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4"/>
    <p:sldMasterId id="2147483810" r:id="rId5"/>
  </p:sldMasterIdLst>
  <p:notesMasterIdLst>
    <p:notesMasterId r:id="rId27"/>
  </p:notesMasterIdLst>
  <p:handoutMasterIdLst>
    <p:handoutMasterId r:id="rId28"/>
  </p:handoutMasterIdLst>
  <p:sldIdLst>
    <p:sldId id="2147483461" r:id="rId6"/>
    <p:sldId id="2147478974" r:id="rId7"/>
    <p:sldId id="2147482423" r:id="rId8"/>
    <p:sldId id="2147482417" r:id="rId9"/>
    <p:sldId id="2147482288" r:id="rId10"/>
    <p:sldId id="2147482413" r:id="rId11"/>
    <p:sldId id="2147482419" r:id="rId12"/>
    <p:sldId id="2147482420" r:id="rId13"/>
    <p:sldId id="2147482408" r:id="rId14"/>
    <p:sldId id="2147482398" r:id="rId15"/>
    <p:sldId id="2147482132" r:id="rId16"/>
    <p:sldId id="2147482426" r:id="rId17"/>
    <p:sldId id="2147482205" r:id="rId18"/>
    <p:sldId id="2147482409" r:id="rId19"/>
    <p:sldId id="2147482442" r:id="rId20"/>
    <p:sldId id="2147482427" r:id="rId21"/>
    <p:sldId id="2147482428" r:id="rId22"/>
    <p:sldId id="2147482436" r:id="rId23"/>
    <p:sldId id="2147483457" r:id="rId24"/>
    <p:sldId id="2147483462" r:id="rId25"/>
    <p:sldId id="2147483464"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ntent" id="{01B51B93-428E-4934-962F-D2C92CA59840}">
          <p14:sldIdLst>
            <p14:sldId id="2147483461"/>
            <p14:sldId id="2147478974"/>
            <p14:sldId id="2147482423"/>
            <p14:sldId id="2147482417"/>
            <p14:sldId id="2147482288"/>
            <p14:sldId id="2147482413"/>
            <p14:sldId id="2147482419"/>
            <p14:sldId id="2147482420"/>
            <p14:sldId id="2147482408"/>
            <p14:sldId id="2147482398"/>
            <p14:sldId id="2147482132"/>
            <p14:sldId id="2147482426"/>
            <p14:sldId id="2147482205"/>
            <p14:sldId id="2147482409"/>
            <p14:sldId id="2147482442"/>
            <p14:sldId id="2147482427"/>
            <p14:sldId id="2147482428"/>
            <p14:sldId id="2147482436"/>
            <p14:sldId id="2147483457"/>
            <p14:sldId id="2147483462"/>
            <p14:sldId id="214748346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AD15543-8A0C-9BA7-1FEF-766C21A8E2A0}" name="Dhawalgi, Naveena" initials="" userId="S::a482837@fmr.com::fa2d6be6-d3dd-4e02-914f-001327834140" providerId="AD"/>
  <p188:author id="{4A869157-89BF-5612-A978-8CC413470D5F}" name="Alfano, Kristina" initials="KA" userId="S::a714330@fmr.com::d549f404-a827-43c6-b538-160d52db34c1" providerId="AD"/>
  <p188:author id="{9B7A65A8-E710-C393-08C8-A4B5545C66D8}" name="Haskins, Tricia" initials="TH" userId="S::a364702@fmr.com::10d598dc-239b-4103-9054-92269ff263ee" providerId="AD"/>
  <p188:author id="{7A1AD5C4-6CB0-40CA-AACF-0AE8A2D7F10C}" name="Lewis, Hannah" initials="LH" userId="S::a605634@fmr.com::ac156b39-da9e-464c-865f-1eeaddf27c6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651D"/>
    <a:srgbClr val="F7F4E4"/>
    <a:srgbClr val="598850"/>
    <a:srgbClr val="000000"/>
    <a:srgbClr val="FFFF99"/>
    <a:srgbClr val="7A9A3D"/>
    <a:srgbClr val="1489D8"/>
    <a:srgbClr val="04547C"/>
    <a:srgbClr val="407B90"/>
    <a:srgbClr val="298F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61" autoAdjust="0"/>
    <p:restoredTop sz="96247" autoAdjust="0"/>
  </p:normalViewPr>
  <p:slideViewPr>
    <p:cSldViewPr snapToGrid="0">
      <p:cViewPr varScale="1">
        <p:scale>
          <a:sx n="103" d="100"/>
          <a:sy n="103" d="100"/>
        </p:scale>
        <p:origin x="1140" y="102"/>
      </p:cViewPr>
      <p:guideLst/>
    </p:cSldViewPr>
  </p:slideViewPr>
  <p:outlineViewPr>
    <p:cViewPr>
      <p:scale>
        <a:sx n="33" d="100"/>
        <a:sy n="33" d="100"/>
      </p:scale>
      <p:origin x="0" y="-5028"/>
    </p:cViewPr>
  </p:outlineViewPr>
  <p:notesTextViewPr>
    <p:cViewPr>
      <p:scale>
        <a:sx n="150" d="100"/>
        <a:sy n="150" d="100"/>
      </p:scale>
      <p:origin x="0" y="0"/>
    </p:cViewPr>
  </p:notesTextViewPr>
  <p:notesViewPr>
    <p:cSldViewPr snapToGrid="0">
      <p:cViewPr varScale="1">
        <p:scale>
          <a:sx n="81" d="100"/>
          <a:sy n="81" d="100"/>
        </p:scale>
        <p:origin x="389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https://myfiles.fmrcloud.com/personal/a392542_fmr_com/Documents/Ready%20to%20share%20folder/2026%20IX%20IS%20Resource%20Assessment.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000" b="1" dirty="0"/>
              <a:t>Total clients integrated directly or via fintech*</a:t>
            </a:r>
          </a:p>
        </c:rich>
      </c:tx>
      <c:layout>
        <c:manualLayout>
          <c:xMode val="edge"/>
          <c:yMode val="edge"/>
          <c:x val="0.2353675478913006"/>
          <c:y val="3.008004766490142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3.2125841387758883E-2"/>
          <c:y val="9.5550863571062211E-2"/>
          <c:w val="0.94186140696400655"/>
          <c:h val="0.83573004380949723"/>
        </c:manualLayout>
      </c:layout>
      <c:lineChart>
        <c:grouping val="standard"/>
        <c:varyColors val="0"/>
        <c:ser>
          <c:idx val="0"/>
          <c:order val="0"/>
          <c:tx>
            <c:strRef>
              <c:f>Sheet1!$B$75</c:f>
              <c:strCache>
                <c:ptCount val="1"/>
                <c:pt idx="0">
                  <c:v>Total Clients Integrated Directly or via Fintech</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Sheet1!$C$74:$L$74</c:f>
              <c:strCache>
                <c:ptCount val="10"/>
                <c:pt idx="0">
                  <c:v>2018</c:v>
                </c:pt>
                <c:pt idx="1">
                  <c:v>2019</c:v>
                </c:pt>
                <c:pt idx="2">
                  <c:v>2020</c:v>
                </c:pt>
                <c:pt idx="3">
                  <c:v>2021</c:v>
                </c:pt>
                <c:pt idx="4">
                  <c:v>2022</c:v>
                </c:pt>
                <c:pt idx="5">
                  <c:v>2023</c:v>
                </c:pt>
                <c:pt idx="6">
                  <c:v>2024</c:v>
                </c:pt>
                <c:pt idx="7">
                  <c:v>2025</c:v>
                </c:pt>
                <c:pt idx="8">
                  <c:v>Est 2026</c:v>
                </c:pt>
                <c:pt idx="9">
                  <c:v>Est 2027</c:v>
                </c:pt>
              </c:strCache>
            </c:strRef>
          </c:cat>
          <c:val>
            <c:numRef>
              <c:f>Sheet1!$C$75:$L$75</c:f>
            </c:numRef>
          </c:val>
          <c:smooth val="0"/>
          <c:extLst>
            <c:ext xmlns:c16="http://schemas.microsoft.com/office/drawing/2014/chart" uri="{C3380CC4-5D6E-409C-BE32-E72D297353CC}">
              <c16:uniqueId val="{00000000-BDE7-4BBC-A2A6-0DA688E2D0B2}"/>
            </c:ext>
          </c:extLst>
        </c:ser>
        <c:ser>
          <c:idx val="1"/>
          <c:order val="1"/>
          <c:tx>
            <c:strRef>
              <c:f>Sheet1!$B$76</c:f>
              <c:strCache>
                <c:ptCount val="1"/>
                <c:pt idx="0">
                  <c:v>Total Clients Integrated Directly or via Fintech</c:v>
                </c:pt>
              </c:strCache>
            </c:strRef>
          </c:tx>
          <c:spPr>
            <a:ln w="28575" cap="rnd">
              <a:solidFill>
                <a:schemeClr val="bg2"/>
              </a:solidFill>
              <a:round/>
            </a:ln>
            <a:effectLst/>
          </c:spPr>
          <c:marker>
            <c:symbol val="triangle"/>
            <c:size val="5"/>
            <c:spPr>
              <a:solidFill>
                <a:srgbClr val="0070C0"/>
              </a:solidFill>
              <a:ln w="9525">
                <a:solidFill>
                  <a:schemeClr val="bg2"/>
                </a:solid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02-BDE7-4BBC-A2A6-0DA688E2D0B2}"/>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Sheet1!$C$74:$L$74</c:f>
              <c:strCache>
                <c:ptCount val="10"/>
                <c:pt idx="0">
                  <c:v>2018</c:v>
                </c:pt>
                <c:pt idx="1">
                  <c:v>2019</c:v>
                </c:pt>
                <c:pt idx="2">
                  <c:v>2020</c:v>
                </c:pt>
                <c:pt idx="3">
                  <c:v>2021</c:v>
                </c:pt>
                <c:pt idx="4">
                  <c:v>2022</c:v>
                </c:pt>
                <c:pt idx="5">
                  <c:v>2023</c:v>
                </c:pt>
                <c:pt idx="6">
                  <c:v>2024</c:v>
                </c:pt>
                <c:pt idx="7">
                  <c:v>2025</c:v>
                </c:pt>
                <c:pt idx="8">
                  <c:v>Est 2026</c:v>
                </c:pt>
                <c:pt idx="9">
                  <c:v>Est 2027</c:v>
                </c:pt>
              </c:strCache>
            </c:strRef>
          </c:cat>
          <c:val>
            <c:numRef>
              <c:f>Sheet1!$C$76:$L$76</c:f>
              <c:numCache>
                <c:formatCode>0%</c:formatCode>
                <c:ptCount val="10"/>
                <c:pt idx="0">
                  <c:v>0</c:v>
                </c:pt>
                <c:pt idx="1">
                  <c:v>0.35360000000000003</c:v>
                </c:pt>
                <c:pt idx="2">
                  <c:v>0.65759999999999996</c:v>
                </c:pt>
                <c:pt idx="3">
                  <c:v>0.92959999999999998</c:v>
                </c:pt>
                <c:pt idx="4">
                  <c:v>1.1439999999999999</c:v>
                </c:pt>
                <c:pt idx="5">
                  <c:v>1.3615999999999999</c:v>
                </c:pt>
                <c:pt idx="6">
                  <c:v>1.6144000000000001</c:v>
                </c:pt>
                <c:pt idx="7">
                  <c:v>1.8064</c:v>
                </c:pt>
                <c:pt idx="8">
                  <c:v>1.96</c:v>
                </c:pt>
                <c:pt idx="9">
                  <c:v>2.12</c:v>
                </c:pt>
              </c:numCache>
            </c:numRef>
          </c:val>
          <c:smooth val="0"/>
          <c:extLst>
            <c:ext xmlns:c16="http://schemas.microsoft.com/office/drawing/2014/chart" uri="{C3380CC4-5D6E-409C-BE32-E72D297353CC}">
              <c16:uniqueId val="{00000001-BDE7-4BBC-A2A6-0DA688E2D0B2}"/>
            </c:ext>
          </c:extLst>
        </c:ser>
        <c:dLbls>
          <c:showLegendKey val="0"/>
          <c:showVal val="0"/>
          <c:showCatName val="0"/>
          <c:showSerName val="0"/>
          <c:showPercent val="0"/>
          <c:showBubbleSize val="0"/>
        </c:dLbls>
        <c:marker val="1"/>
        <c:smooth val="0"/>
        <c:axId val="917251080"/>
        <c:axId val="917253240"/>
      </c:lineChart>
      <c:catAx>
        <c:axId val="91725108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17253240"/>
        <c:crosses val="autoZero"/>
        <c:auto val="1"/>
        <c:lblAlgn val="ctr"/>
        <c:lblOffset val="100"/>
        <c:noMultiLvlLbl val="0"/>
      </c:catAx>
      <c:valAx>
        <c:axId val="917253240"/>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917251080"/>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5E80E28-D4FD-E597-B067-FCFDE48AF5E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Fidelity Sans 2" panose="020B0504050501040104" pitchFamily="34" charset="0"/>
            </a:endParaRPr>
          </a:p>
        </p:txBody>
      </p:sp>
      <p:sp>
        <p:nvSpPr>
          <p:cNvPr id="3" name="Date Placeholder 2">
            <a:extLst>
              <a:ext uri="{FF2B5EF4-FFF2-40B4-BE49-F238E27FC236}">
                <a16:creationId xmlns:a16="http://schemas.microsoft.com/office/drawing/2014/main" id="{5DFDFDA2-8974-C82E-AEEF-D7A4FABCF7E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EAE5713-17A5-4F94-9AD8-BA62730CDBA5}" type="datetimeFigureOut">
              <a:rPr lang="en-US" smtClean="0">
                <a:latin typeface="Fidelity Sans 2" panose="020B0504050501040104" pitchFamily="34" charset="0"/>
              </a:rPr>
              <a:t>03/05/2026</a:t>
            </a:fld>
            <a:endParaRPr lang="en-US" dirty="0">
              <a:latin typeface="Fidelity Sans 2" panose="020B0504050501040104" pitchFamily="34" charset="0"/>
            </a:endParaRPr>
          </a:p>
        </p:txBody>
      </p:sp>
      <p:sp>
        <p:nvSpPr>
          <p:cNvPr id="4" name="Footer Placeholder 3">
            <a:extLst>
              <a:ext uri="{FF2B5EF4-FFF2-40B4-BE49-F238E27FC236}">
                <a16:creationId xmlns:a16="http://schemas.microsoft.com/office/drawing/2014/main" id="{80F446D3-6159-5EEF-B9D0-F255D564400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Fidelity Sans 2" panose="020B0504050501040104" pitchFamily="34" charset="0"/>
            </a:endParaRPr>
          </a:p>
        </p:txBody>
      </p:sp>
      <p:sp>
        <p:nvSpPr>
          <p:cNvPr id="5" name="Slide Number Placeholder 4">
            <a:extLst>
              <a:ext uri="{FF2B5EF4-FFF2-40B4-BE49-F238E27FC236}">
                <a16:creationId xmlns:a16="http://schemas.microsoft.com/office/drawing/2014/main" id="{85E645D4-EE93-F36C-0A05-4CE05E7C63F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0318B8A-5ACD-42EC-AA7B-E98ED0F721F1}" type="slidenum">
              <a:rPr lang="en-US" smtClean="0">
                <a:latin typeface="Fidelity Sans 2" panose="020B0504050501040104" pitchFamily="34" charset="0"/>
              </a:rPr>
              <a:t>‹#›</a:t>
            </a:fld>
            <a:endParaRPr lang="en-US" dirty="0">
              <a:latin typeface="Fidelity Sans 2" panose="020B0504050501040104" pitchFamily="34" charset="0"/>
            </a:endParaRPr>
          </a:p>
        </p:txBody>
      </p:sp>
    </p:spTree>
    <p:extLst>
      <p:ext uri="{BB962C8B-B14F-4D97-AF65-F5344CB8AC3E}">
        <p14:creationId xmlns:p14="http://schemas.microsoft.com/office/powerpoint/2010/main" val="25384701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Fidelity Sans 2" panose="020B05040505010401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Fidelity Sans 2" panose="020B0504050501040104" pitchFamily="34" charset="0"/>
              </a:defRPr>
            </a:lvl1pPr>
          </a:lstStyle>
          <a:p>
            <a:fld id="{B0E1222D-F3CA-4E2D-9105-BCFB39E0584E}" type="datetimeFigureOut">
              <a:rPr lang="en-US" smtClean="0"/>
              <a:pPr/>
              <a:t>03/05/2026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Fidelity Sans 2" panose="020B05040505010401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Fidelity Sans 2" panose="020B0504050501040104" pitchFamily="34" charset="0"/>
              </a:defRPr>
            </a:lvl1pPr>
          </a:lstStyle>
          <a:p>
            <a:fld id="{5220E21D-836A-479D-AD3E-D4986C092C25}" type="slidenum">
              <a:rPr lang="en-US" smtClean="0"/>
              <a:pPr/>
              <a:t>‹#›</a:t>
            </a:fld>
            <a:endParaRPr lang="en-US" dirty="0"/>
          </a:p>
        </p:txBody>
      </p:sp>
    </p:spTree>
    <p:extLst>
      <p:ext uri="{BB962C8B-B14F-4D97-AF65-F5344CB8AC3E}">
        <p14:creationId xmlns:p14="http://schemas.microsoft.com/office/powerpoint/2010/main" val="2624363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Fidelity Sans 2" panose="020B0504050501040104" pitchFamily="34" charset="0"/>
        <a:ea typeface="+mn-ea"/>
        <a:cs typeface="+mn-cs"/>
      </a:defRPr>
    </a:lvl1pPr>
    <a:lvl2pPr marL="457200" algn="l" defTabSz="914400" rtl="0" eaLnBrk="1" latinLnBrk="0" hangingPunct="1">
      <a:defRPr sz="1200" kern="1200">
        <a:solidFill>
          <a:schemeClr val="tx1"/>
        </a:solidFill>
        <a:latin typeface="Fidelity Sans 2" panose="020B0504050501040104" pitchFamily="34" charset="0"/>
        <a:ea typeface="+mn-ea"/>
        <a:cs typeface="+mn-cs"/>
      </a:defRPr>
    </a:lvl2pPr>
    <a:lvl3pPr marL="914400" algn="l" defTabSz="914400" rtl="0" eaLnBrk="1" latinLnBrk="0" hangingPunct="1">
      <a:defRPr sz="1200" kern="1200">
        <a:solidFill>
          <a:schemeClr val="tx1"/>
        </a:solidFill>
        <a:latin typeface="Fidelity Sans 2" panose="020B0504050501040104" pitchFamily="34" charset="0"/>
        <a:ea typeface="+mn-ea"/>
        <a:cs typeface="+mn-cs"/>
      </a:defRPr>
    </a:lvl3pPr>
    <a:lvl4pPr marL="1371600" algn="l" defTabSz="914400" rtl="0" eaLnBrk="1" latinLnBrk="0" hangingPunct="1">
      <a:defRPr sz="1200" kern="1200">
        <a:solidFill>
          <a:schemeClr val="tx1"/>
        </a:solidFill>
        <a:latin typeface="Fidelity Sans 2" panose="020B0504050501040104" pitchFamily="34" charset="0"/>
        <a:ea typeface="+mn-ea"/>
        <a:cs typeface="+mn-cs"/>
      </a:defRPr>
    </a:lvl4pPr>
    <a:lvl5pPr marL="1828800" algn="l" defTabSz="914400" rtl="0" eaLnBrk="1" latinLnBrk="0" hangingPunct="1">
      <a:defRPr sz="1200" kern="1200">
        <a:solidFill>
          <a:schemeClr val="tx1"/>
        </a:solidFill>
        <a:latin typeface="Fidelity Sans 2" panose="020B05040505010401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20E21D-836A-479D-AD3E-D4986C092C25}" type="slidenum">
              <a:rPr lang="en-US" smtClean="0"/>
              <a:pPr/>
              <a:t>1</a:t>
            </a:fld>
            <a:endParaRPr lang="en-US" dirty="0"/>
          </a:p>
        </p:txBody>
      </p:sp>
    </p:spTree>
    <p:extLst>
      <p:ext uri="{BB962C8B-B14F-4D97-AF65-F5344CB8AC3E}">
        <p14:creationId xmlns:p14="http://schemas.microsoft.com/office/powerpoint/2010/main" val="4591558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5220E21D-836A-479D-AD3E-D4986C092C25}" type="slidenum">
              <a:rPr lang="en-US" smtClean="0"/>
              <a:pPr/>
              <a:t>10</a:t>
            </a:fld>
            <a:endParaRPr lang="en-US" dirty="0"/>
          </a:p>
        </p:txBody>
      </p:sp>
      <p:sp>
        <p:nvSpPr>
          <p:cNvPr id="6" name="Notes Placeholder 5">
            <a:extLst>
              <a:ext uri="{FF2B5EF4-FFF2-40B4-BE49-F238E27FC236}">
                <a16:creationId xmlns:a16="http://schemas.microsoft.com/office/drawing/2014/main" id="{84CB49BA-A5CE-60DF-366E-679B113ED306}"/>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31814370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Clients</a:t>
            </a:r>
            <a:r>
              <a:rPr lang="en-US" baseline="0" dirty="0"/>
              <a:t> have asked for procedures and guidance around implementing AI, RPA and automation tools via API. We commonly reference “human in the loop” to validate and serve as a quality control measure. </a:t>
            </a:r>
            <a:endParaRPr lang="en-US" dirty="0"/>
          </a:p>
        </p:txBody>
      </p:sp>
      <p:sp>
        <p:nvSpPr>
          <p:cNvPr id="4" name="Slide Number Placeholder 3"/>
          <p:cNvSpPr>
            <a:spLocks noGrp="1"/>
          </p:cNvSpPr>
          <p:nvPr>
            <p:ph type="sldNum" sz="quarter" idx="5"/>
          </p:nvPr>
        </p:nvSpPr>
        <p:spPr/>
        <p:txBody>
          <a:bodyPr/>
          <a:lstStyle/>
          <a:p>
            <a:fld id="{9852FA6E-3A97-46F8-8C39-924052E6F80A}" type="slidenum">
              <a:rPr lang="en-US" smtClean="0"/>
              <a:t>11</a:t>
            </a:fld>
            <a:endParaRPr lang="en-US" dirty="0"/>
          </a:p>
        </p:txBody>
      </p:sp>
    </p:spTree>
    <p:extLst>
      <p:ext uri="{BB962C8B-B14F-4D97-AF65-F5344CB8AC3E}">
        <p14:creationId xmlns:p14="http://schemas.microsoft.com/office/powerpoint/2010/main" val="2106166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20E21D-836A-479D-AD3E-D4986C092C25}" type="slidenum">
              <a:rPr lang="en-US" smtClean="0"/>
              <a:pPr/>
              <a:t>12</a:t>
            </a:fld>
            <a:endParaRPr lang="en-US" dirty="0"/>
          </a:p>
        </p:txBody>
      </p:sp>
    </p:spTree>
    <p:extLst>
      <p:ext uri="{BB962C8B-B14F-4D97-AF65-F5344CB8AC3E}">
        <p14:creationId xmlns:p14="http://schemas.microsoft.com/office/powerpoint/2010/main" val="32633650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0B89A5-46AE-E61B-48FC-2E60C33486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0A3621-6594-2875-AAF5-D3AA1E76D3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2BA50DB-AC40-1A55-FDBF-49404AB8290E}"/>
              </a:ext>
            </a:extLst>
          </p:cNvPr>
          <p:cNvSpPr>
            <a:spLocks noGrp="1"/>
          </p:cNvSpPr>
          <p:nvPr>
            <p:ph type="body" idx="1"/>
          </p:nvPr>
        </p:nvSpPr>
        <p:spPr/>
        <p:txBody>
          <a:bodyPr/>
          <a:lstStyle/>
          <a:p>
            <a:r>
              <a:rPr lang="en-US" b="1" dirty="0"/>
              <a:t>3 Point Fintech Strategy:</a:t>
            </a:r>
          </a:p>
          <a:p>
            <a:pPr marL="342900" marR="0" lvl="0" indent="-342900" algn="l" defTabSz="914400" rtl="0" eaLnBrk="0" fontAlgn="base" latinLnBrk="0" hangingPunct="0">
              <a:lnSpc>
                <a:spcPct val="100000"/>
              </a:lnSpc>
              <a:spcBef>
                <a:spcPct val="30000"/>
              </a:spcBef>
              <a:spcAft>
                <a:spcPct val="0"/>
              </a:spcAft>
              <a:buClrTx/>
              <a:buSzTx/>
              <a:buFont typeface="+mj-lt"/>
              <a:buAutoNum type="arabicPeriod"/>
              <a:tabLst/>
              <a:defRPr/>
            </a:pPr>
            <a:r>
              <a:rPr lang="en-US" b="1" dirty="0"/>
              <a:t>Customer Centric Enablement: </a:t>
            </a:r>
            <a:r>
              <a:rPr kumimoji="0" lang="en-US" sz="1600" b="0" i="0" u="none" strike="noStrike" kern="1200" cap="none" spc="0" normalizeH="0" baseline="0" noProof="0" dirty="0">
                <a:ln>
                  <a:noFill/>
                </a:ln>
                <a:solidFill>
                  <a:srgbClr val="272B41"/>
                </a:solidFill>
                <a:effectLst/>
                <a:uLnTx/>
                <a:uFillTx/>
                <a:latin typeface="Arial" charset="0"/>
                <a:ea typeface="+mn-ea"/>
                <a:cs typeface="+mn-cs"/>
              </a:rPr>
              <a:t>Deliver seamless, intelligent and desirable experiences along advisor journeys</a:t>
            </a:r>
            <a:endParaRPr lang="en-US" dirty="0"/>
          </a:p>
          <a:p>
            <a:pPr marL="342900" indent="-342900">
              <a:buFont typeface="+mj-lt"/>
              <a:buAutoNum type="arabicPeriod"/>
            </a:pPr>
            <a:r>
              <a:rPr lang="en-US" b="1" dirty="0"/>
              <a:t>Platform-Led Partnership Model: </a:t>
            </a:r>
            <a:r>
              <a:rPr lang="en-US" dirty="0"/>
              <a:t>Build a scalable, modular fintech ecosystem via plug-and-play partnerships</a:t>
            </a:r>
          </a:p>
          <a:p>
            <a:pPr marL="342900" indent="-342900">
              <a:buFont typeface="+mj-lt"/>
              <a:buAutoNum type="arabicPeriod"/>
            </a:pPr>
            <a:r>
              <a:rPr lang="en-US" b="1" dirty="0"/>
              <a:t>Future Ready Innovation: </a:t>
            </a:r>
            <a:r>
              <a:rPr lang="en-US" dirty="0"/>
              <a:t>Thinking about fintechs as a strategic lever to speed innovation, not just a vendor solution</a:t>
            </a:r>
          </a:p>
          <a:p>
            <a:pPr marL="342900" indent="-342900">
              <a:buFont typeface="+mj-lt"/>
              <a:buAutoNum type="arabicPeriod"/>
            </a:pPr>
            <a:endParaRPr lang="en-US" dirty="0"/>
          </a:p>
          <a:p>
            <a:pPr marL="0" indent="0">
              <a:buFont typeface="+mj-lt"/>
              <a:buNone/>
            </a:pPr>
            <a:r>
              <a:rPr lang="en-US" b="1" dirty="0"/>
              <a:t>Future Ready Innovation</a:t>
            </a:r>
          </a:p>
          <a:p>
            <a:pPr>
              <a:defRPr/>
            </a:pPr>
            <a:r>
              <a:rPr lang="en-US" b="0" dirty="0">
                <a:solidFill>
                  <a:srgbClr val="368727"/>
                </a:solidFill>
                <a:latin typeface="Fidelity Sans 2"/>
                <a:cs typeface="+mn-cs"/>
              </a:rPr>
              <a:t>Offers clients access to the latest fintech technology integrations today. </a:t>
            </a:r>
          </a:p>
          <a:p>
            <a:r>
              <a:rPr lang="en-US" sz="1600" dirty="0">
                <a:solidFill>
                  <a:srgbClr val="000000"/>
                </a:solidFill>
                <a:latin typeface="Fidelity Sans 2"/>
              </a:rPr>
              <a:t>Utilize Fidelity’s scale, negotiation power and platform unification capabilities to reduce costs for and improve access to innovative fintechs with new capabilities who create the most value for advisors.  Seamless integration means ready access to the latest technologies to drive insight &amp; productivity.</a:t>
            </a:r>
          </a:p>
          <a:p>
            <a:pPr marL="0" indent="0">
              <a:buFont typeface="+mj-lt"/>
              <a:buNone/>
            </a:pPr>
            <a:endParaRPr lang="en-US" dirty="0"/>
          </a:p>
          <a:p>
            <a:pPr marL="342900" indent="-342900">
              <a:buFont typeface="+mj-lt"/>
              <a:buAutoNum type="arabicPeriod"/>
            </a:pPr>
            <a:endParaRPr lang="en-US" dirty="0"/>
          </a:p>
          <a:p>
            <a:pPr marL="0" indent="0">
              <a:buFont typeface="+mj-lt"/>
              <a:buNone/>
            </a:pPr>
            <a:endParaRPr lang="en-US" dirty="0"/>
          </a:p>
        </p:txBody>
      </p:sp>
      <p:sp>
        <p:nvSpPr>
          <p:cNvPr id="4" name="Slide Number Placeholder 3">
            <a:extLst>
              <a:ext uri="{FF2B5EF4-FFF2-40B4-BE49-F238E27FC236}">
                <a16:creationId xmlns:a16="http://schemas.microsoft.com/office/drawing/2014/main" id="{517554C5-3812-A0F8-407F-61C25E4CE8FA}"/>
              </a:ext>
            </a:extLst>
          </p:cNvPr>
          <p:cNvSpPr>
            <a:spLocks noGrp="1"/>
          </p:cNvSpPr>
          <p:nvPr>
            <p:ph type="sldNum" sz="quarter" idx="5"/>
          </p:nvPr>
        </p:nvSpPr>
        <p:spPr/>
        <p:txBody>
          <a:bodyPr/>
          <a:lstStyle/>
          <a:p>
            <a:pPr marL="0" marR="0" lvl="0" indent="0" algn="r" defTabSz="929760" rtl="0" eaLnBrk="1" fontAlgn="base" latinLnBrk="0" hangingPunct="1">
              <a:lnSpc>
                <a:spcPct val="100000"/>
              </a:lnSpc>
              <a:spcBef>
                <a:spcPct val="0"/>
              </a:spcBef>
              <a:spcAft>
                <a:spcPct val="0"/>
              </a:spcAft>
              <a:buClrTx/>
              <a:buSzTx/>
              <a:buFontTx/>
              <a:buNone/>
              <a:tabLst/>
              <a:defRPr/>
            </a:pPr>
            <a:fld id="{8203C9FA-C4BE-486E-85AA-ABBD1B25667F}" type="slidenum">
              <a:rPr kumimoji="0" lang="en-US" sz="1500" b="0" i="0" u="none" strike="noStrike" kern="1200" cap="none" spc="0" normalizeH="0" baseline="0" noProof="0" smtClean="0">
                <a:ln>
                  <a:noFill/>
                </a:ln>
                <a:solidFill>
                  <a:srgbClr val="000000"/>
                </a:solidFill>
                <a:effectLst/>
                <a:uLnTx/>
                <a:uFillTx/>
                <a:latin typeface="Arial" charset="0"/>
                <a:ea typeface="ＭＳ Ｐゴシック" pitchFamily="1" charset="-128"/>
                <a:cs typeface="+mn-cs"/>
              </a:rPr>
              <a:pPr marL="0" marR="0" lvl="0" indent="0" algn="r" defTabSz="929760" rtl="0" eaLnBrk="1" fontAlgn="base" latinLnBrk="0" hangingPunct="1">
                <a:lnSpc>
                  <a:spcPct val="100000"/>
                </a:lnSpc>
                <a:spcBef>
                  <a:spcPct val="0"/>
                </a:spcBef>
                <a:spcAft>
                  <a:spcPct val="0"/>
                </a:spcAft>
                <a:buClrTx/>
                <a:buSzTx/>
                <a:buFontTx/>
                <a:buNone/>
                <a:tabLst/>
                <a:defRPr/>
              </a:pPr>
              <a:t>13</a:t>
            </a:fld>
            <a:endParaRPr kumimoji="0" lang="en-US" sz="1500" b="0" i="0" u="none" strike="noStrike" kern="1200" cap="none" spc="0" normalizeH="0" baseline="0" noProof="0" dirty="0">
              <a:ln>
                <a:noFill/>
              </a:ln>
              <a:solidFill>
                <a:srgbClr val="000000"/>
              </a:solidFill>
              <a:effectLst/>
              <a:uLnTx/>
              <a:uFillTx/>
              <a:latin typeface="Arial" charset="0"/>
              <a:ea typeface="ＭＳ Ｐゴシック" pitchFamily="1" charset="-128"/>
              <a:cs typeface="+mn-cs"/>
            </a:endParaRPr>
          </a:p>
        </p:txBody>
      </p:sp>
    </p:spTree>
    <p:extLst>
      <p:ext uri="{BB962C8B-B14F-4D97-AF65-F5344CB8AC3E}">
        <p14:creationId xmlns:p14="http://schemas.microsoft.com/office/powerpoint/2010/main" val="35588086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09495B-ABB6-C086-8EF3-891D501EDA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4A513D-6093-5E4C-AE7E-F1C7927244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F326E5-FC82-D788-E20D-4FC391BCA23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96BD5F7-4C57-F382-D1E3-AD5F30786E50}"/>
              </a:ext>
            </a:extLst>
          </p:cNvPr>
          <p:cNvSpPr>
            <a:spLocks noGrp="1"/>
          </p:cNvSpPr>
          <p:nvPr>
            <p:ph type="sldNum" sz="quarter" idx="5"/>
          </p:nvPr>
        </p:nvSpPr>
        <p:spPr/>
        <p:txBody>
          <a:bodyPr/>
          <a:lstStyle/>
          <a:p>
            <a:fld id="{5220E21D-836A-479D-AD3E-D4986C092C25}" type="slidenum">
              <a:rPr lang="en-US" smtClean="0"/>
              <a:pPr/>
              <a:t>14</a:t>
            </a:fld>
            <a:endParaRPr lang="en-US" dirty="0"/>
          </a:p>
        </p:txBody>
      </p:sp>
    </p:spTree>
    <p:extLst>
      <p:ext uri="{BB962C8B-B14F-4D97-AF65-F5344CB8AC3E}">
        <p14:creationId xmlns:p14="http://schemas.microsoft.com/office/powerpoint/2010/main" val="8018721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6517C1-770B-3CD6-0B10-B7BE86DD30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852EF5-AD8C-198F-714C-9F33BE6CAA12}"/>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E28DCC6F-2E61-46CB-2C54-8193723734F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220E21D-836A-479D-AD3E-D4986C092C25}" type="slidenum">
              <a:rPr kumimoji="0" lang="en-US" sz="1200" b="0" i="0" u="none" strike="noStrike" kern="1200" cap="none" spc="0" normalizeH="0" baseline="0" noProof="0" smtClean="0">
                <a:ln>
                  <a:noFill/>
                </a:ln>
                <a:solidFill>
                  <a:prstClr val="black"/>
                </a:solidFill>
                <a:effectLst/>
                <a:uLnTx/>
                <a:uFillTx/>
                <a:latin typeface="Fidelity Sans 2" panose="020B05040505010401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Fidelity Sans 2" panose="020B0504050501040104" pitchFamily="34" charset="0"/>
              <a:ea typeface="+mn-ea"/>
              <a:cs typeface="+mn-cs"/>
            </a:endParaRPr>
          </a:p>
        </p:txBody>
      </p:sp>
      <p:sp>
        <p:nvSpPr>
          <p:cNvPr id="6" name="Notes Placeholder 5">
            <a:extLst>
              <a:ext uri="{FF2B5EF4-FFF2-40B4-BE49-F238E27FC236}">
                <a16:creationId xmlns:a16="http://schemas.microsoft.com/office/drawing/2014/main" id="{2D6D7700-BD3A-5E07-16C8-DED9611DE394}"/>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37165483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EDDE87-12A2-AB3C-9833-3E29E58135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FAA5F9-E894-E1A2-1007-ABF2197997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8A6833-6BA1-BD81-080E-BF1045530832}"/>
              </a:ext>
            </a:extLst>
          </p:cNvPr>
          <p:cNvSpPr>
            <a:spLocks noGrp="1"/>
          </p:cNvSpPr>
          <p:nvPr>
            <p:ph type="body" idx="1"/>
          </p:nvPr>
        </p:nvSpPr>
        <p:spPr/>
        <p:txBody>
          <a:bodyPr/>
          <a:lstStyle/>
          <a:p>
            <a:r>
              <a:rPr lang="en-US" dirty="0"/>
              <a:t>Advyzon and Dispatch will be on the pilot program of AO Custody Off Platform Integration </a:t>
            </a:r>
          </a:p>
          <a:p>
            <a:r>
              <a:rPr lang="en-US" dirty="0"/>
              <a:t>TBD on AO Clearing Off Platform Integration </a:t>
            </a:r>
          </a:p>
          <a:p>
            <a:endParaRPr lang="en-US" dirty="0"/>
          </a:p>
          <a:p>
            <a:r>
              <a:rPr lang="en-US" dirty="0"/>
              <a:t>Jiffy AI for Custody: Pergen, Profile, Alert Manager APIs.  (Jordan Parker)</a:t>
            </a:r>
          </a:p>
          <a:p>
            <a:r>
              <a:rPr lang="en-US" dirty="0"/>
              <a:t>Sig Fig (NYLIFE) </a:t>
            </a:r>
          </a:p>
          <a:p>
            <a:endParaRPr lang="en-US" dirty="0"/>
          </a:p>
        </p:txBody>
      </p:sp>
      <p:sp>
        <p:nvSpPr>
          <p:cNvPr id="4" name="Slide Number Placeholder 3">
            <a:extLst>
              <a:ext uri="{FF2B5EF4-FFF2-40B4-BE49-F238E27FC236}">
                <a16:creationId xmlns:a16="http://schemas.microsoft.com/office/drawing/2014/main" id="{C0CEB523-7BF5-047E-6182-0913B4BE6D51}"/>
              </a:ext>
            </a:extLst>
          </p:cNvPr>
          <p:cNvSpPr>
            <a:spLocks noGrp="1"/>
          </p:cNvSpPr>
          <p:nvPr>
            <p:ph type="sldNum" sz="quarter" idx="5"/>
          </p:nvPr>
        </p:nvSpPr>
        <p:spPr/>
        <p:txBody>
          <a:bodyPr/>
          <a:lstStyle/>
          <a:p>
            <a:fld id="{5220E21D-836A-479D-AD3E-D4986C092C25}" type="slidenum">
              <a:rPr lang="en-US" smtClean="0"/>
              <a:pPr/>
              <a:t>16</a:t>
            </a:fld>
            <a:endParaRPr lang="en-US" dirty="0"/>
          </a:p>
        </p:txBody>
      </p:sp>
    </p:spTree>
    <p:extLst>
      <p:ext uri="{BB962C8B-B14F-4D97-AF65-F5344CB8AC3E}">
        <p14:creationId xmlns:p14="http://schemas.microsoft.com/office/powerpoint/2010/main" val="5501517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63B504-366E-0741-3FAA-629FDD8DF7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2C331F-C8E4-8C7C-4F9F-D92129BC55A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72D095B-DA8B-0C05-63A3-731BA0C527CD}"/>
              </a:ext>
            </a:extLst>
          </p:cNvPr>
          <p:cNvSpPr>
            <a:spLocks noGrp="1"/>
          </p:cNvSpPr>
          <p:nvPr>
            <p:ph type="body" idx="1"/>
          </p:nvPr>
        </p:nvSpPr>
        <p:spPr/>
        <p:txBody>
          <a:bodyPr/>
          <a:lstStyle/>
          <a:p>
            <a:r>
              <a:rPr lang="en-US" dirty="0"/>
              <a:t>7 Clients have direct integration with Salesforce. </a:t>
            </a:r>
          </a:p>
        </p:txBody>
      </p:sp>
      <p:sp>
        <p:nvSpPr>
          <p:cNvPr id="4" name="Slide Number Placeholder 3">
            <a:extLst>
              <a:ext uri="{FF2B5EF4-FFF2-40B4-BE49-F238E27FC236}">
                <a16:creationId xmlns:a16="http://schemas.microsoft.com/office/drawing/2014/main" id="{DC570C42-D0D5-A096-0BED-1A2721A4505A}"/>
              </a:ext>
            </a:extLst>
          </p:cNvPr>
          <p:cNvSpPr>
            <a:spLocks noGrp="1"/>
          </p:cNvSpPr>
          <p:nvPr>
            <p:ph type="sldNum" sz="quarter" idx="5"/>
          </p:nvPr>
        </p:nvSpPr>
        <p:spPr/>
        <p:txBody>
          <a:bodyPr/>
          <a:lstStyle/>
          <a:p>
            <a:fld id="{5220E21D-836A-479D-AD3E-D4986C092C25}" type="slidenum">
              <a:rPr lang="en-US" smtClean="0"/>
              <a:pPr/>
              <a:t>17</a:t>
            </a:fld>
            <a:endParaRPr lang="en-US" dirty="0"/>
          </a:p>
        </p:txBody>
      </p:sp>
    </p:spTree>
    <p:extLst>
      <p:ext uri="{BB962C8B-B14F-4D97-AF65-F5344CB8AC3E}">
        <p14:creationId xmlns:p14="http://schemas.microsoft.com/office/powerpoint/2010/main" val="32667851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789DFC-56E5-C3FE-B59C-794AF11196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C42330E-8250-F315-FF2E-C3E300D0E6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8C6747C-3CCB-D749-CF46-AC7C36D10698}"/>
              </a:ext>
            </a:extLst>
          </p:cNvPr>
          <p:cNvSpPr>
            <a:spLocks noGrp="1"/>
          </p:cNvSpPr>
          <p:nvPr>
            <p:ph type="body" idx="1"/>
          </p:nvPr>
        </p:nvSpPr>
        <p:spPr/>
        <p:txBody>
          <a:bodyPr/>
          <a:lstStyle/>
          <a:p>
            <a:r>
              <a:rPr lang="en-US" dirty="0"/>
              <a:t>55ip TBD</a:t>
            </a:r>
          </a:p>
          <a:p>
            <a:endParaRPr lang="en-US" dirty="0"/>
          </a:p>
          <a:p>
            <a:r>
              <a:rPr lang="en-US" dirty="0"/>
              <a:t>A360 Y</a:t>
            </a:r>
          </a:p>
          <a:p>
            <a:r>
              <a:rPr lang="en-US" dirty="0"/>
              <a:t>Redblack, Y</a:t>
            </a:r>
          </a:p>
          <a:p>
            <a:r>
              <a:rPr lang="en-US" dirty="0"/>
              <a:t>FIX Flyer 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none" strike="noStrike" dirty="0">
                <a:effectLst/>
                <a:latin typeface="Fidelity Sans 2"/>
              </a:rPr>
              <a:t>SS&amp;C | Black Diamond</a:t>
            </a:r>
            <a:endParaRPr lang="en-US" sz="1200" b="1" i="0" u="none" strike="noStrike" dirty="0">
              <a:solidFill>
                <a:srgbClr val="000000"/>
              </a:solidFill>
              <a:effectLst/>
              <a:latin typeface="Fidelity Sans 2"/>
            </a:endParaRPr>
          </a:p>
          <a:p>
            <a:r>
              <a:rPr lang="en-US" dirty="0"/>
              <a:t>Smartleaf to be added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none" strike="noStrike" dirty="0">
                <a:effectLst/>
                <a:latin typeface="Fidelity Sans 2"/>
              </a:rPr>
              <a:t>Vestmark</a:t>
            </a:r>
            <a:endParaRPr lang="en-US" sz="1200" b="1" i="0" u="none" strike="noStrike" dirty="0">
              <a:solidFill>
                <a:srgbClr val="000000"/>
              </a:solidFill>
              <a:effectLst/>
              <a:latin typeface="Fidelity Sans 2"/>
            </a:endParaRP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84FBB626-71FB-DA76-12CE-1035F907285D}"/>
              </a:ext>
            </a:extLst>
          </p:cNvPr>
          <p:cNvSpPr>
            <a:spLocks noGrp="1"/>
          </p:cNvSpPr>
          <p:nvPr>
            <p:ph type="sldNum" sz="quarter" idx="5"/>
          </p:nvPr>
        </p:nvSpPr>
        <p:spPr/>
        <p:txBody>
          <a:bodyPr/>
          <a:lstStyle/>
          <a:p>
            <a:fld id="{5220E21D-836A-479D-AD3E-D4986C092C25}" type="slidenum">
              <a:rPr lang="en-US" smtClean="0"/>
              <a:pPr/>
              <a:t>18</a:t>
            </a:fld>
            <a:endParaRPr lang="en-US" dirty="0"/>
          </a:p>
        </p:txBody>
      </p:sp>
    </p:spTree>
    <p:extLst>
      <p:ext uri="{BB962C8B-B14F-4D97-AF65-F5344CB8AC3E}">
        <p14:creationId xmlns:p14="http://schemas.microsoft.com/office/powerpoint/2010/main" val="34989782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F253E3-0C9D-4540-5979-732254FCDD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FAE133-6A5D-DE7D-8EF1-E367BAE7E7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F0328A-A876-739B-75A7-418D870A2991}"/>
              </a:ext>
            </a:extLst>
          </p:cNvPr>
          <p:cNvSpPr>
            <a:spLocks noGrp="1"/>
          </p:cNvSpPr>
          <p:nvPr>
            <p:ph type="body" idx="1"/>
          </p:nvPr>
        </p:nvSpPr>
        <p:spPr/>
        <p:txBody>
          <a:bodyPr/>
          <a:lstStyle/>
          <a:p>
            <a:r>
              <a:rPr lang="en-US" dirty="0"/>
              <a:t>55ip TBD</a:t>
            </a:r>
          </a:p>
          <a:p>
            <a:endParaRPr lang="en-US" dirty="0"/>
          </a:p>
          <a:p>
            <a:r>
              <a:rPr lang="en-US" dirty="0"/>
              <a:t>A360 Y</a:t>
            </a:r>
          </a:p>
          <a:p>
            <a:r>
              <a:rPr lang="en-US" dirty="0"/>
              <a:t>Redblack, Y</a:t>
            </a:r>
          </a:p>
          <a:p>
            <a:r>
              <a:rPr lang="en-US" dirty="0"/>
              <a:t>FIX Flyer 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none" strike="noStrike" dirty="0">
                <a:effectLst/>
                <a:latin typeface="Fidelity Sans 2"/>
              </a:rPr>
              <a:t>SS&amp;C | Black Diamond</a:t>
            </a:r>
            <a:endParaRPr lang="en-US" sz="1200" b="1" i="0" u="none" strike="noStrike" dirty="0">
              <a:solidFill>
                <a:srgbClr val="000000"/>
              </a:solidFill>
              <a:effectLst/>
              <a:latin typeface="Fidelity Sans 2"/>
            </a:endParaRPr>
          </a:p>
          <a:p>
            <a:r>
              <a:rPr lang="en-US" dirty="0"/>
              <a:t>Smartleaf to be added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none" strike="noStrike" dirty="0">
                <a:effectLst/>
                <a:latin typeface="Fidelity Sans 2"/>
              </a:rPr>
              <a:t>Vestmark</a:t>
            </a:r>
            <a:endParaRPr lang="en-US" sz="1200" b="1" i="0" u="none" strike="noStrike" dirty="0">
              <a:solidFill>
                <a:srgbClr val="000000"/>
              </a:solidFill>
              <a:effectLst/>
              <a:latin typeface="Fidelity Sans 2"/>
            </a:endParaRP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3BC8FC44-BAFE-946E-6C1D-27E8592D9EF1}"/>
              </a:ext>
            </a:extLst>
          </p:cNvPr>
          <p:cNvSpPr>
            <a:spLocks noGrp="1"/>
          </p:cNvSpPr>
          <p:nvPr>
            <p:ph type="sldNum" sz="quarter" idx="5"/>
          </p:nvPr>
        </p:nvSpPr>
        <p:spPr/>
        <p:txBody>
          <a:bodyPr/>
          <a:lstStyle/>
          <a:p>
            <a:fld id="{5220E21D-836A-479D-AD3E-D4986C092C25}" type="slidenum">
              <a:rPr lang="en-US" smtClean="0"/>
              <a:pPr/>
              <a:t>19</a:t>
            </a:fld>
            <a:endParaRPr lang="en-US" dirty="0"/>
          </a:p>
        </p:txBody>
      </p:sp>
    </p:spTree>
    <p:extLst>
      <p:ext uri="{BB962C8B-B14F-4D97-AF65-F5344CB8AC3E}">
        <p14:creationId xmlns:p14="http://schemas.microsoft.com/office/powerpoint/2010/main" val="659899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6AF395-4FA3-4696-8033-37E25D9D4AC1}" type="slidenum">
              <a:rPr lang="en-US" smtClean="0"/>
              <a:t>2</a:t>
            </a:fld>
            <a:endParaRPr lang="en-US" dirty="0"/>
          </a:p>
        </p:txBody>
      </p:sp>
    </p:spTree>
    <p:extLst>
      <p:ext uri="{BB962C8B-B14F-4D97-AF65-F5344CB8AC3E}">
        <p14:creationId xmlns:p14="http://schemas.microsoft.com/office/powerpoint/2010/main" val="39055710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20E21D-836A-479D-AD3E-D4986C092C25}" type="slidenum">
              <a:rPr lang="en-US" smtClean="0"/>
              <a:pPr/>
              <a:t>20</a:t>
            </a:fld>
            <a:endParaRPr lang="en-US" dirty="0"/>
          </a:p>
        </p:txBody>
      </p:sp>
    </p:spTree>
    <p:extLst>
      <p:ext uri="{BB962C8B-B14F-4D97-AF65-F5344CB8AC3E}">
        <p14:creationId xmlns:p14="http://schemas.microsoft.com/office/powerpoint/2010/main" val="17166711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220E21D-836A-479D-AD3E-D4986C092C25}" type="slidenum">
              <a:rPr lang="en-US" smtClean="0"/>
              <a:pPr/>
              <a:t>21</a:t>
            </a:fld>
            <a:endParaRPr lang="en-US" dirty="0"/>
          </a:p>
        </p:txBody>
      </p:sp>
    </p:spTree>
    <p:extLst>
      <p:ext uri="{BB962C8B-B14F-4D97-AF65-F5344CB8AC3E}">
        <p14:creationId xmlns:p14="http://schemas.microsoft.com/office/powerpoint/2010/main" val="2259948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A8E428-B2B4-CCE2-5B71-59EE486499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528E78-2594-D272-5AFD-8A23674631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E0CC2DD-52B3-6DB8-32F2-B8119846B3B7}"/>
              </a:ext>
            </a:extLst>
          </p:cNvPr>
          <p:cNvSpPr>
            <a:spLocks noGrp="1"/>
          </p:cNvSpPr>
          <p:nvPr>
            <p:ph type="body" idx="1"/>
          </p:nvPr>
        </p:nvSpPr>
        <p:spPr/>
        <p:txBody>
          <a:bodyPr/>
          <a:lstStyle/>
          <a:p>
            <a:pPr marL="342900" indent="-342900">
              <a:buFont typeface="+mj-lt"/>
              <a:buAutoNum type="arabicPeriod"/>
            </a:pPr>
            <a:endParaRPr lang="en-US" dirty="0"/>
          </a:p>
          <a:p>
            <a:pPr marL="0" indent="0">
              <a:buFont typeface="+mj-lt"/>
              <a:buNone/>
            </a:pPr>
            <a:endParaRPr lang="en-US" dirty="0"/>
          </a:p>
        </p:txBody>
      </p:sp>
      <p:sp>
        <p:nvSpPr>
          <p:cNvPr id="4" name="Slide Number Placeholder 3">
            <a:extLst>
              <a:ext uri="{FF2B5EF4-FFF2-40B4-BE49-F238E27FC236}">
                <a16:creationId xmlns:a16="http://schemas.microsoft.com/office/drawing/2014/main" id="{3AFB10D5-BF70-5EA0-D587-CBE776483F26}"/>
              </a:ext>
            </a:extLst>
          </p:cNvPr>
          <p:cNvSpPr>
            <a:spLocks noGrp="1"/>
          </p:cNvSpPr>
          <p:nvPr>
            <p:ph type="sldNum" sz="quarter" idx="5"/>
          </p:nvPr>
        </p:nvSpPr>
        <p:spPr/>
        <p:txBody>
          <a:bodyPr/>
          <a:lstStyle/>
          <a:p>
            <a:pPr>
              <a:defRPr/>
            </a:pPr>
            <a:fld id="{8203C9FA-C4BE-486E-85AA-ABBD1B25667F}" type="slidenum">
              <a:rPr lang="en-US" smtClean="0"/>
              <a:pPr>
                <a:defRPr/>
              </a:pPr>
              <a:t>3</a:t>
            </a:fld>
            <a:endParaRPr lang="en-US" dirty="0"/>
          </a:p>
        </p:txBody>
      </p:sp>
    </p:spTree>
    <p:extLst>
      <p:ext uri="{BB962C8B-B14F-4D97-AF65-F5344CB8AC3E}">
        <p14:creationId xmlns:p14="http://schemas.microsoft.com/office/powerpoint/2010/main" val="4000571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F57CFC-2818-83F6-204D-A6C6270FAE3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0CD026-FEFD-DC76-37FD-C488265D9C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2272FF-0B2D-E07F-DB8A-8BFB52DB97C8}"/>
              </a:ext>
            </a:extLst>
          </p:cNvPr>
          <p:cNvSpPr>
            <a:spLocks noGrp="1"/>
          </p:cNvSpPr>
          <p:nvPr>
            <p:ph type="body" idx="1"/>
          </p:nvPr>
        </p:nvSpPr>
        <p:spPr/>
        <p:txBody>
          <a:bodyPr/>
          <a:lstStyle/>
          <a:p>
            <a:pPr marL="0" indent="0">
              <a:buFont typeface="+mj-lt"/>
              <a:buNone/>
            </a:pPr>
            <a:r>
              <a:rPr lang="en-US" sz="900" dirty="0"/>
              <a:t>The green blocks represent direct Wealthscape platform and integration capabilities</a:t>
            </a:r>
          </a:p>
          <a:p>
            <a:pPr marL="0" indent="0">
              <a:buFont typeface="+mj-lt"/>
              <a:buNone/>
            </a:pPr>
            <a:r>
              <a:rPr lang="en-US" sz="900" dirty="0"/>
              <a:t>The dotted line, lighter green blocks represent Fidelity fintech integrations that can be added on</a:t>
            </a:r>
          </a:p>
          <a:p>
            <a:pPr marL="0" indent="0">
              <a:buFont typeface="+mj-lt"/>
              <a:buNone/>
            </a:pPr>
            <a:r>
              <a:rPr lang="en-US" sz="900" dirty="0"/>
              <a:t>The dotted line, grey blocks represent third-party fintech integrations that can be added on. </a:t>
            </a:r>
          </a:p>
          <a:p>
            <a:pPr marL="0" indent="0">
              <a:buFont typeface="+mj-lt"/>
              <a:buNone/>
            </a:pPr>
            <a:endParaRPr lang="en-US" sz="900" dirty="0"/>
          </a:p>
          <a:p>
            <a:pPr marL="0" indent="0">
              <a:buFont typeface="+mj-lt"/>
              <a:buNone/>
            </a:pPr>
            <a:r>
              <a:rPr lang="en-US" sz="900" dirty="0"/>
              <a:t>The honeycomb is not meant to represent ALL fintech integrations. It is shown as an example – how the open architecture model and different integration types allow firms to build a custom tech stack to meet the needs of the business and clients. </a:t>
            </a:r>
          </a:p>
          <a:p>
            <a:pPr marL="0" indent="0">
              <a:buFont typeface="+mj-lt"/>
              <a:buNone/>
            </a:pPr>
            <a:endParaRPr lang="en-US" sz="900" dirty="0"/>
          </a:p>
          <a:p>
            <a:pPr marL="0" indent="0">
              <a:buFont typeface="+mj-lt"/>
              <a:buNone/>
            </a:pPr>
            <a:r>
              <a:rPr lang="en-US" sz="900" dirty="0"/>
              <a:t>By working with our Integration Services team, we have helped firms build the integrations they need and we’ve seen which fintechs and overall solutions are popular amongst clients and across the industry. </a:t>
            </a:r>
          </a:p>
        </p:txBody>
      </p:sp>
      <p:sp>
        <p:nvSpPr>
          <p:cNvPr id="4" name="Slide Number Placeholder 3">
            <a:extLst>
              <a:ext uri="{FF2B5EF4-FFF2-40B4-BE49-F238E27FC236}">
                <a16:creationId xmlns:a16="http://schemas.microsoft.com/office/drawing/2014/main" id="{4FA9D33F-5B49-0D44-9F89-16A28DD357D4}"/>
              </a:ext>
            </a:extLst>
          </p:cNvPr>
          <p:cNvSpPr>
            <a:spLocks noGrp="1"/>
          </p:cNvSpPr>
          <p:nvPr>
            <p:ph type="sldNum" sz="quarter" idx="5"/>
          </p:nvPr>
        </p:nvSpPr>
        <p:spPr/>
        <p:txBody>
          <a:bodyPr/>
          <a:lstStyle/>
          <a:p>
            <a:pPr>
              <a:defRPr/>
            </a:pPr>
            <a:fld id="{8203C9FA-C4BE-486E-85AA-ABBD1B25667F}" type="slidenum">
              <a:rPr lang="en-US" smtClean="0"/>
              <a:pPr>
                <a:defRPr/>
              </a:pPr>
              <a:t>4</a:t>
            </a:fld>
            <a:endParaRPr lang="en-US" dirty="0"/>
          </a:p>
        </p:txBody>
      </p:sp>
    </p:spTree>
    <p:extLst>
      <p:ext uri="{BB962C8B-B14F-4D97-AF65-F5344CB8AC3E}">
        <p14:creationId xmlns:p14="http://schemas.microsoft.com/office/powerpoint/2010/main" val="3748051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FF2A0A-0307-A247-09AD-54C53041C5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E52C55-25E4-9716-CAE6-772DB6A29D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4908229-7A5B-7076-B028-B7834C1AED19}"/>
              </a:ext>
            </a:extLst>
          </p:cNvPr>
          <p:cNvSpPr>
            <a:spLocks noGrp="1"/>
          </p:cNvSpPr>
          <p:nvPr>
            <p:ph type="body" idx="1"/>
          </p:nvPr>
        </p:nvSpPr>
        <p:spPr/>
        <p:txBody>
          <a:bodyPr/>
          <a:lstStyle/>
          <a:p>
            <a:r>
              <a:rPr lang="en-US" dirty="0"/>
              <a:t>This slide showcases what this client firm was able to accomplish and build with the help of Integration Services. Over the course of a 7-month initiative with 3 Integration Services resources, there were 100 integrations implemented. </a:t>
            </a:r>
          </a:p>
          <a:p>
            <a:endParaRPr lang="en-US" dirty="0"/>
          </a:p>
          <a:p>
            <a:r>
              <a:rPr lang="en-US" dirty="0"/>
              <a:t>The end result is that the firm has a custom advisor portal that helps them provide more efficient, comprehensive client services (to their end-clients). </a:t>
            </a:r>
          </a:p>
        </p:txBody>
      </p:sp>
      <p:sp>
        <p:nvSpPr>
          <p:cNvPr id="4" name="Slide Number Placeholder 3">
            <a:extLst>
              <a:ext uri="{FF2B5EF4-FFF2-40B4-BE49-F238E27FC236}">
                <a16:creationId xmlns:a16="http://schemas.microsoft.com/office/drawing/2014/main" id="{B9E18834-6FB1-C2E0-5DED-00A66A1A19D6}"/>
              </a:ext>
            </a:extLst>
          </p:cNvPr>
          <p:cNvSpPr>
            <a:spLocks noGrp="1"/>
          </p:cNvSpPr>
          <p:nvPr>
            <p:ph type="sldNum" sz="quarter" idx="5"/>
          </p:nvPr>
        </p:nvSpPr>
        <p:spPr/>
        <p:txBody>
          <a:bodyPr/>
          <a:lstStyle/>
          <a:p>
            <a:fld id="{5220E21D-836A-479D-AD3E-D4986C092C25}" type="slidenum">
              <a:rPr lang="en-US" smtClean="0"/>
              <a:pPr/>
              <a:t>5</a:t>
            </a:fld>
            <a:endParaRPr lang="en-US" dirty="0"/>
          </a:p>
        </p:txBody>
      </p:sp>
    </p:spTree>
    <p:extLst>
      <p:ext uri="{BB962C8B-B14F-4D97-AF65-F5344CB8AC3E}">
        <p14:creationId xmlns:p14="http://schemas.microsoft.com/office/powerpoint/2010/main" val="1698239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6D7FFC-0377-EADF-98AB-04896E566E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ADF286-9B17-8FB1-7D3F-F63BD1FF24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8DB1B0-86E2-00D9-D015-F966FC64088A}"/>
              </a:ext>
            </a:extLst>
          </p:cNvPr>
          <p:cNvSpPr>
            <a:spLocks noGrp="1"/>
          </p:cNvSpPr>
          <p:nvPr>
            <p:ph type="body" idx="1"/>
          </p:nvPr>
        </p:nvSpPr>
        <p:spPr/>
        <p:txBody>
          <a:bodyPr/>
          <a:lstStyle/>
          <a:p>
            <a:pPr marL="0" indent="0">
              <a:buFont typeface="+mj-lt"/>
              <a:buNone/>
            </a:pPr>
            <a:endParaRPr lang="en-US" dirty="0"/>
          </a:p>
          <a:p>
            <a:pPr marL="0" indent="0">
              <a:buFont typeface="+mj-lt"/>
              <a:buNone/>
            </a:pPr>
            <a:endParaRPr lang="en-US" dirty="0"/>
          </a:p>
        </p:txBody>
      </p:sp>
      <p:sp>
        <p:nvSpPr>
          <p:cNvPr id="4" name="Slide Number Placeholder 3">
            <a:extLst>
              <a:ext uri="{FF2B5EF4-FFF2-40B4-BE49-F238E27FC236}">
                <a16:creationId xmlns:a16="http://schemas.microsoft.com/office/drawing/2014/main" id="{49443DC3-5369-C059-8F8C-79DEAF52DC85}"/>
              </a:ext>
            </a:extLst>
          </p:cNvPr>
          <p:cNvSpPr>
            <a:spLocks noGrp="1"/>
          </p:cNvSpPr>
          <p:nvPr>
            <p:ph type="sldNum" sz="quarter" idx="5"/>
          </p:nvPr>
        </p:nvSpPr>
        <p:spPr/>
        <p:txBody>
          <a:bodyPr/>
          <a:lstStyle/>
          <a:p>
            <a:pPr>
              <a:defRPr/>
            </a:pPr>
            <a:fld id="{8203C9FA-C4BE-486E-85AA-ABBD1B25667F}" type="slidenum">
              <a:rPr lang="en-US" smtClean="0"/>
              <a:pPr>
                <a:defRPr/>
              </a:pPr>
              <a:t>6</a:t>
            </a:fld>
            <a:endParaRPr lang="en-US" dirty="0"/>
          </a:p>
        </p:txBody>
      </p:sp>
    </p:spTree>
    <p:extLst>
      <p:ext uri="{BB962C8B-B14F-4D97-AF65-F5344CB8AC3E}">
        <p14:creationId xmlns:p14="http://schemas.microsoft.com/office/powerpoint/2010/main" val="1340158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06C04B-3FF4-7EFB-65E2-587C55415C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DDFEC2-B44D-B9BF-6D98-66972F154B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A4BAD7-92F8-C9EB-E72A-AD936D30A8DC}"/>
              </a:ext>
            </a:extLst>
          </p:cNvPr>
          <p:cNvSpPr>
            <a:spLocks noGrp="1"/>
          </p:cNvSpPr>
          <p:nvPr>
            <p:ph type="body" idx="1"/>
          </p:nvPr>
        </p:nvSpPr>
        <p:spPr/>
        <p:txBody>
          <a:bodyPr/>
          <a:lstStyle/>
          <a:p>
            <a:r>
              <a:rPr lang="en-US" dirty="0"/>
              <a:t>Many firms ask about the approach to implementing an integration and overall tech model. Fidelity has the people, experience and integration capabilities. This slide covers the key phases – starting with discovery and solutioning design. We have to first understand the needs/wants and overall vision. From there, we can move toward determining paths forward for technology and a potential fintech integration. </a:t>
            </a:r>
          </a:p>
        </p:txBody>
      </p:sp>
      <p:sp>
        <p:nvSpPr>
          <p:cNvPr id="4" name="Slide Number Placeholder 3">
            <a:extLst>
              <a:ext uri="{FF2B5EF4-FFF2-40B4-BE49-F238E27FC236}">
                <a16:creationId xmlns:a16="http://schemas.microsoft.com/office/drawing/2014/main" id="{4356641D-722D-A0E8-6CE2-F34D4EAA6B32}"/>
              </a:ext>
            </a:extLst>
          </p:cNvPr>
          <p:cNvSpPr>
            <a:spLocks noGrp="1"/>
          </p:cNvSpPr>
          <p:nvPr>
            <p:ph type="sldNum" sz="quarter" idx="5"/>
          </p:nvPr>
        </p:nvSpPr>
        <p:spPr/>
        <p:txBody>
          <a:bodyPr/>
          <a:lstStyle/>
          <a:p>
            <a:fld id="{5220E21D-836A-479D-AD3E-D4986C092C25}" type="slidenum">
              <a:rPr lang="en-US" smtClean="0"/>
              <a:pPr/>
              <a:t>7</a:t>
            </a:fld>
            <a:endParaRPr lang="en-US" dirty="0"/>
          </a:p>
        </p:txBody>
      </p:sp>
    </p:spTree>
    <p:extLst>
      <p:ext uri="{BB962C8B-B14F-4D97-AF65-F5344CB8AC3E}">
        <p14:creationId xmlns:p14="http://schemas.microsoft.com/office/powerpoint/2010/main" val="435996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F2C508-30A8-C0EA-9122-3AB97E12F8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DA188C-FE0A-C701-1225-97746F82A5B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419D59-7C69-DDEF-EB54-DB505C422FBE}"/>
              </a:ext>
            </a:extLst>
          </p:cNvPr>
          <p:cNvSpPr>
            <a:spLocks noGrp="1"/>
          </p:cNvSpPr>
          <p:nvPr>
            <p:ph type="body" idx="1"/>
          </p:nvPr>
        </p:nvSpPr>
        <p:spPr/>
        <p:txBody>
          <a:bodyPr/>
          <a:lstStyle/>
          <a:p>
            <a:r>
              <a:rPr lang="en-US" dirty="0"/>
              <a:t>This goes a level deeper to help a firm understand the roles and responsibilities of all parties – Fidelity (whether Integration Services or Tech Consulting), the client (firm working with Fidelity), and the fintech (if applicable). </a:t>
            </a:r>
          </a:p>
        </p:txBody>
      </p:sp>
      <p:sp>
        <p:nvSpPr>
          <p:cNvPr id="4" name="Slide Number Placeholder 3">
            <a:extLst>
              <a:ext uri="{FF2B5EF4-FFF2-40B4-BE49-F238E27FC236}">
                <a16:creationId xmlns:a16="http://schemas.microsoft.com/office/drawing/2014/main" id="{54427BDB-B9A7-1BC1-6142-737F34E356C2}"/>
              </a:ext>
            </a:extLst>
          </p:cNvPr>
          <p:cNvSpPr>
            <a:spLocks noGrp="1"/>
          </p:cNvSpPr>
          <p:nvPr>
            <p:ph type="sldNum" sz="quarter" idx="5"/>
          </p:nvPr>
        </p:nvSpPr>
        <p:spPr/>
        <p:txBody>
          <a:bodyPr/>
          <a:lstStyle/>
          <a:p>
            <a:fld id="{5220E21D-836A-479D-AD3E-D4986C092C25}" type="slidenum">
              <a:rPr lang="en-US" smtClean="0"/>
              <a:pPr/>
              <a:t>8</a:t>
            </a:fld>
            <a:endParaRPr lang="en-US" dirty="0"/>
          </a:p>
        </p:txBody>
      </p:sp>
    </p:spTree>
    <p:extLst>
      <p:ext uri="{BB962C8B-B14F-4D97-AF65-F5344CB8AC3E}">
        <p14:creationId xmlns:p14="http://schemas.microsoft.com/office/powerpoint/2010/main" val="3791802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5220E21D-836A-479D-AD3E-D4986C092C25}" type="slidenum">
              <a:rPr lang="en-US" smtClean="0"/>
              <a:pPr/>
              <a:t>9</a:t>
            </a:fld>
            <a:endParaRPr lang="en-US" dirty="0"/>
          </a:p>
        </p:txBody>
      </p:sp>
      <p:sp>
        <p:nvSpPr>
          <p:cNvPr id="6" name="Notes Placeholder 5">
            <a:extLst>
              <a:ext uri="{FF2B5EF4-FFF2-40B4-BE49-F238E27FC236}">
                <a16:creationId xmlns:a16="http://schemas.microsoft.com/office/drawing/2014/main" id="{D7838CD2-0B41-140E-6F3E-4D4849AF3D13}"/>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38228949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ver Slide">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D3132E6-6322-C676-57A7-C53967628DAD}"/>
              </a:ext>
              <a:ext uri="{C183D7F6-B498-43B3-948B-1728B52AA6E4}">
                <adec:decorative xmlns:adec="http://schemas.microsoft.com/office/drawing/2017/decorative" val="1"/>
              </a:ext>
            </a:extLst>
          </p:cNvPr>
          <p:cNvSpPr/>
          <p:nvPr userDrawn="1"/>
        </p:nvSpPr>
        <p:spPr>
          <a:xfrm>
            <a:off x="8909914" y="5696898"/>
            <a:ext cx="3282086" cy="116110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C5F2BB47-3FE3-D6F1-D8A6-33D8780B775C}"/>
              </a:ext>
              <a:ext uri="{C183D7F6-B498-43B3-948B-1728B52AA6E4}">
                <adec:decorative xmlns:adec="http://schemas.microsoft.com/office/drawing/2017/decorative" val="1"/>
              </a:ext>
            </a:extLst>
          </p:cNvPr>
          <p:cNvSpPr/>
          <p:nvPr userDrawn="1"/>
        </p:nvSpPr>
        <p:spPr>
          <a:xfrm flipV="1">
            <a:off x="0" y="-12242"/>
            <a:ext cx="12192000" cy="489937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914294" y="1053205"/>
            <a:ext cx="8649841" cy="2782958"/>
          </a:xfrm>
        </p:spPr>
        <p:txBody>
          <a:bodyPr anchor="b"/>
          <a:lstStyle>
            <a:lvl1pPr algn="l" defTabSz="914400" rtl="0" eaLnBrk="1" latinLnBrk="0" hangingPunct="1">
              <a:lnSpc>
                <a:spcPct val="100000"/>
              </a:lnSpc>
              <a:spcBef>
                <a:spcPct val="0"/>
              </a:spcBef>
              <a:buNone/>
              <a:defRPr lang="en-US" sz="6600" b="0" i="0" kern="1200" baseline="0" dirty="0">
                <a:solidFill>
                  <a:schemeClr val="bg2"/>
                </a:solidFill>
                <a:latin typeface="+mj-lt"/>
                <a:ea typeface="+mj-ea"/>
                <a:cs typeface="+mj-cs"/>
              </a:defRPr>
            </a:lvl1pPr>
          </a:lstStyle>
          <a:p>
            <a:r>
              <a:rPr lang="en-US"/>
              <a:t>Click to edit master title style</a:t>
            </a:r>
          </a:p>
        </p:txBody>
      </p:sp>
      <p:sp>
        <p:nvSpPr>
          <p:cNvPr id="6" name="Text Placeholder 14">
            <a:extLst>
              <a:ext uri="{FF2B5EF4-FFF2-40B4-BE49-F238E27FC236}">
                <a16:creationId xmlns:a16="http://schemas.microsoft.com/office/drawing/2014/main" id="{86D41018-C18F-1229-589B-8A00DB40659A}"/>
              </a:ext>
            </a:extLst>
          </p:cNvPr>
          <p:cNvSpPr>
            <a:spLocks noGrp="1"/>
          </p:cNvSpPr>
          <p:nvPr>
            <p:ph type="body" sz="quarter" idx="10"/>
          </p:nvPr>
        </p:nvSpPr>
        <p:spPr>
          <a:xfrm>
            <a:off x="914294" y="4090048"/>
            <a:ext cx="8649840" cy="560153"/>
          </a:xfrm>
        </p:spPr>
        <p:txBody>
          <a:bodyPr/>
          <a:lstStyle>
            <a:lvl1pPr marL="0" indent="0">
              <a:buNone/>
              <a:defRPr lang="en-US" sz="180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sp>
        <p:nvSpPr>
          <p:cNvPr id="5" name="Text Placeholder 14">
            <a:extLst>
              <a:ext uri="{FF2B5EF4-FFF2-40B4-BE49-F238E27FC236}">
                <a16:creationId xmlns:a16="http://schemas.microsoft.com/office/drawing/2014/main" id="{05D308D0-74DA-D827-A03E-7CFBB0F9A0FE}"/>
              </a:ext>
            </a:extLst>
          </p:cNvPr>
          <p:cNvSpPr>
            <a:spLocks noGrp="1"/>
          </p:cNvSpPr>
          <p:nvPr>
            <p:ph type="body" sz="quarter" idx="11"/>
          </p:nvPr>
        </p:nvSpPr>
        <p:spPr>
          <a:xfrm>
            <a:off x="914294" y="5248091"/>
            <a:ext cx="5181706" cy="448806"/>
          </a:xfrm>
        </p:spPr>
        <p:txBody>
          <a:bodyPr/>
          <a:lstStyle>
            <a:lvl1pPr marL="0" indent="0">
              <a:buNone/>
              <a:defRPr lang="en-US" sz="18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pic>
        <p:nvPicPr>
          <p:cNvPr id="4" name="Fidelity logo" descr="Fidelity Investments logo">
            <a:extLst>
              <a:ext uri="{FF2B5EF4-FFF2-40B4-BE49-F238E27FC236}">
                <a16:creationId xmlns:a16="http://schemas.microsoft.com/office/drawing/2014/main" id="{0CF6DBDA-398C-09D2-F36A-7F5A55F535B6}"/>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9536232" y="6030625"/>
            <a:ext cx="2094425" cy="448806"/>
          </a:xfrm>
          <a:prstGeom prst="rect">
            <a:avLst/>
          </a:prstGeom>
        </p:spPr>
      </p:pic>
    </p:spTree>
    <p:extLst>
      <p:ext uri="{BB962C8B-B14F-4D97-AF65-F5344CB8AC3E}">
        <p14:creationId xmlns:p14="http://schemas.microsoft.com/office/powerpoint/2010/main" val="1201254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Divider Slide">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3EA7BEE-9EC4-FB21-3CA5-F02B284B225E}"/>
              </a:ext>
              <a:ext uri="{C183D7F6-B498-43B3-948B-1728B52AA6E4}">
                <adec:decorative xmlns:adec="http://schemas.microsoft.com/office/drawing/2017/decorative" val="1"/>
              </a:ext>
            </a:extLst>
          </p:cNvPr>
          <p:cNvSpPr/>
          <p:nvPr userDrawn="1"/>
        </p:nvSpPr>
        <p:spPr>
          <a:xfrm>
            <a:off x="0" y="1600200"/>
            <a:ext cx="12192000" cy="39564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835760" y="2458890"/>
            <a:ext cx="7312058" cy="1299358"/>
          </a:xfrm>
        </p:spPr>
        <p:txBody>
          <a:bodyPr anchor="b"/>
          <a:lstStyle>
            <a:lvl1pPr algn="l">
              <a:defRPr sz="44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835760" y="3831920"/>
            <a:ext cx="7312058" cy="785018"/>
          </a:xfrm>
        </p:spPr>
        <p:txBody>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Rectangle 6">
            <a:extLst>
              <a:ext uri="{FF2B5EF4-FFF2-40B4-BE49-F238E27FC236}">
                <a16:creationId xmlns:a16="http://schemas.microsoft.com/office/drawing/2014/main" id="{83A0C9F1-A2F9-EAE0-A238-570D8356FEEE}"/>
              </a:ext>
              <a:ext uri="{C183D7F6-B498-43B3-948B-1728B52AA6E4}">
                <adec:decorative xmlns:adec="http://schemas.microsoft.com/office/drawing/2017/decorative" val="1"/>
              </a:ext>
            </a:extLst>
          </p:cNvPr>
          <p:cNvSpPr/>
          <p:nvPr userDrawn="1"/>
        </p:nvSpPr>
        <p:spPr>
          <a:xfrm>
            <a:off x="11734800" y="1600200"/>
            <a:ext cx="457200" cy="39564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3370113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Divider Slide">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A33D1BF-4DC2-C643-CDD3-9E63E3701A6C}"/>
              </a:ext>
              <a:ext uri="{C183D7F6-B498-43B3-948B-1728B52AA6E4}">
                <adec:decorative xmlns:adec="http://schemas.microsoft.com/office/drawing/2017/decorative" val="1"/>
              </a:ext>
            </a:extLst>
          </p:cNvPr>
          <p:cNvSpPr/>
          <p:nvPr userDrawn="1"/>
        </p:nvSpPr>
        <p:spPr>
          <a:xfrm>
            <a:off x="0" y="0"/>
            <a:ext cx="12192000" cy="54600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434CEEA0-0D10-A801-9B52-06AC38DD4982}"/>
              </a:ext>
              <a:ext uri="{C183D7F6-B498-43B3-948B-1728B52AA6E4}">
                <adec:decorative xmlns:adec="http://schemas.microsoft.com/office/drawing/2017/decorative" val="1"/>
              </a:ext>
            </a:extLst>
          </p:cNvPr>
          <p:cNvSpPr/>
          <p:nvPr userDrawn="1"/>
        </p:nvSpPr>
        <p:spPr>
          <a:xfrm>
            <a:off x="0" y="4331432"/>
            <a:ext cx="12192000" cy="139795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835760" y="1290918"/>
            <a:ext cx="6296560" cy="1736168"/>
          </a:xfrm>
        </p:spPr>
        <p:txBody>
          <a:bodyPr anchor="b"/>
          <a:lstStyle>
            <a:lvl1pPr algn="l">
              <a:defRPr sz="44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835760" y="3189807"/>
            <a:ext cx="6296560" cy="785018"/>
          </a:xfrm>
        </p:spPr>
        <p:txBody>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632691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Divider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835760" y="1290918"/>
            <a:ext cx="6296560" cy="1736168"/>
          </a:xfrm>
        </p:spPr>
        <p:txBody>
          <a:bodyPr anchor="b"/>
          <a:lstStyle>
            <a:lvl1pPr algn="l">
              <a:defRPr sz="4400">
                <a:solidFill>
                  <a:schemeClr val="bg2"/>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835760" y="3189807"/>
            <a:ext cx="6296560" cy="785018"/>
          </a:xfrm>
        </p:spPr>
        <p:txBody>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4120737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Divider Slide">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F78CBD6-2AE8-9090-9163-417278EDA45B}"/>
              </a:ext>
              <a:ext uri="{C183D7F6-B498-43B3-948B-1728B52AA6E4}">
                <adec:decorative xmlns:adec="http://schemas.microsoft.com/office/drawing/2017/decorative" val="1"/>
              </a:ext>
            </a:extLst>
          </p:cNvPr>
          <p:cNvSpPr>
            <a:spLocks noGrp="1"/>
          </p:cNvSpPr>
          <p:nvPr>
            <p:ph type="pic" sz="quarter" idx="12"/>
          </p:nvPr>
        </p:nvSpPr>
        <p:spPr>
          <a:xfrm>
            <a:off x="0" y="1"/>
            <a:ext cx="4752109" cy="6019799"/>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669115" y="1328589"/>
            <a:ext cx="5791200" cy="2100410"/>
          </a:xfrm>
        </p:spPr>
        <p:txBody>
          <a:bodyPr anchor="b"/>
          <a:lstStyle>
            <a:lvl1pPr algn="l">
              <a:defRPr sz="4400">
                <a:solidFill>
                  <a:schemeClr val="bg2"/>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5669115" y="3676648"/>
            <a:ext cx="5791200" cy="1375679"/>
          </a:xfrm>
        </p:spPr>
        <p:txBody>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6" name="Rectangle 5">
            <a:extLst>
              <a:ext uri="{FF2B5EF4-FFF2-40B4-BE49-F238E27FC236}">
                <a16:creationId xmlns:a16="http://schemas.microsoft.com/office/drawing/2014/main" id="{ED933413-85A0-08A5-DD78-D28AF02ECE43}"/>
              </a:ext>
              <a:ext uri="{C183D7F6-B498-43B3-948B-1728B52AA6E4}">
                <adec:decorative xmlns:adec="http://schemas.microsoft.com/office/drawing/2017/decorative" val="1"/>
              </a:ext>
            </a:extLst>
          </p:cNvPr>
          <p:cNvSpPr/>
          <p:nvPr userDrawn="1"/>
        </p:nvSpPr>
        <p:spPr>
          <a:xfrm>
            <a:off x="4752109" y="0"/>
            <a:ext cx="369028" cy="6019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155998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Divider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457200" y="1328589"/>
            <a:ext cx="5791200" cy="2100410"/>
          </a:xfrm>
        </p:spPr>
        <p:txBody>
          <a:bodyPr anchor="b"/>
          <a:lstStyle>
            <a:lvl1pPr algn="l">
              <a:defRPr sz="4400">
                <a:solidFill>
                  <a:schemeClr val="bg2"/>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457200" y="3676648"/>
            <a:ext cx="5791200" cy="1375679"/>
          </a:xfrm>
        </p:spPr>
        <p:txBody>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Picture Placeholder 6">
            <a:extLst>
              <a:ext uri="{FF2B5EF4-FFF2-40B4-BE49-F238E27FC236}">
                <a16:creationId xmlns:a16="http://schemas.microsoft.com/office/drawing/2014/main" id="{CF78CBD6-2AE8-9090-9163-417278EDA45B}"/>
              </a:ext>
              <a:ext uri="{C183D7F6-B498-43B3-948B-1728B52AA6E4}">
                <adec:decorative xmlns:adec="http://schemas.microsoft.com/office/drawing/2017/decorative" val="1"/>
              </a:ext>
            </a:extLst>
          </p:cNvPr>
          <p:cNvSpPr>
            <a:spLocks noGrp="1"/>
          </p:cNvSpPr>
          <p:nvPr>
            <p:ph type="pic" sz="quarter" idx="12"/>
          </p:nvPr>
        </p:nvSpPr>
        <p:spPr>
          <a:xfrm>
            <a:off x="7439891" y="1"/>
            <a:ext cx="4752109" cy="6019799"/>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6" name="Rectangle 5">
            <a:extLst>
              <a:ext uri="{FF2B5EF4-FFF2-40B4-BE49-F238E27FC236}">
                <a16:creationId xmlns:a16="http://schemas.microsoft.com/office/drawing/2014/main" id="{ED933413-85A0-08A5-DD78-D28AF02ECE43}"/>
              </a:ext>
              <a:ext uri="{C183D7F6-B498-43B3-948B-1728B52AA6E4}">
                <adec:decorative xmlns:adec="http://schemas.microsoft.com/office/drawing/2017/decorative" val="1"/>
              </a:ext>
            </a:extLst>
          </p:cNvPr>
          <p:cNvSpPr/>
          <p:nvPr userDrawn="1"/>
        </p:nvSpPr>
        <p:spPr>
          <a:xfrm>
            <a:off x="7092586" y="0"/>
            <a:ext cx="369028" cy="6019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405123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6EE06-F990-BADC-3C58-275B7DA92B64}"/>
              </a:ext>
            </a:extLst>
          </p:cNvPr>
          <p:cNvSpPr>
            <a:spLocks noGrp="1"/>
          </p:cNvSpPr>
          <p:nvPr>
            <p:ph type="title" hasCustomPrompt="1"/>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A86A4E8A-8529-77C4-23B9-9553D2D22C98}"/>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1523430956"/>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4786C03-60A1-7394-584D-12B4F9FA8A26}"/>
              </a:ext>
            </a:extLst>
          </p:cNvPr>
          <p:cNvSpPr>
            <a:spLocks noGrp="1"/>
          </p:cNvSpPr>
          <p:nvPr>
            <p:ph idx="1" hasCustomPrompt="1"/>
          </p:nvPr>
        </p:nvSpPr>
        <p:spPr>
          <a:xfrm>
            <a:off x="462222" y="1253330"/>
            <a:ext cx="11272577" cy="47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7B35DECC-5944-6AF5-0E9A-D6C8EEAA214D}"/>
              </a:ext>
            </a:extLst>
          </p:cNvPr>
          <p:cNvSpPr>
            <a:spLocks noGrp="1"/>
          </p:cNvSpPr>
          <p:nvPr>
            <p:ph type="title" hasCustomPrompt="1"/>
          </p:nvPr>
        </p:nvSpPr>
        <p:spPr>
          <a:xfrm>
            <a:off x="462223" y="365125"/>
            <a:ext cx="11267554" cy="720097"/>
          </a:xfrm>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9EDFE85A-A070-6764-5E7E-02B040D3103D}"/>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22929071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two column layout">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714710-5514-6CF5-7E8A-881CF272282C}"/>
              </a:ext>
            </a:extLst>
          </p:cNvPr>
          <p:cNvSpPr>
            <a:spLocks noGrp="1"/>
          </p:cNvSpPr>
          <p:nvPr>
            <p:ph type="title" hasCustomPrompt="1"/>
          </p:nvPr>
        </p:nvSpPr>
        <p:spPr>
          <a:xfrm>
            <a:off x="462223" y="365125"/>
            <a:ext cx="11267554" cy="720097"/>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448ADB2A-BDC9-8416-9729-22769B6BF59E}"/>
              </a:ext>
            </a:extLst>
          </p:cNvPr>
          <p:cNvSpPr>
            <a:spLocks noGrp="1"/>
          </p:cNvSpPr>
          <p:nvPr>
            <p:ph idx="1" hasCustomPrompt="1"/>
          </p:nvPr>
        </p:nvSpPr>
        <p:spPr>
          <a:xfrm>
            <a:off x="462223" y="1253330"/>
            <a:ext cx="5361707" cy="47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a:extLst>
              <a:ext uri="{FF2B5EF4-FFF2-40B4-BE49-F238E27FC236}">
                <a16:creationId xmlns:a16="http://schemas.microsoft.com/office/drawing/2014/main" id="{55C6177D-9439-E262-960F-ED01DB8AD9D6}"/>
              </a:ext>
            </a:extLst>
          </p:cNvPr>
          <p:cNvSpPr>
            <a:spLocks noGrp="1"/>
          </p:cNvSpPr>
          <p:nvPr>
            <p:ph idx="10" hasCustomPrompt="1"/>
          </p:nvPr>
        </p:nvSpPr>
        <p:spPr>
          <a:xfrm>
            <a:off x="6368069" y="1253329"/>
            <a:ext cx="5361707" cy="47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1">
            <a:extLst>
              <a:ext uri="{FF2B5EF4-FFF2-40B4-BE49-F238E27FC236}">
                <a16:creationId xmlns:a16="http://schemas.microsoft.com/office/drawing/2014/main" id="{35326303-F87A-B6CB-E15B-767026A10469}"/>
              </a:ext>
              <a:ext uri="{C183D7F6-B498-43B3-948B-1728B52AA6E4}">
                <adec:decorative xmlns:adec="http://schemas.microsoft.com/office/drawing/2017/decorative" val="1"/>
              </a:ext>
            </a:extLst>
          </p:cNvPr>
          <p:cNvSpPr>
            <a:spLocks noGrp="1"/>
          </p:cNvSpPr>
          <p:nvPr>
            <p:ph type="sldNum" sz="quarter" idx="11"/>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1951318491"/>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A3895DE-7D37-C357-C469-FD34336265F4}"/>
              </a:ext>
            </a:extLst>
          </p:cNvPr>
          <p:cNvSpPr>
            <a:spLocks noGrp="1"/>
          </p:cNvSpPr>
          <p:nvPr>
            <p:ph type="title" hasCustomPrompt="1"/>
          </p:nvPr>
        </p:nvSpPr>
        <p:spPr>
          <a:xfrm>
            <a:off x="462224" y="365126"/>
            <a:ext cx="11267554" cy="569822"/>
          </a:xfrm>
        </p:spPr>
        <p:txBody>
          <a:bodyPr/>
          <a:lstStyle/>
          <a:p>
            <a:r>
              <a:rPr lang="en-US"/>
              <a:t>Click to edit master title style</a:t>
            </a:r>
          </a:p>
        </p:txBody>
      </p:sp>
      <p:sp>
        <p:nvSpPr>
          <p:cNvPr id="6" name="Text Placeholder 4">
            <a:extLst>
              <a:ext uri="{FF2B5EF4-FFF2-40B4-BE49-F238E27FC236}">
                <a16:creationId xmlns:a16="http://schemas.microsoft.com/office/drawing/2014/main" id="{02272CBB-3EB5-5B63-49B1-EDF99305DD17}"/>
              </a:ext>
            </a:extLst>
          </p:cNvPr>
          <p:cNvSpPr>
            <a:spLocks noGrp="1"/>
          </p:cNvSpPr>
          <p:nvPr>
            <p:ph type="body" sz="quarter" idx="13" hasCustomPrompt="1"/>
          </p:nvPr>
        </p:nvSpPr>
        <p:spPr>
          <a:xfrm>
            <a:off x="462224" y="842963"/>
            <a:ext cx="11267554" cy="409575"/>
          </a:xfrm>
        </p:spPr>
        <p:txBody>
          <a:bodyPr/>
          <a:lstStyle>
            <a:lvl1pPr marL="0" indent="0">
              <a:buNone/>
              <a:defRPr sz="1800">
                <a:solidFill>
                  <a:schemeClr val="tx2"/>
                </a:solidFill>
              </a:defRPr>
            </a:lvl1pPr>
          </a:lstStyle>
          <a:p>
            <a:pPr lvl="0"/>
            <a:r>
              <a:rPr lang="en-US"/>
              <a:t>Click to edit master text styles</a:t>
            </a:r>
          </a:p>
        </p:txBody>
      </p:sp>
      <p:sp>
        <p:nvSpPr>
          <p:cNvPr id="2" name="Slide Number Placeholder 1">
            <a:extLst>
              <a:ext uri="{FF2B5EF4-FFF2-40B4-BE49-F238E27FC236}">
                <a16:creationId xmlns:a16="http://schemas.microsoft.com/office/drawing/2014/main" id="{38972C9B-D8D5-9DFB-43AC-FC475035BDF4}"/>
              </a:ext>
              <a:ext uri="{C183D7F6-B498-43B3-948B-1728B52AA6E4}">
                <adec:decorative xmlns:adec="http://schemas.microsoft.com/office/drawing/2017/decorative" val="1"/>
              </a:ext>
            </a:extLst>
          </p:cNvPr>
          <p:cNvSpPr>
            <a:spLocks noGrp="1"/>
          </p:cNvSpPr>
          <p:nvPr>
            <p:ph type="sldNum" sz="quarter" idx="14"/>
          </p:nvPr>
        </p:nvSpPr>
        <p:spPr>
          <a:xfrm>
            <a:off x="230563" y="6305993"/>
            <a:ext cx="2432737" cy="365125"/>
          </a:xfrm>
        </p:spPr>
        <p:txBody>
          <a:bodyPr/>
          <a:lstStyle/>
          <a:p>
            <a:fld id="{E1134B45-AF8D-4DE1-B6B3-818C9AE12BDB}" type="slidenum">
              <a:rPr lang="en-US" smtClean="0"/>
              <a:pPr/>
              <a:t>‹#›</a:t>
            </a:fld>
            <a:r>
              <a:rPr lang="en-US" dirty="0"/>
              <a:t> </a:t>
            </a:r>
            <a:r>
              <a:rPr lang="en-US" sz="900" dirty="0">
                <a:solidFill>
                  <a:srgbClr val="000000"/>
                </a:solidFill>
                <a:latin typeface="Arial" charset="0"/>
                <a:ea typeface="ＭＳ Ｐゴシック" charset="-128"/>
              </a:rPr>
              <a:t>For investment professional use only. </a:t>
            </a:r>
          </a:p>
          <a:p>
            <a:endParaRPr lang="en-US" dirty="0"/>
          </a:p>
        </p:txBody>
      </p:sp>
    </p:spTree>
    <p:extLst>
      <p:ext uri="{BB962C8B-B14F-4D97-AF65-F5344CB8AC3E}">
        <p14:creationId xmlns:p14="http://schemas.microsoft.com/office/powerpoint/2010/main" val="2541460008"/>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EC7C9EF0-AC60-A83A-F579-10954C94A703}"/>
              </a:ext>
            </a:extLst>
          </p:cNvPr>
          <p:cNvSpPr>
            <a:spLocks noGrp="1"/>
          </p:cNvSpPr>
          <p:nvPr>
            <p:ph type="title" hasCustomPrompt="1"/>
          </p:nvPr>
        </p:nvSpPr>
        <p:spPr>
          <a:xfrm>
            <a:off x="462224" y="365125"/>
            <a:ext cx="11267554" cy="569823"/>
          </a:xfrm>
        </p:spPr>
        <p:txBody>
          <a:bodyPr/>
          <a:lstStyle/>
          <a:p>
            <a:r>
              <a:rPr lang="en-US"/>
              <a:t>Click to edit master title style</a:t>
            </a:r>
          </a:p>
        </p:txBody>
      </p:sp>
      <p:sp>
        <p:nvSpPr>
          <p:cNvPr id="5" name="Text Placeholder 4">
            <a:extLst>
              <a:ext uri="{FF2B5EF4-FFF2-40B4-BE49-F238E27FC236}">
                <a16:creationId xmlns:a16="http://schemas.microsoft.com/office/drawing/2014/main" id="{EFBF92DE-B522-D17C-29AB-676C3B829F74}"/>
              </a:ext>
            </a:extLst>
          </p:cNvPr>
          <p:cNvSpPr>
            <a:spLocks noGrp="1"/>
          </p:cNvSpPr>
          <p:nvPr>
            <p:ph type="body" sz="quarter" idx="13" hasCustomPrompt="1"/>
          </p:nvPr>
        </p:nvSpPr>
        <p:spPr>
          <a:xfrm>
            <a:off x="462224" y="842963"/>
            <a:ext cx="11272369" cy="409575"/>
          </a:xfrm>
        </p:spPr>
        <p:txBody>
          <a:bodyPr/>
          <a:lstStyle>
            <a:lvl1pPr marL="0" indent="0">
              <a:buNone/>
              <a:defRPr sz="1800">
                <a:solidFill>
                  <a:schemeClr val="tx2"/>
                </a:solidFill>
              </a:defRPr>
            </a:lvl1pPr>
          </a:lstStyle>
          <a:p>
            <a:pPr lvl="0"/>
            <a:r>
              <a:rPr lang="en-US"/>
              <a:t>Click to edit master text styles</a:t>
            </a:r>
          </a:p>
        </p:txBody>
      </p:sp>
      <p:sp>
        <p:nvSpPr>
          <p:cNvPr id="9" name="Content Placeholder 8">
            <a:extLst>
              <a:ext uri="{FF2B5EF4-FFF2-40B4-BE49-F238E27FC236}">
                <a16:creationId xmlns:a16="http://schemas.microsoft.com/office/drawing/2014/main" id="{F6D088D9-0617-889F-849D-C9773FBD9897}"/>
              </a:ext>
            </a:extLst>
          </p:cNvPr>
          <p:cNvSpPr>
            <a:spLocks noGrp="1"/>
          </p:cNvSpPr>
          <p:nvPr>
            <p:ph sz="quarter" idx="14" hasCustomPrompt="1"/>
          </p:nvPr>
        </p:nvSpPr>
        <p:spPr>
          <a:xfrm>
            <a:off x="462224" y="1646238"/>
            <a:ext cx="11277600" cy="43735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1">
            <a:extLst>
              <a:ext uri="{FF2B5EF4-FFF2-40B4-BE49-F238E27FC236}">
                <a16:creationId xmlns:a16="http://schemas.microsoft.com/office/drawing/2014/main" id="{31A43E8B-48F9-7367-2481-0A84BE1289AE}"/>
              </a:ext>
              <a:ext uri="{C183D7F6-B498-43B3-948B-1728B52AA6E4}">
                <adec:decorative xmlns:adec="http://schemas.microsoft.com/office/drawing/2017/decorative" val="1"/>
              </a:ext>
            </a:extLst>
          </p:cNvPr>
          <p:cNvSpPr>
            <a:spLocks noGrp="1"/>
          </p:cNvSpPr>
          <p:nvPr>
            <p:ph type="sldNum" sz="quarter" idx="15"/>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2290744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over Slide">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885AD52-DCBE-E05A-F027-F2DB51B5F9AF}"/>
              </a:ext>
              <a:ext uri="{C183D7F6-B498-43B3-948B-1728B52AA6E4}">
                <adec:decorative xmlns:adec="http://schemas.microsoft.com/office/drawing/2017/decorative" val="1"/>
              </a:ext>
            </a:extLst>
          </p:cNvPr>
          <p:cNvSpPr/>
          <p:nvPr userDrawn="1"/>
        </p:nvSpPr>
        <p:spPr>
          <a:xfrm>
            <a:off x="8909914" y="5696898"/>
            <a:ext cx="3282086" cy="116110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C5F2BB47-3FE3-D6F1-D8A6-33D8780B775C}"/>
              </a:ext>
              <a:ext uri="{C183D7F6-B498-43B3-948B-1728B52AA6E4}">
                <adec:decorative xmlns:adec="http://schemas.microsoft.com/office/drawing/2017/decorative" val="1"/>
              </a:ext>
            </a:extLst>
          </p:cNvPr>
          <p:cNvSpPr/>
          <p:nvPr userDrawn="1"/>
        </p:nvSpPr>
        <p:spPr>
          <a:xfrm flipV="1">
            <a:off x="0" y="-12242"/>
            <a:ext cx="12192000" cy="4899379"/>
          </a:xfrm>
          <a:prstGeom prst="rect">
            <a:avLst/>
          </a:prstGeom>
          <a:solidFill>
            <a:srgbClr val="04401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914294" y="1053205"/>
            <a:ext cx="8649841" cy="2782958"/>
          </a:xfrm>
        </p:spPr>
        <p:txBody>
          <a:bodyPr anchor="b"/>
          <a:lstStyle>
            <a:lvl1pPr algn="l" defTabSz="914400" rtl="0" eaLnBrk="1" latinLnBrk="0" hangingPunct="1">
              <a:lnSpc>
                <a:spcPct val="100000"/>
              </a:lnSpc>
              <a:spcBef>
                <a:spcPct val="0"/>
              </a:spcBef>
              <a:buNone/>
              <a:defRPr lang="en-US" sz="6600" b="0" i="0" kern="1200" baseline="0" dirty="0">
                <a:solidFill>
                  <a:schemeClr val="bg1"/>
                </a:solidFill>
                <a:latin typeface="+mj-lt"/>
                <a:ea typeface="+mj-ea"/>
                <a:cs typeface="+mj-cs"/>
              </a:defRPr>
            </a:lvl1pPr>
          </a:lstStyle>
          <a:p>
            <a:r>
              <a:rPr lang="en-US"/>
              <a:t>Click to edit master title style</a:t>
            </a:r>
          </a:p>
        </p:txBody>
      </p:sp>
      <p:sp>
        <p:nvSpPr>
          <p:cNvPr id="6" name="Text Placeholder 14">
            <a:extLst>
              <a:ext uri="{FF2B5EF4-FFF2-40B4-BE49-F238E27FC236}">
                <a16:creationId xmlns:a16="http://schemas.microsoft.com/office/drawing/2014/main" id="{86D41018-C18F-1229-589B-8A00DB40659A}"/>
              </a:ext>
            </a:extLst>
          </p:cNvPr>
          <p:cNvSpPr>
            <a:spLocks noGrp="1"/>
          </p:cNvSpPr>
          <p:nvPr>
            <p:ph type="body" sz="quarter" idx="10"/>
          </p:nvPr>
        </p:nvSpPr>
        <p:spPr>
          <a:xfrm>
            <a:off x="914294" y="4090048"/>
            <a:ext cx="8649840" cy="560153"/>
          </a:xfrm>
        </p:spPr>
        <p:txBody>
          <a:bodyPr/>
          <a:lstStyle>
            <a:lvl1pPr marL="0" indent="0">
              <a:buNone/>
              <a:defRPr lang="en-US" sz="18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sp>
        <p:nvSpPr>
          <p:cNvPr id="5" name="Text Placeholder 14">
            <a:extLst>
              <a:ext uri="{FF2B5EF4-FFF2-40B4-BE49-F238E27FC236}">
                <a16:creationId xmlns:a16="http://schemas.microsoft.com/office/drawing/2014/main" id="{05D308D0-74DA-D827-A03E-7CFBB0F9A0FE}"/>
              </a:ext>
            </a:extLst>
          </p:cNvPr>
          <p:cNvSpPr>
            <a:spLocks noGrp="1"/>
          </p:cNvSpPr>
          <p:nvPr>
            <p:ph type="body" sz="quarter" idx="11"/>
          </p:nvPr>
        </p:nvSpPr>
        <p:spPr>
          <a:xfrm>
            <a:off x="914294" y="5248091"/>
            <a:ext cx="5181706" cy="448806"/>
          </a:xfrm>
        </p:spPr>
        <p:txBody>
          <a:bodyPr/>
          <a:lstStyle>
            <a:lvl1pPr marL="0" indent="0">
              <a:buNone/>
              <a:defRPr lang="en-US" sz="18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pic>
        <p:nvPicPr>
          <p:cNvPr id="4" name="Fidelity logo" descr="Fidelity Investments logo">
            <a:extLst>
              <a:ext uri="{FF2B5EF4-FFF2-40B4-BE49-F238E27FC236}">
                <a16:creationId xmlns:a16="http://schemas.microsoft.com/office/drawing/2014/main" id="{0CF6DBDA-398C-09D2-F36A-7F5A55F535B6}"/>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9536232" y="6030625"/>
            <a:ext cx="2094425" cy="448806"/>
          </a:xfrm>
          <a:prstGeom prst="rect">
            <a:avLst/>
          </a:prstGeom>
        </p:spPr>
      </p:pic>
      <p:sp>
        <p:nvSpPr>
          <p:cNvPr id="8" name="Slide Number Placeholder 7">
            <a:extLst>
              <a:ext uri="{FF2B5EF4-FFF2-40B4-BE49-F238E27FC236}">
                <a16:creationId xmlns:a16="http://schemas.microsoft.com/office/drawing/2014/main" id="{AC5467B2-C586-821F-63EA-9D95C5FBF45B}"/>
              </a:ext>
            </a:extLst>
          </p:cNvPr>
          <p:cNvSpPr>
            <a:spLocks noGrp="1"/>
          </p:cNvSpPr>
          <p:nvPr>
            <p:ph type="sldNum" sz="quarter" idx="12"/>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31170123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ubtitle, Two Column">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A5982D8-ABD8-122E-50A2-B69059DB33FB}"/>
              </a:ext>
            </a:extLst>
          </p:cNvPr>
          <p:cNvSpPr>
            <a:spLocks noGrp="1"/>
          </p:cNvSpPr>
          <p:nvPr>
            <p:ph type="title" hasCustomPrompt="1"/>
          </p:nvPr>
        </p:nvSpPr>
        <p:spPr>
          <a:xfrm>
            <a:off x="462224" y="365125"/>
            <a:ext cx="11267554" cy="580097"/>
          </a:xfrm>
        </p:spPr>
        <p:txBody>
          <a:bodyPr/>
          <a:lstStyle/>
          <a:p>
            <a:r>
              <a:rPr lang="en-US"/>
              <a:t>Click to edit master title style</a:t>
            </a:r>
          </a:p>
        </p:txBody>
      </p:sp>
      <p:sp>
        <p:nvSpPr>
          <p:cNvPr id="8" name="Text Placeholder 4">
            <a:extLst>
              <a:ext uri="{FF2B5EF4-FFF2-40B4-BE49-F238E27FC236}">
                <a16:creationId xmlns:a16="http://schemas.microsoft.com/office/drawing/2014/main" id="{33BA455C-0E89-F858-78A0-B0D8FFF113D5}"/>
              </a:ext>
            </a:extLst>
          </p:cNvPr>
          <p:cNvSpPr>
            <a:spLocks noGrp="1"/>
          </p:cNvSpPr>
          <p:nvPr>
            <p:ph type="body" sz="quarter" idx="14" hasCustomPrompt="1"/>
          </p:nvPr>
        </p:nvSpPr>
        <p:spPr>
          <a:xfrm>
            <a:off x="462224" y="842963"/>
            <a:ext cx="11277391" cy="409575"/>
          </a:xfrm>
        </p:spPr>
        <p:txBody>
          <a:bodyPr/>
          <a:lstStyle>
            <a:lvl1pPr marL="0" indent="0">
              <a:buNone/>
              <a:defRPr sz="1800">
                <a:solidFill>
                  <a:schemeClr val="tx2"/>
                </a:solidFill>
              </a:defRPr>
            </a:lvl1pPr>
          </a:lstStyle>
          <a:p>
            <a:pPr lvl="0"/>
            <a:r>
              <a:rPr lang="en-US"/>
              <a:t>Click to edit master text styles</a:t>
            </a:r>
          </a:p>
        </p:txBody>
      </p:sp>
      <p:sp>
        <p:nvSpPr>
          <p:cNvPr id="9" name="Content Placeholder 2">
            <a:extLst>
              <a:ext uri="{FF2B5EF4-FFF2-40B4-BE49-F238E27FC236}">
                <a16:creationId xmlns:a16="http://schemas.microsoft.com/office/drawing/2014/main" id="{74CE1F26-91F3-AD02-6A93-5A89D6591FDD}"/>
              </a:ext>
            </a:extLst>
          </p:cNvPr>
          <p:cNvSpPr>
            <a:spLocks noGrp="1"/>
          </p:cNvSpPr>
          <p:nvPr>
            <p:ph idx="1" hasCustomPrompt="1"/>
          </p:nvPr>
        </p:nvSpPr>
        <p:spPr>
          <a:xfrm>
            <a:off x="462224" y="1646239"/>
            <a:ext cx="5361707" cy="434257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8CE31B08-AA08-EB76-8B19-139F06BE37FF}"/>
              </a:ext>
            </a:extLst>
          </p:cNvPr>
          <p:cNvSpPr>
            <a:spLocks noGrp="1"/>
          </p:cNvSpPr>
          <p:nvPr>
            <p:ph idx="10" hasCustomPrompt="1"/>
          </p:nvPr>
        </p:nvSpPr>
        <p:spPr>
          <a:xfrm>
            <a:off x="6368069" y="1646238"/>
            <a:ext cx="5361707" cy="434257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1">
            <a:extLst>
              <a:ext uri="{FF2B5EF4-FFF2-40B4-BE49-F238E27FC236}">
                <a16:creationId xmlns:a16="http://schemas.microsoft.com/office/drawing/2014/main" id="{3111CF79-A683-2FFE-FC6A-F247521D0917}"/>
              </a:ext>
              <a:ext uri="{C183D7F6-B498-43B3-948B-1728B52AA6E4}">
                <adec:decorative xmlns:adec="http://schemas.microsoft.com/office/drawing/2017/decorative" val="1"/>
              </a:ext>
            </a:extLst>
          </p:cNvPr>
          <p:cNvSpPr>
            <a:spLocks noGrp="1"/>
          </p:cNvSpPr>
          <p:nvPr>
            <p:ph type="sldNum" sz="quarter" idx="15"/>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388528420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42D47-F8A9-693D-10FC-0D171AACE0E5}"/>
              </a:ext>
            </a:extLst>
          </p:cNvPr>
          <p:cNvSpPr>
            <a:spLocks noGrp="1"/>
          </p:cNvSpPr>
          <p:nvPr>
            <p:ph type="title" hasCustomPrompt="1"/>
          </p:nvPr>
        </p:nvSpPr>
        <p:spPr>
          <a:xfrm>
            <a:off x="462224" y="-966369"/>
            <a:ext cx="11267554" cy="720097"/>
          </a:xfrm>
        </p:spPr>
        <p:txBody>
          <a:bodyPr/>
          <a:lstStyle>
            <a:lvl1pPr>
              <a:defRPr>
                <a:solidFill>
                  <a:schemeClr val="bg2"/>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5B74BF9F-12E0-9433-3A6D-1E5EE9447C24}"/>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813232395"/>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all Out Slide">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7676837-1BE0-29C4-4797-1C94DC93688D}"/>
              </a:ext>
              <a:ext uri="{C183D7F6-B498-43B3-948B-1728B52AA6E4}">
                <adec:decorative xmlns:adec="http://schemas.microsoft.com/office/drawing/2017/decorative" val="1"/>
              </a:ext>
            </a:extLst>
          </p:cNvPr>
          <p:cNvSpPr/>
          <p:nvPr userDrawn="1"/>
        </p:nvSpPr>
        <p:spPr>
          <a:xfrm>
            <a:off x="0" y="0"/>
            <a:ext cx="4094922" cy="6019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B86EE06-F990-BADC-3C58-275B7DA92B64}"/>
              </a:ext>
            </a:extLst>
          </p:cNvPr>
          <p:cNvSpPr>
            <a:spLocks noGrp="1"/>
          </p:cNvSpPr>
          <p:nvPr>
            <p:ph type="title" hasCustomPrompt="1"/>
          </p:nvPr>
        </p:nvSpPr>
        <p:spPr>
          <a:xfrm>
            <a:off x="462223" y="365125"/>
            <a:ext cx="3252527" cy="1292225"/>
          </a:xfrm>
        </p:spPr>
        <p:txBody>
          <a:bodyPr/>
          <a:lstStyle>
            <a:lvl1pPr>
              <a:defRPr>
                <a:solidFill>
                  <a:schemeClr val="bg1"/>
                </a:solidFill>
              </a:defRPr>
            </a:lvl1pPr>
          </a:lstStyle>
          <a:p>
            <a:r>
              <a:rPr lang="en-US"/>
              <a:t>Click to edit master title style</a:t>
            </a:r>
          </a:p>
        </p:txBody>
      </p:sp>
      <p:sp>
        <p:nvSpPr>
          <p:cNvPr id="4" name="Slide Number Placeholder 3">
            <a:extLst>
              <a:ext uri="{FF2B5EF4-FFF2-40B4-BE49-F238E27FC236}">
                <a16:creationId xmlns:a16="http://schemas.microsoft.com/office/drawing/2014/main" id="{600B2CE5-BD2C-EB8A-F79C-15C62BFD4BE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1716149901"/>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Call Out Slide">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7676837-1BE0-29C4-4797-1C94DC93688D}"/>
              </a:ext>
              <a:ext uri="{C183D7F6-B498-43B3-948B-1728B52AA6E4}">
                <adec:decorative xmlns:adec="http://schemas.microsoft.com/office/drawing/2017/decorative" val="1"/>
              </a:ext>
            </a:extLst>
          </p:cNvPr>
          <p:cNvSpPr/>
          <p:nvPr userDrawn="1"/>
        </p:nvSpPr>
        <p:spPr>
          <a:xfrm>
            <a:off x="0" y="0"/>
            <a:ext cx="4094922" cy="6019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B86EE06-F990-BADC-3C58-275B7DA92B64}"/>
              </a:ext>
            </a:extLst>
          </p:cNvPr>
          <p:cNvSpPr>
            <a:spLocks noGrp="1"/>
          </p:cNvSpPr>
          <p:nvPr>
            <p:ph type="title" hasCustomPrompt="1"/>
          </p:nvPr>
        </p:nvSpPr>
        <p:spPr>
          <a:xfrm>
            <a:off x="462223" y="365125"/>
            <a:ext cx="3252527" cy="1292225"/>
          </a:xfrm>
        </p:spPr>
        <p:txBody>
          <a:bodyPr/>
          <a:lstStyle>
            <a:lvl1pPr>
              <a:defRPr>
                <a:solidFill>
                  <a:schemeClr val="bg1"/>
                </a:solidFill>
              </a:defRPr>
            </a:lvl1pPr>
          </a:lstStyle>
          <a:p>
            <a:r>
              <a:rPr lang="en-US"/>
              <a:t>Click to edit master title style</a:t>
            </a:r>
          </a:p>
        </p:txBody>
      </p:sp>
      <p:sp>
        <p:nvSpPr>
          <p:cNvPr id="6" name="Text Placeholder 5">
            <a:extLst>
              <a:ext uri="{FF2B5EF4-FFF2-40B4-BE49-F238E27FC236}">
                <a16:creationId xmlns:a16="http://schemas.microsoft.com/office/drawing/2014/main" id="{52678C57-FBB7-1C96-AAE9-B00F556662B7}"/>
              </a:ext>
            </a:extLst>
          </p:cNvPr>
          <p:cNvSpPr>
            <a:spLocks noGrp="1"/>
          </p:cNvSpPr>
          <p:nvPr>
            <p:ph type="body" sz="quarter" idx="11"/>
          </p:nvPr>
        </p:nvSpPr>
        <p:spPr>
          <a:xfrm>
            <a:off x="4557145" y="365125"/>
            <a:ext cx="7177655" cy="530225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600B2CE5-BD2C-EB8A-F79C-15C62BFD4BE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2639441758"/>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Call Out Slide">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B60C06BC-9D23-CD0E-5F80-83E01AAC4D87}"/>
              </a:ext>
            </a:extLst>
          </p:cNvPr>
          <p:cNvSpPr>
            <a:spLocks noGrp="1"/>
          </p:cNvSpPr>
          <p:nvPr>
            <p:ph type="title" hasCustomPrompt="1"/>
          </p:nvPr>
        </p:nvSpPr>
        <p:spPr>
          <a:xfrm>
            <a:off x="462224" y="365126"/>
            <a:ext cx="4672484" cy="5289548"/>
          </a:xfrm>
        </p:spPr>
        <p:txBody>
          <a:bodyPr anchor="ctr"/>
          <a:lstStyle>
            <a:lvl1pPr marL="0" algn="l" defTabSz="914400" rtl="0" eaLnBrk="1" latinLnBrk="0" hangingPunct="1">
              <a:lnSpc>
                <a:spcPct val="90000"/>
              </a:lnSpc>
              <a:spcBef>
                <a:spcPct val="0"/>
              </a:spcBef>
              <a:buNone/>
              <a:defRPr lang="en-US" sz="4400" kern="1200" dirty="0">
                <a:solidFill>
                  <a:schemeClr val="bg2"/>
                </a:solidFill>
                <a:latin typeface="+mj-lt"/>
                <a:ea typeface="+mj-ea"/>
                <a:cs typeface="+mj-cs"/>
              </a:defRPr>
            </a:lvl1pPr>
          </a:lstStyle>
          <a:p>
            <a:r>
              <a:rPr lang="en-US"/>
              <a:t>Click to edit master title style</a:t>
            </a:r>
          </a:p>
        </p:txBody>
      </p:sp>
      <p:sp>
        <p:nvSpPr>
          <p:cNvPr id="35" name="Picture Placeholder 6">
            <a:extLst>
              <a:ext uri="{FF2B5EF4-FFF2-40B4-BE49-F238E27FC236}">
                <a16:creationId xmlns:a16="http://schemas.microsoft.com/office/drawing/2014/main" id="{BFC4FA17-1DB1-51CE-FBEE-E30CEC684E8E}"/>
              </a:ext>
              <a:ext uri="{C183D7F6-B498-43B3-948B-1728B52AA6E4}">
                <adec:decorative xmlns:adec="http://schemas.microsoft.com/office/drawing/2017/decorative" val="1"/>
              </a:ext>
            </a:extLst>
          </p:cNvPr>
          <p:cNvSpPr>
            <a:spLocks noGrp="1"/>
          </p:cNvSpPr>
          <p:nvPr>
            <p:ph type="pic" sz="quarter" idx="12"/>
          </p:nvPr>
        </p:nvSpPr>
        <p:spPr>
          <a:xfrm>
            <a:off x="6096000" y="0"/>
            <a:ext cx="6096000" cy="6019800"/>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
        <p:nvSpPr>
          <p:cNvPr id="2" name="Slide Number Placeholder 1">
            <a:extLst>
              <a:ext uri="{FF2B5EF4-FFF2-40B4-BE49-F238E27FC236}">
                <a16:creationId xmlns:a16="http://schemas.microsoft.com/office/drawing/2014/main" id="{61850A6E-D07F-C67F-D48D-5C464E3EF593}"/>
              </a:ext>
              <a:ext uri="{C183D7F6-B498-43B3-948B-1728B52AA6E4}">
                <adec:decorative xmlns:adec="http://schemas.microsoft.com/office/drawing/2017/decorative" val="1"/>
              </a:ext>
            </a:extLst>
          </p:cNvPr>
          <p:cNvSpPr>
            <a:spLocks noGrp="1"/>
          </p:cNvSpPr>
          <p:nvPr>
            <p:ph type="sldNum" sz="quarter" idx="13"/>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17039042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Call Out Slide">
    <p:bg>
      <p:bgPr>
        <a:solidFill>
          <a:schemeClr val="bg1"/>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A1387F55-A4A2-526D-DDD4-0B2EBF2F8E85}"/>
              </a:ext>
              <a:ext uri="{C183D7F6-B498-43B3-948B-1728B52AA6E4}">
                <adec:decorative xmlns:adec="http://schemas.microsoft.com/office/drawing/2017/decorative" val="1"/>
              </a:ext>
            </a:extLst>
          </p:cNvPr>
          <p:cNvSpPr/>
          <p:nvPr userDrawn="1"/>
        </p:nvSpPr>
        <p:spPr>
          <a:xfrm>
            <a:off x="1" y="1"/>
            <a:ext cx="5238572" cy="6019800"/>
          </a:xfrm>
          <a:custGeom>
            <a:avLst/>
            <a:gdLst>
              <a:gd name="connsiteX0" fmla="*/ 0 w 5530467"/>
              <a:gd name="connsiteY0" fmla="*/ 0 h 6019801"/>
              <a:gd name="connsiteX1" fmla="*/ 242511 w 5530467"/>
              <a:gd name="connsiteY1" fmla="*/ 0 h 6019801"/>
              <a:gd name="connsiteX2" fmla="*/ 692331 w 5530467"/>
              <a:gd name="connsiteY2" fmla="*/ 0 h 6019801"/>
              <a:gd name="connsiteX3" fmla="*/ 5530467 w 5530467"/>
              <a:gd name="connsiteY3" fmla="*/ 0 h 6019801"/>
              <a:gd name="connsiteX4" fmla="*/ 5530467 w 5530467"/>
              <a:gd name="connsiteY4" fmla="*/ 5777290 h 6019801"/>
              <a:gd name="connsiteX5" fmla="*/ 5287956 w 5530467"/>
              <a:gd name="connsiteY5" fmla="*/ 6019801 h 6019801"/>
              <a:gd name="connsiteX6" fmla="*/ 0 w 5530467"/>
              <a:gd name="connsiteY6" fmla="*/ 6019801 h 6019801"/>
              <a:gd name="connsiteX7" fmla="*/ 0 w 5530467"/>
              <a:gd name="connsiteY7" fmla="*/ 457200 h 6019801"/>
              <a:gd name="connsiteX8" fmla="*/ 0 w 5530467"/>
              <a:gd name="connsiteY8" fmla="*/ 242511 h 6019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0467" h="6019801">
                <a:moveTo>
                  <a:pt x="0" y="0"/>
                </a:moveTo>
                <a:lnTo>
                  <a:pt x="242511" y="0"/>
                </a:lnTo>
                <a:lnTo>
                  <a:pt x="692331" y="0"/>
                </a:lnTo>
                <a:lnTo>
                  <a:pt x="5530467" y="0"/>
                </a:lnTo>
                <a:lnTo>
                  <a:pt x="5530467" y="5777290"/>
                </a:lnTo>
                <a:cubicBezTo>
                  <a:pt x="5530467" y="5911225"/>
                  <a:pt x="5421891" y="6019801"/>
                  <a:pt x="5287956" y="6019801"/>
                </a:cubicBezTo>
                <a:lnTo>
                  <a:pt x="0" y="6019801"/>
                </a:lnTo>
                <a:lnTo>
                  <a:pt x="0" y="457200"/>
                </a:lnTo>
                <a:lnTo>
                  <a:pt x="0" y="242511"/>
                </a:lnTo>
                <a:close/>
              </a:path>
            </a:pathLst>
          </a:cu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Title 8">
            <a:extLst>
              <a:ext uri="{FF2B5EF4-FFF2-40B4-BE49-F238E27FC236}">
                <a16:creationId xmlns:a16="http://schemas.microsoft.com/office/drawing/2014/main" id="{B3154B21-9752-1C8A-9F25-ADC6FC8BBC19}"/>
              </a:ext>
            </a:extLst>
          </p:cNvPr>
          <p:cNvSpPr>
            <a:spLocks noGrp="1"/>
          </p:cNvSpPr>
          <p:nvPr>
            <p:ph type="title" hasCustomPrompt="1"/>
          </p:nvPr>
        </p:nvSpPr>
        <p:spPr>
          <a:xfrm>
            <a:off x="462224" y="365124"/>
            <a:ext cx="4468699" cy="5289549"/>
          </a:xfrm>
        </p:spPr>
        <p:txBody>
          <a:bodyPr anchor="ctr"/>
          <a:lstStyle>
            <a:lvl1pPr>
              <a:defRPr sz="4400">
                <a:solidFill>
                  <a:schemeClr val="bg2"/>
                </a:solidFill>
              </a:defRPr>
            </a:lvl1pPr>
          </a:lstStyle>
          <a:p>
            <a:r>
              <a:rPr lang="en-US"/>
              <a:t>Click to edit master title style</a:t>
            </a:r>
          </a:p>
        </p:txBody>
      </p:sp>
      <p:sp>
        <p:nvSpPr>
          <p:cNvPr id="11" name="Text Placeholder 10">
            <a:extLst>
              <a:ext uri="{FF2B5EF4-FFF2-40B4-BE49-F238E27FC236}">
                <a16:creationId xmlns:a16="http://schemas.microsoft.com/office/drawing/2014/main" id="{A9A593A5-6BAC-AAA0-8E82-FBC4BF56DD81}"/>
              </a:ext>
            </a:extLst>
          </p:cNvPr>
          <p:cNvSpPr>
            <a:spLocks noGrp="1"/>
          </p:cNvSpPr>
          <p:nvPr>
            <p:ph type="body" sz="quarter" idx="15" hasCustomPrompt="1"/>
          </p:nvPr>
        </p:nvSpPr>
        <p:spPr>
          <a:xfrm>
            <a:off x="6096000" y="365124"/>
            <a:ext cx="5633776" cy="5289549"/>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4886E465-79B2-915B-74F3-D7AC2C616241}"/>
              </a:ext>
              <a:ext uri="{C183D7F6-B498-43B3-948B-1728B52AA6E4}">
                <adec:decorative xmlns:adec="http://schemas.microsoft.com/office/drawing/2017/decorative" val="1"/>
              </a:ext>
            </a:extLst>
          </p:cNvPr>
          <p:cNvSpPr/>
          <p:nvPr userDrawn="1"/>
        </p:nvSpPr>
        <p:spPr>
          <a:xfrm>
            <a:off x="0" y="0"/>
            <a:ext cx="232806" cy="6019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C9D98DE3-A7DB-0BC4-B985-25482ED8BD92}"/>
              </a:ext>
              <a:ext uri="{C183D7F6-B498-43B3-948B-1728B52AA6E4}">
                <adec:decorative xmlns:adec="http://schemas.microsoft.com/office/drawing/2017/decorative" val="1"/>
              </a:ext>
            </a:extLst>
          </p:cNvPr>
          <p:cNvSpPr>
            <a:spLocks noGrp="1"/>
          </p:cNvSpPr>
          <p:nvPr>
            <p:ph type="sldNum" sz="quarter" idx="16"/>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25939354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Content and Small Photo">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D53A41D0-6B3B-F175-370A-662661BB11EE}"/>
              </a:ext>
              <a:ext uri="{C183D7F6-B498-43B3-948B-1728B52AA6E4}">
                <adec:decorative xmlns:adec="http://schemas.microsoft.com/office/drawing/2017/decorative" val="1"/>
              </a:ext>
            </a:extLst>
          </p:cNvPr>
          <p:cNvSpPr>
            <a:spLocks noGrp="1"/>
          </p:cNvSpPr>
          <p:nvPr>
            <p:ph type="pic" sz="quarter" idx="12"/>
          </p:nvPr>
        </p:nvSpPr>
        <p:spPr>
          <a:xfrm>
            <a:off x="0" y="1"/>
            <a:ext cx="2564423" cy="6019800"/>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
        <p:nvSpPr>
          <p:cNvPr id="5" name="Title 4">
            <a:extLst>
              <a:ext uri="{FF2B5EF4-FFF2-40B4-BE49-F238E27FC236}">
                <a16:creationId xmlns:a16="http://schemas.microsoft.com/office/drawing/2014/main" id="{B60206D6-8D69-8E10-C4EE-E15342584C83}"/>
              </a:ext>
            </a:extLst>
          </p:cNvPr>
          <p:cNvSpPr>
            <a:spLocks noGrp="1"/>
          </p:cNvSpPr>
          <p:nvPr>
            <p:ph type="title"/>
          </p:nvPr>
        </p:nvSpPr>
        <p:spPr>
          <a:xfrm>
            <a:off x="2926080" y="365125"/>
            <a:ext cx="8803698" cy="720097"/>
          </a:xfrm>
        </p:spPr>
        <p:txBody>
          <a:bodyPr/>
          <a:lstStyle/>
          <a:p>
            <a:r>
              <a:rPr lang="en-US"/>
              <a:t>Click to edit Master title style</a:t>
            </a:r>
          </a:p>
        </p:txBody>
      </p:sp>
      <p:sp>
        <p:nvSpPr>
          <p:cNvPr id="4" name="Text Placeholder 3">
            <a:extLst>
              <a:ext uri="{FF2B5EF4-FFF2-40B4-BE49-F238E27FC236}">
                <a16:creationId xmlns:a16="http://schemas.microsoft.com/office/drawing/2014/main" id="{61C4593A-4428-3561-8EE6-6B2F7BF46F63}"/>
              </a:ext>
            </a:extLst>
          </p:cNvPr>
          <p:cNvSpPr>
            <a:spLocks noGrp="1"/>
          </p:cNvSpPr>
          <p:nvPr>
            <p:ph type="body" sz="quarter" idx="13"/>
          </p:nvPr>
        </p:nvSpPr>
        <p:spPr>
          <a:xfrm>
            <a:off x="2925763" y="1295400"/>
            <a:ext cx="8809037"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5123CCE1-8DE8-0395-1E23-25092FAEA7D3}"/>
              </a:ext>
              <a:ext uri="{C183D7F6-B498-43B3-948B-1728B52AA6E4}">
                <adec:decorative xmlns:adec="http://schemas.microsoft.com/office/drawing/2017/decorative" val="1"/>
              </a:ext>
            </a:extLst>
          </p:cNvPr>
          <p:cNvSpPr>
            <a:spLocks noGrp="1"/>
          </p:cNvSpPr>
          <p:nvPr>
            <p:ph type="sldNum" sz="quarter" idx="14"/>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3662463824"/>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Two Sections">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A5982D8-ABD8-122E-50A2-B69059DB33FB}"/>
              </a:ext>
            </a:extLst>
          </p:cNvPr>
          <p:cNvSpPr>
            <a:spLocks noGrp="1"/>
          </p:cNvSpPr>
          <p:nvPr>
            <p:ph type="title" hasCustomPrompt="1"/>
          </p:nvPr>
        </p:nvSpPr>
        <p:spPr>
          <a:xfrm>
            <a:off x="462224" y="365126"/>
            <a:ext cx="11267554" cy="477838"/>
          </a:xfrm>
        </p:spPr>
        <p:txBody>
          <a:bodyPr/>
          <a:lstStyle/>
          <a:p>
            <a:r>
              <a:rPr lang="en-US"/>
              <a:t>Click to edit master title style</a:t>
            </a:r>
          </a:p>
        </p:txBody>
      </p:sp>
      <p:sp>
        <p:nvSpPr>
          <p:cNvPr id="8" name="Text Placeholder 4">
            <a:extLst>
              <a:ext uri="{FF2B5EF4-FFF2-40B4-BE49-F238E27FC236}">
                <a16:creationId xmlns:a16="http://schemas.microsoft.com/office/drawing/2014/main" id="{33BA455C-0E89-F858-78A0-B0D8FFF113D5}"/>
              </a:ext>
            </a:extLst>
          </p:cNvPr>
          <p:cNvSpPr>
            <a:spLocks noGrp="1"/>
          </p:cNvSpPr>
          <p:nvPr>
            <p:ph type="body" sz="quarter" idx="14" hasCustomPrompt="1"/>
          </p:nvPr>
        </p:nvSpPr>
        <p:spPr>
          <a:xfrm>
            <a:off x="462224" y="842963"/>
            <a:ext cx="11277391" cy="409575"/>
          </a:xfrm>
        </p:spPr>
        <p:txBody>
          <a:bodyPr/>
          <a:lstStyle>
            <a:lvl1pPr marL="0" indent="0">
              <a:buNone/>
              <a:defRPr sz="1800">
                <a:solidFill>
                  <a:schemeClr val="tx2"/>
                </a:solidFill>
              </a:defRPr>
            </a:lvl1pPr>
          </a:lstStyle>
          <a:p>
            <a:pPr lvl="0"/>
            <a:r>
              <a:rPr lang="en-US"/>
              <a:t>Click to edit master text styles</a:t>
            </a:r>
          </a:p>
        </p:txBody>
      </p:sp>
      <p:sp>
        <p:nvSpPr>
          <p:cNvPr id="9" name="Content Placeholder 2">
            <a:extLst>
              <a:ext uri="{FF2B5EF4-FFF2-40B4-BE49-F238E27FC236}">
                <a16:creationId xmlns:a16="http://schemas.microsoft.com/office/drawing/2014/main" id="{74CE1F26-91F3-AD02-6A93-5A89D6591FDD}"/>
              </a:ext>
            </a:extLst>
          </p:cNvPr>
          <p:cNvSpPr>
            <a:spLocks noGrp="1"/>
          </p:cNvSpPr>
          <p:nvPr>
            <p:ph idx="1" hasCustomPrompt="1"/>
          </p:nvPr>
        </p:nvSpPr>
        <p:spPr>
          <a:xfrm>
            <a:off x="462224" y="1646239"/>
            <a:ext cx="5361707" cy="434257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8CE31B08-AA08-EB76-8B19-139F06BE37FF}"/>
              </a:ext>
            </a:extLst>
          </p:cNvPr>
          <p:cNvSpPr>
            <a:spLocks noGrp="1"/>
          </p:cNvSpPr>
          <p:nvPr>
            <p:ph idx="10" hasCustomPrompt="1"/>
          </p:nvPr>
        </p:nvSpPr>
        <p:spPr>
          <a:xfrm>
            <a:off x="6368069" y="1646238"/>
            <a:ext cx="5361707" cy="434257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1">
            <a:extLst>
              <a:ext uri="{FF2B5EF4-FFF2-40B4-BE49-F238E27FC236}">
                <a16:creationId xmlns:a16="http://schemas.microsoft.com/office/drawing/2014/main" id="{3111CF79-A683-2FFE-FC6A-F247521D0917}"/>
              </a:ext>
              <a:ext uri="{C183D7F6-B498-43B3-948B-1728B52AA6E4}">
                <adec:decorative xmlns:adec="http://schemas.microsoft.com/office/drawing/2017/decorative" val="1"/>
              </a:ext>
            </a:extLst>
          </p:cNvPr>
          <p:cNvSpPr>
            <a:spLocks noGrp="1"/>
          </p:cNvSpPr>
          <p:nvPr>
            <p:ph type="sldNum" sz="quarter" idx="15"/>
          </p:nvPr>
        </p:nvSpPr>
        <p:spPr/>
        <p:txBody>
          <a:bodyPr/>
          <a:lstStyle/>
          <a:p>
            <a:fld id="{E1134B45-AF8D-4DE1-B6B3-818C9AE12BDB}" type="slidenum">
              <a:rPr lang="en-US" smtClean="0"/>
              <a:pPr/>
              <a:t>‹#›</a:t>
            </a:fld>
            <a:endParaRPr lang="en-US" dirty="0"/>
          </a:p>
        </p:txBody>
      </p:sp>
      <p:cxnSp>
        <p:nvCxnSpPr>
          <p:cNvPr id="3" name="Straight Connector 2">
            <a:extLst>
              <a:ext uri="{FF2B5EF4-FFF2-40B4-BE49-F238E27FC236}">
                <a16:creationId xmlns:a16="http://schemas.microsoft.com/office/drawing/2014/main" id="{43EB0724-659D-2412-C731-45AF81F092C9}"/>
              </a:ext>
              <a:ext uri="{C183D7F6-B498-43B3-948B-1728B52AA6E4}">
                <adec:decorative xmlns:adec="http://schemas.microsoft.com/office/drawing/2017/decorative" val="1"/>
              </a:ext>
            </a:extLst>
          </p:cNvPr>
          <p:cNvCxnSpPr>
            <a:cxnSpLocks/>
          </p:cNvCxnSpPr>
          <p:nvPr userDrawn="1"/>
        </p:nvCxnSpPr>
        <p:spPr>
          <a:xfrm>
            <a:off x="6096000" y="1646238"/>
            <a:ext cx="0" cy="4373562"/>
          </a:xfrm>
          <a:prstGeom prst="line">
            <a:avLst/>
          </a:prstGeom>
          <a:ln w="12700">
            <a:solidFill>
              <a:schemeClr val="bg1">
                <a:lumMod val="7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6119419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Three Sections">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A3895DE-7D37-C357-C469-FD34336265F4}"/>
              </a:ext>
            </a:extLst>
          </p:cNvPr>
          <p:cNvSpPr>
            <a:spLocks noGrp="1"/>
          </p:cNvSpPr>
          <p:nvPr>
            <p:ph type="title" hasCustomPrompt="1"/>
          </p:nvPr>
        </p:nvSpPr>
        <p:spPr>
          <a:xfrm>
            <a:off x="462224" y="365126"/>
            <a:ext cx="11267554" cy="477838"/>
          </a:xfrm>
        </p:spPr>
        <p:txBody>
          <a:bodyPr/>
          <a:lstStyle/>
          <a:p>
            <a:r>
              <a:rPr lang="en-US"/>
              <a:t>Click to edit master title style</a:t>
            </a:r>
          </a:p>
        </p:txBody>
      </p:sp>
      <p:sp>
        <p:nvSpPr>
          <p:cNvPr id="6" name="Text Placeholder 4">
            <a:extLst>
              <a:ext uri="{FF2B5EF4-FFF2-40B4-BE49-F238E27FC236}">
                <a16:creationId xmlns:a16="http://schemas.microsoft.com/office/drawing/2014/main" id="{02272CBB-3EB5-5B63-49B1-EDF99305DD17}"/>
              </a:ext>
            </a:extLst>
          </p:cNvPr>
          <p:cNvSpPr>
            <a:spLocks noGrp="1"/>
          </p:cNvSpPr>
          <p:nvPr>
            <p:ph type="body" sz="quarter" idx="13" hasCustomPrompt="1"/>
          </p:nvPr>
        </p:nvSpPr>
        <p:spPr>
          <a:xfrm>
            <a:off x="462224" y="842963"/>
            <a:ext cx="11267554" cy="409575"/>
          </a:xfrm>
        </p:spPr>
        <p:txBody>
          <a:bodyPr/>
          <a:lstStyle>
            <a:lvl1pPr marL="0" indent="0">
              <a:buNone/>
              <a:defRPr sz="1800">
                <a:solidFill>
                  <a:schemeClr val="tx2"/>
                </a:solidFill>
              </a:defRPr>
            </a:lvl1pPr>
          </a:lstStyle>
          <a:p>
            <a:pPr lvl="0"/>
            <a:r>
              <a:rPr lang="en-US"/>
              <a:t>Click to edit master text styles</a:t>
            </a:r>
          </a:p>
        </p:txBody>
      </p:sp>
      <p:sp>
        <p:nvSpPr>
          <p:cNvPr id="20" name="Content Placeholder 19">
            <a:extLst>
              <a:ext uri="{FF2B5EF4-FFF2-40B4-BE49-F238E27FC236}">
                <a16:creationId xmlns:a16="http://schemas.microsoft.com/office/drawing/2014/main" id="{7A0EAEE0-77EB-A4D8-2049-7C5CDC438051}"/>
              </a:ext>
            </a:extLst>
          </p:cNvPr>
          <p:cNvSpPr>
            <a:spLocks noGrp="1"/>
          </p:cNvSpPr>
          <p:nvPr>
            <p:ph sz="quarter" idx="17" hasCustomPrompt="1"/>
          </p:nvPr>
        </p:nvSpPr>
        <p:spPr>
          <a:xfrm>
            <a:off x="462224" y="1543050"/>
            <a:ext cx="2292340" cy="1176338"/>
          </a:xfrm>
        </p:spPr>
        <p:txBody>
          <a:bodyPr/>
          <a:lstStyle>
            <a:lvl1pPr marL="0" indent="0">
              <a:buNone/>
              <a:defRPr>
                <a:solidFill>
                  <a:schemeClr val="bg2"/>
                </a:solidFill>
              </a:defRPr>
            </a:lvl1pPr>
          </a:lstStyle>
          <a:p>
            <a:pPr lvl="0"/>
            <a:r>
              <a:rPr lang="en-US"/>
              <a:t>Click to edit master text styles</a:t>
            </a:r>
          </a:p>
        </p:txBody>
      </p:sp>
      <p:sp>
        <p:nvSpPr>
          <p:cNvPr id="18" name="Text Placeholder 17">
            <a:extLst>
              <a:ext uri="{FF2B5EF4-FFF2-40B4-BE49-F238E27FC236}">
                <a16:creationId xmlns:a16="http://schemas.microsoft.com/office/drawing/2014/main" id="{1FB77148-1E31-05E2-8AEB-BD63A9313666}"/>
              </a:ext>
            </a:extLst>
          </p:cNvPr>
          <p:cNvSpPr>
            <a:spLocks noGrp="1"/>
          </p:cNvSpPr>
          <p:nvPr>
            <p:ph type="body" sz="quarter" idx="16" hasCustomPrompt="1"/>
          </p:nvPr>
        </p:nvSpPr>
        <p:spPr>
          <a:xfrm>
            <a:off x="3113590" y="1542876"/>
            <a:ext cx="8616186" cy="1177160"/>
          </a:xfrm>
        </p:spPr>
        <p:txBody>
          <a:bodyPr/>
          <a:lstStyle>
            <a:lvl1pPr>
              <a:defRPr sz="1800"/>
            </a:lvl1pPr>
            <a:lvl2pPr>
              <a:defRPr sz="1600"/>
            </a:lvl2pPr>
            <a:lvl3pPr>
              <a:defRPr sz="1400"/>
            </a:lvl3pPr>
          </a:lstStyle>
          <a:p>
            <a:pPr lvl="0"/>
            <a:r>
              <a:rPr lang="en-US"/>
              <a:t>Click to edit master text styles</a:t>
            </a:r>
          </a:p>
          <a:p>
            <a:pPr lvl="1"/>
            <a:r>
              <a:rPr lang="en-US"/>
              <a:t>Second level</a:t>
            </a:r>
          </a:p>
          <a:p>
            <a:pPr lvl="2"/>
            <a:r>
              <a:rPr lang="en-US"/>
              <a:t>Third level</a:t>
            </a:r>
          </a:p>
        </p:txBody>
      </p:sp>
      <p:sp>
        <p:nvSpPr>
          <p:cNvPr id="21" name="Content Placeholder 19">
            <a:extLst>
              <a:ext uri="{FF2B5EF4-FFF2-40B4-BE49-F238E27FC236}">
                <a16:creationId xmlns:a16="http://schemas.microsoft.com/office/drawing/2014/main" id="{455750BE-059E-6E10-63F2-259766290B9A}"/>
              </a:ext>
            </a:extLst>
          </p:cNvPr>
          <p:cNvSpPr>
            <a:spLocks noGrp="1"/>
          </p:cNvSpPr>
          <p:nvPr>
            <p:ph sz="quarter" idx="18" hasCustomPrompt="1"/>
          </p:nvPr>
        </p:nvSpPr>
        <p:spPr>
          <a:xfrm>
            <a:off x="462224" y="3128133"/>
            <a:ext cx="2292340" cy="1176338"/>
          </a:xfrm>
        </p:spPr>
        <p:txBody>
          <a:bodyPr/>
          <a:lstStyle>
            <a:lvl1pPr marL="0" indent="0">
              <a:buNone/>
              <a:defRPr>
                <a:solidFill>
                  <a:schemeClr val="bg2"/>
                </a:solidFill>
              </a:defRPr>
            </a:lvl1pPr>
          </a:lstStyle>
          <a:p>
            <a:pPr lvl="0"/>
            <a:r>
              <a:rPr lang="en-US"/>
              <a:t>Click to edit master text styles</a:t>
            </a:r>
          </a:p>
        </p:txBody>
      </p:sp>
      <p:sp>
        <p:nvSpPr>
          <p:cNvPr id="22" name="Text Placeholder 17">
            <a:extLst>
              <a:ext uri="{FF2B5EF4-FFF2-40B4-BE49-F238E27FC236}">
                <a16:creationId xmlns:a16="http://schemas.microsoft.com/office/drawing/2014/main" id="{F366B78B-A5C5-4DB6-70E3-EBE3F9EB05F3}"/>
              </a:ext>
            </a:extLst>
          </p:cNvPr>
          <p:cNvSpPr>
            <a:spLocks noGrp="1"/>
          </p:cNvSpPr>
          <p:nvPr>
            <p:ph type="body" sz="quarter" idx="19" hasCustomPrompt="1"/>
          </p:nvPr>
        </p:nvSpPr>
        <p:spPr>
          <a:xfrm>
            <a:off x="3113590" y="3127959"/>
            <a:ext cx="8616186" cy="1177160"/>
          </a:xfrm>
        </p:spPr>
        <p:txBody>
          <a:bodyPr/>
          <a:lstStyle>
            <a:lvl1pPr>
              <a:defRPr sz="1800"/>
            </a:lvl1pPr>
            <a:lvl2pPr>
              <a:defRPr sz="1600"/>
            </a:lvl2pPr>
            <a:lvl3pPr>
              <a:defRPr sz="1400"/>
            </a:lvl3pPr>
          </a:lstStyle>
          <a:p>
            <a:pPr lvl="0"/>
            <a:r>
              <a:rPr lang="en-US"/>
              <a:t>Click to edit master text styles</a:t>
            </a:r>
          </a:p>
          <a:p>
            <a:pPr lvl="1"/>
            <a:r>
              <a:rPr lang="en-US"/>
              <a:t>Second level</a:t>
            </a:r>
          </a:p>
          <a:p>
            <a:pPr lvl="2"/>
            <a:r>
              <a:rPr lang="en-US"/>
              <a:t>Third level</a:t>
            </a:r>
          </a:p>
        </p:txBody>
      </p:sp>
      <p:sp>
        <p:nvSpPr>
          <p:cNvPr id="23" name="Content Placeholder 19">
            <a:extLst>
              <a:ext uri="{FF2B5EF4-FFF2-40B4-BE49-F238E27FC236}">
                <a16:creationId xmlns:a16="http://schemas.microsoft.com/office/drawing/2014/main" id="{568B9665-6003-0956-329D-C15E3369E4B5}"/>
              </a:ext>
            </a:extLst>
          </p:cNvPr>
          <p:cNvSpPr>
            <a:spLocks noGrp="1"/>
          </p:cNvSpPr>
          <p:nvPr>
            <p:ph sz="quarter" idx="20" hasCustomPrompt="1"/>
          </p:nvPr>
        </p:nvSpPr>
        <p:spPr>
          <a:xfrm>
            <a:off x="462224" y="4656752"/>
            <a:ext cx="2292340" cy="1176338"/>
          </a:xfrm>
        </p:spPr>
        <p:txBody>
          <a:bodyPr/>
          <a:lstStyle>
            <a:lvl1pPr marL="0" indent="0">
              <a:buNone/>
              <a:defRPr>
                <a:solidFill>
                  <a:schemeClr val="bg2"/>
                </a:solidFill>
              </a:defRPr>
            </a:lvl1pPr>
          </a:lstStyle>
          <a:p>
            <a:pPr lvl="0"/>
            <a:r>
              <a:rPr lang="en-US"/>
              <a:t>Click to edit master text styles</a:t>
            </a:r>
          </a:p>
        </p:txBody>
      </p:sp>
      <p:sp>
        <p:nvSpPr>
          <p:cNvPr id="24" name="Text Placeholder 17">
            <a:extLst>
              <a:ext uri="{FF2B5EF4-FFF2-40B4-BE49-F238E27FC236}">
                <a16:creationId xmlns:a16="http://schemas.microsoft.com/office/drawing/2014/main" id="{8385434E-E89D-1F2C-BA91-F3BB9139158F}"/>
              </a:ext>
            </a:extLst>
          </p:cNvPr>
          <p:cNvSpPr>
            <a:spLocks noGrp="1"/>
          </p:cNvSpPr>
          <p:nvPr>
            <p:ph type="body" sz="quarter" idx="21" hasCustomPrompt="1"/>
          </p:nvPr>
        </p:nvSpPr>
        <p:spPr>
          <a:xfrm>
            <a:off x="3113590" y="4656578"/>
            <a:ext cx="8616186" cy="1177160"/>
          </a:xfrm>
        </p:spPr>
        <p:txBody>
          <a:bodyPr/>
          <a:lstStyle>
            <a:lvl1pPr>
              <a:defRPr sz="1800"/>
            </a:lvl1pPr>
            <a:lvl2pPr>
              <a:defRPr sz="1600"/>
            </a:lvl2pPr>
            <a:lvl3pPr>
              <a:defRPr sz="1400"/>
            </a:lvl3pPr>
          </a:lstStyle>
          <a:p>
            <a:pPr lvl="0"/>
            <a:r>
              <a:rPr lang="en-US"/>
              <a:t>Click to edit master text styles</a:t>
            </a:r>
          </a:p>
          <a:p>
            <a:pPr lvl="1"/>
            <a:r>
              <a:rPr lang="en-US"/>
              <a:t>Second level</a:t>
            </a:r>
          </a:p>
          <a:p>
            <a:pPr lvl="2"/>
            <a:r>
              <a:rPr lang="en-US"/>
              <a:t>Third level</a:t>
            </a:r>
          </a:p>
        </p:txBody>
      </p:sp>
      <p:sp>
        <p:nvSpPr>
          <p:cNvPr id="2" name="Slide Number Placeholder 1">
            <a:extLst>
              <a:ext uri="{FF2B5EF4-FFF2-40B4-BE49-F238E27FC236}">
                <a16:creationId xmlns:a16="http://schemas.microsoft.com/office/drawing/2014/main" id="{38972C9B-D8D5-9DFB-43AC-FC475035BDF4}"/>
              </a:ext>
              <a:ext uri="{C183D7F6-B498-43B3-948B-1728B52AA6E4}">
                <adec:decorative xmlns:adec="http://schemas.microsoft.com/office/drawing/2017/decorative" val="1"/>
              </a:ext>
            </a:extLst>
          </p:cNvPr>
          <p:cNvSpPr>
            <a:spLocks noGrp="1"/>
          </p:cNvSpPr>
          <p:nvPr>
            <p:ph type="sldNum" sz="quarter" idx="14"/>
          </p:nvPr>
        </p:nvSpPr>
        <p:spPr/>
        <p:txBody>
          <a:bodyPr/>
          <a:lstStyle/>
          <a:p>
            <a:fld id="{E1134B45-AF8D-4DE1-B6B3-818C9AE12BDB}" type="slidenum">
              <a:rPr lang="en-US" smtClean="0"/>
              <a:pPr/>
              <a:t>‹#›</a:t>
            </a:fld>
            <a:endParaRPr lang="en-US" dirty="0"/>
          </a:p>
        </p:txBody>
      </p:sp>
      <p:cxnSp>
        <p:nvCxnSpPr>
          <p:cNvPr id="13" name="Straight Connector 12">
            <a:extLst>
              <a:ext uri="{FF2B5EF4-FFF2-40B4-BE49-F238E27FC236}">
                <a16:creationId xmlns:a16="http://schemas.microsoft.com/office/drawing/2014/main" id="{0CC33D44-1D74-4379-DC29-37A055CA2B72}"/>
              </a:ext>
              <a:ext uri="{C183D7F6-B498-43B3-948B-1728B52AA6E4}">
                <adec:decorative xmlns:adec="http://schemas.microsoft.com/office/drawing/2017/decorative" val="1"/>
              </a:ext>
            </a:extLst>
          </p:cNvPr>
          <p:cNvCxnSpPr>
            <a:cxnSpLocks/>
          </p:cNvCxnSpPr>
          <p:nvPr userDrawn="1"/>
        </p:nvCxnSpPr>
        <p:spPr>
          <a:xfrm>
            <a:off x="304800" y="2895116"/>
            <a:ext cx="11582399" cy="0"/>
          </a:xfrm>
          <a:prstGeom prst="line">
            <a:avLst/>
          </a:prstGeom>
          <a:ln w="12700">
            <a:solidFill>
              <a:schemeClr val="bg1">
                <a:lumMod val="7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C1D38861-A9D2-D36F-2E26-52E524A3CBE7}"/>
              </a:ext>
              <a:ext uri="{C183D7F6-B498-43B3-948B-1728B52AA6E4}">
                <adec:decorative xmlns:adec="http://schemas.microsoft.com/office/drawing/2017/decorative" val="1"/>
              </a:ext>
            </a:extLst>
          </p:cNvPr>
          <p:cNvCxnSpPr>
            <a:cxnSpLocks/>
          </p:cNvCxnSpPr>
          <p:nvPr userDrawn="1"/>
        </p:nvCxnSpPr>
        <p:spPr>
          <a:xfrm>
            <a:off x="304800" y="4480848"/>
            <a:ext cx="11582399" cy="0"/>
          </a:xfrm>
          <a:prstGeom prst="line">
            <a:avLst/>
          </a:prstGeom>
          <a:ln w="12700">
            <a:solidFill>
              <a:schemeClr val="bg1">
                <a:lumMod val="7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63528715"/>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Four Sections">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A3895DE-7D37-C357-C469-FD34336265F4}"/>
              </a:ext>
            </a:extLst>
          </p:cNvPr>
          <p:cNvSpPr>
            <a:spLocks noGrp="1"/>
          </p:cNvSpPr>
          <p:nvPr>
            <p:ph type="title" hasCustomPrompt="1"/>
          </p:nvPr>
        </p:nvSpPr>
        <p:spPr>
          <a:xfrm>
            <a:off x="462224" y="365126"/>
            <a:ext cx="11267554" cy="477838"/>
          </a:xfrm>
        </p:spPr>
        <p:txBody>
          <a:bodyPr/>
          <a:lstStyle/>
          <a:p>
            <a:r>
              <a:rPr lang="en-US"/>
              <a:t>Click to edit master title style</a:t>
            </a:r>
          </a:p>
        </p:txBody>
      </p:sp>
      <p:sp>
        <p:nvSpPr>
          <p:cNvPr id="6" name="Text Placeholder 4">
            <a:extLst>
              <a:ext uri="{FF2B5EF4-FFF2-40B4-BE49-F238E27FC236}">
                <a16:creationId xmlns:a16="http://schemas.microsoft.com/office/drawing/2014/main" id="{02272CBB-3EB5-5B63-49B1-EDF99305DD17}"/>
              </a:ext>
            </a:extLst>
          </p:cNvPr>
          <p:cNvSpPr>
            <a:spLocks noGrp="1"/>
          </p:cNvSpPr>
          <p:nvPr>
            <p:ph type="body" sz="quarter" idx="13" hasCustomPrompt="1"/>
          </p:nvPr>
        </p:nvSpPr>
        <p:spPr>
          <a:xfrm>
            <a:off x="462224" y="842963"/>
            <a:ext cx="11267554" cy="409575"/>
          </a:xfrm>
        </p:spPr>
        <p:txBody>
          <a:bodyPr/>
          <a:lstStyle>
            <a:lvl1pPr marL="0" indent="0">
              <a:buNone/>
              <a:defRPr sz="1800">
                <a:solidFill>
                  <a:schemeClr val="tx2"/>
                </a:solidFill>
              </a:defRPr>
            </a:lvl1pPr>
          </a:lstStyle>
          <a:p>
            <a:pPr lvl="0"/>
            <a:r>
              <a:rPr lang="en-US"/>
              <a:t>Click to edit master text styles</a:t>
            </a:r>
          </a:p>
        </p:txBody>
      </p:sp>
      <p:sp>
        <p:nvSpPr>
          <p:cNvPr id="18" name="Text Placeholder 17">
            <a:extLst>
              <a:ext uri="{FF2B5EF4-FFF2-40B4-BE49-F238E27FC236}">
                <a16:creationId xmlns:a16="http://schemas.microsoft.com/office/drawing/2014/main" id="{1FB77148-1E31-05E2-8AEB-BD63A9313666}"/>
              </a:ext>
            </a:extLst>
          </p:cNvPr>
          <p:cNvSpPr>
            <a:spLocks noGrp="1"/>
          </p:cNvSpPr>
          <p:nvPr>
            <p:ph type="body" sz="quarter" idx="16" hasCustomPrompt="1"/>
          </p:nvPr>
        </p:nvSpPr>
        <p:spPr>
          <a:xfrm>
            <a:off x="462224" y="1646238"/>
            <a:ext cx="5361706" cy="1903225"/>
          </a:xfrm>
        </p:spPr>
        <p:txBody>
          <a:bodyPr/>
          <a:lstStyle>
            <a:lvl1pPr>
              <a:defRPr sz="1600"/>
            </a:lvl1pPr>
            <a:lvl2pPr>
              <a:defRPr sz="1400"/>
            </a:lvl2pPr>
            <a:lvl3pPr>
              <a:defRPr sz="1200"/>
            </a:lvl3pPr>
          </a:lstStyle>
          <a:p>
            <a:pPr lvl="0"/>
            <a:r>
              <a:rPr lang="en-US"/>
              <a:t>Click to edit master text styles</a:t>
            </a:r>
          </a:p>
          <a:p>
            <a:pPr lvl="1"/>
            <a:r>
              <a:rPr lang="en-US"/>
              <a:t>Second level</a:t>
            </a:r>
          </a:p>
          <a:p>
            <a:pPr lvl="2"/>
            <a:r>
              <a:rPr lang="en-US"/>
              <a:t>Third level</a:t>
            </a:r>
          </a:p>
        </p:txBody>
      </p:sp>
      <p:sp>
        <p:nvSpPr>
          <p:cNvPr id="8" name="Text Placeholder 17">
            <a:extLst>
              <a:ext uri="{FF2B5EF4-FFF2-40B4-BE49-F238E27FC236}">
                <a16:creationId xmlns:a16="http://schemas.microsoft.com/office/drawing/2014/main" id="{3234FFC8-8CBB-85B7-0135-6847A8D70F36}"/>
              </a:ext>
            </a:extLst>
          </p:cNvPr>
          <p:cNvSpPr>
            <a:spLocks noGrp="1"/>
          </p:cNvSpPr>
          <p:nvPr>
            <p:ph type="body" sz="quarter" idx="17" hasCustomPrompt="1"/>
          </p:nvPr>
        </p:nvSpPr>
        <p:spPr>
          <a:xfrm>
            <a:off x="6368070" y="1646238"/>
            <a:ext cx="5361706" cy="1903225"/>
          </a:xfrm>
        </p:spPr>
        <p:txBody>
          <a:bodyPr/>
          <a:lstStyle>
            <a:lvl1pPr>
              <a:defRPr sz="1600"/>
            </a:lvl1pPr>
            <a:lvl2pPr>
              <a:defRPr sz="1400"/>
            </a:lvl2pPr>
            <a:lvl3pPr>
              <a:defRPr sz="1200"/>
            </a:lvl3pPr>
          </a:lstStyle>
          <a:p>
            <a:pPr lvl="0"/>
            <a:r>
              <a:rPr lang="en-US"/>
              <a:t>Click to edit master text styles</a:t>
            </a:r>
          </a:p>
          <a:p>
            <a:pPr lvl="1"/>
            <a:r>
              <a:rPr lang="en-US"/>
              <a:t>Second level</a:t>
            </a:r>
          </a:p>
          <a:p>
            <a:pPr lvl="2"/>
            <a:r>
              <a:rPr lang="en-US"/>
              <a:t>Third level</a:t>
            </a:r>
          </a:p>
        </p:txBody>
      </p:sp>
      <p:sp>
        <p:nvSpPr>
          <p:cNvPr id="9" name="Text Placeholder 17">
            <a:extLst>
              <a:ext uri="{FF2B5EF4-FFF2-40B4-BE49-F238E27FC236}">
                <a16:creationId xmlns:a16="http://schemas.microsoft.com/office/drawing/2014/main" id="{FE8DDB1D-DAF6-C33E-1A45-41EF9658BC65}"/>
              </a:ext>
            </a:extLst>
          </p:cNvPr>
          <p:cNvSpPr>
            <a:spLocks noGrp="1"/>
          </p:cNvSpPr>
          <p:nvPr>
            <p:ph type="body" sz="quarter" idx="18" hasCustomPrompt="1"/>
          </p:nvPr>
        </p:nvSpPr>
        <p:spPr>
          <a:xfrm>
            <a:off x="467248" y="4017685"/>
            <a:ext cx="5361706" cy="1903225"/>
          </a:xfrm>
        </p:spPr>
        <p:txBody>
          <a:bodyPr/>
          <a:lstStyle>
            <a:lvl1pPr>
              <a:defRPr sz="1600"/>
            </a:lvl1pPr>
            <a:lvl2pPr>
              <a:defRPr sz="1400"/>
            </a:lvl2pPr>
            <a:lvl3pPr>
              <a:defRPr sz="1200"/>
            </a:lvl3pPr>
          </a:lstStyle>
          <a:p>
            <a:pPr lvl="0"/>
            <a:r>
              <a:rPr lang="en-US"/>
              <a:t>Click to edit master text styles</a:t>
            </a:r>
          </a:p>
          <a:p>
            <a:pPr lvl="1"/>
            <a:r>
              <a:rPr lang="en-US"/>
              <a:t>Second level</a:t>
            </a:r>
          </a:p>
          <a:p>
            <a:pPr lvl="2"/>
            <a:r>
              <a:rPr lang="en-US"/>
              <a:t>Third level</a:t>
            </a:r>
          </a:p>
        </p:txBody>
      </p:sp>
      <p:sp>
        <p:nvSpPr>
          <p:cNvPr id="10" name="Text Placeholder 17">
            <a:extLst>
              <a:ext uri="{FF2B5EF4-FFF2-40B4-BE49-F238E27FC236}">
                <a16:creationId xmlns:a16="http://schemas.microsoft.com/office/drawing/2014/main" id="{F0291137-FAE5-EAD4-6F94-847620537F9D}"/>
              </a:ext>
            </a:extLst>
          </p:cNvPr>
          <p:cNvSpPr>
            <a:spLocks noGrp="1"/>
          </p:cNvSpPr>
          <p:nvPr>
            <p:ph type="body" sz="quarter" idx="19" hasCustomPrompt="1"/>
          </p:nvPr>
        </p:nvSpPr>
        <p:spPr>
          <a:xfrm>
            <a:off x="6373094" y="4017685"/>
            <a:ext cx="5361706" cy="1903225"/>
          </a:xfrm>
        </p:spPr>
        <p:txBody>
          <a:bodyPr/>
          <a:lstStyle>
            <a:lvl1pPr>
              <a:defRPr sz="1600"/>
            </a:lvl1pPr>
            <a:lvl2pPr>
              <a:defRPr sz="1400"/>
            </a:lvl2pPr>
            <a:lvl3pPr>
              <a:defRPr sz="1200"/>
            </a:lvl3pPr>
          </a:lstStyle>
          <a:p>
            <a:pPr lvl="0"/>
            <a:r>
              <a:rPr lang="en-US"/>
              <a:t>Click to edit master text styles</a:t>
            </a:r>
          </a:p>
          <a:p>
            <a:pPr lvl="1"/>
            <a:r>
              <a:rPr lang="en-US"/>
              <a:t>Second level</a:t>
            </a:r>
          </a:p>
          <a:p>
            <a:pPr lvl="2"/>
            <a:r>
              <a:rPr lang="en-US"/>
              <a:t>Third level</a:t>
            </a:r>
          </a:p>
        </p:txBody>
      </p:sp>
      <p:sp>
        <p:nvSpPr>
          <p:cNvPr id="2" name="Slide Number Placeholder 1">
            <a:extLst>
              <a:ext uri="{FF2B5EF4-FFF2-40B4-BE49-F238E27FC236}">
                <a16:creationId xmlns:a16="http://schemas.microsoft.com/office/drawing/2014/main" id="{38972C9B-D8D5-9DFB-43AC-FC475035BDF4}"/>
              </a:ext>
              <a:ext uri="{C183D7F6-B498-43B3-948B-1728B52AA6E4}">
                <adec:decorative xmlns:adec="http://schemas.microsoft.com/office/drawing/2017/decorative" val="1"/>
              </a:ext>
            </a:extLst>
          </p:cNvPr>
          <p:cNvSpPr>
            <a:spLocks noGrp="1"/>
          </p:cNvSpPr>
          <p:nvPr>
            <p:ph type="sldNum" sz="quarter" idx="14"/>
          </p:nvPr>
        </p:nvSpPr>
        <p:spPr/>
        <p:txBody>
          <a:bodyPr/>
          <a:lstStyle/>
          <a:p>
            <a:fld id="{E1134B45-AF8D-4DE1-B6B3-818C9AE12BDB}" type="slidenum">
              <a:rPr lang="en-US" smtClean="0"/>
              <a:pPr/>
              <a:t>‹#›</a:t>
            </a:fld>
            <a:endParaRPr lang="en-US" dirty="0"/>
          </a:p>
        </p:txBody>
      </p:sp>
      <p:cxnSp>
        <p:nvCxnSpPr>
          <p:cNvPr id="3" name="Straight Connector 2">
            <a:extLst>
              <a:ext uri="{FF2B5EF4-FFF2-40B4-BE49-F238E27FC236}">
                <a16:creationId xmlns:a16="http://schemas.microsoft.com/office/drawing/2014/main" id="{EDC6807C-7BA5-8D1D-F4CD-F0F8C8CD60D7}"/>
              </a:ext>
              <a:ext uri="{C183D7F6-B498-43B3-948B-1728B52AA6E4}">
                <adec:decorative xmlns:adec="http://schemas.microsoft.com/office/drawing/2017/decorative" val="1"/>
              </a:ext>
            </a:extLst>
          </p:cNvPr>
          <p:cNvCxnSpPr>
            <a:cxnSpLocks/>
          </p:cNvCxnSpPr>
          <p:nvPr userDrawn="1"/>
        </p:nvCxnSpPr>
        <p:spPr>
          <a:xfrm flipV="1">
            <a:off x="6096000" y="1542890"/>
            <a:ext cx="0" cy="4568543"/>
          </a:xfrm>
          <a:prstGeom prst="line">
            <a:avLst/>
          </a:prstGeom>
          <a:ln w="12700">
            <a:solidFill>
              <a:schemeClr val="bg1">
                <a:lumMod val="75000"/>
              </a:schemeClr>
            </a:solidFill>
          </a:ln>
        </p:spPr>
        <p:style>
          <a:lnRef idx="1">
            <a:schemeClr val="dk1"/>
          </a:lnRef>
          <a:fillRef idx="0">
            <a:schemeClr val="dk1"/>
          </a:fillRef>
          <a:effectRef idx="0">
            <a:schemeClr val="dk1"/>
          </a:effectRef>
          <a:fontRef idx="minor">
            <a:schemeClr val="tx1"/>
          </a:fontRef>
        </p:style>
      </p:cxnSp>
      <p:cxnSp>
        <p:nvCxnSpPr>
          <p:cNvPr id="4" name="Straight Connector 3">
            <a:extLst>
              <a:ext uri="{FF2B5EF4-FFF2-40B4-BE49-F238E27FC236}">
                <a16:creationId xmlns:a16="http://schemas.microsoft.com/office/drawing/2014/main" id="{DFD892FE-2A7D-C8CB-E322-3AFBF7ABA41A}"/>
              </a:ext>
              <a:ext uri="{C183D7F6-B498-43B3-948B-1728B52AA6E4}">
                <adec:decorative xmlns:adec="http://schemas.microsoft.com/office/drawing/2017/decorative" val="1"/>
              </a:ext>
            </a:extLst>
          </p:cNvPr>
          <p:cNvCxnSpPr>
            <a:cxnSpLocks/>
          </p:cNvCxnSpPr>
          <p:nvPr userDrawn="1"/>
        </p:nvCxnSpPr>
        <p:spPr>
          <a:xfrm>
            <a:off x="304800" y="3827161"/>
            <a:ext cx="11582399" cy="0"/>
          </a:xfrm>
          <a:prstGeom prst="line">
            <a:avLst/>
          </a:prstGeom>
          <a:ln w="12700">
            <a:solidFill>
              <a:schemeClr val="bg1">
                <a:lumMod val="7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39338821"/>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Cover Slide">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7A98C0-FA4F-2896-744C-DC10630570FA}"/>
              </a:ext>
              <a:ext uri="{C183D7F6-B498-43B3-948B-1728B52AA6E4}">
                <adec:decorative xmlns:adec="http://schemas.microsoft.com/office/drawing/2017/decorative" val="1"/>
              </a:ext>
            </a:extLst>
          </p:cNvPr>
          <p:cNvSpPr/>
          <p:nvPr userDrawn="1"/>
        </p:nvSpPr>
        <p:spPr>
          <a:xfrm>
            <a:off x="8909914" y="5696898"/>
            <a:ext cx="3282086" cy="116110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C5F2BB47-3FE3-D6F1-D8A6-33D8780B775C}"/>
              </a:ext>
              <a:ext uri="{C183D7F6-B498-43B3-948B-1728B52AA6E4}">
                <adec:decorative xmlns:adec="http://schemas.microsoft.com/office/drawing/2017/decorative" val="1"/>
              </a:ext>
            </a:extLst>
          </p:cNvPr>
          <p:cNvSpPr/>
          <p:nvPr userDrawn="1"/>
        </p:nvSpPr>
        <p:spPr>
          <a:xfrm flipV="1">
            <a:off x="0" y="-12242"/>
            <a:ext cx="12192000" cy="3441242"/>
          </a:xfrm>
          <a:prstGeom prst="rect">
            <a:avLst/>
          </a:prstGeom>
          <a:solidFill>
            <a:srgbClr val="04401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45431" y="3429000"/>
            <a:ext cx="10529559" cy="1024718"/>
          </a:xfrm>
        </p:spPr>
        <p:txBody>
          <a:bodyPr anchor="b"/>
          <a:lstStyle>
            <a:lvl1pPr algn="l" defTabSz="914400" rtl="0" eaLnBrk="1" latinLnBrk="0" hangingPunct="1">
              <a:lnSpc>
                <a:spcPct val="100000"/>
              </a:lnSpc>
              <a:spcBef>
                <a:spcPct val="0"/>
              </a:spcBef>
              <a:buNone/>
              <a:defRPr lang="en-US" sz="4400" b="0" i="0" kern="1200" baseline="0" dirty="0">
                <a:solidFill>
                  <a:schemeClr val="bg1"/>
                </a:solidFill>
                <a:latin typeface="+mj-lt"/>
                <a:ea typeface="+mj-ea"/>
                <a:cs typeface="+mj-cs"/>
              </a:defRPr>
            </a:lvl1pPr>
          </a:lstStyle>
          <a:p>
            <a:r>
              <a:rPr lang="en-US"/>
              <a:t>Click to edit master title style</a:t>
            </a:r>
          </a:p>
        </p:txBody>
      </p:sp>
      <p:sp>
        <p:nvSpPr>
          <p:cNvPr id="6" name="Text Placeholder 14">
            <a:extLst>
              <a:ext uri="{FF2B5EF4-FFF2-40B4-BE49-F238E27FC236}">
                <a16:creationId xmlns:a16="http://schemas.microsoft.com/office/drawing/2014/main" id="{86D41018-C18F-1229-589B-8A00DB40659A}"/>
              </a:ext>
            </a:extLst>
          </p:cNvPr>
          <p:cNvSpPr>
            <a:spLocks noGrp="1"/>
          </p:cNvSpPr>
          <p:nvPr>
            <p:ph type="body" sz="quarter" idx="10"/>
          </p:nvPr>
        </p:nvSpPr>
        <p:spPr>
          <a:xfrm>
            <a:off x="545431" y="4464542"/>
            <a:ext cx="10516139" cy="764089"/>
          </a:xfrm>
        </p:spPr>
        <p:txBody>
          <a:bodyPr/>
          <a:lstStyle>
            <a:lvl1pPr marL="0" indent="0">
              <a:buNone/>
              <a:defRPr lang="en-US" sz="16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sp>
        <p:nvSpPr>
          <p:cNvPr id="5" name="Text Placeholder 14">
            <a:extLst>
              <a:ext uri="{FF2B5EF4-FFF2-40B4-BE49-F238E27FC236}">
                <a16:creationId xmlns:a16="http://schemas.microsoft.com/office/drawing/2014/main" id="{05D308D0-74DA-D827-A03E-7CFBB0F9A0FE}"/>
              </a:ext>
            </a:extLst>
          </p:cNvPr>
          <p:cNvSpPr>
            <a:spLocks noGrp="1"/>
          </p:cNvSpPr>
          <p:nvPr>
            <p:ph type="body" sz="quarter" idx="11"/>
          </p:nvPr>
        </p:nvSpPr>
        <p:spPr>
          <a:xfrm>
            <a:off x="545431" y="5451276"/>
            <a:ext cx="5181706" cy="448806"/>
          </a:xfrm>
        </p:spPr>
        <p:txBody>
          <a:bodyPr/>
          <a:lstStyle>
            <a:lvl1pPr marL="0" indent="0">
              <a:buNone/>
              <a:defRPr lang="en-US" sz="16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pic>
        <p:nvPicPr>
          <p:cNvPr id="4" name="Fidelity logo" descr="Fidelity Investments logo">
            <a:extLst>
              <a:ext uri="{FF2B5EF4-FFF2-40B4-BE49-F238E27FC236}">
                <a16:creationId xmlns:a16="http://schemas.microsoft.com/office/drawing/2014/main" id="{0CF6DBDA-398C-09D2-F36A-7F5A55F535B6}"/>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9536232" y="6030625"/>
            <a:ext cx="2094425" cy="448806"/>
          </a:xfrm>
          <a:prstGeom prst="rect">
            <a:avLst/>
          </a:prstGeom>
        </p:spPr>
      </p:pic>
    </p:spTree>
    <p:extLst>
      <p:ext uri="{BB962C8B-B14F-4D97-AF65-F5344CB8AC3E}">
        <p14:creationId xmlns:p14="http://schemas.microsoft.com/office/powerpoint/2010/main" val="210522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Quot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CC064A4-85CE-14C1-9A06-6D8BC69D47A5}"/>
              </a:ext>
              <a:ext uri="{C183D7F6-B498-43B3-948B-1728B52AA6E4}">
                <adec:decorative xmlns:adec="http://schemas.microsoft.com/office/drawing/2017/decorative" val="1"/>
              </a:ext>
            </a:extLst>
          </p:cNvPr>
          <p:cNvSpPr/>
          <p:nvPr userDrawn="1"/>
        </p:nvSpPr>
        <p:spPr>
          <a:xfrm>
            <a:off x="0" y="-1"/>
            <a:ext cx="12192000" cy="60198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ounded Rectangle 45">
            <a:extLst>
              <a:ext uri="{FF2B5EF4-FFF2-40B4-BE49-F238E27FC236}">
                <a16:creationId xmlns:a16="http://schemas.microsoft.com/office/drawing/2014/main" id="{4DA7A224-D3CC-AE38-5532-39CAEC02941C}"/>
              </a:ext>
              <a:ext uri="{C183D7F6-B498-43B3-948B-1728B52AA6E4}">
                <adec:decorative xmlns:adec="http://schemas.microsoft.com/office/drawing/2017/decorative" val="1"/>
              </a:ext>
            </a:extLst>
          </p:cNvPr>
          <p:cNvSpPr/>
          <p:nvPr userDrawn="1"/>
        </p:nvSpPr>
        <p:spPr>
          <a:xfrm>
            <a:off x="1362752" y="959153"/>
            <a:ext cx="9466496" cy="4199467"/>
          </a:xfrm>
          <a:prstGeom prst="roundRect">
            <a:avLst>
              <a:gd name="adj" fmla="val 5534"/>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C0FDFE-80DF-8D8D-6DAE-86882FD83C74}"/>
              </a:ext>
            </a:extLst>
          </p:cNvPr>
          <p:cNvSpPr>
            <a:spLocks noGrp="1"/>
          </p:cNvSpPr>
          <p:nvPr>
            <p:ph type="title" hasCustomPrompt="1"/>
          </p:nvPr>
        </p:nvSpPr>
        <p:spPr>
          <a:xfrm>
            <a:off x="1758692" y="1308768"/>
            <a:ext cx="8651393" cy="2590216"/>
          </a:xfrm>
        </p:spPr>
        <p:txBody>
          <a:bodyPr anchor="t"/>
          <a:lstStyle>
            <a:lvl1pPr>
              <a:defRPr sz="3600">
                <a:solidFill>
                  <a:schemeClr val="tx1"/>
                </a:solidFill>
              </a:defRPr>
            </a:lvl1pPr>
          </a:lstStyle>
          <a:p>
            <a:r>
              <a:rPr lang="en-US"/>
              <a:t>Click to edit master title style</a:t>
            </a:r>
          </a:p>
        </p:txBody>
      </p:sp>
      <p:sp>
        <p:nvSpPr>
          <p:cNvPr id="11" name="Text Placeholder 10">
            <a:extLst>
              <a:ext uri="{FF2B5EF4-FFF2-40B4-BE49-F238E27FC236}">
                <a16:creationId xmlns:a16="http://schemas.microsoft.com/office/drawing/2014/main" id="{3E9F2286-3A7F-A36A-0CAE-13B7E2A97B6E}"/>
              </a:ext>
            </a:extLst>
          </p:cNvPr>
          <p:cNvSpPr>
            <a:spLocks noGrp="1"/>
          </p:cNvSpPr>
          <p:nvPr>
            <p:ph type="body" sz="quarter" idx="13"/>
          </p:nvPr>
        </p:nvSpPr>
        <p:spPr>
          <a:xfrm>
            <a:off x="1758949" y="4140200"/>
            <a:ext cx="8651136" cy="765175"/>
          </a:xfrm>
        </p:spPr>
        <p:txBody>
          <a:bodyPr anchor="b"/>
          <a:lstStyle>
            <a:lvl1pPr marL="0" indent="0">
              <a:buNone/>
              <a:defRPr lang="en-US" sz="1600" kern="1200" dirty="0" smtClean="0">
                <a:solidFill>
                  <a:srgbClr val="033F13"/>
                </a:solidFill>
                <a:latin typeface="+mn-lt"/>
                <a:ea typeface="+mn-ea"/>
                <a:cs typeface="+mn-cs"/>
              </a:defRPr>
            </a:lvl1pPr>
          </a:lstStyle>
          <a:p>
            <a:pPr lvl="0"/>
            <a:r>
              <a:rPr lang="en-US"/>
              <a:t>Click to edit Master text styles</a:t>
            </a:r>
          </a:p>
        </p:txBody>
      </p:sp>
      <p:sp>
        <p:nvSpPr>
          <p:cNvPr id="3" name="Slide Number Placeholder 2">
            <a:extLst>
              <a:ext uri="{FF2B5EF4-FFF2-40B4-BE49-F238E27FC236}">
                <a16:creationId xmlns:a16="http://schemas.microsoft.com/office/drawing/2014/main" id="{063C109E-C064-B4C5-2B8E-47BCACAB5AFD}"/>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17399966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Quot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CC064A4-85CE-14C1-9A06-6D8BC69D47A5}"/>
              </a:ext>
              <a:ext uri="{C183D7F6-B498-43B3-948B-1728B52AA6E4}">
                <adec:decorative xmlns:adec="http://schemas.microsoft.com/office/drawing/2017/decorative" val="1"/>
              </a:ext>
            </a:extLst>
          </p:cNvPr>
          <p:cNvSpPr/>
          <p:nvPr userDrawn="1"/>
        </p:nvSpPr>
        <p:spPr>
          <a:xfrm>
            <a:off x="0" y="-1"/>
            <a:ext cx="12192000" cy="60198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45">
            <a:extLst>
              <a:ext uri="{FF2B5EF4-FFF2-40B4-BE49-F238E27FC236}">
                <a16:creationId xmlns:a16="http://schemas.microsoft.com/office/drawing/2014/main" id="{C8F7D5A8-104B-6E00-EA7A-C69A061016AC}"/>
              </a:ext>
              <a:ext uri="{C183D7F6-B498-43B3-948B-1728B52AA6E4}">
                <adec:decorative xmlns:adec="http://schemas.microsoft.com/office/drawing/2017/decorative" val="1"/>
              </a:ext>
            </a:extLst>
          </p:cNvPr>
          <p:cNvSpPr/>
          <p:nvPr userDrawn="1"/>
        </p:nvSpPr>
        <p:spPr>
          <a:xfrm>
            <a:off x="2184224" y="959153"/>
            <a:ext cx="7829921" cy="4199467"/>
          </a:xfrm>
          <a:prstGeom prst="roundRect">
            <a:avLst>
              <a:gd name="adj" fmla="val 5534"/>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C0FDFE-80DF-8D8D-6DAE-86882FD83C74}"/>
              </a:ext>
            </a:extLst>
          </p:cNvPr>
          <p:cNvSpPr>
            <a:spLocks noGrp="1"/>
          </p:cNvSpPr>
          <p:nvPr>
            <p:ph type="title" hasCustomPrompt="1"/>
          </p:nvPr>
        </p:nvSpPr>
        <p:spPr>
          <a:xfrm>
            <a:off x="2604532" y="1308768"/>
            <a:ext cx="6982936" cy="2590216"/>
          </a:xfrm>
        </p:spPr>
        <p:txBody>
          <a:bodyPr anchor="t"/>
          <a:lstStyle>
            <a:lvl1pPr>
              <a:defRPr sz="3200">
                <a:solidFill>
                  <a:schemeClr val="tx1"/>
                </a:solidFill>
              </a:defRPr>
            </a:lvl1pPr>
          </a:lstStyle>
          <a:p>
            <a:r>
              <a:rPr lang="en-US"/>
              <a:t>Click to edit master title style</a:t>
            </a:r>
          </a:p>
        </p:txBody>
      </p:sp>
      <p:sp>
        <p:nvSpPr>
          <p:cNvPr id="11" name="Text Placeholder 10">
            <a:extLst>
              <a:ext uri="{FF2B5EF4-FFF2-40B4-BE49-F238E27FC236}">
                <a16:creationId xmlns:a16="http://schemas.microsoft.com/office/drawing/2014/main" id="{3E9F2286-3A7F-A36A-0CAE-13B7E2A97B6E}"/>
              </a:ext>
            </a:extLst>
          </p:cNvPr>
          <p:cNvSpPr>
            <a:spLocks noGrp="1"/>
          </p:cNvSpPr>
          <p:nvPr>
            <p:ph type="body" sz="quarter" idx="13"/>
          </p:nvPr>
        </p:nvSpPr>
        <p:spPr>
          <a:xfrm>
            <a:off x="2604507" y="4140200"/>
            <a:ext cx="6982728" cy="765175"/>
          </a:xfrm>
        </p:spPr>
        <p:txBody>
          <a:bodyPr anchor="b"/>
          <a:lstStyle>
            <a:lvl1pPr marL="0" indent="0">
              <a:buNone/>
              <a:defRPr lang="en-US" sz="1600" kern="1200" dirty="0" smtClean="0">
                <a:solidFill>
                  <a:srgbClr val="033F13"/>
                </a:solidFill>
                <a:latin typeface="+mn-lt"/>
                <a:ea typeface="+mn-ea"/>
                <a:cs typeface="+mn-cs"/>
              </a:defRPr>
            </a:lvl1pPr>
          </a:lstStyle>
          <a:p>
            <a:pPr lvl="0"/>
            <a:r>
              <a:rPr lang="en-US"/>
              <a:t>Click to edit Master text styles</a:t>
            </a:r>
          </a:p>
        </p:txBody>
      </p:sp>
      <p:sp>
        <p:nvSpPr>
          <p:cNvPr id="3" name="Slide Number Placeholder 2">
            <a:extLst>
              <a:ext uri="{FF2B5EF4-FFF2-40B4-BE49-F238E27FC236}">
                <a16:creationId xmlns:a16="http://schemas.microsoft.com/office/drawing/2014/main" id="{063C109E-C064-B4C5-2B8E-47BCACAB5AFD}"/>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306652760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Quote with Photo">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F78CBD6-2AE8-9090-9163-417278EDA45B}"/>
              </a:ext>
              <a:ext uri="{C183D7F6-B498-43B3-948B-1728B52AA6E4}">
                <adec:decorative xmlns:adec="http://schemas.microsoft.com/office/drawing/2017/decorative" val="1"/>
              </a:ext>
            </a:extLst>
          </p:cNvPr>
          <p:cNvSpPr>
            <a:spLocks noGrp="1"/>
          </p:cNvSpPr>
          <p:nvPr>
            <p:ph type="pic" sz="quarter" idx="12"/>
          </p:nvPr>
        </p:nvSpPr>
        <p:spPr>
          <a:xfrm>
            <a:off x="457200" y="1"/>
            <a:ext cx="4294909" cy="6019799"/>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194154" y="1620965"/>
            <a:ext cx="6266161" cy="2720028"/>
          </a:xfrm>
        </p:spPr>
        <p:txBody>
          <a:bodyPr anchor="t"/>
          <a:lstStyle>
            <a:lvl1pPr algn="l">
              <a:defRPr sz="3200">
                <a:solidFill>
                  <a:schemeClr val="bg2"/>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5194154" y="4471123"/>
            <a:ext cx="6266161" cy="765216"/>
          </a:xfrm>
        </p:spPr>
        <p:txBody>
          <a:bodyPr anchor="b"/>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6" name="Rectangle 5">
            <a:extLst>
              <a:ext uri="{FF2B5EF4-FFF2-40B4-BE49-F238E27FC236}">
                <a16:creationId xmlns:a16="http://schemas.microsoft.com/office/drawing/2014/main" id="{ED933413-85A0-08A5-DD78-D28AF02ECE43}"/>
              </a:ext>
              <a:ext uri="{C183D7F6-B498-43B3-948B-1728B52AA6E4}">
                <adec:decorative xmlns:adec="http://schemas.microsoft.com/office/drawing/2017/decorative" val="1"/>
              </a:ext>
            </a:extLst>
          </p:cNvPr>
          <p:cNvSpPr/>
          <p:nvPr userDrawn="1"/>
        </p:nvSpPr>
        <p:spPr>
          <a:xfrm>
            <a:off x="0" y="0"/>
            <a:ext cx="457200" cy="6019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920583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Data Slide">
    <p:bg>
      <p:bgPr>
        <a:solidFill>
          <a:schemeClr val="bg1"/>
        </a:solidFill>
        <a:effectLst/>
      </p:bgPr>
    </p:bg>
    <p:spTree>
      <p:nvGrpSpPr>
        <p:cNvPr id="1" name=""/>
        <p:cNvGrpSpPr/>
        <p:nvPr/>
      </p:nvGrpSpPr>
      <p:grpSpPr>
        <a:xfrm>
          <a:off x="0" y="0"/>
          <a:ext cx="0" cy="0"/>
          <a:chOff x="0" y="0"/>
          <a:chExt cx="0" cy="0"/>
        </a:xfrm>
      </p:grpSpPr>
      <p:sp>
        <p:nvSpPr>
          <p:cNvPr id="4" name="Rounded Rectangle 7">
            <a:extLst>
              <a:ext uri="{FF2B5EF4-FFF2-40B4-BE49-F238E27FC236}">
                <a16:creationId xmlns:a16="http://schemas.microsoft.com/office/drawing/2014/main" id="{FB6126ED-058E-916B-065B-A5B6C5FD2E04}"/>
              </a:ext>
              <a:ext uri="{C183D7F6-B498-43B3-948B-1728B52AA6E4}">
                <adec:decorative xmlns:adec="http://schemas.microsoft.com/office/drawing/2017/decorative" val="1"/>
              </a:ext>
            </a:extLst>
          </p:cNvPr>
          <p:cNvSpPr/>
          <p:nvPr userDrawn="1"/>
        </p:nvSpPr>
        <p:spPr>
          <a:xfrm>
            <a:off x="298840" y="2702852"/>
            <a:ext cx="11893160" cy="3162638"/>
          </a:xfrm>
          <a:prstGeom prst="roundRect">
            <a:avLst>
              <a:gd name="adj" fmla="val 0"/>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mn-lt"/>
            </a:endParaRPr>
          </a:p>
        </p:txBody>
      </p:sp>
      <p:sp>
        <p:nvSpPr>
          <p:cNvPr id="5" name="Rounded Rectangle 3">
            <a:extLst>
              <a:ext uri="{FF2B5EF4-FFF2-40B4-BE49-F238E27FC236}">
                <a16:creationId xmlns:a16="http://schemas.microsoft.com/office/drawing/2014/main" id="{84579C59-DDB3-A8C1-2E1C-2E2CFA9B379A}"/>
              </a:ext>
              <a:ext uri="{C183D7F6-B498-43B3-948B-1728B52AA6E4}">
                <adec:decorative xmlns:adec="http://schemas.microsoft.com/office/drawing/2017/decorative" val="1"/>
              </a:ext>
            </a:extLst>
          </p:cNvPr>
          <p:cNvSpPr/>
          <p:nvPr userDrawn="1"/>
        </p:nvSpPr>
        <p:spPr>
          <a:xfrm>
            <a:off x="298839" y="1780993"/>
            <a:ext cx="11893163" cy="921859"/>
          </a:xfrm>
          <a:prstGeom prst="roundRect">
            <a:avLst>
              <a:gd name="adj" fmla="val 0"/>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mn-lt"/>
            </a:endParaRPr>
          </a:p>
        </p:txBody>
      </p:sp>
      <p:sp>
        <p:nvSpPr>
          <p:cNvPr id="8" name="Title 7">
            <a:extLst>
              <a:ext uri="{FF2B5EF4-FFF2-40B4-BE49-F238E27FC236}">
                <a16:creationId xmlns:a16="http://schemas.microsoft.com/office/drawing/2014/main" id="{067EB330-5241-7657-8B12-41B3200F8FA1}"/>
              </a:ext>
            </a:extLst>
          </p:cNvPr>
          <p:cNvSpPr>
            <a:spLocks noGrp="1"/>
          </p:cNvSpPr>
          <p:nvPr>
            <p:ph type="title" hasCustomPrompt="1"/>
          </p:nvPr>
        </p:nvSpPr>
        <p:spPr>
          <a:xfrm>
            <a:off x="462223" y="365125"/>
            <a:ext cx="11267554" cy="720097"/>
          </a:xfrm>
        </p:spPr>
        <p:txBody>
          <a:bodyPr/>
          <a:lstStyle/>
          <a:p>
            <a:r>
              <a:rPr lang="en-US"/>
              <a:t>Click to edit master title style</a:t>
            </a:r>
          </a:p>
        </p:txBody>
      </p:sp>
      <p:sp>
        <p:nvSpPr>
          <p:cNvPr id="9" name="Text Placeholder 4">
            <a:extLst>
              <a:ext uri="{FF2B5EF4-FFF2-40B4-BE49-F238E27FC236}">
                <a16:creationId xmlns:a16="http://schemas.microsoft.com/office/drawing/2014/main" id="{6A2A3BA4-B7EA-9E43-AD6F-19D0484EC607}"/>
              </a:ext>
            </a:extLst>
          </p:cNvPr>
          <p:cNvSpPr>
            <a:spLocks noGrp="1"/>
          </p:cNvSpPr>
          <p:nvPr>
            <p:ph type="body" sz="quarter" idx="13" hasCustomPrompt="1"/>
          </p:nvPr>
        </p:nvSpPr>
        <p:spPr>
          <a:xfrm>
            <a:off x="462223" y="842963"/>
            <a:ext cx="11267554" cy="409575"/>
          </a:xfrm>
        </p:spPr>
        <p:txBody>
          <a:bodyPr/>
          <a:lstStyle>
            <a:lvl1pPr marL="0" indent="0">
              <a:buNone/>
              <a:defRPr sz="1800">
                <a:solidFill>
                  <a:schemeClr val="tx2"/>
                </a:solidFill>
              </a:defRPr>
            </a:lvl1pPr>
          </a:lstStyle>
          <a:p>
            <a:pPr lvl="0"/>
            <a:r>
              <a:rPr lang="en-US"/>
              <a:t>Click to edit master text styles</a:t>
            </a:r>
          </a:p>
        </p:txBody>
      </p:sp>
      <p:cxnSp>
        <p:nvCxnSpPr>
          <p:cNvPr id="11" name="Straight Connector 10">
            <a:extLst>
              <a:ext uri="{FF2B5EF4-FFF2-40B4-BE49-F238E27FC236}">
                <a16:creationId xmlns:a16="http://schemas.microsoft.com/office/drawing/2014/main" id="{39B28974-66BA-1087-FEFF-6BAA06BC5814}"/>
              </a:ext>
              <a:ext uri="{C183D7F6-B498-43B3-948B-1728B52AA6E4}">
                <adec:decorative xmlns:adec="http://schemas.microsoft.com/office/drawing/2017/decorative" val="1"/>
              </a:ext>
            </a:extLst>
          </p:cNvPr>
          <p:cNvCxnSpPr>
            <a:cxnSpLocks/>
          </p:cNvCxnSpPr>
          <p:nvPr userDrawn="1"/>
        </p:nvCxnSpPr>
        <p:spPr>
          <a:xfrm>
            <a:off x="6244627" y="4284171"/>
            <a:ext cx="0" cy="158555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1932177-4888-744A-F7D3-CDF1636147C6}"/>
              </a:ext>
              <a:ext uri="{C183D7F6-B498-43B3-948B-1728B52AA6E4}">
                <adec:decorative xmlns:adec="http://schemas.microsoft.com/office/drawing/2017/decorative" val="1"/>
              </a:ext>
            </a:extLst>
          </p:cNvPr>
          <p:cNvCxnSpPr>
            <a:cxnSpLocks/>
          </p:cNvCxnSpPr>
          <p:nvPr userDrawn="1"/>
        </p:nvCxnSpPr>
        <p:spPr>
          <a:xfrm>
            <a:off x="298840" y="4284171"/>
            <a:ext cx="1189316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C3DD94B-50D2-D9EC-B45B-114E990AF878}"/>
              </a:ext>
              <a:ext uri="{C183D7F6-B498-43B3-948B-1728B52AA6E4}">
                <adec:decorative xmlns:adec="http://schemas.microsoft.com/office/drawing/2017/decorative" val="1"/>
              </a:ext>
            </a:extLst>
          </p:cNvPr>
          <p:cNvCxnSpPr>
            <a:cxnSpLocks/>
          </p:cNvCxnSpPr>
          <p:nvPr userDrawn="1"/>
        </p:nvCxnSpPr>
        <p:spPr>
          <a:xfrm>
            <a:off x="4262698" y="2702852"/>
            <a:ext cx="0" cy="158131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D52623B-765C-F5F7-4F4D-6311B57A62A1}"/>
              </a:ext>
              <a:ext uri="{C183D7F6-B498-43B3-948B-1728B52AA6E4}">
                <adec:decorative xmlns:adec="http://schemas.microsoft.com/office/drawing/2017/decorative" val="1"/>
              </a:ext>
            </a:extLst>
          </p:cNvPr>
          <p:cNvCxnSpPr>
            <a:cxnSpLocks/>
          </p:cNvCxnSpPr>
          <p:nvPr userDrawn="1"/>
        </p:nvCxnSpPr>
        <p:spPr>
          <a:xfrm>
            <a:off x="8226773" y="2702852"/>
            <a:ext cx="0" cy="158131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Text Placeholder 26">
            <a:extLst>
              <a:ext uri="{FF2B5EF4-FFF2-40B4-BE49-F238E27FC236}">
                <a16:creationId xmlns:a16="http://schemas.microsoft.com/office/drawing/2014/main" id="{EB8480E5-4921-AF4D-9816-4EADF6F0AAEA}"/>
              </a:ext>
            </a:extLst>
          </p:cNvPr>
          <p:cNvSpPr>
            <a:spLocks noGrp="1"/>
          </p:cNvSpPr>
          <p:nvPr>
            <p:ph type="body" sz="quarter" idx="38" hasCustomPrompt="1"/>
          </p:nvPr>
        </p:nvSpPr>
        <p:spPr>
          <a:xfrm>
            <a:off x="462223" y="1946275"/>
            <a:ext cx="7161559" cy="584200"/>
          </a:xfrm>
        </p:spPr>
        <p:txBody>
          <a:bodyPr anchor="ctr"/>
          <a:lstStyle>
            <a:lvl1pPr marL="0" indent="0">
              <a:buNone/>
              <a:defRPr lang="en-US" sz="18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29" name="Text Placeholder 26">
            <a:extLst>
              <a:ext uri="{FF2B5EF4-FFF2-40B4-BE49-F238E27FC236}">
                <a16:creationId xmlns:a16="http://schemas.microsoft.com/office/drawing/2014/main" id="{57ABFDB0-8844-75D1-07ED-4376F8C7B450}"/>
              </a:ext>
            </a:extLst>
          </p:cNvPr>
          <p:cNvSpPr>
            <a:spLocks noGrp="1"/>
          </p:cNvSpPr>
          <p:nvPr>
            <p:ph type="body" sz="quarter" idx="40" hasCustomPrompt="1"/>
          </p:nvPr>
        </p:nvSpPr>
        <p:spPr>
          <a:xfrm>
            <a:off x="908682" y="2912884"/>
            <a:ext cx="2533982" cy="538608"/>
          </a:xfrm>
        </p:spPr>
        <p:txBody>
          <a:bodyPr anchor="ctr"/>
          <a:lstStyle>
            <a:lvl1pPr marL="0" indent="0" algn="ctr">
              <a:buNone/>
              <a:defRPr lang="en-US" sz="3200" b="1" i="0" kern="1200" dirty="0" smtClean="0">
                <a:solidFill>
                  <a:schemeClr val="bg1"/>
                </a:solidFill>
                <a:latin typeface="+mj-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28" name="Text Placeholder 26">
            <a:extLst>
              <a:ext uri="{FF2B5EF4-FFF2-40B4-BE49-F238E27FC236}">
                <a16:creationId xmlns:a16="http://schemas.microsoft.com/office/drawing/2014/main" id="{FF15DF1F-BF18-7478-6616-F9D3F9308BBA}"/>
              </a:ext>
            </a:extLst>
          </p:cNvPr>
          <p:cNvSpPr>
            <a:spLocks noGrp="1"/>
          </p:cNvSpPr>
          <p:nvPr>
            <p:ph type="body" sz="quarter" idx="39" hasCustomPrompt="1"/>
          </p:nvPr>
        </p:nvSpPr>
        <p:spPr>
          <a:xfrm>
            <a:off x="908682" y="3458313"/>
            <a:ext cx="2533982"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31" name="Text Placeholder 26">
            <a:extLst>
              <a:ext uri="{FF2B5EF4-FFF2-40B4-BE49-F238E27FC236}">
                <a16:creationId xmlns:a16="http://schemas.microsoft.com/office/drawing/2014/main" id="{C6C36B84-3D48-E051-BC71-80677442B9E7}"/>
              </a:ext>
            </a:extLst>
          </p:cNvPr>
          <p:cNvSpPr>
            <a:spLocks noGrp="1"/>
          </p:cNvSpPr>
          <p:nvPr>
            <p:ph type="body" sz="quarter" idx="42" hasCustomPrompt="1"/>
          </p:nvPr>
        </p:nvSpPr>
        <p:spPr>
          <a:xfrm>
            <a:off x="4977745" y="2912046"/>
            <a:ext cx="2533982" cy="538608"/>
          </a:xfrm>
        </p:spPr>
        <p:txBody>
          <a:bodyPr anchor="ctr"/>
          <a:lstStyle>
            <a:lvl1pPr marL="0" indent="0" algn="ctr">
              <a:buNone/>
              <a:defRPr lang="en-US" sz="3200" b="1" i="0" kern="1200" dirty="0" smtClean="0">
                <a:solidFill>
                  <a:schemeClr val="bg1"/>
                </a:solidFill>
                <a:latin typeface="+mj-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30" name="Text Placeholder 26">
            <a:extLst>
              <a:ext uri="{FF2B5EF4-FFF2-40B4-BE49-F238E27FC236}">
                <a16:creationId xmlns:a16="http://schemas.microsoft.com/office/drawing/2014/main" id="{53E66029-30F3-B2EA-FDEA-158A1E769C53}"/>
              </a:ext>
            </a:extLst>
          </p:cNvPr>
          <p:cNvSpPr>
            <a:spLocks noGrp="1"/>
          </p:cNvSpPr>
          <p:nvPr>
            <p:ph type="body" sz="quarter" idx="41" hasCustomPrompt="1"/>
          </p:nvPr>
        </p:nvSpPr>
        <p:spPr>
          <a:xfrm>
            <a:off x="4977745" y="3457475"/>
            <a:ext cx="2533982"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33" name="Text Placeholder 26">
            <a:extLst>
              <a:ext uri="{FF2B5EF4-FFF2-40B4-BE49-F238E27FC236}">
                <a16:creationId xmlns:a16="http://schemas.microsoft.com/office/drawing/2014/main" id="{85BDE821-84BC-D6B9-A274-A89D4AB13E13}"/>
              </a:ext>
            </a:extLst>
          </p:cNvPr>
          <p:cNvSpPr>
            <a:spLocks noGrp="1"/>
          </p:cNvSpPr>
          <p:nvPr>
            <p:ph type="body" sz="quarter" idx="44" hasCustomPrompt="1"/>
          </p:nvPr>
        </p:nvSpPr>
        <p:spPr>
          <a:xfrm>
            <a:off x="8941928" y="2912045"/>
            <a:ext cx="2533982" cy="538608"/>
          </a:xfrm>
        </p:spPr>
        <p:txBody>
          <a:bodyPr anchor="ctr"/>
          <a:lstStyle>
            <a:lvl1pPr marL="0" indent="0" algn="ctr">
              <a:buNone/>
              <a:defRPr lang="en-US" sz="3200" b="1" i="0" kern="1200" dirty="0" smtClean="0">
                <a:solidFill>
                  <a:schemeClr val="bg1"/>
                </a:solidFill>
                <a:latin typeface="+mj-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32" name="Text Placeholder 26">
            <a:extLst>
              <a:ext uri="{FF2B5EF4-FFF2-40B4-BE49-F238E27FC236}">
                <a16:creationId xmlns:a16="http://schemas.microsoft.com/office/drawing/2014/main" id="{186E0D9C-19DB-51C8-B235-6A02169DE2E1}"/>
              </a:ext>
            </a:extLst>
          </p:cNvPr>
          <p:cNvSpPr>
            <a:spLocks noGrp="1"/>
          </p:cNvSpPr>
          <p:nvPr>
            <p:ph type="body" sz="quarter" idx="43" hasCustomPrompt="1"/>
          </p:nvPr>
        </p:nvSpPr>
        <p:spPr>
          <a:xfrm>
            <a:off x="8941928" y="3457474"/>
            <a:ext cx="2533982"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35" name="Text Placeholder 26">
            <a:extLst>
              <a:ext uri="{FF2B5EF4-FFF2-40B4-BE49-F238E27FC236}">
                <a16:creationId xmlns:a16="http://schemas.microsoft.com/office/drawing/2014/main" id="{36D7BC14-8DFF-3E6A-93CA-9FD2BBEE3FD6}"/>
              </a:ext>
            </a:extLst>
          </p:cNvPr>
          <p:cNvSpPr>
            <a:spLocks noGrp="1"/>
          </p:cNvSpPr>
          <p:nvPr>
            <p:ph type="body" sz="quarter" idx="46" hasCustomPrompt="1"/>
          </p:nvPr>
        </p:nvSpPr>
        <p:spPr>
          <a:xfrm>
            <a:off x="908681" y="4522713"/>
            <a:ext cx="4828091" cy="538608"/>
          </a:xfrm>
        </p:spPr>
        <p:txBody>
          <a:bodyPr anchor="ctr"/>
          <a:lstStyle>
            <a:lvl1pPr marL="0" indent="0" algn="ctr">
              <a:buNone/>
              <a:defRPr lang="en-US" sz="3200" b="1" i="0" kern="1200" dirty="0" smtClean="0">
                <a:solidFill>
                  <a:schemeClr val="bg1"/>
                </a:solidFill>
                <a:latin typeface="+mj-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34" name="Text Placeholder 26">
            <a:extLst>
              <a:ext uri="{FF2B5EF4-FFF2-40B4-BE49-F238E27FC236}">
                <a16:creationId xmlns:a16="http://schemas.microsoft.com/office/drawing/2014/main" id="{3940B7B7-B586-0826-F96E-20BAB23C7D47}"/>
              </a:ext>
            </a:extLst>
          </p:cNvPr>
          <p:cNvSpPr>
            <a:spLocks noGrp="1"/>
          </p:cNvSpPr>
          <p:nvPr>
            <p:ph type="body" sz="quarter" idx="45" hasCustomPrompt="1"/>
          </p:nvPr>
        </p:nvSpPr>
        <p:spPr>
          <a:xfrm>
            <a:off x="908681" y="5068142"/>
            <a:ext cx="4828091"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37" name="Text Placeholder 26">
            <a:extLst>
              <a:ext uri="{FF2B5EF4-FFF2-40B4-BE49-F238E27FC236}">
                <a16:creationId xmlns:a16="http://schemas.microsoft.com/office/drawing/2014/main" id="{BD5BA1BF-698A-BD44-A54C-F888B51C803B}"/>
              </a:ext>
            </a:extLst>
          </p:cNvPr>
          <p:cNvSpPr>
            <a:spLocks noGrp="1"/>
          </p:cNvSpPr>
          <p:nvPr>
            <p:ph type="body" sz="quarter" idx="48" hasCustomPrompt="1"/>
          </p:nvPr>
        </p:nvSpPr>
        <p:spPr>
          <a:xfrm>
            <a:off x="6854468" y="4531346"/>
            <a:ext cx="4828091" cy="538608"/>
          </a:xfrm>
        </p:spPr>
        <p:txBody>
          <a:bodyPr anchor="ctr"/>
          <a:lstStyle>
            <a:lvl1pPr marL="0" indent="0" algn="ctr">
              <a:buNone/>
              <a:defRPr lang="en-US" sz="3200" b="1" i="0" kern="1200" dirty="0" smtClean="0">
                <a:solidFill>
                  <a:schemeClr val="bg1"/>
                </a:solidFill>
                <a:latin typeface="+mj-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36" name="Text Placeholder 26">
            <a:extLst>
              <a:ext uri="{FF2B5EF4-FFF2-40B4-BE49-F238E27FC236}">
                <a16:creationId xmlns:a16="http://schemas.microsoft.com/office/drawing/2014/main" id="{CB80D5F4-AAF0-1986-E8C1-A70CD39832BA}"/>
              </a:ext>
            </a:extLst>
          </p:cNvPr>
          <p:cNvSpPr>
            <a:spLocks noGrp="1"/>
          </p:cNvSpPr>
          <p:nvPr>
            <p:ph type="body" sz="quarter" idx="47" hasCustomPrompt="1"/>
          </p:nvPr>
        </p:nvSpPr>
        <p:spPr>
          <a:xfrm>
            <a:off x="6854468" y="5076775"/>
            <a:ext cx="4828091"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27363229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Data Slide">
    <p:bg>
      <p:bgPr>
        <a:solidFill>
          <a:schemeClr val="bg1"/>
        </a:solidFill>
        <a:effectLst/>
      </p:bgPr>
    </p:bg>
    <p:spTree>
      <p:nvGrpSpPr>
        <p:cNvPr id="1" name=""/>
        <p:cNvGrpSpPr/>
        <p:nvPr/>
      </p:nvGrpSpPr>
      <p:grpSpPr>
        <a:xfrm>
          <a:off x="0" y="0"/>
          <a:ext cx="0" cy="0"/>
          <a:chOff x="0" y="0"/>
          <a:chExt cx="0" cy="0"/>
        </a:xfrm>
      </p:grpSpPr>
      <p:sp>
        <p:nvSpPr>
          <p:cNvPr id="4" name="Rounded Rectangle 7">
            <a:extLst>
              <a:ext uri="{FF2B5EF4-FFF2-40B4-BE49-F238E27FC236}">
                <a16:creationId xmlns:a16="http://schemas.microsoft.com/office/drawing/2014/main" id="{FB6126ED-058E-916B-065B-A5B6C5FD2E04}"/>
              </a:ext>
              <a:ext uri="{C183D7F6-B498-43B3-948B-1728B52AA6E4}">
                <adec:decorative xmlns:adec="http://schemas.microsoft.com/office/drawing/2017/decorative" val="1"/>
              </a:ext>
            </a:extLst>
          </p:cNvPr>
          <p:cNvSpPr/>
          <p:nvPr userDrawn="1"/>
        </p:nvSpPr>
        <p:spPr>
          <a:xfrm>
            <a:off x="5169872" y="2702852"/>
            <a:ext cx="7022127" cy="3162638"/>
          </a:xfrm>
          <a:prstGeom prst="roundRect">
            <a:avLst>
              <a:gd name="adj" fmla="val 0"/>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mn-lt"/>
            </a:endParaRPr>
          </a:p>
        </p:txBody>
      </p:sp>
      <p:sp>
        <p:nvSpPr>
          <p:cNvPr id="5" name="Rounded Rectangle 3">
            <a:extLst>
              <a:ext uri="{FF2B5EF4-FFF2-40B4-BE49-F238E27FC236}">
                <a16:creationId xmlns:a16="http://schemas.microsoft.com/office/drawing/2014/main" id="{84579C59-DDB3-A8C1-2E1C-2E2CFA9B379A}"/>
              </a:ext>
              <a:ext uri="{C183D7F6-B498-43B3-948B-1728B52AA6E4}">
                <adec:decorative xmlns:adec="http://schemas.microsoft.com/office/drawing/2017/decorative" val="1"/>
              </a:ext>
            </a:extLst>
          </p:cNvPr>
          <p:cNvSpPr/>
          <p:nvPr userDrawn="1"/>
        </p:nvSpPr>
        <p:spPr>
          <a:xfrm>
            <a:off x="5169873" y="1780993"/>
            <a:ext cx="7022129" cy="921859"/>
          </a:xfrm>
          <a:prstGeom prst="roundRect">
            <a:avLst>
              <a:gd name="adj" fmla="val 0"/>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mn-lt"/>
            </a:endParaRPr>
          </a:p>
        </p:txBody>
      </p:sp>
      <p:sp>
        <p:nvSpPr>
          <p:cNvPr id="8" name="Title 7">
            <a:extLst>
              <a:ext uri="{FF2B5EF4-FFF2-40B4-BE49-F238E27FC236}">
                <a16:creationId xmlns:a16="http://schemas.microsoft.com/office/drawing/2014/main" id="{067EB330-5241-7657-8B12-41B3200F8FA1}"/>
              </a:ext>
            </a:extLst>
          </p:cNvPr>
          <p:cNvSpPr>
            <a:spLocks noGrp="1"/>
          </p:cNvSpPr>
          <p:nvPr>
            <p:ph type="title" hasCustomPrompt="1"/>
          </p:nvPr>
        </p:nvSpPr>
        <p:spPr>
          <a:xfrm>
            <a:off x="462223" y="365125"/>
            <a:ext cx="11267554" cy="720097"/>
          </a:xfrm>
        </p:spPr>
        <p:txBody>
          <a:bodyPr/>
          <a:lstStyle/>
          <a:p>
            <a:r>
              <a:rPr lang="en-US"/>
              <a:t>Click to edit master title style</a:t>
            </a:r>
          </a:p>
        </p:txBody>
      </p:sp>
      <p:sp>
        <p:nvSpPr>
          <p:cNvPr id="9" name="Text Placeholder 4">
            <a:extLst>
              <a:ext uri="{FF2B5EF4-FFF2-40B4-BE49-F238E27FC236}">
                <a16:creationId xmlns:a16="http://schemas.microsoft.com/office/drawing/2014/main" id="{6A2A3BA4-B7EA-9E43-AD6F-19D0484EC607}"/>
              </a:ext>
            </a:extLst>
          </p:cNvPr>
          <p:cNvSpPr>
            <a:spLocks noGrp="1"/>
          </p:cNvSpPr>
          <p:nvPr>
            <p:ph type="body" sz="quarter" idx="13" hasCustomPrompt="1"/>
          </p:nvPr>
        </p:nvSpPr>
        <p:spPr>
          <a:xfrm>
            <a:off x="462223" y="842963"/>
            <a:ext cx="11267554" cy="409575"/>
          </a:xfrm>
        </p:spPr>
        <p:txBody>
          <a:bodyPr/>
          <a:lstStyle>
            <a:lvl1pPr marL="0" indent="0">
              <a:buNone/>
              <a:defRPr sz="1800">
                <a:solidFill>
                  <a:schemeClr val="tx2"/>
                </a:solidFill>
              </a:defRPr>
            </a:lvl1pPr>
          </a:lstStyle>
          <a:p>
            <a:pPr lvl="0"/>
            <a:r>
              <a:rPr lang="en-US"/>
              <a:t>Click to edit master text styles</a:t>
            </a:r>
          </a:p>
        </p:txBody>
      </p:sp>
      <p:sp>
        <p:nvSpPr>
          <p:cNvPr id="2" name="Picture Placeholder 6">
            <a:extLst>
              <a:ext uri="{FF2B5EF4-FFF2-40B4-BE49-F238E27FC236}">
                <a16:creationId xmlns:a16="http://schemas.microsoft.com/office/drawing/2014/main" id="{879B16FA-0A81-BF88-9362-7028D5F34363}"/>
              </a:ext>
              <a:ext uri="{C183D7F6-B498-43B3-948B-1728B52AA6E4}">
                <adec:decorative xmlns:adec="http://schemas.microsoft.com/office/drawing/2017/decorative" val="1"/>
              </a:ext>
            </a:extLst>
          </p:cNvPr>
          <p:cNvSpPr>
            <a:spLocks noGrp="1"/>
          </p:cNvSpPr>
          <p:nvPr>
            <p:ph type="pic" sz="quarter" idx="12"/>
          </p:nvPr>
        </p:nvSpPr>
        <p:spPr>
          <a:xfrm>
            <a:off x="-1" y="1780993"/>
            <a:ext cx="5166414" cy="4084497"/>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
        <p:nvSpPr>
          <p:cNvPr id="27" name="Text Placeholder 26">
            <a:extLst>
              <a:ext uri="{FF2B5EF4-FFF2-40B4-BE49-F238E27FC236}">
                <a16:creationId xmlns:a16="http://schemas.microsoft.com/office/drawing/2014/main" id="{EB8480E5-4921-AF4D-9816-4EADF6F0AAEA}"/>
              </a:ext>
            </a:extLst>
          </p:cNvPr>
          <p:cNvSpPr>
            <a:spLocks noGrp="1"/>
          </p:cNvSpPr>
          <p:nvPr>
            <p:ph type="body" sz="quarter" idx="38" hasCustomPrompt="1"/>
          </p:nvPr>
        </p:nvSpPr>
        <p:spPr>
          <a:xfrm>
            <a:off x="5504007" y="1946275"/>
            <a:ext cx="6230793" cy="584200"/>
          </a:xfrm>
        </p:spPr>
        <p:txBody>
          <a:bodyPr anchor="ctr"/>
          <a:lstStyle>
            <a:lvl1pPr marL="0" indent="0">
              <a:buNone/>
              <a:defRPr lang="en-US" sz="18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29" name="Text Placeholder 26">
            <a:extLst>
              <a:ext uri="{FF2B5EF4-FFF2-40B4-BE49-F238E27FC236}">
                <a16:creationId xmlns:a16="http://schemas.microsoft.com/office/drawing/2014/main" id="{57ABFDB0-8844-75D1-07ED-4376F8C7B450}"/>
              </a:ext>
            </a:extLst>
          </p:cNvPr>
          <p:cNvSpPr>
            <a:spLocks noGrp="1"/>
          </p:cNvSpPr>
          <p:nvPr>
            <p:ph type="body" sz="quarter" idx="40" hasCustomPrompt="1"/>
          </p:nvPr>
        </p:nvSpPr>
        <p:spPr>
          <a:xfrm>
            <a:off x="5504008" y="2912884"/>
            <a:ext cx="1664208" cy="538608"/>
          </a:xfrm>
        </p:spPr>
        <p:txBody>
          <a:bodyPr anchor="ctr"/>
          <a:lstStyle>
            <a:lvl1pPr marL="0" indent="0" algn="ctr">
              <a:buNone/>
              <a:defRPr lang="en-US" sz="2800" b="1" i="0" kern="1200" dirty="0" smtClean="0">
                <a:solidFill>
                  <a:schemeClr val="bg1"/>
                </a:solidFill>
                <a:latin typeface="+mj-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28" name="Text Placeholder 26">
            <a:extLst>
              <a:ext uri="{FF2B5EF4-FFF2-40B4-BE49-F238E27FC236}">
                <a16:creationId xmlns:a16="http://schemas.microsoft.com/office/drawing/2014/main" id="{FF15DF1F-BF18-7478-6616-F9D3F9308BBA}"/>
              </a:ext>
            </a:extLst>
          </p:cNvPr>
          <p:cNvSpPr>
            <a:spLocks noGrp="1"/>
          </p:cNvSpPr>
          <p:nvPr>
            <p:ph type="body" sz="quarter" idx="39" hasCustomPrompt="1"/>
          </p:nvPr>
        </p:nvSpPr>
        <p:spPr>
          <a:xfrm>
            <a:off x="5504008" y="3458313"/>
            <a:ext cx="1664208"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31" name="Text Placeholder 26">
            <a:extLst>
              <a:ext uri="{FF2B5EF4-FFF2-40B4-BE49-F238E27FC236}">
                <a16:creationId xmlns:a16="http://schemas.microsoft.com/office/drawing/2014/main" id="{C6C36B84-3D48-E051-BC71-80677442B9E7}"/>
              </a:ext>
            </a:extLst>
          </p:cNvPr>
          <p:cNvSpPr>
            <a:spLocks noGrp="1"/>
          </p:cNvSpPr>
          <p:nvPr>
            <p:ph type="body" sz="quarter" idx="42" hasCustomPrompt="1"/>
          </p:nvPr>
        </p:nvSpPr>
        <p:spPr>
          <a:xfrm>
            <a:off x="7786342" y="2912046"/>
            <a:ext cx="1664208" cy="538608"/>
          </a:xfrm>
        </p:spPr>
        <p:txBody>
          <a:bodyPr anchor="ctr"/>
          <a:lstStyle>
            <a:lvl1pPr marL="0" indent="0" algn="ctr">
              <a:buNone/>
              <a:defRPr lang="en-US" sz="2800" b="1" i="0" kern="1200" dirty="0" smtClean="0">
                <a:solidFill>
                  <a:schemeClr val="bg1"/>
                </a:solidFill>
                <a:latin typeface="+mj-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30" name="Text Placeholder 26">
            <a:extLst>
              <a:ext uri="{FF2B5EF4-FFF2-40B4-BE49-F238E27FC236}">
                <a16:creationId xmlns:a16="http://schemas.microsoft.com/office/drawing/2014/main" id="{53E66029-30F3-B2EA-FDEA-158A1E769C53}"/>
              </a:ext>
            </a:extLst>
          </p:cNvPr>
          <p:cNvSpPr>
            <a:spLocks noGrp="1"/>
          </p:cNvSpPr>
          <p:nvPr>
            <p:ph type="body" sz="quarter" idx="41" hasCustomPrompt="1"/>
          </p:nvPr>
        </p:nvSpPr>
        <p:spPr>
          <a:xfrm>
            <a:off x="7786342" y="3457475"/>
            <a:ext cx="1664208"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33" name="Text Placeholder 26">
            <a:extLst>
              <a:ext uri="{FF2B5EF4-FFF2-40B4-BE49-F238E27FC236}">
                <a16:creationId xmlns:a16="http://schemas.microsoft.com/office/drawing/2014/main" id="{85BDE821-84BC-D6B9-A274-A89D4AB13E13}"/>
              </a:ext>
            </a:extLst>
          </p:cNvPr>
          <p:cNvSpPr>
            <a:spLocks noGrp="1"/>
          </p:cNvSpPr>
          <p:nvPr>
            <p:ph type="body" sz="quarter" idx="44" hasCustomPrompt="1"/>
          </p:nvPr>
        </p:nvSpPr>
        <p:spPr>
          <a:xfrm>
            <a:off x="10068678" y="2912045"/>
            <a:ext cx="1666122" cy="538608"/>
          </a:xfrm>
        </p:spPr>
        <p:txBody>
          <a:bodyPr anchor="ctr"/>
          <a:lstStyle>
            <a:lvl1pPr marL="0" indent="0" algn="ctr">
              <a:buNone/>
              <a:defRPr lang="en-US" sz="2800" b="1" i="0" kern="1200" dirty="0" smtClean="0">
                <a:solidFill>
                  <a:schemeClr val="bg1"/>
                </a:solidFill>
                <a:latin typeface="+mj-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32" name="Text Placeholder 26">
            <a:extLst>
              <a:ext uri="{FF2B5EF4-FFF2-40B4-BE49-F238E27FC236}">
                <a16:creationId xmlns:a16="http://schemas.microsoft.com/office/drawing/2014/main" id="{186E0D9C-19DB-51C8-B235-6A02169DE2E1}"/>
              </a:ext>
            </a:extLst>
          </p:cNvPr>
          <p:cNvSpPr>
            <a:spLocks noGrp="1"/>
          </p:cNvSpPr>
          <p:nvPr>
            <p:ph type="body" sz="quarter" idx="43" hasCustomPrompt="1"/>
          </p:nvPr>
        </p:nvSpPr>
        <p:spPr>
          <a:xfrm>
            <a:off x="10068678" y="3457474"/>
            <a:ext cx="1666122"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35" name="Text Placeholder 26">
            <a:extLst>
              <a:ext uri="{FF2B5EF4-FFF2-40B4-BE49-F238E27FC236}">
                <a16:creationId xmlns:a16="http://schemas.microsoft.com/office/drawing/2014/main" id="{36D7BC14-8DFF-3E6A-93CA-9FD2BBEE3FD6}"/>
              </a:ext>
            </a:extLst>
          </p:cNvPr>
          <p:cNvSpPr>
            <a:spLocks noGrp="1"/>
          </p:cNvSpPr>
          <p:nvPr>
            <p:ph type="body" sz="quarter" idx="46" hasCustomPrompt="1"/>
          </p:nvPr>
        </p:nvSpPr>
        <p:spPr>
          <a:xfrm>
            <a:off x="5504007" y="4522713"/>
            <a:ext cx="2835145" cy="538608"/>
          </a:xfrm>
        </p:spPr>
        <p:txBody>
          <a:bodyPr anchor="ctr"/>
          <a:lstStyle>
            <a:lvl1pPr marL="0" indent="0" algn="ctr">
              <a:buNone/>
              <a:defRPr lang="en-US" sz="2800" b="1" i="0" kern="1200" dirty="0" smtClean="0">
                <a:solidFill>
                  <a:schemeClr val="bg1"/>
                </a:solidFill>
                <a:latin typeface="+mj-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34" name="Text Placeholder 26">
            <a:extLst>
              <a:ext uri="{FF2B5EF4-FFF2-40B4-BE49-F238E27FC236}">
                <a16:creationId xmlns:a16="http://schemas.microsoft.com/office/drawing/2014/main" id="{3940B7B7-B586-0826-F96E-20BAB23C7D47}"/>
              </a:ext>
            </a:extLst>
          </p:cNvPr>
          <p:cNvSpPr>
            <a:spLocks noGrp="1"/>
          </p:cNvSpPr>
          <p:nvPr>
            <p:ph type="body" sz="quarter" idx="45" hasCustomPrompt="1"/>
          </p:nvPr>
        </p:nvSpPr>
        <p:spPr>
          <a:xfrm>
            <a:off x="5504007" y="5068142"/>
            <a:ext cx="2835145"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37" name="Text Placeholder 26">
            <a:extLst>
              <a:ext uri="{FF2B5EF4-FFF2-40B4-BE49-F238E27FC236}">
                <a16:creationId xmlns:a16="http://schemas.microsoft.com/office/drawing/2014/main" id="{BD5BA1BF-698A-BD44-A54C-F888B51C803B}"/>
              </a:ext>
            </a:extLst>
          </p:cNvPr>
          <p:cNvSpPr>
            <a:spLocks noGrp="1"/>
          </p:cNvSpPr>
          <p:nvPr>
            <p:ph type="body" sz="quarter" idx="48" hasCustomPrompt="1"/>
          </p:nvPr>
        </p:nvSpPr>
        <p:spPr>
          <a:xfrm>
            <a:off x="9069150" y="4531346"/>
            <a:ext cx="2645105" cy="538608"/>
          </a:xfrm>
        </p:spPr>
        <p:txBody>
          <a:bodyPr anchor="ctr"/>
          <a:lstStyle>
            <a:lvl1pPr marL="0" indent="0" algn="ctr">
              <a:buNone/>
              <a:defRPr lang="en-US" sz="2800" b="1" i="0" kern="1200" dirty="0" smtClean="0">
                <a:solidFill>
                  <a:schemeClr val="bg1"/>
                </a:solidFill>
                <a:latin typeface="+mj-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36" name="Text Placeholder 26">
            <a:extLst>
              <a:ext uri="{FF2B5EF4-FFF2-40B4-BE49-F238E27FC236}">
                <a16:creationId xmlns:a16="http://schemas.microsoft.com/office/drawing/2014/main" id="{CB80D5F4-AAF0-1986-E8C1-A70CD39832BA}"/>
              </a:ext>
            </a:extLst>
          </p:cNvPr>
          <p:cNvSpPr>
            <a:spLocks noGrp="1"/>
          </p:cNvSpPr>
          <p:nvPr>
            <p:ph type="body" sz="quarter" idx="47" hasCustomPrompt="1"/>
          </p:nvPr>
        </p:nvSpPr>
        <p:spPr>
          <a:xfrm>
            <a:off x="9069150" y="5076775"/>
            <a:ext cx="2645105"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cxnSp>
        <p:nvCxnSpPr>
          <p:cNvPr id="6" name="Straight Connector 5">
            <a:extLst>
              <a:ext uri="{FF2B5EF4-FFF2-40B4-BE49-F238E27FC236}">
                <a16:creationId xmlns:a16="http://schemas.microsoft.com/office/drawing/2014/main" id="{4CDB7F6E-D85D-C998-17AE-39AB32A8AC78}"/>
              </a:ext>
              <a:ext uri="{C183D7F6-B498-43B3-948B-1728B52AA6E4}">
                <adec:decorative xmlns:adec="http://schemas.microsoft.com/office/drawing/2017/decorative" val="1"/>
              </a:ext>
            </a:extLst>
          </p:cNvPr>
          <p:cNvCxnSpPr>
            <a:cxnSpLocks/>
          </p:cNvCxnSpPr>
          <p:nvPr userDrawn="1"/>
        </p:nvCxnSpPr>
        <p:spPr>
          <a:xfrm>
            <a:off x="8680940" y="4284240"/>
            <a:ext cx="0" cy="158131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1605586-ACA1-671F-19B9-714C5DE22AD6}"/>
              </a:ext>
              <a:ext uri="{C183D7F6-B498-43B3-948B-1728B52AA6E4}">
                <adec:decorative xmlns:adec="http://schemas.microsoft.com/office/drawing/2017/decorative" val="1"/>
              </a:ext>
            </a:extLst>
          </p:cNvPr>
          <p:cNvCxnSpPr>
            <a:cxnSpLocks/>
          </p:cNvCxnSpPr>
          <p:nvPr userDrawn="1"/>
        </p:nvCxnSpPr>
        <p:spPr>
          <a:xfrm>
            <a:off x="5211192" y="4284240"/>
            <a:ext cx="698080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193EDAB-B184-13A7-5865-5DA3C5231280}"/>
              </a:ext>
              <a:ext uri="{C183D7F6-B498-43B3-948B-1728B52AA6E4}">
                <adec:decorative xmlns:adec="http://schemas.microsoft.com/office/drawing/2017/decorative" val="1"/>
              </a:ext>
            </a:extLst>
          </p:cNvPr>
          <p:cNvCxnSpPr>
            <a:cxnSpLocks/>
          </p:cNvCxnSpPr>
          <p:nvPr userDrawn="1"/>
        </p:nvCxnSpPr>
        <p:spPr>
          <a:xfrm>
            <a:off x="7477279" y="2702921"/>
            <a:ext cx="0" cy="158131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27DB4B9-CAD0-4A6C-EF6A-071908359026}"/>
              </a:ext>
              <a:ext uri="{C183D7F6-B498-43B3-948B-1728B52AA6E4}">
                <adec:decorative xmlns:adec="http://schemas.microsoft.com/office/drawing/2017/decorative" val="1"/>
              </a:ext>
            </a:extLst>
          </p:cNvPr>
          <p:cNvCxnSpPr>
            <a:cxnSpLocks/>
          </p:cNvCxnSpPr>
          <p:nvPr userDrawn="1"/>
        </p:nvCxnSpPr>
        <p:spPr>
          <a:xfrm>
            <a:off x="9759613" y="2702921"/>
            <a:ext cx="0" cy="158131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553641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Q&amp;A">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4762210-9A6E-82C8-8AC5-E045573BA492}"/>
              </a:ext>
              <a:ext uri="{C183D7F6-B498-43B3-948B-1728B52AA6E4}">
                <adec:decorative xmlns:adec="http://schemas.microsoft.com/office/drawing/2017/decorative" val="1"/>
              </a:ext>
            </a:extLst>
          </p:cNvPr>
          <p:cNvSpPr/>
          <p:nvPr userDrawn="1"/>
        </p:nvSpPr>
        <p:spPr>
          <a:xfrm>
            <a:off x="10086975" y="6134100"/>
            <a:ext cx="1874461" cy="63817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C0FDFE-80DF-8D8D-6DAE-86882FD83C74}"/>
              </a:ext>
            </a:extLst>
          </p:cNvPr>
          <p:cNvSpPr>
            <a:spLocks noGrp="1"/>
          </p:cNvSpPr>
          <p:nvPr>
            <p:ph type="title" hasCustomPrompt="1"/>
          </p:nvPr>
        </p:nvSpPr>
        <p:spPr>
          <a:xfrm>
            <a:off x="794857" y="2368884"/>
            <a:ext cx="5178902" cy="2120232"/>
          </a:xfrm>
        </p:spPr>
        <p:txBody>
          <a:bodyPr anchor="ctr"/>
          <a:lstStyle>
            <a:lvl1pPr>
              <a:defRPr sz="4400">
                <a:solidFill>
                  <a:schemeClr val="bg1"/>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063C109E-C064-B4C5-2B8E-47BCACAB5AFD}"/>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4" name="Rectangle 3">
            <a:extLst>
              <a:ext uri="{FF2B5EF4-FFF2-40B4-BE49-F238E27FC236}">
                <a16:creationId xmlns:a16="http://schemas.microsoft.com/office/drawing/2014/main" id="{CCC064A4-85CE-14C1-9A06-6D8BC69D47A5}"/>
              </a:ext>
              <a:ext uri="{C183D7F6-B498-43B3-948B-1728B52AA6E4}">
                <adec:decorative xmlns:adec="http://schemas.microsoft.com/office/drawing/2017/decorative" val="1"/>
              </a:ext>
            </a:extLst>
          </p:cNvPr>
          <p:cNvSpPr/>
          <p:nvPr userDrawn="1"/>
        </p:nvSpPr>
        <p:spPr>
          <a:xfrm>
            <a:off x="0" y="-1"/>
            <a:ext cx="232806"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Graphic 6">
            <a:extLst>
              <a:ext uri="{FF2B5EF4-FFF2-40B4-BE49-F238E27FC236}">
                <a16:creationId xmlns:a16="http://schemas.microsoft.com/office/drawing/2014/main" id="{E828CB45-F2ED-1828-CBC4-2386B1E51E20}"/>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358177" y="6325634"/>
            <a:ext cx="1371600" cy="297549"/>
          </a:xfrm>
          <a:prstGeom prst="rect">
            <a:avLst/>
          </a:prstGeom>
        </p:spPr>
      </p:pic>
    </p:spTree>
    <p:extLst>
      <p:ext uri="{BB962C8B-B14F-4D97-AF65-F5344CB8AC3E}">
        <p14:creationId xmlns:p14="http://schemas.microsoft.com/office/powerpoint/2010/main" val="14682537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Closing Slide">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52DE118-AF53-FECE-C27F-6A1BC6A220BF}"/>
              </a:ext>
              <a:ext uri="{C183D7F6-B498-43B3-948B-1728B52AA6E4}">
                <adec:decorative xmlns:adec="http://schemas.microsoft.com/office/drawing/2017/decorative" val="1"/>
              </a:ext>
            </a:extLst>
          </p:cNvPr>
          <p:cNvSpPr>
            <a:spLocks/>
          </p:cNvSpPr>
          <p:nvPr userDrawn="1"/>
        </p:nvSpPr>
        <p:spPr>
          <a:xfrm>
            <a:off x="0" y="-1"/>
            <a:ext cx="12192000" cy="6019801"/>
          </a:xfrm>
          <a:prstGeom prst="rect">
            <a:avLst/>
          </a:prstGeom>
          <a:solidFill>
            <a:schemeClr val="tx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C0FDFE-80DF-8D8D-6DAE-86882FD83C74}"/>
              </a:ext>
            </a:extLst>
          </p:cNvPr>
          <p:cNvSpPr>
            <a:spLocks noGrp="1"/>
          </p:cNvSpPr>
          <p:nvPr>
            <p:ph type="title" hasCustomPrompt="1"/>
          </p:nvPr>
        </p:nvSpPr>
        <p:spPr>
          <a:xfrm>
            <a:off x="1621391" y="1949783"/>
            <a:ext cx="8949218" cy="2120232"/>
          </a:xfrm>
        </p:spPr>
        <p:txBody>
          <a:bodyPr anchor="ctr"/>
          <a:lstStyle>
            <a:lvl1pPr algn="ctr">
              <a:defRPr sz="5000">
                <a:solidFill>
                  <a:schemeClr val="accent1"/>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063C109E-C064-B4C5-2B8E-47BCACAB5AFD}"/>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2737698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Closing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0FDFE-80DF-8D8D-6DAE-86882FD83C74}"/>
              </a:ext>
            </a:extLst>
          </p:cNvPr>
          <p:cNvSpPr>
            <a:spLocks noGrp="1"/>
          </p:cNvSpPr>
          <p:nvPr>
            <p:ph type="title" hasCustomPrompt="1"/>
          </p:nvPr>
        </p:nvSpPr>
        <p:spPr>
          <a:xfrm>
            <a:off x="1621391" y="1949783"/>
            <a:ext cx="8949218" cy="2120232"/>
          </a:xfrm>
        </p:spPr>
        <p:txBody>
          <a:bodyPr anchor="ctr"/>
          <a:lstStyle>
            <a:lvl1pPr algn="ctr">
              <a:defRPr sz="5000">
                <a:solidFill>
                  <a:schemeClr val="bg2"/>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063C109E-C064-B4C5-2B8E-47BCACAB5AFD}"/>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16750779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Closing Slid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DFD961F-B4AC-7399-4738-42BA84768B8B}"/>
              </a:ext>
              <a:ext uri="{C183D7F6-B498-43B3-948B-1728B52AA6E4}">
                <adec:decorative xmlns:adec="http://schemas.microsoft.com/office/drawing/2017/decorative" val="1"/>
              </a:ext>
            </a:extLst>
          </p:cNvPr>
          <p:cNvSpPr>
            <a:spLocks/>
          </p:cNvSpPr>
          <p:nvPr userDrawn="1"/>
        </p:nvSpPr>
        <p:spPr>
          <a:xfrm>
            <a:off x="0" y="-1"/>
            <a:ext cx="12192000" cy="6019801"/>
          </a:xfrm>
          <a:prstGeom prst="rect">
            <a:avLst/>
          </a:prstGeom>
          <a:solidFill>
            <a:schemeClr val="tx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C0FDFE-80DF-8D8D-6DAE-86882FD83C74}"/>
              </a:ext>
            </a:extLst>
          </p:cNvPr>
          <p:cNvSpPr>
            <a:spLocks noGrp="1"/>
          </p:cNvSpPr>
          <p:nvPr>
            <p:ph type="title" hasCustomPrompt="1"/>
          </p:nvPr>
        </p:nvSpPr>
        <p:spPr>
          <a:xfrm>
            <a:off x="1621391" y="1949783"/>
            <a:ext cx="8949218" cy="2120232"/>
          </a:xfrm>
        </p:spPr>
        <p:txBody>
          <a:bodyPr anchor="ctr"/>
          <a:lstStyle>
            <a:lvl1pPr algn="ctr">
              <a:defRPr sz="5000">
                <a:solidFill>
                  <a:schemeClr val="bg1"/>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063C109E-C064-B4C5-2B8E-47BCACAB5AFD}"/>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27713874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End Slid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DFD961F-B4AC-7399-4738-42BA84768B8B}"/>
              </a:ext>
              <a:ext uri="{C183D7F6-B498-43B3-948B-1728B52AA6E4}">
                <adec:decorative xmlns:adec="http://schemas.microsoft.com/office/drawing/2017/decorative" val="1"/>
              </a:ext>
            </a:extLst>
          </p:cNvPr>
          <p:cNvSpPr>
            <a:spLocks/>
          </p:cNvSpPr>
          <p:nvPr userDrawn="1"/>
        </p:nvSpPr>
        <p:spPr>
          <a:xfrm>
            <a:off x="0" y="-1"/>
            <a:ext cx="12192000" cy="6019801"/>
          </a:xfrm>
          <a:prstGeom prst="rect">
            <a:avLst/>
          </a:prstGeom>
          <a:solidFill>
            <a:schemeClr val="bg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4">
            <a:extLst>
              <a:ext uri="{FF2B5EF4-FFF2-40B4-BE49-F238E27FC236}">
                <a16:creationId xmlns:a16="http://schemas.microsoft.com/office/drawing/2014/main" id="{590D5A42-AEE5-6CDE-09A2-66E0E4092022}"/>
              </a:ext>
            </a:extLst>
          </p:cNvPr>
          <p:cNvSpPr>
            <a:spLocks noGrp="1"/>
          </p:cNvSpPr>
          <p:nvPr>
            <p:ph type="title" hasCustomPrompt="1"/>
          </p:nvPr>
        </p:nvSpPr>
        <p:spPr>
          <a:xfrm>
            <a:off x="462223" y="-863195"/>
            <a:ext cx="11267554" cy="720097"/>
          </a:xfrm>
        </p:spPr>
        <p:txBody>
          <a:bodyPr/>
          <a:lstStyle>
            <a:lvl1pPr>
              <a:defRPr/>
            </a:lvl1pPr>
          </a:lstStyle>
          <a:p>
            <a:r>
              <a:rPr lang="en-US"/>
              <a:t>Fidelity Investments logo</a:t>
            </a:r>
          </a:p>
        </p:txBody>
      </p:sp>
      <p:pic>
        <p:nvPicPr>
          <p:cNvPr id="6" name="Picture 5">
            <a:extLst>
              <a:ext uri="{FF2B5EF4-FFF2-40B4-BE49-F238E27FC236}">
                <a16:creationId xmlns:a16="http://schemas.microsoft.com/office/drawing/2014/main" id="{8AF62EBA-D5F6-13D6-3E85-573BB7823E10}"/>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408063" y="2648199"/>
            <a:ext cx="3375874" cy="723399"/>
          </a:xfrm>
          <a:prstGeom prst="rect">
            <a:avLst/>
          </a:prstGeom>
        </p:spPr>
      </p:pic>
      <p:sp>
        <p:nvSpPr>
          <p:cNvPr id="7" name="Rectangle 6">
            <a:extLst>
              <a:ext uri="{FF2B5EF4-FFF2-40B4-BE49-F238E27FC236}">
                <a16:creationId xmlns:a16="http://schemas.microsoft.com/office/drawing/2014/main" id="{EB4B28B7-271F-437E-8CE3-85B5D43AEC33}"/>
              </a:ext>
              <a:ext uri="{C183D7F6-B498-43B3-948B-1728B52AA6E4}">
                <adec:decorative xmlns:adec="http://schemas.microsoft.com/office/drawing/2017/decorative" val="1"/>
              </a:ext>
            </a:extLst>
          </p:cNvPr>
          <p:cNvSpPr/>
          <p:nvPr userDrawn="1"/>
        </p:nvSpPr>
        <p:spPr>
          <a:xfrm>
            <a:off x="10229850" y="6210300"/>
            <a:ext cx="1638300" cy="4608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68184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Cover Slide">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2D8E238-03FC-22B2-84CE-33F837754D3B}"/>
              </a:ext>
              <a:ext uri="{C183D7F6-B498-43B3-948B-1728B52AA6E4}">
                <adec:decorative xmlns:adec="http://schemas.microsoft.com/office/drawing/2017/decorative" val="1"/>
              </a:ext>
            </a:extLst>
          </p:cNvPr>
          <p:cNvSpPr/>
          <p:nvPr userDrawn="1"/>
        </p:nvSpPr>
        <p:spPr>
          <a:xfrm>
            <a:off x="8909914" y="5696898"/>
            <a:ext cx="3282086" cy="116110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C5F2BB47-3FE3-D6F1-D8A6-33D8780B775C}"/>
              </a:ext>
              <a:ext uri="{C183D7F6-B498-43B3-948B-1728B52AA6E4}">
                <adec:decorative xmlns:adec="http://schemas.microsoft.com/office/drawing/2017/decorative" val="1"/>
              </a:ext>
            </a:extLst>
          </p:cNvPr>
          <p:cNvSpPr/>
          <p:nvPr userDrawn="1"/>
        </p:nvSpPr>
        <p:spPr>
          <a:xfrm flipV="1">
            <a:off x="0" y="-12242"/>
            <a:ext cx="12192000" cy="34412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45431" y="3429000"/>
            <a:ext cx="10529559" cy="1024718"/>
          </a:xfrm>
        </p:spPr>
        <p:txBody>
          <a:bodyPr anchor="b"/>
          <a:lstStyle>
            <a:lvl1pPr algn="l" defTabSz="914400" rtl="0" eaLnBrk="1" latinLnBrk="0" hangingPunct="1">
              <a:lnSpc>
                <a:spcPct val="100000"/>
              </a:lnSpc>
              <a:spcBef>
                <a:spcPct val="0"/>
              </a:spcBef>
              <a:buNone/>
              <a:defRPr lang="en-US" sz="4400" b="0" i="0" kern="1200" baseline="0" dirty="0">
                <a:solidFill>
                  <a:schemeClr val="bg1"/>
                </a:solidFill>
                <a:latin typeface="+mj-lt"/>
                <a:ea typeface="+mj-ea"/>
                <a:cs typeface="+mj-cs"/>
              </a:defRPr>
            </a:lvl1pPr>
          </a:lstStyle>
          <a:p>
            <a:r>
              <a:rPr lang="en-US"/>
              <a:t>Click to edit master title style</a:t>
            </a:r>
          </a:p>
        </p:txBody>
      </p:sp>
      <p:sp>
        <p:nvSpPr>
          <p:cNvPr id="6" name="Text Placeholder 14">
            <a:extLst>
              <a:ext uri="{FF2B5EF4-FFF2-40B4-BE49-F238E27FC236}">
                <a16:creationId xmlns:a16="http://schemas.microsoft.com/office/drawing/2014/main" id="{86D41018-C18F-1229-589B-8A00DB40659A}"/>
              </a:ext>
            </a:extLst>
          </p:cNvPr>
          <p:cNvSpPr>
            <a:spLocks noGrp="1"/>
          </p:cNvSpPr>
          <p:nvPr>
            <p:ph type="body" sz="quarter" idx="10"/>
          </p:nvPr>
        </p:nvSpPr>
        <p:spPr>
          <a:xfrm>
            <a:off x="545431" y="4464542"/>
            <a:ext cx="10516139" cy="764089"/>
          </a:xfrm>
        </p:spPr>
        <p:txBody>
          <a:bodyPr/>
          <a:lstStyle>
            <a:lvl1pPr marL="0" indent="0">
              <a:buNone/>
              <a:defRPr lang="en-US" sz="16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sp>
        <p:nvSpPr>
          <p:cNvPr id="5" name="Text Placeholder 14">
            <a:extLst>
              <a:ext uri="{FF2B5EF4-FFF2-40B4-BE49-F238E27FC236}">
                <a16:creationId xmlns:a16="http://schemas.microsoft.com/office/drawing/2014/main" id="{05D308D0-74DA-D827-A03E-7CFBB0F9A0FE}"/>
              </a:ext>
            </a:extLst>
          </p:cNvPr>
          <p:cNvSpPr>
            <a:spLocks noGrp="1"/>
          </p:cNvSpPr>
          <p:nvPr>
            <p:ph type="body" sz="quarter" idx="11"/>
          </p:nvPr>
        </p:nvSpPr>
        <p:spPr>
          <a:xfrm>
            <a:off x="545431" y="5451276"/>
            <a:ext cx="5181706" cy="448806"/>
          </a:xfrm>
        </p:spPr>
        <p:txBody>
          <a:bodyPr/>
          <a:lstStyle>
            <a:lvl1pPr marL="0" indent="0">
              <a:buNone/>
              <a:defRPr lang="en-US" sz="16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pic>
        <p:nvPicPr>
          <p:cNvPr id="4" name="Fidelity logo" descr="Fidelity Investments logo">
            <a:extLst>
              <a:ext uri="{FF2B5EF4-FFF2-40B4-BE49-F238E27FC236}">
                <a16:creationId xmlns:a16="http://schemas.microsoft.com/office/drawing/2014/main" id="{0CF6DBDA-398C-09D2-F36A-7F5A55F535B6}"/>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9536232" y="6030625"/>
            <a:ext cx="2094425" cy="448806"/>
          </a:xfrm>
          <a:prstGeom prst="rect">
            <a:avLst/>
          </a:prstGeom>
        </p:spPr>
      </p:pic>
    </p:spTree>
    <p:extLst>
      <p:ext uri="{BB962C8B-B14F-4D97-AF65-F5344CB8AC3E}">
        <p14:creationId xmlns:p14="http://schemas.microsoft.com/office/powerpoint/2010/main" val="13324265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Cover Slide">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D92F2F0-A4C8-E8B1-E9AA-36D8C1CF28BF}"/>
              </a:ext>
              <a:ext uri="{C183D7F6-B498-43B3-948B-1728B52AA6E4}">
                <adec:decorative xmlns:adec="http://schemas.microsoft.com/office/drawing/2017/decorative" val="1"/>
              </a:ext>
            </a:extLst>
          </p:cNvPr>
          <p:cNvSpPr/>
          <p:nvPr userDrawn="1"/>
        </p:nvSpPr>
        <p:spPr>
          <a:xfrm>
            <a:off x="8909914" y="5696898"/>
            <a:ext cx="3282086" cy="116110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C5F2BB47-3FE3-D6F1-D8A6-33D8780B775C}"/>
              </a:ext>
              <a:ext uri="{C183D7F6-B498-43B3-948B-1728B52AA6E4}">
                <adec:decorative xmlns:adec="http://schemas.microsoft.com/office/drawing/2017/decorative" val="1"/>
              </a:ext>
            </a:extLst>
          </p:cNvPr>
          <p:cNvSpPr/>
          <p:nvPr userDrawn="1"/>
        </p:nvSpPr>
        <p:spPr>
          <a:xfrm flipV="1">
            <a:off x="0" y="-12242"/>
            <a:ext cx="12192000" cy="489937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914294" y="1053205"/>
            <a:ext cx="8649841" cy="2782958"/>
          </a:xfrm>
        </p:spPr>
        <p:txBody>
          <a:bodyPr anchor="b"/>
          <a:lstStyle>
            <a:lvl1pPr algn="l" defTabSz="914400" rtl="0" eaLnBrk="1" latinLnBrk="0" hangingPunct="1">
              <a:lnSpc>
                <a:spcPct val="100000"/>
              </a:lnSpc>
              <a:spcBef>
                <a:spcPct val="0"/>
              </a:spcBef>
              <a:buNone/>
              <a:defRPr lang="en-US" sz="6600" b="0" i="0" kern="1200" baseline="0" dirty="0">
                <a:solidFill>
                  <a:schemeClr val="bg2"/>
                </a:solidFill>
                <a:latin typeface="+mj-lt"/>
                <a:ea typeface="+mj-ea"/>
                <a:cs typeface="+mj-cs"/>
              </a:defRPr>
            </a:lvl1pPr>
          </a:lstStyle>
          <a:p>
            <a:r>
              <a:rPr lang="en-US"/>
              <a:t>Click to edit master title style</a:t>
            </a:r>
          </a:p>
        </p:txBody>
      </p:sp>
      <p:sp>
        <p:nvSpPr>
          <p:cNvPr id="6" name="Text Placeholder 14">
            <a:extLst>
              <a:ext uri="{FF2B5EF4-FFF2-40B4-BE49-F238E27FC236}">
                <a16:creationId xmlns:a16="http://schemas.microsoft.com/office/drawing/2014/main" id="{86D41018-C18F-1229-589B-8A00DB40659A}"/>
              </a:ext>
            </a:extLst>
          </p:cNvPr>
          <p:cNvSpPr>
            <a:spLocks noGrp="1"/>
          </p:cNvSpPr>
          <p:nvPr>
            <p:ph type="body" sz="quarter" idx="10"/>
          </p:nvPr>
        </p:nvSpPr>
        <p:spPr>
          <a:xfrm>
            <a:off x="914294" y="4090048"/>
            <a:ext cx="8649840" cy="560153"/>
          </a:xfrm>
        </p:spPr>
        <p:txBody>
          <a:bodyPr/>
          <a:lstStyle>
            <a:lvl1pPr marL="0" indent="0">
              <a:buNone/>
              <a:defRPr lang="en-US" sz="180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sp>
        <p:nvSpPr>
          <p:cNvPr id="5" name="Text Placeholder 14">
            <a:extLst>
              <a:ext uri="{FF2B5EF4-FFF2-40B4-BE49-F238E27FC236}">
                <a16:creationId xmlns:a16="http://schemas.microsoft.com/office/drawing/2014/main" id="{05D308D0-74DA-D827-A03E-7CFBB0F9A0FE}"/>
              </a:ext>
            </a:extLst>
          </p:cNvPr>
          <p:cNvSpPr>
            <a:spLocks noGrp="1"/>
          </p:cNvSpPr>
          <p:nvPr>
            <p:ph type="body" sz="quarter" idx="11"/>
          </p:nvPr>
        </p:nvSpPr>
        <p:spPr>
          <a:xfrm>
            <a:off x="914294" y="5248091"/>
            <a:ext cx="5181706" cy="448806"/>
          </a:xfrm>
        </p:spPr>
        <p:txBody>
          <a:bodyPr/>
          <a:lstStyle>
            <a:lvl1pPr marL="0" indent="0">
              <a:buNone/>
              <a:defRPr lang="en-US" sz="18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pic>
        <p:nvPicPr>
          <p:cNvPr id="4" name="Fidelity logo" descr="Fidelity Investments logo">
            <a:extLst>
              <a:ext uri="{FF2B5EF4-FFF2-40B4-BE49-F238E27FC236}">
                <a16:creationId xmlns:a16="http://schemas.microsoft.com/office/drawing/2014/main" id="{0CF6DBDA-398C-09D2-F36A-7F5A55F535B6}"/>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9536232" y="6030625"/>
            <a:ext cx="2094425" cy="448806"/>
          </a:xfrm>
          <a:prstGeom prst="rect">
            <a:avLst/>
          </a:prstGeom>
        </p:spPr>
      </p:pic>
    </p:spTree>
    <p:extLst>
      <p:ext uri="{BB962C8B-B14F-4D97-AF65-F5344CB8AC3E}">
        <p14:creationId xmlns:p14="http://schemas.microsoft.com/office/powerpoint/2010/main" val="16903473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Cover Slide">
    <p:bg>
      <p:bgPr>
        <a:solidFill>
          <a:schemeClr val="bg2"/>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5F2BB47-3FE3-D6F1-D8A6-33D8780B775C}"/>
              </a:ext>
              <a:ext uri="{C183D7F6-B498-43B3-948B-1728B52AA6E4}">
                <adec:decorative xmlns:adec="http://schemas.microsoft.com/office/drawing/2017/decorative" val="1"/>
              </a:ext>
            </a:extLst>
          </p:cNvPr>
          <p:cNvSpPr/>
          <p:nvPr userDrawn="1"/>
        </p:nvSpPr>
        <p:spPr>
          <a:xfrm flipV="1">
            <a:off x="0" y="-12242"/>
            <a:ext cx="12192000" cy="4899379"/>
          </a:xfrm>
          <a:prstGeom prst="rect">
            <a:avLst/>
          </a:prstGeom>
          <a:solidFill>
            <a:srgbClr val="04401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59B4F3A-9F81-5B73-113E-AE5622A32EFF}"/>
              </a:ext>
              <a:ext uri="{C183D7F6-B498-43B3-948B-1728B52AA6E4}">
                <adec:decorative xmlns:adec="http://schemas.microsoft.com/office/drawing/2017/decorative" val="1"/>
              </a:ext>
            </a:extLst>
          </p:cNvPr>
          <p:cNvSpPr/>
          <p:nvPr userDrawn="1"/>
        </p:nvSpPr>
        <p:spPr>
          <a:xfrm>
            <a:off x="8909914" y="5696898"/>
            <a:ext cx="3282086" cy="116110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914294" y="1053205"/>
            <a:ext cx="8649841" cy="2782958"/>
          </a:xfrm>
        </p:spPr>
        <p:txBody>
          <a:bodyPr anchor="b"/>
          <a:lstStyle>
            <a:lvl1pPr algn="l" defTabSz="914400" rtl="0" eaLnBrk="1" latinLnBrk="0" hangingPunct="1">
              <a:lnSpc>
                <a:spcPct val="100000"/>
              </a:lnSpc>
              <a:spcBef>
                <a:spcPct val="0"/>
              </a:spcBef>
              <a:buNone/>
              <a:defRPr lang="en-US" sz="6600" b="0" i="0" kern="1200" baseline="0" dirty="0">
                <a:solidFill>
                  <a:schemeClr val="bg1"/>
                </a:solidFill>
                <a:latin typeface="+mj-lt"/>
                <a:ea typeface="+mj-ea"/>
                <a:cs typeface="+mj-cs"/>
              </a:defRPr>
            </a:lvl1pPr>
          </a:lstStyle>
          <a:p>
            <a:r>
              <a:rPr lang="en-US"/>
              <a:t>Click to edit master title style</a:t>
            </a:r>
          </a:p>
        </p:txBody>
      </p:sp>
      <p:sp>
        <p:nvSpPr>
          <p:cNvPr id="6" name="Text Placeholder 14">
            <a:extLst>
              <a:ext uri="{FF2B5EF4-FFF2-40B4-BE49-F238E27FC236}">
                <a16:creationId xmlns:a16="http://schemas.microsoft.com/office/drawing/2014/main" id="{86D41018-C18F-1229-589B-8A00DB40659A}"/>
              </a:ext>
            </a:extLst>
          </p:cNvPr>
          <p:cNvSpPr>
            <a:spLocks noGrp="1"/>
          </p:cNvSpPr>
          <p:nvPr>
            <p:ph type="body" sz="quarter" idx="10"/>
          </p:nvPr>
        </p:nvSpPr>
        <p:spPr>
          <a:xfrm>
            <a:off x="914294" y="4090048"/>
            <a:ext cx="8649840" cy="560153"/>
          </a:xfrm>
        </p:spPr>
        <p:txBody>
          <a:bodyPr/>
          <a:lstStyle>
            <a:lvl1pPr marL="0" indent="0">
              <a:buNone/>
              <a:defRPr lang="en-US" sz="18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sp>
        <p:nvSpPr>
          <p:cNvPr id="5" name="Text Placeholder 14">
            <a:extLst>
              <a:ext uri="{FF2B5EF4-FFF2-40B4-BE49-F238E27FC236}">
                <a16:creationId xmlns:a16="http://schemas.microsoft.com/office/drawing/2014/main" id="{05D308D0-74DA-D827-A03E-7CFBB0F9A0FE}"/>
              </a:ext>
            </a:extLst>
          </p:cNvPr>
          <p:cNvSpPr>
            <a:spLocks noGrp="1"/>
          </p:cNvSpPr>
          <p:nvPr>
            <p:ph type="body" sz="quarter" idx="11"/>
          </p:nvPr>
        </p:nvSpPr>
        <p:spPr>
          <a:xfrm>
            <a:off x="914294" y="5248091"/>
            <a:ext cx="5181706" cy="448806"/>
          </a:xfrm>
        </p:spPr>
        <p:txBody>
          <a:bodyPr/>
          <a:lstStyle>
            <a:lvl1pPr marL="0" indent="0">
              <a:buNone/>
              <a:defRPr lang="en-US" sz="18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pic>
        <p:nvPicPr>
          <p:cNvPr id="4" name="Fidelity logo" descr="Fidelity Investments logo">
            <a:extLst>
              <a:ext uri="{FF2B5EF4-FFF2-40B4-BE49-F238E27FC236}">
                <a16:creationId xmlns:a16="http://schemas.microsoft.com/office/drawing/2014/main" id="{0CF6DBDA-398C-09D2-F36A-7F5A55F535B6}"/>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9536232" y="6030625"/>
            <a:ext cx="2094425" cy="448806"/>
          </a:xfrm>
          <a:prstGeom prst="rect">
            <a:avLst/>
          </a:prstGeom>
        </p:spPr>
      </p:pic>
    </p:spTree>
    <p:extLst>
      <p:ext uri="{BB962C8B-B14F-4D97-AF65-F5344CB8AC3E}">
        <p14:creationId xmlns:p14="http://schemas.microsoft.com/office/powerpoint/2010/main" val="21679937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Cover Slide">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259998-8500-F433-550D-6E3CB469E691}"/>
              </a:ext>
              <a:ext uri="{C183D7F6-B498-43B3-948B-1728B52AA6E4}">
                <adec:decorative xmlns:adec="http://schemas.microsoft.com/office/drawing/2017/decorative" val="1"/>
              </a:ext>
            </a:extLst>
          </p:cNvPr>
          <p:cNvSpPr/>
          <p:nvPr userDrawn="1"/>
        </p:nvSpPr>
        <p:spPr>
          <a:xfrm>
            <a:off x="8909914" y="5696898"/>
            <a:ext cx="3282086" cy="116110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C5F2BB47-3FE3-D6F1-D8A6-33D8780B775C}"/>
              </a:ext>
              <a:ext uri="{C183D7F6-B498-43B3-948B-1728B52AA6E4}">
                <adec:decorative xmlns:adec="http://schemas.microsoft.com/office/drawing/2017/decorative" val="1"/>
              </a:ext>
            </a:extLst>
          </p:cNvPr>
          <p:cNvSpPr/>
          <p:nvPr userDrawn="1"/>
        </p:nvSpPr>
        <p:spPr>
          <a:xfrm flipV="1">
            <a:off x="0" y="-12242"/>
            <a:ext cx="12192000" cy="3441242"/>
          </a:xfrm>
          <a:prstGeom prst="rect">
            <a:avLst/>
          </a:prstGeom>
          <a:solidFill>
            <a:srgbClr val="04401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45431" y="3429000"/>
            <a:ext cx="10529559" cy="1024718"/>
          </a:xfrm>
        </p:spPr>
        <p:txBody>
          <a:bodyPr anchor="b"/>
          <a:lstStyle>
            <a:lvl1pPr algn="l" defTabSz="914400" rtl="0" eaLnBrk="1" latinLnBrk="0" hangingPunct="1">
              <a:lnSpc>
                <a:spcPct val="100000"/>
              </a:lnSpc>
              <a:spcBef>
                <a:spcPct val="0"/>
              </a:spcBef>
              <a:buNone/>
              <a:defRPr lang="en-US" sz="4400" b="0" i="0" kern="1200" baseline="0" dirty="0">
                <a:solidFill>
                  <a:schemeClr val="bg1"/>
                </a:solidFill>
                <a:latin typeface="+mj-lt"/>
                <a:ea typeface="+mj-ea"/>
                <a:cs typeface="+mj-cs"/>
              </a:defRPr>
            </a:lvl1pPr>
          </a:lstStyle>
          <a:p>
            <a:r>
              <a:rPr lang="en-US"/>
              <a:t>Click to edit master title style</a:t>
            </a:r>
          </a:p>
        </p:txBody>
      </p:sp>
      <p:sp>
        <p:nvSpPr>
          <p:cNvPr id="6" name="Text Placeholder 14">
            <a:extLst>
              <a:ext uri="{FF2B5EF4-FFF2-40B4-BE49-F238E27FC236}">
                <a16:creationId xmlns:a16="http://schemas.microsoft.com/office/drawing/2014/main" id="{86D41018-C18F-1229-589B-8A00DB40659A}"/>
              </a:ext>
            </a:extLst>
          </p:cNvPr>
          <p:cNvSpPr>
            <a:spLocks noGrp="1"/>
          </p:cNvSpPr>
          <p:nvPr>
            <p:ph type="body" sz="quarter" idx="10"/>
          </p:nvPr>
        </p:nvSpPr>
        <p:spPr>
          <a:xfrm>
            <a:off x="545431" y="4464542"/>
            <a:ext cx="10516139" cy="764089"/>
          </a:xfrm>
        </p:spPr>
        <p:txBody>
          <a:bodyPr/>
          <a:lstStyle>
            <a:lvl1pPr marL="0" indent="0">
              <a:buNone/>
              <a:defRPr lang="en-US" sz="16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sp>
        <p:nvSpPr>
          <p:cNvPr id="5" name="Text Placeholder 14">
            <a:extLst>
              <a:ext uri="{FF2B5EF4-FFF2-40B4-BE49-F238E27FC236}">
                <a16:creationId xmlns:a16="http://schemas.microsoft.com/office/drawing/2014/main" id="{05D308D0-74DA-D827-A03E-7CFBB0F9A0FE}"/>
              </a:ext>
            </a:extLst>
          </p:cNvPr>
          <p:cNvSpPr>
            <a:spLocks noGrp="1"/>
          </p:cNvSpPr>
          <p:nvPr>
            <p:ph type="body" sz="quarter" idx="11"/>
          </p:nvPr>
        </p:nvSpPr>
        <p:spPr>
          <a:xfrm>
            <a:off x="545431" y="5451276"/>
            <a:ext cx="5181706" cy="448806"/>
          </a:xfrm>
        </p:spPr>
        <p:txBody>
          <a:bodyPr/>
          <a:lstStyle>
            <a:lvl1pPr marL="0" indent="0">
              <a:buNone/>
              <a:defRPr lang="en-US" sz="16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pic>
        <p:nvPicPr>
          <p:cNvPr id="4" name="Fidelity logo" descr="Fidelity Investments logo">
            <a:extLst>
              <a:ext uri="{FF2B5EF4-FFF2-40B4-BE49-F238E27FC236}">
                <a16:creationId xmlns:a16="http://schemas.microsoft.com/office/drawing/2014/main" id="{0CF6DBDA-398C-09D2-F36A-7F5A55F535B6}"/>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9536232" y="6030625"/>
            <a:ext cx="2094425" cy="448806"/>
          </a:xfrm>
          <a:prstGeom prst="rect">
            <a:avLst/>
          </a:prstGeom>
        </p:spPr>
      </p:pic>
    </p:spTree>
    <p:extLst>
      <p:ext uri="{BB962C8B-B14F-4D97-AF65-F5344CB8AC3E}">
        <p14:creationId xmlns:p14="http://schemas.microsoft.com/office/powerpoint/2010/main" val="369669403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_Cover Slide">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1A22715-F01E-D8DD-47AE-A623C21A52A3}"/>
              </a:ext>
              <a:ext uri="{C183D7F6-B498-43B3-948B-1728B52AA6E4}">
                <adec:decorative xmlns:adec="http://schemas.microsoft.com/office/drawing/2017/decorative" val="1"/>
              </a:ext>
            </a:extLst>
          </p:cNvPr>
          <p:cNvSpPr/>
          <p:nvPr userDrawn="1"/>
        </p:nvSpPr>
        <p:spPr>
          <a:xfrm>
            <a:off x="8909914" y="5696898"/>
            <a:ext cx="3282086" cy="116110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C5F2BB47-3FE3-D6F1-D8A6-33D8780B775C}"/>
              </a:ext>
              <a:ext uri="{C183D7F6-B498-43B3-948B-1728B52AA6E4}">
                <adec:decorative xmlns:adec="http://schemas.microsoft.com/office/drawing/2017/decorative" val="1"/>
              </a:ext>
            </a:extLst>
          </p:cNvPr>
          <p:cNvSpPr/>
          <p:nvPr userDrawn="1"/>
        </p:nvSpPr>
        <p:spPr>
          <a:xfrm flipV="1">
            <a:off x="0" y="-12242"/>
            <a:ext cx="12192000" cy="34412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45431" y="3429000"/>
            <a:ext cx="10529559" cy="1024718"/>
          </a:xfrm>
        </p:spPr>
        <p:txBody>
          <a:bodyPr anchor="b"/>
          <a:lstStyle>
            <a:lvl1pPr algn="l" defTabSz="914400" rtl="0" eaLnBrk="1" latinLnBrk="0" hangingPunct="1">
              <a:lnSpc>
                <a:spcPct val="100000"/>
              </a:lnSpc>
              <a:spcBef>
                <a:spcPct val="0"/>
              </a:spcBef>
              <a:buNone/>
              <a:defRPr lang="en-US" sz="4400" b="0" i="0" kern="1200" baseline="0" dirty="0">
                <a:solidFill>
                  <a:schemeClr val="bg1"/>
                </a:solidFill>
                <a:latin typeface="+mj-lt"/>
                <a:ea typeface="+mj-ea"/>
                <a:cs typeface="+mj-cs"/>
              </a:defRPr>
            </a:lvl1pPr>
          </a:lstStyle>
          <a:p>
            <a:r>
              <a:rPr lang="en-US"/>
              <a:t>Click to edit master title style</a:t>
            </a:r>
          </a:p>
        </p:txBody>
      </p:sp>
      <p:sp>
        <p:nvSpPr>
          <p:cNvPr id="6" name="Text Placeholder 14">
            <a:extLst>
              <a:ext uri="{FF2B5EF4-FFF2-40B4-BE49-F238E27FC236}">
                <a16:creationId xmlns:a16="http://schemas.microsoft.com/office/drawing/2014/main" id="{86D41018-C18F-1229-589B-8A00DB40659A}"/>
              </a:ext>
            </a:extLst>
          </p:cNvPr>
          <p:cNvSpPr>
            <a:spLocks noGrp="1"/>
          </p:cNvSpPr>
          <p:nvPr>
            <p:ph type="body" sz="quarter" idx="10"/>
          </p:nvPr>
        </p:nvSpPr>
        <p:spPr>
          <a:xfrm>
            <a:off x="545431" y="4464542"/>
            <a:ext cx="10516139" cy="764089"/>
          </a:xfrm>
        </p:spPr>
        <p:txBody>
          <a:bodyPr/>
          <a:lstStyle>
            <a:lvl1pPr marL="0" indent="0">
              <a:buNone/>
              <a:defRPr lang="en-US" sz="16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sp>
        <p:nvSpPr>
          <p:cNvPr id="5" name="Text Placeholder 14">
            <a:extLst>
              <a:ext uri="{FF2B5EF4-FFF2-40B4-BE49-F238E27FC236}">
                <a16:creationId xmlns:a16="http://schemas.microsoft.com/office/drawing/2014/main" id="{05D308D0-74DA-D827-A03E-7CFBB0F9A0FE}"/>
              </a:ext>
            </a:extLst>
          </p:cNvPr>
          <p:cNvSpPr>
            <a:spLocks noGrp="1"/>
          </p:cNvSpPr>
          <p:nvPr>
            <p:ph type="body" sz="quarter" idx="11"/>
          </p:nvPr>
        </p:nvSpPr>
        <p:spPr>
          <a:xfrm>
            <a:off x="545431" y="5451276"/>
            <a:ext cx="5181706" cy="448806"/>
          </a:xfrm>
        </p:spPr>
        <p:txBody>
          <a:bodyPr/>
          <a:lstStyle>
            <a:lvl1pPr marL="0" indent="0">
              <a:buNone/>
              <a:defRPr lang="en-US" sz="16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pic>
        <p:nvPicPr>
          <p:cNvPr id="4" name="Fidelity logo" descr="Fidelity Investments logo">
            <a:extLst>
              <a:ext uri="{FF2B5EF4-FFF2-40B4-BE49-F238E27FC236}">
                <a16:creationId xmlns:a16="http://schemas.microsoft.com/office/drawing/2014/main" id="{0CF6DBDA-398C-09D2-F36A-7F5A55F535B6}"/>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9536232" y="6030625"/>
            <a:ext cx="2094425" cy="448806"/>
          </a:xfrm>
          <a:prstGeom prst="rect">
            <a:avLst/>
          </a:prstGeom>
        </p:spPr>
      </p:pic>
    </p:spTree>
    <p:extLst>
      <p:ext uri="{BB962C8B-B14F-4D97-AF65-F5344CB8AC3E}">
        <p14:creationId xmlns:p14="http://schemas.microsoft.com/office/powerpoint/2010/main" val="289601565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5_Cover Slide">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E16374E-A653-7017-763B-AD6248A1617E}"/>
              </a:ext>
              <a:ext uri="{C183D7F6-B498-43B3-948B-1728B52AA6E4}">
                <adec:decorative xmlns:adec="http://schemas.microsoft.com/office/drawing/2017/decorative" val="1"/>
              </a:ext>
            </a:extLst>
          </p:cNvPr>
          <p:cNvSpPr/>
          <p:nvPr userDrawn="1"/>
        </p:nvSpPr>
        <p:spPr>
          <a:xfrm>
            <a:off x="8909914" y="5696898"/>
            <a:ext cx="3282086" cy="116110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C5F2BB47-3FE3-D6F1-D8A6-33D8780B775C}"/>
              </a:ext>
              <a:ext uri="{C183D7F6-B498-43B3-948B-1728B52AA6E4}">
                <adec:decorative xmlns:adec="http://schemas.microsoft.com/office/drawing/2017/decorative" val="1"/>
              </a:ext>
            </a:extLst>
          </p:cNvPr>
          <p:cNvSpPr/>
          <p:nvPr userDrawn="1"/>
        </p:nvSpPr>
        <p:spPr>
          <a:xfrm flipV="1">
            <a:off x="0" y="-12242"/>
            <a:ext cx="12192000" cy="3441242"/>
          </a:xfrm>
          <a:prstGeom prst="rect">
            <a:avLst/>
          </a:prstGeom>
          <a:solidFill>
            <a:srgbClr val="04401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45431" y="1122146"/>
            <a:ext cx="10529559" cy="1024718"/>
          </a:xfrm>
        </p:spPr>
        <p:txBody>
          <a:bodyPr anchor="b"/>
          <a:lstStyle>
            <a:lvl1pPr algn="l" defTabSz="914400" rtl="0" eaLnBrk="1" latinLnBrk="0" hangingPunct="1">
              <a:lnSpc>
                <a:spcPct val="100000"/>
              </a:lnSpc>
              <a:spcBef>
                <a:spcPct val="0"/>
              </a:spcBef>
              <a:buNone/>
              <a:defRPr lang="en-US" sz="4400" b="0" i="0" kern="1200" baseline="0" dirty="0">
                <a:solidFill>
                  <a:schemeClr val="bg1"/>
                </a:solidFill>
                <a:latin typeface="+mj-lt"/>
                <a:ea typeface="+mj-ea"/>
                <a:cs typeface="+mj-cs"/>
              </a:defRPr>
            </a:lvl1pPr>
          </a:lstStyle>
          <a:p>
            <a:r>
              <a:rPr lang="en-US"/>
              <a:t>Click to edit master title style</a:t>
            </a:r>
          </a:p>
        </p:txBody>
      </p:sp>
      <p:sp>
        <p:nvSpPr>
          <p:cNvPr id="6" name="Text Placeholder 14">
            <a:extLst>
              <a:ext uri="{FF2B5EF4-FFF2-40B4-BE49-F238E27FC236}">
                <a16:creationId xmlns:a16="http://schemas.microsoft.com/office/drawing/2014/main" id="{86D41018-C18F-1229-589B-8A00DB40659A}"/>
              </a:ext>
            </a:extLst>
          </p:cNvPr>
          <p:cNvSpPr>
            <a:spLocks noGrp="1"/>
          </p:cNvSpPr>
          <p:nvPr>
            <p:ph type="body" sz="quarter" idx="10"/>
          </p:nvPr>
        </p:nvSpPr>
        <p:spPr>
          <a:xfrm>
            <a:off x="545431" y="4064969"/>
            <a:ext cx="10516139" cy="764089"/>
          </a:xfrm>
        </p:spPr>
        <p:txBody>
          <a:bodyPr/>
          <a:lstStyle>
            <a:lvl1pPr marL="0" indent="0">
              <a:buNone/>
              <a:defRPr lang="en-US" sz="16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sp>
        <p:nvSpPr>
          <p:cNvPr id="5" name="Text Placeholder 14">
            <a:extLst>
              <a:ext uri="{FF2B5EF4-FFF2-40B4-BE49-F238E27FC236}">
                <a16:creationId xmlns:a16="http://schemas.microsoft.com/office/drawing/2014/main" id="{05D308D0-74DA-D827-A03E-7CFBB0F9A0FE}"/>
              </a:ext>
            </a:extLst>
          </p:cNvPr>
          <p:cNvSpPr>
            <a:spLocks noGrp="1"/>
          </p:cNvSpPr>
          <p:nvPr>
            <p:ph type="body" sz="quarter" idx="11"/>
          </p:nvPr>
        </p:nvSpPr>
        <p:spPr>
          <a:xfrm>
            <a:off x="545431" y="5052255"/>
            <a:ext cx="5181706" cy="448806"/>
          </a:xfrm>
        </p:spPr>
        <p:txBody>
          <a:bodyPr/>
          <a:lstStyle>
            <a:lvl1pPr marL="0" indent="0">
              <a:buNone/>
              <a:defRPr lang="en-US" sz="16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pic>
        <p:nvPicPr>
          <p:cNvPr id="4" name="Fidelity logo" descr="Fidelity Investments logo">
            <a:extLst>
              <a:ext uri="{FF2B5EF4-FFF2-40B4-BE49-F238E27FC236}">
                <a16:creationId xmlns:a16="http://schemas.microsoft.com/office/drawing/2014/main" id="{0CF6DBDA-398C-09D2-F36A-7F5A55F535B6}"/>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9536232" y="6030625"/>
            <a:ext cx="2094425" cy="448806"/>
          </a:xfrm>
          <a:prstGeom prst="rect">
            <a:avLst/>
          </a:prstGeom>
        </p:spPr>
      </p:pic>
    </p:spTree>
    <p:extLst>
      <p:ext uri="{BB962C8B-B14F-4D97-AF65-F5344CB8AC3E}">
        <p14:creationId xmlns:p14="http://schemas.microsoft.com/office/powerpoint/2010/main" val="139601201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6_Cover Slide">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13A6760-285B-FD95-6C18-05AF6703D726}"/>
              </a:ext>
              <a:ext uri="{C183D7F6-B498-43B3-948B-1728B52AA6E4}">
                <adec:decorative xmlns:adec="http://schemas.microsoft.com/office/drawing/2017/decorative" val="1"/>
              </a:ext>
            </a:extLst>
          </p:cNvPr>
          <p:cNvSpPr/>
          <p:nvPr userDrawn="1"/>
        </p:nvSpPr>
        <p:spPr>
          <a:xfrm>
            <a:off x="8909914" y="5696898"/>
            <a:ext cx="3282086" cy="116110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C5F2BB47-3FE3-D6F1-D8A6-33D8780B775C}"/>
              </a:ext>
              <a:ext uri="{C183D7F6-B498-43B3-948B-1728B52AA6E4}">
                <adec:decorative xmlns:adec="http://schemas.microsoft.com/office/drawing/2017/decorative" val="1"/>
              </a:ext>
            </a:extLst>
          </p:cNvPr>
          <p:cNvSpPr/>
          <p:nvPr userDrawn="1"/>
        </p:nvSpPr>
        <p:spPr>
          <a:xfrm flipV="1">
            <a:off x="0" y="-12242"/>
            <a:ext cx="12192000" cy="34412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45431" y="1122146"/>
            <a:ext cx="10529559" cy="1024718"/>
          </a:xfrm>
        </p:spPr>
        <p:txBody>
          <a:bodyPr anchor="b"/>
          <a:lstStyle>
            <a:lvl1pPr algn="l" defTabSz="914400" rtl="0" eaLnBrk="1" latinLnBrk="0" hangingPunct="1">
              <a:lnSpc>
                <a:spcPct val="100000"/>
              </a:lnSpc>
              <a:spcBef>
                <a:spcPct val="0"/>
              </a:spcBef>
              <a:buNone/>
              <a:defRPr lang="en-US" sz="4400" b="0" i="0" kern="1200" baseline="0" dirty="0">
                <a:solidFill>
                  <a:schemeClr val="bg2"/>
                </a:solidFill>
                <a:latin typeface="+mj-lt"/>
                <a:ea typeface="+mj-ea"/>
                <a:cs typeface="+mj-cs"/>
              </a:defRPr>
            </a:lvl1pPr>
          </a:lstStyle>
          <a:p>
            <a:r>
              <a:rPr lang="en-US"/>
              <a:t>Click to edit master title style</a:t>
            </a:r>
          </a:p>
        </p:txBody>
      </p:sp>
      <p:sp>
        <p:nvSpPr>
          <p:cNvPr id="6" name="Text Placeholder 14">
            <a:extLst>
              <a:ext uri="{FF2B5EF4-FFF2-40B4-BE49-F238E27FC236}">
                <a16:creationId xmlns:a16="http://schemas.microsoft.com/office/drawing/2014/main" id="{86D41018-C18F-1229-589B-8A00DB40659A}"/>
              </a:ext>
            </a:extLst>
          </p:cNvPr>
          <p:cNvSpPr>
            <a:spLocks noGrp="1"/>
          </p:cNvSpPr>
          <p:nvPr>
            <p:ph type="body" sz="quarter" idx="10"/>
          </p:nvPr>
        </p:nvSpPr>
        <p:spPr>
          <a:xfrm>
            <a:off x="545431" y="4064969"/>
            <a:ext cx="10516139" cy="764089"/>
          </a:xfrm>
        </p:spPr>
        <p:txBody>
          <a:bodyPr/>
          <a:lstStyle>
            <a:lvl1pPr marL="0" indent="0">
              <a:buNone/>
              <a:defRPr lang="en-US" sz="16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sp>
        <p:nvSpPr>
          <p:cNvPr id="5" name="Text Placeholder 14">
            <a:extLst>
              <a:ext uri="{FF2B5EF4-FFF2-40B4-BE49-F238E27FC236}">
                <a16:creationId xmlns:a16="http://schemas.microsoft.com/office/drawing/2014/main" id="{05D308D0-74DA-D827-A03E-7CFBB0F9A0FE}"/>
              </a:ext>
            </a:extLst>
          </p:cNvPr>
          <p:cNvSpPr>
            <a:spLocks noGrp="1"/>
          </p:cNvSpPr>
          <p:nvPr>
            <p:ph type="body" sz="quarter" idx="11"/>
          </p:nvPr>
        </p:nvSpPr>
        <p:spPr>
          <a:xfrm>
            <a:off x="545431" y="5052255"/>
            <a:ext cx="5181706" cy="448806"/>
          </a:xfrm>
        </p:spPr>
        <p:txBody>
          <a:bodyPr/>
          <a:lstStyle>
            <a:lvl1pPr marL="0" indent="0">
              <a:buNone/>
              <a:defRPr lang="en-US" sz="16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pic>
        <p:nvPicPr>
          <p:cNvPr id="4" name="Fidelity logo" descr="Fidelity Investments logo">
            <a:extLst>
              <a:ext uri="{FF2B5EF4-FFF2-40B4-BE49-F238E27FC236}">
                <a16:creationId xmlns:a16="http://schemas.microsoft.com/office/drawing/2014/main" id="{0CF6DBDA-398C-09D2-F36A-7F5A55F535B6}"/>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9536232" y="6030625"/>
            <a:ext cx="2094425" cy="448806"/>
          </a:xfrm>
          <a:prstGeom prst="rect">
            <a:avLst/>
          </a:prstGeom>
        </p:spPr>
      </p:pic>
    </p:spTree>
    <p:extLst>
      <p:ext uri="{BB962C8B-B14F-4D97-AF65-F5344CB8AC3E}">
        <p14:creationId xmlns:p14="http://schemas.microsoft.com/office/powerpoint/2010/main" val="13977978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ver Slide with Photo">
    <p:bg>
      <p:bgPr>
        <a:solidFill>
          <a:schemeClr val="bg1"/>
        </a:solidFill>
        <a:effectLst/>
      </p:bgPr>
    </p:bg>
    <p:spTree>
      <p:nvGrpSpPr>
        <p:cNvPr id="1" name=""/>
        <p:cNvGrpSpPr/>
        <p:nvPr/>
      </p:nvGrpSpPr>
      <p:grpSpPr>
        <a:xfrm>
          <a:off x="0" y="0"/>
          <a:ext cx="0" cy="0"/>
          <a:chOff x="0" y="0"/>
          <a:chExt cx="0" cy="0"/>
        </a:xfrm>
      </p:grpSpPr>
      <p:pic>
        <p:nvPicPr>
          <p:cNvPr id="4" name="Graphic 3" descr="Fidelity Investments logo">
            <a:extLst>
              <a:ext uri="{FF2B5EF4-FFF2-40B4-BE49-F238E27FC236}">
                <a16:creationId xmlns:a16="http://schemas.microsoft.com/office/drawing/2014/main" id="{5571BB6C-B866-39E6-FBEE-A8BD46555937}"/>
              </a:ext>
              <a:ext uri="{C183D7F6-B498-43B3-948B-1728B52AA6E4}">
                <adec:decorative xmlns:adec="http://schemas.microsoft.com/office/drawing/2017/decorative" val="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45432" y="665233"/>
            <a:ext cx="1371600" cy="337543"/>
          </a:xfrm>
          <a:prstGeom prst="rect">
            <a:avLst/>
          </a:prstGeom>
        </p:spPr>
      </p:pic>
      <p:sp>
        <p:nvSpPr>
          <p:cNvPr id="15" name="Text Placeholder 14">
            <a:extLst>
              <a:ext uri="{FF2B5EF4-FFF2-40B4-BE49-F238E27FC236}">
                <a16:creationId xmlns:a16="http://schemas.microsoft.com/office/drawing/2014/main" id="{AE485B47-6262-AB21-E371-A594870B7766}"/>
              </a:ext>
            </a:extLst>
          </p:cNvPr>
          <p:cNvSpPr>
            <a:spLocks noGrp="1"/>
          </p:cNvSpPr>
          <p:nvPr>
            <p:ph type="body" sz="quarter" idx="20"/>
          </p:nvPr>
        </p:nvSpPr>
        <p:spPr>
          <a:xfrm>
            <a:off x="546100" y="1768475"/>
            <a:ext cx="5632450" cy="408925"/>
          </a:xfrm>
        </p:spPr>
        <p:txBody>
          <a:bodyPr/>
          <a:lstStyle>
            <a:lvl1pPr marL="0" indent="0">
              <a:buNone/>
              <a:defRPr lang="en-US" sz="1600" kern="1200" dirty="0" smtClean="0">
                <a:solidFill>
                  <a:schemeClr val="tx1"/>
                </a:solidFill>
                <a:latin typeface="+mn-lt"/>
                <a:ea typeface="+mn-ea"/>
                <a:cs typeface="+mn-cs"/>
              </a:defRPr>
            </a:lvl1pPr>
            <a:lvl2pPr marL="457200" indent="0">
              <a:buNone/>
              <a:defRPr/>
            </a:lvl2pPr>
          </a:lstStyle>
          <a:p>
            <a:pPr lvl="0"/>
            <a:r>
              <a:rPr lang="en-US"/>
              <a:t>Click to edit Master text styles</a:t>
            </a:r>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45432" y="2597678"/>
            <a:ext cx="5632474" cy="2231176"/>
          </a:xfrm>
        </p:spPr>
        <p:txBody>
          <a:bodyPr anchor="t"/>
          <a:lstStyle>
            <a:lvl1pPr algn="l">
              <a:defRPr sz="5400">
                <a:solidFill>
                  <a:schemeClr val="bg2"/>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553904" y="5085708"/>
            <a:ext cx="5624002" cy="976456"/>
          </a:xfrm>
        </p:spPr>
        <p:txBody>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Picture Placeholder 6">
            <a:extLst>
              <a:ext uri="{FF2B5EF4-FFF2-40B4-BE49-F238E27FC236}">
                <a16:creationId xmlns:a16="http://schemas.microsoft.com/office/drawing/2014/main" id="{74824C47-E37B-B8A8-027B-A1C528E018FA}"/>
              </a:ext>
              <a:ext uri="{C183D7F6-B498-43B3-948B-1728B52AA6E4}">
                <adec:decorative xmlns:adec="http://schemas.microsoft.com/office/drawing/2017/decorative" val="1"/>
              </a:ext>
            </a:extLst>
          </p:cNvPr>
          <p:cNvSpPr>
            <a:spLocks noGrp="1"/>
          </p:cNvSpPr>
          <p:nvPr>
            <p:ph type="pic" sz="quarter" idx="12"/>
          </p:nvPr>
        </p:nvSpPr>
        <p:spPr>
          <a:xfrm>
            <a:off x="7596554" y="1"/>
            <a:ext cx="4595446" cy="6857998"/>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Tree>
    <p:extLst>
      <p:ext uri="{BB962C8B-B14F-4D97-AF65-F5344CB8AC3E}">
        <p14:creationId xmlns:p14="http://schemas.microsoft.com/office/powerpoint/2010/main" val="13486143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Cover Slide with Photo">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C99E777-B388-4526-4F02-6AEF81222B51}"/>
              </a:ext>
              <a:ext uri="{C183D7F6-B498-43B3-948B-1728B52AA6E4}">
                <adec:decorative xmlns:adec="http://schemas.microsoft.com/office/drawing/2017/decorative" val="1"/>
              </a:ext>
            </a:extLst>
          </p:cNvPr>
          <p:cNvSpPr/>
          <p:nvPr userDrawn="1"/>
        </p:nvSpPr>
        <p:spPr>
          <a:xfrm>
            <a:off x="0" y="1249661"/>
            <a:ext cx="11870474" cy="43586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EF2B255D-90A3-A686-C2E9-57FCEF6DD8DA}"/>
              </a:ext>
              <a:ext uri="{C183D7F6-B498-43B3-948B-1728B52AA6E4}">
                <adec:decorative xmlns:adec="http://schemas.microsoft.com/office/drawing/2017/decorative" val="1"/>
              </a:ext>
            </a:extLst>
          </p:cNvPr>
          <p:cNvSpPr/>
          <p:nvPr userDrawn="1"/>
        </p:nvSpPr>
        <p:spPr>
          <a:xfrm>
            <a:off x="11535974" y="1249661"/>
            <a:ext cx="656026" cy="43586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raphic 3" descr="Fidelity Investments logo">
            <a:extLst>
              <a:ext uri="{FF2B5EF4-FFF2-40B4-BE49-F238E27FC236}">
                <a16:creationId xmlns:a16="http://schemas.microsoft.com/office/drawing/2014/main" id="{5571BB6C-B866-39E6-FBEE-A8BD46555937}"/>
              </a:ext>
              <a:ext uri="{C183D7F6-B498-43B3-948B-1728B52AA6E4}">
                <adec:decorative xmlns:adec="http://schemas.microsoft.com/office/drawing/2017/decorative" val="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45432" y="665233"/>
            <a:ext cx="1371600" cy="337543"/>
          </a:xfrm>
          <a:prstGeom prst="rect">
            <a:avLst/>
          </a:prstGeom>
        </p:spPr>
      </p:pic>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44952" y="2120306"/>
            <a:ext cx="5171895" cy="1504056"/>
          </a:xfrm>
        </p:spPr>
        <p:txBody>
          <a:bodyPr anchor="b"/>
          <a:lstStyle>
            <a:lvl1pPr algn="l">
              <a:defRPr sz="44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544952" y="4007984"/>
            <a:ext cx="5155648" cy="575883"/>
          </a:xfrm>
        </p:spPr>
        <p:txBody>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Picture Placeholder 6">
            <a:extLst>
              <a:ext uri="{FF2B5EF4-FFF2-40B4-BE49-F238E27FC236}">
                <a16:creationId xmlns:a16="http://schemas.microsoft.com/office/drawing/2014/main" id="{74824C47-E37B-B8A8-027B-A1C528E018FA}"/>
              </a:ext>
              <a:ext uri="{C183D7F6-B498-43B3-948B-1728B52AA6E4}">
                <adec:decorative xmlns:adec="http://schemas.microsoft.com/office/drawing/2017/decorative" val="1"/>
              </a:ext>
            </a:extLst>
          </p:cNvPr>
          <p:cNvSpPr>
            <a:spLocks noGrp="1"/>
          </p:cNvSpPr>
          <p:nvPr>
            <p:ph type="pic" sz="quarter" idx="12"/>
          </p:nvPr>
        </p:nvSpPr>
        <p:spPr>
          <a:xfrm>
            <a:off x="6110798" y="1"/>
            <a:ext cx="5788152" cy="6857998"/>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Tree>
    <p:extLst>
      <p:ext uri="{BB962C8B-B14F-4D97-AF65-F5344CB8AC3E}">
        <p14:creationId xmlns:p14="http://schemas.microsoft.com/office/powerpoint/2010/main" val="11364732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_Cover Slide with Photo">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44952" y="2120306"/>
            <a:ext cx="5171895" cy="1504056"/>
          </a:xfrm>
        </p:spPr>
        <p:txBody>
          <a:bodyPr anchor="b"/>
          <a:lstStyle>
            <a:lvl1pPr algn="l">
              <a:defRPr sz="4400">
                <a:solidFill>
                  <a:schemeClr val="bg2"/>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544952" y="4007984"/>
            <a:ext cx="5155648" cy="575883"/>
          </a:xfrm>
        </p:spPr>
        <p:txBody>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Picture Placeholder 6">
            <a:extLst>
              <a:ext uri="{FF2B5EF4-FFF2-40B4-BE49-F238E27FC236}">
                <a16:creationId xmlns:a16="http://schemas.microsoft.com/office/drawing/2014/main" id="{74824C47-E37B-B8A8-027B-A1C528E018FA}"/>
              </a:ext>
              <a:ext uri="{C183D7F6-B498-43B3-948B-1728B52AA6E4}">
                <adec:decorative xmlns:adec="http://schemas.microsoft.com/office/drawing/2017/decorative" val="1"/>
              </a:ext>
            </a:extLst>
          </p:cNvPr>
          <p:cNvSpPr>
            <a:spLocks noGrp="1"/>
          </p:cNvSpPr>
          <p:nvPr>
            <p:ph type="pic" sz="quarter" idx="12"/>
          </p:nvPr>
        </p:nvSpPr>
        <p:spPr>
          <a:xfrm>
            <a:off x="6110798" y="1"/>
            <a:ext cx="5170151" cy="6019799"/>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
        <p:nvSpPr>
          <p:cNvPr id="8" name="Rectangle 7">
            <a:extLst>
              <a:ext uri="{FF2B5EF4-FFF2-40B4-BE49-F238E27FC236}">
                <a16:creationId xmlns:a16="http://schemas.microsoft.com/office/drawing/2014/main" id="{1670FF49-0D28-1485-9519-AFE5C573F97A}"/>
              </a:ext>
              <a:ext uri="{C183D7F6-B498-43B3-948B-1728B52AA6E4}">
                <adec:decorative xmlns:adec="http://schemas.microsoft.com/office/drawing/2017/decorative" val="1"/>
              </a:ext>
            </a:extLst>
          </p:cNvPr>
          <p:cNvSpPr/>
          <p:nvPr userDrawn="1"/>
        </p:nvSpPr>
        <p:spPr>
          <a:xfrm rot="5400000">
            <a:off x="8394559" y="2886389"/>
            <a:ext cx="6019802" cy="2470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62FB258B-49F6-15E4-5BCD-D3726835FC5C}"/>
              </a:ext>
              <a:ext uri="{C183D7F6-B498-43B3-948B-1728B52AA6E4}">
                <adec:decorative xmlns:adec="http://schemas.microsoft.com/office/drawing/2017/decorative" val="1"/>
              </a:ext>
            </a:extLst>
          </p:cNvPr>
          <p:cNvSpPr/>
          <p:nvPr userDrawn="1"/>
        </p:nvSpPr>
        <p:spPr>
          <a:xfrm rot="5400000">
            <a:off x="8850085" y="2677888"/>
            <a:ext cx="6019802" cy="66402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0324307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5_Cover Slide with Photo">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44952" y="2120306"/>
            <a:ext cx="5171895" cy="1504056"/>
          </a:xfrm>
        </p:spPr>
        <p:txBody>
          <a:bodyPr anchor="b"/>
          <a:lstStyle>
            <a:lvl1pPr algn="l">
              <a:defRPr sz="4400">
                <a:solidFill>
                  <a:schemeClr val="bg2"/>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544952" y="4007984"/>
            <a:ext cx="5155648" cy="575883"/>
          </a:xfrm>
        </p:spPr>
        <p:txBody>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Rectangle 4">
            <a:extLst>
              <a:ext uri="{FF2B5EF4-FFF2-40B4-BE49-F238E27FC236}">
                <a16:creationId xmlns:a16="http://schemas.microsoft.com/office/drawing/2014/main" id="{2EA7762C-4F07-E6F0-B0F9-175FB60CB615}"/>
              </a:ext>
              <a:ext uri="{C183D7F6-B498-43B3-948B-1728B52AA6E4}">
                <adec:decorative xmlns:adec="http://schemas.microsoft.com/office/drawing/2017/decorative" val="1"/>
              </a:ext>
            </a:extLst>
          </p:cNvPr>
          <p:cNvSpPr/>
          <p:nvPr userDrawn="1"/>
        </p:nvSpPr>
        <p:spPr>
          <a:xfrm>
            <a:off x="8305799" y="5772779"/>
            <a:ext cx="3886201" cy="247022"/>
          </a:xfrm>
          <a:prstGeom prst="rect">
            <a:avLst/>
          </a:prstGeom>
          <a:solidFill>
            <a:srgbClr val="F7F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Picture Placeholder 6">
            <a:extLst>
              <a:ext uri="{FF2B5EF4-FFF2-40B4-BE49-F238E27FC236}">
                <a16:creationId xmlns:a16="http://schemas.microsoft.com/office/drawing/2014/main" id="{ADB803B4-3205-E849-1BD1-ECA818BC2D79}"/>
              </a:ext>
              <a:ext uri="{C183D7F6-B498-43B3-948B-1728B52AA6E4}">
                <adec:decorative xmlns:adec="http://schemas.microsoft.com/office/drawing/2017/decorative" val="1"/>
              </a:ext>
            </a:extLst>
          </p:cNvPr>
          <p:cNvSpPr>
            <a:spLocks noGrp="1"/>
          </p:cNvSpPr>
          <p:nvPr>
            <p:ph type="pic" sz="quarter" idx="12"/>
          </p:nvPr>
        </p:nvSpPr>
        <p:spPr>
          <a:xfrm>
            <a:off x="6096000" y="0"/>
            <a:ext cx="6096000" cy="5113164"/>
          </a:xfrm>
          <a:solidFill>
            <a:schemeClr val="tx1">
              <a:lumMod val="50000"/>
              <a:lumOff val="50000"/>
            </a:schemeClr>
          </a:solidFill>
        </p:spPr>
        <p:txBody>
          <a:bodyPr vert="horz" lIns="91440" tIns="45720" rIns="91440" bIns="45720" rtlCol="0" anchor="ctr">
            <a:noAutofit/>
          </a:bodyPr>
          <a:lstStyle>
            <a:lvl1pPr>
              <a:defRPr lang="en-US">
                <a:solidFill>
                  <a:schemeClr val="bg1"/>
                </a:solidFill>
              </a:defRPr>
            </a:lvl1pPr>
          </a:lstStyle>
          <a:p>
            <a:pPr marL="0" lvl="0" indent="0" algn="ctr">
              <a:buNone/>
            </a:pPr>
            <a:endParaRPr lang="en-US" dirty="0"/>
          </a:p>
        </p:txBody>
      </p:sp>
      <p:grpSp>
        <p:nvGrpSpPr>
          <p:cNvPr id="10" name="Group 9">
            <a:extLst>
              <a:ext uri="{FF2B5EF4-FFF2-40B4-BE49-F238E27FC236}">
                <a16:creationId xmlns:a16="http://schemas.microsoft.com/office/drawing/2014/main" id="{107FAF1D-494C-F3C8-A136-11F04FB1608F}"/>
              </a:ext>
              <a:ext uri="{C183D7F6-B498-43B3-948B-1728B52AA6E4}">
                <adec:decorative xmlns:adec="http://schemas.microsoft.com/office/drawing/2017/decorative" val="1"/>
              </a:ext>
            </a:extLst>
          </p:cNvPr>
          <p:cNvGrpSpPr/>
          <p:nvPr userDrawn="1"/>
        </p:nvGrpSpPr>
        <p:grpSpPr>
          <a:xfrm rot="16200000">
            <a:off x="8688473" y="2516274"/>
            <a:ext cx="911051" cy="6096001"/>
            <a:chOff x="11280949" y="-2"/>
            <a:chExt cx="911051" cy="6019806"/>
          </a:xfrm>
        </p:grpSpPr>
        <p:sp>
          <p:nvSpPr>
            <p:cNvPr id="11" name="Rectangle 10">
              <a:extLst>
                <a:ext uri="{FF2B5EF4-FFF2-40B4-BE49-F238E27FC236}">
                  <a16:creationId xmlns:a16="http://schemas.microsoft.com/office/drawing/2014/main" id="{F8022A1F-18E5-8D49-E876-9EB8964F16F7}"/>
                </a:ext>
                <a:ext uri="{C183D7F6-B498-43B3-948B-1728B52AA6E4}">
                  <adec:decorative xmlns:adec="http://schemas.microsoft.com/office/drawing/2017/decorative" val="1"/>
                </a:ext>
              </a:extLst>
            </p:cNvPr>
            <p:cNvSpPr/>
            <p:nvPr userDrawn="1"/>
          </p:nvSpPr>
          <p:spPr>
            <a:xfrm rot="5400000">
              <a:off x="9485646" y="1795301"/>
              <a:ext cx="3837627" cy="2470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87EF6531-547F-B8C8-08B2-8E020451CE19}"/>
                </a:ext>
                <a:ext uri="{C183D7F6-B498-43B3-948B-1728B52AA6E4}">
                  <adec:decorative xmlns:adec="http://schemas.microsoft.com/office/drawing/2017/decorative" val="1"/>
                </a:ext>
              </a:extLst>
            </p:cNvPr>
            <p:cNvSpPr/>
            <p:nvPr userDrawn="1"/>
          </p:nvSpPr>
          <p:spPr>
            <a:xfrm rot="5400000">
              <a:off x="8850085" y="2677888"/>
              <a:ext cx="6019802" cy="66402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400819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Cover Slide">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6CBFECC-079B-583B-F719-F3A66F69A1BF}"/>
              </a:ext>
              <a:ext uri="{C183D7F6-B498-43B3-948B-1728B52AA6E4}">
                <adec:decorative xmlns:adec="http://schemas.microsoft.com/office/drawing/2017/decorative" val="1"/>
              </a:ext>
            </a:extLst>
          </p:cNvPr>
          <p:cNvSpPr/>
          <p:nvPr userDrawn="1"/>
        </p:nvSpPr>
        <p:spPr>
          <a:xfrm>
            <a:off x="8909914" y="5696898"/>
            <a:ext cx="3282086" cy="116110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C5F2BB47-3FE3-D6F1-D8A6-33D8780B775C}"/>
              </a:ext>
              <a:ext uri="{C183D7F6-B498-43B3-948B-1728B52AA6E4}">
                <adec:decorative xmlns:adec="http://schemas.microsoft.com/office/drawing/2017/decorative" val="1"/>
              </a:ext>
            </a:extLst>
          </p:cNvPr>
          <p:cNvSpPr/>
          <p:nvPr userDrawn="1"/>
        </p:nvSpPr>
        <p:spPr>
          <a:xfrm flipV="1">
            <a:off x="0" y="-12242"/>
            <a:ext cx="12192000" cy="3441242"/>
          </a:xfrm>
          <a:prstGeom prst="rect">
            <a:avLst/>
          </a:prstGeom>
          <a:solidFill>
            <a:srgbClr val="04401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45431" y="1122146"/>
            <a:ext cx="10529559" cy="1024718"/>
          </a:xfrm>
        </p:spPr>
        <p:txBody>
          <a:bodyPr anchor="b"/>
          <a:lstStyle>
            <a:lvl1pPr algn="l" defTabSz="914400" rtl="0" eaLnBrk="1" latinLnBrk="0" hangingPunct="1">
              <a:lnSpc>
                <a:spcPct val="100000"/>
              </a:lnSpc>
              <a:spcBef>
                <a:spcPct val="0"/>
              </a:spcBef>
              <a:buNone/>
              <a:defRPr lang="en-US" sz="4400" b="0" i="0" kern="1200" baseline="0" dirty="0">
                <a:solidFill>
                  <a:schemeClr val="bg1"/>
                </a:solidFill>
                <a:latin typeface="+mj-lt"/>
                <a:ea typeface="+mj-ea"/>
                <a:cs typeface="+mj-cs"/>
              </a:defRPr>
            </a:lvl1pPr>
          </a:lstStyle>
          <a:p>
            <a:r>
              <a:rPr lang="en-US"/>
              <a:t>Click to edit master title style</a:t>
            </a:r>
          </a:p>
        </p:txBody>
      </p:sp>
      <p:sp>
        <p:nvSpPr>
          <p:cNvPr id="6" name="Text Placeholder 14">
            <a:extLst>
              <a:ext uri="{FF2B5EF4-FFF2-40B4-BE49-F238E27FC236}">
                <a16:creationId xmlns:a16="http://schemas.microsoft.com/office/drawing/2014/main" id="{86D41018-C18F-1229-589B-8A00DB40659A}"/>
              </a:ext>
            </a:extLst>
          </p:cNvPr>
          <p:cNvSpPr>
            <a:spLocks noGrp="1"/>
          </p:cNvSpPr>
          <p:nvPr>
            <p:ph type="body" sz="quarter" idx="10"/>
          </p:nvPr>
        </p:nvSpPr>
        <p:spPr>
          <a:xfrm>
            <a:off x="545431" y="4064969"/>
            <a:ext cx="10516139" cy="764089"/>
          </a:xfrm>
        </p:spPr>
        <p:txBody>
          <a:bodyPr/>
          <a:lstStyle>
            <a:lvl1pPr marL="0" indent="0">
              <a:buNone/>
              <a:defRPr lang="en-US" sz="16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sp>
        <p:nvSpPr>
          <p:cNvPr id="5" name="Text Placeholder 14">
            <a:extLst>
              <a:ext uri="{FF2B5EF4-FFF2-40B4-BE49-F238E27FC236}">
                <a16:creationId xmlns:a16="http://schemas.microsoft.com/office/drawing/2014/main" id="{05D308D0-74DA-D827-A03E-7CFBB0F9A0FE}"/>
              </a:ext>
            </a:extLst>
          </p:cNvPr>
          <p:cNvSpPr>
            <a:spLocks noGrp="1"/>
          </p:cNvSpPr>
          <p:nvPr>
            <p:ph type="body" sz="quarter" idx="11"/>
          </p:nvPr>
        </p:nvSpPr>
        <p:spPr>
          <a:xfrm>
            <a:off x="545431" y="5052255"/>
            <a:ext cx="5181706" cy="448806"/>
          </a:xfrm>
        </p:spPr>
        <p:txBody>
          <a:bodyPr/>
          <a:lstStyle>
            <a:lvl1pPr marL="0" indent="0">
              <a:buNone/>
              <a:defRPr lang="en-US" sz="16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pic>
        <p:nvPicPr>
          <p:cNvPr id="4" name="Fidelity logo" descr="Fidelity Investments logo">
            <a:extLst>
              <a:ext uri="{FF2B5EF4-FFF2-40B4-BE49-F238E27FC236}">
                <a16:creationId xmlns:a16="http://schemas.microsoft.com/office/drawing/2014/main" id="{0CF6DBDA-398C-09D2-F36A-7F5A55F535B6}"/>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9536232" y="6030625"/>
            <a:ext cx="2094425" cy="448806"/>
          </a:xfrm>
          <a:prstGeom prst="rect">
            <a:avLst/>
          </a:prstGeom>
        </p:spPr>
      </p:pic>
    </p:spTree>
    <p:extLst>
      <p:ext uri="{BB962C8B-B14F-4D97-AF65-F5344CB8AC3E}">
        <p14:creationId xmlns:p14="http://schemas.microsoft.com/office/powerpoint/2010/main" val="250012475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_Cover Slide with Photo">
    <p:bg>
      <p:bgPr>
        <a:solidFill>
          <a:schemeClr val="bg1"/>
        </a:solidFill>
        <a:effectLst/>
      </p:bgPr>
    </p:bg>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74824C47-E37B-B8A8-027B-A1C528E018FA}"/>
              </a:ext>
              <a:ext uri="{C183D7F6-B498-43B3-948B-1728B52AA6E4}">
                <adec:decorative xmlns:adec="http://schemas.microsoft.com/office/drawing/2017/decorative" val="1"/>
              </a:ext>
            </a:extLst>
          </p:cNvPr>
          <p:cNvSpPr>
            <a:spLocks noGrp="1"/>
          </p:cNvSpPr>
          <p:nvPr>
            <p:ph type="pic" sz="quarter" idx="12"/>
          </p:nvPr>
        </p:nvSpPr>
        <p:spPr>
          <a:xfrm>
            <a:off x="0" y="1"/>
            <a:ext cx="12192000" cy="3428999"/>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
        <p:nvSpPr>
          <p:cNvPr id="11" name="Title 1">
            <a:extLst>
              <a:ext uri="{FF2B5EF4-FFF2-40B4-BE49-F238E27FC236}">
                <a16:creationId xmlns:a16="http://schemas.microsoft.com/office/drawing/2014/main" id="{CD4003B9-3795-1337-5ADB-2B0117A458E6}"/>
              </a:ext>
            </a:extLst>
          </p:cNvPr>
          <p:cNvSpPr>
            <a:spLocks noGrp="1"/>
          </p:cNvSpPr>
          <p:nvPr>
            <p:ph type="ctrTitle" hasCustomPrompt="1"/>
          </p:nvPr>
        </p:nvSpPr>
        <p:spPr>
          <a:xfrm>
            <a:off x="545431" y="3429000"/>
            <a:ext cx="10529559" cy="1024718"/>
          </a:xfrm>
        </p:spPr>
        <p:txBody>
          <a:bodyPr anchor="b"/>
          <a:lstStyle>
            <a:lvl1pPr algn="l" defTabSz="914400" rtl="0" eaLnBrk="1" latinLnBrk="0" hangingPunct="1">
              <a:lnSpc>
                <a:spcPct val="100000"/>
              </a:lnSpc>
              <a:spcBef>
                <a:spcPct val="0"/>
              </a:spcBef>
              <a:buNone/>
              <a:defRPr lang="en-US" sz="4400" b="0" i="0" kern="1200" baseline="0" dirty="0">
                <a:solidFill>
                  <a:schemeClr val="bg2"/>
                </a:solidFill>
                <a:latin typeface="+mj-lt"/>
                <a:ea typeface="+mj-ea"/>
                <a:cs typeface="+mj-cs"/>
              </a:defRPr>
            </a:lvl1pPr>
          </a:lstStyle>
          <a:p>
            <a:r>
              <a:rPr lang="en-US"/>
              <a:t>Click to edit master title style</a:t>
            </a:r>
          </a:p>
        </p:txBody>
      </p:sp>
      <p:sp>
        <p:nvSpPr>
          <p:cNvPr id="12" name="Text Placeholder 14">
            <a:extLst>
              <a:ext uri="{FF2B5EF4-FFF2-40B4-BE49-F238E27FC236}">
                <a16:creationId xmlns:a16="http://schemas.microsoft.com/office/drawing/2014/main" id="{B688F113-E69D-556B-0ED7-E870DEED5F53}"/>
              </a:ext>
            </a:extLst>
          </p:cNvPr>
          <p:cNvSpPr>
            <a:spLocks noGrp="1"/>
          </p:cNvSpPr>
          <p:nvPr>
            <p:ph type="body" sz="quarter" idx="10"/>
          </p:nvPr>
        </p:nvSpPr>
        <p:spPr>
          <a:xfrm>
            <a:off x="545431" y="4464542"/>
            <a:ext cx="10516139" cy="764089"/>
          </a:xfrm>
        </p:spPr>
        <p:txBody>
          <a:bodyPr/>
          <a:lstStyle>
            <a:lvl1pPr marL="0" indent="0">
              <a:buNone/>
              <a:defRPr lang="en-US" sz="160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sp>
        <p:nvSpPr>
          <p:cNvPr id="13" name="Text Placeholder 14">
            <a:extLst>
              <a:ext uri="{FF2B5EF4-FFF2-40B4-BE49-F238E27FC236}">
                <a16:creationId xmlns:a16="http://schemas.microsoft.com/office/drawing/2014/main" id="{CE639C2E-6138-661D-AD0C-D1BD6F1F8434}"/>
              </a:ext>
            </a:extLst>
          </p:cNvPr>
          <p:cNvSpPr>
            <a:spLocks noGrp="1"/>
          </p:cNvSpPr>
          <p:nvPr>
            <p:ph type="body" sz="quarter" idx="11"/>
          </p:nvPr>
        </p:nvSpPr>
        <p:spPr>
          <a:xfrm>
            <a:off x="545431" y="5451276"/>
            <a:ext cx="5181706" cy="448806"/>
          </a:xfrm>
        </p:spPr>
        <p:txBody>
          <a:bodyPr/>
          <a:lstStyle>
            <a:lvl1pPr marL="0" indent="0">
              <a:buNone/>
              <a:defRPr lang="en-US" sz="160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spTree>
    <p:extLst>
      <p:ext uri="{BB962C8B-B14F-4D97-AF65-F5344CB8AC3E}">
        <p14:creationId xmlns:p14="http://schemas.microsoft.com/office/powerpoint/2010/main" val="341356246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Divider Slide">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3EA7BEE-9EC4-FB21-3CA5-F02B284B225E}"/>
              </a:ext>
              <a:ext uri="{C183D7F6-B498-43B3-948B-1728B52AA6E4}">
                <adec:decorative xmlns:adec="http://schemas.microsoft.com/office/drawing/2017/decorative" val="1"/>
              </a:ext>
            </a:extLst>
          </p:cNvPr>
          <p:cNvSpPr/>
          <p:nvPr userDrawn="1"/>
        </p:nvSpPr>
        <p:spPr>
          <a:xfrm>
            <a:off x="0" y="1600200"/>
            <a:ext cx="12192000" cy="39564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835760" y="2458890"/>
            <a:ext cx="7312058" cy="1299358"/>
          </a:xfrm>
        </p:spPr>
        <p:txBody>
          <a:bodyPr anchor="b"/>
          <a:lstStyle>
            <a:lvl1pPr algn="l">
              <a:defRPr sz="44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835760" y="3831920"/>
            <a:ext cx="7312058" cy="785018"/>
          </a:xfrm>
        </p:spPr>
        <p:txBody>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Rectangle 6">
            <a:extLst>
              <a:ext uri="{FF2B5EF4-FFF2-40B4-BE49-F238E27FC236}">
                <a16:creationId xmlns:a16="http://schemas.microsoft.com/office/drawing/2014/main" id="{83A0C9F1-A2F9-EAE0-A238-570D8356FEEE}"/>
              </a:ext>
              <a:ext uri="{C183D7F6-B498-43B3-948B-1728B52AA6E4}">
                <adec:decorative xmlns:adec="http://schemas.microsoft.com/office/drawing/2017/decorative" val="1"/>
              </a:ext>
            </a:extLst>
          </p:cNvPr>
          <p:cNvSpPr/>
          <p:nvPr userDrawn="1"/>
        </p:nvSpPr>
        <p:spPr>
          <a:xfrm>
            <a:off x="11734800" y="1600200"/>
            <a:ext cx="457200" cy="39564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222040144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Divider Slide">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A33D1BF-4DC2-C643-CDD3-9E63E3701A6C}"/>
              </a:ext>
              <a:ext uri="{C183D7F6-B498-43B3-948B-1728B52AA6E4}">
                <adec:decorative xmlns:adec="http://schemas.microsoft.com/office/drawing/2017/decorative" val="1"/>
              </a:ext>
            </a:extLst>
          </p:cNvPr>
          <p:cNvSpPr/>
          <p:nvPr userDrawn="1"/>
        </p:nvSpPr>
        <p:spPr>
          <a:xfrm>
            <a:off x="0" y="0"/>
            <a:ext cx="12192000" cy="54600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434CEEA0-0D10-A801-9B52-06AC38DD4982}"/>
              </a:ext>
              <a:ext uri="{C183D7F6-B498-43B3-948B-1728B52AA6E4}">
                <adec:decorative xmlns:adec="http://schemas.microsoft.com/office/drawing/2017/decorative" val="1"/>
              </a:ext>
            </a:extLst>
          </p:cNvPr>
          <p:cNvSpPr/>
          <p:nvPr userDrawn="1"/>
        </p:nvSpPr>
        <p:spPr>
          <a:xfrm>
            <a:off x="0" y="4331432"/>
            <a:ext cx="12192000" cy="139795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835760" y="1290918"/>
            <a:ext cx="6296560" cy="1736168"/>
          </a:xfrm>
        </p:spPr>
        <p:txBody>
          <a:bodyPr anchor="b"/>
          <a:lstStyle>
            <a:lvl1pPr algn="l">
              <a:defRPr sz="44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835760" y="3189807"/>
            <a:ext cx="6296560" cy="785018"/>
          </a:xfrm>
        </p:spPr>
        <p:txBody>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3252586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6_Divider Slide">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A33D1BF-4DC2-C643-CDD3-9E63E3701A6C}"/>
              </a:ext>
              <a:ext uri="{C183D7F6-B498-43B3-948B-1728B52AA6E4}">
                <adec:decorative xmlns:adec="http://schemas.microsoft.com/office/drawing/2017/decorative" val="1"/>
              </a:ext>
            </a:extLst>
          </p:cNvPr>
          <p:cNvSpPr/>
          <p:nvPr userDrawn="1"/>
        </p:nvSpPr>
        <p:spPr>
          <a:xfrm>
            <a:off x="0" y="0"/>
            <a:ext cx="12192000" cy="43314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835760" y="2246882"/>
            <a:ext cx="6296560" cy="1736168"/>
          </a:xfrm>
        </p:spPr>
        <p:txBody>
          <a:bodyPr anchor="b"/>
          <a:lstStyle>
            <a:lvl1pPr algn="l">
              <a:defRPr sz="54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835760" y="4533694"/>
            <a:ext cx="6296560" cy="785018"/>
          </a:xfrm>
        </p:spPr>
        <p:txBody>
          <a:bodyPr/>
          <a:lstStyle>
            <a:lvl1pPr marL="0" indent="0" algn="l">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15437548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Divider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835760" y="1290918"/>
            <a:ext cx="6296560" cy="1736168"/>
          </a:xfrm>
        </p:spPr>
        <p:txBody>
          <a:bodyPr anchor="b"/>
          <a:lstStyle>
            <a:lvl1pPr algn="l">
              <a:defRPr sz="4400">
                <a:solidFill>
                  <a:schemeClr val="bg2"/>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835760" y="3189807"/>
            <a:ext cx="6296560" cy="785018"/>
          </a:xfrm>
        </p:spPr>
        <p:txBody>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392041710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_Divider Slide">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F78CBD6-2AE8-9090-9163-417278EDA45B}"/>
              </a:ext>
              <a:ext uri="{C183D7F6-B498-43B3-948B-1728B52AA6E4}">
                <adec:decorative xmlns:adec="http://schemas.microsoft.com/office/drawing/2017/decorative" val="1"/>
              </a:ext>
            </a:extLst>
          </p:cNvPr>
          <p:cNvSpPr>
            <a:spLocks noGrp="1"/>
          </p:cNvSpPr>
          <p:nvPr>
            <p:ph type="pic" sz="quarter" idx="12"/>
          </p:nvPr>
        </p:nvSpPr>
        <p:spPr>
          <a:xfrm>
            <a:off x="0" y="1"/>
            <a:ext cx="4752109" cy="6019799"/>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669115" y="1328589"/>
            <a:ext cx="5791200" cy="2100410"/>
          </a:xfrm>
        </p:spPr>
        <p:txBody>
          <a:bodyPr anchor="b"/>
          <a:lstStyle>
            <a:lvl1pPr algn="l">
              <a:defRPr sz="4400">
                <a:solidFill>
                  <a:schemeClr val="bg2"/>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5669115" y="3676648"/>
            <a:ext cx="5791200" cy="1375679"/>
          </a:xfrm>
        </p:spPr>
        <p:txBody>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6" name="Rectangle 5">
            <a:extLst>
              <a:ext uri="{FF2B5EF4-FFF2-40B4-BE49-F238E27FC236}">
                <a16:creationId xmlns:a16="http://schemas.microsoft.com/office/drawing/2014/main" id="{ED933413-85A0-08A5-DD78-D28AF02ECE43}"/>
              </a:ext>
              <a:ext uri="{C183D7F6-B498-43B3-948B-1728B52AA6E4}">
                <adec:decorative xmlns:adec="http://schemas.microsoft.com/office/drawing/2017/decorative" val="1"/>
              </a:ext>
            </a:extLst>
          </p:cNvPr>
          <p:cNvSpPr/>
          <p:nvPr userDrawn="1"/>
        </p:nvSpPr>
        <p:spPr>
          <a:xfrm>
            <a:off x="4752109" y="0"/>
            <a:ext cx="369028" cy="6019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9391053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5_Divider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457200" y="1328589"/>
            <a:ext cx="5791200" cy="2100410"/>
          </a:xfrm>
        </p:spPr>
        <p:txBody>
          <a:bodyPr anchor="b"/>
          <a:lstStyle>
            <a:lvl1pPr algn="l">
              <a:defRPr sz="4400">
                <a:solidFill>
                  <a:schemeClr val="bg2"/>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457200" y="3676648"/>
            <a:ext cx="5791200" cy="1375679"/>
          </a:xfrm>
        </p:spPr>
        <p:txBody>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Picture Placeholder 6">
            <a:extLst>
              <a:ext uri="{FF2B5EF4-FFF2-40B4-BE49-F238E27FC236}">
                <a16:creationId xmlns:a16="http://schemas.microsoft.com/office/drawing/2014/main" id="{CF78CBD6-2AE8-9090-9163-417278EDA45B}"/>
              </a:ext>
              <a:ext uri="{C183D7F6-B498-43B3-948B-1728B52AA6E4}">
                <adec:decorative xmlns:adec="http://schemas.microsoft.com/office/drawing/2017/decorative" val="1"/>
              </a:ext>
            </a:extLst>
          </p:cNvPr>
          <p:cNvSpPr>
            <a:spLocks noGrp="1"/>
          </p:cNvSpPr>
          <p:nvPr>
            <p:ph type="pic" sz="quarter" idx="12"/>
          </p:nvPr>
        </p:nvSpPr>
        <p:spPr>
          <a:xfrm>
            <a:off x="7439891" y="1"/>
            <a:ext cx="4752109" cy="6019799"/>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6" name="Rectangle 5">
            <a:extLst>
              <a:ext uri="{FF2B5EF4-FFF2-40B4-BE49-F238E27FC236}">
                <a16:creationId xmlns:a16="http://schemas.microsoft.com/office/drawing/2014/main" id="{ED933413-85A0-08A5-DD78-D28AF02ECE43}"/>
              </a:ext>
              <a:ext uri="{C183D7F6-B498-43B3-948B-1728B52AA6E4}">
                <adec:decorative xmlns:adec="http://schemas.microsoft.com/office/drawing/2017/decorative" val="1"/>
              </a:ext>
            </a:extLst>
          </p:cNvPr>
          <p:cNvSpPr/>
          <p:nvPr userDrawn="1"/>
        </p:nvSpPr>
        <p:spPr>
          <a:xfrm>
            <a:off x="7092586" y="0"/>
            <a:ext cx="369028" cy="6019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6341711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6EE06-F990-BADC-3C58-275B7DA92B64}"/>
              </a:ext>
            </a:extLst>
          </p:cNvPr>
          <p:cNvSpPr>
            <a:spLocks noGrp="1"/>
          </p:cNvSpPr>
          <p:nvPr>
            <p:ph type="title" hasCustomPrompt="1"/>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A86A4E8A-8529-77C4-23B9-9553D2D22C98}"/>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1795796955"/>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4786C03-60A1-7394-584D-12B4F9FA8A26}"/>
              </a:ext>
            </a:extLst>
          </p:cNvPr>
          <p:cNvSpPr>
            <a:spLocks noGrp="1"/>
          </p:cNvSpPr>
          <p:nvPr>
            <p:ph idx="1" hasCustomPrompt="1"/>
          </p:nvPr>
        </p:nvSpPr>
        <p:spPr>
          <a:xfrm>
            <a:off x="462222" y="1253330"/>
            <a:ext cx="11272577" cy="47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7B35DECC-5944-6AF5-0E9A-D6C8EEAA214D}"/>
              </a:ext>
            </a:extLst>
          </p:cNvPr>
          <p:cNvSpPr>
            <a:spLocks noGrp="1"/>
          </p:cNvSpPr>
          <p:nvPr>
            <p:ph type="title" hasCustomPrompt="1"/>
          </p:nvPr>
        </p:nvSpPr>
        <p:spPr>
          <a:xfrm>
            <a:off x="462223" y="365125"/>
            <a:ext cx="11267554" cy="720097"/>
          </a:xfrm>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9EDFE85A-A070-6764-5E7E-02B040D3103D}"/>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422379556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two column layout">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714710-5514-6CF5-7E8A-881CF272282C}"/>
              </a:ext>
            </a:extLst>
          </p:cNvPr>
          <p:cNvSpPr>
            <a:spLocks noGrp="1"/>
          </p:cNvSpPr>
          <p:nvPr>
            <p:ph type="title" hasCustomPrompt="1"/>
          </p:nvPr>
        </p:nvSpPr>
        <p:spPr>
          <a:xfrm>
            <a:off x="462223" y="365125"/>
            <a:ext cx="11267554" cy="720097"/>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448ADB2A-BDC9-8416-9729-22769B6BF59E}"/>
              </a:ext>
            </a:extLst>
          </p:cNvPr>
          <p:cNvSpPr>
            <a:spLocks noGrp="1"/>
          </p:cNvSpPr>
          <p:nvPr>
            <p:ph idx="1" hasCustomPrompt="1"/>
          </p:nvPr>
        </p:nvSpPr>
        <p:spPr>
          <a:xfrm>
            <a:off x="462223" y="1253330"/>
            <a:ext cx="5361707" cy="47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a:extLst>
              <a:ext uri="{FF2B5EF4-FFF2-40B4-BE49-F238E27FC236}">
                <a16:creationId xmlns:a16="http://schemas.microsoft.com/office/drawing/2014/main" id="{55C6177D-9439-E262-960F-ED01DB8AD9D6}"/>
              </a:ext>
            </a:extLst>
          </p:cNvPr>
          <p:cNvSpPr>
            <a:spLocks noGrp="1"/>
          </p:cNvSpPr>
          <p:nvPr>
            <p:ph idx="10" hasCustomPrompt="1"/>
          </p:nvPr>
        </p:nvSpPr>
        <p:spPr>
          <a:xfrm>
            <a:off x="6368069" y="1253329"/>
            <a:ext cx="5361707" cy="47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1">
            <a:extLst>
              <a:ext uri="{FF2B5EF4-FFF2-40B4-BE49-F238E27FC236}">
                <a16:creationId xmlns:a16="http://schemas.microsoft.com/office/drawing/2014/main" id="{35326303-F87A-B6CB-E15B-767026A10469}"/>
              </a:ext>
              <a:ext uri="{C183D7F6-B498-43B3-948B-1728B52AA6E4}">
                <adec:decorative xmlns:adec="http://schemas.microsoft.com/office/drawing/2017/decorative" val="1"/>
              </a:ext>
            </a:extLst>
          </p:cNvPr>
          <p:cNvSpPr>
            <a:spLocks noGrp="1"/>
          </p:cNvSpPr>
          <p:nvPr>
            <p:ph type="sldNum" sz="quarter" idx="11"/>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70476402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Cover Slide">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31EBF5D-922E-1512-5210-A165AAF4BF92}"/>
              </a:ext>
              <a:ext uri="{C183D7F6-B498-43B3-948B-1728B52AA6E4}">
                <adec:decorative xmlns:adec="http://schemas.microsoft.com/office/drawing/2017/decorative" val="1"/>
              </a:ext>
            </a:extLst>
          </p:cNvPr>
          <p:cNvSpPr/>
          <p:nvPr userDrawn="1"/>
        </p:nvSpPr>
        <p:spPr>
          <a:xfrm>
            <a:off x="8909914" y="5696898"/>
            <a:ext cx="3282086" cy="116110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C5F2BB47-3FE3-D6F1-D8A6-33D8780B775C}"/>
              </a:ext>
              <a:ext uri="{C183D7F6-B498-43B3-948B-1728B52AA6E4}">
                <adec:decorative xmlns:adec="http://schemas.microsoft.com/office/drawing/2017/decorative" val="1"/>
              </a:ext>
            </a:extLst>
          </p:cNvPr>
          <p:cNvSpPr/>
          <p:nvPr userDrawn="1"/>
        </p:nvSpPr>
        <p:spPr>
          <a:xfrm flipV="1">
            <a:off x="0" y="-12242"/>
            <a:ext cx="12192000" cy="34412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45431" y="1122146"/>
            <a:ext cx="10529559" cy="1024718"/>
          </a:xfrm>
        </p:spPr>
        <p:txBody>
          <a:bodyPr anchor="b"/>
          <a:lstStyle>
            <a:lvl1pPr algn="l" defTabSz="914400" rtl="0" eaLnBrk="1" latinLnBrk="0" hangingPunct="1">
              <a:lnSpc>
                <a:spcPct val="100000"/>
              </a:lnSpc>
              <a:spcBef>
                <a:spcPct val="0"/>
              </a:spcBef>
              <a:buNone/>
              <a:defRPr lang="en-US" sz="4400" b="0" i="0" kern="1200" baseline="0" dirty="0">
                <a:solidFill>
                  <a:schemeClr val="bg2"/>
                </a:solidFill>
                <a:latin typeface="+mj-lt"/>
                <a:ea typeface="+mj-ea"/>
                <a:cs typeface="+mj-cs"/>
              </a:defRPr>
            </a:lvl1pPr>
          </a:lstStyle>
          <a:p>
            <a:r>
              <a:rPr lang="en-US"/>
              <a:t>Click to edit master title style</a:t>
            </a:r>
          </a:p>
        </p:txBody>
      </p:sp>
      <p:sp>
        <p:nvSpPr>
          <p:cNvPr id="6" name="Text Placeholder 14">
            <a:extLst>
              <a:ext uri="{FF2B5EF4-FFF2-40B4-BE49-F238E27FC236}">
                <a16:creationId xmlns:a16="http://schemas.microsoft.com/office/drawing/2014/main" id="{86D41018-C18F-1229-589B-8A00DB40659A}"/>
              </a:ext>
            </a:extLst>
          </p:cNvPr>
          <p:cNvSpPr>
            <a:spLocks noGrp="1"/>
          </p:cNvSpPr>
          <p:nvPr>
            <p:ph type="body" sz="quarter" idx="10"/>
          </p:nvPr>
        </p:nvSpPr>
        <p:spPr>
          <a:xfrm>
            <a:off x="545431" y="4064969"/>
            <a:ext cx="10516139" cy="764089"/>
          </a:xfrm>
        </p:spPr>
        <p:txBody>
          <a:bodyPr/>
          <a:lstStyle>
            <a:lvl1pPr marL="0" indent="0">
              <a:buNone/>
              <a:defRPr lang="en-US" sz="16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sp>
        <p:nvSpPr>
          <p:cNvPr id="5" name="Text Placeholder 14">
            <a:extLst>
              <a:ext uri="{FF2B5EF4-FFF2-40B4-BE49-F238E27FC236}">
                <a16:creationId xmlns:a16="http://schemas.microsoft.com/office/drawing/2014/main" id="{05D308D0-74DA-D827-A03E-7CFBB0F9A0FE}"/>
              </a:ext>
            </a:extLst>
          </p:cNvPr>
          <p:cNvSpPr>
            <a:spLocks noGrp="1"/>
          </p:cNvSpPr>
          <p:nvPr>
            <p:ph type="body" sz="quarter" idx="11"/>
          </p:nvPr>
        </p:nvSpPr>
        <p:spPr>
          <a:xfrm>
            <a:off x="545431" y="5052255"/>
            <a:ext cx="5181706" cy="448806"/>
          </a:xfrm>
        </p:spPr>
        <p:txBody>
          <a:bodyPr/>
          <a:lstStyle>
            <a:lvl1pPr marL="0" indent="0">
              <a:buNone/>
              <a:defRPr lang="en-US" sz="1600" kern="1200" dirty="0">
                <a:solidFill>
                  <a:schemeClr val="bg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pic>
        <p:nvPicPr>
          <p:cNvPr id="4" name="Fidelity logo" descr="Fidelity Investments logo">
            <a:extLst>
              <a:ext uri="{FF2B5EF4-FFF2-40B4-BE49-F238E27FC236}">
                <a16:creationId xmlns:a16="http://schemas.microsoft.com/office/drawing/2014/main" id="{0CF6DBDA-398C-09D2-F36A-7F5A55F535B6}"/>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9536232" y="6030625"/>
            <a:ext cx="2094425" cy="448806"/>
          </a:xfrm>
          <a:prstGeom prst="rect">
            <a:avLst/>
          </a:prstGeom>
        </p:spPr>
      </p:pic>
    </p:spTree>
    <p:extLst>
      <p:ext uri="{BB962C8B-B14F-4D97-AF65-F5344CB8AC3E}">
        <p14:creationId xmlns:p14="http://schemas.microsoft.com/office/powerpoint/2010/main" val="252094686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A3895DE-7D37-C357-C469-FD34336265F4}"/>
              </a:ext>
            </a:extLst>
          </p:cNvPr>
          <p:cNvSpPr>
            <a:spLocks noGrp="1"/>
          </p:cNvSpPr>
          <p:nvPr>
            <p:ph type="title" hasCustomPrompt="1"/>
          </p:nvPr>
        </p:nvSpPr>
        <p:spPr>
          <a:xfrm>
            <a:off x="462224" y="365126"/>
            <a:ext cx="11267554" cy="569822"/>
          </a:xfrm>
        </p:spPr>
        <p:txBody>
          <a:bodyPr/>
          <a:lstStyle/>
          <a:p>
            <a:r>
              <a:rPr lang="en-US"/>
              <a:t>Click to edit master title style</a:t>
            </a:r>
          </a:p>
        </p:txBody>
      </p:sp>
      <p:sp>
        <p:nvSpPr>
          <p:cNvPr id="6" name="Text Placeholder 4">
            <a:extLst>
              <a:ext uri="{FF2B5EF4-FFF2-40B4-BE49-F238E27FC236}">
                <a16:creationId xmlns:a16="http://schemas.microsoft.com/office/drawing/2014/main" id="{02272CBB-3EB5-5B63-49B1-EDF99305DD17}"/>
              </a:ext>
            </a:extLst>
          </p:cNvPr>
          <p:cNvSpPr>
            <a:spLocks noGrp="1"/>
          </p:cNvSpPr>
          <p:nvPr>
            <p:ph type="body" sz="quarter" idx="13" hasCustomPrompt="1"/>
          </p:nvPr>
        </p:nvSpPr>
        <p:spPr>
          <a:xfrm>
            <a:off x="462224" y="842963"/>
            <a:ext cx="11267554" cy="409575"/>
          </a:xfrm>
        </p:spPr>
        <p:txBody>
          <a:bodyPr/>
          <a:lstStyle>
            <a:lvl1pPr marL="0" indent="0">
              <a:buNone/>
              <a:defRPr sz="1800">
                <a:solidFill>
                  <a:schemeClr val="tx2"/>
                </a:solidFill>
              </a:defRPr>
            </a:lvl1pPr>
          </a:lstStyle>
          <a:p>
            <a:pPr lvl="0"/>
            <a:r>
              <a:rPr lang="en-US"/>
              <a:t>Click to edit master text styles</a:t>
            </a:r>
          </a:p>
        </p:txBody>
      </p:sp>
      <p:sp>
        <p:nvSpPr>
          <p:cNvPr id="2" name="Slide Number Placeholder 1">
            <a:extLst>
              <a:ext uri="{FF2B5EF4-FFF2-40B4-BE49-F238E27FC236}">
                <a16:creationId xmlns:a16="http://schemas.microsoft.com/office/drawing/2014/main" id="{38972C9B-D8D5-9DFB-43AC-FC475035BDF4}"/>
              </a:ext>
              <a:ext uri="{C183D7F6-B498-43B3-948B-1728B52AA6E4}">
                <adec:decorative xmlns:adec="http://schemas.microsoft.com/office/drawing/2017/decorative" val="1"/>
              </a:ext>
            </a:extLst>
          </p:cNvPr>
          <p:cNvSpPr>
            <a:spLocks noGrp="1"/>
          </p:cNvSpPr>
          <p:nvPr>
            <p:ph type="sldNum" sz="quarter" idx="14"/>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3359496176"/>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EC7C9EF0-AC60-A83A-F579-10954C94A703}"/>
              </a:ext>
            </a:extLst>
          </p:cNvPr>
          <p:cNvSpPr>
            <a:spLocks noGrp="1"/>
          </p:cNvSpPr>
          <p:nvPr>
            <p:ph type="title" hasCustomPrompt="1"/>
          </p:nvPr>
        </p:nvSpPr>
        <p:spPr>
          <a:xfrm>
            <a:off x="462224" y="365125"/>
            <a:ext cx="11267554" cy="569823"/>
          </a:xfrm>
        </p:spPr>
        <p:txBody>
          <a:bodyPr/>
          <a:lstStyle/>
          <a:p>
            <a:r>
              <a:rPr lang="en-US"/>
              <a:t>Click to edit master title style</a:t>
            </a:r>
          </a:p>
        </p:txBody>
      </p:sp>
      <p:sp>
        <p:nvSpPr>
          <p:cNvPr id="5" name="Text Placeholder 4">
            <a:extLst>
              <a:ext uri="{FF2B5EF4-FFF2-40B4-BE49-F238E27FC236}">
                <a16:creationId xmlns:a16="http://schemas.microsoft.com/office/drawing/2014/main" id="{EFBF92DE-B522-D17C-29AB-676C3B829F74}"/>
              </a:ext>
            </a:extLst>
          </p:cNvPr>
          <p:cNvSpPr>
            <a:spLocks noGrp="1"/>
          </p:cNvSpPr>
          <p:nvPr>
            <p:ph type="body" sz="quarter" idx="13" hasCustomPrompt="1"/>
          </p:nvPr>
        </p:nvSpPr>
        <p:spPr>
          <a:xfrm>
            <a:off x="462224" y="842963"/>
            <a:ext cx="11272369" cy="409575"/>
          </a:xfrm>
        </p:spPr>
        <p:txBody>
          <a:bodyPr/>
          <a:lstStyle>
            <a:lvl1pPr marL="0" indent="0">
              <a:buNone/>
              <a:defRPr sz="1800">
                <a:solidFill>
                  <a:schemeClr val="tx2"/>
                </a:solidFill>
              </a:defRPr>
            </a:lvl1pPr>
          </a:lstStyle>
          <a:p>
            <a:pPr lvl="0"/>
            <a:r>
              <a:rPr lang="en-US"/>
              <a:t>Click to edit master text styles</a:t>
            </a:r>
          </a:p>
        </p:txBody>
      </p:sp>
      <p:sp>
        <p:nvSpPr>
          <p:cNvPr id="9" name="Content Placeholder 8">
            <a:extLst>
              <a:ext uri="{FF2B5EF4-FFF2-40B4-BE49-F238E27FC236}">
                <a16:creationId xmlns:a16="http://schemas.microsoft.com/office/drawing/2014/main" id="{F6D088D9-0617-889F-849D-C9773FBD9897}"/>
              </a:ext>
            </a:extLst>
          </p:cNvPr>
          <p:cNvSpPr>
            <a:spLocks noGrp="1"/>
          </p:cNvSpPr>
          <p:nvPr>
            <p:ph sz="quarter" idx="14" hasCustomPrompt="1"/>
          </p:nvPr>
        </p:nvSpPr>
        <p:spPr>
          <a:xfrm>
            <a:off x="462224" y="1646238"/>
            <a:ext cx="11277600" cy="43735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1">
            <a:extLst>
              <a:ext uri="{FF2B5EF4-FFF2-40B4-BE49-F238E27FC236}">
                <a16:creationId xmlns:a16="http://schemas.microsoft.com/office/drawing/2014/main" id="{31A43E8B-48F9-7367-2481-0A84BE1289AE}"/>
              </a:ext>
              <a:ext uri="{C183D7F6-B498-43B3-948B-1728B52AA6E4}">
                <adec:decorative xmlns:adec="http://schemas.microsoft.com/office/drawing/2017/decorative" val="1"/>
              </a:ext>
            </a:extLst>
          </p:cNvPr>
          <p:cNvSpPr>
            <a:spLocks noGrp="1"/>
          </p:cNvSpPr>
          <p:nvPr>
            <p:ph type="sldNum" sz="quarter" idx="15"/>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3373372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Subtitle, Two Column">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A5982D8-ABD8-122E-50A2-B69059DB33FB}"/>
              </a:ext>
            </a:extLst>
          </p:cNvPr>
          <p:cNvSpPr>
            <a:spLocks noGrp="1"/>
          </p:cNvSpPr>
          <p:nvPr>
            <p:ph type="title" hasCustomPrompt="1"/>
          </p:nvPr>
        </p:nvSpPr>
        <p:spPr>
          <a:xfrm>
            <a:off x="462224" y="365125"/>
            <a:ext cx="11267554" cy="580097"/>
          </a:xfrm>
        </p:spPr>
        <p:txBody>
          <a:bodyPr/>
          <a:lstStyle/>
          <a:p>
            <a:r>
              <a:rPr lang="en-US"/>
              <a:t>Click to edit master title style</a:t>
            </a:r>
          </a:p>
        </p:txBody>
      </p:sp>
      <p:sp>
        <p:nvSpPr>
          <p:cNvPr id="8" name="Text Placeholder 4">
            <a:extLst>
              <a:ext uri="{FF2B5EF4-FFF2-40B4-BE49-F238E27FC236}">
                <a16:creationId xmlns:a16="http://schemas.microsoft.com/office/drawing/2014/main" id="{33BA455C-0E89-F858-78A0-B0D8FFF113D5}"/>
              </a:ext>
            </a:extLst>
          </p:cNvPr>
          <p:cNvSpPr>
            <a:spLocks noGrp="1"/>
          </p:cNvSpPr>
          <p:nvPr>
            <p:ph type="body" sz="quarter" idx="14" hasCustomPrompt="1"/>
          </p:nvPr>
        </p:nvSpPr>
        <p:spPr>
          <a:xfrm>
            <a:off x="462224" y="842963"/>
            <a:ext cx="11277391" cy="409575"/>
          </a:xfrm>
        </p:spPr>
        <p:txBody>
          <a:bodyPr/>
          <a:lstStyle>
            <a:lvl1pPr marL="0" indent="0">
              <a:buNone/>
              <a:defRPr sz="1800">
                <a:solidFill>
                  <a:schemeClr val="tx2"/>
                </a:solidFill>
              </a:defRPr>
            </a:lvl1pPr>
          </a:lstStyle>
          <a:p>
            <a:pPr lvl="0"/>
            <a:r>
              <a:rPr lang="en-US"/>
              <a:t>Click to edit master text styles</a:t>
            </a:r>
          </a:p>
        </p:txBody>
      </p:sp>
      <p:sp>
        <p:nvSpPr>
          <p:cNvPr id="9" name="Content Placeholder 2">
            <a:extLst>
              <a:ext uri="{FF2B5EF4-FFF2-40B4-BE49-F238E27FC236}">
                <a16:creationId xmlns:a16="http://schemas.microsoft.com/office/drawing/2014/main" id="{74CE1F26-91F3-AD02-6A93-5A89D6591FDD}"/>
              </a:ext>
            </a:extLst>
          </p:cNvPr>
          <p:cNvSpPr>
            <a:spLocks noGrp="1"/>
          </p:cNvSpPr>
          <p:nvPr>
            <p:ph idx="1" hasCustomPrompt="1"/>
          </p:nvPr>
        </p:nvSpPr>
        <p:spPr>
          <a:xfrm>
            <a:off x="462224" y="1646239"/>
            <a:ext cx="5361707" cy="434257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8CE31B08-AA08-EB76-8B19-139F06BE37FF}"/>
              </a:ext>
            </a:extLst>
          </p:cNvPr>
          <p:cNvSpPr>
            <a:spLocks noGrp="1"/>
          </p:cNvSpPr>
          <p:nvPr>
            <p:ph idx="10" hasCustomPrompt="1"/>
          </p:nvPr>
        </p:nvSpPr>
        <p:spPr>
          <a:xfrm>
            <a:off x="6368069" y="1646238"/>
            <a:ext cx="5361707" cy="434257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1">
            <a:extLst>
              <a:ext uri="{FF2B5EF4-FFF2-40B4-BE49-F238E27FC236}">
                <a16:creationId xmlns:a16="http://schemas.microsoft.com/office/drawing/2014/main" id="{3111CF79-A683-2FFE-FC6A-F247521D0917}"/>
              </a:ext>
              <a:ext uri="{C183D7F6-B498-43B3-948B-1728B52AA6E4}">
                <adec:decorative xmlns:adec="http://schemas.microsoft.com/office/drawing/2017/decorative" val="1"/>
              </a:ext>
            </a:extLst>
          </p:cNvPr>
          <p:cNvSpPr>
            <a:spLocks noGrp="1"/>
          </p:cNvSpPr>
          <p:nvPr>
            <p:ph type="sldNum" sz="quarter" idx="15"/>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1301119209"/>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42D47-F8A9-693D-10FC-0D171AACE0E5}"/>
              </a:ext>
            </a:extLst>
          </p:cNvPr>
          <p:cNvSpPr>
            <a:spLocks noGrp="1"/>
          </p:cNvSpPr>
          <p:nvPr>
            <p:ph type="title" hasCustomPrompt="1"/>
          </p:nvPr>
        </p:nvSpPr>
        <p:spPr>
          <a:xfrm>
            <a:off x="462224" y="-966369"/>
            <a:ext cx="11267554" cy="720097"/>
          </a:xfrm>
        </p:spPr>
        <p:txBody>
          <a:bodyPr/>
          <a:lstStyle>
            <a:lvl1pPr>
              <a:defRPr>
                <a:solidFill>
                  <a:schemeClr val="bg2"/>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5B74BF9F-12E0-9433-3A6D-1E5EE9447C24}"/>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1194455840"/>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Call Out Slide">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7676837-1BE0-29C4-4797-1C94DC93688D}"/>
              </a:ext>
              <a:ext uri="{C183D7F6-B498-43B3-948B-1728B52AA6E4}">
                <adec:decorative xmlns:adec="http://schemas.microsoft.com/office/drawing/2017/decorative" val="1"/>
              </a:ext>
            </a:extLst>
          </p:cNvPr>
          <p:cNvSpPr/>
          <p:nvPr userDrawn="1"/>
        </p:nvSpPr>
        <p:spPr>
          <a:xfrm>
            <a:off x="0" y="0"/>
            <a:ext cx="4094922" cy="6019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B86EE06-F990-BADC-3C58-275B7DA92B64}"/>
              </a:ext>
            </a:extLst>
          </p:cNvPr>
          <p:cNvSpPr>
            <a:spLocks noGrp="1"/>
          </p:cNvSpPr>
          <p:nvPr>
            <p:ph type="title" hasCustomPrompt="1"/>
          </p:nvPr>
        </p:nvSpPr>
        <p:spPr>
          <a:xfrm>
            <a:off x="462223" y="365125"/>
            <a:ext cx="3252527" cy="1292225"/>
          </a:xfrm>
        </p:spPr>
        <p:txBody>
          <a:bodyPr/>
          <a:lstStyle>
            <a:lvl1pPr>
              <a:defRPr>
                <a:solidFill>
                  <a:schemeClr val="bg1"/>
                </a:solidFill>
              </a:defRPr>
            </a:lvl1pPr>
          </a:lstStyle>
          <a:p>
            <a:r>
              <a:rPr lang="en-US"/>
              <a:t>Click to edit master title style</a:t>
            </a:r>
          </a:p>
        </p:txBody>
      </p:sp>
      <p:sp>
        <p:nvSpPr>
          <p:cNvPr id="4" name="Slide Number Placeholder 3">
            <a:extLst>
              <a:ext uri="{FF2B5EF4-FFF2-40B4-BE49-F238E27FC236}">
                <a16:creationId xmlns:a16="http://schemas.microsoft.com/office/drawing/2014/main" id="{600B2CE5-BD2C-EB8A-F79C-15C62BFD4BE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2028539492"/>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_Call Out Slide">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7676837-1BE0-29C4-4797-1C94DC93688D}"/>
              </a:ext>
              <a:ext uri="{C183D7F6-B498-43B3-948B-1728B52AA6E4}">
                <adec:decorative xmlns:adec="http://schemas.microsoft.com/office/drawing/2017/decorative" val="1"/>
              </a:ext>
            </a:extLst>
          </p:cNvPr>
          <p:cNvSpPr/>
          <p:nvPr userDrawn="1"/>
        </p:nvSpPr>
        <p:spPr>
          <a:xfrm>
            <a:off x="0" y="0"/>
            <a:ext cx="4094922" cy="6019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B86EE06-F990-BADC-3C58-275B7DA92B64}"/>
              </a:ext>
            </a:extLst>
          </p:cNvPr>
          <p:cNvSpPr>
            <a:spLocks noGrp="1"/>
          </p:cNvSpPr>
          <p:nvPr>
            <p:ph type="title" hasCustomPrompt="1"/>
          </p:nvPr>
        </p:nvSpPr>
        <p:spPr>
          <a:xfrm>
            <a:off x="462223" y="365125"/>
            <a:ext cx="3252527" cy="1292225"/>
          </a:xfrm>
        </p:spPr>
        <p:txBody>
          <a:bodyPr/>
          <a:lstStyle>
            <a:lvl1pPr>
              <a:defRPr>
                <a:solidFill>
                  <a:schemeClr val="bg1"/>
                </a:solidFill>
              </a:defRPr>
            </a:lvl1pPr>
          </a:lstStyle>
          <a:p>
            <a:r>
              <a:rPr lang="en-US"/>
              <a:t>Click to edit master title style</a:t>
            </a:r>
          </a:p>
        </p:txBody>
      </p:sp>
      <p:sp>
        <p:nvSpPr>
          <p:cNvPr id="6" name="Text Placeholder 5">
            <a:extLst>
              <a:ext uri="{FF2B5EF4-FFF2-40B4-BE49-F238E27FC236}">
                <a16:creationId xmlns:a16="http://schemas.microsoft.com/office/drawing/2014/main" id="{52678C57-FBB7-1C96-AAE9-B00F556662B7}"/>
              </a:ext>
            </a:extLst>
          </p:cNvPr>
          <p:cNvSpPr>
            <a:spLocks noGrp="1"/>
          </p:cNvSpPr>
          <p:nvPr>
            <p:ph type="body" sz="quarter" idx="11"/>
          </p:nvPr>
        </p:nvSpPr>
        <p:spPr>
          <a:xfrm>
            <a:off x="4557145" y="365125"/>
            <a:ext cx="7177655" cy="530225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600B2CE5-BD2C-EB8A-F79C-15C62BFD4BE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3847820179"/>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_Call Out Slide">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B60C06BC-9D23-CD0E-5F80-83E01AAC4D87}"/>
              </a:ext>
            </a:extLst>
          </p:cNvPr>
          <p:cNvSpPr>
            <a:spLocks noGrp="1"/>
          </p:cNvSpPr>
          <p:nvPr>
            <p:ph type="title" hasCustomPrompt="1"/>
          </p:nvPr>
        </p:nvSpPr>
        <p:spPr>
          <a:xfrm>
            <a:off x="462224" y="365126"/>
            <a:ext cx="4672484" cy="5289548"/>
          </a:xfrm>
        </p:spPr>
        <p:txBody>
          <a:bodyPr anchor="ctr"/>
          <a:lstStyle>
            <a:lvl1pPr marL="0" algn="l" defTabSz="914400" rtl="0" eaLnBrk="1" latinLnBrk="0" hangingPunct="1">
              <a:lnSpc>
                <a:spcPct val="90000"/>
              </a:lnSpc>
              <a:spcBef>
                <a:spcPct val="0"/>
              </a:spcBef>
              <a:buNone/>
              <a:defRPr lang="en-US" sz="4400" kern="1200" dirty="0">
                <a:solidFill>
                  <a:schemeClr val="bg2"/>
                </a:solidFill>
                <a:latin typeface="+mj-lt"/>
                <a:ea typeface="+mj-ea"/>
                <a:cs typeface="+mj-cs"/>
              </a:defRPr>
            </a:lvl1pPr>
          </a:lstStyle>
          <a:p>
            <a:r>
              <a:rPr lang="en-US"/>
              <a:t>Click to edit master title style</a:t>
            </a:r>
          </a:p>
        </p:txBody>
      </p:sp>
      <p:sp>
        <p:nvSpPr>
          <p:cNvPr id="35" name="Picture Placeholder 6">
            <a:extLst>
              <a:ext uri="{FF2B5EF4-FFF2-40B4-BE49-F238E27FC236}">
                <a16:creationId xmlns:a16="http://schemas.microsoft.com/office/drawing/2014/main" id="{BFC4FA17-1DB1-51CE-FBEE-E30CEC684E8E}"/>
              </a:ext>
              <a:ext uri="{C183D7F6-B498-43B3-948B-1728B52AA6E4}">
                <adec:decorative xmlns:adec="http://schemas.microsoft.com/office/drawing/2017/decorative" val="1"/>
              </a:ext>
            </a:extLst>
          </p:cNvPr>
          <p:cNvSpPr>
            <a:spLocks noGrp="1"/>
          </p:cNvSpPr>
          <p:nvPr>
            <p:ph type="pic" sz="quarter" idx="12"/>
          </p:nvPr>
        </p:nvSpPr>
        <p:spPr>
          <a:xfrm>
            <a:off x="6096000" y="0"/>
            <a:ext cx="6096000" cy="6019800"/>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
        <p:nvSpPr>
          <p:cNvPr id="2" name="Slide Number Placeholder 1">
            <a:extLst>
              <a:ext uri="{FF2B5EF4-FFF2-40B4-BE49-F238E27FC236}">
                <a16:creationId xmlns:a16="http://schemas.microsoft.com/office/drawing/2014/main" id="{61850A6E-D07F-C67F-D48D-5C464E3EF593}"/>
              </a:ext>
              <a:ext uri="{C183D7F6-B498-43B3-948B-1728B52AA6E4}">
                <adec:decorative xmlns:adec="http://schemas.microsoft.com/office/drawing/2017/decorative" val="1"/>
              </a:ext>
            </a:extLst>
          </p:cNvPr>
          <p:cNvSpPr>
            <a:spLocks noGrp="1"/>
          </p:cNvSpPr>
          <p:nvPr>
            <p:ph type="sldNum" sz="quarter" idx="13"/>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412260247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_Call Out Slide">
    <p:bg>
      <p:bgPr>
        <a:solidFill>
          <a:schemeClr val="bg1"/>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A1387F55-A4A2-526D-DDD4-0B2EBF2F8E85}"/>
              </a:ext>
              <a:ext uri="{C183D7F6-B498-43B3-948B-1728B52AA6E4}">
                <adec:decorative xmlns:adec="http://schemas.microsoft.com/office/drawing/2017/decorative" val="1"/>
              </a:ext>
            </a:extLst>
          </p:cNvPr>
          <p:cNvSpPr/>
          <p:nvPr userDrawn="1"/>
        </p:nvSpPr>
        <p:spPr>
          <a:xfrm>
            <a:off x="0" y="1"/>
            <a:ext cx="5530467" cy="6019800"/>
          </a:xfrm>
          <a:custGeom>
            <a:avLst/>
            <a:gdLst>
              <a:gd name="connsiteX0" fmla="*/ 0 w 5530467"/>
              <a:gd name="connsiteY0" fmla="*/ 0 h 6019801"/>
              <a:gd name="connsiteX1" fmla="*/ 242511 w 5530467"/>
              <a:gd name="connsiteY1" fmla="*/ 0 h 6019801"/>
              <a:gd name="connsiteX2" fmla="*/ 692331 w 5530467"/>
              <a:gd name="connsiteY2" fmla="*/ 0 h 6019801"/>
              <a:gd name="connsiteX3" fmla="*/ 5530467 w 5530467"/>
              <a:gd name="connsiteY3" fmla="*/ 0 h 6019801"/>
              <a:gd name="connsiteX4" fmla="*/ 5530467 w 5530467"/>
              <a:gd name="connsiteY4" fmla="*/ 5777290 h 6019801"/>
              <a:gd name="connsiteX5" fmla="*/ 5287956 w 5530467"/>
              <a:gd name="connsiteY5" fmla="*/ 6019801 h 6019801"/>
              <a:gd name="connsiteX6" fmla="*/ 0 w 5530467"/>
              <a:gd name="connsiteY6" fmla="*/ 6019801 h 6019801"/>
              <a:gd name="connsiteX7" fmla="*/ 0 w 5530467"/>
              <a:gd name="connsiteY7" fmla="*/ 457200 h 6019801"/>
              <a:gd name="connsiteX8" fmla="*/ 0 w 5530467"/>
              <a:gd name="connsiteY8" fmla="*/ 242511 h 6019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0467" h="6019801">
                <a:moveTo>
                  <a:pt x="0" y="0"/>
                </a:moveTo>
                <a:lnTo>
                  <a:pt x="242511" y="0"/>
                </a:lnTo>
                <a:lnTo>
                  <a:pt x="692331" y="0"/>
                </a:lnTo>
                <a:lnTo>
                  <a:pt x="5530467" y="0"/>
                </a:lnTo>
                <a:lnTo>
                  <a:pt x="5530467" y="5777290"/>
                </a:lnTo>
                <a:cubicBezTo>
                  <a:pt x="5530467" y="5911225"/>
                  <a:pt x="5421891" y="6019801"/>
                  <a:pt x="5287956" y="6019801"/>
                </a:cubicBezTo>
                <a:lnTo>
                  <a:pt x="0" y="6019801"/>
                </a:lnTo>
                <a:lnTo>
                  <a:pt x="0" y="457200"/>
                </a:lnTo>
                <a:lnTo>
                  <a:pt x="0" y="242511"/>
                </a:lnTo>
                <a:close/>
              </a:path>
            </a:pathLst>
          </a:cu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Title 8">
            <a:extLst>
              <a:ext uri="{FF2B5EF4-FFF2-40B4-BE49-F238E27FC236}">
                <a16:creationId xmlns:a16="http://schemas.microsoft.com/office/drawing/2014/main" id="{B3154B21-9752-1C8A-9F25-ADC6FC8BBC19}"/>
              </a:ext>
            </a:extLst>
          </p:cNvPr>
          <p:cNvSpPr>
            <a:spLocks noGrp="1"/>
          </p:cNvSpPr>
          <p:nvPr>
            <p:ph type="title" hasCustomPrompt="1"/>
          </p:nvPr>
        </p:nvSpPr>
        <p:spPr>
          <a:xfrm>
            <a:off x="462224" y="365124"/>
            <a:ext cx="4672484" cy="5289549"/>
          </a:xfrm>
        </p:spPr>
        <p:txBody>
          <a:bodyPr anchor="ctr"/>
          <a:lstStyle>
            <a:lvl1pPr>
              <a:defRPr sz="4400">
                <a:solidFill>
                  <a:schemeClr val="bg2"/>
                </a:solidFill>
              </a:defRPr>
            </a:lvl1pPr>
          </a:lstStyle>
          <a:p>
            <a:r>
              <a:rPr lang="en-US"/>
              <a:t>Click to edit master title style</a:t>
            </a:r>
          </a:p>
        </p:txBody>
      </p:sp>
      <p:sp>
        <p:nvSpPr>
          <p:cNvPr id="11" name="Text Placeholder 10">
            <a:extLst>
              <a:ext uri="{FF2B5EF4-FFF2-40B4-BE49-F238E27FC236}">
                <a16:creationId xmlns:a16="http://schemas.microsoft.com/office/drawing/2014/main" id="{A9A593A5-6BAC-AAA0-8E82-FBC4BF56DD81}"/>
              </a:ext>
            </a:extLst>
          </p:cNvPr>
          <p:cNvSpPr>
            <a:spLocks noGrp="1"/>
          </p:cNvSpPr>
          <p:nvPr>
            <p:ph type="body" sz="quarter" idx="15" hasCustomPrompt="1"/>
          </p:nvPr>
        </p:nvSpPr>
        <p:spPr>
          <a:xfrm>
            <a:off x="6096000" y="365124"/>
            <a:ext cx="5633776" cy="5289549"/>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4886E465-79B2-915B-74F3-D7AC2C616241}"/>
              </a:ext>
              <a:ext uri="{C183D7F6-B498-43B3-948B-1728B52AA6E4}">
                <adec:decorative xmlns:adec="http://schemas.microsoft.com/office/drawing/2017/decorative" val="1"/>
              </a:ext>
            </a:extLst>
          </p:cNvPr>
          <p:cNvSpPr/>
          <p:nvPr userDrawn="1"/>
        </p:nvSpPr>
        <p:spPr>
          <a:xfrm>
            <a:off x="0" y="0"/>
            <a:ext cx="232806" cy="6019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C9D98DE3-A7DB-0BC4-B985-25482ED8BD92}"/>
              </a:ext>
              <a:ext uri="{C183D7F6-B498-43B3-948B-1728B52AA6E4}">
                <adec:decorative xmlns:adec="http://schemas.microsoft.com/office/drawing/2017/decorative" val="1"/>
              </a:ext>
            </a:extLst>
          </p:cNvPr>
          <p:cNvSpPr>
            <a:spLocks noGrp="1"/>
          </p:cNvSpPr>
          <p:nvPr>
            <p:ph type="sldNum" sz="quarter" idx="16"/>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42604287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5_Call Out Slide">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7676837-1BE0-29C4-4797-1C94DC93688D}"/>
              </a:ext>
              <a:ext uri="{C183D7F6-B498-43B3-948B-1728B52AA6E4}">
                <adec:decorative xmlns:adec="http://schemas.microsoft.com/office/drawing/2017/decorative" val="1"/>
              </a:ext>
            </a:extLst>
          </p:cNvPr>
          <p:cNvSpPr/>
          <p:nvPr userDrawn="1"/>
        </p:nvSpPr>
        <p:spPr>
          <a:xfrm>
            <a:off x="0" y="0"/>
            <a:ext cx="4094922" cy="6019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B86EE06-F990-BADC-3C58-275B7DA92B64}"/>
              </a:ext>
            </a:extLst>
          </p:cNvPr>
          <p:cNvSpPr>
            <a:spLocks noGrp="1"/>
          </p:cNvSpPr>
          <p:nvPr>
            <p:ph type="title" hasCustomPrompt="1"/>
          </p:nvPr>
        </p:nvSpPr>
        <p:spPr>
          <a:xfrm>
            <a:off x="462223" y="365125"/>
            <a:ext cx="3252527" cy="1292225"/>
          </a:xfrm>
        </p:spPr>
        <p:txBody>
          <a:bodyPr/>
          <a:lstStyle>
            <a:lvl1pPr>
              <a:defRPr>
                <a:solidFill>
                  <a:schemeClr val="bg1"/>
                </a:solidFill>
              </a:defRPr>
            </a:lvl1pPr>
          </a:lstStyle>
          <a:p>
            <a:r>
              <a:rPr lang="en-US"/>
              <a:t>Click to edit master title style</a:t>
            </a:r>
          </a:p>
        </p:txBody>
      </p:sp>
      <p:sp>
        <p:nvSpPr>
          <p:cNvPr id="4" name="Slide Number Placeholder 3">
            <a:extLst>
              <a:ext uri="{FF2B5EF4-FFF2-40B4-BE49-F238E27FC236}">
                <a16:creationId xmlns:a16="http://schemas.microsoft.com/office/drawing/2014/main" id="{600B2CE5-BD2C-EB8A-F79C-15C62BFD4BE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4224056017"/>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Content and Photo">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D53A41D0-6B3B-F175-370A-662661BB11EE}"/>
              </a:ext>
              <a:ext uri="{C183D7F6-B498-43B3-948B-1728B52AA6E4}">
                <adec:decorative xmlns:adec="http://schemas.microsoft.com/office/drawing/2017/decorative" val="1"/>
              </a:ext>
            </a:extLst>
          </p:cNvPr>
          <p:cNvSpPr>
            <a:spLocks noGrp="1"/>
          </p:cNvSpPr>
          <p:nvPr>
            <p:ph type="pic" sz="quarter" idx="12"/>
          </p:nvPr>
        </p:nvSpPr>
        <p:spPr>
          <a:xfrm>
            <a:off x="0" y="1"/>
            <a:ext cx="2564423" cy="6019800"/>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
        <p:nvSpPr>
          <p:cNvPr id="5" name="Title 4">
            <a:extLst>
              <a:ext uri="{FF2B5EF4-FFF2-40B4-BE49-F238E27FC236}">
                <a16:creationId xmlns:a16="http://schemas.microsoft.com/office/drawing/2014/main" id="{B60206D6-8D69-8E10-C4EE-E15342584C83}"/>
              </a:ext>
            </a:extLst>
          </p:cNvPr>
          <p:cNvSpPr>
            <a:spLocks noGrp="1"/>
          </p:cNvSpPr>
          <p:nvPr>
            <p:ph type="title"/>
          </p:nvPr>
        </p:nvSpPr>
        <p:spPr>
          <a:xfrm>
            <a:off x="2926080" y="365125"/>
            <a:ext cx="8803698" cy="720097"/>
          </a:xfrm>
        </p:spPr>
        <p:txBody>
          <a:bodyPr/>
          <a:lstStyle/>
          <a:p>
            <a:r>
              <a:rPr lang="en-US"/>
              <a:t>Click to edit Master title style</a:t>
            </a:r>
          </a:p>
        </p:txBody>
      </p:sp>
      <p:sp>
        <p:nvSpPr>
          <p:cNvPr id="4" name="Text Placeholder 3">
            <a:extLst>
              <a:ext uri="{FF2B5EF4-FFF2-40B4-BE49-F238E27FC236}">
                <a16:creationId xmlns:a16="http://schemas.microsoft.com/office/drawing/2014/main" id="{61C4593A-4428-3561-8EE6-6B2F7BF46F63}"/>
              </a:ext>
            </a:extLst>
          </p:cNvPr>
          <p:cNvSpPr>
            <a:spLocks noGrp="1"/>
          </p:cNvSpPr>
          <p:nvPr>
            <p:ph type="body" sz="quarter" idx="13"/>
          </p:nvPr>
        </p:nvSpPr>
        <p:spPr>
          <a:xfrm>
            <a:off x="2925763" y="1295400"/>
            <a:ext cx="8809037"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5123CCE1-8DE8-0395-1E23-25092FAEA7D3}"/>
              </a:ext>
              <a:ext uri="{C183D7F6-B498-43B3-948B-1728B52AA6E4}">
                <adec:decorative xmlns:adec="http://schemas.microsoft.com/office/drawing/2017/decorative" val="1"/>
              </a:ext>
            </a:extLst>
          </p:cNvPr>
          <p:cNvSpPr>
            <a:spLocks noGrp="1"/>
          </p:cNvSpPr>
          <p:nvPr>
            <p:ph type="sldNum" sz="quarter" idx="14"/>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21860473"/>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ver Slide with Photo">
    <p:bg>
      <p:bgPr>
        <a:solidFill>
          <a:schemeClr val="bg1"/>
        </a:solidFill>
        <a:effectLst/>
      </p:bgPr>
    </p:bg>
    <p:spTree>
      <p:nvGrpSpPr>
        <p:cNvPr id="1" name=""/>
        <p:cNvGrpSpPr/>
        <p:nvPr/>
      </p:nvGrpSpPr>
      <p:grpSpPr>
        <a:xfrm>
          <a:off x="0" y="0"/>
          <a:ext cx="0" cy="0"/>
          <a:chOff x="0" y="0"/>
          <a:chExt cx="0" cy="0"/>
        </a:xfrm>
      </p:grpSpPr>
      <p:pic>
        <p:nvPicPr>
          <p:cNvPr id="4" name="Graphic 3" descr="Fidelity Investments logo">
            <a:extLst>
              <a:ext uri="{FF2B5EF4-FFF2-40B4-BE49-F238E27FC236}">
                <a16:creationId xmlns:a16="http://schemas.microsoft.com/office/drawing/2014/main" id="{5571BB6C-B866-39E6-FBEE-A8BD46555937}"/>
              </a:ext>
              <a:ext uri="{C183D7F6-B498-43B3-948B-1728B52AA6E4}">
                <adec:decorative xmlns:adec="http://schemas.microsoft.com/office/drawing/2017/decorative" val="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45432" y="665233"/>
            <a:ext cx="1371600" cy="337543"/>
          </a:xfrm>
          <a:prstGeom prst="rect">
            <a:avLst/>
          </a:prstGeom>
        </p:spPr>
      </p:pic>
      <p:sp>
        <p:nvSpPr>
          <p:cNvPr id="15" name="Text Placeholder 14">
            <a:extLst>
              <a:ext uri="{FF2B5EF4-FFF2-40B4-BE49-F238E27FC236}">
                <a16:creationId xmlns:a16="http://schemas.microsoft.com/office/drawing/2014/main" id="{AE485B47-6262-AB21-E371-A594870B7766}"/>
              </a:ext>
            </a:extLst>
          </p:cNvPr>
          <p:cNvSpPr>
            <a:spLocks noGrp="1"/>
          </p:cNvSpPr>
          <p:nvPr>
            <p:ph type="body" sz="quarter" idx="20"/>
          </p:nvPr>
        </p:nvSpPr>
        <p:spPr>
          <a:xfrm>
            <a:off x="546100" y="1768475"/>
            <a:ext cx="5632450" cy="408925"/>
          </a:xfrm>
        </p:spPr>
        <p:txBody>
          <a:bodyPr/>
          <a:lstStyle>
            <a:lvl1pPr marL="0" indent="0">
              <a:buNone/>
              <a:defRPr lang="en-US" sz="1600" kern="1200" dirty="0" smtClean="0">
                <a:solidFill>
                  <a:schemeClr val="tx1"/>
                </a:solidFill>
                <a:latin typeface="+mn-lt"/>
                <a:ea typeface="+mn-ea"/>
                <a:cs typeface="+mn-cs"/>
              </a:defRPr>
            </a:lvl1pPr>
            <a:lvl2pPr marL="457200" indent="0">
              <a:buNone/>
              <a:defRPr/>
            </a:lvl2pPr>
          </a:lstStyle>
          <a:p>
            <a:pPr lvl="0"/>
            <a:r>
              <a:rPr lang="en-US"/>
              <a:t>Click to edit Master text styles</a:t>
            </a:r>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45432" y="2597678"/>
            <a:ext cx="5632474" cy="2231176"/>
          </a:xfrm>
        </p:spPr>
        <p:txBody>
          <a:bodyPr anchor="t"/>
          <a:lstStyle>
            <a:lvl1pPr algn="l">
              <a:defRPr sz="5400">
                <a:solidFill>
                  <a:schemeClr val="bg2"/>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553904" y="5085708"/>
            <a:ext cx="5624002" cy="976456"/>
          </a:xfrm>
        </p:spPr>
        <p:txBody>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Picture Placeholder 6">
            <a:extLst>
              <a:ext uri="{FF2B5EF4-FFF2-40B4-BE49-F238E27FC236}">
                <a16:creationId xmlns:a16="http://schemas.microsoft.com/office/drawing/2014/main" id="{74824C47-E37B-B8A8-027B-A1C528E018FA}"/>
              </a:ext>
              <a:ext uri="{C183D7F6-B498-43B3-948B-1728B52AA6E4}">
                <adec:decorative xmlns:adec="http://schemas.microsoft.com/office/drawing/2017/decorative" val="1"/>
              </a:ext>
            </a:extLst>
          </p:cNvPr>
          <p:cNvSpPr>
            <a:spLocks noGrp="1"/>
          </p:cNvSpPr>
          <p:nvPr>
            <p:ph type="pic" sz="quarter" idx="12"/>
          </p:nvPr>
        </p:nvSpPr>
        <p:spPr>
          <a:xfrm>
            <a:off x="7596554" y="1"/>
            <a:ext cx="4595446" cy="6857998"/>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Tree>
    <p:extLst>
      <p:ext uri="{BB962C8B-B14F-4D97-AF65-F5344CB8AC3E}">
        <p14:creationId xmlns:p14="http://schemas.microsoft.com/office/powerpoint/2010/main" val="208635361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_Content and Photo">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60206D6-8D69-8E10-C4EE-E15342584C83}"/>
              </a:ext>
            </a:extLst>
          </p:cNvPr>
          <p:cNvSpPr>
            <a:spLocks noGrp="1"/>
          </p:cNvSpPr>
          <p:nvPr>
            <p:ph type="title"/>
          </p:nvPr>
        </p:nvSpPr>
        <p:spPr>
          <a:xfrm>
            <a:off x="4612858" y="365125"/>
            <a:ext cx="7116920" cy="720097"/>
          </a:xfrm>
        </p:spPr>
        <p:txBody>
          <a:bodyPr/>
          <a:lstStyle/>
          <a:p>
            <a:r>
              <a:rPr lang="en-US"/>
              <a:t>Click to edit Master title style</a:t>
            </a:r>
          </a:p>
        </p:txBody>
      </p:sp>
      <p:sp>
        <p:nvSpPr>
          <p:cNvPr id="4" name="Text Placeholder 3">
            <a:extLst>
              <a:ext uri="{FF2B5EF4-FFF2-40B4-BE49-F238E27FC236}">
                <a16:creationId xmlns:a16="http://schemas.microsoft.com/office/drawing/2014/main" id="{61C4593A-4428-3561-8EE6-6B2F7BF46F63}"/>
              </a:ext>
            </a:extLst>
          </p:cNvPr>
          <p:cNvSpPr>
            <a:spLocks noGrp="1"/>
          </p:cNvSpPr>
          <p:nvPr>
            <p:ph type="body" sz="quarter" idx="13"/>
          </p:nvPr>
        </p:nvSpPr>
        <p:spPr>
          <a:xfrm>
            <a:off x="4613564" y="1295400"/>
            <a:ext cx="7121236"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5123CCE1-8DE8-0395-1E23-25092FAEA7D3}"/>
              </a:ext>
              <a:ext uri="{C183D7F6-B498-43B3-948B-1728B52AA6E4}">
                <adec:decorative xmlns:adec="http://schemas.microsoft.com/office/drawing/2017/decorative" val="1"/>
              </a:ext>
            </a:extLst>
          </p:cNvPr>
          <p:cNvSpPr>
            <a:spLocks noGrp="1"/>
          </p:cNvSpPr>
          <p:nvPr>
            <p:ph type="sldNum" sz="quarter" idx="14"/>
          </p:nvPr>
        </p:nvSpPr>
        <p:spPr/>
        <p:txBody>
          <a:bodyPr/>
          <a:lstStyle/>
          <a:p>
            <a:fld id="{E1134B45-AF8D-4DE1-B6B3-818C9AE12BDB}" type="slidenum">
              <a:rPr lang="en-US" smtClean="0"/>
              <a:pPr/>
              <a:t>‹#›</a:t>
            </a:fld>
            <a:endParaRPr lang="en-US" dirty="0"/>
          </a:p>
        </p:txBody>
      </p:sp>
      <p:sp>
        <p:nvSpPr>
          <p:cNvPr id="3" name="Rectangle 2">
            <a:extLst>
              <a:ext uri="{FF2B5EF4-FFF2-40B4-BE49-F238E27FC236}">
                <a16:creationId xmlns:a16="http://schemas.microsoft.com/office/drawing/2014/main" id="{01AC2568-0393-59E1-4229-F4500E6D0CFB}"/>
              </a:ext>
              <a:ext uri="{C183D7F6-B498-43B3-948B-1728B52AA6E4}">
                <adec:decorative xmlns:adec="http://schemas.microsoft.com/office/drawing/2017/decorative" val="1"/>
              </a:ext>
            </a:extLst>
          </p:cNvPr>
          <p:cNvSpPr/>
          <p:nvPr userDrawn="1"/>
        </p:nvSpPr>
        <p:spPr>
          <a:xfrm>
            <a:off x="0" y="1352994"/>
            <a:ext cx="2798064" cy="3678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Picture Placeholder 30">
            <a:extLst>
              <a:ext uri="{FF2B5EF4-FFF2-40B4-BE49-F238E27FC236}">
                <a16:creationId xmlns:a16="http://schemas.microsoft.com/office/drawing/2014/main" id="{163AF9F1-C809-5689-666F-31234C62AC03}"/>
              </a:ext>
              <a:ext uri="{C183D7F6-B498-43B3-948B-1728B52AA6E4}">
                <adec:decorative xmlns:adec="http://schemas.microsoft.com/office/drawing/2017/decorative" val="1"/>
              </a:ext>
            </a:extLst>
          </p:cNvPr>
          <p:cNvSpPr>
            <a:spLocks noGrp="1"/>
          </p:cNvSpPr>
          <p:nvPr>
            <p:ph type="pic" sz="quarter" idx="10"/>
          </p:nvPr>
        </p:nvSpPr>
        <p:spPr>
          <a:xfrm>
            <a:off x="457200" y="365125"/>
            <a:ext cx="3490913" cy="5654675"/>
          </a:xfrm>
          <a:solidFill>
            <a:schemeClr val="tx1">
              <a:lumMod val="50000"/>
              <a:lumOff val="50000"/>
            </a:schemeClr>
          </a:solidFill>
        </p:spPr>
        <p:txBody>
          <a:bodyPr vert="horz" lIns="91440" tIns="45720" rIns="91440" bIns="45720" rtlCol="0" anchor="ctr">
            <a:noAutofit/>
          </a:bodyPr>
          <a:lstStyle>
            <a:lvl1pPr>
              <a:defRPr lang="en-US">
                <a:solidFill>
                  <a:schemeClr val="bg1"/>
                </a:solidFill>
              </a:defRPr>
            </a:lvl1pPr>
          </a:lstStyle>
          <a:p>
            <a:pPr marL="0" lvl="0" indent="0" algn="ctr">
              <a:buNone/>
            </a:pPr>
            <a:endParaRPr lang="en-US" dirty="0"/>
          </a:p>
        </p:txBody>
      </p:sp>
    </p:spTree>
    <p:extLst>
      <p:ext uri="{BB962C8B-B14F-4D97-AF65-F5344CB8AC3E}">
        <p14:creationId xmlns:p14="http://schemas.microsoft.com/office/powerpoint/2010/main" val="2017071731"/>
      </p:ext>
    </p:extLst>
  </p:cSld>
  <p:clrMapOvr>
    <a:masterClrMapping/>
  </p:clrMapOvr>
  <p:extLst>
    <p:ext uri="{DCECCB84-F9BA-43D5-87BE-67443E8EF086}">
      <p15:sldGuideLst xmlns:p15="http://schemas.microsoft.com/office/powerpoint/2012/main"/>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Content and Photo">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123CCE1-8DE8-0395-1E23-25092FAEA7D3}"/>
              </a:ext>
              <a:ext uri="{C183D7F6-B498-43B3-948B-1728B52AA6E4}">
                <adec:decorative xmlns:adec="http://schemas.microsoft.com/office/drawing/2017/decorative" val="1"/>
              </a:ext>
            </a:extLst>
          </p:cNvPr>
          <p:cNvSpPr>
            <a:spLocks noGrp="1"/>
          </p:cNvSpPr>
          <p:nvPr>
            <p:ph type="sldNum" sz="quarter" idx="14"/>
          </p:nvPr>
        </p:nvSpPr>
        <p:spPr/>
        <p:txBody>
          <a:bodyPr/>
          <a:lstStyle/>
          <a:p>
            <a:fld id="{E1134B45-AF8D-4DE1-B6B3-818C9AE12BDB}" type="slidenum">
              <a:rPr lang="en-US" smtClean="0"/>
              <a:pPr/>
              <a:t>‹#›</a:t>
            </a:fld>
            <a:endParaRPr lang="en-US" dirty="0"/>
          </a:p>
        </p:txBody>
      </p:sp>
      <p:sp>
        <p:nvSpPr>
          <p:cNvPr id="2" name="Rectangle 1">
            <a:extLst>
              <a:ext uri="{FF2B5EF4-FFF2-40B4-BE49-F238E27FC236}">
                <a16:creationId xmlns:a16="http://schemas.microsoft.com/office/drawing/2014/main" id="{9713A1C1-2336-76ED-807D-172C00ED71E2}"/>
              </a:ext>
              <a:ext uri="{C183D7F6-B498-43B3-948B-1728B52AA6E4}">
                <adec:decorative xmlns:adec="http://schemas.microsoft.com/office/drawing/2017/decorative" val="1"/>
              </a:ext>
            </a:extLst>
          </p:cNvPr>
          <p:cNvSpPr/>
          <p:nvPr userDrawn="1"/>
        </p:nvSpPr>
        <p:spPr>
          <a:xfrm>
            <a:off x="0" y="0"/>
            <a:ext cx="4094922" cy="563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Picture Placeholder 5">
            <a:extLst>
              <a:ext uri="{FF2B5EF4-FFF2-40B4-BE49-F238E27FC236}">
                <a16:creationId xmlns:a16="http://schemas.microsoft.com/office/drawing/2014/main" id="{F22F8146-B4EE-FD68-B0D7-AAFBD5B7C39E}"/>
              </a:ext>
              <a:ext uri="{C183D7F6-B498-43B3-948B-1728B52AA6E4}">
                <adec:decorative xmlns:adec="http://schemas.microsoft.com/office/drawing/2017/decorative" val="0"/>
              </a:ext>
            </a:extLst>
          </p:cNvPr>
          <p:cNvSpPr>
            <a:spLocks noGrp="1"/>
          </p:cNvSpPr>
          <p:nvPr>
            <p:ph type="pic" sz="quarter" idx="11"/>
          </p:nvPr>
        </p:nvSpPr>
        <p:spPr>
          <a:xfrm>
            <a:off x="-1" y="1939331"/>
            <a:ext cx="4094923" cy="3895412"/>
          </a:xfrm>
          <a:solidFill>
            <a:schemeClr val="tx1">
              <a:lumMod val="50000"/>
              <a:lumOff val="50000"/>
            </a:schemeClr>
          </a:solidFill>
        </p:spPr>
        <p:txBody>
          <a:bodyPr vert="horz" lIns="91440" tIns="45720" rIns="91440" bIns="45720" rtlCol="0" anchor="ctr">
            <a:noAutofit/>
          </a:bodyPr>
          <a:lstStyle>
            <a:lvl1pPr>
              <a:defRPr lang="en-US">
                <a:solidFill>
                  <a:schemeClr val="bg1"/>
                </a:solidFill>
              </a:defRPr>
            </a:lvl1pPr>
          </a:lstStyle>
          <a:p>
            <a:pPr marL="0" lvl="0" indent="0" algn="ctr">
              <a:buNone/>
            </a:pPr>
            <a:endParaRPr lang="en-US" dirty="0"/>
          </a:p>
        </p:txBody>
      </p:sp>
      <p:sp>
        <p:nvSpPr>
          <p:cNvPr id="9" name="Rectangle 8">
            <a:extLst>
              <a:ext uri="{FF2B5EF4-FFF2-40B4-BE49-F238E27FC236}">
                <a16:creationId xmlns:a16="http://schemas.microsoft.com/office/drawing/2014/main" id="{D8DB2044-43A7-8568-69B2-C67C4E87095C}"/>
              </a:ext>
              <a:ext uri="{C183D7F6-B498-43B3-948B-1728B52AA6E4}">
                <adec:decorative xmlns:adec="http://schemas.microsoft.com/office/drawing/2017/decorative" val="1"/>
              </a:ext>
            </a:extLst>
          </p:cNvPr>
          <p:cNvSpPr/>
          <p:nvPr userDrawn="1"/>
        </p:nvSpPr>
        <p:spPr>
          <a:xfrm>
            <a:off x="0" y="5834743"/>
            <a:ext cx="4094922" cy="1691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9">
            <a:extLst>
              <a:ext uri="{FF2B5EF4-FFF2-40B4-BE49-F238E27FC236}">
                <a16:creationId xmlns:a16="http://schemas.microsoft.com/office/drawing/2014/main" id="{F8B2B7C1-582D-B867-D322-AAB074D4F840}"/>
              </a:ext>
            </a:extLst>
          </p:cNvPr>
          <p:cNvSpPr>
            <a:spLocks noGrp="1"/>
          </p:cNvSpPr>
          <p:nvPr>
            <p:ph type="title"/>
          </p:nvPr>
        </p:nvSpPr>
        <p:spPr>
          <a:xfrm>
            <a:off x="462223" y="365125"/>
            <a:ext cx="3311755" cy="137826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2319552050"/>
      </p:ext>
    </p:extLst>
  </p:cSld>
  <p:clrMapOvr>
    <a:masterClrMapping/>
  </p:clrMapOvr>
  <p:extLst>
    <p:ext uri="{DCECCB84-F9BA-43D5-87BE-67443E8EF086}">
      <p15:sldGuideLst xmlns:p15="http://schemas.microsoft.com/office/powerpoint/2012/main"/>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and Two Sections">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A5982D8-ABD8-122E-50A2-B69059DB33FB}"/>
              </a:ext>
            </a:extLst>
          </p:cNvPr>
          <p:cNvSpPr>
            <a:spLocks noGrp="1"/>
          </p:cNvSpPr>
          <p:nvPr>
            <p:ph type="title" hasCustomPrompt="1"/>
          </p:nvPr>
        </p:nvSpPr>
        <p:spPr>
          <a:xfrm>
            <a:off x="462224" y="365125"/>
            <a:ext cx="11267554" cy="618547"/>
          </a:xfrm>
        </p:spPr>
        <p:txBody>
          <a:bodyPr/>
          <a:lstStyle/>
          <a:p>
            <a:r>
              <a:rPr lang="en-US"/>
              <a:t>Click to edit master title style</a:t>
            </a:r>
          </a:p>
        </p:txBody>
      </p:sp>
      <p:sp>
        <p:nvSpPr>
          <p:cNvPr id="8" name="Text Placeholder 4">
            <a:extLst>
              <a:ext uri="{FF2B5EF4-FFF2-40B4-BE49-F238E27FC236}">
                <a16:creationId xmlns:a16="http://schemas.microsoft.com/office/drawing/2014/main" id="{33BA455C-0E89-F858-78A0-B0D8FFF113D5}"/>
              </a:ext>
            </a:extLst>
          </p:cNvPr>
          <p:cNvSpPr>
            <a:spLocks noGrp="1"/>
          </p:cNvSpPr>
          <p:nvPr>
            <p:ph type="body" sz="quarter" idx="14" hasCustomPrompt="1"/>
          </p:nvPr>
        </p:nvSpPr>
        <p:spPr>
          <a:xfrm>
            <a:off x="462224" y="842963"/>
            <a:ext cx="11277391" cy="409575"/>
          </a:xfrm>
        </p:spPr>
        <p:txBody>
          <a:bodyPr/>
          <a:lstStyle>
            <a:lvl1pPr marL="0" indent="0">
              <a:buNone/>
              <a:defRPr sz="1800">
                <a:solidFill>
                  <a:schemeClr val="tx2"/>
                </a:solidFill>
              </a:defRPr>
            </a:lvl1pPr>
          </a:lstStyle>
          <a:p>
            <a:pPr lvl="0"/>
            <a:r>
              <a:rPr lang="en-US"/>
              <a:t>Click to edit master text styles</a:t>
            </a:r>
          </a:p>
        </p:txBody>
      </p:sp>
      <p:sp>
        <p:nvSpPr>
          <p:cNvPr id="9" name="Content Placeholder 2">
            <a:extLst>
              <a:ext uri="{FF2B5EF4-FFF2-40B4-BE49-F238E27FC236}">
                <a16:creationId xmlns:a16="http://schemas.microsoft.com/office/drawing/2014/main" id="{74CE1F26-91F3-AD02-6A93-5A89D6591FDD}"/>
              </a:ext>
            </a:extLst>
          </p:cNvPr>
          <p:cNvSpPr>
            <a:spLocks noGrp="1"/>
          </p:cNvSpPr>
          <p:nvPr>
            <p:ph idx="1" hasCustomPrompt="1"/>
          </p:nvPr>
        </p:nvSpPr>
        <p:spPr>
          <a:xfrm>
            <a:off x="462224" y="1646239"/>
            <a:ext cx="5361707" cy="434257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8CE31B08-AA08-EB76-8B19-139F06BE37FF}"/>
              </a:ext>
            </a:extLst>
          </p:cNvPr>
          <p:cNvSpPr>
            <a:spLocks noGrp="1"/>
          </p:cNvSpPr>
          <p:nvPr>
            <p:ph idx="10" hasCustomPrompt="1"/>
          </p:nvPr>
        </p:nvSpPr>
        <p:spPr>
          <a:xfrm>
            <a:off x="6368069" y="1646238"/>
            <a:ext cx="5361707" cy="434257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1">
            <a:extLst>
              <a:ext uri="{FF2B5EF4-FFF2-40B4-BE49-F238E27FC236}">
                <a16:creationId xmlns:a16="http://schemas.microsoft.com/office/drawing/2014/main" id="{3111CF79-A683-2FFE-FC6A-F247521D0917}"/>
              </a:ext>
              <a:ext uri="{C183D7F6-B498-43B3-948B-1728B52AA6E4}">
                <adec:decorative xmlns:adec="http://schemas.microsoft.com/office/drawing/2017/decorative" val="1"/>
              </a:ext>
            </a:extLst>
          </p:cNvPr>
          <p:cNvSpPr>
            <a:spLocks noGrp="1"/>
          </p:cNvSpPr>
          <p:nvPr>
            <p:ph type="sldNum" sz="quarter" idx="15"/>
          </p:nvPr>
        </p:nvSpPr>
        <p:spPr/>
        <p:txBody>
          <a:bodyPr/>
          <a:lstStyle/>
          <a:p>
            <a:fld id="{E1134B45-AF8D-4DE1-B6B3-818C9AE12BDB}" type="slidenum">
              <a:rPr lang="en-US" smtClean="0"/>
              <a:pPr/>
              <a:t>‹#›</a:t>
            </a:fld>
            <a:endParaRPr lang="en-US" dirty="0"/>
          </a:p>
        </p:txBody>
      </p:sp>
      <p:cxnSp>
        <p:nvCxnSpPr>
          <p:cNvPr id="3" name="Straight Connector 2">
            <a:extLst>
              <a:ext uri="{FF2B5EF4-FFF2-40B4-BE49-F238E27FC236}">
                <a16:creationId xmlns:a16="http://schemas.microsoft.com/office/drawing/2014/main" id="{43EB0724-659D-2412-C731-45AF81F092C9}"/>
              </a:ext>
              <a:ext uri="{C183D7F6-B498-43B3-948B-1728B52AA6E4}">
                <adec:decorative xmlns:adec="http://schemas.microsoft.com/office/drawing/2017/decorative" val="1"/>
              </a:ext>
            </a:extLst>
          </p:cNvPr>
          <p:cNvCxnSpPr>
            <a:cxnSpLocks/>
          </p:cNvCxnSpPr>
          <p:nvPr userDrawn="1"/>
        </p:nvCxnSpPr>
        <p:spPr>
          <a:xfrm>
            <a:off x="6096000" y="1646238"/>
            <a:ext cx="0" cy="4373562"/>
          </a:xfrm>
          <a:prstGeom prst="line">
            <a:avLst/>
          </a:prstGeom>
          <a:ln w="12700">
            <a:solidFill>
              <a:schemeClr val="bg1">
                <a:lumMod val="7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54006709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and Three Sections">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A3895DE-7D37-C357-C469-FD34336265F4}"/>
              </a:ext>
            </a:extLst>
          </p:cNvPr>
          <p:cNvSpPr>
            <a:spLocks noGrp="1"/>
          </p:cNvSpPr>
          <p:nvPr>
            <p:ph type="title" hasCustomPrompt="1"/>
          </p:nvPr>
        </p:nvSpPr>
        <p:spPr>
          <a:xfrm>
            <a:off x="462224" y="365126"/>
            <a:ext cx="11267554" cy="659136"/>
          </a:xfrm>
        </p:spPr>
        <p:txBody>
          <a:bodyPr/>
          <a:lstStyle/>
          <a:p>
            <a:r>
              <a:rPr lang="en-US"/>
              <a:t>Click to edit master title style</a:t>
            </a:r>
          </a:p>
        </p:txBody>
      </p:sp>
      <p:sp>
        <p:nvSpPr>
          <p:cNvPr id="6" name="Text Placeholder 4">
            <a:extLst>
              <a:ext uri="{FF2B5EF4-FFF2-40B4-BE49-F238E27FC236}">
                <a16:creationId xmlns:a16="http://schemas.microsoft.com/office/drawing/2014/main" id="{02272CBB-3EB5-5B63-49B1-EDF99305DD17}"/>
              </a:ext>
            </a:extLst>
          </p:cNvPr>
          <p:cNvSpPr>
            <a:spLocks noGrp="1"/>
          </p:cNvSpPr>
          <p:nvPr>
            <p:ph type="body" sz="quarter" idx="13" hasCustomPrompt="1"/>
          </p:nvPr>
        </p:nvSpPr>
        <p:spPr>
          <a:xfrm>
            <a:off x="462224" y="842963"/>
            <a:ext cx="11267554" cy="409575"/>
          </a:xfrm>
        </p:spPr>
        <p:txBody>
          <a:bodyPr/>
          <a:lstStyle>
            <a:lvl1pPr marL="0" indent="0">
              <a:buNone/>
              <a:defRPr sz="1800">
                <a:solidFill>
                  <a:schemeClr val="tx2"/>
                </a:solidFill>
              </a:defRPr>
            </a:lvl1pPr>
          </a:lstStyle>
          <a:p>
            <a:pPr lvl="0"/>
            <a:r>
              <a:rPr lang="en-US"/>
              <a:t>Click to edit master text styles</a:t>
            </a:r>
          </a:p>
        </p:txBody>
      </p:sp>
      <p:sp>
        <p:nvSpPr>
          <p:cNvPr id="20" name="Content Placeholder 19">
            <a:extLst>
              <a:ext uri="{FF2B5EF4-FFF2-40B4-BE49-F238E27FC236}">
                <a16:creationId xmlns:a16="http://schemas.microsoft.com/office/drawing/2014/main" id="{7A0EAEE0-77EB-A4D8-2049-7C5CDC438051}"/>
              </a:ext>
            </a:extLst>
          </p:cNvPr>
          <p:cNvSpPr>
            <a:spLocks noGrp="1"/>
          </p:cNvSpPr>
          <p:nvPr>
            <p:ph sz="quarter" idx="17" hasCustomPrompt="1"/>
          </p:nvPr>
        </p:nvSpPr>
        <p:spPr>
          <a:xfrm>
            <a:off x="462224" y="1543050"/>
            <a:ext cx="2292340" cy="1176338"/>
          </a:xfrm>
        </p:spPr>
        <p:txBody>
          <a:bodyPr/>
          <a:lstStyle>
            <a:lvl1pPr marL="0" indent="0">
              <a:buNone/>
              <a:defRPr>
                <a:solidFill>
                  <a:schemeClr val="bg2"/>
                </a:solidFill>
              </a:defRPr>
            </a:lvl1pPr>
          </a:lstStyle>
          <a:p>
            <a:pPr lvl="0"/>
            <a:r>
              <a:rPr lang="en-US"/>
              <a:t>Click to edit master text styles</a:t>
            </a:r>
          </a:p>
        </p:txBody>
      </p:sp>
      <p:sp>
        <p:nvSpPr>
          <p:cNvPr id="18" name="Text Placeholder 17">
            <a:extLst>
              <a:ext uri="{FF2B5EF4-FFF2-40B4-BE49-F238E27FC236}">
                <a16:creationId xmlns:a16="http://schemas.microsoft.com/office/drawing/2014/main" id="{1FB77148-1E31-05E2-8AEB-BD63A9313666}"/>
              </a:ext>
            </a:extLst>
          </p:cNvPr>
          <p:cNvSpPr>
            <a:spLocks noGrp="1"/>
          </p:cNvSpPr>
          <p:nvPr>
            <p:ph type="body" sz="quarter" idx="16" hasCustomPrompt="1"/>
          </p:nvPr>
        </p:nvSpPr>
        <p:spPr>
          <a:xfrm>
            <a:off x="3113590" y="1542876"/>
            <a:ext cx="8616186" cy="1177160"/>
          </a:xfrm>
        </p:spPr>
        <p:txBody>
          <a:bodyPr/>
          <a:lstStyle>
            <a:lvl1pPr>
              <a:defRPr sz="1800"/>
            </a:lvl1pPr>
            <a:lvl2pPr>
              <a:defRPr sz="1600"/>
            </a:lvl2pPr>
            <a:lvl3pPr>
              <a:defRPr sz="1400"/>
            </a:lvl3pPr>
          </a:lstStyle>
          <a:p>
            <a:pPr lvl="0"/>
            <a:r>
              <a:rPr lang="en-US"/>
              <a:t>Click to edit master text styles</a:t>
            </a:r>
          </a:p>
          <a:p>
            <a:pPr lvl="1"/>
            <a:r>
              <a:rPr lang="en-US"/>
              <a:t>Second level</a:t>
            </a:r>
          </a:p>
          <a:p>
            <a:pPr lvl="2"/>
            <a:r>
              <a:rPr lang="en-US"/>
              <a:t>Third level</a:t>
            </a:r>
          </a:p>
        </p:txBody>
      </p:sp>
      <p:sp>
        <p:nvSpPr>
          <p:cNvPr id="21" name="Content Placeholder 19">
            <a:extLst>
              <a:ext uri="{FF2B5EF4-FFF2-40B4-BE49-F238E27FC236}">
                <a16:creationId xmlns:a16="http://schemas.microsoft.com/office/drawing/2014/main" id="{455750BE-059E-6E10-63F2-259766290B9A}"/>
              </a:ext>
            </a:extLst>
          </p:cNvPr>
          <p:cNvSpPr>
            <a:spLocks noGrp="1"/>
          </p:cNvSpPr>
          <p:nvPr>
            <p:ph sz="quarter" idx="18" hasCustomPrompt="1"/>
          </p:nvPr>
        </p:nvSpPr>
        <p:spPr>
          <a:xfrm>
            <a:off x="462224" y="3128133"/>
            <a:ext cx="2292340" cy="1176338"/>
          </a:xfrm>
        </p:spPr>
        <p:txBody>
          <a:bodyPr/>
          <a:lstStyle>
            <a:lvl1pPr marL="0" indent="0">
              <a:buNone/>
              <a:defRPr>
                <a:solidFill>
                  <a:schemeClr val="bg2"/>
                </a:solidFill>
              </a:defRPr>
            </a:lvl1pPr>
          </a:lstStyle>
          <a:p>
            <a:pPr lvl="0"/>
            <a:r>
              <a:rPr lang="en-US"/>
              <a:t>Click to edit master text styles</a:t>
            </a:r>
          </a:p>
        </p:txBody>
      </p:sp>
      <p:sp>
        <p:nvSpPr>
          <p:cNvPr id="22" name="Text Placeholder 17">
            <a:extLst>
              <a:ext uri="{FF2B5EF4-FFF2-40B4-BE49-F238E27FC236}">
                <a16:creationId xmlns:a16="http://schemas.microsoft.com/office/drawing/2014/main" id="{F366B78B-A5C5-4DB6-70E3-EBE3F9EB05F3}"/>
              </a:ext>
            </a:extLst>
          </p:cNvPr>
          <p:cNvSpPr>
            <a:spLocks noGrp="1"/>
          </p:cNvSpPr>
          <p:nvPr>
            <p:ph type="body" sz="quarter" idx="19" hasCustomPrompt="1"/>
          </p:nvPr>
        </p:nvSpPr>
        <p:spPr>
          <a:xfrm>
            <a:off x="3113590" y="3127959"/>
            <a:ext cx="8616186" cy="1177160"/>
          </a:xfrm>
        </p:spPr>
        <p:txBody>
          <a:bodyPr/>
          <a:lstStyle>
            <a:lvl1pPr>
              <a:defRPr sz="1800"/>
            </a:lvl1pPr>
            <a:lvl2pPr>
              <a:defRPr sz="1600"/>
            </a:lvl2pPr>
            <a:lvl3pPr>
              <a:defRPr sz="1400"/>
            </a:lvl3pPr>
          </a:lstStyle>
          <a:p>
            <a:pPr lvl="0"/>
            <a:r>
              <a:rPr lang="en-US"/>
              <a:t>Click to edit master text styles</a:t>
            </a:r>
          </a:p>
          <a:p>
            <a:pPr lvl="1"/>
            <a:r>
              <a:rPr lang="en-US"/>
              <a:t>Second level</a:t>
            </a:r>
          </a:p>
          <a:p>
            <a:pPr lvl="2"/>
            <a:r>
              <a:rPr lang="en-US"/>
              <a:t>Third level</a:t>
            </a:r>
          </a:p>
        </p:txBody>
      </p:sp>
      <p:sp>
        <p:nvSpPr>
          <p:cNvPr id="23" name="Content Placeholder 19">
            <a:extLst>
              <a:ext uri="{FF2B5EF4-FFF2-40B4-BE49-F238E27FC236}">
                <a16:creationId xmlns:a16="http://schemas.microsoft.com/office/drawing/2014/main" id="{568B9665-6003-0956-329D-C15E3369E4B5}"/>
              </a:ext>
            </a:extLst>
          </p:cNvPr>
          <p:cNvSpPr>
            <a:spLocks noGrp="1"/>
          </p:cNvSpPr>
          <p:nvPr>
            <p:ph sz="quarter" idx="20" hasCustomPrompt="1"/>
          </p:nvPr>
        </p:nvSpPr>
        <p:spPr>
          <a:xfrm>
            <a:off x="462224" y="4656752"/>
            <a:ext cx="2292340" cy="1176338"/>
          </a:xfrm>
        </p:spPr>
        <p:txBody>
          <a:bodyPr/>
          <a:lstStyle>
            <a:lvl1pPr marL="0" indent="0">
              <a:buNone/>
              <a:defRPr>
                <a:solidFill>
                  <a:schemeClr val="bg2"/>
                </a:solidFill>
              </a:defRPr>
            </a:lvl1pPr>
          </a:lstStyle>
          <a:p>
            <a:pPr lvl="0"/>
            <a:r>
              <a:rPr lang="en-US"/>
              <a:t>Click to edit master text styles</a:t>
            </a:r>
          </a:p>
        </p:txBody>
      </p:sp>
      <p:sp>
        <p:nvSpPr>
          <p:cNvPr id="24" name="Text Placeholder 17">
            <a:extLst>
              <a:ext uri="{FF2B5EF4-FFF2-40B4-BE49-F238E27FC236}">
                <a16:creationId xmlns:a16="http://schemas.microsoft.com/office/drawing/2014/main" id="{8385434E-E89D-1F2C-BA91-F3BB9139158F}"/>
              </a:ext>
            </a:extLst>
          </p:cNvPr>
          <p:cNvSpPr>
            <a:spLocks noGrp="1"/>
          </p:cNvSpPr>
          <p:nvPr>
            <p:ph type="body" sz="quarter" idx="21" hasCustomPrompt="1"/>
          </p:nvPr>
        </p:nvSpPr>
        <p:spPr>
          <a:xfrm>
            <a:off x="3113590" y="4656578"/>
            <a:ext cx="8616186" cy="1177160"/>
          </a:xfrm>
        </p:spPr>
        <p:txBody>
          <a:bodyPr/>
          <a:lstStyle>
            <a:lvl1pPr>
              <a:defRPr sz="1800"/>
            </a:lvl1pPr>
            <a:lvl2pPr>
              <a:defRPr sz="1600"/>
            </a:lvl2pPr>
            <a:lvl3pPr>
              <a:defRPr sz="1400"/>
            </a:lvl3pPr>
          </a:lstStyle>
          <a:p>
            <a:pPr lvl="0"/>
            <a:r>
              <a:rPr lang="en-US"/>
              <a:t>Click to edit master text styles</a:t>
            </a:r>
          </a:p>
          <a:p>
            <a:pPr lvl="1"/>
            <a:r>
              <a:rPr lang="en-US"/>
              <a:t>Second level</a:t>
            </a:r>
          </a:p>
          <a:p>
            <a:pPr lvl="2"/>
            <a:r>
              <a:rPr lang="en-US"/>
              <a:t>Third level</a:t>
            </a:r>
          </a:p>
        </p:txBody>
      </p:sp>
      <p:sp>
        <p:nvSpPr>
          <p:cNvPr id="2" name="Slide Number Placeholder 1">
            <a:extLst>
              <a:ext uri="{FF2B5EF4-FFF2-40B4-BE49-F238E27FC236}">
                <a16:creationId xmlns:a16="http://schemas.microsoft.com/office/drawing/2014/main" id="{38972C9B-D8D5-9DFB-43AC-FC475035BDF4}"/>
              </a:ext>
              <a:ext uri="{C183D7F6-B498-43B3-948B-1728B52AA6E4}">
                <adec:decorative xmlns:adec="http://schemas.microsoft.com/office/drawing/2017/decorative" val="1"/>
              </a:ext>
            </a:extLst>
          </p:cNvPr>
          <p:cNvSpPr>
            <a:spLocks noGrp="1"/>
          </p:cNvSpPr>
          <p:nvPr>
            <p:ph type="sldNum" sz="quarter" idx="14"/>
          </p:nvPr>
        </p:nvSpPr>
        <p:spPr/>
        <p:txBody>
          <a:bodyPr/>
          <a:lstStyle/>
          <a:p>
            <a:fld id="{E1134B45-AF8D-4DE1-B6B3-818C9AE12BDB}" type="slidenum">
              <a:rPr lang="en-US" smtClean="0"/>
              <a:pPr/>
              <a:t>‹#›</a:t>
            </a:fld>
            <a:endParaRPr lang="en-US" dirty="0"/>
          </a:p>
        </p:txBody>
      </p:sp>
      <p:cxnSp>
        <p:nvCxnSpPr>
          <p:cNvPr id="13" name="Straight Connector 12">
            <a:extLst>
              <a:ext uri="{FF2B5EF4-FFF2-40B4-BE49-F238E27FC236}">
                <a16:creationId xmlns:a16="http://schemas.microsoft.com/office/drawing/2014/main" id="{0CC33D44-1D74-4379-DC29-37A055CA2B72}"/>
              </a:ext>
              <a:ext uri="{C183D7F6-B498-43B3-948B-1728B52AA6E4}">
                <adec:decorative xmlns:adec="http://schemas.microsoft.com/office/drawing/2017/decorative" val="1"/>
              </a:ext>
            </a:extLst>
          </p:cNvPr>
          <p:cNvCxnSpPr>
            <a:cxnSpLocks/>
          </p:cNvCxnSpPr>
          <p:nvPr userDrawn="1"/>
        </p:nvCxnSpPr>
        <p:spPr>
          <a:xfrm>
            <a:off x="304800" y="2895116"/>
            <a:ext cx="11582399" cy="0"/>
          </a:xfrm>
          <a:prstGeom prst="line">
            <a:avLst/>
          </a:prstGeom>
          <a:ln w="12700">
            <a:solidFill>
              <a:schemeClr val="bg1">
                <a:lumMod val="7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C1D38861-A9D2-D36F-2E26-52E524A3CBE7}"/>
              </a:ext>
              <a:ext uri="{C183D7F6-B498-43B3-948B-1728B52AA6E4}">
                <adec:decorative xmlns:adec="http://schemas.microsoft.com/office/drawing/2017/decorative" val="1"/>
              </a:ext>
            </a:extLst>
          </p:cNvPr>
          <p:cNvCxnSpPr>
            <a:cxnSpLocks/>
          </p:cNvCxnSpPr>
          <p:nvPr userDrawn="1"/>
        </p:nvCxnSpPr>
        <p:spPr>
          <a:xfrm>
            <a:off x="304800" y="4480848"/>
            <a:ext cx="11582399" cy="0"/>
          </a:xfrm>
          <a:prstGeom prst="line">
            <a:avLst/>
          </a:prstGeom>
          <a:ln w="12700">
            <a:solidFill>
              <a:schemeClr val="bg1">
                <a:lumMod val="7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974746064"/>
      </p:ext>
    </p:extLst>
  </p:cSld>
  <p:clrMapOvr>
    <a:masterClrMapping/>
  </p:clrMapOvr>
  <p:extLst>
    <p:ext uri="{DCECCB84-F9BA-43D5-87BE-67443E8EF086}">
      <p15:sldGuideLst xmlns:p15="http://schemas.microsoft.com/office/powerpoint/2012/main"/>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nd Four Sections">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A3895DE-7D37-C357-C469-FD34336265F4}"/>
              </a:ext>
            </a:extLst>
          </p:cNvPr>
          <p:cNvSpPr>
            <a:spLocks noGrp="1"/>
          </p:cNvSpPr>
          <p:nvPr>
            <p:ph type="title" hasCustomPrompt="1"/>
          </p:nvPr>
        </p:nvSpPr>
        <p:spPr>
          <a:xfrm>
            <a:off x="462224" y="365126"/>
            <a:ext cx="11267554" cy="571964"/>
          </a:xfrm>
        </p:spPr>
        <p:txBody>
          <a:bodyPr/>
          <a:lstStyle/>
          <a:p>
            <a:r>
              <a:rPr lang="en-US"/>
              <a:t>Click to edit master title style</a:t>
            </a:r>
          </a:p>
        </p:txBody>
      </p:sp>
      <p:sp>
        <p:nvSpPr>
          <p:cNvPr id="6" name="Text Placeholder 4">
            <a:extLst>
              <a:ext uri="{FF2B5EF4-FFF2-40B4-BE49-F238E27FC236}">
                <a16:creationId xmlns:a16="http://schemas.microsoft.com/office/drawing/2014/main" id="{02272CBB-3EB5-5B63-49B1-EDF99305DD17}"/>
              </a:ext>
            </a:extLst>
          </p:cNvPr>
          <p:cNvSpPr>
            <a:spLocks noGrp="1"/>
          </p:cNvSpPr>
          <p:nvPr>
            <p:ph type="body" sz="quarter" idx="13" hasCustomPrompt="1"/>
          </p:nvPr>
        </p:nvSpPr>
        <p:spPr>
          <a:xfrm>
            <a:off x="462224" y="842963"/>
            <a:ext cx="11267554" cy="409575"/>
          </a:xfrm>
        </p:spPr>
        <p:txBody>
          <a:bodyPr/>
          <a:lstStyle>
            <a:lvl1pPr marL="0" indent="0">
              <a:buNone/>
              <a:defRPr sz="1800">
                <a:solidFill>
                  <a:schemeClr val="tx2"/>
                </a:solidFill>
              </a:defRPr>
            </a:lvl1pPr>
          </a:lstStyle>
          <a:p>
            <a:pPr lvl="0"/>
            <a:r>
              <a:rPr lang="en-US"/>
              <a:t>Click to edit master text styles</a:t>
            </a:r>
          </a:p>
        </p:txBody>
      </p:sp>
      <p:sp>
        <p:nvSpPr>
          <p:cNvPr id="18" name="Text Placeholder 17">
            <a:extLst>
              <a:ext uri="{FF2B5EF4-FFF2-40B4-BE49-F238E27FC236}">
                <a16:creationId xmlns:a16="http://schemas.microsoft.com/office/drawing/2014/main" id="{1FB77148-1E31-05E2-8AEB-BD63A9313666}"/>
              </a:ext>
            </a:extLst>
          </p:cNvPr>
          <p:cNvSpPr>
            <a:spLocks noGrp="1"/>
          </p:cNvSpPr>
          <p:nvPr>
            <p:ph type="body" sz="quarter" idx="16" hasCustomPrompt="1"/>
          </p:nvPr>
        </p:nvSpPr>
        <p:spPr>
          <a:xfrm>
            <a:off x="462224" y="1646238"/>
            <a:ext cx="5361706" cy="1903225"/>
          </a:xfrm>
        </p:spPr>
        <p:txBody>
          <a:bodyPr/>
          <a:lstStyle>
            <a:lvl1pPr>
              <a:defRPr sz="1600"/>
            </a:lvl1pPr>
            <a:lvl2pPr>
              <a:defRPr sz="1400"/>
            </a:lvl2pPr>
            <a:lvl3pPr>
              <a:defRPr sz="1200"/>
            </a:lvl3pPr>
          </a:lstStyle>
          <a:p>
            <a:pPr lvl="0"/>
            <a:r>
              <a:rPr lang="en-US"/>
              <a:t>Click to edit master text styles</a:t>
            </a:r>
          </a:p>
          <a:p>
            <a:pPr lvl="1"/>
            <a:r>
              <a:rPr lang="en-US"/>
              <a:t>Second level</a:t>
            </a:r>
          </a:p>
          <a:p>
            <a:pPr lvl="2"/>
            <a:r>
              <a:rPr lang="en-US"/>
              <a:t>Third level</a:t>
            </a:r>
          </a:p>
        </p:txBody>
      </p:sp>
      <p:sp>
        <p:nvSpPr>
          <p:cNvPr id="8" name="Text Placeholder 17">
            <a:extLst>
              <a:ext uri="{FF2B5EF4-FFF2-40B4-BE49-F238E27FC236}">
                <a16:creationId xmlns:a16="http://schemas.microsoft.com/office/drawing/2014/main" id="{3234FFC8-8CBB-85B7-0135-6847A8D70F36}"/>
              </a:ext>
            </a:extLst>
          </p:cNvPr>
          <p:cNvSpPr>
            <a:spLocks noGrp="1"/>
          </p:cNvSpPr>
          <p:nvPr>
            <p:ph type="body" sz="quarter" idx="17" hasCustomPrompt="1"/>
          </p:nvPr>
        </p:nvSpPr>
        <p:spPr>
          <a:xfrm>
            <a:off x="6368070" y="1646238"/>
            <a:ext cx="5361706" cy="1903225"/>
          </a:xfrm>
        </p:spPr>
        <p:txBody>
          <a:bodyPr/>
          <a:lstStyle>
            <a:lvl1pPr>
              <a:defRPr sz="1600"/>
            </a:lvl1pPr>
            <a:lvl2pPr>
              <a:defRPr sz="1400"/>
            </a:lvl2pPr>
            <a:lvl3pPr>
              <a:defRPr sz="1200"/>
            </a:lvl3pPr>
          </a:lstStyle>
          <a:p>
            <a:pPr lvl="0"/>
            <a:r>
              <a:rPr lang="en-US"/>
              <a:t>Click to edit master text styles</a:t>
            </a:r>
          </a:p>
          <a:p>
            <a:pPr lvl="1"/>
            <a:r>
              <a:rPr lang="en-US"/>
              <a:t>Second level</a:t>
            </a:r>
          </a:p>
          <a:p>
            <a:pPr lvl="2"/>
            <a:r>
              <a:rPr lang="en-US"/>
              <a:t>Third level</a:t>
            </a:r>
          </a:p>
        </p:txBody>
      </p:sp>
      <p:sp>
        <p:nvSpPr>
          <p:cNvPr id="9" name="Text Placeholder 17">
            <a:extLst>
              <a:ext uri="{FF2B5EF4-FFF2-40B4-BE49-F238E27FC236}">
                <a16:creationId xmlns:a16="http://schemas.microsoft.com/office/drawing/2014/main" id="{FE8DDB1D-DAF6-C33E-1A45-41EF9658BC65}"/>
              </a:ext>
            </a:extLst>
          </p:cNvPr>
          <p:cNvSpPr>
            <a:spLocks noGrp="1"/>
          </p:cNvSpPr>
          <p:nvPr>
            <p:ph type="body" sz="quarter" idx="18" hasCustomPrompt="1"/>
          </p:nvPr>
        </p:nvSpPr>
        <p:spPr>
          <a:xfrm>
            <a:off x="467248" y="4017685"/>
            <a:ext cx="5361706" cy="1903225"/>
          </a:xfrm>
        </p:spPr>
        <p:txBody>
          <a:bodyPr/>
          <a:lstStyle>
            <a:lvl1pPr>
              <a:defRPr sz="1600"/>
            </a:lvl1pPr>
            <a:lvl2pPr>
              <a:defRPr sz="1400"/>
            </a:lvl2pPr>
            <a:lvl3pPr>
              <a:defRPr sz="1200"/>
            </a:lvl3pPr>
          </a:lstStyle>
          <a:p>
            <a:pPr lvl="0"/>
            <a:r>
              <a:rPr lang="en-US"/>
              <a:t>Click to edit master text styles</a:t>
            </a:r>
          </a:p>
          <a:p>
            <a:pPr lvl="1"/>
            <a:r>
              <a:rPr lang="en-US"/>
              <a:t>Second level</a:t>
            </a:r>
          </a:p>
          <a:p>
            <a:pPr lvl="2"/>
            <a:r>
              <a:rPr lang="en-US"/>
              <a:t>Third level</a:t>
            </a:r>
          </a:p>
        </p:txBody>
      </p:sp>
      <p:sp>
        <p:nvSpPr>
          <p:cNvPr id="10" name="Text Placeholder 17">
            <a:extLst>
              <a:ext uri="{FF2B5EF4-FFF2-40B4-BE49-F238E27FC236}">
                <a16:creationId xmlns:a16="http://schemas.microsoft.com/office/drawing/2014/main" id="{F0291137-FAE5-EAD4-6F94-847620537F9D}"/>
              </a:ext>
            </a:extLst>
          </p:cNvPr>
          <p:cNvSpPr>
            <a:spLocks noGrp="1"/>
          </p:cNvSpPr>
          <p:nvPr>
            <p:ph type="body" sz="quarter" idx="19" hasCustomPrompt="1"/>
          </p:nvPr>
        </p:nvSpPr>
        <p:spPr>
          <a:xfrm>
            <a:off x="6373094" y="4017685"/>
            <a:ext cx="5361706" cy="1903225"/>
          </a:xfrm>
        </p:spPr>
        <p:txBody>
          <a:bodyPr/>
          <a:lstStyle>
            <a:lvl1pPr>
              <a:defRPr sz="1600"/>
            </a:lvl1pPr>
            <a:lvl2pPr>
              <a:defRPr sz="1400"/>
            </a:lvl2pPr>
            <a:lvl3pPr>
              <a:defRPr sz="1200"/>
            </a:lvl3pPr>
          </a:lstStyle>
          <a:p>
            <a:pPr lvl="0"/>
            <a:r>
              <a:rPr lang="en-US"/>
              <a:t>Click to edit master text styles</a:t>
            </a:r>
          </a:p>
          <a:p>
            <a:pPr lvl="1"/>
            <a:r>
              <a:rPr lang="en-US"/>
              <a:t>Second level</a:t>
            </a:r>
          </a:p>
          <a:p>
            <a:pPr lvl="2"/>
            <a:r>
              <a:rPr lang="en-US"/>
              <a:t>Third level</a:t>
            </a:r>
          </a:p>
        </p:txBody>
      </p:sp>
      <p:sp>
        <p:nvSpPr>
          <p:cNvPr id="2" name="Slide Number Placeholder 1">
            <a:extLst>
              <a:ext uri="{FF2B5EF4-FFF2-40B4-BE49-F238E27FC236}">
                <a16:creationId xmlns:a16="http://schemas.microsoft.com/office/drawing/2014/main" id="{38972C9B-D8D5-9DFB-43AC-FC475035BDF4}"/>
              </a:ext>
              <a:ext uri="{C183D7F6-B498-43B3-948B-1728B52AA6E4}">
                <adec:decorative xmlns:adec="http://schemas.microsoft.com/office/drawing/2017/decorative" val="1"/>
              </a:ext>
            </a:extLst>
          </p:cNvPr>
          <p:cNvSpPr>
            <a:spLocks noGrp="1"/>
          </p:cNvSpPr>
          <p:nvPr>
            <p:ph type="sldNum" sz="quarter" idx="14"/>
          </p:nvPr>
        </p:nvSpPr>
        <p:spPr/>
        <p:txBody>
          <a:bodyPr/>
          <a:lstStyle/>
          <a:p>
            <a:fld id="{E1134B45-AF8D-4DE1-B6B3-818C9AE12BDB}" type="slidenum">
              <a:rPr lang="en-US" smtClean="0"/>
              <a:pPr/>
              <a:t>‹#›</a:t>
            </a:fld>
            <a:endParaRPr lang="en-US" dirty="0"/>
          </a:p>
        </p:txBody>
      </p:sp>
      <p:cxnSp>
        <p:nvCxnSpPr>
          <p:cNvPr id="3" name="Straight Connector 2">
            <a:extLst>
              <a:ext uri="{FF2B5EF4-FFF2-40B4-BE49-F238E27FC236}">
                <a16:creationId xmlns:a16="http://schemas.microsoft.com/office/drawing/2014/main" id="{EDC6807C-7BA5-8D1D-F4CD-F0F8C8CD60D7}"/>
              </a:ext>
              <a:ext uri="{C183D7F6-B498-43B3-948B-1728B52AA6E4}">
                <adec:decorative xmlns:adec="http://schemas.microsoft.com/office/drawing/2017/decorative" val="1"/>
              </a:ext>
            </a:extLst>
          </p:cNvPr>
          <p:cNvCxnSpPr>
            <a:cxnSpLocks/>
          </p:cNvCxnSpPr>
          <p:nvPr userDrawn="1"/>
        </p:nvCxnSpPr>
        <p:spPr>
          <a:xfrm flipV="1">
            <a:off x="6096000" y="1542890"/>
            <a:ext cx="0" cy="4568543"/>
          </a:xfrm>
          <a:prstGeom prst="line">
            <a:avLst/>
          </a:prstGeom>
          <a:ln w="12700">
            <a:solidFill>
              <a:schemeClr val="bg1">
                <a:lumMod val="75000"/>
              </a:schemeClr>
            </a:solidFill>
          </a:ln>
        </p:spPr>
        <p:style>
          <a:lnRef idx="1">
            <a:schemeClr val="dk1"/>
          </a:lnRef>
          <a:fillRef idx="0">
            <a:schemeClr val="dk1"/>
          </a:fillRef>
          <a:effectRef idx="0">
            <a:schemeClr val="dk1"/>
          </a:effectRef>
          <a:fontRef idx="minor">
            <a:schemeClr val="tx1"/>
          </a:fontRef>
        </p:style>
      </p:cxnSp>
      <p:cxnSp>
        <p:nvCxnSpPr>
          <p:cNvPr id="4" name="Straight Connector 3">
            <a:extLst>
              <a:ext uri="{FF2B5EF4-FFF2-40B4-BE49-F238E27FC236}">
                <a16:creationId xmlns:a16="http://schemas.microsoft.com/office/drawing/2014/main" id="{DFD892FE-2A7D-C8CB-E322-3AFBF7ABA41A}"/>
              </a:ext>
              <a:ext uri="{C183D7F6-B498-43B3-948B-1728B52AA6E4}">
                <adec:decorative xmlns:adec="http://schemas.microsoft.com/office/drawing/2017/decorative" val="1"/>
              </a:ext>
            </a:extLst>
          </p:cNvPr>
          <p:cNvCxnSpPr>
            <a:cxnSpLocks/>
          </p:cNvCxnSpPr>
          <p:nvPr userDrawn="1"/>
        </p:nvCxnSpPr>
        <p:spPr>
          <a:xfrm>
            <a:off x="304800" y="3827161"/>
            <a:ext cx="11582399" cy="0"/>
          </a:xfrm>
          <a:prstGeom prst="line">
            <a:avLst/>
          </a:prstGeom>
          <a:ln w="12700">
            <a:solidFill>
              <a:schemeClr val="bg1">
                <a:lumMod val="7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24311352"/>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Title Only with Color">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DF23A4E-6FAD-15C8-B8E8-736FA3BF3AD5}"/>
              </a:ext>
              <a:ext uri="{C183D7F6-B498-43B3-948B-1728B52AA6E4}">
                <adec:decorative xmlns:adec="http://schemas.microsoft.com/office/drawing/2017/decorative" val="1"/>
              </a:ext>
            </a:extLst>
          </p:cNvPr>
          <p:cNvSpPr/>
          <p:nvPr userDrawn="1"/>
        </p:nvSpPr>
        <p:spPr>
          <a:xfrm>
            <a:off x="0" y="0"/>
            <a:ext cx="12192000" cy="6019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B86EE06-F990-BADC-3C58-275B7DA92B64}"/>
              </a:ext>
            </a:extLst>
          </p:cNvPr>
          <p:cNvSpPr>
            <a:spLocks noGrp="1"/>
          </p:cNvSpPr>
          <p:nvPr>
            <p:ph type="title" hasCustomPrompt="1"/>
          </p:nvPr>
        </p:nvSpPr>
        <p:spPr/>
        <p:txBody>
          <a:bodyPr/>
          <a:lstStyle>
            <a:lvl1pPr>
              <a:defRPr>
                <a:solidFill>
                  <a:schemeClr val="bg1"/>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A86A4E8A-8529-77C4-23B9-9553D2D22C98}"/>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1550125619"/>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0_Title Only with Color">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DF23A4E-6FAD-15C8-B8E8-736FA3BF3AD5}"/>
              </a:ext>
              <a:ext uri="{C183D7F6-B498-43B3-948B-1728B52AA6E4}">
                <adec:decorative xmlns:adec="http://schemas.microsoft.com/office/drawing/2017/decorative" val="1"/>
              </a:ext>
            </a:extLst>
          </p:cNvPr>
          <p:cNvSpPr/>
          <p:nvPr userDrawn="1"/>
        </p:nvSpPr>
        <p:spPr>
          <a:xfrm>
            <a:off x="0" y="0"/>
            <a:ext cx="12192000" cy="31765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B86EE06-F990-BADC-3C58-275B7DA92B64}"/>
              </a:ext>
            </a:extLst>
          </p:cNvPr>
          <p:cNvSpPr>
            <a:spLocks noGrp="1"/>
          </p:cNvSpPr>
          <p:nvPr>
            <p:ph type="title" hasCustomPrompt="1"/>
          </p:nvPr>
        </p:nvSpPr>
        <p:spPr/>
        <p:txBody>
          <a:bodyPr/>
          <a:lstStyle>
            <a:lvl1pPr>
              <a:defRPr>
                <a:solidFill>
                  <a:schemeClr val="bg1"/>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A86A4E8A-8529-77C4-23B9-9553D2D22C98}"/>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5" name="Rectangle 4">
            <a:extLst>
              <a:ext uri="{FF2B5EF4-FFF2-40B4-BE49-F238E27FC236}">
                <a16:creationId xmlns:a16="http://schemas.microsoft.com/office/drawing/2014/main" id="{4B91A80A-9FF7-D065-11E2-F707C7152E2C}"/>
              </a:ext>
              <a:ext uri="{C183D7F6-B498-43B3-948B-1728B52AA6E4}">
                <adec:decorative xmlns:adec="http://schemas.microsoft.com/office/drawing/2017/decorative" val="1"/>
              </a:ext>
            </a:extLst>
          </p:cNvPr>
          <p:cNvSpPr/>
          <p:nvPr userDrawn="1"/>
        </p:nvSpPr>
        <p:spPr>
          <a:xfrm>
            <a:off x="-11520" y="3176587"/>
            <a:ext cx="12192998" cy="2843213"/>
          </a:xfrm>
          <a:prstGeom prst="rect">
            <a:avLst/>
          </a:prstGeom>
          <a:solidFill>
            <a:srgbClr val="F7F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6" name="Text Placeholder 4">
            <a:extLst>
              <a:ext uri="{FF2B5EF4-FFF2-40B4-BE49-F238E27FC236}">
                <a16:creationId xmlns:a16="http://schemas.microsoft.com/office/drawing/2014/main" id="{F9329E4E-5068-C1EB-3194-52E34778CF85}"/>
              </a:ext>
            </a:extLst>
          </p:cNvPr>
          <p:cNvSpPr>
            <a:spLocks noGrp="1"/>
          </p:cNvSpPr>
          <p:nvPr>
            <p:ph type="body" sz="quarter" idx="13" hasCustomPrompt="1"/>
          </p:nvPr>
        </p:nvSpPr>
        <p:spPr>
          <a:xfrm>
            <a:off x="462224" y="842963"/>
            <a:ext cx="11267554" cy="409575"/>
          </a:xfrm>
        </p:spPr>
        <p:txBody>
          <a:bodyPr/>
          <a:lstStyle>
            <a:lvl1pPr marL="0" indent="0">
              <a:buNone/>
              <a:defRPr sz="1800">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3519632956"/>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9_Title Only with Color">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DF23A4E-6FAD-15C8-B8E8-736FA3BF3AD5}"/>
              </a:ext>
              <a:ext uri="{C183D7F6-B498-43B3-948B-1728B52AA6E4}">
                <adec:decorative xmlns:adec="http://schemas.microsoft.com/office/drawing/2017/decorative" val="1"/>
              </a:ext>
            </a:extLst>
          </p:cNvPr>
          <p:cNvSpPr/>
          <p:nvPr userDrawn="1"/>
        </p:nvSpPr>
        <p:spPr>
          <a:xfrm>
            <a:off x="0" y="1838226"/>
            <a:ext cx="7381188" cy="41815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E058D6EB-0C34-436E-8FD9-7EA798C85F33}"/>
              </a:ext>
              <a:ext uri="{C183D7F6-B498-43B3-948B-1728B52AA6E4}">
                <adec:decorative xmlns:adec="http://schemas.microsoft.com/office/drawing/2017/decorative" val="1"/>
              </a:ext>
            </a:extLst>
          </p:cNvPr>
          <p:cNvSpPr/>
          <p:nvPr userDrawn="1"/>
        </p:nvSpPr>
        <p:spPr>
          <a:xfrm>
            <a:off x="0" y="0"/>
            <a:ext cx="7381188" cy="1838227"/>
          </a:xfrm>
          <a:prstGeom prst="rect">
            <a:avLst/>
          </a:prstGeom>
          <a:solidFill>
            <a:schemeClr val="tx2"/>
          </a:solidFill>
        </p:spPr>
        <p:txBody>
          <a:bodyPr wrap="square" rtlCol="0" anchor="ctr">
            <a:noAutofit/>
          </a:bodyPr>
          <a:lstStyle/>
          <a:p>
            <a:pPr algn="l">
              <a:spcAft>
                <a:spcPts val="600"/>
              </a:spcAft>
            </a:pPr>
            <a:endParaRPr lang="en-US" dirty="0"/>
          </a:p>
        </p:txBody>
      </p:sp>
      <p:sp>
        <p:nvSpPr>
          <p:cNvPr id="2" name="Title 1">
            <a:extLst>
              <a:ext uri="{FF2B5EF4-FFF2-40B4-BE49-F238E27FC236}">
                <a16:creationId xmlns:a16="http://schemas.microsoft.com/office/drawing/2014/main" id="{CB86EE06-F990-BADC-3C58-275B7DA92B64}"/>
              </a:ext>
            </a:extLst>
          </p:cNvPr>
          <p:cNvSpPr>
            <a:spLocks noGrp="1"/>
          </p:cNvSpPr>
          <p:nvPr>
            <p:ph type="title" hasCustomPrompt="1"/>
          </p:nvPr>
        </p:nvSpPr>
        <p:spPr>
          <a:xfrm>
            <a:off x="462223" y="365125"/>
            <a:ext cx="6449854" cy="720097"/>
          </a:xfrm>
        </p:spPr>
        <p:txBody>
          <a:bodyPr/>
          <a:lstStyle>
            <a:lvl1pPr>
              <a:defRPr>
                <a:solidFill>
                  <a:schemeClr val="bg1"/>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A86A4E8A-8529-77C4-23B9-9553D2D22C98}"/>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7" name="Picture Placeholder 6">
            <a:extLst>
              <a:ext uri="{FF2B5EF4-FFF2-40B4-BE49-F238E27FC236}">
                <a16:creationId xmlns:a16="http://schemas.microsoft.com/office/drawing/2014/main" id="{90AA6749-D05E-3677-C555-5EEBDF831D7F}"/>
              </a:ext>
            </a:extLst>
          </p:cNvPr>
          <p:cNvSpPr>
            <a:spLocks noGrp="1"/>
          </p:cNvSpPr>
          <p:nvPr>
            <p:ph type="pic" sz="quarter" idx="11"/>
          </p:nvPr>
        </p:nvSpPr>
        <p:spPr>
          <a:xfrm>
            <a:off x="7381875" y="0"/>
            <a:ext cx="4810125" cy="6019800"/>
          </a:xfrm>
          <a:solidFill>
            <a:schemeClr val="tx1">
              <a:lumMod val="50000"/>
              <a:lumOff val="50000"/>
            </a:schemeClr>
          </a:solidFill>
        </p:spPr>
        <p:txBody>
          <a:bodyPr vert="horz" lIns="91440" tIns="45720" rIns="91440" bIns="45720" rtlCol="0" anchor="ctr">
            <a:noAutofit/>
          </a:bodyPr>
          <a:lstStyle>
            <a:lvl1pPr>
              <a:defRPr lang="en-US">
                <a:solidFill>
                  <a:schemeClr val="bg1"/>
                </a:solidFill>
              </a:defRPr>
            </a:lvl1pPr>
          </a:lstStyle>
          <a:p>
            <a:pPr marL="0" lvl="0" indent="0" algn="ctr">
              <a:buNone/>
            </a:pPr>
            <a:endParaRPr lang="en-US" dirty="0"/>
          </a:p>
        </p:txBody>
      </p:sp>
      <p:sp>
        <p:nvSpPr>
          <p:cNvPr id="9" name="Text Placeholder 8">
            <a:extLst>
              <a:ext uri="{FF2B5EF4-FFF2-40B4-BE49-F238E27FC236}">
                <a16:creationId xmlns:a16="http://schemas.microsoft.com/office/drawing/2014/main" id="{61668ECE-3107-0CB9-3310-5C335E71EC9F}"/>
              </a:ext>
            </a:extLst>
          </p:cNvPr>
          <p:cNvSpPr>
            <a:spLocks noGrp="1"/>
          </p:cNvSpPr>
          <p:nvPr>
            <p:ph type="body" sz="quarter" idx="12"/>
          </p:nvPr>
        </p:nvSpPr>
        <p:spPr>
          <a:xfrm>
            <a:off x="461963" y="2164676"/>
            <a:ext cx="6450012" cy="336786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4">
            <a:extLst>
              <a:ext uri="{FF2B5EF4-FFF2-40B4-BE49-F238E27FC236}">
                <a16:creationId xmlns:a16="http://schemas.microsoft.com/office/drawing/2014/main" id="{229677DA-A922-5436-6492-3F1603E0F5AC}"/>
              </a:ext>
            </a:extLst>
          </p:cNvPr>
          <p:cNvSpPr>
            <a:spLocks noGrp="1"/>
          </p:cNvSpPr>
          <p:nvPr>
            <p:ph type="body" sz="quarter" idx="14" hasCustomPrompt="1"/>
          </p:nvPr>
        </p:nvSpPr>
        <p:spPr>
          <a:xfrm>
            <a:off x="462224" y="842963"/>
            <a:ext cx="6449751" cy="409575"/>
          </a:xfrm>
        </p:spPr>
        <p:txBody>
          <a:bodyPr/>
          <a:lstStyle>
            <a:lvl1pPr marL="0" indent="0">
              <a:buNone/>
              <a:defRPr sz="1800">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1310329445"/>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_Title Only with Color">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DF23A4E-6FAD-15C8-B8E8-736FA3BF3AD5}"/>
              </a:ext>
              <a:ext uri="{C183D7F6-B498-43B3-948B-1728B52AA6E4}">
                <adec:decorative xmlns:adec="http://schemas.microsoft.com/office/drawing/2017/decorative" val="1"/>
              </a:ext>
            </a:extLst>
          </p:cNvPr>
          <p:cNvSpPr/>
          <p:nvPr userDrawn="1"/>
        </p:nvSpPr>
        <p:spPr>
          <a:xfrm>
            <a:off x="0" y="0"/>
            <a:ext cx="12192000" cy="6019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5" name="Rounded Rectangle 45">
            <a:extLst>
              <a:ext uri="{FF2B5EF4-FFF2-40B4-BE49-F238E27FC236}">
                <a16:creationId xmlns:a16="http://schemas.microsoft.com/office/drawing/2014/main" id="{F3CE0730-7AB7-E92E-FF61-75BAA35A795A}"/>
              </a:ext>
              <a:ext uri="{C183D7F6-B498-43B3-948B-1728B52AA6E4}">
                <adec:decorative xmlns:adec="http://schemas.microsoft.com/office/drawing/2017/decorative" val="1"/>
              </a:ext>
            </a:extLst>
          </p:cNvPr>
          <p:cNvSpPr/>
          <p:nvPr userDrawn="1"/>
        </p:nvSpPr>
        <p:spPr>
          <a:xfrm>
            <a:off x="457200" y="450937"/>
            <a:ext cx="11277600" cy="5111662"/>
          </a:xfrm>
          <a:prstGeom prst="roundRect">
            <a:avLst>
              <a:gd name="adj" fmla="val 430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2" name="Title 1">
            <a:extLst>
              <a:ext uri="{FF2B5EF4-FFF2-40B4-BE49-F238E27FC236}">
                <a16:creationId xmlns:a16="http://schemas.microsoft.com/office/drawing/2014/main" id="{CB86EE06-F990-BADC-3C58-275B7DA92B64}"/>
              </a:ext>
            </a:extLst>
          </p:cNvPr>
          <p:cNvSpPr>
            <a:spLocks noGrp="1"/>
          </p:cNvSpPr>
          <p:nvPr>
            <p:ph type="title" hasCustomPrompt="1"/>
          </p:nvPr>
        </p:nvSpPr>
        <p:spPr>
          <a:xfrm>
            <a:off x="759229" y="730885"/>
            <a:ext cx="10673542" cy="720097"/>
          </a:xfrm>
        </p:spPr>
        <p:txBody>
          <a:bodyPr/>
          <a:lstStyle>
            <a:lvl1pPr>
              <a:defRPr>
                <a:solidFill>
                  <a:schemeClr val="tx1"/>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A86A4E8A-8529-77C4-23B9-9553D2D22C98}"/>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729892260"/>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5_Title Only with Color">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DF23A4E-6FAD-15C8-B8E8-736FA3BF3AD5}"/>
              </a:ext>
              <a:ext uri="{C183D7F6-B498-43B3-948B-1728B52AA6E4}">
                <adec:decorative xmlns:adec="http://schemas.microsoft.com/office/drawing/2017/decorative" val="1"/>
              </a:ext>
            </a:extLst>
          </p:cNvPr>
          <p:cNvSpPr/>
          <p:nvPr userDrawn="1"/>
        </p:nvSpPr>
        <p:spPr>
          <a:xfrm>
            <a:off x="0" y="0"/>
            <a:ext cx="12192000" cy="6019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5" name="Rounded Rectangle 45">
            <a:extLst>
              <a:ext uri="{FF2B5EF4-FFF2-40B4-BE49-F238E27FC236}">
                <a16:creationId xmlns:a16="http://schemas.microsoft.com/office/drawing/2014/main" id="{F3CE0730-7AB7-E92E-FF61-75BAA35A795A}"/>
              </a:ext>
              <a:ext uri="{C183D7F6-B498-43B3-948B-1728B52AA6E4}">
                <adec:decorative xmlns:adec="http://schemas.microsoft.com/office/drawing/2017/decorative" val="1"/>
              </a:ext>
            </a:extLst>
          </p:cNvPr>
          <p:cNvSpPr/>
          <p:nvPr userDrawn="1"/>
        </p:nvSpPr>
        <p:spPr>
          <a:xfrm>
            <a:off x="457200" y="450937"/>
            <a:ext cx="11277600" cy="5111662"/>
          </a:xfrm>
          <a:prstGeom prst="roundRect">
            <a:avLst>
              <a:gd name="adj" fmla="val 430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2" name="Title 1">
            <a:extLst>
              <a:ext uri="{FF2B5EF4-FFF2-40B4-BE49-F238E27FC236}">
                <a16:creationId xmlns:a16="http://schemas.microsoft.com/office/drawing/2014/main" id="{CB86EE06-F990-BADC-3C58-275B7DA92B64}"/>
              </a:ext>
            </a:extLst>
          </p:cNvPr>
          <p:cNvSpPr>
            <a:spLocks noGrp="1"/>
          </p:cNvSpPr>
          <p:nvPr>
            <p:ph type="title" hasCustomPrompt="1"/>
          </p:nvPr>
        </p:nvSpPr>
        <p:spPr>
          <a:xfrm>
            <a:off x="1030777" y="730885"/>
            <a:ext cx="10401993" cy="720097"/>
          </a:xfrm>
        </p:spPr>
        <p:txBody>
          <a:bodyPr/>
          <a:lstStyle>
            <a:lvl1pPr>
              <a:defRPr>
                <a:solidFill>
                  <a:schemeClr val="tx1"/>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A86A4E8A-8529-77C4-23B9-9553D2D22C98}"/>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6" name="Rectangle 5">
            <a:extLst>
              <a:ext uri="{FF2B5EF4-FFF2-40B4-BE49-F238E27FC236}">
                <a16:creationId xmlns:a16="http://schemas.microsoft.com/office/drawing/2014/main" id="{FFB409A9-F04A-611E-72D1-76AA3037F09C}"/>
              </a:ext>
              <a:ext uri="{C183D7F6-B498-43B3-948B-1728B52AA6E4}">
                <adec:decorative xmlns:adec="http://schemas.microsoft.com/office/drawing/2017/decorative" val="1"/>
              </a:ext>
            </a:extLst>
          </p:cNvPr>
          <p:cNvSpPr/>
          <p:nvPr userDrawn="1"/>
        </p:nvSpPr>
        <p:spPr>
          <a:xfrm>
            <a:off x="457200" y="0"/>
            <a:ext cx="281527" cy="556259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Tree>
    <p:extLst>
      <p:ext uri="{BB962C8B-B14F-4D97-AF65-F5344CB8AC3E}">
        <p14:creationId xmlns:p14="http://schemas.microsoft.com/office/powerpoint/2010/main" val="10220194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ver Slide with Photo">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C99E777-B388-4526-4F02-6AEF81222B51}"/>
              </a:ext>
              <a:ext uri="{C183D7F6-B498-43B3-948B-1728B52AA6E4}">
                <adec:decorative xmlns:adec="http://schemas.microsoft.com/office/drawing/2017/decorative" val="1"/>
              </a:ext>
            </a:extLst>
          </p:cNvPr>
          <p:cNvSpPr/>
          <p:nvPr userDrawn="1"/>
        </p:nvSpPr>
        <p:spPr>
          <a:xfrm>
            <a:off x="0" y="1249661"/>
            <a:ext cx="11870474" cy="43586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EF2B255D-90A3-A686-C2E9-57FCEF6DD8DA}"/>
              </a:ext>
              <a:ext uri="{C183D7F6-B498-43B3-948B-1728B52AA6E4}">
                <adec:decorative xmlns:adec="http://schemas.microsoft.com/office/drawing/2017/decorative" val="1"/>
              </a:ext>
            </a:extLst>
          </p:cNvPr>
          <p:cNvSpPr/>
          <p:nvPr userDrawn="1"/>
        </p:nvSpPr>
        <p:spPr>
          <a:xfrm>
            <a:off x="11535974" y="1249661"/>
            <a:ext cx="656026" cy="43586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raphic 3" descr="Fidelity Investments logo">
            <a:extLst>
              <a:ext uri="{FF2B5EF4-FFF2-40B4-BE49-F238E27FC236}">
                <a16:creationId xmlns:a16="http://schemas.microsoft.com/office/drawing/2014/main" id="{5571BB6C-B866-39E6-FBEE-A8BD46555937}"/>
              </a:ext>
              <a:ext uri="{C183D7F6-B498-43B3-948B-1728B52AA6E4}">
                <adec:decorative xmlns:adec="http://schemas.microsoft.com/office/drawing/2017/decorative" val="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45432" y="665233"/>
            <a:ext cx="1371600" cy="337543"/>
          </a:xfrm>
          <a:prstGeom prst="rect">
            <a:avLst/>
          </a:prstGeom>
        </p:spPr>
      </p:pic>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44952" y="2120306"/>
            <a:ext cx="5171895" cy="1504056"/>
          </a:xfrm>
        </p:spPr>
        <p:txBody>
          <a:bodyPr anchor="b"/>
          <a:lstStyle>
            <a:lvl1pPr algn="l">
              <a:defRPr sz="44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544952" y="4007984"/>
            <a:ext cx="5155648" cy="575883"/>
          </a:xfrm>
        </p:spPr>
        <p:txBody>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Picture Placeholder 6">
            <a:extLst>
              <a:ext uri="{FF2B5EF4-FFF2-40B4-BE49-F238E27FC236}">
                <a16:creationId xmlns:a16="http://schemas.microsoft.com/office/drawing/2014/main" id="{74824C47-E37B-B8A8-027B-A1C528E018FA}"/>
              </a:ext>
              <a:ext uri="{C183D7F6-B498-43B3-948B-1728B52AA6E4}">
                <adec:decorative xmlns:adec="http://schemas.microsoft.com/office/drawing/2017/decorative" val="1"/>
              </a:ext>
            </a:extLst>
          </p:cNvPr>
          <p:cNvSpPr>
            <a:spLocks noGrp="1"/>
          </p:cNvSpPr>
          <p:nvPr>
            <p:ph type="pic" sz="quarter" idx="12"/>
          </p:nvPr>
        </p:nvSpPr>
        <p:spPr>
          <a:xfrm>
            <a:off x="6110798" y="1"/>
            <a:ext cx="5788152" cy="6857998"/>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Tree>
    <p:extLst>
      <p:ext uri="{BB962C8B-B14F-4D97-AF65-F5344CB8AC3E}">
        <p14:creationId xmlns:p14="http://schemas.microsoft.com/office/powerpoint/2010/main" val="389574067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6_Title Only with Color">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DF23A4E-6FAD-15C8-B8E8-736FA3BF3AD5}"/>
              </a:ext>
              <a:ext uri="{C183D7F6-B498-43B3-948B-1728B52AA6E4}">
                <adec:decorative xmlns:adec="http://schemas.microsoft.com/office/drawing/2017/decorative" val="1"/>
              </a:ext>
            </a:extLst>
          </p:cNvPr>
          <p:cNvSpPr/>
          <p:nvPr userDrawn="1"/>
        </p:nvSpPr>
        <p:spPr>
          <a:xfrm>
            <a:off x="0" y="0"/>
            <a:ext cx="12192000" cy="6019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5" name="Rounded Rectangle 45">
            <a:extLst>
              <a:ext uri="{FF2B5EF4-FFF2-40B4-BE49-F238E27FC236}">
                <a16:creationId xmlns:a16="http://schemas.microsoft.com/office/drawing/2014/main" id="{F3CE0730-7AB7-E92E-FF61-75BAA35A795A}"/>
              </a:ext>
              <a:ext uri="{C183D7F6-B498-43B3-948B-1728B52AA6E4}">
                <adec:decorative xmlns:adec="http://schemas.microsoft.com/office/drawing/2017/decorative" val="1"/>
              </a:ext>
            </a:extLst>
          </p:cNvPr>
          <p:cNvSpPr/>
          <p:nvPr userDrawn="1"/>
        </p:nvSpPr>
        <p:spPr>
          <a:xfrm>
            <a:off x="457200" y="1450347"/>
            <a:ext cx="5258926" cy="4112252"/>
          </a:xfrm>
          <a:prstGeom prst="roundRect">
            <a:avLst>
              <a:gd name="adj" fmla="val 430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3" name="Slide Number Placeholder 2">
            <a:extLst>
              <a:ext uri="{FF2B5EF4-FFF2-40B4-BE49-F238E27FC236}">
                <a16:creationId xmlns:a16="http://schemas.microsoft.com/office/drawing/2014/main" id="{A86A4E8A-8529-77C4-23B9-9553D2D22C98}"/>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8" name="Rectangle 7">
            <a:extLst>
              <a:ext uri="{FF2B5EF4-FFF2-40B4-BE49-F238E27FC236}">
                <a16:creationId xmlns:a16="http://schemas.microsoft.com/office/drawing/2014/main" id="{F81C9686-BAD5-88FF-BDD2-4510BF3E1EFE}"/>
              </a:ext>
              <a:ext uri="{C183D7F6-B498-43B3-948B-1728B52AA6E4}">
                <adec:decorative xmlns:adec="http://schemas.microsoft.com/office/drawing/2017/decorative" val="1"/>
              </a:ext>
            </a:extLst>
          </p:cNvPr>
          <p:cNvSpPr/>
          <p:nvPr userDrawn="1"/>
        </p:nvSpPr>
        <p:spPr>
          <a:xfrm>
            <a:off x="457200" y="1450346"/>
            <a:ext cx="281527" cy="411225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9" name="Rounded Rectangle 45">
            <a:extLst>
              <a:ext uri="{FF2B5EF4-FFF2-40B4-BE49-F238E27FC236}">
                <a16:creationId xmlns:a16="http://schemas.microsoft.com/office/drawing/2014/main" id="{329887B3-4DB7-7981-FDE4-7E3B8EE2E776}"/>
              </a:ext>
              <a:ext uri="{C183D7F6-B498-43B3-948B-1728B52AA6E4}">
                <adec:decorative xmlns:adec="http://schemas.microsoft.com/office/drawing/2017/decorative" val="1"/>
              </a:ext>
            </a:extLst>
          </p:cNvPr>
          <p:cNvSpPr/>
          <p:nvPr userDrawn="1"/>
        </p:nvSpPr>
        <p:spPr>
          <a:xfrm>
            <a:off x="6475876" y="1450343"/>
            <a:ext cx="5258926" cy="4112255"/>
          </a:xfrm>
          <a:prstGeom prst="roundRect">
            <a:avLst>
              <a:gd name="adj" fmla="val 430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10" name="Rectangle 9">
            <a:extLst>
              <a:ext uri="{FF2B5EF4-FFF2-40B4-BE49-F238E27FC236}">
                <a16:creationId xmlns:a16="http://schemas.microsoft.com/office/drawing/2014/main" id="{04C4102A-CA52-BE56-F7FB-113DF2F3309E}"/>
              </a:ext>
              <a:ext uri="{C183D7F6-B498-43B3-948B-1728B52AA6E4}">
                <adec:decorative xmlns:adec="http://schemas.microsoft.com/office/drawing/2017/decorative" val="1"/>
              </a:ext>
            </a:extLst>
          </p:cNvPr>
          <p:cNvSpPr/>
          <p:nvPr userDrawn="1"/>
        </p:nvSpPr>
        <p:spPr>
          <a:xfrm>
            <a:off x="6475876" y="1450344"/>
            <a:ext cx="281527" cy="411225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11" name="Title 10">
            <a:extLst>
              <a:ext uri="{FF2B5EF4-FFF2-40B4-BE49-F238E27FC236}">
                <a16:creationId xmlns:a16="http://schemas.microsoft.com/office/drawing/2014/main" id="{C6152B96-55D2-93E4-1598-A0DC03490561}"/>
              </a:ext>
            </a:extLst>
          </p:cNvPr>
          <p:cNvSpPr>
            <a:spLocks noGrp="1"/>
          </p:cNvSpPr>
          <p:nvPr>
            <p:ph type="title" hasCustomPrompt="1"/>
          </p:nvPr>
        </p:nvSpPr>
        <p:spPr/>
        <p:txBody>
          <a:bodyPr/>
          <a:lstStyle>
            <a:lvl1pPr>
              <a:tabLst>
                <a:tab pos="690563" algn="l"/>
              </a:tabLst>
              <a:defRPr>
                <a:solidFill>
                  <a:schemeClr val="bg1"/>
                </a:solidFill>
              </a:defRPr>
            </a:lvl1pPr>
          </a:lstStyle>
          <a:p>
            <a:r>
              <a:rPr lang="en-US"/>
              <a:t>Click to edit master title style</a:t>
            </a:r>
          </a:p>
        </p:txBody>
      </p:sp>
      <p:sp>
        <p:nvSpPr>
          <p:cNvPr id="13" name="Text Placeholder 12">
            <a:extLst>
              <a:ext uri="{FF2B5EF4-FFF2-40B4-BE49-F238E27FC236}">
                <a16:creationId xmlns:a16="http://schemas.microsoft.com/office/drawing/2014/main" id="{2EF24112-71AD-42DE-FE85-0601591671A5}"/>
              </a:ext>
            </a:extLst>
          </p:cNvPr>
          <p:cNvSpPr>
            <a:spLocks noGrp="1"/>
          </p:cNvSpPr>
          <p:nvPr>
            <p:ph type="body" sz="quarter" idx="11" hasCustomPrompt="1"/>
          </p:nvPr>
        </p:nvSpPr>
        <p:spPr>
          <a:xfrm>
            <a:off x="1077351" y="1735614"/>
            <a:ext cx="4321175" cy="3541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12">
            <a:extLst>
              <a:ext uri="{FF2B5EF4-FFF2-40B4-BE49-F238E27FC236}">
                <a16:creationId xmlns:a16="http://schemas.microsoft.com/office/drawing/2014/main" id="{2FE17338-AE65-4B8A-F3A8-8118543F9D9C}"/>
              </a:ext>
            </a:extLst>
          </p:cNvPr>
          <p:cNvSpPr>
            <a:spLocks noGrp="1"/>
          </p:cNvSpPr>
          <p:nvPr>
            <p:ph type="body" sz="quarter" idx="12" hasCustomPrompt="1"/>
          </p:nvPr>
        </p:nvSpPr>
        <p:spPr>
          <a:xfrm>
            <a:off x="7085515" y="1735614"/>
            <a:ext cx="4321175" cy="3541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8675562"/>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3_Title Only with Color">
    <p:bg>
      <p:bgPr>
        <a:solidFill>
          <a:schemeClr val="bg1"/>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86A4E8A-8529-77C4-23B9-9553D2D22C98}"/>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5" name="Rectangle 4">
            <a:extLst>
              <a:ext uri="{FF2B5EF4-FFF2-40B4-BE49-F238E27FC236}">
                <a16:creationId xmlns:a16="http://schemas.microsoft.com/office/drawing/2014/main" id="{F36AB9C9-5E85-174D-DE56-7A84C55888D9}"/>
              </a:ext>
              <a:ext uri="{C183D7F6-B498-43B3-948B-1728B52AA6E4}">
                <adec:decorative xmlns:adec="http://schemas.microsoft.com/office/drawing/2017/decorative" val="1"/>
              </a:ext>
            </a:extLst>
          </p:cNvPr>
          <p:cNvSpPr/>
          <p:nvPr userDrawn="1"/>
        </p:nvSpPr>
        <p:spPr>
          <a:xfrm>
            <a:off x="-1" y="1"/>
            <a:ext cx="5728955" cy="3933724"/>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6" name="Rectangle 5">
            <a:extLst>
              <a:ext uri="{FF2B5EF4-FFF2-40B4-BE49-F238E27FC236}">
                <a16:creationId xmlns:a16="http://schemas.microsoft.com/office/drawing/2014/main" id="{14350DBE-8BB6-83F3-2BA1-C6A2ECA6B2AF}"/>
              </a:ext>
              <a:ext uri="{C183D7F6-B498-43B3-948B-1728B52AA6E4}">
                <adec:decorative xmlns:adec="http://schemas.microsoft.com/office/drawing/2017/decorative" val="1"/>
              </a:ext>
            </a:extLst>
          </p:cNvPr>
          <p:cNvSpPr/>
          <p:nvPr userDrawn="1"/>
        </p:nvSpPr>
        <p:spPr>
          <a:xfrm>
            <a:off x="1" y="3917544"/>
            <a:ext cx="12192005" cy="2108007"/>
          </a:xfrm>
          <a:prstGeom prst="rect">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2" name="Title 1">
            <a:extLst>
              <a:ext uri="{FF2B5EF4-FFF2-40B4-BE49-F238E27FC236}">
                <a16:creationId xmlns:a16="http://schemas.microsoft.com/office/drawing/2014/main" id="{CB86EE06-F990-BADC-3C58-275B7DA92B64}"/>
              </a:ext>
            </a:extLst>
          </p:cNvPr>
          <p:cNvSpPr>
            <a:spLocks noGrp="1"/>
          </p:cNvSpPr>
          <p:nvPr>
            <p:ph type="title" hasCustomPrompt="1"/>
          </p:nvPr>
        </p:nvSpPr>
        <p:spPr>
          <a:xfrm>
            <a:off x="462223" y="1878013"/>
            <a:ext cx="4733232" cy="1550987"/>
          </a:xfrm>
        </p:spPr>
        <p:txBody>
          <a:bodyPr anchor="ctr"/>
          <a:lstStyle>
            <a:lvl1pPr marL="0" algn="l" defTabSz="914400" rtl="0" eaLnBrk="1" latinLnBrk="0" hangingPunct="1">
              <a:lnSpc>
                <a:spcPct val="100000"/>
              </a:lnSpc>
              <a:spcBef>
                <a:spcPct val="0"/>
              </a:spcBef>
              <a:buNone/>
              <a:defRPr lang="en-US" sz="4000" kern="1200" dirty="0">
                <a:solidFill>
                  <a:schemeClr val="bg1"/>
                </a:solidFill>
                <a:latin typeface="+mj-lt"/>
                <a:ea typeface="+mj-ea"/>
                <a:cs typeface="+mj-cs"/>
              </a:defRPr>
            </a:lvl1pPr>
          </a:lstStyle>
          <a:p>
            <a:r>
              <a:rPr lang="en-US"/>
              <a:t>Click to edit master title style</a:t>
            </a:r>
          </a:p>
        </p:txBody>
      </p:sp>
    </p:spTree>
    <p:extLst>
      <p:ext uri="{BB962C8B-B14F-4D97-AF65-F5344CB8AC3E}">
        <p14:creationId xmlns:p14="http://schemas.microsoft.com/office/powerpoint/2010/main" val="2235270040"/>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8_Title Only with Color">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6BA1B03-8D66-F230-40C1-F817F95555F9}"/>
              </a:ext>
              <a:ext uri="{C183D7F6-B498-43B3-948B-1728B52AA6E4}">
                <adec:decorative xmlns:adec="http://schemas.microsoft.com/office/drawing/2017/decorative" val="1"/>
              </a:ext>
            </a:extLst>
          </p:cNvPr>
          <p:cNvSpPr/>
          <p:nvPr userDrawn="1"/>
        </p:nvSpPr>
        <p:spPr>
          <a:xfrm>
            <a:off x="5520690" y="1"/>
            <a:ext cx="6671046" cy="60198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7" name="Rectangle 6">
            <a:extLst>
              <a:ext uri="{FF2B5EF4-FFF2-40B4-BE49-F238E27FC236}">
                <a16:creationId xmlns:a16="http://schemas.microsoft.com/office/drawing/2014/main" id="{B0BCEE47-6702-0990-2D24-C73F5E0FD320}"/>
              </a:ext>
              <a:ext uri="{C183D7F6-B498-43B3-948B-1728B52AA6E4}">
                <adec:decorative xmlns:adec="http://schemas.microsoft.com/office/drawing/2017/decorative" val="1"/>
              </a:ext>
            </a:extLst>
          </p:cNvPr>
          <p:cNvSpPr/>
          <p:nvPr userDrawn="1"/>
        </p:nvSpPr>
        <p:spPr>
          <a:xfrm>
            <a:off x="0" y="1"/>
            <a:ext cx="12192000" cy="3042137"/>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8" name="Oval 7">
            <a:extLst>
              <a:ext uri="{FF2B5EF4-FFF2-40B4-BE49-F238E27FC236}">
                <a16:creationId xmlns:a16="http://schemas.microsoft.com/office/drawing/2014/main" id="{7548256F-770A-44EE-1A5B-4B5D42B633B4}"/>
              </a:ext>
              <a:ext uri="{C183D7F6-B498-43B3-948B-1728B52AA6E4}">
                <adec:decorative xmlns:adec="http://schemas.microsoft.com/office/drawing/2017/decorative" val="1"/>
              </a:ext>
            </a:extLst>
          </p:cNvPr>
          <p:cNvSpPr/>
          <p:nvPr userDrawn="1"/>
        </p:nvSpPr>
        <p:spPr>
          <a:xfrm>
            <a:off x="723045" y="906179"/>
            <a:ext cx="4233497" cy="4233497"/>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9" name="Picture Placeholder 9">
            <a:extLst>
              <a:ext uri="{FF2B5EF4-FFF2-40B4-BE49-F238E27FC236}">
                <a16:creationId xmlns:a16="http://schemas.microsoft.com/office/drawing/2014/main" id="{5A7C336F-CB5D-48A1-A9EE-D69777D4B030}"/>
              </a:ext>
            </a:extLst>
          </p:cNvPr>
          <p:cNvSpPr>
            <a:spLocks noGrp="1"/>
          </p:cNvSpPr>
          <p:nvPr>
            <p:ph type="pic" sz="quarter" idx="11" hasCustomPrompt="1"/>
          </p:nvPr>
        </p:nvSpPr>
        <p:spPr>
          <a:xfrm>
            <a:off x="945929" y="1129063"/>
            <a:ext cx="3787729" cy="3787729"/>
          </a:xfrm>
          <a:prstGeom prst="ellipse">
            <a:avLst/>
          </a:prstGeom>
          <a:solidFill>
            <a:schemeClr val="tx1">
              <a:lumMod val="50000"/>
              <a:lumOff val="50000"/>
            </a:schemeClr>
          </a:solidFill>
        </p:spPr>
        <p:txBody>
          <a:bodyPr vert="horz" lIns="91440" tIns="45720" rIns="91440" bIns="45720" rtlCol="0" anchor="ctr">
            <a:noAutofit/>
          </a:bodyPr>
          <a:lstStyle>
            <a:lvl1pPr>
              <a:defRPr lang="en-US">
                <a:solidFill>
                  <a:schemeClr val="bg1"/>
                </a:solidFill>
                <a:latin typeface="+mn-lt"/>
              </a:defRPr>
            </a:lvl1pPr>
          </a:lstStyle>
          <a:p>
            <a:pPr marL="0" lvl="0" indent="0" algn="ctr">
              <a:buNone/>
            </a:pPr>
            <a:r>
              <a:rPr lang="en-US" dirty="0"/>
              <a:t>Click to insert headshot</a:t>
            </a:r>
          </a:p>
        </p:txBody>
      </p:sp>
      <p:sp>
        <p:nvSpPr>
          <p:cNvPr id="11" name="Text Placeholder 10">
            <a:extLst>
              <a:ext uri="{FF2B5EF4-FFF2-40B4-BE49-F238E27FC236}">
                <a16:creationId xmlns:a16="http://schemas.microsoft.com/office/drawing/2014/main" id="{B32ED0FA-95F3-BF52-290A-F2C94C21BBA8}"/>
              </a:ext>
            </a:extLst>
          </p:cNvPr>
          <p:cNvSpPr>
            <a:spLocks noGrp="1"/>
          </p:cNvSpPr>
          <p:nvPr>
            <p:ph type="body" sz="quarter" idx="12" hasCustomPrompt="1"/>
          </p:nvPr>
        </p:nvSpPr>
        <p:spPr>
          <a:xfrm>
            <a:off x="6095736" y="2163130"/>
            <a:ext cx="5639064" cy="461665"/>
          </a:xfrm>
        </p:spPr>
        <p:txBody>
          <a:bodyPr/>
          <a:lstStyle>
            <a:lvl1pPr marL="0" indent="0">
              <a:buNone/>
              <a:defRPr kumimoji="0" lang="en-US" sz="2000" b="1" i="0" u="none" strike="noStrike" kern="1200" cap="none" normalizeH="0" baseline="0" dirty="0" smtClean="0">
                <a:ln>
                  <a:noFill/>
                </a:ln>
                <a:solidFill>
                  <a:schemeClr val="bg1"/>
                </a:solidFill>
                <a:effectLst/>
                <a:latin typeface="+mn-lt"/>
                <a:ea typeface="+mn-ea"/>
                <a:cs typeface="+mn-cs"/>
              </a:defRPr>
            </a:lvl1pPr>
          </a:lstStyle>
          <a:p>
            <a:pPr lvl="0"/>
            <a:r>
              <a:rPr lang="en-US"/>
              <a:t>Click to edit master text styles</a:t>
            </a:r>
          </a:p>
        </p:txBody>
      </p:sp>
      <p:sp>
        <p:nvSpPr>
          <p:cNvPr id="12" name="Text Placeholder 10">
            <a:extLst>
              <a:ext uri="{FF2B5EF4-FFF2-40B4-BE49-F238E27FC236}">
                <a16:creationId xmlns:a16="http://schemas.microsoft.com/office/drawing/2014/main" id="{7A9B0612-8A2F-CE5A-F871-67A4F6AD826C}"/>
              </a:ext>
            </a:extLst>
          </p:cNvPr>
          <p:cNvSpPr>
            <a:spLocks noGrp="1"/>
          </p:cNvSpPr>
          <p:nvPr>
            <p:ph type="body" sz="quarter" idx="13" hasCustomPrompt="1"/>
          </p:nvPr>
        </p:nvSpPr>
        <p:spPr>
          <a:xfrm>
            <a:off x="6096000" y="3429000"/>
            <a:ext cx="5638800" cy="2274888"/>
          </a:xfrm>
        </p:spPr>
        <p:txBody>
          <a:bodyPr/>
          <a:lstStyle>
            <a:lvl1pPr marL="0" indent="0">
              <a:buNone/>
              <a:defRPr sz="1800">
                <a:solidFill>
                  <a:schemeClr val="bg1"/>
                </a:solidFill>
                <a:latin typeface="+mn-lt"/>
              </a:defRPr>
            </a:lvl1pPr>
          </a:lstStyle>
          <a:p>
            <a:pPr lvl="0"/>
            <a:r>
              <a:rPr lang="en-US"/>
              <a:t>Click to edit master text styles</a:t>
            </a:r>
          </a:p>
        </p:txBody>
      </p:sp>
      <p:sp>
        <p:nvSpPr>
          <p:cNvPr id="3" name="Slide Number Placeholder 2">
            <a:extLst>
              <a:ext uri="{FF2B5EF4-FFF2-40B4-BE49-F238E27FC236}">
                <a16:creationId xmlns:a16="http://schemas.microsoft.com/office/drawing/2014/main" id="{A86A4E8A-8529-77C4-23B9-9553D2D22C98}"/>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2" name="Title 1">
            <a:extLst>
              <a:ext uri="{FF2B5EF4-FFF2-40B4-BE49-F238E27FC236}">
                <a16:creationId xmlns:a16="http://schemas.microsoft.com/office/drawing/2014/main" id="{CB86EE06-F990-BADC-3C58-275B7DA92B64}"/>
              </a:ext>
            </a:extLst>
          </p:cNvPr>
          <p:cNvSpPr>
            <a:spLocks noGrp="1"/>
          </p:cNvSpPr>
          <p:nvPr>
            <p:ph type="title" hasCustomPrompt="1"/>
          </p:nvPr>
        </p:nvSpPr>
        <p:spPr>
          <a:xfrm>
            <a:off x="6095736" y="612143"/>
            <a:ext cx="5639064" cy="1550987"/>
          </a:xfrm>
        </p:spPr>
        <p:txBody>
          <a:bodyPr anchor="b"/>
          <a:lstStyle>
            <a:lvl1pPr marL="0" algn="l" defTabSz="914400" rtl="0" eaLnBrk="1" latinLnBrk="0" hangingPunct="1">
              <a:lnSpc>
                <a:spcPct val="100000"/>
              </a:lnSpc>
              <a:spcBef>
                <a:spcPct val="0"/>
              </a:spcBef>
              <a:buNone/>
              <a:defRPr lang="en-US" sz="4000" kern="1200" dirty="0">
                <a:solidFill>
                  <a:schemeClr val="bg1"/>
                </a:solidFill>
                <a:latin typeface="+mj-lt"/>
                <a:ea typeface="+mj-ea"/>
                <a:cs typeface="+mj-cs"/>
              </a:defRPr>
            </a:lvl1pPr>
          </a:lstStyle>
          <a:p>
            <a:r>
              <a:rPr lang="en-US"/>
              <a:t>Click to edit master title style</a:t>
            </a:r>
          </a:p>
        </p:txBody>
      </p:sp>
    </p:spTree>
    <p:extLst>
      <p:ext uri="{BB962C8B-B14F-4D97-AF65-F5344CB8AC3E}">
        <p14:creationId xmlns:p14="http://schemas.microsoft.com/office/powerpoint/2010/main" val="361131362"/>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_Title Only with Color">
    <p:bg>
      <p:bgPr>
        <a:solidFill>
          <a:schemeClr val="bg1"/>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86A4E8A-8529-77C4-23B9-9553D2D22C98}"/>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4" name="Title 3">
            <a:extLst>
              <a:ext uri="{FF2B5EF4-FFF2-40B4-BE49-F238E27FC236}">
                <a16:creationId xmlns:a16="http://schemas.microsoft.com/office/drawing/2014/main" id="{AC7A6B91-15FC-5B45-F6B2-B8FF21C534AD}"/>
              </a:ext>
            </a:extLst>
          </p:cNvPr>
          <p:cNvSpPr>
            <a:spLocks noGrp="1"/>
          </p:cNvSpPr>
          <p:nvPr>
            <p:ph type="title" hasCustomPrompt="1"/>
          </p:nvPr>
        </p:nvSpPr>
        <p:spPr>
          <a:xfrm>
            <a:off x="462223" y="365125"/>
            <a:ext cx="5633777" cy="720097"/>
          </a:xfrm>
        </p:spPr>
        <p:txBody>
          <a:bodyPr/>
          <a:lstStyle/>
          <a:p>
            <a:r>
              <a:rPr lang="en-US"/>
              <a:t>Click to edit master title style</a:t>
            </a:r>
          </a:p>
        </p:txBody>
      </p:sp>
      <p:sp>
        <p:nvSpPr>
          <p:cNvPr id="7" name="Picture Placeholder 33">
            <a:extLst>
              <a:ext uri="{FF2B5EF4-FFF2-40B4-BE49-F238E27FC236}">
                <a16:creationId xmlns:a16="http://schemas.microsoft.com/office/drawing/2014/main" id="{57C2B657-C81A-9866-AD18-0D1298A86D96}"/>
              </a:ext>
              <a:ext uri="{C183D7F6-B498-43B3-948B-1728B52AA6E4}">
                <adec:decorative xmlns:adec="http://schemas.microsoft.com/office/drawing/2017/decorative" val="1"/>
              </a:ext>
            </a:extLst>
          </p:cNvPr>
          <p:cNvSpPr>
            <a:spLocks noGrp="1"/>
          </p:cNvSpPr>
          <p:nvPr>
            <p:ph type="pic" sz="quarter" idx="12"/>
          </p:nvPr>
        </p:nvSpPr>
        <p:spPr>
          <a:xfrm>
            <a:off x="7821976" y="2919471"/>
            <a:ext cx="3912824" cy="3100330"/>
          </a:xfrm>
          <a:solidFill>
            <a:schemeClr val="tx1">
              <a:lumMod val="50000"/>
              <a:lumOff val="50000"/>
            </a:schemeClr>
          </a:solidFill>
        </p:spPr>
        <p:txBody>
          <a:bodyPr vert="horz" lIns="91440" tIns="45720" rIns="91440" bIns="45720" rtlCol="0" anchor="ctr">
            <a:noAutofit/>
          </a:bodyPr>
          <a:lstStyle>
            <a:lvl1pPr>
              <a:defRPr lang="en-US">
                <a:solidFill>
                  <a:schemeClr val="bg1"/>
                </a:solidFill>
              </a:defRPr>
            </a:lvl1pPr>
          </a:lstStyle>
          <a:p>
            <a:pPr marL="0" lvl="0" indent="0" algn="ctr">
              <a:buNone/>
            </a:pPr>
            <a:endParaRPr lang="en-US" dirty="0"/>
          </a:p>
        </p:txBody>
      </p:sp>
      <p:sp>
        <p:nvSpPr>
          <p:cNvPr id="8" name="Picture Placeholder 33">
            <a:extLst>
              <a:ext uri="{FF2B5EF4-FFF2-40B4-BE49-F238E27FC236}">
                <a16:creationId xmlns:a16="http://schemas.microsoft.com/office/drawing/2014/main" id="{AF590D90-2A14-0EFA-47F4-D83963581732}"/>
              </a:ext>
              <a:ext uri="{C183D7F6-B498-43B3-948B-1728B52AA6E4}">
                <adec:decorative xmlns:adec="http://schemas.microsoft.com/office/drawing/2017/decorative" val="1"/>
              </a:ext>
            </a:extLst>
          </p:cNvPr>
          <p:cNvSpPr>
            <a:spLocks noGrp="1"/>
          </p:cNvSpPr>
          <p:nvPr>
            <p:ph type="pic" sz="quarter" idx="13"/>
          </p:nvPr>
        </p:nvSpPr>
        <p:spPr>
          <a:xfrm>
            <a:off x="7816952" y="365125"/>
            <a:ext cx="3912824" cy="2356041"/>
          </a:xfrm>
          <a:solidFill>
            <a:schemeClr val="tx1">
              <a:lumMod val="50000"/>
              <a:lumOff val="50000"/>
            </a:schemeClr>
          </a:solidFill>
        </p:spPr>
        <p:txBody>
          <a:bodyPr vert="horz" lIns="91440" tIns="45720" rIns="91440" bIns="45720" rtlCol="0" anchor="ctr">
            <a:noAutofit/>
          </a:bodyPr>
          <a:lstStyle>
            <a:lvl1pPr>
              <a:defRPr lang="en-US">
                <a:solidFill>
                  <a:schemeClr val="bg1"/>
                </a:solidFill>
              </a:defRPr>
            </a:lvl1pPr>
          </a:lstStyle>
          <a:p>
            <a:pPr marL="0" lvl="0" indent="0" algn="ctr">
              <a:buNone/>
            </a:pPr>
            <a:endParaRPr lang="en-US" dirty="0"/>
          </a:p>
        </p:txBody>
      </p:sp>
    </p:spTree>
    <p:extLst>
      <p:ext uri="{BB962C8B-B14F-4D97-AF65-F5344CB8AC3E}">
        <p14:creationId xmlns:p14="http://schemas.microsoft.com/office/powerpoint/2010/main" val="2545206756"/>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7_Title Only with Color">
    <p:bg>
      <p:bgPr>
        <a:solidFill>
          <a:schemeClr val="bg1"/>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86A4E8A-8529-77C4-23B9-9553D2D22C98}"/>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2" name="Picture Placeholder 33">
            <a:extLst>
              <a:ext uri="{FF2B5EF4-FFF2-40B4-BE49-F238E27FC236}">
                <a16:creationId xmlns:a16="http://schemas.microsoft.com/office/drawing/2014/main" id="{ACC55730-C122-6713-3CD2-C27602E47341}"/>
              </a:ext>
              <a:ext uri="{C183D7F6-B498-43B3-948B-1728B52AA6E4}">
                <adec:decorative xmlns:adec="http://schemas.microsoft.com/office/drawing/2017/decorative" val="1"/>
              </a:ext>
            </a:extLst>
          </p:cNvPr>
          <p:cNvSpPr>
            <a:spLocks noGrp="1"/>
          </p:cNvSpPr>
          <p:nvPr>
            <p:ph type="pic" sz="quarter" idx="11"/>
          </p:nvPr>
        </p:nvSpPr>
        <p:spPr>
          <a:xfrm>
            <a:off x="1659360" y="1306809"/>
            <a:ext cx="2743200" cy="2028825"/>
          </a:xfrm>
          <a:solidFill>
            <a:schemeClr val="tx1">
              <a:lumMod val="50000"/>
              <a:lumOff val="50000"/>
            </a:schemeClr>
          </a:solidFill>
        </p:spPr>
        <p:txBody>
          <a:bodyPr vert="horz" lIns="91440" tIns="45720" rIns="91440" bIns="45720" rtlCol="0" anchor="ctr">
            <a:noAutofit/>
          </a:bodyPr>
          <a:lstStyle>
            <a:lvl1pPr>
              <a:defRPr lang="en-US">
                <a:solidFill>
                  <a:schemeClr val="bg1"/>
                </a:solidFill>
              </a:defRPr>
            </a:lvl1pPr>
          </a:lstStyle>
          <a:p>
            <a:pPr marL="0" lvl="0" indent="0" algn="ctr">
              <a:buNone/>
            </a:pPr>
            <a:endParaRPr lang="en-US" dirty="0"/>
          </a:p>
        </p:txBody>
      </p:sp>
      <p:sp>
        <p:nvSpPr>
          <p:cNvPr id="5" name="Picture Placeholder 33">
            <a:extLst>
              <a:ext uri="{FF2B5EF4-FFF2-40B4-BE49-F238E27FC236}">
                <a16:creationId xmlns:a16="http://schemas.microsoft.com/office/drawing/2014/main" id="{0DF6F488-D8C6-5088-20AE-DD8BE2A6F5EF}"/>
              </a:ext>
              <a:ext uri="{C183D7F6-B498-43B3-948B-1728B52AA6E4}">
                <adec:decorative xmlns:adec="http://schemas.microsoft.com/office/drawing/2017/decorative" val="1"/>
              </a:ext>
            </a:extLst>
          </p:cNvPr>
          <p:cNvSpPr>
            <a:spLocks noGrp="1"/>
          </p:cNvSpPr>
          <p:nvPr>
            <p:ph type="pic" sz="quarter" idx="12"/>
          </p:nvPr>
        </p:nvSpPr>
        <p:spPr>
          <a:xfrm>
            <a:off x="4724400" y="1306809"/>
            <a:ext cx="2743200" cy="2028825"/>
          </a:xfrm>
          <a:solidFill>
            <a:schemeClr val="tx1">
              <a:lumMod val="50000"/>
              <a:lumOff val="50000"/>
            </a:schemeClr>
          </a:solidFill>
        </p:spPr>
        <p:txBody>
          <a:bodyPr vert="horz" lIns="91440" tIns="45720" rIns="91440" bIns="45720" rtlCol="0" anchor="ctr">
            <a:noAutofit/>
          </a:bodyPr>
          <a:lstStyle>
            <a:lvl1pPr>
              <a:defRPr lang="en-US">
                <a:solidFill>
                  <a:schemeClr val="bg1"/>
                </a:solidFill>
              </a:defRPr>
            </a:lvl1pPr>
          </a:lstStyle>
          <a:p>
            <a:pPr marL="0" lvl="0" indent="0" algn="ctr">
              <a:buNone/>
            </a:pPr>
            <a:endParaRPr lang="en-US" dirty="0"/>
          </a:p>
        </p:txBody>
      </p:sp>
      <p:sp>
        <p:nvSpPr>
          <p:cNvPr id="6" name="Picture Placeholder 33">
            <a:extLst>
              <a:ext uri="{FF2B5EF4-FFF2-40B4-BE49-F238E27FC236}">
                <a16:creationId xmlns:a16="http://schemas.microsoft.com/office/drawing/2014/main" id="{17AAD5FE-CE16-9E3D-6058-684D9EB029F9}"/>
              </a:ext>
              <a:ext uri="{C183D7F6-B498-43B3-948B-1728B52AA6E4}">
                <adec:decorative xmlns:adec="http://schemas.microsoft.com/office/drawing/2017/decorative" val="1"/>
              </a:ext>
            </a:extLst>
          </p:cNvPr>
          <p:cNvSpPr>
            <a:spLocks noGrp="1"/>
          </p:cNvSpPr>
          <p:nvPr>
            <p:ph type="pic" sz="quarter" idx="13"/>
          </p:nvPr>
        </p:nvSpPr>
        <p:spPr>
          <a:xfrm>
            <a:off x="7789444" y="1306809"/>
            <a:ext cx="2743200" cy="2028825"/>
          </a:xfrm>
          <a:solidFill>
            <a:schemeClr val="tx1">
              <a:lumMod val="50000"/>
              <a:lumOff val="50000"/>
            </a:schemeClr>
          </a:solidFill>
        </p:spPr>
        <p:txBody>
          <a:bodyPr vert="horz" lIns="91440" tIns="45720" rIns="91440" bIns="45720" rtlCol="0" anchor="ctr">
            <a:noAutofit/>
          </a:bodyPr>
          <a:lstStyle>
            <a:lvl1pPr>
              <a:defRPr lang="en-US">
                <a:solidFill>
                  <a:schemeClr val="bg1"/>
                </a:solidFill>
              </a:defRPr>
            </a:lvl1pPr>
          </a:lstStyle>
          <a:p>
            <a:pPr marL="0" lvl="0" indent="0" algn="ctr">
              <a:buNone/>
            </a:pPr>
            <a:endParaRPr lang="en-US" dirty="0"/>
          </a:p>
        </p:txBody>
      </p:sp>
      <p:sp>
        <p:nvSpPr>
          <p:cNvPr id="15" name="Title 14">
            <a:extLst>
              <a:ext uri="{FF2B5EF4-FFF2-40B4-BE49-F238E27FC236}">
                <a16:creationId xmlns:a16="http://schemas.microsoft.com/office/drawing/2014/main" id="{DA2C6168-3662-2AE4-1743-D2A5E876B591}"/>
              </a:ext>
            </a:extLst>
          </p:cNvPr>
          <p:cNvSpPr>
            <a:spLocks noGrp="1"/>
          </p:cNvSpPr>
          <p:nvPr>
            <p:ph type="title" hasCustomPrompt="1"/>
          </p:nvPr>
        </p:nvSpPr>
        <p:spPr/>
        <p:txBody>
          <a:bodyPr/>
          <a:lstStyle/>
          <a:p>
            <a:r>
              <a:rPr lang="en-US"/>
              <a:t>Click to edit master title style</a:t>
            </a:r>
          </a:p>
        </p:txBody>
      </p:sp>
      <p:sp>
        <p:nvSpPr>
          <p:cNvPr id="9" name="Text Placeholder 38">
            <a:extLst>
              <a:ext uri="{FF2B5EF4-FFF2-40B4-BE49-F238E27FC236}">
                <a16:creationId xmlns:a16="http://schemas.microsoft.com/office/drawing/2014/main" id="{F151EE36-7E61-EAC4-B240-A6061F72028B}"/>
              </a:ext>
            </a:extLst>
          </p:cNvPr>
          <p:cNvSpPr>
            <a:spLocks noGrp="1"/>
          </p:cNvSpPr>
          <p:nvPr>
            <p:ph type="body" sz="quarter" idx="15"/>
          </p:nvPr>
        </p:nvSpPr>
        <p:spPr>
          <a:xfrm>
            <a:off x="1659359" y="3498181"/>
            <a:ext cx="2743200" cy="2430357"/>
          </a:xfrm>
        </p:spPr>
        <p:txBody>
          <a:bodyPr/>
          <a:lstStyle>
            <a:lvl1pPr marL="0" indent="0">
              <a:buNone/>
              <a:defRPr sz="1800">
                <a:latin typeface="+mn-lt"/>
              </a:defRPr>
            </a:lvl1pPr>
            <a:lvl2pPr>
              <a:defRPr sz="1400">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38">
            <a:extLst>
              <a:ext uri="{FF2B5EF4-FFF2-40B4-BE49-F238E27FC236}">
                <a16:creationId xmlns:a16="http://schemas.microsoft.com/office/drawing/2014/main" id="{DF83F33E-246D-C89A-400C-A0B9BA012C46}"/>
              </a:ext>
            </a:extLst>
          </p:cNvPr>
          <p:cNvSpPr>
            <a:spLocks noGrp="1"/>
          </p:cNvSpPr>
          <p:nvPr>
            <p:ph type="body" sz="quarter" idx="16"/>
          </p:nvPr>
        </p:nvSpPr>
        <p:spPr>
          <a:xfrm>
            <a:off x="4724399" y="3498181"/>
            <a:ext cx="2743200" cy="2430357"/>
          </a:xfrm>
        </p:spPr>
        <p:txBody>
          <a:bodyPr/>
          <a:lstStyle>
            <a:lvl1pPr marL="0" indent="0">
              <a:buNone/>
              <a:defRPr sz="1800">
                <a:latin typeface="+mn-lt"/>
              </a:defRPr>
            </a:lvl1pPr>
            <a:lvl2pPr>
              <a:defRPr sz="1400">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8">
            <a:extLst>
              <a:ext uri="{FF2B5EF4-FFF2-40B4-BE49-F238E27FC236}">
                <a16:creationId xmlns:a16="http://schemas.microsoft.com/office/drawing/2014/main" id="{A29F1E66-71B3-A2DA-D437-CDB943D24024}"/>
              </a:ext>
            </a:extLst>
          </p:cNvPr>
          <p:cNvSpPr>
            <a:spLocks noGrp="1"/>
          </p:cNvSpPr>
          <p:nvPr>
            <p:ph type="body" sz="quarter" idx="17"/>
          </p:nvPr>
        </p:nvSpPr>
        <p:spPr>
          <a:xfrm>
            <a:off x="7789444" y="3498181"/>
            <a:ext cx="2743200" cy="2430357"/>
          </a:xfrm>
        </p:spPr>
        <p:txBody>
          <a:bodyPr/>
          <a:lstStyle>
            <a:lvl1pPr marL="0" indent="0">
              <a:buNone/>
              <a:defRPr sz="1800">
                <a:latin typeface="+mn-lt"/>
              </a:defRPr>
            </a:lvl1pPr>
            <a:lvl2pPr>
              <a:defRPr sz="1400">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Rectangle 11">
            <a:extLst>
              <a:ext uri="{FF2B5EF4-FFF2-40B4-BE49-F238E27FC236}">
                <a16:creationId xmlns:a16="http://schemas.microsoft.com/office/drawing/2014/main" id="{9B2C9B43-962E-E2BF-E264-5C83F60119D6}"/>
              </a:ext>
              <a:ext uri="{C183D7F6-B498-43B3-948B-1728B52AA6E4}">
                <adec:decorative xmlns:adec="http://schemas.microsoft.com/office/drawing/2017/decorative" val="1"/>
              </a:ext>
            </a:extLst>
          </p:cNvPr>
          <p:cNvSpPr/>
          <p:nvPr userDrawn="1"/>
        </p:nvSpPr>
        <p:spPr>
          <a:xfrm>
            <a:off x="1659360" y="5928538"/>
            <a:ext cx="2743200" cy="6918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25ED846-C05C-39A2-8703-8896BE25ED96}"/>
              </a:ext>
              <a:ext uri="{C183D7F6-B498-43B3-948B-1728B52AA6E4}">
                <adec:decorative xmlns:adec="http://schemas.microsoft.com/office/drawing/2017/decorative" val="1"/>
              </a:ext>
            </a:extLst>
          </p:cNvPr>
          <p:cNvSpPr/>
          <p:nvPr userDrawn="1"/>
        </p:nvSpPr>
        <p:spPr>
          <a:xfrm>
            <a:off x="4724400" y="5928538"/>
            <a:ext cx="2743200" cy="6918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486DF329-97A7-C046-EE2F-55657256502A}"/>
              </a:ext>
              <a:ext uri="{C183D7F6-B498-43B3-948B-1728B52AA6E4}">
                <adec:decorative xmlns:adec="http://schemas.microsoft.com/office/drawing/2017/decorative" val="1"/>
              </a:ext>
            </a:extLst>
          </p:cNvPr>
          <p:cNvSpPr/>
          <p:nvPr userDrawn="1"/>
        </p:nvSpPr>
        <p:spPr>
          <a:xfrm>
            <a:off x="7789444" y="5928538"/>
            <a:ext cx="2743200" cy="6918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60914188"/>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Quot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CC064A4-85CE-14C1-9A06-6D8BC69D47A5}"/>
              </a:ext>
              <a:ext uri="{C183D7F6-B498-43B3-948B-1728B52AA6E4}">
                <adec:decorative xmlns:adec="http://schemas.microsoft.com/office/drawing/2017/decorative" val="1"/>
              </a:ext>
            </a:extLst>
          </p:cNvPr>
          <p:cNvSpPr/>
          <p:nvPr userDrawn="1"/>
        </p:nvSpPr>
        <p:spPr>
          <a:xfrm>
            <a:off x="0" y="-1"/>
            <a:ext cx="12192000" cy="60198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ounded Rectangle 45">
            <a:extLst>
              <a:ext uri="{FF2B5EF4-FFF2-40B4-BE49-F238E27FC236}">
                <a16:creationId xmlns:a16="http://schemas.microsoft.com/office/drawing/2014/main" id="{4DA7A224-D3CC-AE38-5532-39CAEC02941C}"/>
              </a:ext>
              <a:ext uri="{C183D7F6-B498-43B3-948B-1728B52AA6E4}">
                <adec:decorative xmlns:adec="http://schemas.microsoft.com/office/drawing/2017/decorative" val="1"/>
              </a:ext>
            </a:extLst>
          </p:cNvPr>
          <p:cNvSpPr/>
          <p:nvPr userDrawn="1"/>
        </p:nvSpPr>
        <p:spPr>
          <a:xfrm>
            <a:off x="1362752" y="959153"/>
            <a:ext cx="9466496" cy="4199467"/>
          </a:xfrm>
          <a:prstGeom prst="roundRect">
            <a:avLst>
              <a:gd name="adj" fmla="val 5534"/>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C0FDFE-80DF-8D8D-6DAE-86882FD83C74}"/>
              </a:ext>
            </a:extLst>
          </p:cNvPr>
          <p:cNvSpPr>
            <a:spLocks noGrp="1"/>
          </p:cNvSpPr>
          <p:nvPr>
            <p:ph type="title" hasCustomPrompt="1"/>
          </p:nvPr>
        </p:nvSpPr>
        <p:spPr>
          <a:xfrm>
            <a:off x="1758692" y="1308768"/>
            <a:ext cx="8651393" cy="2590216"/>
          </a:xfrm>
        </p:spPr>
        <p:txBody>
          <a:bodyPr anchor="t"/>
          <a:lstStyle>
            <a:lvl1pPr>
              <a:defRPr sz="3600">
                <a:solidFill>
                  <a:schemeClr val="tx1"/>
                </a:solidFill>
              </a:defRPr>
            </a:lvl1pPr>
          </a:lstStyle>
          <a:p>
            <a:r>
              <a:rPr lang="en-US"/>
              <a:t>Click to edit master title style</a:t>
            </a:r>
          </a:p>
        </p:txBody>
      </p:sp>
      <p:sp>
        <p:nvSpPr>
          <p:cNvPr id="11" name="Text Placeholder 10">
            <a:extLst>
              <a:ext uri="{FF2B5EF4-FFF2-40B4-BE49-F238E27FC236}">
                <a16:creationId xmlns:a16="http://schemas.microsoft.com/office/drawing/2014/main" id="{3E9F2286-3A7F-A36A-0CAE-13B7E2A97B6E}"/>
              </a:ext>
            </a:extLst>
          </p:cNvPr>
          <p:cNvSpPr>
            <a:spLocks noGrp="1"/>
          </p:cNvSpPr>
          <p:nvPr>
            <p:ph type="body" sz="quarter" idx="13"/>
          </p:nvPr>
        </p:nvSpPr>
        <p:spPr>
          <a:xfrm>
            <a:off x="1758949" y="4140200"/>
            <a:ext cx="8651136" cy="765175"/>
          </a:xfrm>
        </p:spPr>
        <p:txBody>
          <a:bodyPr anchor="b"/>
          <a:lstStyle>
            <a:lvl1pPr marL="0" indent="0">
              <a:buNone/>
              <a:defRPr lang="en-US" sz="1600" kern="1200" dirty="0" smtClean="0">
                <a:solidFill>
                  <a:srgbClr val="033F13"/>
                </a:solidFill>
                <a:latin typeface="+mn-lt"/>
                <a:ea typeface="+mn-ea"/>
                <a:cs typeface="+mn-cs"/>
              </a:defRPr>
            </a:lvl1pPr>
          </a:lstStyle>
          <a:p>
            <a:pPr lvl="0"/>
            <a:r>
              <a:rPr lang="en-US"/>
              <a:t>Click to edit Master text styles</a:t>
            </a:r>
          </a:p>
        </p:txBody>
      </p:sp>
      <p:sp>
        <p:nvSpPr>
          <p:cNvPr id="3" name="Slide Number Placeholder 2">
            <a:extLst>
              <a:ext uri="{FF2B5EF4-FFF2-40B4-BE49-F238E27FC236}">
                <a16:creationId xmlns:a16="http://schemas.microsoft.com/office/drawing/2014/main" id="{063C109E-C064-B4C5-2B8E-47BCACAB5AFD}"/>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367607199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_Quot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CC064A4-85CE-14C1-9A06-6D8BC69D47A5}"/>
              </a:ext>
              <a:ext uri="{C183D7F6-B498-43B3-948B-1728B52AA6E4}">
                <adec:decorative xmlns:adec="http://schemas.microsoft.com/office/drawing/2017/decorative" val="1"/>
              </a:ext>
            </a:extLst>
          </p:cNvPr>
          <p:cNvSpPr/>
          <p:nvPr userDrawn="1"/>
        </p:nvSpPr>
        <p:spPr>
          <a:xfrm>
            <a:off x="0" y="-1"/>
            <a:ext cx="12192000" cy="60198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45">
            <a:extLst>
              <a:ext uri="{FF2B5EF4-FFF2-40B4-BE49-F238E27FC236}">
                <a16:creationId xmlns:a16="http://schemas.microsoft.com/office/drawing/2014/main" id="{C8F7D5A8-104B-6E00-EA7A-C69A061016AC}"/>
              </a:ext>
              <a:ext uri="{C183D7F6-B498-43B3-948B-1728B52AA6E4}">
                <adec:decorative xmlns:adec="http://schemas.microsoft.com/office/drawing/2017/decorative" val="1"/>
              </a:ext>
            </a:extLst>
          </p:cNvPr>
          <p:cNvSpPr/>
          <p:nvPr userDrawn="1"/>
        </p:nvSpPr>
        <p:spPr>
          <a:xfrm>
            <a:off x="2184224" y="959153"/>
            <a:ext cx="7829921" cy="4199467"/>
          </a:xfrm>
          <a:prstGeom prst="roundRect">
            <a:avLst>
              <a:gd name="adj" fmla="val 5534"/>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C0FDFE-80DF-8D8D-6DAE-86882FD83C74}"/>
              </a:ext>
            </a:extLst>
          </p:cNvPr>
          <p:cNvSpPr>
            <a:spLocks noGrp="1"/>
          </p:cNvSpPr>
          <p:nvPr>
            <p:ph type="title" hasCustomPrompt="1"/>
          </p:nvPr>
        </p:nvSpPr>
        <p:spPr>
          <a:xfrm>
            <a:off x="2604532" y="1308768"/>
            <a:ext cx="6982936" cy="2590216"/>
          </a:xfrm>
        </p:spPr>
        <p:txBody>
          <a:bodyPr anchor="t"/>
          <a:lstStyle>
            <a:lvl1pPr>
              <a:defRPr sz="3200">
                <a:solidFill>
                  <a:schemeClr val="tx1"/>
                </a:solidFill>
              </a:defRPr>
            </a:lvl1pPr>
          </a:lstStyle>
          <a:p>
            <a:r>
              <a:rPr lang="en-US"/>
              <a:t>Click to edit master title style</a:t>
            </a:r>
          </a:p>
        </p:txBody>
      </p:sp>
      <p:sp>
        <p:nvSpPr>
          <p:cNvPr id="11" name="Text Placeholder 10">
            <a:extLst>
              <a:ext uri="{FF2B5EF4-FFF2-40B4-BE49-F238E27FC236}">
                <a16:creationId xmlns:a16="http://schemas.microsoft.com/office/drawing/2014/main" id="{3E9F2286-3A7F-A36A-0CAE-13B7E2A97B6E}"/>
              </a:ext>
            </a:extLst>
          </p:cNvPr>
          <p:cNvSpPr>
            <a:spLocks noGrp="1"/>
          </p:cNvSpPr>
          <p:nvPr>
            <p:ph type="body" sz="quarter" idx="13"/>
          </p:nvPr>
        </p:nvSpPr>
        <p:spPr>
          <a:xfrm>
            <a:off x="2604507" y="4140200"/>
            <a:ext cx="6982728" cy="765175"/>
          </a:xfrm>
        </p:spPr>
        <p:txBody>
          <a:bodyPr anchor="b"/>
          <a:lstStyle>
            <a:lvl1pPr marL="0" indent="0">
              <a:buNone/>
              <a:defRPr lang="en-US" sz="1600" kern="1200" dirty="0" smtClean="0">
                <a:solidFill>
                  <a:srgbClr val="033F13"/>
                </a:solidFill>
                <a:latin typeface="+mn-lt"/>
                <a:ea typeface="+mn-ea"/>
                <a:cs typeface="+mn-cs"/>
              </a:defRPr>
            </a:lvl1pPr>
          </a:lstStyle>
          <a:p>
            <a:pPr lvl="0"/>
            <a:r>
              <a:rPr lang="en-US"/>
              <a:t>Click to edit Master text styles</a:t>
            </a:r>
          </a:p>
        </p:txBody>
      </p:sp>
      <p:sp>
        <p:nvSpPr>
          <p:cNvPr id="3" name="Slide Number Placeholder 2">
            <a:extLst>
              <a:ext uri="{FF2B5EF4-FFF2-40B4-BE49-F238E27FC236}">
                <a16:creationId xmlns:a16="http://schemas.microsoft.com/office/drawing/2014/main" id="{063C109E-C064-B4C5-2B8E-47BCACAB5AFD}"/>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59569698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_Quo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0FDFE-80DF-8D8D-6DAE-86882FD83C74}"/>
              </a:ext>
            </a:extLst>
          </p:cNvPr>
          <p:cNvSpPr>
            <a:spLocks noGrp="1"/>
          </p:cNvSpPr>
          <p:nvPr>
            <p:ph type="title" hasCustomPrompt="1"/>
          </p:nvPr>
        </p:nvSpPr>
        <p:spPr>
          <a:xfrm>
            <a:off x="4583150" y="1433768"/>
            <a:ext cx="7151649" cy="1791570"/>
          </a:xfrm>
        </p:spPr>
        <p:txBody>
          <a:bodyPr anchor="t"/>
          <a:lstStyle>
            <a:lvl1pPr>
              <a:defRPr sz="3200">
                <a:solidFill>
                  <a:schemeClr val="bg2"/>
                </a:solidFill>
              </a:defRPr>
            </a:lvl1pPr>
          </a:lstStyle>
          <a:p>
            <a:r>
              <a:rPr lang="en-US"/>
              <a:t>Click to edit master title style</a:t>
            </a:r>
          </a:p>
        </p:txBody>
      </p:sp>
      <p:sp>
        <p:nvSpPr>
          <p:cNvPr id="11" name="Text Placeholder 10">
            <a:extLst>
              <a:ext uri="{FF2B5EF4-FFF2-40B4-BE49-F238E27FC236}">
                <a16:creationId xmlns:a16="http://schemas.microsoft.com/office/drawing/2014/main" id="{3E9F2286-3A7F-A36A-0CAE-13B7E2A97B6E}"/>
              </a:ext>
            </a:extLst>
          </p:cNvPr>
          <p:cNvSpPr>
            <a:spLocks noGrp="1"/>
          </p:cNvSpPr>
          <p:nvPr>
            <p:ph type="body" sz="quarter" idx="13" hasCustomPrompt="1"/>
          </p:nvPr>
        </p:nvSpPr>
        <p:spPr>
          <a:xfrm>
            <a:off x="4600302" y="4757565"/>
            <a:ext cx="7136178" cy="413149"/>
          </a:xfrm>
        </p:spPr>
        <p:txBody>
          <a:bodyPr anchor="b"/>
          <a:lstStyle>
            <a:lvl1pPr marL="0" indent="0" algn="r">
              <a:buNone/>
              <a:defRPr lang="en-US" sz="1600" kern="1200" dirty="0" smtClean="0">
                <a:solidFill>
                  <a:srgbClr val="033F13"/>
                </a:solidFill>
                <a:latin typeface="+mn-lt"/>
                <a:ea typeface="+mn-ea"/>
                <a:cs typeface="+mn-cs"/>
              </a:defRPr>
            </a:lvl1pPr>
          </a:lstStyle>
          <a:p>
            <a:pPr lvl="0"/>
            <a:r>
              <a:rPr lang="en-US"/>
              <a:t>Click to edit master text styles</a:t>
            </a:r>
          </a:p>
        </p:txBody>
      </p:sp>
      <p:sp>
        <p:nvSpPr>
          <p:cNvPr id="3" name="Slide Number Placeholder 2">
            <a:extLst>
              <a:ext uri="{FF2B5EF4-FFF2-40B4-BE49-F238E27FC236}">
                <a16:creationId xmlns:a16="http://schemas.microsoft.com/office/drawing/2014/main" id="{063C109E-C064-B4C5-2B8E-47BCACAB5AFD}"/>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5" name="Picture Placeholder 4">
            <a:extLst>
              <a:ext uri="{FF2B5EF4-FFF2-40B4-BE49-F238E27FC236}">
                <a16:creationId xmlns:a16="http://schemas.microsoft.com/office/drawing/2014/main" id="{EE017864-79A6-F624-D3DE-DABF5DE9B6CE}"/>
              </a:ext>
              <a:ext uri="{C183D7F6-B498-43B3-948B-1728B52AA6E4}">
                <adec:decorative xmlns:adec="http://schemas.microsoft.com/office/drawing/2017/decorative" val="1"/>
              </a:ext>
            </a:extLst>
          </p:cNvPr>
          <p:cNvSpPr>
            <a:spLocks noGrp="1"/>
          </p:cNvSpPr>
          <p:nvPr>
            <p:ph type="pic" sz="quarter" idx="11"/>
          </p:nvPr>
        </p:nvSpPr>
        <p:spPr>
          <a:xfrm>
            <a:off x="461963" y="1776413"/>
            <a:ext cx="2701925" cy="2952750"/>
          </a:xfrm>
          <a:solidFill>
            <a:schemeClr val="tx1">
              <a:lumMod val="50000"/>
              <a:lumOff val="50000"/>
            </a:schemeClr>
          </a:solidFill>
        </p:spPr>
        <p:txBody>
          <a:bodyPr vert="horz" lIns="91440" tIns="45720" rIns="91440" bIns="45720" rtlCol="0" anchor="ctr">
            <a:noAutofit/>
          </a:bodyPr>
          <a:lstStyle>
            <a:lvl1pPr>
              <a:defRPr lang="en-US">
                <a:solidFill>
                  <a:schemeClr val="bg1"/>
                </a:solidFill>
              </a:defRPr>
            </a:lvl1pPr>
          </a:lstStyle>
          <a:p>
            <a:pPr marL="0" lvl="0" indent="0" algn="ctr">
              <a:buNone/>
            </a:pPr>
            <a:endParaRPr lang="en-US" dirty="0"/>
          </a:p>
        </p:txBody>
      </p:sp>
      <p:sp>
        <p:nvSpPr>
          <p:cNvPr id="7" name="Rectangle 6">
            <a:extLst>
              <a:ext uri="{FF2B5EF4-FFF2-40B4-BE49-F238E27FC236}">
                <a16:creationId xmlns:a16="http://schemas.microsoft.com/office/drawing/2014/main" id="{70E641D3-F0E8-D1EC-AD7D-5B1592A8EA4E}"/>
              </a:ext>
              <a:ext uri="{C183D7F6-B498-43B3-948B-1728B52AA6E4}">
                <adec:decorative xmlns:adec="http://schemas.microsoft.com/office/drawing/2017/decorative" val="1"/>
              </a:ext>
            </a:extLst>
          </p:cNvPr>
          <p:cNvSpPr/>
          <p:nvPr userDrawn="1"/>
        </p:nvSpPr>
        <p:spPr>
          <a:xfrm>
            <a:off x="2685997" y="1409700"/>
            <a:ext cx="1371600"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3FF6CE84-599F-A3AD-0E94-6ECECA1D617F}"/>
              </a:ext>
              <a:ext uri="{C183D7F6-B498-43B3-948B-1728B52AA6E4}">
                <adec:decorative xmlns:adec="http://schemas.microsoft.com/office/drawing/2017/decorative" val="1"/>
              </a:ext>
            </a:extLst>
          </p:cNvPr>
          <p:cNvGrpSpPr/>
          <p:nvPr userDrawn="1"/>
        </p:nvGrpSpPr>
        <p:grpSpPr>
          <a:xfrm>
            <a:off x="2849564" y="1509092"/>
            <a:ext cx="1017534" cy="615342"/>
            <a:chOff x="469900" y="1254815"/>
            <a:chExt cx="1522467" cy="920695"/>
          </a:xfrm>
          <a:solidFill>
            <a:schemeClr val="bg2"/>
          </a:solidFill>
        </p:grpSpPr>
        <p:sp>
          <p:nvSpPr>
            <p:cNvPr id="9" name="Freeform: Shape 8">
              <a:extLst>
                <a:ext uri="{FF2B5EF4-FFF2-40B4-BE49-F238E27FC236}">
                  <a16:creationId xmlns:a16="http://schemas.microsoft.com/office/drawing/2014/main" id="{BC7504A9-066F-FC02-1867-08C7CFB5B003}"/>
                </a:ext>
              </a:extLst>
            </p:cNvPr>
            <p:cNvSpPr/>
            <p:nvPr/>
          </p:nvSpPr>
          <p:spPr>
            <a:xfrm>
              <a:off x="469900" y="1254815"/>
              <a:ext cx="748002" cy="920695"/>
            </a:xfrm>
            <a:custGeom>
              <a:avLst/>
              <a:gdLst>
                <a:gd name="connsiteX0" fmla="*/ 205492 w 748002"/>
                <a:gd name="connsiteY0" fmla="*/ 0 h 920695"/>
                <a:gd name="connsiteX1" fmla="*/ 748002 w 748002"/>
                <a:gd name="connsiteY1" fmla="*/ 0 h 920695"/>
                <a:gd name="connsiteX2" fmla="*/ 263014 w 748002"/>
                <a:gd name="connsiteY2" fmla="*/ 920695 h 920695"/>
                <a:gd name="connsiteX3" fmla="*/ 0 w 748002"/>
                <a:gd name="connsiteY3" fmla="*/ 920695 h 920695"/>
                <a:gd name="connsiteX4" fmla="*/ 205492 w 748002"/>
                <a:gd name="connsiteY4" fmla="*/ 0 h 920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8002" h="920695">
                  <a:moveTo>
                    <a:pt x="205492" y="0"/>
                  </a:moveTo>
                  <a:lnTo>
                    <a:pt x="748002" y="0"/>
                  </a:lnTo>
                  <a:lnTo>
                    <a:pt x="263014" y="920695"/>
                  </a:lnTo>
                  <a:lnTo>
                    <a:pt x="0" y="920695"/>
                  </a:lnTo>
                  <a:lnTo>
                    <a:pt x="205492" y="0"/>
                  </a:lnTo>
                  <a:close/>
                </a:path>
              </a:pathLst>
            </a:custGeom>
            <a:grpFill/>
            <a:ln w="4141" cap="flat">
              <a:noFill/>
              <a:prstDash val="solid"/>
              <a:miter/>
            </a:ln>
          </p:spPr>
          <p:txBody>
            <a:bodyPr rtlCol="0" anchor="ctr"/>
            <a:lstStyle/>
            <a:p>
              <a:endParaRPr lang="en-US" dirty="0"/>
            </a:p>
          </p:txBody>
        </p:sp>
        <p:sp>
          <p:nvSpPr>
            <p:cNvPr id="10" name="Freeform: Shape 9">
              <a:extLst>
                <a:ext uri="{FF2B5EF4-FFF2-40B4-BE49-F238E27FC236}">
                  <a16:creationId xmlns:a16="http://schemas.microsoft.com/office/drawing/2014/main" id="{B0E6295A-45A5-EA03-7D7F-B771B88BE40B}"/>
                </a:ext>
              </a:extLst>
            </p:cNvPr>
            <p:cNvSpPr/>
            <p:nvPr/>
          </p:nvSpPr>
          <p:spPr>
            <a:xfrm>
              <a:off x="1244365" y="1254815"/>
              <a:ext cx="748002" cy="920695"/>
            </a:xfrm>
            <a:custGeom>
              <a:avLst/>
              <a:gdLst>
                <a:gd name="connsiteX0" fmla="*/ 205492 w 748002"/>
                <a:gd name="connsiteY0" fmla="*/ 0 h 920695"/>
                <a:gd name="connsiteX1" fmla="*/ 748002 w 748002"/>
                <a:gd name="connsiteY1" fmla="*/ 0 h 920695"/>
                <a:gd name="connsiteX2" fmla="*/ 263056 w 748002"/>
                <a:gd name="connsiteY2" fmla="*/ 920695 h 920695"/>
                <a:gd name="connsiteX3" fmla="*/ 0 w 748002"/>
                <a:gd name="connsiteY3" fmla="*/ 920695 h 920695"/>
                <a:gd name="connsiteX4" fmla="*/ 205492 w 748002"/>
                <a:gd name="connsiteY4" fmla="*/ 0 h 920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8002" h="920695">
                  <a:moveTo>
                    <a:pt x="205492" y="0"/>
                  </a:moveTo>
                  <a:lnTo>
                    <a:pt x="748002" y="0"/>
                  </a:lnTo>
                  <a:lnTo>
                    <a:pt x="263056" y="920695"/>
                  </a:lnTo>
                  <a:lnTo>
                    <a:pt x="0" y="920695"/>
                  </a:lnTo>
                  <a:lnTo>
                    <a:pt x="205492" y="0"/>
                  </a:lnTo>
                  <a:close/>
                </a:path>
              </a:pathLst>
            </a:custGeom>
            <a:grpFill/>
            <a:ln w="4141" cap="flat">
              <a:noFill/>
              <a:prstDash val="solid"/>
              <a:miter/>
            </a:ln>
          </p:spPr>
          <p:txBody>
            <a:bodyPr rtlCol="0" anchor="ctr"/>
            <a:lstStyle/>
            <a:p>
              <a:endParaRPr lang="en-US" dirty="0"/>
            </a:p>
          </p:txBody>
        </p:sp>
      </p:grpSp>
      <p:sp>
        <p:nvSpPr>
          <p:cNvPr id="13" name="Text Placeholder 14">
            <a:extLst>
              <a:ext uri="{FF2B5EF4-FFF2-40B4-BE49-F238E27FC236}">
                <a16:creationId xmlns:a16="http://schemas.microsoft.com/office/drawing/2014/main" id="{7947AFDB-EB6A-69F1-B374-0652CD5FFE6B}"/>
              </a:ext>
            </a:extLst>
          </p:cNvPr>
          <p:cNvSpPr>
            <a:spLocks noGrp="1"/>
          </p:cNvSpPr>
          <p:nvPr>
            <p:ph type="body" sz="quarter" idx="14" hasCustomPrompt="1"/>
          </p:nvPr>
        </p:nvSpPr>
        <p:spPr>
          <a:xfrm>
            <a:off x="4593601" y="3352800"/>
            <a:ext cx="7136178" cy="1110343"/>
          </a:xfrm>
        </p:spPr>
        <p:txBody>
          <a:bodyP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340762340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3_Quote with Photo">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F78CBD6-2AE8-9090-9163-417278EDA45B}"/>
              </a:ext>
              <a:ext uri="{C183D7F6-B498-43B3-948B-1728B52AA6E4}">
                <adec:decorative xmlns:adec="http://schemas.microsoft.com/office/drawing/2017/decorative" val="1"/>
              </a:ext>
            </a:extLst>
          </p:cNvPr>
          <p:cNvSpPr>
            <a:spLocks noGrp="1"/>
          </p:cNvSpPr>
          <p:nvPr>
            <p:ph type="pic" sz="quarter" idx="12"/>
          </p:nvPr>
        </p:nvSpPr>
        <p:spPr>
          <a:xfrm>
            <a:off x="457200" y="1"/>
            <a:ext cx="4294909" cy="6019799"/>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
        <p:nvSpPr>
          <p:cNvPr id="2" name="Title 1">
            <a:extLst>
              <a:ext uri="{FF2B5EF4-FFF2-40B4-BE49-F238E27FC236}">
                <a16:creationId xmlns:a16="http://schemas.microsoft.com/office/drawing/2014/main" id="{A321779E-20CC-61E9-0D0C-32BD0F51F5FF}"/>
              </a:ext>
            </a:extLst>
          </p:cNvPr>
          <p:cNvSpPr>
            <a:spLocks noGrp="1"/>
          </p:cNvSpPr>
          <p:nvPr>
            <p:ph type="ctrTitle" hasCustomPrompt="1"/>
          </p:nvPr>
        </p:nvSpPr>
        <p:spPr>
          <a:xfrm>
            <a:off x="5194154" y="1620965"/>
            <a:ext cx="6266161" cy="2720028"/>
          </a:xfrm>
        </p:spPr>
        <p:txBody>
          <a:bodyPr anchor="t"/>
          <a:lstStyle>
            <a:lvl1pPr algn="l">
              <a:defRPr sz="3200">
                <a:solidFill>
                  <a:schemeClr val="bg2"/>
                </a:solidFill>
              </a:defRPr>
            </a:lvl1pPr>
          </a:lstStyle>
          <a:p>
            <a:r>
              <a:rPr lang="en-US"/>
              <a:t>Click to edit master title style</a:t>
            </a:r>
          </a:p>
        </p:txBody>
      </p:sp>
      <p:sp>
        <p:nvSpPr>
          <p:cNvPr id="3" name="Subtitle 2">
            <a:extLst>
              <a:ext uri="{FF2B5EF4-FFF2-40B4-BE49-F238E27FC236}">
                <a16:creationId xmlns:a16="http://schemas.microsoft.com/office/drawing/2014/main" id="{A424BE4E-D4B5-B1A2-2452-9EE348D77A2A}"/>
              </a:ext>
            </a:extLst>
          </p:cNvPr>
          <p:cNvSpPr>
            <a:spLocks noGrp="1"/>
          </p:cNvSpPr>
          <p:nvPr>
            <p:ph type="subTitle" idx="1" hasCustomPrompt="1"/>
          </p:nvPr>
        </p:nvSpPr>
        <p:spPr>
          <a:xfrm>
            <a:off x="5194154" y="4471123"/>
            <a:ext cx="6266161" cy="765216"/>
          </a:xfrm>
        </p:spPr>
        <p:txBody>
          <a:bodyPr anchor="b"/>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6" name="Rectangle 5">
            <a:extLst>
              <a:ext uri="{FF2B5EF4-FFF2-40B4-BE49-F238E27FC236}">
                <a16:creationId xmlns:a16="http://schemas.microsoft.com/office/drawing/2014/main" id="{ED933413-85A0-08A5-DD78-D28AF02ECE43}"/>
              </a:ext>
              <a:ext uri="{C183D7F6-B498-43B3-948B-1728B52AA6E4}">
                <adec:decorative xmlns:adec="http://schemas.microsoft.com/office/drawing/2017/decorative" val="1"/>
              </a:ext>
            </a:extLst>
          </p:cNvPr>
          <p:cNvSpPr/>
          <p:nvPr userDrawn="1"/>
        </p:nvSpPr>
        <p:spPr>
          <a:xfrm>
            <a:off x="0" y="0"/>
            <a:ext cx="457200" cy="6019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8865566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Data Slide">
    <p:bg>
      <p:bgPr>
        <a:solidFill>
          <a:schemeClr val="bg1"/>
        </a:solidFill>
        <a:effectLst/>
      </p:bgPr>
    </p:bg>
    <p:spTree>
      <p:nvGrpSpPr>
        <p:cNvPr id="1" name=""/>
        <p:cNvGrpSpPr/>
        <p:nvPr/>
      </p:nvGrpSpPr>
      <p:grpSpPr>
        <a:xfrm>
          <a:off x="0" y="0"/>
          <a:ext cx="0" cy="0"/>
          <a:chOff x="0" y="0"/>
          <a:chExt cx="0" cy="0"/>
        </a:xfrm>
      </p:grpSpPr>
      <p:sp>
        <p:nvSpPr>
          <p:cNvPr id="4" name="Rounded Rectangle 7">
            <a:extLst>
              <a:ext uri="{FF2B5EF4-FFF2-40B4-BE49-F238E27FC236}">
                <a16:creationId xmlns:a16="http://schemas.microsoft.com/office/drawing/2014/main" id="{FB6126ED-058E-916B-065B-A5B6C5FD2E04}"/>
              </a:ext>
              <a:ext uri="{C183D7F6-B498-43B3-948B-1728B52AA6E4}">
                <adec:decorative xmlns:adec="http://schemas.microsoft.com/office/drawing/2017/decorative" val="1"/>
              </a:ext>
            </a:extLst>
          </p:cNvPr>
          <p:cNvSpPr/>
          <p:nvPr userDrawn="1"/>
        </p:nvSpPr>
        <p:spPr>
          <a:xfrm>
            <a:off x="298840" y="2702852"/>
            <a:ext cx="11893160" cy="3162638"/>
          </a:xfrm>
          <a:prstGeom prst="roundRect">
            <a:avLst>
              <a:gd name="adj" fmla="val 0"/>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mn-lt"/>
            </a:endParaRPr>
          </a:p>
        </p:txBody>
      </p:sp>
      <p:sp>
        <p:nvSpPr>
          <p:cNvPr id="5" name="Rounded Rectangle 3">
            <a:extLst>
              <a:ext uri="{FF2B5EF4-FFF2-40B4-BE49-F238E27FC236}">
                <a16:creationId xmlns:a16="http://schemas.microsoft.com/office/drawing/2014/main" id="{84579C59-DDB3-A8C1-2E1C-2E2CFA9B379A}"/>
              </a:ext>
              <a:ext uri="{C183D7F6-B498-43B3-948B-1728B52AA6E4}">
                <adec:decorative xmlns:adec="http://schemas.microsoft.com/office/drawing/2017/decorative" val="1"/>
              </a:ext>
            </a:extLst>
          </p:cNvPr>
          <p:cNvSpPr/>
          <p:nvPr userDrawn="1"/>
        </p:nvSpPr>
        <p:spPr>
          <a:xfrm>
            <a:off x="298839" y="1780993"/>
            <a:ext cx="11893163" cy="921859"/>
          </a:xfrm>
          <a:prstGeom prst="roundRect">
            <a:avLst>
              <a:gd name="adj" fmla="val 0"/>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mn-lt"/>
            </a:endParaRPr>
          </a:p>
        </p:txBody>
      </p:sp>
      <p:sp>
        <p:nvSpPr>
          <p:cNvPr id="8" name="Title 7">
            <a:extLst>
              <a:ext uri="{FF2B5EF4-FFF2-40B4-BE49-F238E27FC236}">
                <a16:creationId xmlns:a16="http://schemas.microsoft.com/office/drawing/2014/main" id="{067EB330-5241-7657-8B12-41B3200F8FA1}"/>
              </a:ext>
            </a:extLst>
          </p:cNvPr>
          <p:cNvSpPr>
            <a:spLocks noGrp="1"/>
          </p:cNvSpPr>
          <p:nvPr>
            <p:ph type="title" hasCustomPrompt="1"/>
          </p:nvPr>
        </p:nvSpPr>
        <p:spPr>
          <a:xfrm>
            <a:off x="462223" y="365125"/>
            <a:ext cx="11267554" cy="720097"/>
          </a:xfrm>
        </p:spPr>
        <p:txBody>
          <a:bodyPr/>
          <a:lstStyle/>
          <a:p>
            <a:r>
              <a:rPr lang="en-US"/>
              <a:t>Click to edit master title style</a:t>
            </a:r>
          </a:p>
        </p:txBody>
      </p:sp>
      <p:sp>
        <p:nvSpPr>
          <p:cNvPr id="9" name="Text Placeholder 4">
            <a:extLst>
              <a:ext uri="{FF2B5EF4-FFF2-40B4-BE49-F238E27FC236}">
                <a16:creationId xmlns:a16="http://schemas.microsoft.com/office/drawing/2014/main" id="{6A2A3BA4-B7EA-9E43-AD6F-19D0484EC607}"/>
              </a:ext>
            </a:extLst>
          </p:cNvPr>
          <p:cNvSpPr>
            <a:spLocks noGrp="1"/>
          </p:cNvSpPr>
          <p:nvPr>
            <p:ph type="body" sz="quarter" idx="13" hasCustomPrompt="1"/>
          </p:nvPr>
        </p:nvSpPr>
        <p:spPr>
          <a:xfrm>
            <a:off x="462223" y="842963"/>
            <a:ext cx="11267554" cy="409575"/>
          </a:xfrm>
        </p:spPr>
        <p:txBody>
          <a:bodyPr/>
          <a:lstStyle>
            <a:lvl1pPr marL="0" indent="0">
              <a:buNone/>
              <a:defRPr sz="1800">
                <a:solidFill>
                  <a:schemeClr val="tx2"/>
                </a:solidFill>
                <a:latin typeface="+mn-lt"/>
              </a:defRPr>
            </a:lvl1pPr>
          </a:lstStyle>
          <a:p>
            <a:pPr lvl="0"/>
            <a:r>
              <a:rPr lang="en-US"/>
              <a:t>Click to edit master text styles</a:t>
            </a:r>
          </a:p>
        </p:txBody>
      </p:sp>
      <p:cxnSp>
        <p:nvCxnSpPr>
          <p:cNvPr id="11" name="Straight Connector 10">
            <a:extLst>
              <a:ext uri="{FF2B5EF4-FFF2-40B4-BE49-F238E27FC236}">
                <a16:creationId xmlns:a16="http://schemas.microsoft.com/office/drawing/2014/main" id="{39B28974-66BA-1087-FEFF-6BAA06BC5814}"/>
              </a:ext>
              <a:ext uri="{C183D7F6-B498-43B3-948B-1728B52AA6E4}">
                <adec:decorative xmlns:adec="http://schemas.microsoft.com/office/drawing/2017/decorative" val="1"/>
              </a:ext>
            </a:extLst>
          </p:cNvPr>
          <p:cNvCxnSpPr>
            <a:cxnSpLocks/>
          </p:cNvCxnSpPr>
          <p:nvPr userDrawn="1"/>
        </p:nvCxnSpPr>
        <p:spPr>
          <a:xfrm>
            <a:off x="6244627" y="4284171"/>
            <a:ext cx="0" cy="158555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1932177-4888-744A-F7D3-CDF1636147C6}"/>
              </a:ext>
              <a:ext uri="{C183D7F6-B498-43B3-948B-1728B52AA6E4}">
                <adec:decorative xmlns:adec="http://schemas.microsoft.com/office/drawing/2017/decorative" val="1"/>
              </a:ext>
            </a:extLst>
          </p:cNvPr>
          <p:cNvCxnSpPr>
            <a:cxnSpLocks/>
          </p:cNvCxnSpPr>
          <p:nvPr userDrawn="1"/>
        </p:nvCxnSpPr>
        <p:spPr>
          <a:xfrm>
            <a:off x="298840" y="4284171"/>
            <a:ext cx="1189316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C3DD94B-50D2-D9EC-B45B-114E990AF878}"/>
              </a:ext>
              <a:ext uri="{C183D7F6-B498-43B3-948B-1728B52AA6E4}">
                <adec:decorative xmlns:adec="http://schemas.microsoft.com/office/drawing/2017/decorative" val="1"/>
              </a:ext>
            </a:extLst>
          </p:cNvPr>
          <p:cNvCxnSpPr>
            <a:cxnSpLocks/>
          </p:cNvCxnSpPr>
          <p:nvPr userDrawn="1"/>
        </p:nvCxnSpPr>
        <p:spPr>
          <a:xfrm>
            <a:off x="4262698" y="2702852"/>
            <a:ext cx="0" cy="158131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D52623B-765C-F5F7-4F4D-6311B57A62A1}"/>
              </a:ext>
              <a:ext uri="{C183D7F6-B498-43B3-948B-1728B52AA6E4}">
                <adec:decorative xmlns:adec="http://schemas.microsoft.com/office/drawing/2017/decorative" val="1"/>
              </a:ext>
            </a:extLst>
          </p:cNvPr>
          <p:cNvCxnSpPr>
            <a:cxnSpLocks/>
          </p:cNvCxnSpPr>
          <p:nvPr userDrawn="1"/>
        </p:nvCxnSpPr>
        <p:spPr>
          <a:xfrm>
            <a:off x="8226773" y="2702852"/>
            <a:ext cx="0" cy="158131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Text Placeholder 26">
            <a:extLst>
              <a:ext uri="{FF2B5EF4-FFF2-40B4-BE49-F238E27FC236}">
                <a16:creationId xmlns:a16="http://schemas.microsoft.com/office/drawing/2014/main" id="{EB8480E5-4921-AF4D-9816-4EADF6F0AAEA}"/>
              </a:ext>
            </a:extLst>
          </p:cNvPr>
          <p:cNvSpPr>
            <a:spLocks noGrp="1"/>
          </p:cNvSpPr>
          <p:nvPr>
            <p:ph type="body" sz="quarter" idx="38" hasCustomPrompt="1"/>
          </p:nvPr>
        </p:nvSpPr>
        <p:spPr>
          <a:xfrm>
            <a:off x="462223" y="1946275"/>
            <a:ext cx="7161559" cy="584200"/>
          </a:xfrm>
        </p:spPr>
        <p:txBody>
          <a:bodyPr anchor="ctr"/>
          <a:lstStyle>
            <a:lvl1pPr marL="0" indent="0">
              <a:buNone/>
              <a:defRPr lang="en-US" sz="18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29" name="Text Placeholder 26">
            <a:extLst>
              <a:ext uri="{FF2B5EF4-FFF2-40B4-BE49-F238E27FC236}">
                <a16:creationId xmlns:a16="http://schemas.microsoft.com/office/drawing/2014/main" id="{57ABFDB0-8844-75D1-07ED-4376F8C7B450}"/>
              </a:ext>
            </a:extLst>
          </p:cNvPr>
          <p:cNvSpPr>
            <a:spLocks noGrp="1"/>
          </p:cNvSpPr>
          <p:nvPr>
            <p:ph type="body" sz="quarter" idx="40" hasCustomPrompt="1"/>
          </p:nvPr>
        </p:nvSpPr>
        <p:spPr>
          <a:xfrm>
            <a:off x="908682" y="2912884"/>
            <a:ext cx="2533982" cy="538608"/>
          </a:xfrm>
        </p:spPr>
        <p:txBody>
          <a:bodyPr anchor="ctr"/>
          <a:lstStyle>
            <a:lvl1pPr marL="0" indent="0" algn="ctr">
              <a:buNone/>
              <a:defRPr lang="en-US" sz="3200" b="1" i="0" kern="1200" dirty="0" smtClean="0">
                <a:solidFill>
                  <a:schemeClr val="bg1"/>
                </a:solidFill>
                <a:latin typeface="+mn-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28" name="Text Placeholder 26">
            <a:extLst>
              <a:ext uri="{FF2B5EF4-FFF2-40B4-BE49-F238E27FC236}">
                <a16:creationId xmlns:a16="http://schemas.microsoft.com/office/drawing/2014/main" id="{FF15DF1F-BF18-7478-6616-F9D3F9308BBA}"/>
              </a:ext>
            </a:extLst>
          </p:cNvPr>
          <p:cNvSpPr>
            <a:spLocks noGrp="1"/>
          </p:cNvSpPr>
          <p:nvPr>
            <p:ph type="body" sz="quarter" idx="39" hasCustomPrompt="1"/>
          </p:nvPr>
        </p:nvSpPr>
        <p:spPr>
          <a:xfrm>
            <a:off x="908682" y="3458313"/>
            <a:ext cx="2533982"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31" name="Text Placeholder 26">
            <a:extLst>
              <a:ext uri="{FF2B5EF4-FFF2-40B4-BE49-F238E27FC236}">
                <a16:creationId xmlns:a16="http://schemas.microsoft.com/office/drawing/2014/main" id="{C6C36B84-3D48-E051-BC71-80677442B9E7}"/>
              </a:ext>
            </a:extLst>
          </p:cNvPr>
          <p:cNvSpPr>
            <a:spLocks noGrp="1"/>
          </p:cNvSpPr>
          <p:nvPr>
            <p:ph type="body" sz="quarter" idx="42" hasCustomPrompt="1"/>
          </p:nvPr>
        </p:nvSpPr>
        <p:spPr>
          <a:xfrm>
            <a:off x="4977745" y="2912046"/>
            <a:ext cx="2533982" cy="538608"/>
          </a:xfrm>
        </p:spPr>
        <p:txBody>
          <a:bodyPr anchor="ctr"/>
          <a:lstStyle>
            <a:lvl1pPr marL="0" indent="0" algn="ctr">
              <a:buNone/>
              <a:defRPr lang="en-US" sz="3200" b="1" i="0" kern="1200" dirty="0" smtClean="0">
                <a:solidFill>
                  <a:schemeClr val="bg1"/>
                </a:solidFill>
                <a:latin typeface="+mn-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30" name="Text Placeholder 26">
            <a:extLst>
              <a:ext uri="{FF2B5EF4-FFF2-40B4-BE49-F238E27FC236}">
                <a16:creationId xmlns:a16="http://schemas.microsoft.com/office/drawing/2014/main" id="{53E66029-30F3-B2EA-FDEA-158A1E769C53}"/>
              </a:ext>
            </a:extLst>
          </p:cNvPr>
          <p:cNvSpPr>
            <a:spLocks noGrp="1"/>
          </p:cNvSpPr>
          <p:nvPr>
            <p:ph type="body" sz="quarter" idx="41" hasCustomPrompt="1"/>
          </p:nvPr>
        </p:nvSpPr>
        <p:spPr>
          <a:xfrm>
            <a:off x="4977745" y="3457475"/>
            <a:ext cx="2533982"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33" name="Text Placeholder 26">
            <a:extLst>
              <a:ext uri="{FF2B5EF4-FFF2-40B4-BE49-F238E27FC236}">
                <a16:creationId xmlns:a16="http://schemas.microsoft.com/office/drawing/2014/main" id="{85BDE821-84BC-D6B9-A274-A89D4AB13E13}"/>
              </a:ext>
            </a:extLst>
          </p:cNvPr>
          <p:cNvSpPr>
            <a:spLocks noGrp="1"/>
          </p:cNvSpPr>
          <p:nvPr>
            <p:ph type="body" sz="quarter" idx="44" hasCustomPrompt="1"/>
          </p:nvPr>
        </p:nvSpPr>
        <p:spPr>
          <a:xfrm>
            <a:off x="8941928" y="2912045"/>
            <a:ext cx="2533982" cy="538608"/>
          </a:xfrm>
        </p:spPr>
        <p:txBody>
          <a:bodyPr anchor="ctr"/>
          <a:lstStyle>
            <a:lvl1pPr marL="0" indent="0" algn="ctr">
              <a:buNone/>
              <a:defRPr lang="en-US" sz="3200" b="1" i="0" kern="1200" dirty="0" smtClean="0">
                <a:solidFill>
                  <a:schemeClr val="bg1"/>
                </a:solidFill>
                <a:latin typeface="+mn-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32" name="Text Placeholder 26">
            <a:extLst>
              <a:ext uri="{FF2B5EF4-FFF2-40B4-BE49-F238E27FC236}">
                <a16:creationId xmlns:a16="http://schemas.microsoft.com/office/drawing/2014/main" id="{186E0D9C-19DB-51C8-B235-6A02169DE2E1}"/>
              </a:ext>
            </a:extLst>
          </p:cNvPr>
          <p:cNvSpPr>
            <a:spLocks noGrp="1"/>
          </p:cNvSpPr>
          <p:nvPr>
            <p:ph type="body" sz="quarter" idx="43" hasCustomPrompt="1"/>
          </p:nvPr>
        </p:nvSpPr>
        <p:spPr>
          <a:xfrm>
            <a:off x="8941928" y="3457474"/>
            <a:ext cx="2533982"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35" name="Text Placeholder 26">
            <a:extLst>
              <a:ext uri="{FF2B5EF4-FFF2-40B4-BE49-F238E27FC236}">
                <a16:creationId xmlns:a16="http://schemas.microsoft.com/office/drawing/2014/main" id="{36D7BC14-8DFF-3E6A-93CA-9FD2BBEE3FD6}"/>
              </a:ext>
            </a:extLst>
          </p:cNvPr>
          <p:cNvSpPr>
            <a:spLocks noGrp="1"/>
          </p:cNvSpPr>
          <p:nvPr>
            <p:ph type="body" sz="quarter" idx="46" hasCustomPrompt="1"/>
          </p:nvPr>
        </p:nvSpPr>
        <p:spPr>
          <a:xfrm>
            <a:off x="908681" y="4522713"/>
            <a:ext cx="4828091" cy="538608"/>
          </a:xfrm>
        </p:spPr>
        <p:txBody>
          <a:bodyPr anchor="ctr"/>
          <a:lstStyle>
            <a:lvl1pPr marL="0" indent="0" algn="ctr">
              <a:buNone/>
              <a:defRPr lang="en-US" sz="3200" b="1" i="0" kern="1200" dirty="0" smtClean="0">
                <a:solidFill>
                  <a:schemeClr val="bg1"/>
                </a:solidFill>
                <a:latin typeface="+mn-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34" name="Text Placeholder 26">
            <a:extLst>
              <a:ext uri="{FF2B5EF4-FFF2-40B4-BE49-F238E27FC236}">
                <a16:creationId xmlns:a16="http://schemas.microsoft.com/office/drawing/2014/main" id="{3940B7B7-B586-0826-F96E-20BAB23C7D47}"/>
              </a:ext>
            </a:extLst>
          </p:cNvPr>
          <p:cNvSpPr>
            <a:spLocks noGrp="1"/>
          </p:cNvSpPr>
          <p:nvPr>
            <p:ph type="body" sz="quarter" idx="45" hasCustomPrompt="1"/>
          </p:nvPr>
        </p:nvSpPr>
        <p:spPr>
          <a:xfrm>
            <a:off x="908681" y="5068142"/>
            <a:ext cx="4828091"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37" name="Text Placeholder 26">
            <a:extLst>
              <a:ext uri="{FF2B5EF4-FFF2-40B4-BE49-F238E27FC236}">
                <a16:creationId xmlns:a16="http://schemas.microsoft.com/office/drawing/2014/main" id="{BD5BA1BF-698A-BD44-A54C-F888B51C803B}"/>
              </a:ext>
            </a:extLst>
          </p:cNvPr>
          <p:cNvSpPr>
            <a:spLocks noGrp="1"/>
          </p:cNvSpPr>
          <p:nvPr>
            <p:ph type="body" sz="quarter" idx="48" hasCustomPrompt="1"/>
          </p:nvPr>
        </p:nvSpPr>
        <p:spPr>
          <a:xfrm>
            <a:off x="6854468" y="4531346"/>
            <a:ext cx="4828091" cy="538608"/>
          </a:xfrm>
        </p:spPr>
        <p:txBody>
          <a:bodyPr anchor="ctr"/>
          <a:lstStyle>
            <a:lvl1pPr marL="0" indent="0" algn="ctr">
              <a:buNone/>
              <a:defRPr lang="en-US" sz="3200" b="1" i="0" kern="1200" dirty="0" smtClean="0">
                <a:solidFill>
                  <a:schemeClr val="bg1"/>
                </a:solidFill>
                <a:latin typeface="+mn-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36" name="Text Placeholder 26">
            <a:extLst>
              <a:ext uri="{FF2B5EF4-FFF2-40B4-BE49-F238E27FC236}">
                <a16:creationId xmlns:a16="http://schemas.microsoft.com/office/drawing/2014/main" id="{CB80D5F4-AAF0-1986-E8C1-A70CD39832BA}"/>
              </a:ext>
            </a:extLst>
          </p:cNvPr>
          <p:cNvSpPr>
            <a:spLocks noGrp="1"/>
          </p:cNvSpPr>
          <p:nvPr>
            <p:ph type="body" sz="quarter" idx="47" hasCustomPrompt="1"/>
          </p:nvPr>
        </p:nvSpPr>
        <p:spPr>
          <a:xfrm>
            <a:off x="6854468" y="5076775"/>
            <a:ext cx="4828091"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2642509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Cover Slide with Photo">
    <p:bg>
      <p:bgPr>
        <a:solidFill>
          <a:schemeClr val="bg1"/>
        </a:solidFill>
        <a:effectLst/>
      </p:bgPr>
    </p:bg>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74824C47-E37B-B8A8-027B-A1C528E018FA}"/>
              </a:ext>
              <a:ext uri="{C183D7F6-B498-43B3-948B-1728B52AA6E4}">
                <adec:decorative xmlns:adec="http://schemas.microsoft.com/office/drawing/2017/decorative" val="1"/>
              </a:ext>
            </a:extLst>
          </p:cNvPr>
          <p:cNvSpPr>
            <a:spLocks noGrp="1"/>
          </p:cNvSpPr>
          <p:nvPr>
            <p:ph type="pic" sz="quarter" idx="12"/>
          </p:nvPr>
        </p:nvSpPr>
        <p:spPr>
          <a:xfrm>
            <a:off x="0" y="1"/>
            <a:ext cx="12192000" cy="3428999"/>
          </a:xfrm>
          <a:solidFill>
            <a:schemeClr val="tx1">
              <a:lumMod val="50000"/>
              <a:lumOff val="50000"/>
            </a:schemeClr>
          </a:solidFill>
        </p:spPr>
        <p:txBody>
          <a:bodyPr anchor="ctr"/>
          <a:lstStyle>
            <a:lvl1pPr marL="0" indent="0" algn="ctr">
              <a:buNone/>
              <a:defRPr>
                <a:solidFill>
                  <a:schemeClr val="bg1"/>
                </a:solidFill>
              </a:defRPr>
            </a:lvl1pPr>
          </a:lstStyle>
          <a:p>
            <a:r>
              <a:rPr lang="en-US" dirty="0"/>
              <a:t>Click icon to add picture</a:t>
            </a:r>
          </a:p>
        </p:txBody>
      </p:sp>
      <p:sp>
        <p:nvSpPr>
          <p:cNvPr id="11" name="Title 1">
            <a:extLst>
              <a:ext uri="{FF2B5EF4-FFF2-40B4-BE49-F238E27FC236}">
                <a16:creationId xmlns:a16="http://schemas.microsoft.com/office/drawing/2014/main" id="{CD4003B9-3795-1337-5ADB-2B0117A458E6}"/>
              </a:ext>
            </a:extLst>
          </p:cNvPr>
          <p:cNvSpPr>
            <a:spLocks noGrp="1"/>
          </p:cNvSpPr>
          <p:nvPr>
            <p:ph type="ctrTitle" hasCustomPrompt="1"/>
          </p:nvPr>
        </p:nvSpPr>
        <p:spPr>
          <a:xfrm>
            <a:off x="545431" y="3429000"/>
            <a:ext cx="10529559" cy="1024718"/>
          </a:xfrm>
        </p:spPr>
        <p:txBody>
          <a:bodyPr anchor="b"/>
          <a:lstStyle>
            <a:lvl1pPr algn="l" defTabSz="914400" rtl="0" eaLnBrk="1" latinLnBrk="0" hangingPunct="1">
              <a:lnSpc>
                <a:spcPct val="100000"/>
              </a:lnSpc>
              <a:spcBef>
                <a:spcPct val="0"/>
              </a:spcBef>
              <a:buNone/>
              <a:defRPr lang="en-US" sz="4400" b="0" i="0" kern="1200" baseline="0" dirty="0">
                <a:solidFill>
                  <a:schemeClr val="bg2"/>
                </a:solidFill>
                <a:latin typeface="+mj-lt"/>
                <a:ea typeface="+mj-ea"/>
                <a:cs typeface="+mj-cs"/>
              </a:defRPr>
            </a:lvl1pPr>
          </a:lstStyle>
          <a:p>
            <a:r>
              <a:rPr lang="en-US"/>
              <a:t>Click to edit master title style</a:t>
            </a:r>
          </a:p>
        </p:txBody>
      </p:sp>
      <p:sp>
        <p:nvSpPr>
          <p:cNvPr id="12" name="Text Placeholder 14">
            <a:extLst>
              <a:ext uri="{FF2B5EF4-FFF2-40B4-BE49-F238E27FC236}">
                <a16:creationId xmlns:a16="http://schemas.microsoft.com/office/drawing/2014/main" id="{B688F113-E69D-556B-0ED7-E870DEED5F53}"/>
              </a:ext>
            </a:extLst>
          </p:cNvPr>
          <p:cNvSpPr>
            <a:spLocks noGrp="1"/>
          </p:cNvSpPr>
          <p:nvPr>
            <p:ph type="body" sz="quarter" idx="10"/>
          </p:nvPr>
        </p:nvSpPr>
        <p:spPr>
          <a:xfrm>
            <a:off x="545431" y="4464542"/>
            <a:ext cx="10516139" cy="764089"/>
          </a:xfrm>
        </p:spPr>
        <p:txBody>
          <a:bodyPr/>
          <a:lstStyle>
            <a:lvl1pPr marL="0" indent="0">
              <a:buNone/>
              <a:defRPr lang="en-US" sz="160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sp>
        <p:nvSpPr>
          <p:cNvPr id="13" name="Text Placeholder 14">
            <a:extLst>
              <a:ext uri="{FF2B5EF4-FFF2-40B4-BE49-F238E27FC236}">
                <a16:creationId xmlns:a16="http://schemas.microsoft.com/office/drawing/2014/main" id="{CE639C2E-6138-661D-AD0C-D1BD6F1F8434}"/>
              </a:ext>
            </a:extLst>
          </p:cNvPr>
          <p:cNvSpPr>
            <a:spLocks noGrp="1"/>
          </p:cNvSpPr>
          <p:nvPr>
            <p:ph type="body" sz="quarter" idx="11"/>
          </p:nvPr>
        </p:nvSpPr>
        <p:spPr>
          <a:xfrm>
            <a:off x="545431" y="5451276"/>
            <a:ext cx="5181706" cy="448806"/>
          </a:xfrm>
        </p:spPr>
        <p:txBody>
          <a:bodyPr/>
          <a:lstStyle>
            <a:lvl1pPr marL="0" indent="0">
              <a:buNone/>
              <a:defRPr lang="en-US" sz="1600" kern="1200" dirty="0">
                <a:solidFill>
                  <a:schemeClr val="tx1"/>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endParaRPr lang="en-US"/>
          </a:p>
        </p:txBody>
      </p:sp>
    </p:spTree>
    <p:extLst>
      <p:ext uri="{BB962C8B-B14F-4D97-AF65-F5344CB8AC3E}">
        <p14:creationId xmlns:p14="http://schemas.microsoft.com/office/powerpoint/2010/main" val="338582486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2_Data Slide">
    <p:bg>
      <p:bgPr>
        <a:solidFill>
          <a:schemeClr val="bg1"/>
        </a:solidFill>
        <a:effectLst/>
      </p:bgPr>
    </p:bg>
    <p:spTree>
      <p:nvGrpSpPr>
        <p:cNvPr id="1" name=""/>
        <p:cNvGrpSpPr/>
        <p:nvPr/>
      </p:nvGrpSpPr>
      <p:grpSpPr>
        <a:xfrm>
          <a:off x="0" y="0"/>
          <a:ext cx="0" cy="0"/>
          <a:chOff x="0" y="0"/>
          <a:chExt cx="0" cy="0"/>
        </a:xfrm>
      </p:grpSpPr>
      <p:sp>
        <p:nvSpPr>
          <p:cNvPr id="4" name="Rounded Rectangle 7">
            <a:extLst>
              <a:ext uri="{FF2B5EF4-FFF2-40B4-BE49-F238E27FC236}">
                <a16:creationId xmlns:a16="http://schemas.microsoft.com/office/drawing/2014/main" id="{FB6126ED-058E-916B-065B-A5B6C5FD2E04}"/>
              </a:ext>
              <a:ext uri="{C183D7F6-B498-43B3-948B-1728B52AA6E4}">
                <adec:decorative xmlns:adec="http://schemas.microsoft.com/office/drawing/2017/decorative" val="1"/>
              </a:ext>
            </a:extLst>
          </p:cNvPr>
          <p:cNvSpPr/>
          <p:nvPr userDrawn="1"/>
        </p:nvSpPr>
        <p:spPr>
          <a:xfrm>
            <a:off x="5169872" y="2702852"/>
            <a:ext cx="7022127" cy="3162638"/>
          </a:xfrm>
          <a:prstGeom prst="roundRect">
            <a:avLst>
              <a:gd name="adj" fmla="val 0"/>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mn-lt"/>
            </a:endParaRPr>
          </a:p>
        </p:txBody>
      </p:sp>
      <p:sp>
        <p:nvSpPr>
          <p:cNvPr id="5" name="Rounded Rectangle 3">
            <a:extLst>
              <a:ext uri="{FF2B5EF4-FFF2-40B4-BE49-F238E27FC236}">
                <a16:creationId xmlns:a16="http://schemas.microsoft.com/office/drawing/2014/main" id="{84579C59-DDB3-A8C1-2E1C-2E2CFA9B379A}"/>
              </a:ext>
              <a:ext uri="{C183D7F6-B498-43B3-948B-1728B52AA6E4}">
                <adec:decorative xmlns:adec="http://schemas.microsoft.com/office/drawing/2017/decorative" val="1"/>
              </a:ext>
            </a:extLst>
          </p:cNvPr>
          <p:cNvSpPr/>
          <p:nvPr userDrawn="1"/>
        </p:nvSpPr>
        <p:spPr>
          <a:xfrm>
            <a:off x="5169873" y="1780993"/>
            <a:ext cx="7022129" cy="921859"/>
          </a:xfrm>
          <a:prstGeom prst="roundRect">
            <a:avLst>
              <a:gd name="adj" fmla="val 0"/>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mn-lt"/>
            </a:endParaRPr>
          </a:p>
        </p:txBody>
      </p:sp>
      <p:sp>
        <p:nvSpPr>
          <p:cNvPr id="8" name="Title 7">
            <a:extLst>
              <a:ext uri="{FF2B5EF4-FFF2-40B4-BE49-F238E27FC236}">
                <a16:creationId xmlns:a16="http://schemas.microsoft.com/office/drawing/2014/main" id="{067EB330-5241-7657-8B12-41B3200F8FA1}"/>
              </a:ext>
            </a:extLst>
          </p:cNvPr>
          <p:cNvSpPr>
            <a:spLocks noGrp="1"/>
          </p:cNvSpPr>
          <p:nvPr>
            <p:ph type="title" hasCustomPrompt="1"/>
          </p:nvPr>
        </p:nvSpPr>
        <p:spPr>
          <a:xfrm>
            <a:off x="462223" y="365125"/>
            <a:ext cx="11267554" cy="720097"/>
          </a:xfrm>
        </p:spPr>
        <p:txBody>
          <a:bodyPr/>
          <a:lstStyle/>
          <a:p>
            <a:r>
              <a:rPr lang="en-US"/>
              <a:t>Click to edit master title style</a:t>
            </a:r>
          </a:p>
        </p:txBody>
      </p:sp>
      <p:sp>
        <p:nvSpPr>
          <p:cNvPr id="9" name="Text Placeholder 4">
            <a:extLst>
              <a:ext uri="{FF2B5EF4-FFF2-40B4-BE49-F238E27FC236}">
                <a16:creationId xmlns:a16="http://schemas.microsoft.com/office/drawing/2014/main" id="{6A2A3BA4-B7EA-9E43-AD6F-19D0484EC607}"/>
              </a:ext>
            </a:extLst>
          </p:cNvPr>
          <p:cNvSpPr>
            <a:spLocks noGrp="1"/>
          </p:cNvSpPr>
          <p:nvPr>
            <p:ph type="body" sz="quarter" idx="13" hasCustomPrompt="1"/>
          </p:nvPr>
        </p:nvSpPr>
        <p:spPr>
          <a:xfrm>
            <a:off x="462223" y="842963"/>
            <a:ext cx="11267554" cy="409575"/>
          </a:xfrm>
        </p:spPr>
        <p:txBody>
          <a:bodyPr/>
          <a:lstStyle>
            <a:lvl1pPr marL="0" indent="0">
              <a:buNone/>
              <a:defRPr sz="1800">
                <a:solidFill>
                  <a:schemeClr val="tx2"/>
                </a:solidFill>
                <a:latin typeface="+mn-lt"/>
              </a:defRPr>
            </a:lvl1pPr>
          </a:lstStyle>
          <a:p>
            <a:pPr lvl="0"/>
            <a:r>
              <a:rPr lang="en-US"/>
              <a:t>Click to edit master text styles</a:t>
            </a:r>
          </a:p>
        </p:txBody>
      </p:sp>
      <p:sp>
        <p:nvSpPr>
          <p:cNvPr id="2" name="Picture Placeholder 6">
            <a:extLst>
              <a:ext uri="{FF2B5EF4-FFF2-40B4-BE49-F238E27FC236}">
                <a16:creationId xmlns:a16="http://schemas.microsoft.com/office/drawing/2014/main" id="{879B16FA-0A81-BF88-9362-7028D5F34363}"/>
              </a:ext>
              <a:ext uri="{C183D7F6-B498-43B3-948B-1728B52AA6E4}">
                <adec:decorative xmlns:adec="http://schemas.microsoft.com/office/drawing/2017/decorative" val="1"/>
              </a:ext>
            </a:extLst>
          </p:cNvPr>
          <p:cNvSpPr>
            <a:spLocks noGrp="1"/>
          </p:cNvSpPr>
          <p:nvPr>
            <p:ph type="pic" sz="quarter" idx="12"/>
          </p:nvPr>
        </p:nvSpPr>
        <p:spPr>
          <a:xfrm>
            <a:off x="-1" y="1780993"/>
            <a:ext cx="5166414" cy="4084497"/>
          </a:xfrm>
          <a:solidFill>
            <a:schemeClr val="tx1">
              <a:lumMod val="50000"/>
              <a:lumOff val="50000"/>
            </a:schemeClr>
          </a:solidFill>
        </p:spPr>
        <p:txBody>
          <a:bodyPr anchor="ctr"/>
          <a:lstStyle>
            <a:lvl1pPr marL="0" indent="0" algn="ctr">
              <a:buNone/>
              <a:defRPr>
                <a:solidFill>
                  <a:schemeClr val="bg1"/>
                </a:solidFill>
                <a:latin typeface="+mn-lt"/>
              </a:defRPr>
            </a:lvl1pPr>
          </a:lstStyle>
          <a:p>
            <a:r>
              <a:rPr lang="en-US" dirty="0"/>
              <a:t>Click icon to add picture</a:t>
            </a:r>
          </a:p>
        </p:txBody>
      </p:sp>
      <p:sp>
        <p:nvSpPr>
          <p:cNvPr id="27" name="Text Placeholder 26">
            <a:extLst>
              <a:ext uri="{FF2B5EF4-FFF2-40B4-BE49-F238E27FC236}">
                <a16:creationId xmlns:a16="http://schemas.microsoft.com/office/drawing/2014/main" id="{EB8480E5-4921-AF4D-9816-4EADF6F0AAEA}"/>
              </a:ext>
            </a:extLst>
          </p:cNvPr>
          <p:cNvSpPr>
            <a:spLocks noGrp="1"/>
          </p:cNvSpPr>
          <p:nvPr>
            <p:ph type="body" sz="quarter" idx="38" hasCustomPrompt="1"/>
          </p:nvPr>
        </p:nvSpPr>
        <p:spPr>
          <a:xfrm>
            <a:off x="5504007" y="1946275"/>
            <a:ext cx="6230793" cy="584200"/>
          </a:xfrm>
        </p:spPr>
        <p:txBody>
          <a:bodyPr anchor="ctr"/>
          <a:lstStyle>
            <a:lvl1pPr marL="0" indent="0">
              <a:buNone/>
              <a:defRPr lang="en-US" sz="18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29" name="Text Placeholder 26">
            <a:extLst>
              <a:ext uri="{FF2B5EF4-FFF2-40B4-BE49-F238E27FC236}">
                <a16:creationId xmlns:a16="http://schemas.microsoft.com/office/drawing/2014/main" id="{57ABFDB0-8844-75D1-07ED-4376F8C7B450}"/>
              </a:ext>
            </a:extLst>
          </p:cNvPr>
          <p:cNvSpPr>
            <a:spLocks noGrp="1"/>
          </p:cNvSpPr>
          <p:nvPr>
            <p:ph type="body" sz="quarter" idx="40" hasCustomPrompt="1"/>
          </p:nvPr>
        </p:nvSpPr>
        <p:spPr>
          <a:xfrm>
            <a:off x="5504008" y="2912884"/>
            <a:ext cx="1664208" cy="538608"/>
          </a:xfrm>
        </p:spPr>
        <p:txBody>
          <a:bodyPr anchor="ctr"/>
          <a:lstStyle>
            <a:lvl1pPr marL="0" indent="0" algn="ctr">
              <a:buNone/>
              <a:defRPr lang="en-US" sz="2800" b="1" i="0" kern="1200" dirty="0" smtClean="0">
                <a:solidFill>
                  <a:schemeClr val="bg1"/>
                </a:solidFill>
                <a:latin typeface="+mn-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28" name="Text Placeholder 26">
            <a:extLst>
              <a:ext uri="{FF2B5EF4-FFF2-40B4-BE49-F238E27FC236}">
                <a16:creationId xmlns:a16="http://schemas.microsoft.com/office/drawing/2014/main" id="{FF15DF1F-BF18-7478-6616-F9D3F9308BBA}"/>
              </a:ext>
            </a:extLst>
          </p:cNvPr>
          <p:cNvSpPr>
            <a:spLocks noGrp="1"/>
          </p:cNvSpPr>
          <p:nvPr>
            <p:ph type="body" sz="quarter" idx="39" hasCustomPrompt="1"/>
          </p:nvPr>
        </p:nvSpPr>
        <p:spPr>
          <a:xfrm>
            <a:off x="5504008" y="3458313"/>
            <a:ext cx="1664208"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31" name="Text Placeholder 26">
            <a:extLst>
              <a:ext uri="{FF2B5EF4-FFF2-40B4-BE49-F238E27FC236}">
                <a16:creationId xmlns:a16="http://schemas.microsoft.com/office/drawing/2014/main" id="{C6C36B84-3D48-E051-BC71-80677442B9E7}"/>
              </a:ext>
            </a:extLst>
          </p:cNvPr>
          <p:cNvSpPr>
            <a:spLocks noGrp="1"/>
          </p:cNvSpPr>
          <p:nvPr>
            <p:ph type="body" sz="quarter" idx="42" hasCustomPrompt="1"/>
          </p:nvPr>
        </p:nvSpPr>
        <p:spPr>
          <a:xfrm>
            <a:off x="7786342" y="2912046"/>
            <a:ext cx="1664208" cy="538608"/>
          </a:xfrm>
        </p:spPr>
        <p:txBody>
          <a:bodyPr anchor="ctr"/>
          <a:lstStyle>
            <a:lvl1pPr marL="0" indent="0" algn="ctr">
              <a:buNone/>
              <a:defRPr lang="en-US" sz="2800" b="1" i="0" kern="1200" dirty="0" smtClean="0">
                <a:solidFill>
                  <a:schemeClr val="bg1"/>
                </a:solidFill>
                <a:latin typeface="+mn-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30" name="Text Placeholder 26">
            <a:extLst>
              <a:ext uri="{FF2B5EF4-FFF2-40B4-BE49-F238E27FC236}">
                <a16:creationId xmlns:a16="http://schemas.microsoft.com/office/drawing/2014/main" id="{53E66029-30F3-B2EA-FDEA-158A1E769C53}"/>
              </a:ext>
            </a:extLst>
          </p:cNvPr>
          <p:cNvSpPr>
            <a:spLocks noGrp="1"/>
          </p:cNvSpPr>
          <p:nvPr>
            <p:ph type="body" sz="quarter" idx="41" hasCustomPrompt="1"/>
          </p:nvPr>
        </p:nvSpPr>
        <p:spPr>
          <a:xfrm>
            <a:off x="7786342" y="3457475"/>
            <a:ext cx="1664208"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33" name="Text Placeholder 26">
            <a:extLst>
              <a:ext uri="{FF2B5EF4-FFF2-40B4-BE49-F238E27FC236}">
                <a16:creationId xmlns:a16="http://schemas.microsoft.com/office/drawing/2014/main" id="{85BDE821-84BC-D6B9-A274-A89D4AB13E13}"/>
              </a:ext>
            </a:extLst>
          </p:cNvPr>
          <p:cNvSpPr>
            <a:spLocks noGrp="1"/>
          </p:cNvSpPr>
          <p:nvPr>
            <p:ph type="body" sz="quarter" idx="44" hasCustomPrompt="1"/>
          </p:nvPr>
        </p:nvSpPr>
        <p:spPr>
          <a:xfrm>
            <a:off x="10068678" y="2912045"/>
            <a:ext cx="1666122" cy="538608"/>
          </a:xfrm>
        </p:spPr>
        <p:txBody>
          <a:bodyPr anchor="ctr"/>
          <a:lstStyle>
            <a:lvl1pPr marL="0" indent="0" algn="ctr">
              <a:buNone/>
              <a:defRPr lang="en-US" sz="2800" b="1" i="0" kern="1200" dirty="0" smtClean="0">
                <a:solidFill>
                  <a:schemeClr val="bg1"/>
                </a:solidFill>
                <a:latin typeface="+mn-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32" name="Text Placeholder 26">
            <a:extLst>
              <a:ext uri="{FF2B5EF4-FFF2-40B4-BE49-F238E27FC236}">
                <a16:creationId xmlns:a16="http://schemas.microsoft.com/office/drawing/2014/main" id="{186E0D9C-19DB-51C8-B235-6A02169DE2E1}"/>
              </a:ext>
            </a:extLst>
          </p:cNvPr>
          <p:cNvSpPr>
            <a:spLocks noGrp="1"/>
          </p:cNvSpPr>
          <p:nvPr>
            <p:ph type="body" sz="quarter" idx="43" hasCustomPrompt="1"/>
          </p:nvPr>
        </p:nvSpPr>
        <p:spPr>
          <a:xfrm>
            <a:off x="10068678" y="3457474"/>
            <a:ext cx="1666122"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35" name="Text Placeholder 26">
            <a:extLst>
              <a:ext uri="{FF2B5EF4-FFF2-40B4-BE49-F238E27FC236}">
                <a16:creationId xmlns:a16="http://schemas.microsoft.com/office/drawing/2014/main" id="{36D7BC14-8DFF-3E6A-93CA-9FD2BBEE3FD6}"/>
              </a:ext>
            </a:extLst>
          </p:cNvPr>
          <p:cNvSpPr>
            <a:spLocks noGrp="1"/>
          </p:cNvSpPr>
          <p:nvPr>
            <p:ph type="body" sz="quarter" idx="46" hasCustomPrompt="1"/>
          </p:nvPr>
        </p:nvSpPr>
        <p:spPr>
          <a:xfrm>
            <a:off x="5504007" y="4522713"/>
            <a:ext cx="2835145" cy="538608"/>
          </a:xfrm>
        </p:spPr>
        <p:txBody>
          <a:bodyPr anchor="ctr"/>
          <a:lstStyle>
            <a:lvl1pPr marL="0" indent="0" algn="ctr">
              <a:buNone/>
              <a:defRPr lang="en-US" sz="2800" b="1" i="0" kern="1200" dirty="0" smtClean="0">
                <a:solidFill>
                  <a:schemeClr val="bg1"/>
                </a:solidFill>
                <a:latin typeface="+mn-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34" name="Text Placeholder 26">
            <a:extLst>
              <a:ext uri="{FF2B5EF4-FFF2-40B4-BE49-F238E27FC236}">
                <a16:creationId xmlns:a16="http://schemas.microsoft.com/office/drawing/2014/main" id="{3940B7B7-B586-0826-F96E-20BAB23C7D47}"/>
              </a:ext>
            </a:extLst>
          </p:cNvPr>
          <p:cNvSpPr>
            <a:spLocks noGrp="1"/>
          </p:cNvSpPr>
          <p:nvPr>
            <p:ph type="body" sz="quarter" idx="45" hasCustomPrompt="1"/>
          </p:nvPr>
        </p:nvSpPr>
        <p:spPr>
          <a:xfrm>
            <a:off x="5504007" y="5068142"/>
            <a:ext cx="2835145"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37" name="Text Placeholder 26">
            <a:extLst>
              <a:ext uri="{FF2B5EF4-FFF2-40B4-BE49-F238E27FC236}">
                <a16:creationId xmlns:a16="http://schemas.microsoft.com/office/drawing/2014/main" id="{BD5BA1BF-698A-BD44-A54C-F888B51C803B}"/>
              </a:ext>
            </a:extLst>
          </p:cNvPr>
          <p:cNvSpPr>
            <a:spLocks noGrp="1"/>
          </p:cNvSpPr>
          <p:nvPr>
            <p:ph type="body" sz="quarter" idx="48" hasCustomPrompt="1"/>
          </p:nvPr>
        </p:nvSpPr>
        <p:spPr>
          <a:xfrm>
            <a:off x="9069150" y="4531346"/>
            <a:ext cx="2645105" cy="538608"/>
          </a:xfrm>
        </p:spPr>
        <p:txBody>
          <a:bodyPr anchor="ctr"/>
          <a:lstStyle>
            <a:lvl1pPr marL="0" indent="0" algn="ctr">
              <a:buNone/>
              <a:defRPr lang="en-US" sz="2800" b="1" i="0" kern="1200" dirty="0" smtClean="0">
                <a:solidFill>
                  <a:schemeClr val="bg1"/>
                </a:solidFill>
                <a:latin typeface="+mn-lt"/>
                <a:ea typeface="+mn-ea"/>
                <a:cs typeface="+mn-cs"/>
              </a:defRPr>
            </a:lvl1pPr>
            <a:lvl2pPr marL="457200" indent="0">
              <a:buNone/>
              <a:defRPr/>
            </a:lvl2pPr>
          </a:lstStyle>
          <a:p>
            <a:pPr marL="0" lvl="0" indent="0" algn="ctr" defTabSz="914400" rtl="0" eaLnBrk="1" latinLnBrk="0" hangingPunct="1">
              <a:lnSpc>
                <a:spcPct val="100000"/>
              </a:lnSpc>
              <a:spcBef>
                <a:spcPts val="1000"/>
              </a:spcBef>
              <a:buFont typeface="Arial" panose="020B0604020202020204" pitchFamily="34" charset="0"/>
              <a:buNone/>
            </a:pPr>
            <a:r>
              <a:rPr lang="en-US"/>
              <a:t>XX</a:t>
            </a:r>
          </a:p>
        </p:txBody>
      </p:sp>
      <p:sp>
        <p:nvSpPr>
          <p:cNvPr id="36" name="Text Placeholder 26">
            <a:extLst>
              <a:ext uri="{FF2B5EF4-FFF2-40B4-BE49-F238E27FC236}">
                <a16:creationId xmlns:a16="http://schemas.microsoft.com/office/drawing/2014/main" id="{CB80D5F4-AAF0-1986-E8C1-A70CD39832BA}"/>
              </a:ext>
            </a:extLst>
          </p:cNvPr>
          <p:cNvSpPr>
            <a:spLocks noGrp="1"/>
          </p:cNvSpPr>
          <p:nvPr>
            <p:ph type="body" sz="quarter" idx="47" hasCustomPrompt="1"/>
          </p:nvPr>
        </p:nvSpPr>
        <p:spPr>
          <a:xfrm>
            <a:off x="9069150" y="5076775"/>
            <a:ext cx="2645105" cy="538608"/>
          </a:xfrm>
        </p:spPr>
        <p:txBody>
          <a:bodyPr anchor="t"/>
          <a:lstStyle>
            <a:lvl1pPr marL="0" indent="0" algn="ctr">
              <a:buNone/>
              <a:defRPr lang="en-US" sz="1400" kern="1200" dirty="0" smtClean="0">
                <a:solidFill>
                  <a:schemeClr val="bg1"/>
                </a:solidFill>
                <a:latin typeface="+mn-lt"/>
                <a:ea typeface="+mn-ea"/>
                <a:cs typeface="+mn-cs"/>
              </a:defRPr>
            </a:lvl1pPr>
            <a:lvl2pPr marL="457200" indent="0">
              <a:buNone/>
              <a:defRPr/>
            </a:lvl2pPr>
          </a:lstStyle>
          <a:p>
            <a:pPr lvl="0"/>
            <a:r>
              <a:rPr lang="en-US"/>
              <a:t>Click to edit master text styles</a:t>
            </a:r>
          </a:p>
        </p:txBody>
      </p:sp>
      <p:sp>
        <p:nvSpPr>
          <p:cNvPr id="10" name="Slide Number Placeholder 9">
            <a:extLst>
              <a:ext uri="{FF2B5EF4-FFF2-40B4-BE49-F238E27FC236}">
                <a16:creationId xmlns:a16="http://schemas.microsoft.com/office/drawing/2014/main" id="{FEA1D1E0-F712-00C0-F005-5D4794793805}"/>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cxnSp>
        <p:nvCxnSpPr>
          <p:cNvPr id="6" name="Straight Connector 5">
            <a:extLst>
              <a:ext uri="{FF2B5EF4-FFF2-40B4-BE49-F238E27FC236}">
                <a16:creationId xmlns:a16="http://schemas.microsoft.com/office/drawing/2014/main" id="{4CDB7F6E-D85D-C998-17AE-39AB32A8AC78}"/>
              </a:ext>
              <a:ext uri="{C183D7F6-B498-43B3-948B-1728B52AA6E4}">
                <adec:decorative xmlns:adec="http://schemas.microsoft.com/office/drawing/2017/decorative" val="1"/>
              </a:ext>
            </a:extLst>
          </p:cNvPr>
          <p:cNvCxnSpPr>
            <a:cxnSpLocks/>
          </p:cNvCxnSpPr>
          <p:nvPr userDrawn="1"/>
        </p:nvCxnSpPr>
        <p:spPr>
          <a:xfrm>
            <a:off x="8680940" y="4284240"/>
            <a:ext cx="0" cy="158131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1605586-ACA1-671F-19B9-714C5DE22AD6}"/>
              </a:ext>
              <a:ext uri="{C183D7F6-B498-43B3-948B-1728B52AA6E4}">
                <adec:decorative xmlns:adec="http://schemas.microsoft.com/office/drawing/2017/decorative" val="1"/>
              </a:ext>
            </a:extLst>
          </p:cNvPr>
          <p:cNvCxnSpPr>
            <a:cxnSpLocks/>
          </p:cNvCxnSpPr>
          <p:nvPr userDrawn="1"/>
        </p:nvCxnSpPr>
        <p:spPr>
          <a:xfrm>
            <a:off x="5211192" y="4284240"/>
            <a:ext cx="698080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193EDAB-B184-13A7-5865-5DA3C5231280}"/>
              </a:ext>
              <a:ext uri="{C183D7F6-B498-43B3-948B-1728B52AA6E4}">
                <adec:decorative xmlns:adec="http://schemas.microsoft.com/office/drawing/2017/decorative" val="1"/>
              </a:ext>
            </a:extLst>
          </p:cNvPr>
          <p:cNvCxnSpPr>
            <a:cxnSpLocks/>
          </p:cNvCxnSpPr>
          <p:nvPr userDrawn="1"/>
        </p:nvCxnSpPr>
        <p:spPr>
          <a:xfrm>
            <a:off x="7477279" y="2702921"/>
            <a:ext cx="0" cy="158131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27DB4B9-CAD0-4A6C-EF6A-071908359026}"/>
              </a:ext>
              <a:ext uri="{C183D7F6-B498-43B3-948B-1728B52AA6E4}">
                <adec:decorative xmlns:adec="http://schemas.microsoft.com/office/drawing/2017/decorative" val="1"/>
              </a:ext>
            </a:extLst>
          </p:cNvPr>
          <p:cNvCxnSpPr>
            <a:cxnSpLocks/>
          </p:cNvCxnSpPr>
          <p:nvPr userDrawn="1"/>
        </p:nvCxnSpPr>
        <p:spPr>
          <a:xfrm>
            <a:off x="9759613" y="2702921"/>
            <a:ext cx="0" cy="158131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719881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QR Co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05CDCB2-A468-A02B-8F0E-DE3AD71058C9}"/>
              </a:ext>
              <a:ext uri="{C183D7F6-B498-43B3-948B-1728B52AA6E4}">
                <adec:decorative xmlns:adec="http://schemas.microsoft.com/office/drawing/2017/decorative" val="1"/>
              </a:ext>
            </a:extLst>
          </p:cNvPr>
          <p:cNvSpPr/>
          <p:nvPr userDrawn="1"/>
        </p:nvSpPr>
        <p:spPr>
          <a:xfrm>
            <a:off x="0" y="1"/>
            <a:ext cx="12192000" cy="60198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Rounded Corners 5">
            <a:extLst>
              <a:ext uri="{FF2B5EF4-FFF2-40B4-BE49-F238E27FC236}">
                <a16:creationId xmlns:a16="http://schemas.microsoft.com/office/drawing/2014/main" id="{94FBBC25-0656-FD6B-58E5-BC1796BB92DA}"/>
              </a:ext>
              <a:ext uri="{C183D7F6-B498-43B3-948B-1728B52AA6E4}">
                <adec:decorative xmlns:adec="http://schemas.microsoft.com/office/drawing/2017/decorative" val="1"/>
              </a:ext>
            </a:extLst>
          </p:cNvPr>
          <p:cNvSpPr/>
          <p:nvPr userDrawn="1"/>
        </p:nvSpPr>
        <p:spPr>
          <a:xfrm>
            <a:off x="7065500" y="1135764"/>
            <a:ext cx="3748273" cy="3748273"/>
          </a:xfrm>
          <a:prstGeom prst="roundRect">
            <a:avLst>
              <a:gd name="adj" fmla="val 6472"/>
            </a:avLst>
          </a:prstGeom>
          <a:solidFill>
            <a:schemeClr val="bg1"/>
          </a:solidFill>
          <a:ln w="12700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Graphic 4">
            <a:extLst>
              <a:ext uri="{FF2B5EF4-FFF2-40B4-BE49-F238E27FC236}">
                <a16:creationId xmlns:a16="http://schemas.microsoft.com/office/drawing/2014/main" id="{F9A363B8-B6EB-5206-3BF2-4D3900D6A454}"/>
              </a:ext>
              <a:ext uri="{C183D7F6-B498-43B3-948B-1728B52AA6E4}">
                <adec:decorative xmlns:adec="http://schemas.microsoft.com/office/drawing/2017/decorative" val="1"/>
              </a:ext>
            </a:extLst>
          </p:cNvPr>
          <p:cNvSpPr/>
          <p:nvPr userDrawn="1"/>
        </p:nvSpPr>
        <p:spPr>
          <a:xfrm rot="1344923">
            <a:off x="4791205" y="815944"/>
            <a:ext cx="1459949" cy="1535207"/>
          </a:xfrm>
          <a:custGeom>
            <a:avLst/>
            <a:gdLst>
              <a:gd name="connsiteX0" fmla="*/ 693 w 1245786"/>
              <a:gd name="connsiteY0" fmla="*/ 1345559 h 1345559"/>
              <a:gd name="connsiteX1" fmla="*/ 1024608 w 1245786"/>
              <a:gd name="connsiteY1" fmla="*/ 150340 h 1345559"/>
              <a:gd name="connsiteX2" fmla="*/ 1024608 w 1245786"/>
              <a:gd name="connsiteY2" fmla="*/ 9636 h 1345559"/>
              <a:gd name="connsiteX3" fmla="*/ 1039908 w 1245786"/>
              <a:gd name="connsiteY3" fmla="*/ 1872 h 1345559"/>
              <a:gd name="connsiteX4" fmla="*/ 1241812 w 1245786"/>
              <a:gd name="connsiteY4" fmla="*/ 148753 h 1345559"/>
              <a:gd name="connsiteX5" fmla="*/ 1241982 w 1245786"/>
              <a:gd name="connsiteY5" fmla="*/ 164166 h 1345559"/>
              <a:gd name="connsiteX6" fmla="*/ 1040078 w 1245786"/>
              <a:gd name="connsiteY6" fmla="*/ 318867 h 1345559"/>
              <a:gd name="connsiteX7" fmla="*/ 1024608 w 1245786"/>
              <a:gd name="connsiteY7" fmla="*/ 311217 h 1345559"/>
              <a:gd name="connsiteX8" fmla="*/ 1024608 w 1245786"/>
              <a:gd name="connsiteY8" fmla="*/ 148583 h 1345559"/>
              <a:gd name="connsiteX0" fmla="*/ 17621 w 1262714"/>
              <a:gd name="connsiteY0" fmla="*/ 1345559 h 1345559"/>
              <a:gd name="connsiteX1" fmla="*/ 1041536 w 1262714"/>
              <a:gd name="connsiteY1" fmla="*/ 150340 h 1345559"/>
              <a:gd name="connsiteX2" fmla="*/ 1041536 w 1262714"/>
              <a:gd name="connsiteY2" fmla="*/ 9636 h 1345559"/>
              <a:gd name="connsiteX3" fmla="*/ 1056836 w 1262714"/>
              <a:gd name="connsiteY3" fmla="*/ 1872 h 1345559"/>
              <a:gd name="connsiteX4" fmla="*/ 1258740 w 1262714"/>
              <a:gd name="connsiteY4" fmla="*/ 148753 h 1345559"/>
              <a:gd name="connsiteX5" fmla="*/ 1258910 w 1262714"/>
              <a:gd name="connsiteY5" fmla="*/ 164166 h 1345559"/>
              <a:gd name="connsiteX6" fmla="*/ 1057006 w 1262714"/>
              <a:gd name="connsiteY6" fmla="*/ 318867 h 1345559"/>
              <a:gd name="connsiteX7" fmla="*/ 1041536 w 1262714"/>
              <a:gd name="connsiteY7" fmla="*/ 311217 h 1345559"/>
              <a:gd name="connsiteX8" fmla="*/ 1041536 w 1262714"/>
              <a:gd name="connsiteY8" fmla="*/ 148583 h 1345559"/>
              <a:gd name="connsiteX0" fmla="*/ 29088 w 1274181"/>
              <a:gd name="connsiteY0" fmla="*/ 1345559 h 1345559"/>
              <a:gd name="connsiteX1" fmla="*/ 1053003 w 1274181"/>
              <a:gd name="connsiteY1" fmla="*/ 150340 h 1345559"/>
              <a:gd name="connsiteX2" fmla="*/ 1053003 w 1274181"/>
              <a:gd name="connsiteY2" fmla="*/ 9636 h 1345559"/>
              <a:gd name="connsiteX3" fmla="*/ 1068303 w 1274181"/>
              <a:gd name="connsiteY3" fmla="*/ 1872 h 1345559"/>
              <a:gd name="connsiteX4" fmla="*/ 1270207 w 1274181"/>
              <a:gd name="connsiteY4" fmla="*/ 148753 h 1345559"/>
              <a:gd name="connsiteX5" fmla="*/ 1270377 w 1274181"/>
              <a:gd name="connsiteY5" fmla="*/ 164166 h 1345559"/>
              <a:gd name="connsiteX6" fmla="*/ 1068473 w 1274181"/>
              <a:gd name="connsiteY6" fmla="*/ 318867 h 1345559"/>
              <a:gd name="connsiteX7" fmla="*/ 1053003 w 1274181"/>
              <a:gd name="connsiteY7" fmla="*/ 311217 h 1345559"/>
              <a:gd name="connsiteX8" fmla="*/ 1053003 w 1274181"/>
              <a:gd name="connsiteY8" fmla="*/ 148583 h 1345559"/>
              <a:gd name="connsiteX0" fmla="*/ 17969 w 1263062"/>
              <a:gd name="connsiteY0" fmla="*/ 1345559 h 1345559"/>
              <a:gd name="connsiteX1" fmla="*/ 1041884 w 1263062"/>
              <a:gd name="connsiteY1" fmla="*/ 150340 h 1345559"/>
              <a:gd name="connsiteX2" fmla="*/ 1041884 w 1263062"/>
              <a:gd name="connsiteY2" fmla="*/ 9636 h 1345559"/>
              <a:gd name="connsiteX3" fmla="*/ 1057184 w 1263062"/>
              <a:gd name="connsiteY3" fmla="*/ 1872 h 1345559"/>
              <a:gd name="connsiteX4" fmla="*/ 1259088 w 1263062"/>
              <a:gd name="connsiteY4" fmla="*/ 148753 h 1345559"/>
              <a:gd name="connsiteX5" fmla="*/ 1259258 w 1263062"/>
              <a:gd name="connsiteY5" fmla="*/ 164166 h 1345559"/>
              <a:gd name="connsiteX6" fmla="*/ 1057354 w 1263062"/>
              <a:gd name="connsiteY6" fmla="*/ 318867 h 1345559"/>
              <a:gd name="connsiteX7" fmla="*/ 1041884 w 1263062"/>
              <a:gd name="connsiteY7" fmla="*/ 311217 h 1345559"/>
              <a:gd name="connsiteX8" fmla="*/ 1041884 w 1263062"/>
              <a:gd name="connsiteY8" fmla="*/ 148583 h 1345559"/>
              <a:gd name="connsiteX0" fmla="*/ 23189 w 1268282"/>
              <a:gd name="connsiteY0" fmla="*/ 1345559 h 1345559"/>
              <a:gd name="connsiteX1" fmla="*/ 1047104 w 1268282"/>
              <a:gd name="connsiteY1" fmla="*/ 150340 h 1345559"/>
              <a:gd name="connsiteX2" fmla="*/ 1047104 w 1268282"/>
              <a:gd name="connsiteY2" fmla="*/ 9636 h 1345559"/>
              <a:gd name="connsiteX3" fmla="*/ 1062404 w 1268282"/>
              <a:gd name="connsiteY3" fmla="*/ 1872 h 1345559"/>
              <a:gd name="connsiteX4" fmla="*/ 1264308 w 1268282"/>
              <a:gd name="connsiteY4" fmla="*/ 148753 h 1345559"/>
              <a:gd name="connsiteX5" fmla="*/ 1264478 w 1268282"/>
              <a:gd name="connsiteY5" fmla="*/ 164166 h 1345559"/>
              <a:gd name="connsiteX6" fmla="*/ 1062574 w 1268282"/>
              <a:gd name="connsiteY6" fmla="*/ 318867 h 1345559"/>
              <a:gd name="connsiteX7" fmla="*/ 1047104 w 1268282"/>
              <a:gd name="connsiteY7" fmla="*/ 311217 h 1345559"/>
              <a:gd name="connsiteX8" fmla="*/ 1047104 w 1268282"/>
              <a:gd name="connsiteY8" fmla="*/ 148583 h 1345559"/>
              <a:gd name="connsiteX0" fmla="*/ 36921 w 1282014"/>
              <a:gd name="connsiteY0" fmla="*/ 1345559 h 1345559"/>
              <a:gd name="connsiteX1" fmla="*/ 1060836 w 1282014"/>
              <a:gd name="connsiteY1" fmla="*/ 150340 h 1345559"/>
              <a:gd name="connsiteX2" fmla="*/ 1060836 w 1282014"/>
              <a:gd name="connsiteY2" fmla="*/ 9636 h 1345559"/>
              <a:gd name="connsiteX3" fmla="*/ 1076136 w 1282014"/>
              <a:gd name="connsiteY3" fmla="*/ 1872 h 1345559"/>
              <a:gd name="connsiteX4" fmla="*/ 1278040 w 1282014"/>
              <a:gd name="connsiteY4" fmla="*/ 148753 h 1345559"/>
              <a:gd name="connsiteX5" fmla="*/ 1278210 w 1282014"/>
              <a:gd name="connsiteY5" fmla="*/ 164166 h 1345559"/>
              <a:gd name="connsiteX6" fmla="*/ 1076306 w 1282014"/>
              <a:gd name="connsiteY6" fmla="*/ 318867 h 1345559"/>
              <a:gd name="connsiteX7" fmla="*/ 1060836 w 1282014"/>
              <a:gd name="connsiteY7" fmla="*/ 311217 h 1345559"/>
              <a:gd name="connsiteX8" fmla="*/ 1060836 w 1282014"/>
              <a:gd name="connsiteY8" fmla="*/ 148583 h 1345559"/>
              <a:gd name="connsiteX0" fmla="*/ 40541 w 1285634"/>
              <a:gd name="connsiteY0" fmla="*/ 1345559 h 1345559"/>
              <a:gd name="connsiteX1" fmla="*/ 1064456 w 1285634"/>
              <a:gd name="connsiteY1" fmla="*/ 150340 h 1345559"/>
              <a:gd name="connsiteX2" fmla="*/ 1064456 w 1285634"/>
              <a:gd name="connsiteY2" fmla="*/ 9636 h 1345559"/>
              <a:gd name="connsiteX3" fmla="*/ 1079756 w 1285634"/>
              <a:gd name="connsiteY3" fmla="*/ 1872 h 1345559"/>
              <a:gd name="connsiteX4" fmla="*/ 1281660 w 1285634"/>
              <a:gd name="connsiteY4" fmla="*/ 148753 h 1345559"/>
              <a:gd name="connsiteX5" fmla="*/ 1281830 w 1285634"/>
              <a:gd name="connsiteY5" fmla="*/ 164166 h 1345559"/>
              <a:gd name="connsiteX6" fmla="*/ 1079926 w 1285634"/>
              <a:gd name="connsiteY6" fmla="*/ 318867 h 1345559"/>
              <a:gd name="connsiteX7" fmla="*/ 1064456 w 1285634"/>
              <a:gd name="connsiteY7" fmla="*/ 311217 h 1345559"/>
              <a:gd name="connsiteX8" fmla="*/ 1064456 w 1285634"/>
              <a:gd name="connsiteY8" fmla="*/ 148583 h 1345559"/>
              <a:gd name="connsiteX0" fmla="*/ 30998 w 1276091"/>
              <a:gd name="connsiteY0" fmla="*/ 1345559 h 1345559"/>
              <a:gd name="connsiteX1" fmla="*/ 1054913 w 1276091"/>
              <a:gd name="connsiteY1" fmla="*/ 150340 h 1345559"/>
              <a:gd name="connsiteX2" fmla="*/ 1054913 w 1276091"/>
              <a:gd name="connsiteY2" fmla="*/ 9636 h 1345559"/>
              <a:gd name="connsiteX3" fmla="*/ 1070213 w 1276091"/>
              <a:gd name="connsiteY3" fmla="*/ 1872 h 1345559"/>
              <a:gd name="connsiteX4" fmla="*/ 1272117 w 1276091"/>
              <a:gd name="connsiteY4" fmla="*/ 148753 h 1345559"/>
              <a:gd name="connsiteX5" fmla="*/ 1272287 w 1276091"/>
              <a:gd name="connsiteY5" fmla="*/ 164166 h 1345559"/>
              <a:gd name="connsiteX6" fmla="*/ 1070383 w 1276091"/>
              <a:gd name="connsiteY6" fmla="*/ 318867 h 1345559"/>
              <a:gd name="connsiteX7" fmla="*/ 1054913 w 1276091"/>
              <a:gd name="connsiteY7" fmla="*/ 311217 h 1345559"/>
              <a:gd name="connsiteX8" fmla="*/ 1054913 w 1276091"/>
              <a:gd name="connsiteY8" fmla="*/ 148583 h 1345559"/>
              <a:gd name="connsiteX0" fmla="*/ 34505 w 1279598"/>
              <a:gd name="connsiteY0" fmla="*/ 1345559 h 1345559"/>
              <a:gd name="connsiteX1" fmla="*/ 1058420 w 1279598"/>
              <a:gd name="connsiteY1" fmla="*/ 150340 h 1345559"/>
              <a:gd name="connsiteX2" fmla="*/ 1058420 w 1279598"/>
              <a:gd name="connsiteY2" fmla="*/ 9636 h 1345559"/>
              <a:gd name="connsiteX3" fmla="*/ 1073720 w 1279598"/>
              <a:gd name="connsiteY3" fmla="*/ 1872 h 1345559"/>
              <a:gd name="connsiteX4" fmla="*/ 1275624 w 1279598"/>
              <a:gd name="connsiteY4" fmla="*/ 148753 h 1345559"/>
              <a:gd name="connsiteX5" fmla="*/ 1275794 w 1279598"/>
              <a:gd name="connsiteY5" fmla="*/ 164166 h 1345559"/>
              <a:gd name="connsiteX6" fmla="*/ 1073890 w 1279598"/>
              <a:gd name="connsiteY6" fmla="*/ 318867 h 1345559"/>
              <a:gd name="connsiteX7" fmla="*/ 1058420 w 1279598"/>
              <a:gd name="connsiteY7" fmla="*/ 311217 h 1345559"/>
              <a:gd name="connsiteX8" fmla="*/ 1058420 w 1279598"/>
              <a:gd name="connsiteY8" fmla="*/ 148583 h 134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9598" h="1345559">
                <a:moveTo>
                  <a:pt x="34505" y="1345559"/>
                </a:moveTo>
                <a:cubicBezTo>
                  <a:pt x="-125844" y="822527"/>
                  <a:pt x="282309" y="160710"/>
                  <a:pt x="1058420" y="150340"/>
                </a:cubicBezTo>
                <a:lnTo>
                  <a:pt x="1058420" y="9636"/>
                </a:lnTo>
                <a:cubicBezTo>
                  <a:pt x="1058420" y="1759"/>
                  <a:pt x="1067373" y="-2774"/>
                  <a:pt x="1073720" y="1872"/>
                </a:cubicBezTo>
                <a:lnTo>
                  <a:pt x="1275624" y="148753"/>
                </a:lnTo>
                <a:cubicBezTo>
                  <a:pt x="1280837" y="152550"/>
                  <a:pt x="1280951" y="160256"/>
                  <a:pt x="1275794" y="164166"/>
                </a:cubicBezTo>
                <a:lnTo>
                  <a:pt x="1073890" y="318867"/>
                </a:lnTo>
                <a:cubicBezTo>
                  <a:pt x="1067543" y="323741"/>
                  <a:pt x="1058420" y="319207"/>
                  <a:pt x="1058420" y="311217"/>
                </a:cubicBezTo>
                <a:lnTo>
                  <a:pt x="1058420" y="148583"/>
                </a:lnTo>
              </a:path>
            </a:pathLst>
          </a:custGeom>
          <a:noFill/>
          <a:ln w="38100" cap="rnd">
            <a:solidFill>
              <a:schemeClr val="bg1"/>
            </a:solidFill>
            <a:prstDash val="solid"/>
            <a:round/>
          </a:ln>
        </p:spPr>
        <p:txBody>
          <a:bodyPr rtlCol="0" anchor="ctr"/>
          <a:lstStyle/>
          <a:p>
            <a:endParaRPr lang="en-US" dirty="0"/>
          </a:p>
        </p:txBody>
      </p:sp>
      <p:sp>
        <p:nvSpPr>
          <p:cNvPr id="8" name="Picture Placeholder 7">
            <a:extLst>
              <a:ext uri="{FF2B5EF4-FFF2-40B4-BE49-F238E27FC236}">
                <a16:creationId xmlns:a16="http://schemas.microsoft.com/office/drawing/2014/main" id="{B8576806-A4A5-73FA-FFC9-C70E731BB70D}"/>
              </a:ext>
            </a:extLst>
          </p:cNvPr>
          <p:cNvSpPr>
            <a:spLocks noGrp="1"/>
          </p:cNvSpPr>
          <p:nvPr>
            <p:ph type="pic" sz="quarter" idx="11"/>
          </p:nvPr>
        </p:nvSpPr>
        <p:spPr>
          <a:xfrm>
            <a:off x="7340706" y="1421242"/>
            <a:ext cx="3187587" cy="3187587"/>
          </a:xfrm>
          <a:solidFill>
            <a:schemeClr val="tx1">
              <a:lumMod val="50000"/>
              <a:lumOff val="50000"/>
            </a:schemeClr>
          </a:solidFill>
        </p:spPr>
        <p:txBody>
          <a:bodyPr vert="horz" lIns="91440" tIns="45720" rIns="91440" bIns="45720" rtlCol="0" anchor="ctr">
            <a:noAutofit/>
          </a:bodyPr>
          <a:lstStyle>
            <a:lvl1pPr>
              <a:defRPr lang="en-US">
                <a:solidFill>
                  <a:schemeClr val="bg1"/>
                </a:solidFill>
              </a:defRPr>
            </a:lvl1pPr>
          </a:lstStyle>
          <a:p>
            <a:pPr marL="0" lvl="0" indent="0" algn="ctr">
              <a:buNone/>
            </a:pPr>
            <a:endParaRPr lang="en-US" dirty="0"/>
          </a:p>
        </p:txBody>
      </p:sp>
      <p:sp>
        <p:nvSpPr>
          <p:cNvPr id="2" name="Title 1">
            <a:extLst>
              <a:ext uri="{FF2B5EF4-FFF2-40B4-BE49-F238E27FC236}">
                <a16:creationId xmlns:a16="http://schemas.microsoft.com/office/drawing/2014/main" id="{C7AB5DC2-2057-BB2A-E60D-213DCF964652}"/>
              </a:ext>
            </a:extLst>
          </p:cNvPr>
          <p:cNvSpPr>
            <a:spLocks noGrp="1"/>
          </p:cNvSpPr>
          <p:nvPr>
            <p:ph type="title" hasCustomPrompt="1"/>
          </p:nvPr>
        </p:nvSpPr>
        <p:spPr>
          <a:xfrm>
            <a:off x="898707" y="2244436"/>
            <a:ext cx="4788565" cy="2286000"/>
          </a:xfrm>
        </p:spPr>
        <p:txBody>
          <a:bodyPr anchor="ctr"/>
          <a:lstStyle>
            <a:lvl1pPr marL="0" algn="l" defTabSz="914400" rtl="0" eaLnBrk="1" latinLnBrk="0" hangingPunct="1">
              <a:lnSpc>
                <a:spcPct val="100000"/>
              </a:lnSpc>
              <a:spcBef>
                <a:spcPct val="0"/>
              </a:spcBef>
              <a:buNone/>
              <a:defRPr lang="en-US" sz="4400" kern="1200" dirty="0">
                <a:solidFill>
                  <a:schemeClr val="bg1"/>
                </a:solidFill>
                <a:latin typeface="+mj-lt"/>
                <a:ea typeface="+mj-ea"/>
                <a:cs typeface="+mj-cs"/>
              </a:defRPr>
            </a:lvl1pPr>
          </a:lstStyle>
          <a:p>
            <a:r>
              <a:rPr lang="en-US"/>
              <a:t>Click to edit master title style</a:t>
            </a:r>
          </a:p>
        </p:txBody>
      </p:sp>
      <p:sp>
        <p:nvSpPr>
          <p:cNvPr id="3" name="Slide Number Placeholder 2">
            <a:extLst>
              <a:ext uri="{FF2B5EF4-FFF2-40B4-BE49-F238E27FC236}">
                <a16:creationId xmlns:a16="http://schemas.microsoft.com/office/drawing/2014/main" id="{B672C340-F3AB-805A-4A63-244FE101B364}"/>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293747314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2_QR Co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528225A-D5E6-C589-5B3C-2DC19A5876A4}"/>
              </a:ext>
              <a:ext uri="{C183D7F6-B498-43B3-948B-1728B52AA6E4}">
                <adec:decorative xmlns:adec="http://schemas.microsoft.com/office/drawing/2017/decorative" val="1"/>
              </a:ext>
            </a:extLst>
          </p:cNvPr>
          <p:cNvSpPr/>
          <p:nvPr userDrawn="1"/>
        </p:nvSpPr>
        <p:spPr>
          <a:xfrm>
            <a:off x="0" y="0"/>
            <a:ext cx="12192000" cy="6019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7FB1611E-CBD9-2877-08B6-F8C5A33C42FE}"/>
              </a:ext>
              <a:ext uri="{C183D7F6-B498-43B3-948B-1728B52AA6E4}">
                <adec:decorative xmlns:adec="http://schemas.microsoft.com/office/drawing/2017/decorative" val="1"/>
              </a:ext>
            </a:extLst>
          </p:cNvPr>
          <p:cNvGrpSpPr/>
          <p:nvPr userDrawn="1"/>
        </p:nvGrpSpPr>
        <p:grpSpPr>
          <a:xfrm>
            <a:off x="1265746" y="228317"/>
            <a:ext cx="9662011" cy="5495801"/>
            <a:chOff x="1027011" y="228317"/>
            <a:chExt cx="9662011" cy="5495801"/>
          </a:xfrm>
        </p:grpSpPr>
        <p:sp>
          <p:nvSpPr>
            <p:cNvPr id="6" name="Rectangle: Rounded Corners 5">
              <a:extLst>
                <a:ext uri="{FF2B5EF4-FFF2-40B4-BE49-F238E27FC236}">
                  <a16:creationId xmlns:a16="http://schemas.microsoft.com/office/drawing/2014/main" id="{64E0D5AA-5E55-6749-15F3-02FAA709F764}"/>
                </a:ext>
                <a:ext uri="{C183D7F6-B498-43B3-948B-1728B52AA6E4}">
                  <adec:decorative xmlns:adec="http://schemas.microsoft.com/office/drawing/2017/decorative" val="0"/>
                </a:ext>
              </a:extLst>
            </p:cNvPr>
            <p:cNvSpPr/>
            <p:nvPr/>
          </p:nvSpPr>
          <p:spPr>
            <a:xfrm>
              <a:off x="1027011" y="1520245"/>
              <a:ext cx="9189045" cy="2968422"/>
            </a:xfrm>
            <a:prstGeom prst="roundRect">
              <a:avLst>
                <a:gd name="adj" fmla="val 10901"/>
              </a:avLst>
            </a:prstGeom>
            <a:solidFill>
              <a:schemeClr val="tx2"/>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00" dirty="0"/>
            </a:p>
          </p:txBody>
        </p:sp>
        <p:grpSp>
          <p:nvGrpSpPr>
            <p:cNvPr id="7" name="Group 6">
              <a:extLst>
                <a:ext uri="{FF2B5EF4-FFF2-40B4-BE49-F238E27FC236}">
                  <a16:creationId xmlns:a16="http://schemas.microsoft.com/office/drawing/2014/main" id="{48EEDE71-56DC-1F09-C5FB-BF5D995BBDF8}"/>
                </a:ext>
              </a:extLst>
            </p:cNvPr>
            <p:cNvGrpSpPr/>
            <p:nvPr/>
          </p:nvGrpSpPr>
          <p:grpSpPr>
            <a:xfrm>
              <a:off x="8049424" y="228317"/>
              <a:ext cx="2639598" cy="5495801"/>
              <a:chOff x="7639520" y="178769"/>
              <a:chExt cx="2639598" cy="5495801"/>
            </a:xfrm>
          </p:grpSpPr>
          <p:sp>
            <p:nvSpPr>
              <p:cNvPr id="8" name="Rectangle: Rounded Corners 7">
                <a:extLst>
                  <a:ext uri="{FF2B5EF4-FFF2-40B4-BE49-F238E27FC236}">
                    <a16:creationId xmlns:a16="http://schemas.microsoft.com/office/drawing/2014/main" id="{C4CF7358-B890-DC90-5036-5E2825B16CCF}"/>
                  </a:ext>
                </a:extLst>
              </p:cNvPr>
              <p:cNvSpPr/>
              <p:nvPr/>
            </p:nvSpPr>
            <p:spPr>
              <a:xfrm>
                <a:off x="7720599" y="400895"/>
                <a:ext cx="2396358" cy="5108027"/>
              </a:xfrm>
              <a:prstGeom prst="roundRect">
                <a:avLst>
                  <a:gd name="adj" fmla="val 1237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00" dirty="0"/>
              </a:p>
            </p:txBody>
          </p:sp>
          <p:pic>
            <p:nvPicPr>
              <p:cNvPr id="9" name="Picture 8" descr="Empty cellphone">
                <a:extLst>
                  <a:ext uri="{FF2B5EF4-FFF2-40B4-BE49-F238E27FC236}">
                    <a16:creationId xmlns:a16="http://schemas.microsoft.com/office/drawing/2014/main" id="{946AF75E-E539-566D-A92C-9BFF5517E8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39520" y="178769"/>
                <a:ext cx="2639598" cy="5495801"/>
              </a:xfrm>
              <a:prstGeom prst="rect">
                <a:avLst/>
              </a:prstGeom>
            </p:spPr>
          </p:pic>
        </p:grpSp>
      </p:grpSp>
      <p:sp>
        <p:nvSpPr>
          <p:cNvPr id="11" name="Picture Placeholder 9">
            <a:extLst>
              <a:ext uri="{FF2B5EF4-FFF2-40B4-BE49-F238E27FC236}">
                <a16:creationId xmlns:a16="http://schemas.microsoft.com/office/drawing/2014/main" id="{DADF2693-4193-3357-8D21-7B90C471C623}"/>
              </a:ext>
            </a:extLst>
          </p:cNvPr>
          <p:cNvSpPr>
            <a:spLocks noGrp="1"/>
          </p:cNvSpPr>
          <p:nvPr>
            <p:ph type="pic" sz="quarter" idx="11"/>
          </p:nvPr>
        </p:nvSpPr>
        <p:spPr>
          <a:xfrm>
            <a:off x="8578156" y="1962287"/>
            <a:ext cx="2002941" cy="2001519"/>
          </a:xfrm>
          <a:solidFill>
            <a:schemeClr val="tx1">
              <a:lumMod val="50000"/>
              <a:lumOff val="50000"/>
            </a:schemeClr>
          </a:solidFill>
        </p:spPr>
        <p:txBody>
          <a:bodyPr vert="horz" lIns="91440" tIns="45720" rIns="91440" bIns="45720" rtlCol="0" anchor="ctr">
            <a:noAutofit/>
          </a:bodyPr>
          <a:lstStyle>
            <a:lvl1pPr>
              <a:defRPr lang="en-US">
                <a:solidFill>
                  <a:schemeClr val="bg1"/>
                </a:solidFill>
              </a:defRPr>
            </a:lvl1pPr>
          </a:lstStyle>
          <a:p>
            <a:pPr marL="0" lvl="0" indent="0" algn="ctr">
              <a:buNone/>
            </a:pPr>
            <a:endParaRPr lang="en-US" dirty="0"/>
          </a:p>
        </p:txBody>
      </p:sp>
      <p:sp>
        <p:nvSpPr>
          <p:cNvPr id="2" name="Title 1">
            <a:extLst>
              <a:ext uri="{FF2B5EF4-FFF2-40B4-BE49-F238E27FC236}">
                <a16:creationId xmlns:a16="http://schemas.microsoft.com/office/drawing/2014/main" id="{0A58426C-A5DD-7954-3B96-F72A6D5D3E19}"/>
              </a:ext>
            </a:extLst>
          </p:cNvPr>
          <p:cNvSpPr>
            <a:spLocks noGrp="1"/>
          </p:cNvSpPr>
          <p:nvPr>
            <p:ph type="title" hasCustomPrompt="1"/>
          </p:nvPr>
        </p:nvSpPr>
        <p:spPr>
          <a:xfrm>
            <a:off x="1641534" y="1935603"/>
            <a:ext cx="6335820" cy="2054885"/>
          </a:xfrm>
        </p:spPr>
        <p:txBody>
          <a:bodyPr anchor="ctr"/>
          <a:lstStyle>
            <a:lvl1pPr marL="0" algn="l" defTabSz="914400" rtl="0" eaLnBrk="1" latinLnBrk="0" hangingPunct="1">
              <a:lnSpc>
                <a:spcPct val="100000"/>
              </a:lnSpc>
              <a:spcBef>
                <a:spcPct val="0"/>
              </a:spcBef>
              <a:buNone/>
              <a:defRPr lang="en-US" sz="4400" kern="1200" dirty="0">
                <a:solidFill>
                  <a:schemeClr val="bg1"/>
                </a:solidFill>
                <a:latin typeface="+mj-lt"/>
                <a:ea typeface="+mj-ea"/>
                <a:cs typeface="+mj-cs"/>
              </a:defRPr>
            </a:lvl1pPr>
          </a:lstStyle>
          <a:p>
            <a:r>
              <a:rPr lang="en-US"/>
              <a:t>Click to edit master title style</a:t>
            </a:r>
          </a:p>
        </p:txBody>
      </p:sp>
      <p:sp>
        <p:nvSpPr>
          <p:cNvPr id="3" name="Slide Number Placeholder 2">
            <a:extLst>
              <a:ext uri="{FF2B5EF4-FFF2-40B4-BE49-F238E27FC236}">
                <a16:creationId xmlns:a16="http://schemas.microsoft.com/office/drawing/2014/main" id="{77C5A981-ABD9-918D-69C7-4B03A5734EC6}"/>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419167214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Q&amp;A">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4762210-9A6E-82C8-8AC5-E045573BA492}"/>
              </a:ext>
              <a:ext uri="{C183D7F6-B498-43B3-948B-1728B52AA6E4}">
                <adec:decorative xmlns:adec="http://schemas.microsoft.com/office/drawing/2017/decorative" val="1"/>
              </a:ext>
            </a:extLst>
          </p:cNvPr>
          <p:cNvSpPr/>
          <p:nvPr userDrawn="1"/>
        </p:nvSpPr>
        <p:spPr>
          <a:xfrm>
            <a:off x="10086975" y="6134100"/>
            <a:ext cx="1874461" cy="63817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C0FDFE-80DF-8D8D-6DAE-86882FD83C74}"/>
              </a:ext>
            </a:extLst>
          </p:cNvPr>
          <p:cNvSpPr>
            <a:spLocks noGrp="1"/>
          </p:cNvSpPr>
          <p:nvPr>
            <p:ph type="title" hasCustomPrompt="1"/>
          </p:nvPr>
        </p:nvSpPr>
        <p:spPr>
          <a:xfrm>
            <a:off x="794857" y="2368884"/>
            <a:ext cx="5178902" cy="2120232"/>
          </a:xfrm>
        </p:spPr>
        <p:txBody>
          <a:bodyPr anchor="ctr"/>
          <a:lstStyle>
            <a:lvl1pPr>
              <a:defRPr sz="4400">
                <a:solidFill>
                  <a:schemeClr val="bg1"/>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063C109E-C064-B4C5-2B8E-47BCACAB5AFD}"/>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4" name="Rectangle 3">
            <a:extLst>
              <a:ext uri="{FF2B5EF4-FFF2-40B4-BE49-F238E27FC236}">
                <a16:creationId xmlns:a16="http://schemas.microsoft.com/office/drawing/2014/main" id="{CCC064A4-85CE-14C1-9A06-6D8BC69D47A5}"/>
              </a:ext>
              <a:ext uri="{C183D7F6-B498-43B3-948B-1728B52AA6E4}">
                <adec:decorative xmlns:adec="http://schemas.microsoft.com/office/drawing/2017/decorative" val="1"/>
              </a:ext>
            </a:extLst>
          </p:cNvPr>
          <p:cNvSpPr/>
          <p:nvPr userDrawn="1"/>
        </p:nvSpPr>
        <p:spPr>
          <a:xfrm>
            <a:off x="0" y="-1"/>
            <a:ext cx="232806"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Graphic 6">
            <a:extLst>
              <a:ext uri="{FF2B5EF4-FFF2-40B4-BE49-F238E27FC236}">
                <a16:creationId xmlns:a16="http://schemas.microsoft.com/office/drawing/2014/main" id="{E828CB45-F2ED-1828-CBC4-2386B1E51E20}"/>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358177" y="6325634"/>
            <a:ext cx="1371600" cy="297549"/>
          </a:xfrm>
          <a:prstGeom prst="rect">
            <a:avLst/>
          </a:prstGeom>
        </p:spPr>
      </p:pic>
    </p:spTree>
    <p:extLst>
      <p:ext uri="{BB962C8B-B14F-4D97-AF65-F5344CB8AC3E}">
        <p14:creationId xmlns:p14="http://schemas.microsoft.com/office/powerpoint/2010/main" val="324284687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2_Q&amp;A">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1FCDFA-B586-3A8B-302D-9E5FA4A982B2}"/>
              </a:ext>
              <a:ext uri="{C183D7F6-B498-43B3-948B-1728B52AA6E4}">
                <adec:decorative xmlns:adec="http://schemas.microsoft.com/office/drawing/2017/decorative" val="1"/>
              </a:ext>
            </a:extLst>
          </p:cNvPr>
          <p:cNvSpPr/>
          <p:nvPr userDrawn="1"/>
        </p:nvSpPr>
        <p:spPr>
          <a:xfrm rot="5400000">
            <a:off x="1308097" y="-1308100"/>
            <a:ext cx="6019802" cy="8636000"/>
          </a:xfrm>
          <a:prstGeom prst="rect">
            <a:avLst/>
          </a:prstGeom>
          <a:solidFill>
            <a:schemeClr val="bg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C0FDFE-80DF-8D8D-6DAE-86882FD83C74}"/>
              </a:ext>
            </a:extLst>
          </p:cNvPr>
          <p:cNvSpPr>
            <a:spLocks noGrp="1"/>
          </p:cNvSpPr>
          <p:nvPr>
            <p:ph type="title" hasCustomPrompt="1"/>
          </p:nvPr>
        </p:nvSpPr>
        <p:spPr>
          <a:xfrm>
            <a:off x="794857" y="977316"/>
            <a:ext cx="5178902" cy="4065167"/>
          </a:xfrm>
        </p:spPr>
        <p:txBody>
          <a:bodyPr anchor="ctr"/>
          <a:lstStyle>
            <a:lvl1pPr>
              <a:defRPr sz="6600">
                <a:solidFill>
                  <a:schemeClr val="bg1"/>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063C109E-C064-B4C5-2B8E-47BCACAB5AFD}"/>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
        <p:nvSpPr>
          <p:cNvPr id="5" name="Rectangle 4">
            <a:extLst>
              <a:ext uri="{FF2B5EF4-FFF2-40B4-BE49-F238E27FC236}">
                <a16:creationId xmlns:a16="http://schemas.microsoft.com/office/drawing/2014/main" id="{5C42442C-533B-E942-C20A-DAA2B44CC450}"/>
              </a:ext>
              <a:ext uri="{C183D7F6-B498-43B3-948B-1728B52AA6E4}">
                <adec:decorative xmlns:adec="http://schemas.microsoft.com/office/drawing/2017/decorative" val="1"/>
              </a:ext>
            </a:extLst>
          </p:cNvPr>
          <p:cNvSpPr/>
          <p:nvPr userDrawn="1"/>
        </p:nvSpPr>
        <p:spPr>
          <a:xfrm rot="5400000">
            <a:off x="7404098" y="1231901"/>
            <a:ext cx="6019802" cy="3555999"/>
          </a:xfrm>
          <a:prstGeom prst="rect">
            <a:avLst/>
          </a:prstGeom>
          <a:solidFill>
            <a:schemeClr val="tx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7506506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_Closing Slide">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52DE118-AF53-FECE-C27F-6A1BC6A220BF}"/>
              </a:ext>
              <a:ext uri="{C183D7F6-B498-43B3-948B-1728B52AA6E4}">
                <adec:decorative xmlns:adec="http://schemas.microsoft.com/office/drawing/2017/decorative" val="1"/>
              </a:ext>
            </a:extLst>
          </p:cNvPr>
          <p:cNvSpPr>
            <a:spLocks/>
          </p:cNvSpPr>
          <p:nvPr userDrawn="1"/>
        </p:nvSpPr>
        <p:spPr>
          <a:xfrm>
            <a:off x="0" y="-1"/>
            <a:ext cx="12192000" cy="6019801"/>
          </a:xfrm>
          <a:prstGeom prst="rect">
            <a:avLst/>
          </a:prstGeom>
          <a:solidFill>
            <a:schemeClr val="tx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C0FDFE-80DF-8D8D-6DAE-86882FD83C74}"/>
              </a:ext>
            </a:extLst>
          </p:cNvPr>
          <p:cNvSpPr>
            <a:spLocks noGrp="1"/>
          </p:cNvSpPr>
          <p:nvPr>
            <p:ph type="title" hasCustomPrompt="1"/>
          </p:nvPr>
        </p:nvSpPr>
        <p:spPr>
          <a:xfrm>
            <a:off x="1621391" y="1949783"/>
            <a:ext cx="8949218" cy="2120232"/>
          </a:xfrm>
        </p:spPr>
        <p:txBody>
          <a:bodyPr anchor="ctr"/>
          <a:lstStyle>
            <a:lvl1pPr algn="ctr">
              <a:defRPr sz="5000">
                <a:solidFill>
                  <a:schemeClr val="accent1"/>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063C109E-C064-B4C5-2B8E-47BCACAB5AFD}"/>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160181003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2_Closing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0FDFE-80DF-8D8D-6DAE-86882FD83C74}"/>
              </a:ext>
            </a:extLst>
          </p:cNvPr>
          <p:cNvSpPr>
            <a:spLocks noGrp="1"/>
          </p:cNvSpPr>
          <p:nvPr>
            <p:ph type="title" hasCustomPrompt="1"/>
          </p:nvPr>
        </p:nvSpPr>
        <p:spPr>
          <a:xfrm>
            <a:off x="1621391" y="1949783"/>
            <a:ext cx="8949218" cy="2120232"/>
          </a:xfrm>
        </p:spPr>
        <p:txBody>
          <a:bodyPr anchor="ctr"/>
          <a:lstStyle>
            <a:lvl1pPr algn="ctr">
              <a:defRPr sz="5000">
                <a:solidFill>
                  <a:schemeClr val="bg2"/>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063C109E-C064-B4C5-2B8E-47BCACAB5AFD}"/>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402641917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_Closing Slid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DFD961F-B4AC-7399-4738-42BA84768B8B}"/>
              </a:ext>
              <a:ext uri="{C183D7F6-B498-43B3-948B-1728B52AA6E4}">
                <adec:decorative xmlns:adec="http://schemas.microsoft.com/office/drawing/2017/decorative" val="1"/>
              </a:ext>
            </a:extLst>
          </p:cNvPr>
          <p:cNvSpPr>
            <a:spLocks/>
          </p:cNvSpPr>
          <p:nvPr userDrawn="1"/>
        </p:nvSpPr>
        <p:spPr>
          <a:xfrm>
            <a:off x="0" y="-1"/>
            <a:ext cx="12192000" cy="6019801"/>
          </a:xfrm>
          <a:prstGeom prst="rect">
            <a:avLst/>
          </a:prstGeom>
          <a:solidFill>
            <a:schemeClr val="tx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C0FDFE-80DF-8D8D-6DAE-86882FD83C74}"/>
              </a:ext>
            </a:extLst>
          </p:cNvPr>
          <p:cNvSpPr>
            <a:spLocks noGrp="1"/>
          </p:cNvSpPr>
          <p:nvPr>
            <p:ph type="title" hasCustomPrompt="1"/>
          </p:nvPr>
        </p:nvSpPr>
        <p:spPr>
          <a:xfrm>
            <a:off x="1621391" y="1949783"/>
            <a:ext cx="8949218" cy="2120232"/>
          </a:xfrm>
        </p:spPr>
        <p:txBody>
          <a:bodyPr anchor="ctr"/>
          <a:lstStyle>
            <a:lvl1pPr algn="ctr">
              <a:defRPr sz="5000">
                <a:solidFill>
                  <a:schemeClr val="bg1"/>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063C109E-C064-B4C5-2B8E-47BCACAB5AFD}"/>
              </a:ext>
              <a:ext uri="{C183D7F6-B498-43B3-948B-1728B52AA6E4}">
                <adec:decorative xmlns:adec="http://schemas.microsoft.com/office/drawing/2017/decorative" val="1"/>
              </a:ext>
            </a:extLst>
          </p:cNvPr>
          <p:cNvSpPr>
            <a:spLocks noGrp="1"/>
          </p:cNvSpPr>
          <p:nvPr>
            <p:ph type="sldNum" sz="quarter" idx="10"/>
          </p:nvPr>
        </p:nvSpPr>
        <p:spPr/>
        <p:txBody>
          <a:body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89237183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End Slid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DFD961F-B4AC-7399-4738-42BA84768B8B}"/>
              </a:ext>
              <a:ext uri="{C183D7F6-B498-43B3-948B-1728B52AA6E4}">
                <adec:decorative xmlns:adec="http://schemas.microsoft.com/office/drawing/2017/decorative" val="1"/>
              </a:ext>
            </a:extLst>
          </p:cNvPr>
          <p:cNvSpPr>
            <a:spLocks/>
          </p:cNvSpPr>
          <p:nvPr userDrawn="1"/>
        </p:nvSpPr>
        <p:spPr>
          <a:xfrm>
            <a:off x="0" y="-1"/>
            <a:ext cx="12192000" cy="6019801"/>
          </a:xfrm>
          <a:prstGeom prst="rect">
            <a:avLst/>
          </a:prstGeom>
          <a:solidFill>
            <a:schemeClr val="bg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4">
            <a:extLst>
              <a:ext uri="{FF2B5EF4-FFF2-40B4-BE49-F238E27FC236}">
                <a16:creationId xmlns:a16="http://schemas.microsoft.com/office/drawing/2014/main" id="{590D5A42-AEE5-6CDE-09A2-66E0E4092022}"/>
              </a:ext>
            </a:extLst>
          </p:cNvPr>
          <p:cNvSpPr>
            <a:spLocks noGrp="1"/>
          </p:cNvSpPr>
          <p:nvPr>
            <p:ph type="title" hasCustomPrompt="1"/>
          </p:nvPr>
        </p:nvSpPr>
        <p:spPr>
          <a:xfrm>
            <a:off x="462223" y="-863195"/>
            <a:ext cx="11267554" cy="720097"/>
          </a:xfrm>
        </p:spPr>
        <p:txBody>
          <a:bodyPr/>
          <a:lstStyle>
            <a:lvl1pPr>
              <a:defRPr/>
            </a:lvl1pPr>
          </a:lstStyle>
          <a:p>
            <a:r>
              <a:rPr lang="en-US"/>
              <a:t>Fidelity Investments logo</a:t>
            </a:r>
          </a:p>
        </p:txBody>
      </p:sp>
      <p:pic>
        <p:nvPicPr>
          <p:cNvPr id="6" name="Picture 5">
            <a:extLst>
              <a:ext uri="{FF2B5EF4-FFF2-40B4-BE49-F238E27FC236}">
                <a16:creationId xmlns:a16="http://schemas.microsoft.com/office/drawing/2014/main" id="{8AF62EBA-D5F6-13D6-3E85-573BB7823E10}"/>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408063" y="2648199"/>
            <a:ext cx="3375874" cy="723399"/>
          </a:xfrm>
          <a:prstGeom prst="rect">
            <a:avLst/>
          </a:prstGeom>
        </p:spPr>
      </p:pic>
      <p:sp>
        <p:nvSpPr>
          <p:cNvPr id="7" name="Rectangle 6">
            <a:extLst>
              <a:ext uri="{FF2B5EF4-FFF2-40B4-BE49-F238E27FC236}">
                <a16:creationId xmlns:a16="http://schemas.microsoft.com/office/drawing/2014/main" id="{EB4B28B7-271F-437E-8CE3-85B5D43AEC33}"/>
              </a:ext>
              <a:ext uri="{C183D7F6-B498-43B3-948B-1728B52AA6E4}">
                <adec:decorative xmlns:adec="http://schemas.microsoft.com/office/drawing/2017/decorative" val="1"/>
              </a:ext>
            </a:extLst>
          </p:cNvPr>
          <p:cNvSpPr/>
          <p:nvPr userDrawn="1"/>
        </p:nvSpPr>
        <p:spPr>
          <a:xfrm>
            <a:off x="10229850" y="6210300"/>
            <a:ext cx="1638300" cy="4608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99362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2.sv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2.xml"/><Relationship Id="rId18" Type="http://schemas.openxmlformats.org/officeDocument/2006/relationships/slideLayout" Target="../slideLayouts/slideLayout57.xml"/><Relationship Id="rId26" Type="http://schemas.openxmlformats.org/officeDocument/2006/relationships/slideLayout" Target="../slideLayouts/slideLayout65.xml"/><Relationship Id="rId39" Type="http://schemas.openxmlformats.org/officeDocument/2006/relationships/slideLayout" Target="../slideLayouts/slideLayout78.xml"/><Relationship Id="rId21" Type="http://schemas.openxmlformats.org/officeDocument/2006/relationships/slideLayout" Target="../slideLayouts/slideLayout60.xml"/><Relationship Id="rId34" Type="http://schemas.openxmlformats.org/officeDocument/2006/relationships/slideLayout" Target="../slideLayouts/slideLayout73.xml"/><Relationship Id="rId42" Type="http://schemas.openxmlformats.org/officeDocument/2006/relationships/slideLayout" Target="../slideLayouts/slideLayout81.xml"/><Relationship Id="rId47" Type="http://schemas.openxmlformats.org/officeDocument/2006/relationships/slideLayout" Target="../slideLayouts/slideLayout86.xml"/><Relationship Id="rId50" Type="http://schemas.openxmlformats.org/officeDocument/2006/relationships/slideLayout" Target="../slideLayouts/slideLayout89.xml"/><Relationship Id="rId55" Type="http://schemas.openxmlformats.org/officeDocument/2006/relationships/slideLayout" Target="../slideLayouts/slideLayout94.xml"/><Relationship Id="rId7" Type="http://schemas.openxmlformats.org/officeDocument/2006/relationships/slideLayout" Target="../slideLayouts/slideLayout46.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slideLayout" Target="../slideLayouts/slideLayout59.xml"/><Relationship Id="rId29" Type="http://schemas.openxmlformats.org/officeDocument/2006/relationships/slideLayout" Target="../slideLayouts/slideLayout68.xml"/><Relationship Id="rId41" Type="http://schemas.openxmlformats.org/officeDocument/2006/relationships/slideLayout" Target="../slideLayouts/slideLayout80.xml"/><Relationship Id="rId54" Type="http://schemas.openxmlformats.org/officeDocument/2006/relationships/slideLayout" Target="../slideLayouts/slideLayout93.xml"/><Relationship Id="rId62" Type="http://schemas.openxmlformats.org/officeDocument/2006/relationships/image" Target="../media/image2.svg"/><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24" Type="http://schemas.openxmlformats.org/officeDocument/2006/relationships/slideLayout" Target="../slideLayouts/slideLayout63.xml"/><Relationship Id="rId32" Type="http://schemas.openxmlformats.org/officeDocument/2006/relationships/slideLayout" Target="../slideLayouts/slideLayout71.xml"/><Relationship Id="rId37" Type="http://schemas.openxmlformats.org/officeDocument/2006/relationships/slideLayout" Target="../slideLayouts/slideLayout76.xml"/><Relationship Id="rId40" Type="http://schemas.openxmlformats.org/officeDocument/2006/relationships/slideLayout" Target="../slideLayouts/slideLayout79.xml"/><Relationship Id="rId45" Type="http://schemas.openxmlformats.org/officeDocument/2006/relationships/slideLayout" Target="../slideLayouts/slideLayout84.xml"/><Relationship Id="rId53" Type="http://schemas.openxmlformats.org/officeDocument/2006/relationships/slideLayout" Target="../slideLayouts/slideLayout92.xml"/><Relationship Id="rId58" Type="http://schemas.openxmlformats.org/officeDocument/2006/relationships/slideLayout" Target="../slideLayouts/slideLayout97.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23" Type="http://schemas.openxmlformats.org/officeDocument/2006/relationships/slideLayout" Target="../slideLayouts/slideLayout62.xml"/><Relationship Id="rId28" Type="http://schemas.openxmlformats.org/officeDocument/2006/relationships/slideLayout" Target="../slideLayouts/slideLayout67.xml"/><Relationship Id="rId36" Type="http://schemas.openxmlformats.org/officeDocument/2006/relationships/slideLayout" Target="../slideLayouts/slideLayout75.xml"/><Relationship Id="rId49" Type="http://schemas.openxmlformats.org/officeDocument/2006/relationships/slideLayout" Target="../slideLayouts/slideLayout88.xml"/><Relationship Id="rId57" Type="http://schemas.openxmlformats.org/officeDocument/2006/relationships/slideLayout" Target="../slideLayouts/slideLayout96.xml"/><Relationship Id="rId61" Type="http://schemas.openxmlformats.org/officeDocument/2006/relationships/image" Target="../media/image1.png"/><Relationship Id="rId10" Type="http://schemas.openxmlformats.org/officeDocument/2006/relationships/slideLayout" Target="../slideLayouts/slideLayout49.xml"/><Relationship Id="rId19" Type="http://schemas.openxmlformats.org/officeDocument/2006/relationships/slideLayout" Target="../slideLayouts/slideLayout58.xml"/><Relationship Id="rId31" Type="http://schemas.openxmlformats.org/officeDocument/2006/relationships/slideLayout" Target="../slideLayouts/slideLayout70.xml"/><Relationship Id="rId44" Type="http://schemas.openxmlformats.org/officeDocument/2006/relationships/slideLayout" Target="../slideLayouts/slideLayout83.xml"/><Relationship Id="rId52" Type="http://schemas.openxmlformats.org/officeDocument/2006/relationships/slideLayout" Target="../slideLayouts/slideLayout91.xml"/><Relationship Id="rId60" Type="http://schemas.openxmlformats.org/officeDocument/2006/relationships/theme" Target="../theme/theme2.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 Id="rId22" Type="http://schemas.openxmlformats.org/officeDocument/2006/relationships/slideLayout" Target="../slideLayouts/slideLayout61.xml"/><Relationship Id="rId27" Type="http://schemas.openxmlformats.org/officeDocument/2006/relationships/slideLayout" Target="../slideLayouts/slideLayout66.xml"/><Relationship Id="rId30" Type="http://schemas.openxmlformats.org/officeDocument/2006/relationships/slideLayout" Target="../slideLayouts/slideLayout69.xml"/><Relationship Id="rId35" Type="http://schemas.openxmlformats.org/officeDocument/2006/relationships/slideLayout" Target="../slideLayouts/slideLayout74.xml"/><Relationship Id="rId43" Type="http://schemas.openxmlformats.org/officeDocument/2006/relationships/slideLayout" Target="../slideLayouts/slideLayout82.xml"/><Relationship Id="rId48" Type="http://schemas.openxmlformats.org/officeDocument/2006/relationships/slideLayout" Target="../slideLayouts/slideLayout87.xml"/><Relationship Id="rId56" Type="http://schemas.openxmlformats.org/officeDocument/2006/relationships/slideLayout" Target="../slideLayouts/slideLayout95.xml"/><Relationship Id="rId8" Type="http://schemas.openxmlformats.org/officeDocument/2006/relationships/slideLayout" Target="../slideLayouts/slideLayout47.xml"/><Relationship Id="rId51" Type="http://schemas.openxmlformats.org/officeDocument/2006/relationships/slideLayout" Target="../slideLayouts/slideLayout90.xml"/><Relationship Id="rId3" Type="http://schemas.openxmlformats.org/officeDocument/2006/relationships/slideLayout" Target="../slideLayouts/slideLayout42.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5" Type="http://schemas.openxmlformats.org/officeDocument/2006/relationships/slideLayout" Target="../slideLayouts/slideLayout64.xml"/><Relationship Id="rId33" Type="http://schemas.openxmlformats.org/officeDocument/2006/relationships/slideLayout" Target="../slideLayouts/slideLayout72.xml"/><Relationship Id="rId38" Type="http://schemas.openxmlformats.org/officeDocument/2006/relationships/slideLayout" Target="../slideLayouts/slideLayout77.xml"/><Relationship Id="rId46" Type="http://schemas.openxmlformats.org/officeDocument/2006/relationships/slideLayout" Target="../slideLayouts/slideLayout85.xml"/><Relationship Id="rId5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A74A19-4F0D-AA90-0E93-6A18A0F1635F}"/>
              </a:ext>
            </a:extLst>
          </p:cNvPr>
          <p:cNvSpPr>
            <a:spLocks noGrp="1"/>
          </p:cNvSpPr>
          <p:nvPr>
            <p:ph type="title"/>
          </p:nvPr>
        </p:nvSpPr>
        <p:spPr>
          <a:xfrm>
            <a:off x="462223" y="365125"/>
            <a:ext cx="11267554" cy="720097"/>
          </a:xfrm>
          <a:prstGeom prst="rect">
            <a:avLst/>
          </a:prstGeom>
        </p:spPr>
        <p:txBody>
          <a:bodyPr vert="horz" lIns="91440" tIns="45720" rIns="91440" bIns="45720" rtlCol="0" anchor="t">
            <a:noAutofit/>
          </a:bodyPr>
          <a:lstStyle/>
          <a:p>
            <a:r>
              <a:rPr lang="en-US"/>
              <a:t>Click to edit master title style</a:t>
            </a:r>
          </a:p>
        </p:txBody>
      </p:sp>
      <p:sp>
        <p:nvSpPr>
          <p:cNvPr id="3" name="Text Placeholder 2">
            <a:extLst>
              <a:ext uri="{FF2B5EF4-FFF2-40B4-BE49-F238E27FC236}">
                <a16:creationId xmlns:a16="http://schemas.microsoft.com/office/drawing/2014/main" id="{ADCAF482-553D-6265-A924-6E0FDBEBF0A7}"/>
              </a:ext>
            </a:extLst>
          </p:cNvPr>
          <p:cNvSpPr>
            <a:spLocks noGrp="1"/>
          </p:cNvSpPr>
          <p:nvPr>
            <p:ph type="body" idx="1"/>
          </p:nvPr>
        </p:nvSpPr>
        <p:spPr>
          <a:xfrm>
            <a:off x="462223" y="1253330"/>
            <a:ext cx="11267554" cy="4766470"/>
          </a:xfrm>
          <a:prstGeom prst="rect">
            <a:avLst/>
          </a:prstGeom>
        </p:spPr>
        <p:txBody>
          <a:bodyPr vert="horz" lIns="91440" tIns="45720" rIns="91440" bIns="45720" rtlCol="0" anchor="t">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Graphic 6">
            <a:extLst>
              <a:ext uri="{FF2B5EF4-FFF2-40B4-BE49-F238E27FC236}">
                <a16:creationId xmlns:a16="http://schemas.microsoft.com/office/drawing/2014/main" id="{59BAC9E4-9F06-02E7-25A7-A2053A5E3F21}"/>
              </a:ext>
              <a:ext uri="{C183D7F6-B498-43B3-948B-1728B52AA6E4}">
                <adec:decorative xmlns:adec="http://schemas.microsoft.com/office/drawing/2017/decorative" val="1"/>
              </a:ext>
            </a:extLst>
          </p:cNvPr>
          <p:cNvPicPr>
            <a:picLocks noChangeAspect="1"/>
          </p:cNvPicPr>
          <p:nvPr userDrawn="1"/>
        </p:nvPicPr>
        <p:blipFill>
          <a:blip r:embed="rId41">
            <a:extLst>
              <a:ext uri="{28A0092B-C50C-407E-A947-70E740481C1C}">
                <a14:useLocalDpi xmlns:a14="http://schemas.microsoft.com/office/drawing/2010/main" val="0"/>
              </a:ext>
              <a:ext uri="{96DAC541-7B7A-43D3-8B79-37D633B846F1}">
                <asvg:svgBlip xmlns:asvg="http://schemas.microsoft.com/office/drawing/2016/SVG/main" r:embed="rId42"/>
              </a:ext>
            </a:extLst>
          </a:blip>
          <a:stretch>
            <a:fillRect/>
          </a:stretch>
        </p:blipFill>
        <p:spPr>
          <a:xfrm>
            <a:off x="10358177" y="6305637"/>
            <a:ext cx="1371600" cy="337543"/>
          </a:xfrm>
          <a:prstGeom prst="rect">
            <a:avLst/>
          </a:prstGeom>
        </p:spPr>
      </p:pic>
      <p:sp>
        <p:nvSpPr>
          <p:cNvPr id="4" name="Slide Number Placeholder 3">
            <a:extLst>
              <a:ext uri="{FF2B5EF4-FFF2-40B4-BE49-F238E27FC236}">
                <a16:creationId xmlns:a16="http://schemas.microsoft.com/office/drawing/2014/main" id="{A527CA56-2DED-0CD3-689B-2178CF647107}"/>
              </a:ext>
            </a:extLst>
          </p:cNvPr>
          <p:cNvSpPr>
            <a:spLocks noGrp="1"/>
          </p:cNvSpPr>
          <p:nvPr>
            <p:ph type="sldNum" sz="quarter" idx="4"/>
          </p:nvPr>
        </p:nvSpPr>
        <p:spPr>
          <a:xfrm>
            <a:off x="230564" y="6305993"/>
            <a:ext cx="435410" cy="365125"/>
          </a:xfrm>
          <a:prstGeom prst="rect">
            <a:avLst/>
          </a:prstGeom>
        </p:spPr>
        <p:txBody>
          <a:bodyPr vert="horz" lIns="91440" tIns="45720" rIns="91440" bIns="45720" rtlCol="0" anchor="ctr"/>
          <a:lstStyle>
            <a:lvl1pPr algn="l">
              <a:defRPr lang="en-US" sz="900" b="0" i="0" kern="1200" smtClean="0">
                <a:solidFill>
                  <a:srgbClr val="044014"/>
                </a:solidFill>
                <a:latin typeface="+mj-lt"/>
                <a:ea typeface="+mn-ea"/>
                <a:cs typeface="+mn-cs"/>
              </a:defRPr>
            </a:lvl1p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800443632"/>
      </p:ext>
    </p:extLst>
  </p:cSld>
  <p:clrMap bg1="lt1" tx1="dk1" bg2="lt2" tx2="dk2" accent1="accent1" accent2="accent2" accent3="accent3" accent4="accent4" accent5="accent5" accent6="accent6" hlink="hlink" folHlink="folHlink"/>
  <p:sldLayoutIdLst>
    <p:sldLayoutId id="2147483714" r:id="rId1"/>
    <p:sldLayoutId id="2147483780" r:id="rId2"/>
    <p:sldLayoutId id="2147483781" r:id="rId3"/>
    <p:sldLayoutId id="2147483782" r:id="rId4"/>
    <p:sldLayoutId id="2147483783" r:id="rId5"/>
    <p:sldLayoutId id="2147483784" r:id="rId6"/>
    <p:sldLayoutId id="2147483715" r:id="rId7"/>
    <p:sldLayoutId id="2147483785" r:id="rId8"/>
    <p:sldLayoutId id="2147483786" r:id="rId9"/>
    <p:sldLayoutId id="2147483716" r:id="rId10"/>
    <p:sldLayoutId id="2147483787" r:id="rId11"/>
    <p:sldLayoutId id="2147483788" r:id="rId12"/>
    <p:sldLayoutId id="2147483789" r:id="rId13"/>
    <p:sldLayoutId id="2147483790" r:id="rId14"/>
    <p:sldLayoutId id="2147483718" r:id="rId15"/>
    <p:sldLayoutId id="2147483719" r:id="rId16"/>
    <p:sldLayoutId id="2147483720" r:id="rId17"/>
    <p:sldLayoutId id="2147483721" r:id="rId18"/>
    <p:sldLayoutId id="2147483722" r:id="rId19"/>
    <p:sldLayoutId id="2147483723" r:id="rId20"/>
    <p:sldLayoutId id="2147483724" r:id="rId21"/>
    <p:sldLayoutId id="2147483795" r:id="rId22"/>
    <p:sldLayoutId id="2147483796" r:id="rId23"/>
    <p:sldLayoutId id="2147483725" r:id="rId24"/>
    <p:sldLayoutId id="2147483726" r:id="rId25"/>
    <p:sldLayoutId id="2147483727" r:id="rId26"/>
    <p:sldLayoutId id="2147483809" r:id="rId27"/>
    <p:sldLayoutId id="2147483797" r:id="rId28"/>
    <p:sldLayoutId id="2147483798" r:id="rId29"/>
    <p:sldLayoutId id="2147483800" r:id="rId30"/>
    <p:sldLayoutId id="2147483801" r:id="rId31"/>
    <p:sldLayoutId id="2147483802" r:id="rId32"/>
    <p:sldLayoutId id="2147483807" r:id="rId33"/>
    <p:sldLayoutId id="2147483808" r:id="rId34"/>
    <p:sldLayoutId id="2147483799" r:id="rId35"/>
    <p:sldLayoutId id="2147483803" r:id="rId36"/>
    <p:sldLayoutId id="2147483804" r:id="rId37"/>
    <p:sldLayoutId id="2147483805" r:id="rId38"/>
    <p:sldLayoutId id="2147483806" r:id="rId39"/>
  </p:sldLayoutIdLst>
  <p:hf hdr="0" dt="0"/>
  <p:txStyles>
    <p:titleStyle>
      <a:lvl1pPr algn="l" defTabSz="914400" rtl="0" eaLnBrk="1" latinLnBrk="0" hangingPunct="1">
        <a:lnSpc>
          <a:spcPct val="100000"/>
        </a:lnSpc>
        <a:spcBef>
          <a:spcPct val="0"/>
        </a:spcBef>
        <a:buNone/>
        <a:defRPr sz="2800" kern="1200">
          <a:solidFill>
            <a:schemeClr val="bg2"/>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pos="7392">
          <p15:clr>
            <a:srgbClr val="F26B43"/>
          </p15:clr>
        </p15:guide>
        <p15:guide id="3" pos="288">
          <p15:clr>
            <a:srgbClr val="F26B43"/>
          </p15:clr>
        </p15:guide>
        <p15:guide id="4" orient="horz" pos="2160">
          <p15:clr>
            <a:srgbClr val="F26B43"/>
          </p15:clr>
        </p15:guide>
        <p15:guide id="5" orient="horz" pos="379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A74A19-4F0D-AA90-0E93-6A18A0F1635F}"/>
              </a:ext>
            </a:extLst>
          </p:cNvPr>
          <p:cNvSpPr>
            <a:spLocks noGrp="1"/>
          </p:cNvSpPr>
          <p:nvPr>
            <p:ph type="title"/>
          </p:nvPr>
        </p:nvSpPr>
        <p:spPr>
          <a:xfrm>
            <a:off x="462223" y="365125"/>
            <a:ext cx="11267554" cy="720097"/>
          </a:xfrm>
          <a:prstGeom prst="rect">
            <a:avLst/>
          </a:prstGeom>
        </p:spPr>
        <p:txBody>
          <a:bodyPr vert="horz" lIns="91440" tIns="45720" rIns="91440" bIns="45720" rtlCol="0" anchor="t">
            <a:noAutofit/>
          </a:bodyPr>
          <a:lstStyle/>
          <a:p>
            <a:r>
              <a:rPr lang="en-US"/>
              <a:t>Click to edit master title style</a:t>
            </a:r>
          </a:p>
        </p:txBody>
      </p:sp>
      <p:sp>
        <p:nvSpPr>
          <p:cNvPr id="3" name="Text Placeholder 2">
            <a:extLst>
              <a:ext uri="{FF2B5EF4-FFF2-40B4-BE49-F238E27FC236}">
                <a16:creationId xmlns:a16="http://schemas.microsoft.com/office/drawing/2014/main" id="{ADCAF482-553D-6265-A924-6E0FDBEBF0A7}"/>
              </a:ext>
            </a:extLst>
          </p:cNvPr>
          <p:cNvSpPr>
            <a:spLocks noGrp="1"/>
          </p:cNvSpPr>
          <p:nvPr>
            <p:ph type="body" idx="1"/>
          </p:nvPr>
        </p:nvSpPr>
        <p:spPr>
          <a:xfrm>
            <a:off x="462223" y="1253330"/>
            <a:ext cx="11267554" cy="4766470"/>
          </a:xfrm>
          <a:prstGeom prst="rect">
            <a:avLst/>
          </a:prstGeom>
        </p:spPr>
        <p:txBody>
          <a:bodyPr vert="horz" lIns="91440" tIns="45720" rIns="91440" bIns="45720" rtlCol="0" anchor="t">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Graphic 6">
            <a:extLst>
              <a:ext uri="{FF2B5EF4-FFF2-40B4-BE49-F238E27FC236}">
                <a16:creationId xmlns:a16="http://schemas.microsoft.com/office/drawing/2014/main" id="{59BAC9E4-9F06-02E7-25A7-A2053A5E3F21}"/>
              </a:ext>
              <a:ext uri="{C183D7F6-B498-43B3-948B-1728B52AA6E4}">
                <adec:decorative xmlns:adec="http://schemas.microsoft.com/office/drawing/2017/decorative" val="1"/>
              </a:ext>
            </a:extLst>
          </p:cNvPr>
          <p:cNvPicPr>
            <a:picLocks noChangeAspect="1"/>
          </p:cNvPicPr>
          <p:nvPr userDrawn="1"/>
        </p:nvPicPr>
        <p:blipFill>
          <a:blip r:embed="rId61">
            <a:extLst>
              <a:ext uri="{28A0092B-C50C-407E-A947-70E740481C1C}">
                <a14:useLocalDpi xmlns:a14="http://schemas.microsoft.com/office/drawing/2010/main" val="0"/>
              </a:ext>
              <a:ext uri="{96DAC541-7B7A-43D3-8B79-37D633B846F1}">
                <asvg:svgBlip xmlns:asvg="http://schemas.microsoft.com/office/drawing/2016/SVG/main" r:embed="rId62"/>
              </a:ext>
            </a:extLst>
          </a:blip>
          <a:stretch>
            <a:fillRect/>
          </a:stretch>
        </p:blipFill>
        <p:spPr>
          <a:xfrm>
            <a:off x="10358177" y="6305637"/>
            <a:ext cx="1371600" cy="337543"/>
          </a:xfrm>
          <a:prstGeom prst="rect">
            <a:avLst/>
          </a:prstGeom>
        </p:spPr>
      </p:pic>
      <p:sp>
        <p:nvSpPr>
          <p:cNvPr id="4" name="Slide Number Placeholder 3">
            <a:extLst>
              <a:ext uri="{FF2B5EF4-FFF2-40B4-BE49-F238E27FC236}">
                <a16:creationId xmlns:a16="http://schemas.microsoft.com/office/drawing/2014/main" id="{A527CA56-2DED-0CD3-689B-2178CF647107}"/>
              </a:ext>
            </a:extLst>
          </p:cNvPr>
          <p:cNvSpPr>
            <a:spLocks noGrp="1"/>
          </p:cNvSpPr>
          <p:nvPr>
            <p:ph type="sldNum" sz="quarter" idx="4"/>
          </p:nvPr>
        </p:nvSpPr>
        <p:spPr>
          <a:xfrm>
            <a:off x="230564" y="6305993"/>
            <a:ext cx="435410" cy="365125"/>
          </a:xfrm>
          <a:prstGeom prst="rect">
            <a:avLst/>
          </a:prstGeom>
        </p:spPr>
        <p:txBody>
          <a:bodyPr vert="horz" lIns="91440" tIns="45720" rIns="91440" bIns="45720" rtlCol="0" anchor="ctr"/>
          <a:lstStyle>
            <a:lvl1pPr algn="l">
              <a:defRPr lang="en-US" sz="900" b="0" i="0" kern="1200" smtClean="0">
                <a:solidFill>
                  <a:srgbClr val="044014"/>
                </a:solidFill>
                <a:latin typeface="+mj-lt"/>
                <a:ea typeface="+mn-ea"/>
                <a:cs typeface="+mn-cs"/>
              </a:defRPr>
            </a:lvl1pPr>
          </a:lstStyle>
          <a:p>
            <a:fld id="{E1134B45-AF8D-4DE1-B6B3-818C9AE12BDB}" type="slidenum">
              <a:rPr lang="en-US" smtClean="0"/>
              <a:pPr/>
              <a:t>‹#›</a:t>
            </a:fld>
            <a:endParaRPr lang="en-US" dirty="0"/>
          </a:p>
        </p:txBody>
      </p:sp>
    </p:spTree>
    <p:extLst>
      <p:ext uri="{BB962C8B-B14F-4D97-AF65-F5344CB8AC3E}">
        <p14:creationId xmlns:p14="http://schemas.microsoft.com/office/powerpoint/2010/main" val="2906321840"/>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 id="2147483822" r:id="rId12"/>
    <p:sldLayoutId id="2147483823" r:id="rId13"/>
    <p:sldLayoutId id="2147483824" r:id="rId14"/>
    <p:sldLayoutId id="2147483825" r:id="rId15"/>
    <p:sldLayoutId id="2147483826" r:id="rId16"/>
    <p:sldLayoutId id="2147483827" r:id="rId17"/>
    <p:sldLayoutId id="2147483828" r:id="rId18"/>
    <p:sldLayoutId id="2147483829" r:id="rId19"/>
    <p:sldLayoutId id="2147483830" r:id="rId20"/>
    <p:sldLayoutId id="2147483831" r:id="rId21"/>
    <p:sldLayoutId id="2147483832" r:id="rId22"/>
    <p:sldLayoutId id="2147483833" r:id="rId23"/>
    <p:sldLayoutId id="2147483834" r:id="rId24"/>
    <p:sldLayoutId id="2147483835" r:id="rId25"/>
    <p:sldLayoutId id="2147483836" r:id="rId26"/>
    <p:sldLayoutId id="2147483837" r:id="rId27"/>
    <p:sldLayoutId id="2147483838" r:id="rId28"/>
    <p:sldLayoutId id="2147483839" r:id="rId29"/>
    <p:sldLayoutId id="2147483840" r:id="rId30"/>
    <p:sldLayoutId id="2147483841" r:id="rId31"/>
    <p:sldLayoutId id="2147483842" r:id="rId32"/>
    <p:sldLayoutId id="2147483843" r:id="rId33"/>
    <p:sldLayoutId id="2147483844" r:id="rId34"/>
    <p:sldLayoutId id="2147483845" r:id="rId35"/>
    <p:sldLayoutId id="2147483846" r:id="rId36"/>
    <p:sldLayoutId id="2147483847" r:id="rId37"/>
    <p:sldLayoutId id="2147483848" r:id="rId38"/>
    <p:sldLayoutId id="2147483849" r:id="rId39"/>
    <p:sldLayoutId id="2147483850" r:id="rId40"/>
    <p:sldLayoutId id="2147483851" r:id="rId41"/>
    <p:sldLayoutId id="2147483852" r:id="rId42"/>
    <p:sldLayoutId id="2147483853" r:id="rId43"/>
    <p:sldLayoutId id="2147483854" r:id="rId44"/>
    <p:sldLayoutId id="2147483855" r:id="rId45"/>
    <p:sldLayoutId id="2147483856" r:id="rId46"/>
    <p:sldLayoutId id="2147483857" r:id="rId47"/>
    <p:sldLayoutId id="2147483858" r:id="rId48"/>
    <p:sldLayoutId id="2147483859" r:id="rId49"/>
    <p:sldLayoutId id="2147483860" r:id="rId50"/>
    <p:sldLayoutId id="2147483861" r:id="rId51"/>
    <p:sldLayoutId id="2147483862" r:id="rId52"/>
    <p:sldLayoutId id="2147483863" r:id="rId53"/>
    <p:sldLayoutId id="2147483864" r:id="rId54"/>
    <p:sldLayoutId id="2147483865" r:id="rId55"/>
    <p:sldLayoutId id="2147483866" r:id="rId56"/>
    <p:sldLayoutId id="2147483867" r:id="rId57"/>
    <p:sldLayoutId id="2147483868" r:id="rId58"/>
    <p:sldLayoutId id="2147483869" r:id="rId59"/>
  </p:sldLayoutIdLst>
  <p:hf hdr="0" dt="0"/>
  <p:txStyles>
    <p:titleStyle>
      <a:lvl1pPr algn="l" defTabSz="914400" rtl="0" eaLnBrk="1" latinLnBrk="0" hangingPunct="1">
        <a:lnSpc>
          <a:spcPct val="100000"/>
        </a:lnSpc>
        <a:spcBef>
          <a:spcPct val="0"/>
        </a:spcBef>
        <a:buNone/>
        <a:defRPr sz="2800" kern="1200">
          <a:solidFill>
            <a:schemeClr val="bg2"/>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pos="7392">
          <p15:clr>
            <a:srgbClr val="F26B43"/>
          </p15:clr>
        </p15:guide>
        <p15:guide id="3" pos="288">
          <p15:clr>
            <a:srgbClr val="F26B43"/>
          </p15:clr>
        </p15:guide>
        <p15:guide id="4" orient="horz" pos="2160">
          <p15:clr>
            <a:srgbClr val="F26B43"/>
          </p15:clr>
        </p15:guide>
        <p15:guide id="5" orient="horz" pos="3792">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15.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18" Type="http://schemas.openxmlformats.org/officeDocument/2006/relationships/image" Target="../media/image31.png"/><Relationship Id="rId26" Type="http://schemas.openxmlformats.org/officeDocument/2006/relationships/image" Target="../media/image38.png"/><Relationship Id="rId3" Type="http://schemas.openxmlformats.org/officeDocument/2006/relationships/image" Target="../media/image16.png"/><Relationship Id="rId21" Type="http://schemas.openxmlformats.org/officeDocument/2006/relationships/image" Target="../media/image11.png"/><Relationship Id="rId7" Type="http://schemas.openxmlformats.org/officeDocument/2006/relationships/image" Target="../media/image20.png"/><Relationship Id="rId12" Type="http://schemas.openxmlformats.org/officeDocument/2006/relationships/image" Target="../media/image25.png"/><Relationship Id="rId17" Type="http://schemas.openxmlformats.org/officeDocument/2006/relationships/image" Target="../media/image30.png"/><Relationship Id="rId25" Type="http://schemas.openxmlformats.org/officeDocument/2006/relationships/image" Target="../media/image37.png"/><Relationship Id="rId2" Type="http://schemas.openxmlformats.org/officeDocument/2006/relationships/notesSlide" Target="../notesSlides/notesSlide14.xml"/><Relationship Id="rId16" Type="http://schemas.openxmlformats.org/officeDocument/2006/relationships/image" Target="../media/image29.png"/><Relationship Id="rId20" Type="http://schemas.openxmlformats.org/officeDocument/2006/relationships/image" Target="../media/image33.png"/><Relationship Id="rId1" Type="http://schemas.openxmlformats.org/officeDocument/2006/relationships/slideLayout" Target="../slideLayouts/slideLayout15.xml"/><Relationship Id="rId6" Type="http://schemas.openxmlformats.org/officeDocument/2006/relationships/image" Target="../media/image19.png"/><Relationship Id="rId11" Type="http://schemas.openxmlformats.org/officeDocument/2006/relationships/image" Target="../media/image24.png"/><Relationship Id="rId24" Type="http://schemas.openxmlformats.org/officeDocument/2006/relationships/image" Target="../media/image36.png"/><Relationship Id="rId5" Type="http://schemas.openxmlformats.org/officeDocument/2006/relationships/image" Target="../media/image18.png"/><Relationship Id="rId15" Type="http://schemas.openxmlformats.org/officeDocument/2006/relationships/image" Target="../media/image28.png"/><Relationship Id="rId23" Type="http://schemas.openxmlformats.org/officeDocument/2006/relationships/image" Target="../media/image35.jpeg"/><Relationship Id="rId10" Type="http://schemas.openxmlformats.org/officeDocument/2006/relationships/image" Target="../media/image23.png"/><Relationship Id="rId19" Type="http://schemas.openxmlformats.org/officeDocument/2006/relationships/image" Target="../media/image32.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png"/><Relationship Id="rId22" Type="http://schemas.openxmlformats.org/officeDocument/2006/relationships/image" Target="../media/image34.jpeg"/><Relationship Id="rId27" Type="http://schemas.openxmlformats.org/officeDocument/2006/relationships/image" Target="../media/image3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1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A0C06-4707-4189-4961-876F50D7DA97}"/>
              </a:ext>
            </a:extLst>
          </p:cNvPr>
          <p:cNvSpPr>
            <a:spLocks noGrp="1"/>
          </p:cNvSpPr>
          <p:nvPr>
            <p:ph type="ctrTitle"/>
          </p:nvPr>
        </p:nvSpPr>
        <p:spPr/>
        <p:txBody>
          <a:bodyPr/>
          <a:lstStyle/>
          <a:p>
            <a:r>
              <a:rPr lang="en-US" dirty="0"/>
              <a:t>Integration Services</a:t>
            </a:r>
          </a:p>
        </p:txBody>
      </p:sp>
      <p:sp>
        <p:nvSpPr>
          <p:cNvPr id="3" name="Text Placeholder 2">
            <a:extLst>
              <a:ext uri="{FF2B5EF4-FFF2-40B4-BE49-F238E27FC236}">
                <a16:creationId xmlns:a16="http://schemas.microsoft.com/office/drawing/2014/main" id="{8CA853E3-2B71-5275-AA8B-55E521C35503}"/>
              </a:ext>
            </a:extLst>
          </p:cNvPr>
          <p:cNvSpPr>
            <a:spLocks noGrp="1"/>
          </p:cNvSpPr>
          <p:nvPr>
            <p:ph type="body" sz="quarter" idx="10"/>
          </p:nvPr>
        </p:nvSpPr>
        <p:spPr/>
        <p:txBody>
          <a:bodyPr/>
          <a:lstStyle/>
          <a:p>
            <a:r>
              <a:rPr lang="en-US" dirty="0"/>
              <a:t>Date</a:t>
            </a:r>
          </a:p>
        </p:txBody>
      </p:sp>
      <p:sp>
        <p:nvSpPr>
          <p:cNvPr id="4" name="Text Placeholder 3">
            <a:extLst>
              <a:ext uri="{FF2B5EF4-FFF2-40B4-BE49-F238E27FC236}">
                <a16:creationId xmlns:a16="http://schemas.microsoft.com/office/drawing/2014/main" id="{7B076F6F-1E91-ABBA-56AA-C7E589E728E5}"/>
              </a:ext>
            </a:extLst>
          </p:cNvPr>
          <p:cNvSpPr>
            <a:spLocks noGrp="1"/>
          </p:cNvSpPr>
          <p:nvPr>
            <p:ph type="body" sz="quarter" idx="11"/>
          </p:nvPr>
        </p:nvSpPr>
        <p:spPr/>
        <p:txBody>
          <a:bodyPr/>
          <a:lstStyle/>
          <a:p>
            <a:r>
              <a:rPr lang="en-US" dirty="0"/>
              <a:t>Presenter name</a:t>
            </a:r>
          </a:p>
          <a:p>
            <a:r>
              <a:rPr lang="en-US" dirty="0"/>
              <a:t>Title </a:t>
            </a:r>
          </a:p>
        </p:txBody>
      </p:sp>
      <p:sp>
        <p:nvSpPr>
          <p:cNvPr id="5" name="Slide Number Placeholder 4">
            <a:extLst>
              <a:ext uri="{FF2B5EF4-FFF2-40B4-BE49-F238E27FC236}">
                <a16:creationId xmlns:a16="http://schemas.microsoft.com/office/drawing/2014/main" id="{90CA79BE-7241-B084-B704-C7BF48D17CD4}"/>
              </a:ext>
            </a:extLst>
          </p:cNvPr>
          <p:cNvSpPr>
            <a:spLocks noGrp="1"/>
          </p:cNvSpPr>
          <p:nvPr>
            <p:ph type="sldNum" sz="quarter" idx="12"/>
          </p:nvPr>
        </p:nvSpPr>
        <p:spPr/>
        <p:txBody>
          <a:bodyPr/>
          <a:lstStyle/>
          <a:p>
            <a:fld id="{E1134B45-AF8D-4DE1-B6B3-818C9AE12BDB}" type="slidenum">
              <a:rPr lang="en-US" smtClean="0"/>
              <a:pPr/>
              <a:t>1</a:t>
            </a:fld>
            <a:endParaRPr lang="en-US" dirty="0"/>
          </a:p>
        </p:txBody>
      </p:sp>
    </p:spTree>
    <p:extLst>
      <p:ext uri="{BB962C8B-B14F-4D97-AF65-F5344CB8AC3E}">
        <p14:creationId xmlns:p14="http://schemas.microsoft.com/office/powerpoint/2010/main" val="2322392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D2D72C1-F0D2-00BD-5ED3-8663249DE9DE}"/>
              </a:ext>
            </a:extLst>
          </p:cNvPr>
          <p:cNvSpPr/>
          <p:nvPr/>
        </p:nvSpPr>
        <p:spPr>
          <a:xfrm>
            <a:off x="1" y="1459682"/>
            <a:ext cx="12191999" cy="4767325"/>
          </a:xfrm>
          <a:prstGeom prst="rect">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Rounded Corners 15">
            <a:extLst>
              <a:ext uri="{FF2B5EF4-FFF2-40B4-BE49-F238E27FC236}">
                <a16:creationId xmlns:a16="http://schemas.microsoft.com/office/drawing/2014/main" id="{A6E96704-8DF1-90BA-DB23-A3BC27CC0F72}"/>
              </a:ext>
              <a:ext uri="{C183D7F6-B498-43B3-948B-1728B52AA6E4}">
                <adec:decorative xmlns:adec="http://schemas.microsoft.com/office/drawing/2017/decorative" val="1"/>
              </a:ext>
            </a:extLst>
          </p:cNvPr>
          <p:cNvSpPr/>
          <p:nvPr/>
        </p:nvSpPr>
        <p:spPr>
          <a:xfrm>
            <a:off x="524786" y="3276600"/>
            <a:ext cx="11502178" cy="2701661"/>
          </a:xfrm>
          <a:prstGeom prst="roundRect">
            <a:avLst>
              <a:gd name="adj" fmla="val 9925"/>
            </a:avLst>
          </a:prstGeom>
          <a:solidFill>
            <a:srgbClr val="28651D"/>
          </a:solidFill>
          <a:ln w="19050" cap="rnd">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0" rIns="182880" bIns="0" rtlCol="0" anchor="ctr"/>
          <a:lstStyle/>
          <a:p>
            <a:pPr algn="ctr" fontAlgn="base">
              <a:spcAft>
                <a:spcPts val="1200"/>
              </a:spcAft>
              <a:buSzPct val="170000"/>
            </a:pPr>
            <a:endParaRPr lang="en-US" sz="1600" b="1">
              <a:solidFill>
                <a:schemeClr val="bg2">
                  <a:lumMod val="75000"/>
                </a:schemeClr>
              </a:solidFill>
            </a:endParaRPr>
          </a:p>
        </p:txBody>
      </p:sp>
      <p:sp>
        <p:nvSpPr>
          <p:cNvPr id="3" name="Title 2">
            <a:extLst>
              <a:ext uri="{FF2B5EF4-FFF2-40B4-BE49-F238E27FC236}">
                <a16:creationId xmlns:a16="http://schemas.microsoft.com/office/drawing/2014/main" id="{BC373033-4601-C151-4CAA-502CF5DB526B}"/>
              </a:ext>
            </a:extLst>
          </p:cNvPr>
          <p:cNvSpPr>
            <a:spLocks noGrp="1"/>
          </p:cNvSpPr>
          <p:nvPr>
            <p:ph type="title"/>
          </p:nvPr>
        </p:nvSpPr>
        <p:spPr>
          <a:xfrm>
            <a:off x="462223" y="365125"/>
            <a:ext cx="11267554" cy="720097"/>
          </a:xfrm>
        </p:spPr>
        <p:txBody>
          <a:bodyPr/>
          <a:lstStyle/>
          <a:p>
            <a:r>
              <a:rPr lang="en-US" dirty="0"/>
              <a:t>AI-powered API integration for faster time-to-market</a:t>
            </a:r>
          </a:p>
        </p:txBody>
      </p:sp>
      <p:sp>
        <p:nvSpPr>
          <p:cNvPr id="7" name="TextBox 6">
            <a:extLst>
              <a:ext uri="{FF2B5EF4-FFF2-40B4-BE49-F238E27FC236}">
                <a16:creationId xmlns:a16="http://schemas.microsoft.com/office/drawing/2014/main" id="{6A1626F3-3431-243B-DB75-EAA1B77A251D}"/>
              </a:ext>
            </a:extLst>
          </p:cNvPr>
          <p:cNvSpPr txBox="1"/>
          <p:nvPr/>
        </p:nvSpPr>
        <p:spPr>
          <a:xfrm>
            <a:off x="1077274" y="4060985"/>
            <a:ext cx="10652503" cy="1554272"/>
          </a:xfrm>
          <a:prstGeom prst="rect">
            <a:avLst/>
          </a:prstGeom>
          <a:noFill/>
        </p:spPr>
        <p:txBody>
          <a:bodyPr wrap="square">
            <a:spAutoFit/>
          </a:bodyPr>
          <a:lstStyle/>
          <a:p>
            <a:pPr marL="285750" indent="-285750">
              <a:spcBef>
                <a:spcPts val="600"/>
              </a:spcBef>
              <a:spcAft>
                <a:spcPts val="1200"/>
              </a:spcAft>
              <a:buFont typeface="Arial" panose="020B0604020202020204" pitchFamily="34" charset="0"/>
              <a:buChar char="•"/>
              <a:tabLst>
                <a:tab pos="0" algn="l"/>
              </a:tabLst>
              <a:defRPr/>
            </a:pPr>
            <a:r>
              <a:rPr lang="en-US" sz="1300" b="1" kern="0" dirty="0">
                <a:solidFill>
                  <a:schemeClr val="bg1"/>
                </a:solidFill>
              </a:rPr>
              <a:t>A growing number of institutional clients</a:t>
            </a:r>
            <a:r>
              <a:rPr lang="en-US" sz="1300" kern="0" dirty="0">
                <a:solidFill>
                  <a:schemeClr val="bg1"/>
                </a:solidFill>
              </a:rPr>
              <a:t>, representing thousands of advisors, have adopted our new APIs with AI assistance as of December 2025.</a:t>
            </a:r>
          </a:p>
          <a:p>
            <a:pPr marL="285750" indent="-285750">
              <a:spcBef>
                <a:spcPts val="600"/>
              </a:spcBef>
              <a:spcAft>
                <a:spcPts val="1200"/>
              </a:spcAft>
              <a:buFont typeface="Arial" panose="020B0604020202020204" pitchFamily="34" charset="0"/>
              <a:buChar char="•"/>
              <a:defRPr/>
            </a:pPr>
            <a:r>
              <a:rPr lang="en-US" sz="1300" kern="0" dirty="0">
                <a:solidFill>
                  <a:schemeClr val="bg1"/>
                </a:solidFill>
              </a:rPr>
              <a:t>These clients are experiencing </a:t>
            </a:r>
            <a:r>
              <a:rPr lang="en-US" sz="1300" b="1" kern="0" dirty="0">
                <a:solidFill>
                  <a:schemeClr val="bg1"/>
                </a:solidFill>
              </a:rPr>
              <a:t>faster integration timelines</a:t>
            </a:r>
            <a:r>
              <a:rPr lang="en-US" sz="1300" kern="0" dirty="0">
                <a:solidFill>
                  <a:schemeClr val="bg1"/>
                </a:solidFill>
              </a:rPr>
              <a:t>, </a:t>
            </a:r>
            <a:r>
              <a:rPr lang="en-US" sz="1300" b="1" kern="0" dirty="0">
                <a:solidFill>
                  <a:schemeClr val="bg1"/>
                </a:solidFill>
              </a:rPr>
              <a:t>reducing the overall expense and effort</a:t>
            </a:r>
            <a:r>
              <a:rPr lang="en-US" sz="1300" kern="0" dirty="0">
                <a:solidFill>
                  <a:schemeClr val="bg1"/>
                </a:solidFill>
              </a:rPr>
              <a:t> to deploy new integrations</a:t>
            </a:r>
          </a:p>
          <a:p>
            <a:pPr marL="285750" indent="-285750">
              <a:spcBef>
                <a:spcPts val="600"/>
              </a:spcBef>
              <a:spcAft>
                <a:spcPts val="1200"/>
              </a:spcAft>
              <a:buFont typeface="Arial" panose="020B0604020202020204" pitchFamily="34" charset="0"/>
              <a:buChar char="•"/>
              <a:defRPr/>
            </a:pPr>
            <a:r>
              <a:rPr lang="en-US" sz="1300" kern="0" dirty="0">
                <a:solidFill>
                  <a:schemeClr val="bg1"/>
                </a:solidFill>
              </a:rPr>
              <a:t>With our </a:t>
            </a:r>
            <a:r>
              <a:rPr lang="en-US" sz="1300" b="1" kern="0" dirty="0">
                <a:solidFill>
                  <a:schemeClr val="bg1"/>
                </a:solidFill>
              </a:rPr>
              <a:t>intuitive natural-language prompts that simplify technology and roadmap decision-making, </a:t>
            </a:r>
            <a:r>
              <a:rPr lang="en-US" sz="1200" kern="0" dirty="0">
                <a:solidFill>
                  <a:schemeClr val="bg1"/>
                </a:solidFill>
              </a:rPr>
              <a:t>business teams may plan more confidently and strategically.</a:t>
            </a:r>
          </a:p>
        </p:txBody>
      </p:sp>
      <p:sp>
        <p:nvSpPr>
          <p:cNvPr id="8" name="Text Placeholder 5">
            <a:extLst>
              <a:ext uri="{FF2B5EF4-FFF2-40B4-BE49-F238E27FC236}">
                <a16:creationId xmlns:a16="http://schemas.microsoft.com/office/drawing/2014/main" id="{D1942A9A-8D5B-5D6D-1698-F2BF634B10FB}"/>
              </a:ext>
            </a:extLst>
          </p:cNvPr>
          <p:cNvSpPr txBox="1">
            <a:spLocks/>
          </p:cNvSpPr>
          <p:nvPr/>
        </p:nvSpPr>
        <p:spPr>
          <a:xfrm>
            <a:off x="772324" y="3523257"/>
            <a:ext cx="6431615" cy="320088"/>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defRPr/>
            </a:pPr>
            <a:r>
              <a:rPr lang="en-US" sz="1600" dirty="0">
                <a:solidFill>
                  <a:schemeClr val="bg1"/>
                </a:solidFill>
              </a:rPr>
              <a:t>Since launching the Integration Xchange AI capacity in Q4 2024:</a:t>
            </a:r>
          </a:p>
        </p:txBody>
      </p:sp>
      <p:sp>
        <p:nvSpPr>
          <p:cNvPr id="82" name="TextBox 81">
            <a:extLst>
              <a:ext uri="{FF2B5EF4-FFF2-40B4-BE49-F238E27FC236}">
                <a16:creationId xmlns:a16="http://schemas.microsoft.com/office/drawing/2014/main" id="{270D0E79-EB0C-5C1F-F498-F1A722949C13}"/>
              </a:ext>
            </a:extLst>
          </p:cNvPr>
          <p:cNvSpPr txBox="1"/>
          <p:nvPr/>
        </p:nvSpPr>
        <p:spPr>
          <a:xfrm>
            <a:off x="652007" y="1503882"/>
            <a:ext cx="11374957" cy="1721625"/>
          </a:xfrm>
          <a:prstGeom prst="rect">
            <a:avLst/>
          </a:prstGeom>
          <a:noFill/>
        </p:spPr>
        <p:txBody>
          <a:bodyPr wrap="square">
            <a:spAutoFit/>
          </a:bodyPr>
          <a:lstStyle/>
          <a:p>
            <a:pPr marL="171450" indent="-171450">
              <a:lnSpc>
                <a:spcPct val="150000"/>
              </a:lnSpc>
              <a:spcBef>
                <a:spcPts val="0"/>
              </a:spcBef>
              <a:spcAft>
                <a:spcPts val="600"/>
              </a:spcAft>
              <a:buClr>
                <a:srgbClr val="75787B"/>
              </a:buClr>
              <a:buSzPct val="120000"/>
              <a:buFont typeface="Arial" panose="020B0604020202020204" pitchFamily="34" charset="0"/>
              <a:buChar char="•"/>
              <a:defRPr/>
            </a:pPr>
            <a:r>
              <a:rPr kumimoji="0" lang="en-US" sz="1300" b="1" i="0" u="none" strike="noStrike" kern="0" cap="none" spc="0" normalizeH="0" baseline="0" noProof="0" dirty="0">
                <a:ln>
                  <a:noFill/>
                </a:ln>
                <a:solidFill>
                  <a:schemeClr val="tx1">
                    <a:lumMod val="65000"/>
                    <a:lumOff val="35000"/>
                  </a:schemeClr>
                </a:solidFill>
                <a:effectLst/>
                <a:uLnTx/>
                <a:uFillTx/>
                <a:latin typeface="+mn-lt"/>
              </a:rPr>
              <a:t>API adoption has accelerated at a 17% CAGR </a:t>
            </a:r>
            <a:r>
              <a:rPr kumimoji="0" lang="en-US" sz="1300" i="0" u="none" strike="noStrike" kern="0" cap="none" spc="0" normalizeH="0" baseline="0" noProof="0" dirty="0">
                <a:ln>
                  <a:noFill/>
                </a:ln>
                <a:solidFill>
                  <a:schemeClr val="tx1">
                    <a:lumMod val="65000"/>
                    <a:lumOff val="35000"/>
                  </a:schemeClr>
                </a:solidFill>
                <a:effectLst/>
                <a:uLnTx/>
                <a:uFillTx/>
                <a:latin typeface="+mn-lt"/>
              </a:rPr>
              <a:t>(compound annual growth rate) for the last 7 years due to increased demand for integrated platforms.​</a:t>
            </a:r>
          </a:p>
          <a:p>
            <a:pPr marL="171450" indent="-171450">
              <a:lnSpc>
                <a:spcPct val="150000"/>
              </a:lnSpc>
              <a:spcBef>
                <a:spcPts val="0"/>
              </a:spcBef>
              <a:spcAft>
                <a:spcPts val="600"/>
              </a:spcAft>
              <a:buClr>
                <a:srgbClr val="75787B"/>
              </a:buClr>
              <a:buSzPct val="120000"/>
              <a:buFont typeface="Arial" panose="020B0604020202020204" pitchFamily="34" charset="0"/>
              <a:buChar char="•"/>
              <a:defRPr/>
            </a:pPr>
            <a:r>
              <a:rPr kumimoji="0" lang="en-US" sz="1300" i="0" u="none" strike="noStrike" kern="0" cap="none" spc="0" normalizeH="0" baseline="0" noProof="0" dirty="0">
                <a:ln>
                  <a:noFill/>
                </a:ln>
                <a:solidFill>
                  <a:schemeClr val="tx1">
                    <a:lumMod val="65000"/>
                    <a:lumOff val="35000"/>
                  </a:schemeClr>
                </a:solidFill>
                <a:effectLst/>
                <a:uLnTx/>
                <a:uFillTx/>
                <a:latin typeface="+mn-lt"/>
              </a:rPr>
              <a:t>Our patent-filed </a:t>
            </a:r>
            <a:r>
              <a:rPr kumimoji="0" lang="en-US" sz="1300" b="1" i="0" u="none" strike="noStrike" kern="0" cap="none" spc="0" normalizeH="0" baseline="0" noProof="0" dirty="0">
                <a:ln>
                  <a:noFill/>
                </a:ln>
                <a:solidFill>
                  <a:schemeClr val="tx1">
                    <a:lumMod val="65000"/>
                    <a:lumOff val="35000"/>
                  </a:schemeClr>
                </a:solidFill>
                <a:effectLst/>
                <a:uLnTx/>
                <a:uFillTx/>
                <a:latin typeface="+mn-lt"/>
              </a:rPr>
              <a:t>API integrations solutions, powered by Generative AI</a:t>
            </a:r>
            <a:r>
              <a:rPr kumimoji="0" lang="en-US" sz="1300" i="0" u="none" strike="noStrike" kern="0" cap="none" spc="0" normalizeH="0" baseline="0" noProof="0" dirty="0">
                <a:ln>
                  <a:noFill/>
                </a:ln>
                <a:solidFill>
                  <a:schemeClr val="tx1">
                    <a:lumMod val="65000"/>
                    <a:lumOff val="35000"/>
                  </a:schemeClr>
                </a:solidFill>
                <a:effectLst/>
                <a:uLnTx/>
                <a:uFillTx/>
                <a:latin typeface="+mn-lt"/>
              </a:rPr>
              <a:t>, are designed to meet the demand. ​</a:t>
            </a:r>
          </a:p>
          <a:p>
            <a:pPr marL="171450" indent="-171450">
              <a:lnSpc>
                <a:spcPct val="150000"/>
              </a:lnSpc>
              <a:spcBef>
                <a:spcPts val="0"/>
              </a:spcBef>
              <a:spcAft>
                <a:spcPts val="600"/>
              </a:spcAft>
              <a:buClr>
                <a:srgbClr val="75787B"/>
              </a:buClr>
              <a:buSzPct val="120000"/>
              <a:buFont typeface="Arial" panose="020B0604020202020204" pitchFamily="34" charset="0"/>
              <a:buChar char="•"/>
              <a:defRPr/>
            </a:pPr>
            <a:r>
              <a:rPr kumimoji="0" lang="en-US" sz="1300" i="0" u="none" strike="noStrike" kern="0" cap="none" spc="0" normalizeH="0" baseline="0" noProof="0" dirty="0">
                <a:ln>
                  <a:noFill/>
                </a:ln>
                <a:solidFill>
                  <a:schemeClr val="tx1">
                    <a:lumMod val="65000"/>
                    <a:lumOff val="35000"/>
                  </a:schemeClr>
                </a:solidFill>
                <a:effectLst/>
                <a:uLnTx/>
                <a:uFillTx/>
                <a:latin typeface="+mn-lt"/>
              </a:rPr>
              <a:t>Leverage our Integration Xchange (IX) AI technologies to integrate with our APIs with more efficiency and scale – </a:t>
            </a:r>
            <a:r>
              <a:rPr kumimoji="0" lang="en-US" sz="1300" b="1" i="0" u="none" strike="noStrike" kern="0" cap="none" spc="0" normalizeH="0" baseline="0" noProof="0" dirty="0">
                <a:ln>
                  <a:noFill/>
                </a:ln>
                <a:solidFill>
                  <a:schemeClr val="tx1">
                    <a:lumMod val="65000"/>
                    <a:lumOff val="35000"/>
                  </a:schemeClr>
                </a:solidFill>
                <a:effectLst/>
                <a:uLnTx/>
                <a:uFillTx/>
                <a:latin typeface="+mn-lt"/>
              </a:rPr>
              <a:t>reducing cost and helping increase speed, flexibility and innovation</a:t>
            </a:r>
            <a:r>
              <a:rPr kumimoji="0" lang="en-US" sz="1300" i="0" u="none" strike="noStrike" kern="0" cap="none" spc="0" normalizeH="0" baseline="0" noProof="0" dirty="0">
                <a:ln>
                  <a:noFill/>
                </a:ln>
                <a:solidFill>
                  <a:schemeClr val="tx1">
                    <a:lumMod val="65000"/>
                    <a:lumOff val="35000"/>
                  </a:schemeClr>
                </a:solidFill>
                <a:effectLst/>
                <a:uLnTx/>
                <a:uFillTx/>
                <a:latin typeface="+mn-lt"/>
              </a:rPr>
              <a:t>. </a:t>
            </a:r>
            <a:endParaRPr kumimoji="0" lang="en-US" sz="1300" b="1" i="0" u="none" strike="noStrike" kern="0" cap="none" spc="0" normalizeH="0" baseline="0" noProof="0" dirty="0">
              <a:ln>
                <a:noFill/>
              </a:ln>
              <a:solidFill>
                <a:schemeClr val="tx1">
                  <a:lumMod val="65000"/>
                  <a:lumOff val="35000"/>
                </a:schemeClr>
              </a:solidFill>
              <a:effectLst/>
              <a:uLnTx/>
              <a:uFillTx/>
              <a:latin typeface="+mn-lt"/>
            </a:endParaRPr>
          </a:p>
        </p:txBody>
      </p:sp>
      <p:sp>
        <p:nvSpPr>
          <p:cNvPr id="2" name="Slide Number Placeholder 1">
            <a:extLst>
              <a:ext uri="{FF2B5EF4-FFF2-40B4-BE49-F238E27FC236}">
                <a16:creationId xmlns:a16="http://schemas.microsoft.com/office/drawing/2014/main" id="{857178BF-6488-BCA8-B477-512B299B5994}"/>
              </a:ext>
            </a:extLst>
          </p:cNvPr>
          <p:cNvSpPr>
            <a:spLocks noGrp="1"/>
          </p:cNvSpPr>
          <p:nvPr>
            <p:ph type="sldNum" sz="quarter" idx="10"/>
          </p:nvPr>
        </p:nvSpPr>
        <p:spPr>
          <a:xfrm>
            <a:off x="103009" y="6329903"/>
            <a:ext cx="5840591" cy="681489"/>
          </a:xfrm>
        </p:spPr>
        <p:txBody>
          <a:bodyPr/>
          <a:lstStyle/>
          <a:p>
            <a:fld id="{E1134B45-AF8D-4DE1-B6B3-818C9AE12BDB}" type="slidenum">
              <a:rPr lang="en-US" smtClean="0"/>
              <a:pPr/>
              <a:t>10</a:t>
            </a:fld>
            <a:r>
              <a:rPr lang="en-US" dirty="0"/>
              <a:t> </a:t>
            </a:r>
            <a:r>
              <a:rPr lang="en-US" dirty="0">
                <a:solidFill>
                  <a:srgbClr val="000000"/>
                </a:solidFill>
                <a:latin typeface="+mn-lt"/>
                <a:ea typeface="ＭＳ Ｐゴシック" charset="-128"/>
              </a:rPr>
              <a:t>For investment professional use only. | </a:t>
            </a:r>
            <a:r>
              <a:rPr lang="en-US" dirty="0">
                <a:solidFill>
                  <a:schemeClr val="tx1"/>
                </a:solidFill>
                <a:latin typeface="+mn-lt"/>
              </a:rPr>
              <a:t>1250615.1.0</a:t>
            </a:r>
            <a:endParaRPr lang="en-US" dirty="0"/>
          </a:p>
          <a:p>
            <a:endParaRPr lang="en-US" dirty="0"/>
          </a:p>
        </p:txBody>
      </p:sp>
      <p:sp>
        <p:nvSpPr>
          <p:cNvPr id="14" name="AutoShape 6" descr="Gray stroke icon of a lightbulb and a coin with arrows between them circling">
            <a:extLst>
              <a:ext uri="{FF2B5EF4-FFF2-40B4-BE49-F238E27FC236}">
                <a16:creationId xmlns:a16="http://schemas.microsoft.com/office/drawing/2014/main" id="{13CF6674-70F3-60BF-6542-29D98ADC7AA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7" name="Group 16">
            <a:extLst>
              <a:ext uri="{FF2B5EF4-FFF2-40B4-BE49-F238E27FC236}">
                <a16:creationId xmlns:a16="http://schemas.microsoft.com/office/drawing/2014/main" id="{D1C91A10-3179-B5FD-A422-F18D0111CCF2}"/>
              </a:ext>
            </a:extLst>
          </p:cNvPr>
          <p:cNvGrpSpPr/>
          <p:nvPr/>
        </p:nvGrpSpPr>
        <p:grpSpPr>
          <a:xfrm>
            <a:off x="103009" y="4173526"/>
            <a:ext cx="924672" cy="924672"/>
            <a:chOff x="-795857" y="7111805"/>
            <a:chExt cx="1027681" cy="1027681"/>
          </a:xfrm>
        </p:grpSpPr>
        <p:sp>
          <p:nvSpPr>
            <p:cNvPr id="18" name="Oval 17">
              <a:extLst>
                <a:ext uri="{FF2B5EF4-FFF2-40B4-BE49-F238E27FC236}">
                  <a16:creationId xmlns:a16="http://schemas.microsoft.com/office/drawing/2014/main" id="{B04DD402-932E-A33B-15BD-A0FF5BC8FABE}"/>
                </a:ext>
              </a:extLst>
            </p:cNvPr>
            <p:cNvSpPr/>
            <p:nvPr/>
          </p:nvSpPr>
          <p:spPr>
            <a:xfrm>
              <a:off x="-795857" y="7111805"/>
              <a:ext cx="1027681" cy="1027681"/>
            </a:xfrm>
            <a:prstGeom prst="ellipse">
              <a:avLst/>
            </a:prstGeom>
            <a:solidFill>
              <a:schemeClr val="bg1"/>
            </a:solidFill>
            <a:ln w="19050" cap="rnd">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0" rIns="182880" bIns="0" rtlCol="0" anchor="ctr"/>
            <a:lstStyle/>
            <a:p>
              <a:pPr algn="ctr" fontAlgn="base">
                <a:spcAft>
                  <a:spcPts val="1200"/>
                </a:spcAft>
                <a:buSzPct val="170000"/>
              </a:pPr>
              <a:endParaRPr lang="en-US" sz="1600" b="1" dirty="0">
                <a:solidFill>
                  <a:schemeClr val="bg2">
                    <a:lumMod val="75000"/>
                  </a:schemeClr>
                </a:solidFill>
              </a:endParaRPr>
            </a:p>
          </p:txBody>
        </p:sp>
        <p:pic>
          <p:nvPicPr>
            <p:cNvPr id="19" name="Graphic 18" descr="Gray stroke icon of a lightbulb and a coin with arrows between them circling">
              <a:extLst>
                <a:ext uri="{FF2B5EF4-FFF2-40B4-BE49-F238E27FC236}">
                  <a16:creationId xmlns:a16="http://schemas.microsoft.com/office/drawing/2014/main" id="{823C87C9-DEF8-6E50-9D9A-8069BCE433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99866" y="7279639"/>
              <a:ext cx="664559" cy="664559"/>
            </a:xfrm>
            <a:prstGeom prst="rect">
              <a:avLst/>
            </a:prstGeom>
          </p:spPr>
        </p:pic>
      </p:grpSp>
      <p:sp>
        <p:nvSpPr>
          <p:cNvPr id="9" name="TextBox 8">
            <a:extLst>
              <a:ext uri="{FF2B5EF4-FFF2-40B4-BE49-F238E27FC236}">
                <a16:creationId xmlns:a16="http://schemas.microsoft.com/office/drawing/2014/main" id="{67FF05DE-9C2D-2359-3DB4-4B62C2863A50}"/>
              </a:ext>
            </a:extLst>
          </p:cNvPr>
          <p:cNvSpPr txBox="1"/>
          <p:nvPr/>
        </p:nvSpPr>
        <p:spPr>
          <a:xfrm>
            <a:off x="2967321" y="6488668"/>
            <a:ext cx="2976465" cy="369332"/>
          </a:xfrm>
          <a:prstGeom prst="rect">
            <a:avLst/>
          </a:prstGeom>
          <a:noFill/>
        </p:spPr>
        <p:txBody>
          <a:bodyPr wrap="square" rtlCol="0">
            <a:spAutoFit/>
          </a:bodyPr>
          <a:lstStyle/>
          <a:p>
            <a:r>
              <a:rPr lang="en-US" sz="900" dirty="0">
                <a:ea typeface="ＭＳ Ｐゴシック" charset="-128"/>
              </a:rPr>
              <a:t> </a:t>
            </a:r>
            <a:r>
              <a:rPr lang="en-US" sz="900" dirty="0"/>
              <a:t>Source: Fidelity internal data as of December 2025</a:t>
            </a:r>
            <a:endParaRPr lang="en-US" sz="900" dirty="0">
              <a:solidFill>
                <a:srgbClr val="000000"/>
              </a:solidFill>
              <a:ea typeface="ＭＳ Ｐゴシック" charset="-128"/>
            </a:endParaRPr>
          </a:p>
          <a:p>
            <a:endParaRPr lang="en-US" sz="900" dirty="0"/>
          </a:p>
        </p:txBody>
      </p:sp>
    </p:spTree>
    <p:extLst>
      <p:ext uri="{BB962C8B-B14F-4D97-AF65-F5344CB8AC3E}">
        <p14:creationId xmlns:p14="http://schemas.microsoft.com/office/powerpoint/2010/main" val="1305747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150C7A4-BEE7-02D4-C306-903CE2738116}"/>
              </a:ext>
            </a:extLst>
          </p:cNvPr>
          <p:cNvSpPr>
            <a:spLocks noGrp="1"/>
          </p:cNvSpPr>
          <p:nvPr>
            <p:ph idx="1"/>
          </p:nvPr>
        </p:nvSpPr>
        <p:spPr>
          <a:xfrm>
            <a:off x="230564" y="1329436"/>
            <a:ext cx="11272577" cy="4735487"/>
          </a:xfrm>
        </p:spPr>
        <p:txBody>
          <a:bodyPr/>
          <a:lstStyle/>
          <a:p>
            <a:pPr marL="0" indent="0" algn="ctr">
              <a:spcBef>
                <a:spcPts val="0"/>
              </a:spcBef>
              <a:spcAft>
                <a:spcPts val="1200"/>
              </a:spcAft>
              <a:buNone/>
            </a:pPr>
            <a:r>
              <a:rPr lang="en-US" sz="1400" b="1" kern="100" dirty="0">
                <a:solidFill>
                  <a:schemeClr val="bg2"/>
                </a:solidFill>
                <a:cs typeface="Times New Roman"/>
              </a:rPr>
              <a:t>Pre-deployment phase</a:t>
            </a:r>
          </a:p>
          <a:p>
            <a:pPr lvl="1">
              <a:spcBef>
                <a:spcPts val="600"/>
              </a:spcBef>
            </a:pPr>
            <a:r>
              <a:rPr lang="en-US" sz="1100" b="1" kern="100" dirty="0">
                <a:effectLst/>
                <a:ea typeface="Aptos" panose="020B0004020202020204" pitchFamily="34" charset="0"/>
                <a:cs typeface="Times New Roman"/>
              </a:rPr>
              <a:t>Initiate consultation</a:t>
            </a:r>
            <a:r>
              <a:rPr lang="en-US" sz="1100" kern="100" dirty="0">
                <a:effectLst/>
                <a:ea typeface="Aptos" panose="020B0004020202020204" pitchFamily="34" charset="0"/>
                <a:cs typeface="Times New Roman"/>
              </a:rPr>
              <a:t> </a:t>
            </a:r>
            <a:r>
              <a:rPr lang="en-US" sz="1050" kern="100" dirty="0">
                <a:effectLst/>
                <a:ea typeface="Aptos" panose="020B0004020202020204" pitchFamily="34" charset="0"/>
                <a:cs typeface="Times New Roman"/>
              </a:rPr>
              <a:t>	Open a case with the Integration Services RTID Team to initiate the consultation process.</a:t>
            </a:r>
          </a:p>
          <a:p>
            <a:pPr lvl="1">
              <a:spcBef>
                <a:spcPts val="600"/>
              </a:spcBef>
            </a:pPr>
            <a:r>
              <a:rPr lang="en-US" sz="1100" b="1" kern="100" dirty="0">
                <a:cs typeface="Times New Roman"/>
              </a:rPr>
              <a:t>Use case validation</a:t>
            </a:r>
            <a:r>
              <a:rPr lang="en-US" sz="1100" kern="100" dirty="0">
                <a:cs typeface="Times New Roman"/>
              </a:rPr>
              <a:t> </a:t>
            </a:r>
            <a:r>
              <a:rPr lang="en-US" sz="1050" kern="100" dirty="0">
                <a:cs typeface="Times New Roman"/>
              </a:rPr>
              <a:t>	</a:t>
            </a:r>
            <a:r>
              <a:rPr lang="en-US" sz="1050" kern="100" dirty="0">
                <a:effectLst/>
                <a:ea typeface="Aptos" panose="020B0004020202020204" pitchFamily="34" charset="0"/>
                <a:cs typeface="Times New Roman"/>
              </a:rPr>
              <a:t>Relationship Managers (RMs) and Clients lead the review of external use cases to validate their suitability for RPA/API integration.</a:t>
            </a:r>
          </a:p>
          <a:p>
            <a:pPr lvl="1">
              <a:spcBef>
                <a:spcPts val="600"/>
              </a:spcBef>
            </a:pPr>
            <a:r>
              <a:rPr lang="en-US" sz="1100" b="1" kern="100" dirty="0">
                <a:effectLst/>
                <a:ea typeface="Aptos" panose="020B0004020202020204" pitchFamily="34" charset="0"/>
                <a:cs typeface="Times New Roman"/>
              </a:rPr>
              <a:t>Integration review</a:t>
            </a:r>
            <a:r>
              <a:rPr lang="en-US" sz="1100" kern="100" dirty="0">
                <a:effectLst/>
                <a:ea typeface="Aptos" panose="020B0004020202020204" pitchFamily="34" charset="0"/>
                <a:cs typeface="Times New Roman"/>
              </a:rPr>
              <a:t> </a:t>
            </a:r>
            <a:r>
              <a:rPr lang="en-US" sz="1050" kern="100" dirty="0">
                <a:effectLst/>
                <a:ea typeface="Aptos" panose="020B0004020202020204" pitchFamily="34" charset="0"/>
                <a:cs typeface="Times New Roman"/>
              </a:rPr>
              <a:t>	Conduct a joint review with Cybersecurity and Legal teams to ensure compliance with security and regulatory requirements.</a:t>
            </a:r>
          </a:p>
          <a:p>
            <a:pPr lvl="1">
              <a:spcBef>
                <a:spcPts val="600"/>
              </a:spcBef>
            </a:pPr>
            <a:r>
              <a:rPr lang="en-US" sz="1100" b="1" kern="100" dirty="0">
                <a:effectLst/>
                <a:ea typeface="Aptos" panose="020B0004020202020204" pitchFamily="34" charset="0"/>
                <a:cs typeface="Times New Roman"/>
              </a:rPr>
              <a:t>Contractual review</a:t>
            </a:r>
            <a:r>
              <a:rPr lang="en-US" sz="1100" kern="100" dirty="0">
                <a:effectLst/>
                <a:ea typeface="Aptos" panose="020B0004020202020204" pitchFamily="34" charset="0"/>
                <a:cs typeface="Times New Roman"/>
              </a:rPr>
              <a:t> </a:t>
            </a:r>
            <a:r>
              <a:rPr lang="en-US" sz="1050" kern="100" dirty="0">
                <a:effectLst/>
                <a:ea typeface="Aptos" panose="020B0004020202020204" pitchFamily="34" charset="0"/>
                <a:cs typeface="Times New Roman"/>
              </a:rPr>
              <a:t>	Review existing contracts to confirm all necessary provisions for API-based automation are addressed.</a:t>
            </a:r>
          </a:p>
          <a:p>
            <a:pPr lvl="1">
              <a:spcBef>
                <a:spcPts val="600"/>
              </a:spcBef>
            </a:pPr>
            <a:r>
              <a:rPr lang="en-US" sz="1100" b="1" kern="100" dirty="0">
                <a:effectLst/>
                <a:ea typeface="Aptos" panose="020B0004020202020204" pitchFamily="34" charset="0"/>
                <a:cs typeface="Times New Roman"/>
              </a:rPr>
              <a:t>Deployment planning</a:t>
            </a:r>
            <a:r>
              <a:rPr lang="en-US" sz="1100" kern="100" dirty="0">
                <a:effectLst/>
                <a:ea typeface="Aptos" panose="020B0004020202020204" pitchFamily="34" charset="0"/>
                <a:cs typeface="Times New Roman"/>
              </a:rPr>
              <a:t> </a:t>
            </a:r>
            <a:r>
              <a:rPr lang="en-US" sz="1050" kern="100" dirty="0">
                <a:effectLst/>
                <a:ea typeface="Aptos" panose="020B0004020202020204" pitchFamily="34" charset="0"/>
                <a:cs typeface="Times New Roman"/>
              </a:rPr>
              <a:t>	Follow the standard deployment procedures, including documentation, scheduling, and stakeholder alignment.</a:t>
            </a:r>
          </a:p>
          <a:p>
            <a:pPr marL="0" marR="0" indent="0">
              <a:spcBef>
                <a:spcPts val="0"/>
              </a:spcBef>
              <a:spcAft>
                <a:spcPts val="0"/>
              </a:spcAft>
              <a:buNone/>
            </a:pPr>
            <a:endParaRPr lang="en-US" sz="900" kern="100" dirty="0">
              <a:effectLst/>
              <a:ea typeface="Aptos" panose="020B0004020202020204" pitchFamily="34" charset="0"/>
              <a:cs typeface="Times New Roman" panose="02020603050405020304" pitchFamily="18" charset="0"/>
            </a:endParaRPr>
          </a:p>
          <a:p>
            <a:pPr marL="0" marR="0" indent="0" algn="ctr">
              <a:spcBef>
                <a:spcPts val="600"/>
              </a:spcBef>
              <a:spcAft>
                <a:spcPts val="1200"/>
              </a:spcAft>
              <a:buNone/>
            </a:pPr>
            <a:r>
              <a:rPr lang="en-US" sz="1400" b="1" kern="100" dirty="0">
                <a:solidFill>
                  <a:schemeClr val="bg2"/>
                </a:solidFill>
                <a:cs typeface="Times New Roman"/>
              </a:rPr>
              <a:t>Deployment phase</a:t>
            </a:r>
          </a:p>
          <a:p>
            <a:pPr lvl="1">
              <a:spcBef>
                <a:spcPts val="0"/>
              </a:spcBef>
              <a:spcAft>
                <a:spcPts val="600"/>
              </a:spcAft>
            </a:pPr>
            <a:r>
              <a:rPr lang="en-US" sz="1100" b="1" kern="100" dirty="0">
                <a:cs typeface="Times New Roman"/>
              </a:rPr>
              <a:t>Secure configuration</a:t>
            </a:r>
            <a:r>
              <a:rPr lang="en-US" sz="1050" kern="100" dirty="0">
                <a:cs typeface="Times New Roman"/>
              </a:rPr>
              <a:t>	Set up isolated connections and assign unique API IDs to ensure that usage is segregated, preventing any impact on other API use cases</a:t>
            </a:r>
          </a:p>
          <a:p>
            <a:pPr lvl="1">
              <a:spcBef>
                <a:spcPts val="0"/>
              </a:spcBef>
              <a:spcAft>
                <a:spcPts val="600"/>
              </a:spcAft>
            </a:pPr>
            <a:r>
              <a:rPr lang="en-US" sz="1100" b="1" kern="100" dirty="0">
                <a:cs typeface="Times New Roman"/>
              </a:rPr>
              <a:t>Risk mitigation</a:t>
            </a:r>
            <a:r>
              <a:rPr lang="en-US" sz="1050" kern="100" dirty="0">
                <a:cs typeface="Times New Roman"/>
              </a:rPr>
              <a:t>		Implement separate control and monitoring mechanisms for AI/RPA components to minimize risk exposure in production environments.</a:t>
            </a:r>
          </a:p>
          <a:p>
            <a:pPr lvl="1">
              <a:spcBef>
                <a:spcPts val="0"/>
              </a:spcBef>
              <a:spcAft>
                <a:spcPts val="600"/>
              </a:spcAft>
            </a:pPr>
            <a:r>
              <a:rPr lang="en-US" sz="1100" b="1" kern="100" dirty="0">
                <a:cs typeface="Times New Roman"/>
              </a:rPr>
              <a:t>Producer communication</a:t>
            </a:r>
            <a:r>
              <a:rPr lang="en-US" sz="1050" kern="100" dirty="0">
                <a:cs typeface="Times New Roman"/>
              </a:rPr>
              <a:t>	Notify producer teams and confirm expectations on TPS (Transactions Per Second), OLAs (Operational Level Agreements), and usage</a:t>
            </a:r>
          </a:p>
          <a:p>
            <a:pPr lvl="1">
              <a:spcBef>
                <a:spcPts val="0"/>
              </a:spcBef>
              <a:spcAft>
                <a:spcPts val="600"/>
              </a:spcAft>
            </a:pPr>
            <a:r>
              <a:rPr lang="en-US" sz="1100" b="1" kern="100" dirty="0">
                <a:cs typeface="Times New Roman"/>
              </a:rPr>
              <a:t>Testing and sign-off</a:t>
            </a:r>
            <a:r>
              <a:rPr lang="en-US" sz="1050" kern="100" dirty="0">
                <a:cs typeface="Times New Roman"/>
              </a:rPr>
              <a:t>	Ensure all use cases are fully tested &amp; receive formal sign-off from both the Deployment Team and Clients before moving to production.</a:t>
            </a:r>
          </a:p>
          <a:p>
            <a:pPr marL="0" marR="0" indent="0">
              <a:spcBef>
                <a:spcPts val="0"/>
              </a:spcBef>
              <a:spcAft>
                <a:spcPts val="0"/>
              </a:spcAft>
              <a:buNone/>
            </a:pPr>
            <a:endParaRPr lang="en-US" sz="900" kern="100" dirty="0">
              <a:effectLst/>
              <a:ea typeface="Aptos" panose="020B0004020202020204" pitchFamily="34" charset="0"/>
              <a:cs typeface="Times New Roman" panose="02020603050405020304" pitchFamily="18" charset="0"/>
            </a:endParaRPr>
          </a:p>
          <a:p>
            <a:pPr marL="0" indent="0" algn="ctr">
              <a:spcBef>
                <a:spcPts val="600"/>
              </a:spcBef>
              <a:spcAft>
                <a:spcPts val="1200"/>
              </a:spcAft>
              <a:buNone/>
            </a:pPr>
            <a:r>
              <a:rPr lang="en-US" sz="1400" b="1" kern="100" dirty="0">
                <a:solidFill>
                  <a:schemeClr val="bg2"/>
                </a:solidFill>
                <a:cs typeface="Times New Roman"/>
              </a:rPr>
              <a:t>Production phase</a:t>
            </a:r>
          </a:p>
          <a:p>
            <a:pPr lvl="1">
              <a:spcBef>
                <a:spcPts val="600"/>
              </a:spcBef>
            </a:pPr>
            <a:r>
              <a:rPr lang="en-US" sz="1100" b="1" kern="100" dirty="0">
                <a:cs typeface="Times New Roman"/>
              </a:rPr>
              <a:t>Documentation</a:t>
            </a:r>
            <a:r>
              <a:rPr lang="en-US" sz="1050" kern="100" dirty="0">
                <a:cs typeface="Times New Roman"/>
              </a:rPr>
              <a:t>		Update the case with comprehensive details of the end-to-end RPA use case implementation.</a:t>
            </a:r>
          </a:p>
          <a:p>
            <a:pPr marR="0" lvl="1">
              <a:spcBef>
                <a:spcPts val="600"/>
              </a:spcBef>
              <a:spcAft>
                <a:spcPts val="600"/>
              </a:spcAft>
            </a:pPr>
            <a:r>
              <a:rPr lang="en-US" sz="1100" b="1" kern="100" dirty="0">
                <a:cs typeface="Times New Roman"/>
              </a:rPr>
              <a:t>Support handoff</a:t>
            </a:r>
            <a:r>
              <a:rPr lang="en-US" sz="1050" kern="100" dirty="0">
                <a:cs typeface="Times New Roman"/>
              </a:rPr>
              <a:t>		Provide clear support documentation and contact information to the Production Support Team.</a:t>
            </a:r>
          </a:p>
          <a:p>
            <a:pPr marR="0" lvl="1">
              <a:spcBef>
                <a:spcPts val="0"/>
              </a:spcBef>
              <a:spcAft>
                <a:spcPts val="600"/>
              </a:spcAft>
            </a:pPr>
            <a:r>
              <a:rPr lang="en-US" sz="1100" b="1" kern="100" dirty="0">
                <a:cs typeface="Times New Roman"/>
              </a:rPr>
              <a:t>Ongoing review</a:t>
            </a:r>
            <a:r>
              <a:rPr lang="en-US" sz="1050" kern="100" dirty="0">
                <a:cs typeface="Times New Roman"/>
              </a:rPr>
              <a:t>		Regularly review the RPA strategy and adoption with the Client to ensure alignment with business needs &amp; performance expectations</a:t>
            </a:r>
          </a:p>
          <a:p>
            <a:endParaRPr lang="en-US" dirty="0"/>
          </a:p>
        </p:txBody>
      </p:sp>
      <p:sp>
        <p:nvSpPr>
          <p:cNvPr id="3" name="Title 2">
            <a:extLst>
              <a:ext uri="{FF2B5EF4-FFF2-40B4-BE49-F238E27FC236}">
                <a16:creationId xmlns:a16="http://schemas.microsoft.com/office/drawing/2014/main" id="{92116DE9-A555-8890-2E6D-4FB39D38B2F6}"/>
              </a:ext>
            </a:extLst>
          </p:cNvPr>
          <p:cNvSpPr>
            <a:spLocks noGrp="1"/>
          </p:cNvSpPr>
          <p:nvPr>
            <p:ph type="title"/>
          </p:nvPr>
        </p:nvSpPr>
        <p:spPr/>
        <p:txBody>
          <a:bodyPr/>
          <a:lstStyle/>
          <a:p>
            <a:r>
              <a:rPr lang="en-US" sz="2400" dirty="0"/>
              <a:t>Implementation procedures and guidance </a:t>
            </a:r>
            <a:br>
              <a:rPr lang="en-US" sz="2000" dirty="0"/>
            </a:br>
            <a:r>
              <a:rPr lang="en-US" sz="1800" dirty="0">
                <a:solidFill>
                  <a:schemeClr val="tx1"/>
                </a:solidFill>
                <a:latin typeface="+mn-lt"/>
              </a:rPr>
              <a:t>Robotic process automation (RPA), AI, and/or automation tools via </a:t>
            </a:r>
            <a:r>
              <a:rPr lang="en-US" sz="1800" b="1" dirty="0">
                <a:solidFill>
                  <a:schemeClr val="tx1"/>
                </a:solidFill>
                <a:latin typeface="+mn-lt"/>
              </a:rPr>
              <a:t>API</a:t>
            </a:r>
          </a:p>
        </p:txBody>
      </p:sp>
      <p:sp>
        <p:nvSpPr>
          <p:cNvPr id="4" name="Slide Number Placeholder 3">
            <a:extLst>
              <a:ext uri="{FF2B5EF4-FFF2-40B4-BE49-F238E27FC236}">
                <a16:creationId xmlns:a16="http://schemas.microsoft.com/office/drawing/2014/main" id="{22D4BB54-43D0-D6C3-E653-3B66831B5522}"/>
              </a:ext>
            </a:extLst>
          </p:cNvPr>
          <p:cNvSpPr>
            <a:spLocks noGrp="1"/>
          </p:cNvSpPr>
          <p:nvPr>
            <p:ph type="sldNum" sz="quarter" idx="10"/>
          </p:nvPr>
        </p:nvSpPr>
        <p:spPr>
          <a:xfrm>
            <a:off x="230563" y="6305993"/>
            <a:ext cx="3299815" cy="365125"/>
          </a:xfrm>
        </p:spPr>
        <p:txBody>
          <a:bodyPr/>
          <a:lstStyle/>
          <a:p>
            <a:fld id="{E1134B45-AF8D-4DE1-B6B3-818C9AE12BDB}" type="slidenum">
              <a:rPr lang="en-US" smtClean="0">
                <a:latin typeface="+mn-lt"/>
              </a:rPr>
              <a:pPr/>
              <a:t>11</a:t>
            </a:fld>
            <a:r>
              <a:rPr lang="en-US" dirty="0">
                <a:latin typeface="+mn-lt"/>
              </a:rPr>
              <a:t> </a:t>
            </a:r>
            <a:r>
              <a:rPr lang="en-US" dirty="0">
                <a:solidFill>
                  <a:srgbClr val="000000"/>
                </a:solidFill>
                <a:latin typeface="+mn-lt"/>
                <a:ea typeface="ＭＳ Ｐゴシック" charset="-128"/>
              </a:rPr>
              <a:t>For investment professional use only. | </a:t>
            </a:r>
            <a:r>
              <a:rPr lang="en-US" dirty="0">
                <a:solidFill>
                  <a:schemeClr val="tx1"/>
                </a:solidFill>
                <a:latin typeface="+mn-lt"/>
              </a:rPr>
              <a:t>1250615.1.0</a:t>
            </a:r>
            <a:endParaRPr lang="en-US" dirty="0">
              <a:latin typeface="+mn-lt"/>
            </a:endParaRPr>
          </a:p>
        </p:txBody>
      </p:sp>
      <p:cxnSp>
        <p:nvCxnSpPr>
          <p:cNvPr id="7" name="Straight Connector 6">
            <a:extLst>
              <a:ext uri="{FF2B5EF4-FFF2-40B4-BE49-F238E27FC236}">
                <a16:creationId xmlns:a16="http://schemas.microsoft.com/office/drawing/2014/main" id="{CC229417-6BF7-833D-5251-F7F864EA47B2}"/>
              </a:ext>
            </a:extLst>
          </p:cNvPr>
          <p:cNvCxnSpPr>
            <a:cxnSpLocks/>
          </p:cNvCxnSpPr>
          <p:nvPr/>
        </p:nvCxnSpPr>
        <p:spPr>
          <a:xfrm>
            <a:off x="602266" y="3080950"/>
            <a:ext cx="1080713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C12EA9F-1B53-4FFC-6AE6-5D8BAD348F09}"/>
              </a:ext>
            </a:extLst>
          </p:cNvPr>
          <p:cNvCxnSpPr>
            <a:cxnSpLocks/>
          </p:cNvCxnSpPr>
          <p:nvPr/>
        </p:nvCxnSpPr>
        <p:spPr>
          <a:xfrm>
            <a:off x="602266" y="4592593"/>
            <a:ext cx="1080713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54667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97B903-EB82-E031-F82B-5B7F9AE778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F3AB5D-C674-26CC-5332-F35C975367AC}"/>
              </a:ext>
            </a:extLst>
          </p:cNvPr>
          <p:cNvSpPr>
            <a:spLocks noGrp="1"/>
          </p:cNvSpPr>
          <p:nvPr>
            <p:ph type="title"/>
          </p:nvPr>
        </p:nvSpPr>
        <p:spPr>
          <a:xfrm>
            <a:off x="1331831" y="1728804"/>
            <a:ext cx="8949218" cy="2120232"/>
          </a:xfrm>
        </p:spPr>
        <p:txBody>
          <a:bodyPr/>
          <a:lstStyle/>
          <a:p>
            <a:r>
              <a:rPr lang="en-US" dirty="0"/>
              <a:t>Fintech integration</a:t>
            </a:r>
          </a:p>
        </p:txBody>
      </p:sp>
      <p:sp>
        <p:nvSpPr>
          <p:cNvPr id="3" name="Slide Number Placeholder 2">
            <a:extLst>
              <a:ext uri="{FF2B5EF4-FFF2-40B4-BE49-F238E27FC236}">
                <a16:creationId xmlns:a16="http://schemas.microsoft.com/office/drawing/2014/main" id="{EE6CD447-3811-CEB6-9083-C35428504C66}"/>
              </a:ext>
            </a:extLst>
          </p:cNvPr>
          <p:cNvSpPr>
            <a:spLocks noGrp="1"/>
          </p:cNvSpPr>
          <p:nvPr>
            <p:ph type="sldNum" sz="quarter" idx="10"/>
          </p:nvPr>
        </p:nvSpPr>
        <p:spPr>
          <a:xfrm>
            <a:off x="230564" y="5422107"/>
            <a:ext cx="435410" cy="365125"/>
          </a:xfrm>
        </p:spPr>
        <p:txBody>
          <a:bodyPr/>
          <a:lstStyle/>
          <a:p>
            <a:fld id="{E1134B45-AF8D-4DE1-B6B3-818C9AE12BDB}" type="slidenum">
              <a:rPr lang="en-US" smtClean="0"/>
              <a:pPr/>
              <a:t>12</a:t>
            </a:fld>
            <a:endParaRPr lang="en-US" dirty="0"/>
          </a:p>
        </p:txBody>
      </p:sp>
    </p:spTree>
    <p:extLst>
      <p:ext uri="{BB962C8B-B14F-4D97-AF65-F5344CB8AC3E}">
        <p14:creationId xmlns:p14="http://schemas.microsoft.com/office/powerpoint/2010/main" val="1579768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9938E0-6944-76A2-BB8F-596DDE3AF261}"/>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43A4CCAC-7493-B1CE-8C5E-3F0BB8A12A34}"/>
              </a:ext>
            </a:extLst>
          </p:cNvPr>
          <p:cNvSpPr>
            <a:spLocks noGrp="1" noRot="1" noMove="1" noResize="1" noEditPoints="1" noAdjustHandles="1" noChangeArrowheads="1" noChangeShapeType="1"/>
          </p:cNvSpPr>
          <p:nvPr/>
        </p:nvSpPr>
        <p:spPr>
          <a:xfrm>
            <a:off x="1" y="1479855"/>
            <a:ext cx="12191999" cy="4767325"/>
          </a:xfrm>
          <a:prstGeom prst="rect">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FFFFFF"/>
              </a:solidFill>
              <a:effectLst/>
              <a:uLnTx/>
              <a:uFillTx/>
              <a:latin typeface="Fidelity Sans 2"/>
              <a:ea typeface="+mn-ea"/>
              <a:cs typeface="+mn-cs"/>
            </a:endParaRPr>
          </a:p>
        </p:txBody>
      </p:sp>
      <p:sp>
        <p:nvSpPr>
          <p:cNvPr id="2" name="Title 1">
            <a:extLst>
              <a:ext uri="{FF2B5EF4-FFF2-40B4-BE49-F238E27FC236}">
                <a16:creationId xmlns:a16="http://schemas.microsoft.com/office/drawing/2014/main" id="{2BDB1C3E-E46D-3D9C-D2D5-800ACEA4F1EC}"/>
              </a:ext>
            </a:extLst>
          </p:cNvPr>
          <p:cNvSpPr>
            <a:spLocks noGrp="1"/>
          </p:cNvSpPr>
          <p:nvPr>
            <p:ph type="title"/>
          </p:nvPr>
        </p:nvSpPr>
        <p:spPr/>
        <p:txBody>
          <a:bodyPr/>
          <a:lstStyle/>
          <a:p>
            <a:r>
              <a:rPr lang="en-US" dirty="0"/>
              <a:t>Fintech strategy: one platform, many solutions</a:t>
            </a:r>
          </a:p>
        </p:txBody>
      </p:sp>
      <p:sp>
        <p:nvSpPr>
          <p:cNvPr id="3" name="Text Placeholder 2">
            <a:extLst>
              <a:ext uri="{FF2B5EF4-FFF2-40B4-BE49-F238E27FC236}">
                <a16:creationId xmlns:a16="http://schemas.microsoft.com/office/drawing/2014/main" id="{10FFD0EE-9E82-8920-27E4-8F1F625A218B}"/>
              </a:ext>
            </a:extLst>
          </p:cNvPr>
          <p:cNvSpPr>
            <a:spLocks noGrp="1"/>
          </p:cNvSpPr>
          <p:nvPr>
            <p:ph type="body" sz="quarter" idx="13"/>
          </p:nvPr>
        </p:nvSpPr>
        <p:spPr>
          <a:xfrm>
            <a:off x="449732" y="817979"/>
            <a:ext cx="11269119" cy="272166"/>
          </a:xfrm>
        </p:spPr>
        <p:txBody>
          <a:bodyPr/>
          <a:lstStyle/>
          <a:p>
            <a:r>
              <a:rPr lang="en-US" dirty="0"/>
              <a:t>Delivering seamless integrations at scale turning fintech integrations into advantage</a:t>
            </a:r>
          </a:p>
        </p:txBody>
      </p:sp>
      <p:sp>
        <p:nvSpPr>
          <p:cNvPr id="4" name="Slide Number Placeholder 3">
            <a:extLst>
              <a:ext uri="{FF2B5EF4-FFF2-40B4-BE49-F238E27FC236}">
                <a16:creationId xmlns:a16="http://schemas.microsoft.com/office/drawing/2014/main" id="{B3B7DAD4-BACE-2D34-B0B0-3D33D91B3FFB}"/>
              </a:ext>
            </a:extLst>
          </p:cNvPr>
          <p:cNvSpPr>
            <a:spLocks noGrp="1"/>
          </p:cNvSpPr>
          <p:nvPr>
            <p:ph type="sldNum" sz="quarter" idx="14"/>
          </p:nvPr>
        </p:nvSpPr>
        <p:spPr>
          <a:xfrm>
            <a:off x="230563" y="6305993"/>
            <a:ext cx="3765135" cy="365125"/>
          </a:xfrm>
        </p:spPr>
        <p:txBody>
          <a:bodyPr/>
          <a:lstStyle/>
          <a:p>
            <a:pPr fontAlgn="base">
              <a:spcBef>
                <a:spcPct val="0"/>
              </a:spcBef>
              <a:spcAft>
                <a:spcPct val="0"/>
              </a:spcAft>
              <a:defRPr/>
            </a:pPr>
            <a:fld id="{E1134B45-AF8D-4DE1-B6B3-818C9AE12BDB}" type="slidenum">
              <a:rPr kumimoji="0" lang="en-US" sz="900" b="0" i="0" u="none" strike="noStrike" kern="1200" cap="none" spc="0" normalizeH="0" baseline="0" noProof="0" smtClean="0">
                <a:ln>
                  <a:noFill/>
                </a:ln>
                <a:solidFill>
                  <a:srgbClr val="044014"/>
                </a:solidFill>
                <a:effectLst/>
                <a:uLnTx/>
                <a:uFillTx/>
                <a:latin typeface="Fidelity Slab"/>
                <a:ea typeface="+mn-ea"/>
                <a:cs typeface="+mn-cs"/>
              </a:rPr>
              <a:pPr fontAlgn="base">
                <a:spcBef>
                  <a:spcPct val="0"/>
                </a:spcBef>
                <a:spcAft>
                  <a:spcPct val="0"/>
                </a:spcAft>
                <a:defRPr/>
              </a:pPr>
              <a:t>13</a:t>
            </a:fld>
            <a:r>
              <a:rPr kumimoji="0" lang="en-US" sz="900" b="0" i="0" u="none" strike="noStrike" kern="1200" cap="none" spc="0" normalizeH="0" baseline="0" noProof="0" dirty="0">
                <a:ln>
                  <a:noFill/>
                </a:ln>
                <a:solidFill>
                  <a:srgbClr val="044014"/>
                </a:solidFill>
                <a:effectLst/>
                <a:uLnTx/>
                <a:uFillTx/>
                <a:latin typeface="Fidelity Slab"/>
                <a:ea typeface="+mn-ea"/>
                <a:cs typeface="+mn-cs"/>
              </a:rPr>
              <a:t> </a:t>
            </a:r>
            <a:r>
              <a:rPr lang="en-US" dirty="0">
                <a:solidFill>
                  <a:srgbClr val="000000"/>
                </a:solidFill>
                <a:latin typeface="+mn-lt"/>
                <a:ea typeface="ＭＳ Ｐゴシック" charset="-128"/>
              </a:rPr>
              <a:t>For investment professional use only. | </a:t>
            </a:r>
            <a:r>
              <a:rPr lang="en-US" dirty="0">
                <a:solidFill>
                  <a:schemeClr val="tx1"/>
                </a:solidFill>
                <a:latin typeface="+mn-lt"/>
              </a:rPr>
              <a:t>1250615.1.0</a:t>
            </a:r>
            <a:endParaRPr kumimoji="0" lang="en-US" sz="900" b="0" i="0" u="none" strike="noStrike" kern="1200" cap="none" spc="0" normalizeH="0" baseline="0" noProof="0" dirty="0">
              <a:ln>
                <a:noFill/>
              </a:ln>
              <a:solidFill>
                <a:srgbClr val="044014"/>
              </a:solidFill>
              <a:effectLst/>
              <a:uLnTx/>
              <a:uFillTx/>
              <a:latin typeface="+mn-lt"/>
              <a:ea typeface="+mn-ea"/>
              <a:cs typeface="+mn-cs"/>
            </a:endParaRPr>
          </a:p>
        </p:txBody>
      </p:sp>
      <p:grpSp>
        <p:nvGrpSpPr>
          <p:cNvPr id="13" name="Graphic 20" descr="Spot filled icon of a page with a bar graph and a check mark inside it">
            <a:extLst>
              <a:ext uri="{FF2B5EF4-FFF2-40B4-BE49-F238E27FC236}">
                <a16:creationId xmlns:a16="http://schemas.microsoft.com/office/drawing/2014/main" id="{762787DB-A758-8882-62D4-8B648D321178}"/>
              </a:ext>
            </a:extLst>
          </p:cNvPr>
          <p:cNvGrpSpPr/>
          <p:nvPr/>
        </p:nvGrpSpPr>
        <p:grpSpPr>
          <a:xfrm>
            <a:off x="1926803" y="1856980"/>
            <a:ext cx="590732" cy="592407"/>
            <a:chOff x="4996638" y="3574490"/>
            <a:chExt cx="590732" cy="592407"/>
          </a:xfrm>
        </p:grpSpPr>
        <p:sp>
          <p:nvSpPr>
            <p:cNvPr id="16" name="Freeform: Shape 15">
              <a:extLst>
                <a:ext uri="{FF2B5EF4-FFF2-40B4-BE49-F238E27FC236}">
                  <a16:creationId xmlns:a16="http://schemas.microsoft.com/office/drawing/2014/main" id="{919D1D8C-B146-C14F-4F79-C3588CA77412}"/>
                </a:ext>
              </a:extLst>
            </p:cNvPr>
            <p:cNvSpPr/>
            <p:nvPr/>
          </p:nvSpPr>
          <p:spPr>
            <a:xfrm>
              <a:off x="5292423" y="3870275"/>
              <a:ext cx="270404" cy="271938"/>
            </a:xfrm>
            <a:custGeom>
              <a:avLst/>
              <a:gdLst>
                <a:gd name="connsiteX0" fmla="*/ 135132 w 270404"/>
                <a:gd name="connsiteY0" fmla="*/ 0 h 271938"/>
                <a:gd name="connsiteX1" fmla="*/ 270404 w 270404"/>
                <a:gd name="connsiteY1" fmla="*/ 135969 h 271938"/>
                <a:gd name="connsiteX2" fmla="*/ 135132 w 270404"/>
                <a:gd name="connsiteY2" fmla="*/ 271938 h 271938"/>
                <a:gd name="connsiteX3" fmla="*/ 0 w 270404"/>
                <a:gd name="connsiteY3" fmla="*/ 135969 h 271938"/>
                <a:gd name="connsiteX4" fmla="*/ 135132 w 270404"/>
                <a:gd name="connsiteY4" fmla="*/ 0 h 271938"/>
                <a:gd name="connsiteX5" fmla="*/ 208625 w 270404"/>
                <a:gd name="connsiteY5" fmla="*/ 99013 h 271938"/>
                <a:gd name="connsiteX6" fmla="*/ 206255 w 270404"/>
                <a:gd name="connsiteY6" fmla="*/ 81721 h 271938"/>
                <a:gd name="connsiteX7" fmla="*/ 189102 w 270404"/>
                <a:gd name="connsiteY7" fmla="*/ 84231 h 271938"/>
                <a:gd name="connsiteX8" fmla="*/ 117979 w 270404"/>
                <a:gd name="connsiteY8" fmla="*/ 180734 h 271938"/>
                <a:gd name="connsiteX9" fmla="*/ 113098 w 270404"/>
                <a:gd name="connsiteY9" fmla="*/ 183245 h 271938"/>
                <a:gd name="connsiteX10" fmla="*/ 108218 w 270404"/>
                <a:gd name="connsiteY10" fmla="*/ 180734 h 271938"/>
                <a:gd name="connsiteX11" fmla="*/ 71541 w 270404"/>
                <a:gd name="connsiteY11" fmla="*/ 143639 h 271938"/>
                <a:gd name="connsiteX12" fmla="*/ 54388 w 270404"/>
                <a:gd name="connsiteY12" fmla="*/ 143639 h 271938"/>
                <a:gd name="connsiteX13" fmla="*/ 54388 w 270404"/>
                <a:gd name="connsiteY13" fmla="*/ 160932 h 271938"/>
                <a:gd name="connsiteX14" fmla="*/ 91064 w 270404"/>
                <a:gd name="connsiteY14" fmla="*/ 198027 h 271938"/>
                <a:gd name="connsiteX15" fmla="*/ 113098 w 270404"/>
                <a:gd name="connsiteY15" fmla="*/ 207928 h 271938"/>
                <a:gd name="connsiteX16" fmla="*/ 137643 w 270404"/>
                <a:gd name="connsiteY16" fmla="*/ 195517 h 271938"/>
                <a:gd name="connsiteX17" fmla="*/ 208625 w 270404"/>
                <a:gd name="connsiteY17" fmla="*/ 99013 h 271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70404" h="271938">
                  <a:moveTo>
                    <a:pt x="135132" y="0"/>
                  </a:moveTo>
                  <a:cubicBezTo>
                    <a:pt x="208905" y="0"/>
                    <a:pt x="270404" y="61779"/>
                    <a:pt x="270404" y="135969"/>
                  </a:cubicBezTo>
                  <a:cubicBezTo>
                    <a:pt x="270404" y="210159"/>
                    <a:pt x="208905" y="271938"/>
                    <a:pt x="135132" y="271938"/>
                  </a:cubicBezTo>
                  <a:cubicBezTo>
                    <a:pt x="61360" y="271938"/>
                    <a:pt x="0" y="210159"/>
                    <a:pt x="0" y="135969"/>
                  </a:cubicBezTo>
                  <a:cubicBezTo>
                    <a:pt x="0" y="61779"/>
                    <a:pt x="61360" y="0"/>
                    <a:pt x="135132" y="0"/>
                  </a:cubicBezTo>
                  <a:close/>
                  <a:moveTo>
                    <a:pt x="208625" y="99013"/>
                  </a:moveTo>
                  <a:cubicBezTo>
                    <a:pt x="213506" y="94133"/>
                    <a:pt x="211135" y="86741"/>
                    <a:pt x="206255" y="81721"/>
                  </a:cubicBezTo>
                  <a:cubicBezTo>
                    <a:pt x="201374" y="76840"/>
                    <a:pt x="193983" y="79350"/>
                    <a:pt x="189102" y="84231"/>
                  </a:cubicBezTo>
                  <a:lnTo>
                    <a:pt x="117979" y="180734"/>
                  </a:lnTo>
                  <a:cubicBezTo>
                    <a:pt x="115609" y="183245"/>
                    <a:pt x="115609" y="183245"/>
                    <a:pt x="113098" y="183245"/>
                  </a:cubicBezTo>
                  <a:cubicBezTo>
                    <a:pt x="110728" y="183245"/>
                    <a:pt x="110728" y="183245"/>
                    <a:pt x="108218" y="180734"/>
                  </a:cubicBezTo>
                  <a:lnTo>
                    <a:pt x="71541" y="143639"/>
                  </a:lnTo>
                  <a:cubicBezTo>
                    <a:pt x="66660" y="138619"/>
                    <a:pt x="59269" y="138619"/>
                    <a:pt x="54388" y="143639"/>
                  </a:cubicBezTo>
                  <a:cubicBezTo>
                    <a:pt x="49507" y="148520"/>
                    <a:pt x="49507" y="155911"/>
                    <a:pt x="54388" y="160932"/>
                  </a:cubicBezTo>
                  <a:lnTo>
                    <a:pt x="91064" y="198027"/>
                  </a:lnTo>
                  <a:cubicBezTo>
                    <a:pt x="98456" y="205418"/>
                    <a:pt x="105847" y="207928"/>
                    <a:pt x="113098" y="207928"/>
                  </a:cubicBezTo>
                  <a:cubicBezTo>
                    <a:pt x="125370" y="207928"/>
                    <a:pt x="132762" y="202908"/>
                    <a:pt x="137643" y="195517"/>
                  </a:cubicBezTo>
                  <a:lnTo>
                    <a:pt x="208625" y="99013"/>
                  </a:lnTo>
                  <a:close/>
                </a:path>
              </a:pathLst>
            </a:custGeom>
            <a:solidFill>
              <a:srgbClr val="6AD539"/>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sp>
          <p:nvSpPr>
            <p:cNvPr id="17" name="Freeform: Shape 16">
              <a:extLst>
                <a:ext uri="{FF2B5EF4-FFF2-40B4-BE49-F238E27FC236}">
                  <a16:creationId xmlns:a16="http://schemas.microsoft.com/office/drawing/2014/main" id="{10B47F6D-99A1-F2C2-CB0B-41703FC86E93}"/>
                </a:ext>
              </a:extLst>
            </p:cNvPr>
            <p:cNvSpPr/>
            <p:nvPr/>
          </p:nvSpPr>
          <p:spPr>
            <a:xfrm>
              <a:off x="5343150" y="3949358"/>
              <a:ext cx="160582" cy="128845"/>
            </a:xfrm>
            <a:custGeom>
              <a:avLst/>
              <a:gdLst>
                <a:gd name="connsiteX0" fmla="*/ 155528 w 160582"/>
                <a:gd name="connsiteY0" fmla="*/ 2638 h 128845"/>
                <a:gd name="connsiteX1" fmla="*/ 157899 w 160582"/>
                <a:gd name="connsiteY1" fmla="*/ 19930 h 128845"/>
                <a:gd name="connsiteX2" fmla="*/ 86916 w 160582"/>
                <a:gd name="connsiteY2" fmla="*/ 116434 h 128845"/>
                <a:gd name="connsiteX3" fmla="*/ 62371 w 160582"/>
                <a:gd name="connsiteY3" fmla="*/ 128845 h 128845"/>
                <a:gd name="connsiteX4" fmla="*/ 40338 w 160582"/>
                <a:gd name="connsiteY4" fmla="*/ 118944 h 128845"/>
                <a:gd name="connsiteX5" fmla="*/ 3661 w 160582"/>
                <a:gd name="connsiteY5" fmla="*/ 81849 h 128845"/>
                <a:gd name="connsiteX6" fmla="*/ 3661 w 160582"/>
                <a:gd name="connsiteY6" fmla="*/ 64556 h 128845"/>
                <a:gd name="connsiteX7" fmla="*/ 20814 w 160582"/>
                <a:gd name="connsiteY7" fmla="*/ 64556 h 128845"/>
                <a:gd name="connsiteX8" fmla="*/ 57491 w 160582"/>
                <a:gd name="connsiteY8" fmla="*/ 101651 h 128845"/>
                <a:gd name="connsiteX9" fmla="*/ 62371 w 160582"/>
                <a:gd name="connsiteY9" fmla="*/ 104162 h 128845"/>
                <a:gd name="connsiteX10" fmla="*/ 67252 w 160582"/>
                <a:gd name="connsiteY10" fmla="*/ 101651 h 128845"/>
                <a:gd name="connsiteX11" fmla="*/ 138375 w 160582"/>
                <a:gd name="connsiteY11" fmla="*/ 5148 h 128845"/>
                <a:gd name="connsiteX12" fmla="*/ 155528 w 160582"/>
                <a:gd name="connsiteY12" fmla="*/ 2638 h 12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0582" h="128845">
                  <a:moveTo>
                    <a:pt x="155528" y="2638"/>
                  </a:moveTo>
                  <a:cubicBezTo>
                    <a:pt x="160409" y="7658"/>
                    <a:pt x="162780" y="15050"/>
                    <a:pt x="157899" y="19930"/>
                  </a:cubicBezTo>
                  <a:lnTo>
                    <a:pt x="86916" y="116434"/>
                  </a:lnTo>
                  <a:cubicBezTo>
                    <a:pt x="82035" y="123825"/>
                    <a:pt x="74644" y="128845"/>
                    <a:pt x="62371" y="128845"/>
                  </a:cubicBezTo>
                  <a:cubicBezTo>
                    <a:pt x="55120" y="128845"/>
                    <a:pt x="47729" y="126335"/>
                    <a:pt x="40338" y="118944"/>
                  </a:cubicBezTo>
                  <a:lnTo>
                    <a:pt x="3661" y="81849"/>
                  </a:lnTo>
                  <a:cubicBezTo>
                    <a:pt x="-1220" y="76828"/>
                    <a:pt x="-1220" y="69437"/>
                    <a:pt x="3661" y="64556"/>
                  </a:cubicBezTo>
                  <a:cubicBezTo>
                    <a:pt x="8542" y="59536"/>
                    <a:pt x="15933" y="59536"/>
                    <a:pt x="20814" y="64556"/>
                  </a:cubicBezTo>
                  <a:lnTo>
                    <a:pt x="57491" y="101651"/>
                  </a:lnTo>
                  <a:cubicBezTo>
                    <a:pt x="60001" y="104162"/>
                    <a:pt x="60001" y="104162"/>
                    <a:pt x="62371" y="104162"/>
                  </a:cubicBezTo>
                  <a:cubicBezTo>
                    <a:pt x="64882" y="104162"/>
                    <a:pt x="64882" y="104162"/>
                    <a:pt x="67252" y="101651"/>
                  </a:cubicBezTo>
                  <a:lnTo>
                    <a:pt x="138375" y="5148"/>
                  </a:lnTo>
                  <a:cubicBezTo>
                    <a:pt x="143256" y="267"/>
                    <a:pt x="150647" y="-2243"/>
                    <a:pt x="155528" y="2638"/>
                  </a:cubicBezTo>
                  <a:close/>
                </a:path>
              </a:pathLst>
            </a:custGeom>
            <a:solidFill>
              <a:srgbClr val="4C4C4C"/>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sp>
          <p:nvSpPr>
            <p:cNvPr id="19" name="Freeform: Shape 18">
              <a:extLst>
                <a:ext uri="{FF2B5EF4-FFF2-40B4-BE49-F238E27FC236}">
                  <a16:creationId xmlns:a16="http://schemas.microsoft.com/office/drawing/2014/main" id="{6A3A248E-7EA5-EF13-56C9-0821F2B175C9}"/>
                </a:ext>
              </a:extLst>
            </p:cNvPr>
            <p:cNvSpPr/>
            <p:nvPr/>
          </p:nvSpPr>
          <p:spPr>
            <a:xfrm>
              <a:off x="5267739" y="3845592"/>
              <a:ext cx="319631" cy="321305"/>
            </a:xfrm>
            <a:custGeom>
              <a:avLst/>
              <a:gdLst>
                <a:gd name="connsiteX0" fmla="*/ 295088 w 319631"/>
                <a:gd name="connsiteY0" fmla="*/ 160653 h 321305"/>
                <a:gd name="connsiteX1" fmla="*/ 159816 w 319631"/>
                <a:gd name="connsiteY1" fmla="*/ 24684 h 321305"/>
                <a:gd name="connsiteX2" fmla="*/ 24683 w 319631"/>
                <a:gd name="connsiteY2" fmla="*/ 160653 h 321305"/>
                <a:gd name="connsiteX3" fmla="*/ 159816 w 319631"/>
                <a:gd name="connsiteY3" fmla="*/ 296622 h 321305"/>
                <a:gd name="connsiteX4" fmla="*/ 295088 w 319631"/>
                <a:gd name="connsiteY4" fmla="*/ 160653 h 321305"/>
                <a:gd name="connsiteX5" fmla="*/ 319632 w 319631"/>
                <a:gd name="connsiteY5" fmla="*/ 160653 h 321305"/>
                <a:gd name="connsiteX6" fmla="*/ 159816 w 319631"/>
                <a:gd name="connsiteY6" fmla="*/ 321306 h 321305"/>
                <a:gd name="connsiteX7" fmla="*/ 0 w 319631"/>
                <a:gd name="connsiteY7" fmla="*/ 160653 h 321305"/>
                <a:gd name="connsiteX8" fmla="*/ 159816 w 319631"/>
                <a:gd name="connsiteY8" fmla="*/ 0 h 321305"/>
                <a:gd name="connsiteX9" fmla="*/ 319632 w 319631"/>
                <a:gd name="connsiteY9" fmla="*/ 160653 h 32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631" h="321305">
                  <a:moveTo>
                    <a:pt x="295088" y="160653"/>
                  </a:moveTo>
                  <a:cubicBezTo>
                    <a:pt x="295088" y="86462"/>
                    <a:pt x="233588" y="24684"/>
                    <a:pt x="159816" y="24684"/>
                  </a:cubicBezTo>
                  <a:cubicBezTo>
                    <a:pt x="86044" y="24684"/>
                    <a:pt x="24683" y="86462"/>
                    <a:pt x="24683" y="160653"/>
                  </a:cubicBezTo>
                  <a:cubicBezTo>
                    <a:pt x="24683" y="234843"/>
                    <a:pt x="86044" y="296622"/>
                    <a:pt x="159816" y="296622"/>
                  </a:cubicBezTo>
                  <a:cubicBezTo>
                    <a:pt x="233588" y="296622"/>
                    <a:pt x="295088" y="234843"/>
                    <a:pt x="295088" y="160653"/>
                  </a:cubicBezTo>
                  <a:close/>
                  <a:moveTo>
                    <a:pt x="319632" y="160653"/>
                  </a:moveTo>
                  <a:cubicBezTo>
                    <a:pt x="319632" y="249625"/>
                    <a:pt x="248370" y="321306"/>
                    <a:pt x="159816" y="321306"/>
                  </a:cubicBezTo>
                  <a:cubicBezTo>
                    <a:pt x="71401" y="321306"/>
                    <a:pt x="0" y="249625"/>
                    <a:pt x="0" y="160653"/>
                  </a:cubicBezTo>
                  <a:cubicBezTo>
                    <a:pt x="0" y="71680"/>
                    <a:pt x="71401" y="0"/>
                    <a:pt x="159816" y="0"/>
                  </a:cubicBezTo>
                  <a:cubicBezTo>
                    <a:pt x="248370" y="0"/>
                    <a:pt x="319632" y="71680"/>
                    <a:pt x="319632" y="160653"/>
                  </a:cubicBezTo>
                  <a:close/>
                </a:path>
              </a:pathLst>
            </a:custGeom>
            <a:solidFill>
              <a:srgbClr val="4C4C4C"/>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sp>
          <p:nvSpPr>
            <p:cNvPr id="20" name="Freeform: Shape 19">
              <a:extLst>
                <a:ext uri="{FF2B5EF4-FFF2-40B4-BE49-F238E27FC236}">
                  <a16:creationId xmlns:a16="http://schemas.microsoft.com/office/drawing/2014/main" id="{8EA2AFA1-D12B-BE90-5312-F9B0AD237800}"/>
                </a:ext>
              </a:extLst>
            </p:cNvPr>
            <p:cNvSpPr/>
            <p:nvPr/>
          </p:nvSpPr>
          <p:spPr>
            <a:xfrm>
              <a:off x="5070270" y="3746857"/>
              <a:ext cx="197469" cy="222571"/>
            </a:xfrm>
            <a:custGeom>
              <a:avLst/>
              <a:gdLst>
                <a:gd name="connsiteX0" fmla="*/ 74190 w 197469"/>
                <a:gd name="connsiteY0" fmla="*/ 197469 h 222571"/>
                <a:gd name="connsiteX1" fmla="*/ 74190 w 197469"/>
                <a:gd name="connsiteY1" fmla="*/ 99850 h 222571"/>
                <a:gd name="connsiteX2" fmla="*/ 49646 w 197469"/>
                <a:gd name="connsiteY2" fmla="*/ 99850 h 222571"/>
                <a:gd name="connsiteX3" fmla="*/ 49646 w 197469"/>
                <a:gd name="connsiteY3" fmla="*/ 197469 h 222571"/>
                <a:gd name="connsiteX4" fmla="*/ 74190 w 197469"/>
                <a:gd name="connsiteY4" fmla="*/ 197469 h 222571"/>
                <a:gd name="connsiteX5" fmla="*/ 197469 w 197469"/>
                <a:gd name="connsiteY5" fmla="*/ 24684 h 222571"/>
                <a:gd name="connsiteX6" fmla="*/ 197469 w 197469"/>
                <a:gd name="connsiteY6" fmla="*/ 135969 h 222571"/>
                <a:gd name="connsiteX7" fmla="*/ 185197 w 197469"/>
                <a:gd name="connsiteY7" fmla="*/ 148381 h 222571"/>
                <a:gd name="connsiteX8" fmla="*/ 172925 w 197469"/>
                <a:gd name="connsiteY8" fmla="*/ 135969 h 222571"/>
                <a:gd name="connsiteX9" fmla="*/ 172925 w 197469"/>
                <a:gd name="connsiteY9" fmla="*/ 24684 h 222571"/>
                <a:gd name="connsiteX10" fmla="*/ 148380 w 197469"/>
                <a:gd name="connsiteY10" fmla="*/ 24684 h 222571"/>
                <a:gd name="connsiteX11" fmla="*/ 148380 w 197469"/>
                <a:gd name="connsiteY11" fmla="*/ 197469 h 222571"/>
                <a:gd name="connsiteX12" fmla="*/ 160095 w 197469"/>
                <a:gd name="connsiteY12" fmla="*/ 197469 h 222571"/>
                <a:gd name="connsiteX13" fmla="*/ 172367 w 197469"/>
                <a:gd name="connsiteY13" fmla="*/ 210020 h 222571"/>
                <a:gd name="connsiteX14" fmla="*/ 160095 w 197469"/>
                <a:gd name="connsiteY14" fmla="*/ 222571 h 222571"/>
                <a:gd name="connsiteX15" fmla="*/ 86462 w 197469"/>
                <a:gd name="connsiteY15" fmla="*/ 222571 h 222571"/>
                <a:gd name="connsiteX16" fmla="*/ 37374 w 197469"/>
                <a:gd name="connsiteY16" fmla="*/ 222571 h 222571"/>
                <a:gd name="connsiteX17" fmla="*/ 12411 w 197469"/>
                <a:gd name="connsiteY17" fmla="*/ 222571 h 222571"/>
                <a:gd name="connsiteX18" fmla="*/ 0 w 197469"/>
                <a:gd name="connsiteY18" fmla="*/ 210020 h 222571"/>
                <a:gd name="connsiteX19" fmla="*/ 12411 w 197469"/>
                <a:gd name="connsiteY19" fmla="*/ 197469 h 222571"/>
                <a:gd name="connsiteX20" fmla="*/ 25102 w 197469"/>
                <a:gd name="connsiteY20" fmla="*/ 197469 h 222571"/>
                <a:gd name="connsiteX21" fmla="*/ 25102 w 197469"/>
                <a:gd name="connsiteY21" fmla="*/ 99850 h 222571"/>
                <a:gd name="connsiteX22" fmla="*/ 49646 w 197469"/>
                <a:gd name="connsiteY22" fmla="*/ 75306 h 222571"/>
                <a:gd name="connsiteX23" fmla="*/ 74190 w 197469"/>
                <a:gd name="connsiteY23" fmla="*/ 75306 h 222571"/>
                <a:gd name="connsiteX24" fmla="*/ 98734 w 197469"/>
                <a:gd name="connsiteY24" fmla="*/ 99850 h 222571"/>
                <a:gd name="connsiteX25" fmla="*/ 98734 w 197469"/>
                <a:gd name="connsiteY25" fmla="*/ 197469 h 222571"/>
                <a:gd name="connsiteX26" fmla="*/ 123837 w 197469"/>
                <a:gd name="connsiteY26" fmla="*/ 197469 h 222571"/>
                <a:gd name="connsiteX27" fmla="*/ 123837 w 197469"/>
                <a:gd name="connsiteY27" fmla="*/ 24684 h 222571"/>
                <a:gd name="connsiteX28" fmla="*/ 148380 w 197469"/>
                <a:gd name="connsiteY28" fmla="*/ 0 h 222571"/>
                <a:gd name="connsiteX29" fmla="*/ 172925 w 197469"/>
                <a:gd name="connsiteY29" fmla="*/ 0 h 222571"/>
                <a:gd name="connsiteX30" fmla="*/ 197469 w 197469"/>
                <a:gd name="connsiteY30" fmla="*/ 24684 h 22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469" h="222571">
                  <a:moveTo>
                    <a:pt x="74190" y="197469"/>
                  </a:moveTo>
                  <a:lnTo>
                    <a:pt x="74190" y="99850"/>
                  </a:lnTo>
                  <a:lnTo>
                    <a:pt x="49646" y="99850"/>
                  </a:lnTo>
                  <a:lnTo>
                    <a:pt x="49646" y="197469"/>
                  </a:lnTo>
                  <a:lnTo>
                    <a:pt x="74190" y="197469"/>
                  </a:lnTo>
                  <a:close/>
                  <a:moveTo>
                    <a:pt x="197469" y="24684"/>
                  </a:moveTo>
                  <a:lnTo>
                    <a:pt x="197469" y="135969"/>
                  </a:lnTo>
                  <a:cubicBezTo>
                    <a:pt x="197469" y="143360"/>
                    <a:pt x="192588" y="148381"/>
                    <a:pt x="185197" y="148381"/>
                  </a:cubicBezTo>
                  <a:cubicBezTo>
                    <a:pt x="177945" y="148381"/>
                    <a:pt x="172925" y="143360"/>
                    <a:pt x="172925" y="135969"/>
                  </a:cubicBezTo>
                  <a:lnTo>
                    <a:pt x="172925" y="24684"/>
                  </a:lnTo>
                  <a:lnTo>
                    <a:pt x="148380" y="24684"/>
                  </a:lnTo>
                  <a:lnTo>
                    <a:pt x="148380" y="197469"/>
                  </a:lnTo>
                  <a:lnTo>
                    <a:pt x="160095" y="197469"/>
                  </a:lnTo>
                  <a:cubicBezTo>
                    <a:pt x="167486" y="197469"/>
                    <a:pt x="172367" y="202490"/>
                    <a:pt x="172367" y="210020"/>
                  </a:cubicBezTo>
                  <a:cubicBezTo>
                    <a:pt x="172367" y="217551"/>
                    <a:pt x="167486" y="222571"/>
                    <a:pt x="160095" y="222571"/>
                  </a:cubicBezTo>
                  <a:lnTo>
                    <a:pt x="86462" y="222571"/>
                  </a:lnTo>
                  <a:lnTo>
                    <a:pt x="37374" y="222571"/>
                  </a:lnTo>
                  <a:lnTo>
                    <a:pt x="12411" y="222571"/>
                  </a:lnTo>
                  <a:cubicBezTo>
                    <a:pt x="5020" y="222571"/>
                    <a:pt x="0" y="217551"/>
                    <a:pt x="0" y="210020"/>
                  </a:cubicBezTo>
                  <a:cubicBezTo>
                    <a:pt x="0" y="202490"/>
                    <a:pt x="5020" y="197469"/>
                    <a:pt x="12411" y="197469"/>
                  </a:cubicBezTo>
                  <a:lnTo>
                    <a:pt x="25102" y="197469"/>
                  </a:lnTo>
                  <a:lnTo>
                    <a:pt x="25102" y="99850"/>
                  </a:lnTo>
                  <a:cubicBezTo>
                    <a:pt x="25102" y="85068"/>
                    <a:pt x="35003" y="75306"/>
                    <a:pt x="49646" y="75306"/>
                  </a:cubicBezTo>
                  <a:lnTo>
                    <a:pt x="74190" y="75306"/>
                  </a:lnTo>
                  <a:cubicBezTo>
                    <a:pt x="88973" y="75306"/>
                    <a:pt x="98734" y="85068"/>
                    <a:pt x="98734" y="99850"/>
                  </a:cubicBezTo>
                  <a:lnTo>
                    <a:pt x="98734" y="197469"/>
                  </a:lnTo>
                  <a:lnTo>
                    <a:pt x="123837" y="197469"/>
                  </a:lnTo>
                  <a:lnTo>
                    <a:pt x="123837" y="24684"/>
                  </a:lnTo>
                  <a:cubicBezTo>
                    <a:pt x="123837" y="9901"/>
                    <a:pt x="133738" y="0"/>
                    <a:pt x="148380" y="0"/>
                  </a:cubicBezTo>
                  <a:lnTo>
                    <a:pt x="172925" y="0"/>
                  </a:lnTo>
                  <a:cubicBezTo>
                    <a:pt x="187707" y="0"/>
                    <a:pt x="197469" y="9901"/>
                    <a:pt x="197469" y="24684"/>
                  </a:cubicBezTo>
                  <a:close/>
                </a:path>
              </a:pathLst>
            </a:custGeom>
            <a:solidFill>
              <a:srgbClr val="4C4C4C"/>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sp>
          <p:nvSpPr>
            <p:cNvPr id="27" name="Freeform: Shape 26">
              <a:extLst>
                <a:ext uri="{FF2B5EF4-FFF2-40B4-BE49-F238E27FC236}">
                  <a16:creationId xmlns:a16="http://schemas.microsoft.com/office/drawing/2014/main" id="{CAA9D642-DDB9-037F-E59E-8D07D5F24151}"/>
                </a:ext>
              </a:extLst>
            </p:cNvPr>
            <p:cNvSpPr/>
            <p:nvPr/>
          </p:nvSpPr>
          <p:spPr>
            <a:xfrm>
              <a:off x="4996638" y="3574490"/>
              <a:ext cx="491999" cy="592407"/>
            </a:xfrm>
            <a:custGeom>
              <a:avLst/>
              <a:gdLst>
                <a:gd name="connsiteX0" fmla="*/ 491999 w 491999"/>
                <a:gd name="connsiteY0" fmla="*/ 128299 h 592407"/>
                <a:gd name="connsiteX1" fmla="*/ 491999 w 491999"/>
                <a:gd name="connsiteY1" fmla="*/ 234425 h 592407"/>
                <a:gd name="connsiteX2" fmla="*/ 479727 w 491999"/>
                <a:gd name="connsiteY2" fmla="*/ 246836 h 592407"/>
                <a:gd name="connsiteX3" fmla="*/ 467455 w 491999"/>
                <a:gd name="connsiteY3" fmla="*/ 234425 h 592407"/>
                <a:gd name="connsiteX4" fmla="*/ 467455 w 491999"/>
                <a:gd name="connsiteY4" fmla="*/ 128299 h 592407"/>
                <a:gd name="connsiteX5" fmla="*/ 464945 w 491999"/>
                <a:gd name="connsiteY5" fmla="*/ 118537 h 592407"/>
                <a:gd name="connsiteX6" fmla="*/ 374019 w 491999"/>
                <a:gd name="connsiteY6" fmla="*/ 27194 h 592407"/>
                <a:gd name="connsiteX7" fmla="*/ 364118 w 491999"/>
                <a:gd name="connsiteY7" fmla="*/ 24684 h 592407"/>
                <a:gd name="connsiteX8" fmla="*/ 36956 w 491999"/>
                <a:gd name="connsiteY8" fmla="*/ 24684 h 592407"/>
                <a:gd name="connsiteX9" fmla="*/ 24683 w 491999"/>
                <a:gd name="connsiteY9" fmla="*/ 36956 h 592407"/>
                <a:gd name="connsiteX10" fmla="*/ 24683 w 491999"/>
                <a:gd name="connsiteY10" fmla="*/ 555312 h 592407"/>
                <a:gd name="connsiteX11" fmla="*/ 36956 w 491999"/>
                <a:gd name="connsiteY11" fmla="*/ 567724 h 592407"/>
                <a:gd name="connsiteX12" fmla="*/ 258411 w 491999"/>
                <a:gd name="connsiteY12" fmla="*/ 567724 h 592407"/>
                <a:gd name="connsiteX13" fmla="*/ 270683 w 491999"/>
                <a:gd name="connsiteY13" fmla="*/ 579996 h 592407"/>
                <a:gd name="connsiteX14" fmla="*/ 258411 w 491999"/>
                <a:gd name="connsiteY14" fmla="*/ 592407 h 592407"/>
                <a:gd name="connsiteX15" fmla="*/ 36956 w 491999"/>
                <a:gd name="connsiteY15" fmla="*/ 592407 h 592407"/>
                <a:gd name="connsiteX16" fmla="*/ 0 w 491999"/>
                <a:gd name="connsiteY16" fmla="*/ 555312 h 592407"/>
                <a:gd name="connsiteX17" fmla="*/ 0 w 491999"/>
                <a:gd name="connsiteY17" fmla="*/ 36956 h 592407"/>
                <a:gd name="connsiteX18" fmla="*/ 36956 w 491999"/>
                <a:gd name="connsiteY18" fmla="*/ 0 h 592407"/>
                <a:gd name="connsiteX19" fmla="*/ 364118 w 491999"/>
                <a:gd name="connsiteY19" fmla="*/ 0 h 592407"/>
                <a:gd name="connsiteX20" fmla="*/ 391173 w 491999"/>
                <a:gd name="connsiteY20" fmla="*/ 9901 h 592407"/>
                <a:gd name="connsiteX21" fmla="*/ 482237 w 491999"/>
                <a:gd name="connsiteY21" fmla="*/ 101245 h 592407"/>
                <a:gd name="connsiteX22" fmla="*/ 491999 w 491999"/>
                <a:gd name="connsiteY22" fmla="*/ 128299 h 592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91999" h="592407">
                  <a:moveTo>
                    <a:pt x="491999" y="128299"/>
                  </a:moveTo>
                  <a:lnTo>
                    <a:pt x="491999" y="234425"/>
                  </a:lnTo>
                  <a:cubicBezTo>
                    <a:pt x="491999" y="241956"/>
                    <a:pt x="487118" y="246836"/>
                    <a:pt x="479727" y="246836"/>
                  </a:cubicBezTo>
                  <a:cubicBezTo>
                    <a:pt x="472336" y="246836"/>
                    <a:pt x="467455" y="241956"/>
                    <a:pt x="467455" y="234425"/>
                  </a:cubicBezTo>
                  <a:lnTo>
                    <a:pt x="467455" y="128299"/>
                  </a:lnTo>
                  <a:cubicBezTo>
                    <a:pt x="467455" y="125928"/>
                    <a:pt x="464945" y="120908"/>
                    <a:pt x="464945" y="118537"/>
                  </a:cubicBezTo>
                  <a:lnTo>
                    <a:pt x="374019" y="27194"/>
                  </a:lnTo>
                  <a:cubicBezTo>
                    <a:pt x="371509" y="24684"/>
                    <a:pt x="368999" y="24684"/>
                    <a:pt x="364118" y="24684"/>
                  </a:cubicBezTo>
                  <a:lnTo>
                    <a:pt x="36956" y="24684"/>
                  </a:lnTo>
                  <a:cubicBezTo>
                    <a:pt x="29565" y="24684"/>
                    <a:pt x="24683" y="29565"/>
                    <a:pt x="24683" y="36956"/>
                  </a:cubicBezTo>
                  <a:lnTo>
                    <a:pt x="24683" y="555312"/>
                  </a:lnTo>
                  <a:cubicBezTo>
                    <a:pt x="24683" y="562843"/>
                    <a:pt x="29565" y="567724"/>
                    <a:pt x="36956" y="567724"/>
                  </a:cubicBezTo>
                  <a:lnTo>
                    <a:pt x="258411" y="567724"/>
                  </a:lnTo>
                  <a:cubicBezTo>
                    <a:pt x="265663" y="567724"/>
                    <a:pt x="270683" y="572605"/>
                    <a:pt x="270683" y="579996"/>
                  </a:cubicBezTo>
                  <a:cubicBezTo>
                    <a:pt x="270683" y="587527"/>
                    <a:pt x="265663" y="592407"/>
                    <a:pt x="258411" y="592407"/>
                  </a:cubicBezTo>
                  <a:lnTo>
                    <a:pt x="36956" y="592407"/>
                  </a:lnTo>
                  <a:cubicBezTo>
                    <a:pt x="17292" y="592407"/>
                    <a:pt x="0" y="575115"/>
                    <a:pt x="0" y="555312"/>
                  </a:cubicBezTo>
                  <a:lnTo>
                    <a:pt x="0" y="36956"/>
                  </a:lnTo>
                  <a:cubicBezTo>
                    <a:pt x="0" y="17293"/>
                    <a:pt x="17292" y="0"/>
                    <a:pt x="36956" y="0"/>
                  </a:cubicBezTo>
                  <a:lnTo>
                    <a:pt x="364118" y="0"/>
                  </a:lnTo>
                  <a:cubicBezTo>
                    <a:pt x="374019" y="0"/>
                    <a:pt x="383782" y="4881"/>
                    <a:pt x="391173" y="9901"/>
                  </a:cubicBezTo>
                  <a:lnTo>
                    <a:pt x="482237" y="101245"/>
                  </a:lnTo>
                  <a:cubicBezTo>
                    <a:pt x="489628" y="108636"/>
                    <a:pt x="491999" y="118537"/>
                    <a:pt x="491999" y="128299"/>
                  </a:cubicBezTo>
                  <a:close/>
                </a:path>
              </a:pathLst>
            </a:custGeom>
            <a:solidFill>
              <a:srgbClr val="4C4C4C"/>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grpSp>
      <p:grpSp>
        <p:nvGrpSpPr>
          <p:cNvPr id="63" name="Group 62">
            <a:extLst>
              <a:ext uri="{FF2B5EF4-FFF2-40B4-BE49-F238E27FC236}">
                <a16:creationId xmlns:a16="http://schemas.microsoft.com/office/drawing/2014/main" id="{77F5DA2D-9C08-4972-18B0-AC5B2C1A9FD5}"/>
              </a:ext>
            </a:extLst>
          </p:cNvPr>
          <p:cNvGrpSpPr/>
          <p:nvPr/>
        </p:nvGrpSpPr>
        <p:grpSpPr>
          <a:xfrm>
            <a:off x="2628171" y="1875410"/>
            <a:ext cx="2975229" cy="573977"/>
            <a:chOff x="2619335" y="1888844"/>
            <a:chExt cx="2975229" cy="573977"/>
          </a:xfrm>
        </p:grpSpPr>
        <p:sp>
          <p:nvSpPr>
            <p:cNvPr id="12" name="TextBox 11">
              <a:extLst>
                <a:ext uri="{FF2B5EF4-FFF2-40B4-BE49-F238E27FC236}">
                  <a16:creationId xmlns:a16="http://schemas.microsoft.com/office/drawing/2014/main" id="{5FEA4D0D-682E-37FE-B5D7-55557D51133C}"/>
                </a:ext>
              </a:extLst>
            </p:cNvPr>
            <p:cNvSpPr txBox="1"/>
            <p:nvPr/>
          </p:nvSpPr>
          <p:spPr>
            <a:xfrm>
              <a:off x="2619335" y="1888844"/>
              <a:ext cx="2527929"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68727"/>
                  </a:solidFill>
                  <a:effectLst/>
                  <a:uLnTx/>
                  <a:uFillTx/>
                  <a:latin typeface="Fidelity Sans 2"/>
                  <a:ea typeface="ＭＳ Ｐゴシック"/>
                  <a:cs typeface="+mn-cs"/>
                </a:rPr>
                <a:t>Platform-led </a:t>
              </a:r>
              <a:r>
                <a:rPr lang="en-US" sz="1200" b="1" dirty="0">
                  <a:solidFill>
                    <a:srgbClr val="368727"/>
                  </a:solidFill>
                  <a:latin typeface="Fidelity Sans 2"/>
                  <a:ea typeface="ＭＳ Ｐゴシック"/>
                </a:rPr>
                <a:t>f</a:t>
              </a:r>
              <a:r>
                <a:rPr kumimoji="0" lang="en-US" sz="1200" b="1" i="0" u="none" strike="noStrike" kern="1200" cap="none" spc="0" normalizeH="0" baseline="0" noProof="0" dirty="0" err="1">
                  <a:ln>
                    <a:noFill/>
                  </a:ln>
                  <a:solidFill>
                    <a:srgbClr val="368727"/>
                  </a:solidFill>
                  <a:effectLst/>
                  <a:uLnTx/>
                  <a:uFillTx/>
                  <a:latin typeface="Fidelity Sans 2"/>
                  <a:ea typeface="ＭＳ Ｐゴシック"/>
                  <a:cs typeface="+mn-cs"/>
                </a:rPr>
                <a:t>intech</a:t>
              </a:r>
              <a:r>
                <a:rPr kumimoji="0" lang="en-US" sz="1200" b="1" i="0" u="none" strike="noStrike" kern="1200" cap="none" spc="0" normalizeH="0" baseline="0" noProof="0" dirty="0">
                  <a:ln>
                    <a:noFill/>
                  </a:ln>
                  <a:solidFill>
                    <a:srgbClr val="368727"/>
                  </a:solidFill>
                  <a:effectLst/>
                  <a:uLnTx/>
                  <a:uFillTx/>
                  <a:latin typeface="Fidelity Sans 2"/>
                  <a:ea typeface="ＭＳ Ｐゴシック"/>
                  <a:cs typeface="+mn-cs"/>
                </a:rPr>
                <a:t> </a:t>
              </a:r>
              <a:r>
                <a:rPr lang="en-US" sz="1200" b="1" dirty="0">
                  <a:solidFill>
                    <a:srgbClr val="368727"/>
                  </a:solidFill>
                  <a:latin typeface="Fidelity Sans 2"/>
                  <a:ea typeface="ＭＳ Ｐゴシック"/>
                </a:rPr>
                <a:t>m</a:t>
              </a:r>
              <a:r>
                <a:rPr kumimoji="0" lang="en-US" sz="1200" b="1" i="0" u="none" strike="noStrike" kern="1200" cap="none" spc="0" normalizeH="0" baseline="0" noProof="0" dirty="0" err="1">
                  <a:ln>
                    <a:noFill/>
                  </a:ln>
                  <a:solidFill>
                    <a:srgbClr val="368727"/>
                  </a:solidFill>
                  <a:effectLst/>
                  <a:uLnTx/>
                  <a:uFillTx/>
                  <a:latin typeface="Fidelity Sans 2"/>
                  <a:ea typeface="ＭＳ Ｐゴシック"/>
                  <a:cs typeface="+mn-cs"/>
                </a:rPr>
                <a:t>odel</a:t>
              </a:r>
              <a:endParaRPr kumimoji="0" lang="en-US" sz="1200" b="1" i="0" u="none" strike="noStrike" kern="1200" cap="none" spc="0" normalizeH="0" baseline="0" noProof="0" dirty="0">
                <a:ln>
                  <a:noFill/>
                </a:ln>
                <a:solidFill>
                  <a:srgbClr val="368727"/>
                </a:solidFill>
                <a:effectLst/>
                <a:uLnTx/>
                <a:uFillTx/>
                <a:latin typeface="Fidelity Sans 2"/>
                <a:ea typeface="ＭＳ Ｐゴシック"/>
                <a:cs typeface="+mn-cs"/>
              </a:endParaRPr>
            </a:p>
          </p:txBody>
        </p:sp>
        <p:sp>
          <p:nvSpPr>
            <p:cNvPr id="28" name="TextBox 27">
              <a:extLst>
                <a:ext uri="{FF2B5EF4-FFF2-40B4-BE49-F238E27FC236}">
                  <a16:creationId xmlns:a16="http://schemas.microsoft.com/office/drawing/2014/main" id="{2CDBB998-3179-229D-C685-7EC57FB517AB}"/>
                </a:ext>
              </a:extLst>
            </p:cNvPr>
            <p:cNvSpPr txBox="1"/>
            <p:nvPr/>
          </p:nvSpPr>
          <p:spPr>
            <a:xfrm>
              <a:off x="2619335" y="2124267"/>
              <a:ext cx="2975229" cy="338554"/>
            </a:xfrm>
            <a:prstGeom prst="rect">
              <a:avLst/>
            </a:prstGeom>
            <a:noFill/>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100" b="0" i="0" u="none" strike="noStrike" kern="1200" cap="none" spc="0" normalizeH="0" baseline="0" noProof="0" dirty="0">
                  <a:ln>
                    <a:noFill/>
                  </a:ln>
                  <a:solidFill>
                    <a:srgbClr val="272B41"/>
                  </a:solidFill>
                  <a:effectLst/>
                  <a:uLnTx/>
                  <a:uFillTx/>
                  <a:latin typeface="Fidelity Sans 2"/>
                  <a:ea typeface="ＭＳ Ｐゴシック"/>
                  <a:cs typeface="+mn-cs"/>
                </a:rPr>
                <a:t>Build a scalable, modular fintech ecosystem via plug-and-play fintech relationships</a:t>
              </a:r>
              <a:endParaRPr kumimoji="0" lang="en-US" sz="1000" b="0" i="0" u="none" strike="noStrike" kern="1200" cap="none" spc="0" normalizeH="0" baseline="0" noProof="0" dirty="0">
                <a:ln>
                  <a:noFill/>
                </a:ln>
                <a:solidFill>
                  <a:srgbClr val="272B41"/>
                </a:solidFill>
                <a:effectLst/>
                <a:uLnTx/>
                <a:uFillTx/>
                <a:latin typeface="Fidelity Sans 2"/>
                <a:ea typeface="ＭＳ Ｐゴシック"/>
                <a:cs typeface="+mn-cs"/>
              </a:endParaRPr>
            </a:p>
          </p:txBody>
        </p:sp>
      </p:grpSp>
      <p:grpSp>
        <p:nvGrpSpPr>
          <p:cNvPr id="32" name="Graphic 20" descr="Spot filled icon of a hand pointing to a webpage with a dollar symbol on it">
            <a:extLst>
              <a:ext uri="{FF2B5EF4-FFF2-40B4-BE49-F238E27FC236}">
                <a16:creationId xmlns:a16="http://schemas.microsoft.com/office/drawing/2014/main" id="{27B21E83-C7F6-0A93-2969-F1EEB6D19E99}"/>
              </a:ext>
            </a:extLst>
          </p:cNvPr>
          <p:cNvGrpSpPr/>
          <p:nvPr/>
        </p:nvGrpSpPr>
        <p:grpSpPr>
          <a:xfrm>
            <a:off x="913610" y="4779055"/>
            <a:ext cx="564376" cy="553917"/>
            <a:chOff x="5859170" y="3551061"/>
            <a:chExt cx="564376" cy="553917"/>
          </a:xfrm>
        </p:grpSpPr>
        <p:sp>
          <p:nvSpPr>
            <p:cNvPr id="34" name="Freeform: Shape 33">
              <a:extLst>
                <a:ext uri="{FF2B5EF4-FFF2-40B4-BE49-F238E27FC236}">
                  <a16:creationId xmlns:a16="http://schemas.microsoft.com/office/drawing/2014/main" id="{BCB2AC70-F3A2-D3F3-4582-866903B4B7F3}"/>
                </a:ext>
              </a:extLst>
            </p:cNvPr>
            <p:cNvSpPr/>
            <p:nvPr/>
          </p:nvSpPr>
          <p:spPr>
            <a:xfrm>
              <a:off x="5882738" y="3574629"/>
              <a:ext cx="448768" cy="70704"/>
            </a:xfrm>
            <a:custGeom>
              <a:avLst/>
              <a:gdLst>
                <a:gd name="connsiteX0" fmla="*/ 70844 w 448768"/>
                <a:gd name="connsiteY0" fmla="*/ 35282 h 70704"/>
                <a:gd name="connsiteX1" fmla="*/ 54248 w 448768"/>
                <a:gd name="connsiteY1" fmla="*/ 16456 h 70704"/>
                <a:gd name="connsiteX2" fmla="*/ 35422 w 448768"/>
                <a:gd name="connsiteY2" fmla="*/ 35282 h 70704"/>
                <a:gd name="connsiteX3" fmla="*/ 54248 w 448768"/>
                <a:gd name="connsiteY3" fmla="*/ 54248 h 70704"/>
                <a:gd name="connsiteX4" fmla="*/ 70844 w 448768"/>
                <a:gd name="connsiteY4" fmla="*/ 35282 h 70704"/>
                <a:gd name="connsiteX5" fmla="*/ 113377 w 448768"/>
                <a:gd name="connsiteY5" fmla="*/ 54248 h 70704"/>
                <a:gd name="connsiteX6" fmla="*/ 132204 w 448768"/>
                <a:gd name="connsiteY6" fmla="*/ 35282 h 70704"/>
                <a:gd name="connsiteX7" fmla="*/ 113377 w 448768"/>
                <a:gd name="connsiteY7" fmla="*/ 16456 h 70704"/>
                <a:gd name="connsiteX8" fmla="*/ 94412 w 448768"/>
                <a:gd name="connsiteY8" fmla="*/ 35282 h 70704"/>
                <a:gd name="connsiteX9" fmla="*/ 113377 w 448768"/>
                <a:gd name="connsiteY9" fmla="*/ 54248 h 70704"/>
                <a:gd name="connsiteX10" fmla="*/ 35422 w 448768"/>
                <a:gd name="connsiteY10" fmla="*/ 0 h 70704"/>
                <a:gd name="connsiteX11" fmla="*/ 413346 w 448768"/>
                <a:gd name="connsiteY11" fmla="*/ 0 h 70704"/>
                <a:gd name="connsiteX12" fmla="*/ 448768 w 448768"/>
                <a:gd name="connsiteY12" fmla="*/ 35282 h 70704"/>
                <a:gd name="connsiteX13" fmla="*/ 448768 w 448768"/>
                <a:gd name="connsiteY13" fmla="*/ 70704 h 70704"/>
                <a:gd name="connsiteX14" fmla="*/ 0 w 448768"/>
                <a:gd name="connsiteY14" fmla="*/ 70704 h 70704"/>
                <a:gd name="connsiteX15" fmla="*/ 0 w 448768"/>
                <a:gd name="connsiteY15" fmla="*/ 35282 h 70704"/>
                <a:gd name="connsiteX16" fmla="*/ 35422 w 448768"/>
                <a:gd name="connsiteY16" fmla="*/ 0 h 70704"/>
                <a:gd name="connsiteX17" fmla="*/ 172367 w 448768"/>
                <a:gd name="connsiteY17" fmla="*/ 16456 h 70704"/>
                <a:gd name="connsiteX18" fmla="*/ 153541 w 448768"/>
                <a:gd name="connsiteY18" fmla="*/ 35282 h 70704"/>
                <a:gd name="connsiteX19" fmla="*/ 172367 w 448768"/>
                <a:gd name="connsiteY19" fmla="*/ 54248 h 70704"/>
                <a:gd name="connsiteX20" fmla="*/ 188963 w 448768"/>
                <a:gd name="connsiteY20" fmla="*/ 35282 h 70704"/>
                <a:gd name="connsiteX21" fmla="*/ 172367 w 448768"/>
                <a:gd name="connsiteY21" fmla="*/ 16456 h 70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8768" h="70704">
                  <a:moveTo>
                    <a:pt x="70844" y="35282"/>
                  </a:moveTo>
                  <a:cubicBezTo>
                    <a:pt x="70844" y="25939"/>
                    <a:pt x="66102" y="16456"/>
                    <a:pt x="54248" y="16456"/>
                  </a:cubicBezTo>
                  <a:cubicBezTo>
                    <a:pt x="42534" y="16456"/>
                    <a:pt x="35422" y="23568"/>
                    <a:pt x="35422" y="35282"/>
                  </a:cubicBezTo>
                  <a:cubicBezTo>
                    <a:pt x="35422" y="47136"/>
                    <a:pt x="44905" y="54248"/>
                    <a:pt x="54248" y="54248"/>
                  </a:cubicBezTo>
                  <a:cubicBezTo>
                    <a:pt x="63731" y="54248"/>
                    <a:pt x="70844" y="44765"/>
                    <a:pt x="70844" y="35282"/>
                  </a:cubicBezTo>
                  <a:close/>
                  <a:moveTo>
                    <a:pt x="113377" y="54248"/>
                  </a:moveTo>
                  <a:cubicBezTo>
                    <a:pt x="122860" y="54248"/>
                    <a:pt x="132204" y="47136"/>
                    <a:pt x="132204" y="35282"/>
                  </a:cubicBezTo>
                  <a:cubicBezTo>
                    <a:pt x="132204" y="23568"/>
                    <a:pt x="125231" y="16456"/>
                    <a:pt x="113377" y="16456"/>
                  </a:cubicBezTo>
                  <a:cubicBezTo>
                    <a:pt x="101524" y="16456"/>
                    <a:pt x="94412" y="25939"/>
                    <a:pt x="94412" y="35282"/>
                  </a:cubicBezTo>
                  <a:cubicBezTo>
                    <a:pt x="94412" y="44765"/>
                    <a:pt x="101524" y="54248"/>
                    <a:pt x="113377" y="54248"/>
                  </a:cubicBezTo>
                  <a:close/>
                  <a:moveTo>
                    <a:pt x="35422" y="0"/>
                  </a:moveTo>
                  <a:lnTo>
                    <a:pt x="413346" y="0"/>
                  </a:lnTo>
                  <a:cubicBezTo>
                    <a:pt x="432173" y="0"/>
                    <a:pt x="448768" y="16456"/>
                    <a:pt x="448768" y="35282"/>
                  </a:cubicBezTo>
                  <a:lnTo>
                    <a:pt x="448768" y="70704"/>
                  </a:lnTo>
                  <a:lnTo>
                    <a:pt x="0" y="70704"/>
                  </a:lnTo>
                  <a:lnTo>
                    <a:pt x="0" y="35282"/>
                  </a:lnTo>
                  <a:cubicBezTo>
                    <a:pt x="0" y="16456"/>
                    <a:pt x="16595" y="0"/>
                    <a:pt x="35422" y="0"/>
                  </a:cubicBezTo>
                  <a:close/>
                  <a:moveTo>
                    <a:pt x="172367" y="16456"/>
                  </a:moveTo>
                  <a:cubicBezTo>
                    <a:pt x="160653" y="16456"/>
                    <a:pt x="153541" y="23568"/>
                    <a:pt x="153541" y="35282"/>
                  </a:cubicBezTo>
                  <a:cubicBezTo>
                    <a:pt x="153541" y="47136"/>
                    <a:pt x="163024" y="54248"/>
                    <a:pt x="172367" y="54248"/>
                  </a:cubicBezTo>
                  <a:cubicBezTo>
                    <a:pt x="181850" y="54248"/>
                    <a:pt x="188963" y="44765"/>
                    <a:pt x="188963" y="35282"/>
                  </a:cubicBezTo>
                  <a:cubicBezTo>
                    <a:pt x="188963" y="25939"/>
                    <a:pt x="184221" y="16456"/>
                    <a:pt x="172367" y="16456"/>
                  </a:cubicBezTo>
                  <a:close/>
                </a:path>
              </a:pathLst>
            </a:custGeom>
            <a:solidFill>
              <a:srgbClr val="6AD539"/>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sp>
          <p:nvSpPr>
            <p:cNvPr id="37" name="Freeform: Shape 36">
              <a:extLst>
                <a:ext uri="{FF2B5EF4-FFF2-40B4-BE49-F238E27FC236}">
                  <a16:creationId xmlns:a16="http://schemas.microsoft.com/office/drawing/2014/main" id="{6BCE8083-B467-FC26-93EC-AB9AC77EE7F7}"/>
                </a:ext>
              </a:extLst>
            </p:cNvPr>
            <p:cNvSpPr/>
            <p:nvPr/>
          </p:nvSpPr>
          <p:spPr>
            <a:xfrm>
              <a:off x="6059486" y="3692469"/>
              <a:ext cx="97608" cy="188683"/>
            </a:xfrm>
            <a:custGeom>
              <a:avLst/>
              <a:gdLst>
                <a:gd name="connsiteX0" fmla="*/ 59490 w 97608"/>
                <a:gd name="connsiteY0" fmla="*/ 176830 h 188683"/>
                <a:gd name="connsiteX1" fmla="*/ 47636 w 97608"/>
                <a:gd name="connsiteY1" fmla="*/ 188683 h 188683"/>
                <a:gd name="connsiteX2" fmla="*/ 42755 w 97608"/>
                <a:gd name="connsiteY2" fmla="*/ 187847 h 188683"/>
                <a:gd name="connsiteX3" fmla="*/ 35782 w 97608"/>
                <a:gd name="connsiteY3" fmla="*/ 176830 h 188683"/>
                <a:gd name="connsiteX4" fmla="*/ 35782 w 97608"/>
                <a:gd name="connsiteY4" fmla="*/ 164976 h 188683"/>
                <a:gd name="connsiteX5" fmla="*/ 19326 w 97608"/>
                <a:gd name="connsiteY5" fmla="*/ 164976 h 188683"/>
                <a:gd name="connsiteX6" fmla="*/ 7473 w 97608"/>
                <a:gd name="connsiteY6" fmla="*/ 153262 h 188683"/>
                <a:gd name="connsiteX7" fmla="*/ 19326 w 97608"/>
                <a:gd name="connsiteY7" fmla="*/ 141408 h 188683"/>
                <a:gd name="connsiteX8" fmla="*/ 59490 w 97608"/>
                <a:gd name="connsiteY8" fmla="*/ 141408 h 188683"/>
                <a:gd name="connsiteX9" fmla="*/ 73575 w 97608"/>
                <a:gd name="connsiteY9" fmla="*/ 129694 h 188683"/>
                <a:gd name="connsiteX10" fmla="*/ 64092 w 97608"/>
                <a:gd name="connsiteY10" fmla="*/ 113238 h 188683"/>
                <a:gd name="connsiteX11" fmla="*/ 24068 w 97608"/>
                <a:gd name="connsiteY11" fmla="*/ 96643 h 188683"/>
                <a:gd name="connsiteX12" fmla="*/ 361 w 97608"/>
                <a:gd name="connsiteY12" fmla="*/ 54248 h 188683"/>
                <a:gd name="connsiteX13" fmla="*/ 35782 w 97608"/>
                <a:gd name="connsiteY13" fmla="*/ 23847 h 188683"/>
                <a:gd name="connsiteX14" fmla="*/ 35782 w 97608"/>
                <a:gd name="connsiteY14" fmla="*/ 11854 h 188683"/>
                <a:gd name="connsiteX15" fmla="*/ 47636 w 97608"/>
                <a:gd name="connsiteY15" fmla="*/ 0 h 188683"/>
                <a:gd name="connsiteX16" fmla="*/ 59490 w 97608"/>
                <a:gd name="connsiteY16" fmla="*/ 11854 h 188683"/>
                <a:gd name="connsiteX17" fmla="*/ 59490 w 97608"/>
                <a:gd name="connsiteY17" fmla="*/ 23568 h 188683"/>
                <a:gd name="connsiteX18" fmla="*/ 78316 w 97608"/>
                <a:gd name="connsiteY18" fmla="*/ 23568 h 188683"/>
                <a:gd name="connsiteX19" fmla="*/ 90170 w 97608"/>
                <a:gd name="connsiteY19" fmla="*/ 35422 h 188683"/>
                <a:gd name="connsiteX20" fmla="*/ 78316 w 97608"/>
                <a:gd name="connsiteY20" fmla="*/ 47136 h 188683"/>
                <a:gd name="connsiteX21" fmla="*/ 38153 w 97608"/>
                <a:gd name="connsiteY21" fmla="*/ 47136 h 188683"/>
                <a:gd name="connsiteX22" fmla="*/ 24068 w 97608"/>
                <a:gd name="connsiteY22" fmla="*/ 58990 h 188683"/>
                <a:gd name="connsiteX23" fmla="*/ 33411 w 97608"/>
                <a:gd name="connsiteY23" fmla="*/ 75445 h 188683"/>
                <a:gd name="connsiteX24" fmla="*/ 73575 w 97608"/>
                <a:gd name="connsiteY24" fmla="*/ 91901 h 188683"/>
                <a:gd name="connsiteX25" fmla="*/ 97282 w 97608"/>
                <a:gd name="connsiteY25" fmla="*/ 134435 h 188683"/>
                <a:gd name="connsiteX26" fmla="*/ 59490 w 97608"/>
                <a:gd name="connsiteY26" fmla="*/ 164976 h 188683"/>
                <a:gd name="connsiteX27" fmla="*/ 59490 w 97608"/>
                <a:gd name="connsiteY27" fmla="*/ 176830 h 188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7608" h="188683">
                  <a:moveTo>
                    <a:pt x="59490" y="176830"/>
                  </a:moveTo>
                  <a:cubicBezTo>
                    <a:pt x="59490" y="183942"/>
                    <a:pt x="54748" y="188683"/>
                    <a:pt x="47636" y="188683"/>
                  </a:cubicBezTo>
                  <a:cubicBezTo>
                    <a:pt x="45823" y="188683"/>
                    <a:pt x="44289" y="188404"/>
                    <a:pt x="42755" y="187847"/>
                  </a:cubicBezTo>
                  <a:cubicBezTo>
                    <a:pt x="38432" y="186173"/>
                    <a:pt x="35782" y="182129"/>
                    <a:pt x="35782" y="176830"/>
                  </a:cubicBezTo>
                  <a:lnTo>
                    <a:pt x="35782" y="164976"/>
                  </a:lnTo>
                  <a:lnTo>
                    <a:pt x="19326" y="164976"/>
                  </a:lnTo>
                  <a:cubicBezTo>
                    <a:pt x="12214" y="164976"/>
                    <a:pt x="7473" y="160374"/>
                    <a:pt x="7473" y="153262"/>
                  </a:cubicBezTo>
                  <a:cubicBezTo>
                    <a:pt x="7473" y="146149"/>
                    <a:pt x="12214" y="141408"/>
                    <a:pt x="19326" y="141408"/>
                  </a:cubicBezTo>
                  <a:lnTo>
                    <a:pt x="59490" y="141408"/>
                  </a:lnTo>
                  <a:cubicBezTo>
                    <a:pt x="66462" y="141408"/>
                    <a:pt x="73575" y="136806"/>
                    <a:pt x="73575" y="129694"/>
                  </a:cubicBezTo>
                  <a:cubicBezTo>
                    <a:pt x="75946" y="122581"/>
                    <a:pt x="71204" y="115469"/>
                    <a:pt x="64092" y="113238"/>
                  </a:cubicBezTo>
                  <a:lnTo>
                    <a:pt x="24068" y="96643"/>
                  </a:lnTo>
                  <a:cubicBezTo>
                    <a:pt x="7473" y="89670"/>
                    <a:pt x="-2010" y="70704"/>
                    <a:pt x="361" y="54248"/>
                  </a:cubicBezTo>
                  <a:cubicBezTo>
                    <a:pt x="4823" y="38490"/>
                    <a:pt x="20024" y="25102"/>
                    <a:pt x="35782" y="23847"/>
                  </a:cubicBezTo>
                  <a:lnTo>
                    <a:pt x="35782" y="11854"/>
                  </a:lnTo>
                  <a:cubicBezTo>
                    <a:pt x="35782" y="4741"/>
                    <a:pt x="40524" y="0"/>
                    <a:pt x="47636" y="0"/>
                  </a:cubicBezTo>
                  <a:cubicBezTo>
                    <a:pt x="54748" y="0"/>
                    <a:pt x="59490" y="4741"/>
                    <a:pt x="59490" y="11854"/>
                  </a:cubicBezTo>
                  <a:lnTo>
                    <a:pt x="59490" y="23568"/>
                  </a:lnTo>
                  <a:lnTo>
                    <a:pt x="78316" y="23568"/>
                  </a:lnTo>
                  <a:cubicBezTo>
                    <a:pt x="85429" y="23568"/>
                    <a:pt x="90170" y="28309"/>
                    <a:pt x="90170" y="35422"/>
                  </a:cubicBezTo>
                  <a:cubicBezTo>
                    <a:pt x="90170" y="42394"/>
                    <a:pt x="85429" y="47136"/>
                    <a:pt x="78316" y="47136"/>
                  </a:cubicBezTo>
                  <a:lnTo>
                    <a:pt x="38153" y="47136"/>
                  </a:lnTo>
                  <a:cubicBezTo>
                    <a:pt x="31041" y="47136"/>
                    <a:pt x="26299" y="51878"/>
                    <a:pt x="24068" y="58990"/>
                  </a:cubicBezTo>
                  <a:cubicBezTo>
                    <a:pt x="24068" y="65962"/>
                    <a:pt x="26299" y="73075"/>
                    <a:pt x="33411" y="75445"/>
                  </a:cubicBezTo>
                  <a:lnTo>
                    <a:pt x="73575" y="91901"/>
                  </a:lnTo>
                  <a:cubicBezTo>
                    <a:pt x="90170" y="99013"/>
                    <a:pt x="99513" y="115469"/>
                    <a:pt x="97282" y="134435"/>
                  </a:cubicBezTo>
                  <a:cubicBezTo>
                    <a:pt x="94911" y="150891"/>
                    <a:pt x="78316" y="164976"/>
                    <a:pt x="59490" y="164976"/>
                  </a:cubicBezTo>
                  <a:lnTo>
                    <a:pt x="59490" y="176830"/>
                  </a:lnTo>
                  <a:close/>
                </a:path>
              </a:pathLst>
            </a:custGeom>
            <a:solidFill>
              <a:srgbClr val="4C4C4C"/>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sp>
          <p:nvSpPr>
            <p:cNvPr id="38" name="Freeform: Shape 37">
              <a:extLst>
                <a:ext uri="{FF2B5EF4-FFF2-40B4-BE49-F238E27FC236}">
                  <a16:creationId xmlns:a16="http://schemas.microsoft.com/office/drawing/2014/main" id="{92D327C4-4A06-F770-6BC7-D28E85912A7A}"/>
                </a:ext>
              </a:extLst>
            </p:cNvPr>
            <p:cNvSpPr/>
            <p:nvPr/>
          </p:nvSpPr>
          <p:spPr>
            <a:xfrm>
              <a:off x="6056813" y="3810309"/>
              <a:ext cx="366733" cy="294669"/>
            </a:xfrm>
            <a:custGeom>
              <a:avLst/>
              <a:gdLst>
                <a:gd name="connsiteX0" fmla="*/ 17258 w 366733"/>
                <a:gd name="connsiteY0" fmla="*/ 165115 h 294669"/>
                <a:gd name="connsiteX1" fmla="*/ 80989 w 366733"/>
                <a:gd name="connsiteY1" fmla="*/ 169857 h 294669"/>
                <a:gd name="connsiteX2" fmla="*/ 106928 w 366733"/>
                <a:gd name="connsiteY2" fmla="*/ 200398 h 294669"/>
                <a:gd name="connsiteX3" fmla="*/ 106928 w 366733"/>
                <a:gd name="connsiteY3" fmla="*/ 47136 h 294669"/>
                <a:gd name="connsiteX4" fmla="*/ 154203 w 366733"/>
                <a:gd name="connsiteY4" fmla="*/ 0 h 294669"/>
                <a:gd name="connsiteX5" fmla="*/ 201479 w 366733"/>
                <a:gd name="connsiteY5" fmla="*/ 47136 h 294669"/>
                <a:gd name="connsiteX6" fmla="*/ 201479 w 366733"/>
                <a:gd name="connsiteY6" fmla="*/ 141547 h 294669"/>
                <a:gd name="connsiteX7" fmla="*/ 260468 w 366733"/>
                <a:gd name="connsiteY7" fmla="*/ 141547 h 294669"/>
                <a:gd name="connsiteX8" fmla="*/ 366733 w 366733"/>
                <a:gd name="connsiteY8" fmla="*/ 247534 h 294669"/>
                <a:gd name="connsiteX9" fmla="*/ 366733 w 366733"/>
                <a:gd name="connsiteY9" fmla="*/ 282955 h 294669"/>
                <a:gd name="connsiteX10" fmla="*/ 355019 w 366733"/>
                <a:gd name="connsiteY10" fmla="*/ 294670 h 294669"/>
                <a:gd name="connsiteX11" fmla="*/ 345536 w 366733"/>
                <a:gd name="connsiteY11" fmla="*/ 282955 h 294669"/>
                <a:gd name="connsiteX12" fmla="*/ 345536 w 366733"/>
                <a:gd name="connsiteY12" fmla="*/ 247534 h 294669"/>
                <a:gd name="connsiteX13" fmla="*/ 262839 w 366733"/>
                <a:gd name="connsiteY13" fmla="*/ 165115 h 294669"/>
                <a:gd name="connsiteX14" fmla="*/ 191996 w 366733"/>
                <a:gd name="connsiteY14" fmla="*/ 165115 h 294669"/>
                <a:gd name="connsiteX15" fmla="*/ 180142 w 366733"/>
                <a:gd name="connsiteY15" fmla="*/ 153262 h 294669"/>
                <a:gd name="connsiteX16" fmla="*/ 180142 w 366733"/>
                <a:gd name="connsiteY16" fmla="*/ 47136 h 294669"/>
                <a:gd name="connsiteX17" fmla="*/ 156574 w 366733"/>
                <a:gd name="connsiteY17" fmla="*/ 23568 h 294669"/>
                <a:gd name="connsiteX18" fmla="*/ 133006 w 366733"/>
                <a:gd name="connsiteY18" fmla="*/ 47136 h 294669"/>
                <a:gd name="connsiteX19" fmla="*/ 133006 w 366733"/>
                <a:gd name="connsiteY19" fmla="*/ 231078 h 294669"/>
                <a:gd name="connsiteX20" fmla="*/ 125894 w 366733"/>
                <a:gd name="connsiteY20" fmla="*/ 242932 h 294669"/>
                <a:gd name="connsiteX21" fmla="*/ 111669 w 366733"/>
                <a:gd name="connsiteY21" fmla="*/ 240561 h 294669"/>
                <a:gd name="connsiteX22" fmla="*/ 64394 w 366733"/>
                <a:gd name="connsiteY22" fmla="*/ 186313 h 294669"/>
                <a:gd name="connsiteX23" fmla="*/ 31343 w 366733"/>
                <a:gd name="connsiteY23" fmla="*/ 183942 h 294669"/>
                <a:gd name="connsiteX24" fmla="*/ 26741 w 366733"/>
                <a:gd name="connsiteY24" fmla="*/ 216993 h 294669"/>
                <a:gd name="connsiteX25" fmla="*/ 80989 w 366733"/>
                <a:gd name="connsiteY25" fmla="*/ 275843 h 294669"/>
                <a:gd name="connsiteX26" fmla="*/ 80989 w 366733"/>
                <a:gd name="connsiteY26" fmla="*/ 292438 h 294669"/>
                <a:gd name="connsiteX27" fmla="*/ 73877 w 366733"/>
                <a:gd name="connsiteY27" fmla="*/ 294670 h 294669"/>
                <a:gd name="connsiteX28" fmla="*/ 64394 w 366733"/>
                <a:gd name="connsiteY28" fmla="*/ 290068 h 294669"/>
                <a:gd name="connsiteX29" fmla="*/ 10146 w 366733"/>
                <a:gd name="connsiteY29" fmla="*/ 231078 h 294669"/>
                <a:gd name="connsiteX30" fmla="*/ 17258 w 366733"/>
                <a:gd name="connsiteY30" fmla="*/ 165115 h 29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66733" h="294669">
                  <a:moveTo>
                    <a:pt x="17258" y="165115"/>
                  </a:moveTo>
                  <a:cubicBezTo>
                    <a:pt x="36084" y="148520"/>
                    <a:pt x="64394" y="150891"/>
                    <a:pt x="80989" y="169857"/>
                  </a:cubicBezTo>
                  <a:lnTo>
                    <a:pt x="106928" y="200398"/>
                  </a:lnTo>
                  <a:lnTo>
                    <a:pt x="106928" y="47136"/>
                  </a:lnTo>
                  <a:cubicBezTo>
                    <a:pt x="106928" y="21337"/>
                    <a:pt x="128265" y="0"/>
                    <a:pt x="154203" y="0"/>
                  </a:cubicBezTo>
                  <a:cubicBezTo>
                    <a:pt x="180142" y="0"/>
                    <a:pt x="201479" y="21337"/>
                    <a:pt x="201479" y="47136"/>
                  </a:cubicBezTo>
                  <a:lnTo>
                    <a:pt x="201479" y="141547"/>
                  </a:lnTo>
                  <a:lnTo>
                    <a:pt x="260468" y="141547"/>
                  </a:lnTo>
                  <a:cubicBezTo>
                    <a:pt x="319598" y="141547"/>
                    <a:pt x="366733" y="188683"/>
                    <a:pt x="366733" y="247534"/>
                  </a:cubicBezTo>
                  <a:lnTo>
                    <a:pt x="366733" y="282955"/>
                  </a:lnTo>
                  <a:cubicBezTo>
                    <a:pt x="366733" y="290068"/>
                    <a:pt x="361992" y="294670"/>
                    <a:pt x="355019" y="294670"/>
                  </a:cubicBezTo>
                  <a:cubicBezTo>
                    <a:pt x="347907" y="294670"/>
                    <a:pt x="345536" y="290068"/>
                    <a:pt x="345536" y="282955"/>
                  </a:cubicBezTo>
                  <a:lnTo>
                    <a:pt x="345536" y="247534"/>
                  </a:lnTo>
                  <a:cubicBezTo>
                    <a:pt x="345536" y="202768"/>
                    <a:pt x="307744" y="165115"/>
                    <a:pt x="262839" y="165115"/>
                  </a:cubicBezTo>
                  <a:lnTo>
                    <a:pt x="191996" y="165115"/>
                  </a:lnTo>
                  <a:cubicBezTo>
                    <a:pt x="184884" y="165115"/>
                    <a:pt x="180142" y="160374"/>
                    <a:pt x="180142" y="153262"/>
                  </a:cubicBezTo>
                  <a:lnTo>
                    <a:pt x="180142" y="47136"/>
                  </a:lnTo>
                  <a:cubicBezTo>
                    <a:pt x="180142" y="33051"/>
                    <a:pt x="170798" y="23568"/>
                    <a:pt x="156574" y="23568"/>
                  </a:cubicBezTo>
                  <a:cubicBezTo>
                    <a:pt x="142349" y="23568"/>
                    <a:pt x="133006" y="33051"/>
                    <a:pt x="133006" y="47136"/>
                  </a:cubicBezTo>
                  <a:lnTo>
                    <a:pt x="133006" y="231078"/>
                  </a:lnTo>
                  <a:cubicBezTo>
                    <a:pt x="133006" y="235819"/>
                    <a:pt x="130635" y="240561"/>
                    <a:pt x="125894" y="242932"/>
                  </a:cubicBezTo>
                  <a:cubicBezTo>
                    <a:pt x="121152" y="245163"/>
                    <a:pt x="116411" y="242932"/>
                    <a:pt x="111669" y="240561"/>
                  </a:cubicBezTo>
                  <a:lnTo>
                    <a:pt x="64394" y="186313"/>
                  </a:lnTo>
                  <a:cubicBezTo>
                    <a:pt x="57421" y="176830"/>
                    <a:pt x="40826" y="176830"/>
                    <a:pt x="31343" y="183942"/>
                  </a:cubicBezTo>
                  <a:cubicBezTo>
                    <a:pt x="21999" y="191054"/>
                    <a:pt x="19629" y="205139"/>
                    <a:pt x="26741" y="216993"/>
                  </a:cubicBezTo>
                  <a:lnTo>
                    <a:pt x="80989" y="275843"/>
                  </a:lnTo>
                  <a:cubicBezTo>
                    <a:pt x="85730" y="280585"/>
                    <a:pt x="85730" y="287697"/>
                    <a:pt x="80989" y="292438"/>
                  </a:cubicBezTo>
                  <a:cubicBezTo>
                    <a:pt x="78619" y="294670"/>
                    <a:pt x="76248" y="294670"/>
                    <a:pt x="73877" y="294670"/>
                  </a:cubicBezTo>
                  <a:cubicBezTo>
                    <a:pt x="71506" y="294670"/>
                    <a:pt x="66765" y="292438"/>
                    <a:pt x="64394" y="290068"/>
                  </a:cubicBezTo>
                  <a:lnTo>
                    <a:pt x="10146" y="231078"/>
                  </a:lnTo>
                  <a:cubicBezTo>
                    <a:pt x="-6449" y="209881"/>
                    <a:pt x="-1708" y="181571"/>
                    <a:pt x="17258" y="165115"/>
                  </a:cubicBezTo>
                  <a:close/>
                </a:path>
              </a:pathLst>
            </a:custGeom>
            <a:solidFill>
              <a:srgbClr val="4C4C4C"/>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sp>
          <p:nvSpPr>
            <p:cNvPr id="39" name="Freeform: Shape 38">
              <a:extLst>
                <a:ext uri="{FF2B5EF4-FFF2-40B4-BE49-F238E27FC236}">
                  <a16:creationId xmlns:a16="http://schemas.microsoft.com/office/drawing/2014/main" id="{03E62F88-F4E5-5C56-3900-0D4B130C9F2B}"/>
                </a:ext>
              </a:extLst>
            </p:cNvPr>
            <p:cNvSpPr/>
            <p:nvPr/>
          </p:nvSpPr>
          <p:spPr>
            <a:xfrm>
              <a:off x="6036279" y="3591085"/>
              <a:ext cx="35421" cy="37792"/>
            </a:xfrm>
            <a:custGeom>
              <a:avLst/>
              <a:gdLst>
                <a:gd name="connsiteX0" fmla="*/ 18827 w 35421"/>
                <a:gd name="connsiteY0" fmla="*/ 0 h 37792"/>
                <a:gd name="connsiteX1" fmla="*/ 35422 w 35421"/>
                <a:gd name="connsiteY1" fmla="*/ 18826 h 37792"/>
                <a:gd name="connsiteX2" fmla="*/ 18827 w 35421"/>
                <a:gd name="connsiteY2" fmla="*/ 37792 h 37792"/>
                <a:gd name="connsiteX3" fmla="*/ 0 w 35421"/>
                <a:gd name="connsiteY3" fmla="*/ 18826 h 37792"/>
                <a:gd name="connsiteX4" fmla="*/ 18827 w 35421"/>
                <a:gd name="connsiteY4" fmla="*/ 0 h 37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21" h="37792">
                  <a:moveTo>
                    <a:pt x="18827" y="0"/>
                  </a:moveTo>
                  <a:cubicBezTo>
                    <a:pt x="30680" y="0"/>
                    <a:pt x="35422" y="9483"/>
                    <a:pt x="35422" y="18826"/>
                  </a:cubicBezTo>
                  <a:cubicBezTo>
                    <a:pt x="35422" y="28309"/>
                    <a:pt x="28309" y="37792"/>
                    <a:pt x="18827" y="37792"/>
                  </a:cubicBezTo>
                  <a:cubicBezTo>
                    <a:pt x="9483" y="37792"/>
                    <a:pt x="0" y="30680"/>
                    <a:pt x="0" y="18826"/>
                  </a:cubicBezTo>
                  <a:cubicBezTo>
                    <a:pt x="0" y="7112"/>
                    <a:pt x="7112" y="0"/>
                    <a:pt x="18827" y="0"/>
                  </a:cubicBezTo>
                  <a:close/>
                </a:path>
              </a:pathLst>
            </a:custGeom>
            <a:solidFill>
              <a:srgbClr val="4C4C4C"/>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sp>
          <p:nvSpPr>
            <p:cNvPr id="41" name="Freeform: Shape 40">
              <a:extLst>
                <a:ext uri="{FF2B5EF4-FFF2-40B4-BE49-F238E27FC236}">
                  <a16:creationId xmlns:a16="http://schemas.microsoft.com/office/drawing/2014/main" id="{880D79B0-A039-1984-505D-81EC8A59226B}"/>
                </a:ext>
              </a:extLst>
            </p:cNvPr>
            <p:cNvSpPr/>
            <p:nvPr/>
          </p:nvSpPr>
          <p:spPr>
            <a:xfrm>
              <a:off x="5977150" y="3591085"/>
              <a:ext cx="37792" cy="37792"/>
            </a:xfrm>
            <a:custGeom>
              <a:avLst/>
              <a:gdLst>
                <a:gd name="connsiteX0" fmla="*/ 37792 w 37792"/>
                <a:gd name="connsiteY0" fmla="*/ 18826 h 37792"/>
                <a:gd name="connsiteX1" fmla="*/ 18966 w 37792"/>
                <a:gd name="connsiteY1" fmla="*/ 37792 h 37792"/>
                <a:gd name="connsiteX2" fmla="*/ 0 w 37792"/>
                <a:gd name="connsiteY2" fmla="*/ 18826 h 37792"/>
                <a:gd name="connsiteX3" fmla="*/ 18966 w 37792"/>
                <a:gd name="connsiteY3" fmla="*/ 0 h 37792"/>
                <a:gd name="connsiteX4" fmla="*/ 37792 w 37792"/>
                <a:gd name="connsiteY4" fmla="*/ 18826 h 37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92" h="37792">
                  <a:moveTo>
                    <a:pt x="37792" y="18826"/>
                  </a:moveTo>
                  <a:cubicBezTo>
                    <a:pt x="37792" y="30680"/>
                    <a:pt x="28449" y="37792"/>
                    <a:pt x="18966" y="37792"/>
                  </a:cubicBezTo>
                  <a:cubicBezTo>
                    <a:pt x="7112" y="37792"/>
                    <a:pt x="0" y="28309"/>
                    <a:pt x="0" y="18826"/>
                  </a:cubicBezTo>
                  <a:cubicBezTo>
                    <a:pt x="0" y="9483"/>
                    <a:pt x="7112" y="0"/>
                    <a:pt x="18966" y="0"/>
                  </a:cubicBezTo>
                  <a:cubicBezTo>
                    <a:pt x="30820" y="0"/>
                    <a:pt x="37792" y="7112"/>
                    <a:pt x="37792" y="18826"/>
                  </a:cubicBezTo>
                  <a:close/>
                </a:path>
              </a:pathLst>
            </a:custGeom>
            <a:solidFill>
              <a:srgbClr val="4C4C4C"/>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sp>
          <p:nvSpPr>
            <p:cNvPr id="43" name="Freeform: Shape 42">
              <a:extLst>
                <a:ext uri="{FF2B5EF4-FFF2-40B4-BE49-F238E27FC236}">
                  <a16:creationId xmlns:a16="http://schemas.microsoft.com/office/drawing/2014/main" id="{1A6B8B09-DB15-7525-09E1-53E760305BB3}"/>
                </a:ext>
              </a:extLst>
            </p:cNvPr>
            <p:cNvSpPr/>
            <p:nvPr/>
          </p:nvSpPr>
          <p:spPr>
            <a:xfrm>
              <a:off x="5918160" y="3591085"/>
              <a:ext cx="35421" cy="37792"/>
            </a:xfrm>
            <a:custGeom>
              <a:avLst/>
              <a:gdLst>
                <a:gd name="connsiteX0" fmla="*/ 18827 w 35421"/>
                <a:gd name="connsiteY0" fmla="*/ 0 h 37792"/>
                <a:gd name="connsiteX1" fmla="*/ 35422 w 35421"/>
                <a:gd name="connsiteY1" fmla="*/ 18826 h 37792"/>
                <a:gd name="connsiteX2" fmla="*/ 18827 w 35421"/>
                <a:gd name="connsiteY2" fmla="*/ 37792 h 37792"/>
                <a:gd name="connsiteX3" fmla="*/ 0 w 35421"/>
                <a:gd name="connsiteY3" fmla="*/ 18826 h 37792"/>
                <a:gd name="connsiteX4" fmla="*/ 18827 w 35421"/>
                <a:gd name="connsiteY4" fmla="*/ 0 h 37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21" h="37792">
                  <a:moveTo>
                    <a:pt x="18827" y="0"/>
                  </a:moveTo>
                  <a:cubicBezTo>
                    <a:pt x="30680" y="0"/>
                    <a:pt x="35422" y="9483"/>
                    <a:pt x="35422" y="18826"/>
                  </a:cubicBezTo>
                  <a:cubicBezTo>
                    <a:pt x="35422" y="28309"/>
                    <a:pt x="28309" y="37792"/>
                    <a:pt x="18827" y="37792"/>
                  </a:cubicBezTo>
                  <a:cubicBezTo>
                    <a:pt x="9483" y="37792"/>
                    <a:pt x="0" y="30680"/>
                    <a:pt x="0" y="18826"/>
                  </a:cubicBezTo>
                  <a:cubicBezTo>
                    <a:pt x="0" y="7112"/>
                    <a:pt x="7112" y="0"/>
                    <a:pt x="18827" y="0"/>
                  </a:cubicBezTo>
                  <a:close/>
                </a:path>
              </a:pathLst>
            </a:custGeom>
            <a:solidFill>
              <a:srgbClr val="4C4C4C"/>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sp>
          <p:nvSpPr>
            <p:cNvPr id="45" name="Freeform: Shape 44">
              <a:extLst>
                <a:ext uri="{FF2B5EF4-FFF2-40B4-BE49-F238E27FC236}">
                  <a16:creationId xmlns:a16="http://schemas.microsoft.com/office/drawing/2014/main" id="{63C62F71-F540-BF56-23E7-DA6EDB9507A0}"/>
                </a:ext>
              </a:extLst>
            </p:cNvPr>
            <p:cNvSpPr/>
            <p:nvPr/>
          </p:nvSpPr>
          <p:spPr>
            <a:xfrm>
              <a:off x="5859170" y="3551061"/>
              <a:ext cx="495904" cy="377227"/>
            </a:xfrm>
            <a:custGeom>
              <a:avLst/>
              <a:gdLst>
                <a:gd name="connsiteX0" fmla="*/ 58990 w 495904"/>
                <a:gd name="connsiteY0" fmla="*/ 23568 h 377227"/>
                <a:gd name="connsiteX1" fmla="*/ 23568 w 495904"/>
                <a:gd name="connsiteY1" fmla="*/ 58850 h 377227"/>
                <a:gd name="connsiteX2" fmla="*/ 23568 w 495904"/>
                <a:gd name="connsiteY2" fmla="*/ 94272 h 377227"/>
                <a:gd name="connsiteX3" fmla="*/ 472336 w 495904"/>
                <a:gd name="connsiteY3" fmla="*/ 94272 h 377227"/>
                <a:gd name="connsiteX4" fmla="*/ 472336 w 495904"/>
                <a:gd name="connsiteY4" fmla="*/ 58850 h 377227"/>
                <a:gd name="connsiteX5" fmla="*/ 436915 w 495904"/>
                <a:gd name="connsiteY5" fmla="*/ 23568 h 377227"/>
                <a:gd name="connsiteX6" fmla="*/ 58990 w 495904"/>
                <a:gd name="connsiteY6" fmla="*/ 23568 h 377227"/>
                <a:gd name="connsiteX7" fmla="*/ 58990 w 495904"/>
                <a:gd name="connsiteY7" fmla="*/ 353659 h 377227"/>
                <a:gd name="connsiteX8" fmla="*/ 236099 w 495904"/>
                <a:gd name="connsiteY8" fmla="*/ 353659 h 377227"/>
                <a:gd name="connsiteX9" fmla="*/ 247952 w 495904"/>
                <a:gd name="connsiteY9" fmla="*/ 365374 h 377227"/>
                <a:gd name="connsiteX10" fmla="*/ 236099 w 495904"/>
                <a:gd name="connsiteY10" fmla="*/ 377227 h 377227"/>
                <a:gd name="connsiteX11" fmla="*/ 58990 w 495904"/>
                <a:gd name="connsiteY11" fmla="*/ 377227 h 377227"/>
                <a:gd name="connsiteX12" fmla="*/ 0 w 495904"/>
                <a:gd name="connsiteY12" fmla="*/ 318238 h 377227"/>
                <a:gd name="connsiteX13" fmla="*/ 0 w 495904"/>
                <a:gd name="connsiteY13" fmla="*/ 58850 h 377227"/>
                <a:gd name="connsiteX14" fmla="*/ 58990 w 495904"/>
                <a:gd name="connsiteY14" fmla="*/ 0 h 377227"/>
                <a:gd name="connsiteX15" fmla="*/ 436915 w 495904"/>
                <a:gd name="connsiteY15" fmla="*/ 0 h 377227"/>
                <a:gd name="connsiteX16" fmla="*/ 495904 w 495904"/>
                <a:gd name="connsiteY16" fmla="*/ 58850 h 377227"/>
                <a:gd name="connsiteX17" fmla="*/ 495904 w 495904"/>
                <a:gd name="connsiteY17" fmla="*/ 282816 h 377227"/>
                <a:gd name="connsiteX18" fmla="*/ 484051 w 495904"/>
                <a:gd name="connsiteY18" fmla="*/ 294670 h 377227"/>
                <a:gd name="connsiteX19" fmla="*/ 472336 w 495904"/>
                <a:gd name="connsiteY19" fmla="*/ 282816 h 377227"/>
                <a:gd name="connsiteX20" fmla="*/ 472336 w 495904"/>
                <a:gd name="connsiteY20" fmla="*/ 117840 h 377227"/>
                <a:gd name="connsiteX21" fmla="*/ 247952 w 495904"/>
                <a:gd name="connsiteY21" fmla="*/ 117840 h 377227"/>
                <a:gd name="connsiteX22" fmla="*/ 23568 w 495904"/>
                <a:gd name="connsiteY22" fmla="*/ 117840 h 377227"/>
                <a:gd name="connsiteX23" fmla="*/ 23568 w 495904"/>
                <a:gd name="connsiteY23" fmla="*/ 318238 h 377227"/>
                <a:gd name="connsiteX24" fmla="*/ 58990 w 495904"/>
                <a:gd name="connsiteY24" fmla="*/ 353659 h 377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95904" h="377227">
                  <a:moveTo>
                    <a:pt x="58990" y="23568"/>
                  </a:moveTo>
                  <a:cubicBezTo>
                    <a:pt x="40163" y="23568"/>
                    <a:pt x="23568" y="40024"/>
                    <a:pt x="23568" y="58850"/>
                  </a:cubicBezTo>
                  <a:lnTo>
                    <a:pt x="23568" y="94272"/>
                  </a:lnTo>
                  <a:lnTo>
                    <a:pt x="472336" y="94272"/>
                  </a:lnTo>
                  <a:lnTo>
                    <a:pt x="472336" y="58850"/>
                  </a:lnTo>
                  <a:cubicBezTo>
                    <a:pt x="472336" y="40024"/>
                    <a:pt x="455741" y="23568"/>
                    <a:pt x="436915" y="23568"/>
                  </a:cubicBezTo>
                  <a:lnTo>
                    <a:pt x="58990" y="23568"/>
                  </a:lnTo>
                  <a:close/>
                  <a:moveTo>
                    <a:pt x="58990" y="353659"/>
                  </a:moveTo>
                  <a:lnTo>
                    <a:pt x="236099" y="353659"/>
                  </a:lnTo>
                  <a:cubicBezTo>
                    <a:pt x="243211" y="353659"/>
                    <a:pt x="247952" y="358261"/>
                    <a:pt x="247952" y="365374"/>
                  </a:cubicBezTo>
                  <a:cubicBezTo>
                    <a:pt x="247952" y="372486"/>
                    <a:pt x="243211" y="377227"/>
                    <a:pt x="236099" y="377227"/>
                  </a:cubicBezTo>
                  <a:lnTo>
                    <a:pt x="58990" y="377227"/>
                  </a:lnTo>
                  <a:cubicBezTo>
                    <a:pt x="25939" y="377227"/>
                    <a:pt x="0" y="351289"/>
                    <a:pt x="0" y="318238"/>
                  </a:cubicBezTo>
                  <a:lnTo>
                    <a:pt x="0" y="58850"/>
                  </a:lnTo>
                  <a:cubicBezTo>
                    <a:pt x="0" y="25939"/>
                    <a:pt x="25939" y="0"/>
                    <a:pt x="58990" y="0"/>
                  </a:cubicBezTo>
                  <a:lnTo>
                    <a:pt x="436915" y="0"/>
                  </a:lnTo>
                  <a:cubicBezTo>
                    <a:pt x="469965" y="0"/>
                    <a:pt x="495904" y="25939"/>
                    <a:pt x="495904" y="58850"/>
                  </a:cubicBezTo>
                  <a:lnTo>
                    <a:pt x="495904" y="282816"/>
                  </a:lnTo>
                  <a:cubicBezTo>
                    <a:pt x="495904" y="289928"/>
                    <a:pt x="491162" y="294670"/>
                    <a:pt x="484051" y="294670"/>
                  </a:cubicBezTo>
                  <a:cubicBezTo>
                    <a:pt x="477078" y="294670"/>
                    <a:pt x="472336" y="289928"/>
                    <a:pt x="472336" y="282816"/>
                  </a:cubicBezTo>
                  <a:lnTo>
                    <a:pt x="472336" y="117840"/>
                  </a:lnTo>
                  <a:lnTo>
                    <a:pt x="247952" y="117840"/>
                  </a:lnTo>
                  <a:lnTo>
                    <a:pt x="23568" y="117840"/>
                  </a:lnTo>
                  <a:lnTo>
                    <a:pt x="23568" y="318238"/>
                  </a:lnTo>
                  <a:cubicBezTo>
                    <a:pt x="23568" y="337064"/>
                    <a:pt x="40163" y="353659"/>
                    <a:pt x="58990" y="353659"/>
                  </a:cubicBezTo>
                  <a:close/>
                </a:path>
              </a:pathLst>
            </a:custGeom>
            <a:solidFill>
              <a:srgbClr val="4C4C4C"/>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grpSp>
      <p:grpSp>
        <p:nvGrpSpPr>
          <p:cNvPr id="62" name="Group 61">
            <a:extLst>
              <a:ext uri="{FF2B5EF4-FFF2-40B4-BE49-F238E27FC236}">
                <a16:creationId xmlns:a16="http://schemas.microsoft.com/office/drawing/2014/main" id="{447DE6B9-9D69-5BFF-3538-F6AC7F845358}"/>
              </a:ext>
            </a:extLst>
          </p:cNvPr>
          <p:cNvGrpSpPr/>
          <p:nvPr/>
        </p:nvGrpSpPr>
        <p:grpSpPr>
          <a:xfrm>
            <a:off x="579891" y="5460987"/>
            <a:ext cx="2768657" cy="577682"/>
            <a:chOff x="2616039" y="2679806"/>
            <a:chExt cx="2768657" cy="577682"/>
          </a:xfrm>
        </p:grpSpPr>
        <p:sp>
          <p:nvSpPr>
            <p:cNvPr id="30" name="TextBox 29">
              <a:extLst>
                <a:ext uri="{FF2B5EF4-FFF2-40B4-BE49-F238E27FC236}">
                  <a16:creationId xmlns:a16="http://schemas.microsoft.com/office/drawing/2014/main" id="{C566A5C9-BB8A-87FD-6E6E-3B676261BD09}"/>
                </a:ext>
              </a:extLst>
            </p:cNvPr>
            <p:cNvSpPr txBox="1"/>
            <p:nvPr/>
          </p:nvSpPr>
          <p:spPr>
            <a:xfrm>
              <a:off x="2616039" y="2679806"/>
              <a:ext cx="2684617"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68727"/>
                  </a:solidFill>
                  <a:effectLst/>
                  <a:uLnTx/>
                  <a:uFillTx/>
                  <a:latin typeface="Fidelity Sans 2"/>
                  <a:ea typeface="ＭＳ Ｐゴシック"/>
                  <a:cs typeface="+mn-cs"/>
                </a:rPr>
                <a:t>Customer-centric </a:t>
              </a:r>
              <a:r>
                <a:rPr lang="en-US" sz="1200" b="1" dirty="0">
                  <a:solidFill>
                    <a:srgbClr val="368727"/>
                  </a:solidFill>
                  <a:latin typeface="Fidelity Sans 2"/>
                  <a:ea typeface="ＭＳ Ｐゴシック"/>
                </a:rPr>
                <a:t>e</a:t>
              </a:r>
              <a:r>
                <a:rPr kumimoji="0" lang="en-US" sz="1200" b="1" i="0" u="none" strike="noStrike" kern="1200" cap="none" spc="0" normalizeH="0" baseline="0" noProof="0" dirty="0" err="1">
                  <a:ln>
                    <a:noFill/>
                  </a:ln>
                  <a:solidFill>
                    <a:srgbClr val="368727"/>
                  </a:solidFill>
                  <a:effectLst/>
                  <a:uLnTx/>
                  <a:uFillTx/>
                  <a:latin typeface="Fidelity Sans 2"/>
                  <a:ea typeface="ＭＳ Ｐゴシック"/>
                  <a:cs typeface="+mn-cs"/>
                </a:rPr>
                <a:t>nablement</a:t>
              </a:r>
              <a:endParaRPr kumimoji="0" lang="en-US" sz="1200" b="1" i="0" u="none" strike="noStrike" kern="1200" cap="none" spc="0" normalizeH="0" baseline="0" noProof="0" dirty="0">
                <a:ln>
                  <a:noFill/>
                </a:ln>
                <a:solidFill>
                  <a:srgbClr val="368727"/>
                </a:solidFill>
                <a:effectLst/>
                <a:uLnTx/>
                <a:uFillTx/>
                <a:latin typeface="Fidelity Sans 2"/>
                <a:ea typeface="ＭＳ Ｐゴシック"/>
                <a:cs typeface="+mn-cs"/>
              </a:endParaRPr>
            </a:p>
          </p:txBody>
        </p:sp>
        <p:sp>
          <p:nvSpPr>
            <p:cNvPr id="47" name="TextBox 46">
              <a:extLst>
                <a:ext uri="{FF2B5EF4-FFF2-40B4-BE49-F238E27FC236}">
                  <a16:creationId xmlns:a16="http://schemas.microsoft.com/office/drawing/2014/main" id="{D36F1D08-FF53-ACBF-0577-133905B975DE}"/>
                </a:ext>
              </a:extLst>
            </p:cNvPr>
            <p:cNvSpPr txBox="1"/>
            <p:nvPr/>
          </p:nvSpPr>
          <p:spPr>
            <a:xfrm>
              <a:off x="2616039" y="2918934"/>
              <a:ext cx="2768657" cy="338554"/>
            </a:xfrm>
            <a:prstGeom prst="rect">
              <a:avLst/>
            </a:prstGeom>
            <a:noFill/>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100" b="0" i="0" u="none" strike="noStrike" kern="1200" cap="none" spc="0" normalizeH="0" baseline="0" noProof="0" dirty="0">
                  <a:ln>
                    <a:noFill/>
                  </a:ln>
                  <a:solidFill>
                    <a:srgbClr val="272B41"/>
                  </a:solidFill>
                  <a:effectLst/>
                  <a:uLnTx/>
                  <a:uFillTx/>
                  <a:latin typeface="Fidelity Sans 2"/>
                  <a:ea typeface="ＭＳ Ｐゴシック"/>
                  <a:cs typeface="+mn-cs"/>
                </a:rPr>
                <a:t>Deliver seamless, intelligent and desirable experiences along advisor journeys</a:t>
              </a:r>
              <a:endParaRPr kumimoji="0" lang="en-US" sz="1000" b="0" i="0" u="none" strike="noStrike" kern="1200" cap="none" spc="0" normalizeH="0" baseline="0" noProof="0" dirty="0">
                <a:ln>
                  <a:noFill/>
                </a:ln>
                <a:solidFill>
                  <a:srgbClr val="272B41"/>
                </a:solidFill>
                <a:effectLst/>
                <a:uLnTx/>
                <a:uFillTx/>
                <a:latin typeface="Fidelity Sans 2"/>
                <a:ea typeface="ＭＳ Ｐゴシック"/>
                <a:cs typeface="+mn-cs"/>
              </a:endParaRPr>
            </a:p>
          </p:txBody>
        </p:sp>
      </p:grpSp>
      <p:grpSp>
        <p:nvGrpSpPr>
          <p:cNvPr id="51" name="Graphic 20" descr="Spot filled icon of a coin and a check mark connected in a circle">
            <a:extLst>
              <a:ext uri="{FF2B5EF4-FFF2-40B4-BE49-F238E27FC236}">
                <a16:creationId xmlns:a16="http://schemas.microsoft.com/office/drawing/2014/main" id="{4C0D4BE9-8DF7-483C-1E74-0084EC24DC69}"/>
              </a:ext>
            </a:extLst>
          </p:cNvPr>
          <p:cNvGrpSpPr/>
          <p:nvPr/>
        </p:nvGrpSpPr>
        <p:grpSpPr>
          <a:xfrm>
            <a:off x="5448223" y="4767209"/>
            <a:ext cx="543146" cy="542214"/>
            <a:chOff x="6792686" y="3561381"/>
            <a:chExt cx="566746" cy="565771"/>
          </a:xfrm>
        </p:grpSpPr>
        <p:sp>
          <p:nvSpPr>
            <p:cNvPr id="52" name="Freeform: Shape 51">
              <a:extLst>
                <a:ext uri="{FF2B5EF4-FFF2-40B4-BE49-F238E27FC236}">
                  <a16:creationId xmlns:a16="http://schemas.microsoft.com/office/drawing/2014/main" id="{FD71C918-E346-A49D-EFE8-8FD1100F08BB}"/>
                </a:ext>
              </a:extLst>
            </p:cNvPr>
            <p:cNvSpPr/>
            <p:nvPr/>
          </p:nvSpPr>
          <p:spPr>
            <a:xfrm>
              <a:off x="6816254" y="3584949"/>
              <a:ext cx="212530" cy="212112"/>
            </a:xfrm>
            <a:custGeom>
              <a:avLst/>
              <a:gdLst>
                <a:gd name="connsiteX0" fmla="*/ 0 w 212530"/>
                <a:gd name="connsiteY0" fmla="*/ 106126 h 212112"/>
                <a:gd name="connsiteX1" fmla="*/ 106265 w 212530"/>
                <a:gd name="connsiteY1" fmla="*/ 0 h 212112"/>
                <a:gd name="connsiteX2" fmla="*/ 212531 w 212530"/>
                <a:gd name="connsiteY2" fmla="*/ 106126 h 212112"/>
                <a:gd name="connsiteX3" fmla="*/ 106265 w 212530"/>
                <a:gd name="connsiteY3" fmla="*/ 212112 h 212112"/>
                <a:gd name="connsiteX4" fmla="*/ 0 w 212530"/>
                <a:gd name="connsiteY4" fmla="*/ 106126 h 212112"/>
                <a:gd name="connsiteX5" fmla="*/ 94412 w 212530"/>
                <a:gd name="connsiteY5" fmla="*/ 164976 h 212112"/>
                <a:gd name="connsiteX6" fmla="*/ 94412 w 212530"/>
                <a:gd name="connsiteY6" fmla="*/ 176830 h 212112"/>
                <a:gd name="connsiteX7" fmla="*/ 106265 w 212530"/>
                <a:gd name="connsiteY7" fmla="*/ 188544 h 212112"/>
                <a:gd name="connsiteX8" fmla="*/ 118119 w 212530"/>
                <a:gd name="connsiteY8" fmla="*/ 176830 h 212112"/>
                <a:gd name="connsiteX9" fmla="*/ 118119 w 212530"/>
                <a:gd name="connsiteY9" fmla="*/ 164976 h 212112"/>
                <a:gd name="connsiteX10" fmla="*/ 129833 w 212530"/>
                <a:gd name="connsiteY10" fmla="*/ 164976 h 212112"/>
                <a:gd name="connsiteX11" fmla="*/ 165255 w 212530"/>
                <a:gd name="connsiteY11" fmla="*/ 129694 h 212112"/>
                <a:gd name="connsiteX12" fmla="*/ 129833 w 212530"/>
                <a:gd name="connsiteY12" fmla="*/ 94272 h 212112"/>
                <a:gd name="connsiteX13" fmla="*/ 82697 w 212530"/>
                <a:gd name="connsiteY13" fmla="*/ 94272 h 212112"/>
                <a:gd name="connsiteX14" fmla="*/ 70844 w 212530"/>
                <a:gd name="connsiteY14" fmla="*/ 82558 h 212112"/>
                <a:gd name="connsiteX15" fmla="*/ 82697 w 212530"/>
                <a:gd name="connsiteY15" fmla="*/ 70704 h 212112"/>
                <a:gd name="connsiteX16" fmla="*/ 153541 w 212530"/>
                <a:gd name="connsiteY16" fmla="*/ 70704 h 212112"/>
                <a:gd name="connsiteX17" fmla="*/ 165255 w 212530"/>
                <a:gd name="connsiteY17" fmla="*/ 58990 h 212112"/>
                <a:gd name="connsiteX18" fmla="*/ 153541 w 212530"/>
                <a:gd name="connsiteY18" fmla="*/ 47136 h 212112"/>
                <a:gd name="connsiteX19" fmla="*/ 118119 w 212530"/>
                <a:gd name="connsiteY19" fmla="*/ 47136 h 212112"/>
                <a:gd name="connsiteX20" fmla="*/ 118119 w 212530"/>
                <a:gd name="connsiteY20" fmla="*/ 35282 h 212112"/>
                <a:gd name="connsiteX21" fmla="*/ 106265 w 212530"/>
                <a:gd name="connsiteY21" fmla="*/ 23568 h 212112"/>
                <a:gd name="connsiteX22" fmla="*/ 94412 w 212530"/>
                <a:gd name="connsiteY22" fmla="*/ 35282 h 212112"/>
                <a:gd name="connsiteX23" fmla="*/ 94412 w 212530"/>
                <a:gd name="connsiteY23" fmla="*/ 47136 h 212112"/>
                <a:gd name="connsiteX24" fmla="*/ 82697 w 212530"/>
                <a:gd name="connsiteY24" fmla="*/ 47136 h 212112"/>
                <a:gd name="connsiteX25" fmla="*/ 47276 w 212530"/>
                <a:gd name="connsiteY25" fmla="*/ 82558 h 212112"/>
                <a:gd name="connsiteX26" fmla="*/ 82697 w 212530"/>
                <a:gd name="connsiteY26" fmla="*/ 117840 h 212112"/>
                <a:gd name="connsiteX27" fmla="*/ 129833 w 212530"/>
                <a:gd name="connsiteY27" fmla="*/ 117840 h 212112"/>
                <a:gd name="connsiteX28" fmla="*/ 141687 w 212530"/>
                <a:gd name="connsiteY28" fmla="*/ 129694 h 212112"/>
                <a:gd name="connsiteX29" fmla="*/ 129833 w 212530"/>
                <a:gd name="connsiteY29" fmla="*/ 141408 h 212112"/>
                <a:gd name="connsiteX30" fmla="*/ 58990 w 212530"/>
                <a:gd name="connsiteY30" fmla="*/ 141408 h 212112"/>
                <a:gd name="connsiteX31" fmla="*/ 47276 w 212530"/>
                <a:gd name="connsiteY31" fmla="*/ 153262 h 212112"/>
                <a:gd name="connsiteX32" fmla="*/ 58990 w 212530"/>
                <a:gd name="connsiteY32" fmla="*/ 164976 h 212112"/>
                <a:gd name="connsiteX33" fmla="*/ 94412 w 212530"/>
                <a:gd name="connsiteY33" fmla="*/ 164976 h 21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12530" h="212112">
                  <a:moveTo>
                    <a:pt x="0" y="106126"/>
                  </a:moveTo>
                  <a:cubicBezTo>
                    <a:pt x="0" y="47136"/>
                    <a:pt x="47276" y="0"/>
                    <a:pt x="106265" y="0"/>
                  </a:cubicBezTo>
                  <a:cubicBezTo>
                    <a:pt x="165255" y="0"/>
                    <a:pt x="212531" y="47136"/>
                    <a:pt x="212531" y="106126"/>
                  </a:cubicBezTo>
                  <a:cubicBezTo>
                    <a:pt x="212531" y="164976"/>
                    <a:pt x="165255" y="212112"/>
                    <a:pt x="106265" y="212112"/>
                  </a:cubicBezTo>
                  <a:cubicBezTo>
                    <a:pt x="47276" y="212112"/>
                    <a:pt x="0" y="164976"/>
                    <a:pt x="0" y="106126"/>
                  </a:cubicBezTo>
                  <a:close/>
                  <a:moveTo>
                    <a:pt x="94412" y="164976"/>
                  </a:moveTo>
                  <a:lnTo>
                    <a:pt x="94412" y="176830"/>
                  </a:lnTo>
                  <a:cubicBezTo>
                    <a:pt x="94412" y="183803"/>
                    <a:pt x="99153" y="188544"/>
                    <a:pt x="106265" y="188544"/>
                  </a:cubicBezTo>
                  <a:cubicBezTo>
                    <a:pt x="113377" y="188544"/>
                    <a:pt x="118119" y="183803"/>
                    <a:pt x="118119" y="176830"/>
                  </a:cubicBezTo>
                  <a:lnTo>
                    <a:pt x="118119" y="164976"/>
                  </a:lnTo>
                  <a:lnTo>
                    <a:pt x="129833" y="164976"/>
                  </a:lnTo>
                  <a:cubicBezTo>
                    <a:pt x="148799" y="164976"/>
                    <a:pt x="165255" y="148520"/>
                    <a:pt x="165255" y="129694"/>
                  </a:cubicBezTo>
                  <a:cubicBezTo>
                    <a:pt x="165255" y="110728"/>
                    <a:pt x="148799" y="94272"/>
                    <a:pt x="129833" y="94272"/>
                  </a:cubicBezTo>
                  <a:lnTo>
                    <a:pt x="82697" y="94272"/>
                  </a:lnTo>
                  <a:cubicBezTo>
                    <a:pt x="75585" y="94272"/>
                    <a:pt x="70844" y="89530"/>
                    <a:pt x="70844" y="82558"/>
                  </a:cubicBezTo>
                  <a:cubicBezTo>
                    <a:pt x="70844" y="75446"/>
                    <a:pt x="75585" y="70704"/>
                    <a:pt x="82697" y="70704"/>
                  </a:cubicBezTo>
                  <a:lnTo>
                    <a:pt x="153541" y="70704"/>
                  </a:lnTo>
                  <a:cubicBezTo>
                    <a:pt x="160653" y="70704"/>
                    <a:pt x="165255" y="65962"/>
                    <a:pt x="165255" y="58990"/>
                  </a:cubicBezTo>
                  <a:cubicBezTo>
                    <a:pt x="165255" y="51878"/>
                    <a:pt x="160653" y="47136"/>
                    <a:pt x="153541" y="47136"/>
                  </a:cubicBezTo>
                  <a:lnTo>
                    <a:pt x="118119" y="47136"/>
                  </a:lnTo>
                  <a:lnTo>
                    <a:pt x="118119" y="35282"/>
                  </a:lnTo>
                  <a:cubicBezTo>
                    <a:pt x="118119" y="28309"/>
                    <a:pt x="113377" y="23568"/>
                    <a:pt x="106265" y="23568"/>
                  </a:cubicBezTo>
                  <a:cubicBezTo>
                    <a:pt x="99153" y="23568"/>
                    <a:pt x="94412" y="28309"/>
                    <a:pt x="94412" y="35282"/>
                  </a:cubicBezTo>
                  <a:lnTo>
                    <a:pt x="94412" y="47136"/>
                  </a:lnTo>
                  <a:lnTo>
                    <a:pt x="82697" y="47136"/>
                  </a:lnTo>
                  <a:cubicBezTo>
                    <a:pt x="63731" y="47136"/>
                    <a:pt x="47276" y="63592"/>
                    <a:pt x="47276" y="82558"/>
                  </a:cubicBezTo>
                  <a:cubicBezTo>
                    <a:pt x="47276" y="101384"/>
                    <a:pt x="63731" y="117840"/>
                    <a:pt x="82697" y="117840"/>
                  </a:cubicBezTo>
                  <a:lnTo>
                    <a:pt x="129833" y="117840"/>
                  </a:lnTo>
                  <a:cubicBezTo>
                    <a:pt x="136945" y="117840"/>
                    <a:pt x="141687" y="122581"/>
                    <a:pt x="141687" y="129694"/>
                  </a:cubicBezTo>
                  <a:cubicBezTo>
                    <a:pt x="141687" y="136667"/>
                    <a:pt x="136945" y="141408"/>
                    <a:pt x="129833" y="141408"/>
                  </a:cubicBezTo>
                  <a:lnTo>
                    <a:pt x="58990" y="141408"/>
                  </a:lnTo>
                  <a:cubicBezTo>
                    <a:pt x="51877" y="141408"/>
                    <a:pt x="47276" y="146149"/>
                    <a:pt x="47276" y="153262"/>
                  </a:cubicBezTo>
                  <a:cubicBezTo>
                    <a:pt x="47276" y="160235"/>
                    <a:pt x="51877" y="164976"/>
                    <a:pt x="58990" y="164976"/>
                  </a:cubicBezTo>
                  <a:lnTo>
                    <a:pt x="94412" y="164976"/>
                  </a:lnTo>
                  <a:close/>
                </a:path>
              </a:pathLst>
            </a:custGeom>
            <a:solidFill>
              <a:srgbClr val="6AD539"/>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idelity Sans Lt"/>
                <a:ea typeface="ＭＳ Ｐゴシック"/>
                <a:cs typeface="+mn-cs"/>
              </a:endParaRPr>
            </a:p>
          </p:txBody>
        </p:sp>
        <p:sp>
          <p:nvSpPr>
            <p:cNvPr id="54" name="Freeform: Shape 53">
              <a:extLst>
                <a:ext uri="{FF2B5EF4-FFF2-40B4-BE49-F238E27FC236}">
                  <a16:creationId xmlns:a16="http://schemas.microsoft.com/office/drawing/2014/main" id="{C1D8014B-5437-B064-7CDF-AF780329E22D}"/>
                </a:ext>
              </a:extLst>
            </p:cNvPr>
            <p:cNvSpPr/>
            <p:nvPr/>
          </p:nvSpPr>
          <p:spPr>
            <a:xfrm>
              <a:off x="7170257" y="3880432"/>
              <a:ext cx="188362" cy="159560"/>
            </a:xfrm>
            <a:custGeom>
              <a:avLst/>
              <a:gdLst>
                <a:gd name="connsiteX0" fmla="*/ 186805 w 188362"/>
                <a:gd name="connsiteY0" fmla="*/ 18013 h 159560"/>
                <a:gd name="connsiteX1" fmla="*/ 75799 w 188362"/>
                <a:gd name="connsiteY1" fmla="*/ 152448 h 159560"/>
                <a:gd name="connsiteX2" fmla="*/ 56972 w 188362"/>
                <a:gd name="connsiteY2" fmla="*/ 159560 h 159560"/>
                <a:gd name="connsiteX3" fmla="*/ 42748 w 188362"/>
                <a:gd name="connsiteY3" fmla="*/ 154819 h 159560"/>
                <a:gd name="connsiteX4" fmla="*/ 4955 w 188362"/>
                <a:gd name="connsiteY4" fmla="*/ 126509 h 159560"/>
                <a:gd name="connsiteX5" fmla="*/ 2584 w 188362"/>
                <a:gd name="connsiteY5" fmla="*/ 110054 h 159560"/>
                <a:gd name="connsiteX6" fmla="*/ 19180 w 188362"/>
                <a:gd name="connsiteY6" fmla="*/ 107683 h 159560"/>
                <a:gd name="connsiteX7" fmla="*/ 56972 w 188362"/>
                <a:gd name="connsiteY7" fmla="*/ 135853 h 159560"/>
                <a:gd name="connsiteX8" fmla="*/ 167979 w 188362"/>
                <a:gd name="connsiteY8" fmla="*/ 3928 h 159560"/>
                <a:gd name="connsiteX9" fmla="*/ 184435 w 188362"/>
                <a:gd name="connsiteY9" fmla="*/ 1557 h 159560"/>
                <a:gd name="connsiteX10" fmla="*/ 186805 w 188362"/>
                <a:gd name="connsiteY10" fmla="*/ 18013 h 15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8362" h="159560">
                  <a:moveTo>
                    <a:pt x="186805" y="18013"/>
                  </a:moveTo>
                  <a:lnTo>
                    <a:pt x="75799" y="152448"/>
                  </a:lnTo>
                  <a:cubicBezTo>
                    <a:pt x="71057" y="157190"/>
                    <a:pt x="63945" y="159560"/>
                    <a:pt x="56972" y="159560"/>
                  </a:cubicBezTo>
                  <a:cubicBezTo>
                    <a:pt x="52231" y="159560"/>
                    <a:pt x="47489" y="157190"/>
                    <a:pt x="42748" y="154819"/>
                  </a:cubicBezTo>
                  <a:lnTo>
                    <a:pt x="4955" y="126509"/>
                  </a:lnTo>
                  <a:cubicBezTo>
                    <a:pt x="214" y="121768"/>
                    <a:pt x="-2157" y="114656"/>
                    <a:pt x="2584" y="110054"/>
                  </a:cubicBezTo>
                  <a:cubicBezTo>
                    <a:pt x="7326" y="105312"/>
                    <a:pt x="14438" y="102942"/>
                    <a:pt x="19180" y="107683"/>
                  </a:cubicBezTo>
                  <a:lnTo>
                    <a:pt x="56972" y="135853"/>
                  </a:lnTo>
                  <a:lnTo>
                    <a:pt x="167979" y="3928"/>
                  </a:lnTo>
                  <a:cubicBezTo>
                    <a:pt x="172720" y="-814"/>
                    <a:pt x="179693" y="-814"/>
                    <a:pt x="184435" y="1557"/>
                  </a:cubicBezTo>
                  <a:cubicBezTo>
                    <a:pt x="189176" y="6299"/>
                    <a:pt x="189176" y="13271"/>
                    <a:pt x="186805" y="18013"/>
                  </a:cubicBezTo>
                  <a:close/>
                </a:path>
              </a:pathLst>
            </a:custGeom>
            <a:solidFill>
              <a:srgbClr val="4C4C4C"/>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sp>
          <p:nvSpPr>
            <p:cNvPr id="55" name="Freeform: Shape 54">
              <a:extLst>
                <a:ext uri="{FF2B5EF4-FFF2-40B4-BE49-F238E27FC236}">
                  <a16:creationId xmlns:a16="http://schemas.microsoft.com/office/drawing/2014/main" id="{66F7946D-C4F3-22BA-B06A-6F86C6BC5468}"/>
                </a:ext>
              </a:extLst>
            </p:cNvPr>
            <p:cNvSpPr/>
            <p:nvPr/>
          </p:nvSpPr>
          <p:spPr>
            <a:xfrm>
              <a:off x="7099627" y="3867765"/>
              <a:ext cx="259805" cy="259387"/>
            </a:xfrm>
            <a:custGeom>
              <a:avLst/>
              <a:gdLst>
                <a:gd name="connsiteX0" fmla="*/ 259806 w 259805"/>
                <a:gd name="connsiteY0" fmla="*/ 129694 h 259387"/>
                <a:gd name="connsiteX1" fmla="*/ 129973 w 259805"/>
                <a:gd name="connsiteY1" fmla="*/ 259388 h 259387"/>
                <a:gd name="connsiteX2" fmla="*/ 0 w 259805"/>
                <a:gd name="connsiteY2" fmla="*/ 129694 h 259387"/>
                <a:gd name="connsiteX3" fmla="*/ 129973 w 259805"/>
                <a:gd name="connsiteY3" fmla="*/ 0 h 259387"/>
                <a:gd name="connsiteX4" fmla="*/ 141687 w 259805"/>
                <a:gd name="connsiteY4" fmla="*/ 11854 h 259387"/>
                <a:gd name="connsiteX5" fmla="*/ 129973 w 259805"/>
                <a:gd name="connsiteY5" fmla="*/ 23707 h 259387"/>
                <a:gd name="connsiteX6" fmla="*/ 23708 w 259805"/>
                <a:gd name="connsiteY6" fmla="*/ 129694 h 259387"/>
                <a:gd name="connsiteX7" fmla="*/ 129973 w 259805"/>
                <a:gd name="connsiteY7" fmla="*/ 235819 h 259387"/>
                <a:gd name="connsiteX8" fmla="*/ 236238 w 259805"/>
                <a:gd name="connsiteY8" fmla="*/ 129694 h 259387"/>
                <a:gd name="connsiteX9" fmla="*/ 247952 w 259805"/>
                <a:gd name="connsiteY9" fmla="*/ 117980 h 259387"/>
                <a:gd name="connsiteX10" fmla="*/ 259806 w 259805"/>
                <a:gd name="connsiteY10" fmla="*/ 129694 h 259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9805" h="259387">
                  <a:moveTo>
                    <a:pt x="259806" y="129694"/>
                  </a:moveTo>
                  <a:cubicBezTo>
                    <a:pt x="259806" y="200398"/>
                    <a:pt x="200816" y="259388"/>
                    <a:pt x="129973" y="259388"/>
                  </a:cubicBezTo>
                  <a:cubicBezTo>
                    <a:pt x="59129" y="259388"/>
                    <a:pt x="0" y="200398"/>
                    <a:pt x="0" y="129694"/>
                  </a:cubicBezTo>
                  <a:cubicBezTo>
                    <a:pt x="0" y="58990"/>
                    <a:pt x="59129" y="0"/>
                    <a:pt x="129973" y="0"/>
                  </a:cubicBezTo>
                  <a:cubicBezTo>
                    <a:pt x="136945" y="0"/>
                    <a:pt x="141687" y="4741"/>
                    <a:pt x="141687" y="11854"/>
                  </a:cubicBezTo>
                  <a:cubicBezTo>
                    <a:pt x="141687" y="18966"/>
                    <a:pt x="136945" y="23707"/>
                    <a:pt x="129973" y="23707"/>
                  </a:cubicBezTo>
                  <a:cubicBezTo>
                    <a:pt x="70844" y="23707"/>
                    <a:pt x="23708" y="70843"/>
                    <a:pt x="23708" y="129694"/>
                  </a:cubicBezTo>
                  <a:cubicBezTo>
                    <a:pt x="23708" y="188683"/>
                    <a:pt x="70844" y="235819"/>
                    <a:pt x="129973" y="235819"/>
                  </a:cubicBezTo>
                  <a:cubicBezTo>
                    <a:pt x="188962" y="235819"/>
                    <a:pt x="236238" y="188683"/>
                    <a:pt x="236238" y="129694"/>
                  </a:cubicBezTo>
                  <a:cubicBezTo>
                    <a:pt x="236238" y="122721"/>
                    <a:pt x="240979" y="117980"/>
                    <a:pt x="247952" y="117980"/>
                  </a:cubicBezTo>
                  <a:cubicBezTo>
                    <a:pt x="255064" y="117980"/>
                    <a:pt x="259806" y="122721"/>
                    <a:pt x="259806" y="129694"/>
                  </a:cubicBezTo>
                  <a:close/>
                </a:path>
              </a:pathLst>
            </a:custGeom>
            <a:solidFill>
              <a:srgbClr val="4C4C4C"/>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sp>
          <p:nvSpPr>
            <p:cNvPr id="56" name="Freeform: Shape 55">
              <a:extLst>
                <a:ext uri="{FF2B5EF4-FFF2-40B4-BE49-F238E27FC236}">
                  <a16:creationId xmlns:a16="http://schemas.microsoft.com/office/drawing/2014/main" id="{149D45F4-D086-9607-4AE3-6A161951DBCD}"/>
                </a:ext>
              </a:extLst>
            </p:cNvPr>
            <p:cNvSpPr/>
            <p:nvPr/>
          </p:nvSpPr>
          <p:spPr>
            <a:xfrm>
              <a:off x="7064206" y="3584949"/>
              <a:ext cx="271659" cy="271101"/>
            </a:xfrm>
            <a:custGeom>
              <a:avLst/>
              <a:gdLst>
                <a:gd name="connsiteX0" fmla="*/ 11854 w 271659"/>
                <a:gd name="connsiteY0" fmla="*/ 0 h 271101"/>
                <a:gd name="connsiteX1" fmla="*/ 271660 w 271659"/>
                <a:gd name="connsiteY1" fmla="*/ 259248 h 271101"/>
                <a:gd name="connsiteX2" fmla="*/ 259806 w 271659"/>
                <a:gd name="connsiteY2" fmla="*/ 271102 h 271101"/>
                <a:gd name="connsiteX3" fmla="*/ 247952 w 271659"/>
                <a:gd name="connsiteY3" fmla="*/ 259248 h 271101"/>
                <a:gd name="connsiteX4" fmla="*/ 11854 w 271659"/>
                <a:gd name="connsiteY4" fmla="*/ 23568 h 271101"/>
                <a:gd name="connsiteX5" fmla="*/ 0 w 271659"/>
                <a:gd name="connsiteY5" fmla="*/ 11714 h 271101"/>
                <a:gd name="connsiteX6" fmla="*/ 11854 w 271659"/>
                <a:gd name="connsiteY6" fmla="*/ 0 h 271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1659" h="271101">
                  <a:moveTo>
                    <a:pt x="11854" y="0"/>
                  </a:moveTo>
                  <a:cubicBezTo>
                    <a:pt x="155912" y="0"/>
                    <a:pt x="271660" y="115469"/>
                    <a:pt x="271660" y="259248"/>
                  </a:cubicBezTo>
                  <a:cubicBezTo>
                    <a:pt x="271660" y="266360"/>
                    <a:pt x="266918" y="271102"/>
                    <a:pt x="259806" y="271102"/>
                  </a:cubicBezTo>
                  <a:cubicBezTo>
                    <a:pt x="252694" y="271102"/>
                    <a:pt x="247952" y="266360"/>
                    <a:pt x="247952" y="259248"/>
                  </a:cubicBezTo>
                  <a:cubicBezTo>
                    <a:pt x="247952" y="129694"/>
                    <a:pt x="141687" y="23568"/>
                    <a:pt x="11854" y="23568"/>
                  </a:cubicBezTo>
                  <a:cubicBezTo>
                    <a:pt x="4741" y="23568"/>
                    <a:pt x="0" y="18827"/>
                    <a:pt x="0" y="11714"/>
                  </a:cubicBezTo>
                  <a:cubicBezTo>
                    <a:pt x="0" y="4741"/>
                    <a:pt x="4741" y="0"/>
                    <a:pt x="11854" y="0"/>
                  </a:cubicBezTo>
                  <a:close/>
                </a:path>
              </a:pathLst>
            </a:custGeom>
            <a:solidFill>
              <a:srgbClr val="4C4C4C"/>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sp>
          <p:nvSpPr>
            <p:cNvPr id="57" name="Freeform: Shape 56">
              <a:extLst>
                <a:ext uri="{FF2B5EF4-FFF2-40B4-BE49-F238E27FC236}">
                  <a16:creationId xmlns:a16="http://schemas.microsoft.com/office/drawing/2014/main" id="{94BDA794-0497-1D6E-08FF-6CBF37BB0F18}"/>
                </a:ext>
              </a:extLst>
            </p:cNvPr>
            <p:cNvSpPr/>
            <p:nvPr/>
          </p:nvSpPr>
          <p:spPr>
            <a:xfrm>
              <a:off x="6816254" y="3832483"/>
              <a:ext cx="271519" cy="271101"/>
            </a:xfrm>
            <a:custGeom>
              <a:avLst/>
              <a:gdLst>
                <a:gd name="connsiteX0" fmla="*/ 23568 w 271519"/>
                <a:gd name="connsiteY0" fmla="*/ 11714 h 271101"/>
                <a:gd name="connsiteX1" fmla="*/ 259806 w 271519"/>
                <a:gd name="connsiteY1" fmla="*/ 247534 h 271101"/>
                <a:gd name="connsiteX2" fmla="*/ 271520 w 271519"/>
                <a:gd name="connsiteY2" fmla="*/ 259248 h 271101"/>
                <a:gd name="connsiteX3" fmla="*/ 259806 w 271519"/>
                <a:gd name="connsiteY3" fmla="*/ 271102 h 271101"/>
                <a:gd name="connsiteX4" fmla="*/ 0 w 271519"/>
                <a:gd name="connsiteY4" fmla="*/ 11714 h 271101"/>
                <a:gd name="connsiteX5" fmla="*/ 11854 w 271519"/>
                <a:gd name="connsiteY5" fmla="*/ 0 h 271101"/>
                <a:gd name="connsiteX6" fmla="*/ 23568 w 271519"/>
                <a:gd name="connsiteY6" fmla="*/ 11714 h 271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1519" h="271101">
                  <a:moveTo>
                    <a:pt x="23568" y="11714"/>
                  </a:moveTo>
                  <a:cubicBezTo>
                    <a:pt x="23568" y="141408"/>
                    <a:pt x="129833" y="247534"/>
                    <a:pt x="259806" y="247534"/>
                  </a:cubicBezTo>
                  <a:cubicBezTo>
                    <a:pt x="266918" y="247534"/>
                    <a:pt x="271520" y="252275"/>
                    <a:pt x="271520" y="259248"/>
                  </a:cubicBezTo>
                  <a:cubicBezTo>
                    <a:pt x="271520" y="266360"/>
                    <a:pt x="266918" y="271102"/>
                    <a:pt x="259806" y="271102"/>
                  </a:cubicBezTo>
                  <a:cubicBezTo>
                    <a:pt x="115748" y="271102"/>
                    <a:pt x="0" y="155633"/>
                    <a:pt x="0" y="11714"/>
                  </a:cubicBezTo>
                  <a:cubicBezTo>
                    <a:pt x="0" y="4741"/>
                    <a:pt x="4741" y="0"/>
                    <a:pt x="11854" y="0"/>
                  </a:cubicBezTo>
                  <a:cubicBezTo>
                    <a:pt x="18827" y="0"/>
                    <a:pt x="23568" y="4741"/>
                    <a:pt x="23568" y="11714"/>
                  </a:cubicBezTo>
                  <a:close/>
                </a:path>
              </a:pathLst>
            </a:custGeom>
            <a:solidFill>
              <a:srgbClr val="4C4C4C"/>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sp>
          <p:nvSpPr>
            <p:cNvPr id="58" name="Freeform: Shape 57">
              <a:extLst>
                <a:ext uri="{FF2B5EF4-FFF2-40B4-BE49-F238E27FC236}">
                  <a16:creationId xmlns:a16="http://schemas.microsoft.com/office/drawing/2014/main" id="{1E29BFC2-B315-0335-3E4E-0562C47F7716}"/>
                </a:ext>
              </a:extLst>
            </p:cNvPr>
            <p:cNvSpPr/>
            <p:nvPr/>
          </p:nvSpPr>
          <p:spPr>
            <a:xfrm>
              <a:off x="6863529" y="3608517"/>
              <a:ext cx="117979" cy="164976"/>
            </a:xfrm>
            <a:custGeom>
              <a:avLst/>
              <a:gdLst>
                <a:gd name="connsiteX0" fmla="*/ 47136 w 117979"/>
                <a:gd name="connsiteY0" fmla="*/ 23568 h 164976"/>
                <a:gd name="connsiteX1" fmla="*/ 47136 w 117979"/>
                <a:gd name="connsiteY1" fmla="*/ 11714 h 164976"/>
                <a:gd name="connsiteX2" fmla="*/ 58989 w 117979"/>
                <a:gd name="connsiteY2" fmla="*/ 0 h 164976"/>
                <a:gd name="connsiteX3" fmla="*/ 70843 w 117979"/>
                <a:gd name="connsiteY3" fmla="*/ 11714 h 164976"/>
                <a:gd name="connsiteX4" fmla="*/ 70843 w 117979"/>
                <a:gd name="connsiteY4" fmla="*/ 23568 h 164976"/>
                <a:gd name="connsiteX5" fmla="*/ 106265 w 117979"/>
                <a:gd name="connsiteY5" fmla="*/ 23568 h 164976"/>
                <a:gd name="connsiteX6" fmla="*/ 117979 w 117979"/>
                <a:gd name="connsiteY6" fmla="*/ 35422 h 164976"/>
                <a:gd name="connsiteX7" fmla="*/ 106265 w 117979"/>
                <a:gd name="connsiteY7" fmla="*/ 47136 h 164976"/>
                <a:gd name="connsiteX8" fmla="*/ 35422 w 117979"/>
                <a:gd name="connsiteY8" fmla="*/ 47136 h 164976"/>
                <a:gd name="connsiteX9" fmla="*/ 23568 w 117979"/>
                <a:gd name="connsiteY9" fmla="*/ 58990 h 164976"/>
                <a:gd name="connsiteX10" fmla="*/ 35422 w 117979"/>
                <a:gd name="connsiteY10" fmla="*/ 70704 h 164976"/>
                <a:gd name="connsiteX11" fmla="*/ 82557 w 117979"/>
                <a:gd name="connsiteY11" fmla="*/ 70704 h 164976"/>
                <a:gd name="connsiteX12" fmla="*/ 117979 w 117979"/>
                <a:gd name="connsiteY12" fmla="*/ 106126 h 164976"/>
                <a:gd name="connsiteX13" fmla="*/ 82557 w 117979"/>
                <a:gd name="connsiteY13" fmla="*/ 141408 h 164976"/>
                <a:gd name="connsiteX14" fmla="*/ 70843 w 117979"/>
                <a:gd name="connsiteY14" fmla="*/ 141408 h 164976"/>
                <a:gd name="connsiteX15" fmla="*/ 70843 w 117979"/>
                <a:gd name="connsiteY15" fmla="*/ 153262 h 164976"/>
                <a:gd name="connsiteX16" fmla="*/ 58989 w 117979"/>
                <a:gd name="connsiteY16" fmla="*/ 164976 h 164976"/>
                <a:gd name="connsiteX17" fmla="*/ 47136 w 117979"/>
                <a:gd name="connsiteY17" fmla="*/ 153262 h 164976"/>
                <a:gd name="connsiteX18" fmla="*/ 47136 w 117979"/>
                <a:gd name="connsiteY18" fmla="*/ 141408 h 164976"/>
                <a:gd name="connsiteX19" fmla="*/ 11714 w 117979"/>
                <a:gd name="connsiteY19" fmla="*/ 141408 h 164976"/>
                <a:gd name="connsiteX20" fmla="*/ 0 w 117979"/>
                <a:gd name="connsiteY20" fmla="*/ 129694 h 164976"/>
                <a:gd name="connsiteX21" fmla="*/ 11714 w 117979"/>
                <a:gd name="connsiteY21" fmla="*/ 117840 h 164976"/>
                <a:gd name="connsiteX22" fmla="*/ 82557 w 117979"/>
                <a:gd name="connsiteY22" fmla="*/ 117840 h 164976"/>
                <a:gd name="connsiteX23" fmla="*/ 94411 w 117979"/>
                <a:gd name="connsiteY23" fmla="*/ 106126 h 164976"/>
                <a:gd name="connsiteX24" fmla="*/ 82557 w 117979"/>
                <a:gd name="connsiteY24" fmla="*/ 94272 h 164976"/>
                <a:gd name="connsiteX25" fmla="*/ 35422 w 117979"/>
                <a:gd name="connsiteY25" fmla="*/ 94272 h 164976"/>
                <a:gd name="connsiteX26" fmla="*/ 0 w 117979"/>
                <a:gd name="connsiteY26" fmla="*/ 58990 h 164976"/>
                <a:gd name="connsiteX27" fmla="*/ 35422 w 117979"/>
                <a:gd name="connsiteY27" fmla="*/ 23568 h 164976"/>
                <a:gd name="connsiteX28" fmla="*/ 47136 w 117979"/>
                <a:gd name="connsiteY28" fmla="*/ 23568 h 164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17979" h="164976">
                  <a:moveTo>
                    <a:pt x="47136" y="23568"/>
                  </a:moveTo>
                  <a:lnTo>
                    <a:pt x="47136" y="11714"/>
                  </a:lnTo>
                  <a:cubicBezTo>
                    <a:pt x="47136" y="4741"/>
                    <a:pt x="51877" y="0"/>
                    <a:pt x="58989" y="0"/>
                  </a:cubicBezTo>
                  <a:cubicBezTo>
                    <a:pt x="66102" y="0"/>
                    <a:pt x="70843" y="4741"/>
                    <a:pt x="70843" y="11714"/>
                  </a:cubicBezTo>
                  <a:lnTo>
                    <a:pt x="70843" y="23568"/>
                  </a:lnTo>
                  <a:lnTo>
                    <a:pt x="106265" y="23568"/>
                  </a:lnTo>
                  <a:cubicBezTo>
                    <a:pt x="113377" y="23568"/>
                    <a:pt x="117979" y="28309"/>
                    <a:pt x="117979" y="35422"/>
                  </a:cubicBezTo>
                  <a:cubicBezTo>
                    <a:pt x="117979" y="42394"/>
                    <a:pt x="113377" y="47136"/>
                    <a:pt x="106265" y="47136"/>
                  </a:cubicBezTo>
                  <a:lnTo>
                    <a:pt x="35422" y="47136"/>
                  </a:lnTo>
                  <a:cubicBezTo>
                    <a:pt x="28309" y="47136"/>
                    <a:pt x="23568" y="51878"/>
                    <a:pt x="23568" y="58990"/>
                  </a:cubicBezTo>
                  <a:cubicBezTo>
                    <a:pt x="23568" y="65962"/>
                    <a:pt x="28309" y="70704"/>
                    <a:pt x="35422" y="70704"/>
                  </a:cubicBezTo>
                  <a:lnTo>
                    <a:pt x="82557" y="70704"/>
                  </a:lnTo>
                  <a:cubicBezTo>
                    <a:pt x="101524" y="70704"/>
                    <a:pt x="117979" y="87160"/>
                    <a:pt x="117979" y="106126"/>
                  </a:cubicBezTo>
                  <a:cubicBezTo>
                    <a:pt x="117979" y="124952"/>
                    <a:pt x="101524" y="141408"/>
                    <a:pt x="82557" y="141408"/>
                  </a:cubicBezTo>
                  <a:lnTo>
                    <a:pt x="70843" y="141408"/>
                  </a:lnTo>
                  <a:lnTo>
                    <a:pt x="70843" y="153262"/>
                  </a:lnTo>
                  <a:cubicBezTo>
                    <a:pt x="70843" y="160235"/>
                    <a:pt x="66102" y="164976"/>
                    <a:pt x="58989" y="164976"/>
                  </a:cubicBezTo>
                  <a:cubicBezTo>
                    <a:pt x="51877" y="164976"/>
                    <a:pt x="47136" y="160235"/>
                    <a:pt x="47136" y="153262"/>
                  </a:cubicBezTo>
                  <a:lnTo>
                    <a:pt x="47136" y="141408"/>
                  </a:lnTo>
                  <a:lnTo>
                    <a:pt x="11714" y="141408"/>
                  </a:lnTo>
                  <a:cubicBezTo>
                    <a:pt x="4602" y="141408"/>
                    <a:pt x="0" y="136667"/>
                    <a:pt x="0" y="129694"/>
                  </a:cubicBezTo>
                  <a:cubicBezTo>
                    <a:pt x="0" y="122581"/>
                    <a:pt x="4602" y="117840"/>
                    <a:pt x="11714" y="117840"/>
                  </a:cubicBezTo>
                  <a:lnTo>
                    <a:pt x="82557" y="117840"/>
                  </a:lnTo>
                  <a:cubicBezTo>
                    <a:pt x="89670" y="117840"/>
                    <a:pt x="94411" y="113099"/>
                    <a:pt x="94411" y="106126"/>
                  </a:cubicBezTo>
                  <a:cubicBezTo>
                    <a:pt x="94411" y="99013"/>
                    <a:pt x="89670" y="94272"/>
                    <a:pt x="82557" y="94272"/>
                  </a:cubicBezTo>
                  <a:lnTo>
                    <a:pt x="35422" y="94272"/>
                  </a:lnTo>
                  <a:cubicBezTo>
                    <a:pt x="16456" y="94272"/>
                    <a:pt x="0" y="77816"/>
                    <a:pt x="0" y="58990"/>
                  </a:cubicBezTo>
                  <a:cubicBezTo>
                    <a:pt x="0" y="40024"/>
                    <a:pt x="16456" y="23568"/>
                    <a:pt x="35422" y="23568"/>
                  </a:cubicBezTo>
                  <a:lnTo>
                    <a:pt x="47136" y="23568"/>
                  </a:lnTo>
                  <a:close/>
                </a:path>
              </a:pathLst>
            </a:custGeom>
            <a:solidFill>
              <a:srgbClr val="4C4C4C"/>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idelity Sans Lt"/>
                <a:ea typeface="ＭＳ Ｐゴシック"/>
                <a:cs typeface="+mn-cs"/>
              </a:endParaRPr>
            </a:p>
          </p:txBody>
        </p:sp>
        <p:sp>
          <p:nvSpPr>
            <p:cNvPr id="59" name="Freeform: Shape 58">
              <a:extLst>
                <a:ext uri="{FF2B5EF4-FFF2-40B4-BE49-F238E27FC236}">
                  <a16:creationId xmlns:a16="http://schemas.microsoft.com/office/drawing/2014/main" id="{29D28E4D-D767-FF9D-CF82-9F1279F2C6CD}"/>
                </a:ext>
              </a:extLst>
            </p:cNvPr>
            <p:cNvSpPr/>
            <p:nvPr/>
          </p:nvSpPr>
          <p:spPr>
            <a:xfrm>
              <a:off x="6792686" y="3561381"/>
              <a:ext cx="259666" cy="259247"/>
            </a:xfrm>
            <a:custGeom>
              <a:avLst/>
              <a:gdLst>
                <a:gd name="connsiteX0" fmla="*/ 129833 w 259666"/>
                <a:gd name="connsiteY0" fmla="*/ 259248 h 259247"/>
                <a:gd name="connsiteX1" fmla="*/ 0 w 259666"/>
                <a:gd name="connsiteY1" fmla="*/ 129694 h 259247"/>
                <a:gd name="connsiteX2" fmla="*/ 129833 w 259666"/>
                <a:gd name="connsiteY2" fmla="*/ 0 h 259247"/>
                <a:gd name="connsiteX3" fmla="*/ 259667 w 259666"/>
                <a:gd name="connsiteY3" fmla="*/ 129694 h 259247"/>
                <a:gd name="connsiteX4" fmla="*/ 129833 w 259666"/>
                <a:gd name="connsiteY4" fmla="*/ 259248 h 259247"/>
                <a:gd name="connsiteX5" fmla="*/ 23568 w 259666"/>
                <a:gd name="connsiteY5" fmla="*/ 129694 h 259247"/>
                <a:gd name="connsiteX6" fmla="*/ 129833 w 259666"/>
                <a:gd name="connsiteY6" fmla="*/ 235680 h 259247"/>
                <a:gd name="connsiteX7" fmla="*/ 236099 w 259666"/>
                <a:gd name="connsiteY7" fmla="*/ 129694 h 259247"/>
                <a:gd name="connsiteX8" fmla="*/ 129833 w 259666"/>
                <a:gd name="connsiteY8" fmla="*/ 23568 h 259247"/>
                <a:gd name="connsiteX9" fmla="*/ 23568 w 259666"/>
                <a:gd name="connsiteY9" fmla="*/ 129694 h 259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9666" h="259247">
                  <a:moveTo>
                    <a:pt x="129833" y="259248"/>
                  </a:moveTo>
                  <a:cubicBezTo>
                    <a:pt x="58990" y="259248"/>
                    <a:pt x="0" y="200398"/>
                    <a:pt x="0" y="129694"/>
                  </a:cubicBezTo>
                  <a:cubicBezTo>
                    <a:pt x="0" y="58850"/>
                    <a:pt x="58990" y="0"/>
                    <a:pt x="129833" y="0"/>
                  </a:cubicBezTo>
                  <a:cubicBezTo>
                    <a:pt x="200677" y="0"/>
                    <a:pt x="259667" y="58850"/>
                    <a:pt x="259667" y="129694"/>
                  </a:cubicBezTo>
                  <a:cubicBezTo>
                    <a:pt x="259667" y="200398"/>
                    <a:pt x="200677" y="259248"/>
                    <a:pt x="129833" y="259248"/>
                  </a:cubicBezTo>
                  <a:close/>
                  <a:moveTo>
                    <a:pt x="23568" y="129694"/>
                  </a:moveTo>
                  <a:cubicBezTo>
                    <a:pt x="23568" y="188544"/>
                    <a:pt x="70844" y="235680"/>
                    <a:pt x="129833" y="235680"/>
                  </a:cubicBezTo>
                  <a:cubicBezTo>
                    <a:pt x="188823" y="235680"/>
                    <a:pt x="236099" y="188544"/>
                    <a:pt x="236099" y="129694"/>
                  </a:cubicBezTo>
                  <a:cubicBezTo>
                    <a:pt x="236099" y="70704"/>
                    <a:pt x="188823" y="23568"/>
                    <a:pt x="129833" y="23568"/>
                  </a:cubicBezTo>
                  <a:cubicBezTo>
                    <a:pt x="70844" y="23568"/>
                    <a:pt x="23568" y="70704"/>
                    <a:pt x="23568" y="129694"/>
                  </a:cubicBezTo>
                  <a:close/>
                </a:path>
              </a:pathLst>
            </a:custGeom>
            <a:solidFill>
              <a:srgbClr val="4C4C4C"/>
            </a:solidFill>
            <a:ln w="139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2B41"/>
                </a:solidFill>
                <a:effectLst/>
                <a:uLnTx/>
                <a:uFillTx/>
                <a:latin typeface="Fidelity Sans Lt"/>
                <a:ea typeface="ＭＳ Ｐゴシック"/>
                <a:cs typeface="+mn-cs"/>
              </a:endParaRPr>
            </a:p>
          </p:txBody>
        </p:sp>
      </p:grpSp>
      <p:grpSp>
        <p:nvGrpSpPr>
          <p:cNvPr id="64" name="Group 63">
            <a:extLst>
              <a:ext uri="{FF2B5EF4-FFF2-40B4-BE49-F238E27FC236}">
                <a16:creationId xmlns:a16="http://schemas.microsoft.com/office/drawing/2014/main" id="{AD372144-0D48-3285-F7D2-E3D176810965}"/>
              </a:ext>
            </a:extLst>
          </p:cNvPr>
          <p:cNvGrpSpPr/>
          <p:nvPr/>
        </p:nvGrpSpPr>
        <p:grpSpPr>
          <a:xfrm>
            <a:off x="3612732" y="5462524"/>
            <a:ext cx="3179712" cy="576145"/>
            <a:chOff x="3373835" y="2753418"/>
            <a:chExt cx="3179712" cy="576145"/>
          </a:xfrm>
        </p:grpSpPr>
        <p:sp>
          <p:nvSpPr>
            <p:cNvPr id="50" name="TextBox 49">
              <a:extLst>
                <a:ext uri="{FF2B5EF4-FFF2-40B4-BE49-F238E27FC236}">
                  <a16:creationId xmlns:a16="http://schemas.microsoft.com/office/drawing/2014/main" id="{EFD72CFE-8521-AB97-C58D-1AF9CCE76B31}"/>
                </a:ext>
              </a:extLst>
            </p:cNvPr>
            <p:cNvSpPr txBox="1"/>
            <p:nvPr/>
          </p:nvSpPr>
          <p:spPr>
            <a:xfrm>
              <a:off x="4540264" y="2753418"/>
              <a:ext cx="2013283" cy="184666"/>
            </a:xfrm>
            <a:prstGeom prst="rect">
              <a:avLst/>
            </a:prstGeom>
            <a:noFill/>
          </p:spPr>
          <p:txBody>
            <a:bodyPr wrap="square" lIns="0" tIns="0" rIns="0" bIns="0" rtlCol="0">
              <a:spAutoFit/>
            </a:bodyPr>
            <a:lstStyle>
              <a:defPPr>
                <a:defRPr lang="en-US"/>
              </a:defPPr>
              <a:lvl1pPr algn="ctr">
                <a:lnSpc>
                  <a:spcPct val="100000"/>
                </a:lnSpc>
                <a:spcBef>
                  <a:spcPts val="0"/>
                </a:spcBef>
                <a:defRPr sz="1700" b="1">
                  <a:solidFill>
                    <a:schemeClr val="bg2"/>
                  </a:solidFill>
                  <a:latin typeface="+mj-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68727"/>
                  </a:solidFill>
                  <a:effectLst/>
                  <a:uLnTx/>
                  <a:uFillTx/>
                  <a:latin typeface="Fidelity Sans 2"/>
                  <a:ea typeface="ＭＳ Ｐゴシック"/>
                  <a:cs typeface="+mn-cs"/>
                </a:rPr>
                <a:t>Future-ready </a:t>
              </a:r>
              <a:r>
                <a:rPr lang="en-US" sz="1200" dirty="0">
                  <a:solidFill>
                    <a:srgbClr val="368727"/>
                  </a:solidFill>
                  <a:latin typeface="Fidelity Sans 2"/>
                  <a:ea typeface="ＭＳ Ｐゴシック"/>
                </a:rPr>
                <a:t>i</a:t>
              </a:r>
              <a:r>
                <a:rPr kumimoji="0" lang="en-US" sz="1200" b="1" i="0" u="none" strike="noStrike" kern="1200" cap="none" spc="0" normalizeH="0" baseline="0" noProof="0" dirty="0" err="1">
                  <a:ln>
                    <a:noFill/>
                  </a:ln>
                  <a:solidFill>
                    <a:srgbClr val="368727"/>
                  </a:solidFill>
                  <a:effectLst/>
                  <a:uLnTx/>
                  <a:uFillTx/>
                  <a:latin typeface="Fidelity Sans 2"/>
                  <a:ea typeface="ＭＳ Ｐゴシック"/>
                  <a:cs typeface="+mn-cs"/>
                </a:rPr>
                <a:t>nnovation</a:t>
              </a:r>
              <a:r>
                <a:rPr kumimoji="0" lang="en-US" sz="1200" b="1" i="0" u="none" strike="noStrike" kern="1200" cap="none" spc="0" normalizeH="0" baseline="0" noProof="0" dirty="0">
                  <a:ln>
                    <a:noFill/>
                  </a:ln>
                  <a:solidFill>
                    <a:srgbClr val="368727"/>
                  </a:solidFill>
                  <a:effectLst/>
                  <a:uLnTx/>
                  <a:uFillTx/>
                  <a:latin typeface="Fidelity Sans 2"/>
                  <a:ea typeface="ＭＳ Ｐゴシック"/>
                  <a:cs typeface="+mn-cs"/>
                </a:rPr>
                <a:t> </a:t>
              </a:r>
            </a:p>
          </p:txBody>
        </p:sp>
        <p:sp>
          <p:nvSpPr>
            <p:cNvPr id="60" name="TextBox 59">
              <a:extLst>
                <a:ext uri="{FF2B5EF4-FFF2-40B4-BE49-F238E27FC236}">
                  <a16:creationId xmlns:a16="http://schemas.microsoft.com/office/drawing/2014/main" id="{66814D28-5C78-817B-76AE-C20D3709AF45}"/>
                </a:ext>
              </a:extLst>
            </p:cNvPr>
            <p:cNvSpPr txBox="1"/>
            <p:nvPr/>
          </p:nvSpPr>
          <p:spPr>
            <a:xfrm>
              <a:off x="3373835" y="2991009"/>
              <a:ext cx="2966907" cy="338554"/>
            </a:xfrm>
            <a:prstGeom prst="rect">
              <a:avLst/>
            </a:prstGeom>
            <a:noFill/>
          </p:spPr>
          <p:txBody>
            <a:bodyPr wrap="square" lIns="0" tIns="0" rIns="0" bIns="0">
              <a:spAutoFit/>
            </a:body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100" b="0" i="0" u="none" strike="noStrike" kern="1200" cap="none" spc="0" normalizeH="0" baseline="0" noProof="0" dirty="0">
                  <a:ln>
                    <a:noFill/>
                  </a:ln>
                  <a:solidFill>
                    <a:srgbClr val="272B41"/>
                  </a:solidFill>
                  <a:effectLst/>
                  <a:uLnTx/>
                  <a:uFillTx/>
                  <a:latin typeface="Fidelity Sans 2"/>
                  <a:ea typeface="ＭＳ Ｐゴシック"/>
                  <a:cs typeface="+mn-cs"/>
                </a:rPr>
                <a:t>Thinking about fintechs as a strategic lever to speed innovation, not just a vendor solution</a:t>
              </a:r>
              <a:endParaRPr kumimoji="0" lang="en-US" sz="1050" b="0" i="0" u="none" strike="noStrike" kern="1200" cap="none" spc="0" normalizeH="0" baseline="0" noProof="0" dirty="0">
                <a:ln>
                  <a:noFill/>
                </a:ln>
                <a:solidFill>
                  <a:srgbClr val="272B41"/>
                </a:solidFill>
                <a:effectLst/>
                <a:uLnTx/>
                <a:uFillTx/>
                <a:latin typeface="Fidelity Sans 2"/>
                <a:ea typeface="ＭＳ Ｐゴシック"/>
                <a:cs typeface="+mn-cs"/>
              </a:endParaRPr>
            </a:p>
          </p:txBody>
        </p:sp>
      </p:grpSp>
      <p:sp>
        <p:nvSpPr>
          <p:cNvPr id="61" name="Rectangle 60">
            <a:extLst>
              <a:ext uri="{FF2B5EF4-FFF2-40B4-BE49-F238E27FC236}">
                <a16:creationId xmlns:a16="http://schemas.microsoft.com/office/drawing/2014/main" id="{337A49EF-024C-ECD7-D31D-141D79110AFB}"/>
              </a:ext>
            </a:extLst>
          </p:cNvPr>
          <p:cNvSpPr/>
          <p:nvPr/>
        </p:nvSpPr>
        <p:spPr>
          <a:xfrm>
            <a:off x="7152649" y="1754023"/>
            <a:ext cx="4577129" cy="4161002"/>
          </a:xfrm>
          <a:prstGeom prst="rect">
            <a:avLst/>
          </a:prstGeom>
          <a:solidFill>
            <a:schemeClr val="bg1"/>
          </a:solidFill>
          <a:ln w="19050" cap="rnd">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0" rIns="182880" bIns="0" rtlCol="0" anchor="ctr"/>
          <a:lstStyle/>
          <a:p>
            <a:pPr algn="ctr" fontAlgn="base">
              <a:spcAft>
                <a:spcPts val="1200"/>
              </a:spcAft>
              <a:buSzPct val="170000"/>
            </a:pPr>
            <a:endParaRPr lang="en-US" sz="1600" b="1" dirty="0">
              <a:solidFill>
                <a:schemeClr val="bg2">
                  <a:lumMod val="75000"/>
                </a:schemeClr>
              </a:solidFill>
            </a:endParaRPr>
          </a:p>
        </p:txBody>
      </p:sp>
      <p:sp>
        <p:nvSpPr>
          <p:cNvPr id="22" name="Rectangle 21">
            <a:extLst>
              <a:ext uri="{FF2B5EF4-FFF2-40B4-BE49-F238E27FC236}">
                <a16:creationId xmlns:a16="http://schemas.microsoft.com/office/drawing/2014/main" id="{F6582BAB-793D-9DEC-D719-CDFC0FDFFAC4}"/>
              </a:ext>
            </a:extLst>
          </p:cNvPr>
          <p:cNvSpPr/>
          <p:nvPr/>
        </p:nvSpPr>
        <p:spPr>
          <a:xfrm>
            <a:off x="7270247" y="1942101"/>
            <a:ext cx="4312446" cy="369860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marL="0" marR="0" lvl="0" indent="0" algn="l" defTabSz="914400" rtl="0" eaLnBrk="1" fontAlgn="base" latinLnBrk="0" hangingPunct="1">
              <a:lnSpc>
                <a:spcPct val="100000"/>
              </a:lnSpc>
              <a:spcBef>
                <a:spcPct val="0"/>
              </a:spcBef>
              <a:spcAft>
                <a:spcPts val="1200"/>
              </a:spcAft>
              <a:buClrTx/>
              <a:buSzTx/>
              <a:buFontTx/>
              <a:buNone/>
              <a:tabLst/>
              <a:defRPr/>
            </a:pPr>
            <a:r>
              <a:rPr kumimoji="0" lang="en-US" sz="1500" b="1" i="0" u="none" strike="noStrike" kern="1200" cap="none" spc="0" normalizeH="0" baseline="0" noProof="0" dirty="0">
                <a:ln>
                  <a:noFill/>
                </a:ln>
                <a:solidFill>
                  <a:srgbClr val="368727"/>
                </a:solidFill>
                <a:effectLst/>
                <a:uLnTx/>
                <a:uFillTx/>
                <a:latin typeface="Fidelity Sans 2"/>
                <a:ea typeface="ＭＳ Ｐゴシック"/>
                <a:cs typeface="+mn-cs"/>
              </a:rPr>
              <a:t>Highlights</a:t>
            </a:r>
            <a:endParaRPr kumimoji="0" lang="en-US" sz="400" b="1" i="0" u="none" strike="noStrike" kern="1200" cap="none" spc="0" normalizeH="0" baseline="0" noProof="0" dirty="0">
              <a:ln>
                <a:noFill/>
              </a:ln>
              <a:solidFill>
                <a:srgbClr val="368727"/>
              </a:solidFill>
              <a:effectLst/>
              <a:uLnTx/>
              <a:uFillTx/>
              <a:latin typeface="Fidelity Sans 2"/>
              <a:ea typeface="ＭＳ Ｐゴシック"/>
              <a:cs typeface="+mn-cs"/>
            </a:endParaRPr>
          </a:p>
          <a:p>
            <a:pPr marL="171450" marR="0" lvl="0" indent="-171450" algn="l" defTabSz="914400" rtl="0" eaLnBrk="1" fontAlgn="base" latinLnBrk="0" hangingPunct="1">
              <a:lnSpc>
                <a:spcPct val="100000"/>
              </a:lnSpc>
              <a:spcBef>
                <a:spcPct val="0"/>
              </a:spcBef>
              <a:spcAft>
                <a:spcPts val="1200"/>
              </a:spcAft>
              <a:buClr>
                <a:srgbClr val="4E9334"/>
              </a:buClr>
              <a:buSzTx/>
              <a:buFont typeface="Arial" panose="020B0604020202020204" pitchFamily="34" charset="0"/>
              <a:buChar char="•"/>
              <a:tabLst/>
              <a:defRPr/>
            </a:pPr>
            <a:r>
              <a:rPr kumimoji="0" lang="en-US" sz="1200" b="1" i="0" u="none" strike="noStrike" kern="1200" cap="none" spc="0" normalizeH="0" baseline="0" noProof="0" dirty="0">
                <a:ln>
                  <a:noFill/>
                </a:ln>
                <a:solidFill>
                  <a:srgbClr val="000000"/>
                </a:solidFill>
                <a:effectLst/>
                <a:uLnTx/>
                <a:uFillTx/>
                <a:latin typeface="Fidelity Sans 2"/>
                <a:ea typeface="+mn-ea"/>
                <a:cs typeface="+mn-cs"/>
              </a:rPr>
              <a:t>Deep integration with select fintechs who have wide market coverage </a:t>
            </a:r>
            <a:r>
              <a:rPr kumimoji="0" lang="en-US" sz="1200" b="0" i="0" u="none" strike="noStrike" kern="1200" cap="none" spc="0" normalizeH="0" baseline="0" noProof="0" dirty="0">
                <a:ln>
                  <a:noFill/>
                </a:ln>
                <a:solidFill>
                  <a:srgbClr val="000000"/>
                </a:solidFill>
                <a:effectLst/>
                <a:uLnTx/>
                <a:uFillTx/>
                <a:latin typeface="Fidelity Sans 2"/>
                <a:ea typeface="+mn-ea"/>
                <a:cs typeface="+mn-cs"/>
              </a:rPr>
              <a:t>enabling seamless workflow, driving efficiency and better data flow management</a:t>
            </a:r>
          </a:p>
          <a:p>
            <a:pPr marL="171450" marR="0" lvl="0" indent="-171450" algn="l" defTabSz="914400" rtl="0" eaLnBrk="1" fontAlgn="base" latinLnBrk="0" hangingPunct="1">
              <a:lnSpc>
                <a:spcPct val="100000"/>
              </a:lnSpc>
              <a:spcBef>
                <a:spcPct val="0"/>
              </a:spcBef>
              <a:spcAft>
                <a:spcPts val="1200"/>
              </a:spcAft>
              <a:buClr>
                <a:srgbClr val="4E9334"/>
              </a:buClr>
              <a:buSzTx/>
              <a:buFont typeface="Arial" panose="020B0604020202020204" pitchFamily="34" charset="0"/>
              <a:buChar char="•"/>
              <a:tabLst/>
              <a:defRPr/>
            </a:pPr>
            <a:r>
              <a:rPr kumimoji="0" lang="en-US" sz="1200" b="1" i="0" u="none" strike="noStrike" kern="1200" cap="none" spc="0" normalizeH="0" baseline="0" noProof="0" dirty="0">
                <a:ln>
                  <a:noFill/>
                </a:ln>
                <a:solidFill>
                  <a:srgbClr val="000000"/>
                </a:solidFill>
                <a:effectLst/>
                <a:uLnTx/>
                <a:uFillTx/>
                <a:latin typeface="Fidelity Sans 2"/>
                <a:ea typeface="+mn-ea"/>
                <a:cs typeface="+mn-cs"/>
              </a:rPr>
              <a:t>Open architecture </a:t>
            </a:r>
            <a:r>
              <a:rPr kumimoji="0" lang="en-US" sz="1200" b="0" i="0" u="none" strike="noStrike" kern="1200" cap="none" spc="0" normalizeH="0" baseline="0" noProof="0" dirty="0">
                <a:ln>
                  <a:noFill/>
                </a:ln>
                <a:solidFill>
                  <a:srgbClr val="000000"/>
                </a:solidFill>
                <a:effectLst/>
                <a:uLnTx/>
                <a:uFillTx/>
                <a:latin typeface="Fidelity Sans 2"/>
                <a:ea typeface="+mn-ea"/>
                <a:cs typeface="+mn-cs"/>
              </a:rPr>
              <a:t>access via Integration Xchange to power your unique needs within your tech ecosystem</a:t>
            </a:r>
          </a:p>
          <a:p>
            <a:pPr marL="171450" marR="0" lvl="0" indent="-171450" algn="l" defTabSz="914400" rtl="0" eaLnBrk="1" fontAlgn="base" latinLnBrk="0" hangingPunct="1">
              <a:lnSpc>
                <a:spcPct val="100000"/>
              </a:lnSpc>
              <a:spcBef>
                <a:spcPct val="0"/>
              </a:spcBef>
              <a:spcAft>
                <a:spcPts val="1200"/>
              </a:spcAft>
              <a:buClr>
                <a:srgbClr val="4E9334"/>
              </a:buClr>
              <a:buSzTx/>
              <a:buFont typeface="Arial" panose="020B0604020202020204" pitchFamily="34" charset="0"/>
              <a:buChar char="•"/>
              <a:tabLst/>
              <a:defRPr/>
            </a:pPr>
            <a:r>
              <a:rPr kumimoji="0" lang="en-US" sz="1200" b="1" i="0" u="none" strike="noStrike" kern="1200" cap="none" spc="0" normalizeH="0" baseline="0" noProof="0" dirty="0">
                <a:ln>
                  <a:noFill/>
                </a:ln>
                <a:solidFill>
                  <a:srgbClr val="000000"/>
                </a:solidFill>
                <a:effectLst/>
                <a:uLnTx/>
                <a:uFillTx/>
                <a:latin typeface="Fidelity Sans 2"/>
                <a:ea typeface="+mn-ea"/>
                <a:cs typeface="+mn-cs"/>
              </a:rPr>
              <a:t>Integrations </a:t>
            </a:r>
            <a:r>
              <a:rPr kumimoji="0" lang="en-US" sz="1200" b="0" i="0" u="none" strike="noStrike" kern="1200" cap="none" spc="0" normalizeH="0" baseline="0" noProof="0" dirty="0">
                <a:ln>
                  <a:noFill/>
                </a:ln>
                <a:solidFill>
                  <a:srgbClr val="000000"/>
                </a:solidFill>
                <a:effectLst/>
                <a:uLnTx/>
                <a:uFillTx/>
                <a:latin typeface="Fidelity Sans 2"/>
                <a:ea typeface="+mn-ea"/>
                <a:cs typeface="+mn-cs"/>
              </a:rPr>
              <a:t>designed to prioritize capabilities and workflows that </a:t>
            </a:r>
            <a:r>
              <a:rPr kumimoji="0" lang="en-US" sz="1200" b="1" i="0" u="none" strike="noStrike" kern="1200" cap="none" spc="0" normalizeH="0" baseline="0" noProof="0" dirty="0">
                <a:ln>
                  <a:noFill/>
                </a:ln>
                <a:solidFill>
                  <a:srgbClr val="000000"/>
                </a:solidFill>
                <a:effectLst/>
                <a:uLnTx/>
                <a:uFillTx/>
                <a:latin typeface="Fidelity Sans 2"/>
                <a:ea typeface="+mn-ea"/>
                <a:cs typeface="+mn-cs"/>
              </a:rPr>
              <a:t>drive business value and impact</a:t>
            </a:r>
            <a:r>
              <a:rPr kumimoji="0" lang="en-US" sz="1200" b="0" i="0" u="none" strike="noStrike" kern="1200" cap="none" spc="0" normalizeH="0" baseline="0" noProof="0" dirty="0">
                <a:ln>
                  <a:noFill/>
                </a:ln>
                <a:solidFill>
                  <a:srgbClr val="000000"/>
                </a:solidFill>
                <a:effectLst/>
                <a:uLnTx/>
                <a:uFillTx/>
                <a:latin typeface="Fidelity Sans 2"/>
                <a:ea typeface="+mn-ea"/>
                <a:cs typeface="+mn-cs"/>
              </a:rPr>
              <a:t> for clients </a:t>
            </a:r>
          </a:p>
          <a:p>
            <a:pPr marL="171450" marR="0" lvl="0" indent="-171450" algn="l" defTabSz="914400" rtl="0" eaLnBrk="1" fontAlgn="base" latinLnBrk="0" hangingPunct="1">
              <a:lnSpc>
                <a:spcPct val="100000"/>
              </a:lnSpc>
              <a:spcBef>
                <a:spcPct val="0"/>
              </a:spcBef>
              <a:spcAft>
                <a:spcPts val="1200"/>
              </a:spcAft>
              <a:buClr>
                <a:srgbClr val="4E9334"/>
              </a:buClr>
              <a:buSzTx/>
              <a:buFont typeface="Arial" panose="020B0604020202020204" pitchFamily="34" charset="0"/>
              <a:buChar char="•"/>
              <a:tabLst/>
              <a:defRPr/>
            </a:pPr>
            <a:r>
              <a:rPr kumimoji="0" lang="en-US" sz="1200" b="1" i="0" u="none" strike="noStrike" kern="1200" cap="none" spc="0" normalizeH="0" baseline="0" noProof="0" dirty="0">
                <a:ln>
                  <a:noFill/>
                </a:ln>
                <a:solidFill>
                  <a:srgbClr val="000000"/>
                </a:solidFill>
                <a:effectLst/>
                <a:uLnTx/>
                <a:uFillTx/>
                <a:latin typeface="Fidelity Sans 2"/>
                <a:ea typeface="+mn-ea"/>
                <a:cs typeface="+mn-cs"/>
              </a:rPr>
              <a:t>Access to tomorrow’s technology today </a:t>
            </a:r>
            <a:r>
              <a:rPr kumimoji="0" lang="en-US" sz="1200" b="0" i="0" u="none" strike="noStrike" kern="1200" cap="none" spc="0" normalizeH="0" baseline="0" noProof="0" dirty="0">
                <a:ln>
                  <a:noFill/>
                </a:ln>
                <a:solidFill>
                  <a:srgbClr val="000000"/>
                </a:solidFill>
                <a:effectLst/>
                <a:uLnTx/>
                <a:uFillTx/>
                <a:latin typeface="Fidelity Sans 2"/>
                <a:ea typeface="+mn-ea"/>
                <a:cs typeface="+mn-cs"/>
              </a:rPr>
              <a:t>through fintech with cutting edge tools &amp; capabilities</a:t>
            </a:r>
          </a:p>
        </p:txBody>
      </p:sp>
      <p:sp>
        <p:nvSpPr>
          <p:cNvPr id="65" name="Isosceles Triangle 64">
            <a:extLst>
              <a:ext uri="{FF2B5EF4-FFF2-40B4-BE49-F238E27FC236}">
                <a16:creationId xmlns:a16="http://schemas.microsoft.com/office/drawing/2014/main" id="{15D54BB0-78F7-D94E-B661-B554B1940CCC}"/>
              </a:ext>
            </a:extLst>
          </p:cNvPr>
          <p:cNvSpPr/>
          <p:nvPr/>
        </p:nvSpPr>
        <p:spPr>
          <a:xfrm>
            <a:off x="1890431" y="2477723"/>
            <a:ext cx="3154182" cy="2719123"/>
          </a:xfrm>
          <a:prstGeom prst="triangle">
            <a:avLst/>
          </a:prstGeom>
          <a:solidFill>
            <a:srgbClr val="34622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FFFFFF"/>
              </a:solidFill>
              <a:effectLst/>
              <a:uLnTx/>
              <a:uFillTx/>
              <a:latin typeface="Fidelity Sans 2"/>
              <a:ea typeface="+mn-ea"/>
              <a:cs typeface="+mn-cs"/>
            </a:endParaRPr>
          </a:p>
        </p:txBody>
      </p:sp>
      <p:sp>
        <p:nvSpPr>
          <p:cNvPr id="66" name="Isosceles Triangle 65">
            <a:extLst>
              <a:ext uri="{FF2B5EF4-FFF2-40B4-BE49-F238E27FC236}">
                <a16:creationId xmlns:a16="http://schemas.microsoft.com/office/drawing/2014/main" id="{25875BBE-E4DB-2C04-C63A-533F6A52BCE4}"/>
              </a:ext>
            </a:extLst>
          </p:cNvPr>
          <p:cNvSpPr/>
          <p:nvPr/>
        </p:nvSpPr>
        <p:spPr>
          <a:xfrm>
            <a:off x="2457167" y="3140029"/>
            <a:ext cx="1990347" cy="1715817"/>
          </a:xfrm>
          <a:prstGeom prst="triangle">
            <a:avLst/>
          </a:prstGeom>
          <a:solidFill>
            <a:srgbClr val="4E93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FFFFFF"/>
              </a:solidFill>
              <a:effectLst/>
              <a:uLnTx/>
              <a:uFillTx/>
              <a:latin typeface="Fidelity Sans 2"/>
              <a:ea typeface="+mn-ea"/>
              <a:cs typeface="+mn-cs"/>
            </a:endParaRPr>
          </a:p>
        </p:txBody>
      </p:sp>
      <p:sp>
        <p:nvSpPr>
          <p:cNvPr id="36" name="TextBox 35">
            <a:extLst>
              <a:ext uri="{FF2B5EF4-FFF2-40B4-BE49-F238E27FC236}">
                <a16:creationId xmlns:a16="http://schemas.microsoft.com/office/drawing/2014/main" id="{5C3CBB67-D710-C205-3ABB-38132570EF62}"/>
              </a:ext>
            </a:extLst>
          </p:cNvPr>
          <p:cNvSpPr txBox="1"/>
          <p:nvPr/>
        </p:nvSpPr>
        <p:spPr>
          <a:xfrm>
            <a:off x="2939345" y="3973245"/>
            <a:ext cx="1056353"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Fidelity Sans 2"/>
                <a:ea typeface="ＭＳ Ｐゴシック"/>
              </a:rPr>
              <a:t>3-POINT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Fidelity Sans 2"/>
                <a:ea typeface="ＭＳ Ｐゴシック"/>
              </a:rPr>
              <a:t>STRATEGY</a:t>
            </a:r>
          </a:p>
        </p:txBody>
      </p:sp>
      <p:sp>
        <p:nvSpPr>
          <p:cNvPr id="6" name="TextBox 5">
            <a:extLst>
              <a:ext uri="{FF2B5EF4-FFF2-40B4-BE49-F238E27FC236}">
                <a16:creationId xmlns:a16="http://schemas.microsoft.com/office/drawing/2014/main" id="{A6935F55-F2D5-C921-B7D2-5634ED1D7349}"/>
              </a:ext>
            </a:extLst>
          </p:cNvPr>
          <p:cNvSpPr txBox="1"/>
          <p:nvPr/>
        </p:nvSpPr>
        <p:spPr>
          <a:xfrm>
            <a:off x="11000934" y="6428613"/>
            <a:ext cx="812969" cy="215444"/>
          </a:xfrm>
          <a:prstGeom prst="rect">
            <a:avLst/>
          </a:prstGeom>
          <a:noFill/>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rPr>
              <a:t>1112496.20.0</a:t>
            </a:r>
          </a:p>
        </p:txBody>
      </p:sp>
    </p:spTree>
    <p:extLst>
      <p:ext uri="{BB962C8B-B14F-4D97-AF65-F5344CB8AC3E}">
        <p14:creationId xmlns:p14="http://schemas.microsoft.com/office/powerpoint/2010/main" val="14253751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DC542A-B5FE-EFA1-8884-E0675862516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BC391E36-840A-5F71-B472-67DFE4F2E436}"/>
              </a:ext>
            </a:extLst>
          </p:cNvPr>
          <p:cNvSpPr/>
          <p:nvPr/>
        </p:nvSpPr>
        <p:spPr>
          <a:xfrm>
            <a:off x="1" y="1453460"/>
            <a:ext cx="12191999" cy="4767325"/>
          </a:xfrm>
          <a:prstGeom prst="rect">
            <a:avLst/>
          </a:prstGeom>
          <a:solidFill>
            <a:srgbClr val="F7F4E4"/>
          </a:solidFill>
          <a:ln>
            <a:solidFill>
              <a:schemeClr val="bg1">
                <a:lumMod val="95000"/>
              </a:schemeClr>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0471BD0C-0657-8244-EB66-6F3BF3302046}"/>
              </a:ext>
            </a:extLst>
          </p:cNvPr>
          <p:cNvSpPr>
            <a:spLocks noGrp="1"/>
          </p:cNvSpPr>
          <p:nvPr>
            <p:ph type="title"/>
          </p:nvPr>
        </p:nvSpPr>
        <p:spPr>
          <a:xfrm>
            <a:off x="462223" y="365125"/>
            <a:ext cx="11267554" cy="720097"/>
          </a:xfrm>
        </p:spPr>
        <p:txBody>
          <a:bodyPr/>
          <a:lstStyle/>
          <a:p>
            <a:r>
              <a:rPr lang="en-US" dirty="0"/>
              <a:t>Comprehensive fintech ecosystem</a:t>
            </a:r>
          </a:p>
        </p:txBody>
      </p:sp>
      <p:sp>
        <p:nvSpPr>
          <p:cNvPr id="5" name="Slide Number Placeholder 4">
            <a:extLst>
              <a:ext uri="{FF2B5EF4-FFF2-40B4-BE49-F238E27FC236}">
                <a16:creationId xmlns:a16="http://schemas.microsoft.com/office/drawing/2014/main" id="{B8321496-BF9B-34FB-4235-3D8584C21894}"/>
              </a:ext>
            </a:extLst>
          </p:cNvPr>
          <p:cNvSpPr>
            <a:spLocks noGrp="1"/>
          </p:cNvSpPr>
          <p:nvPr>
            <p:ph type="sldNum" sz="quarter" idx="10"/>
          </p:nvPr>
        </p:nvSpPr>
        <p:spPr>
          <a:xfrm>
            <a:off x="158217" y="6155761"/>
            <a:ext cx="3474744" cy="365125"/>
          </a:xfrm>
        </p:spPr>
        <p:txBody>
          <a:bodyPr/>
          <a:lstStyle/>
          <a:p>
            <a:fld id="{E1134B45-AF8D-4DE1-B6B3-818C9AE12BDB}" type="slidenum">
              <a:rPr lang="en-US" smtClean="0"/>
              <a:pPr/>
              <a:t>14</a:t>
            </a:fld>
            <a:r>
              <a:rPr lang="en-US" dirty="0"/>
              <a:t> </a:t>
            </a:r>
            <a:r>
              <a:rPr lang="en-US" dirty="0">
                <a:solidFill>
                  <a:srgbClr val="000000"/>
                </a:solidFill>
                <a:latin typeface="+mn-lt"/>
                <a:ea typeface="ＭＳ Ｐゴシック" charset="-128"/>
              </a:rPr>
              <a:t>For investment professional use only. | </a:t>
            </a:r>
            <a:r>
              <a:rPr lang="en-US" dirty="0">
                <a:solidFill>
                  <a:schemeClr val="tx1"/>
                </a:solidFill>
                <a:latin typeface="+mn-lt"/>
              </a:rPr>
              <a:t>1250615.1.0</a:t>
            </a:r>
            <a:endParaRPr lang="en-US" dirty="0">
              <a:latin typeface="+mn-lt"/>
            </a:endParaRPr>
          </a:p>
        </p:txBody>
      </p:sp>
      <p:sp>
        <p:nvSpPr>
          <p:cNvPr id="6" name="Text Placeholder 2">
            <a:extLst>
              <a:ext uri="{FF2B5EF4-FFF2-40B4-BE49-F238E27FC236}">
                <a16:creationId xmlns:a16="http://schemas.microsoft.com/office/drawing/2014/main" id="{50D15AD4-5EB4-BE78-3670-AC418EBF817A}"/>
              </a:ext>
            </a:extLst>
          </p:cNvPr>
          <p:cNvSpPr txBox="1">
            <a:spLocks/>
          </p:cNvSpPr>
          <p:nvPr/>
        </p:nvSpPr>
        <p:spPr>
          <a:xfrm>
            <a:off x="449732" y="817979"/>
            <a:ext cx="11280043" cy="577150"/>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Focusing on the key workflows and processes to define the right integrations</a:t>
            </a:r>
          </a:p>
        </p:txBody>
      </p:sp>
      <p:cxnSp>
        <p:nvCxnSpPr>
          <p:cNvPr id="8" name="Straight Connector 7">
            <a:extLst>
              <a:ext uri="{FF2B5EF4-FFF2-40B4-BE49-F238E27FC236}">
                <a16:creationId xmlns:a16="http://schemas.microsoft.com/office/drawing/2014/main" id="{743BABDC-ADD8-CC1E-2620-4FBD9D225937}"/>
              </a:ext>
            </a:extLst>
          </p:cNvPr>
          <p:cNvCxnSpPr>
            <a:cxnSpLocks/>
          </p:cNvCxnSpPr>
          <p:nvPr/>
        </p:nvCxnSpPr>
        <p:spPr>
          <a:xfrm flipV="1">
            <a:off x="3308933" y="3224474"/>
            <a:ext cx="6552955" cy="18854"/>
          </a:xfrm>
          <a:prstGeom prst="line">
            <a:avLst/>
          </a:prstGeom>
          <a:ln w="28575">
            <a:solidFill>
              <a:schemeClr val="bg1">
                <a:lumMod val="50000"/>
              </a:schemeClr>
            </a:solidFill>
            <a:prstDash val="sysDot"/>
          </a:ln>
          <a:effectLst/>
        </p:spPr>
        <p:style>
          <a:lnRef idx="1">
            <a:schemeClr val="accent1"/>
          </a:lnRef>
          <a:fillRef idx="0">
            <a:schemeClr val="accent1"/>
          </a:fillRef>
          <a:effectRef idx="0">
            <a:schemeClr val="accent1"/>
          </a:effectRef>
          <a:fontRef idx="minor">
            <a:schemeClr val="tx1"/>
          </a:fontRef>
        </p:style>
      </p:cxnSp>
      <p:sp>
        <p:nvSpPr>
          <p:cNvPr id="9" name="Parallelogram 8">
            <a:extLst>
              <a:ext uri="{FF2B5EF4-FFF2-40B4-BE49-F238E27FC236}">
                <a16:creationId xmlns:a16="http://schemas.microsoft.com/office/drawing/2014/main" id="{1AA04153-D325-555A-802D-032B1047011B}"/>
              </a:ext>
            </a:extLst>
          </p:cNvPr>
          <p:cNvSpPr/>
          <p:nvPr/>
        </p:nvSpPr>
        <p:spPr>
          <a:xfrm>
            <a:off x="1522778" y="3013459"/>
            <a:ext cx="1902431" cy="426126"/>
          </a:xfrm>
          <a:prstGeom prst="parallelogram">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00" b="1" dirty="0">
                <a:solidFill>
                  <a:schemeClr val="bg1"/>
                </a:solidFill>
                <a:ea typeface="ＭＳ Ｐゴシック"/>
                <a:cs typeface="Arial"/>
              </a:rPr>
              <a:t>Planning</a:t>
            </a:r>
          </a:p>
        </p:txBody>
      </p:sp>
      <p:sp>
        <p:nvSpPr>
          <p:cNvPr id="10" name="Parallelogram 9">
            <a:extLst>
              <a:ext uri="{FF2B5EF4-FFF2-40B4-BE49-F238E27FC236}">
                <a16:creationId xmlns:a16="http://schemas.microsoft.com/office/drawing/2014/main" id="{9422E666-4442-8F4A-6E9C-E5BF8197C7C8}"/>
              </a:ext>
            </a:extLst>
          </p:cNvPr>
          <p:cNvSpPr/>
          <p:nvPr/>
        </p:nvSpPr>
        <p:spPr>
          <a:xfrm>
            <a:off x="3596675" y="3013459"/>
            <a:ext cx="1902431" cy="426126"/>
          </a:xfrm>
          <a:prstGeom prst="parallelogram">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00" b="1" dirty="0">
                <a:solidFill>
                  <a:schemeClr val="bg1"/>
                </a:solidFill>
                <a:ea typeface="ＭＳ Ｐゴシック"/>
                <a:cs typeface="Arial"/>
              </a:rPr>
              <a:t>Client </a:t>
            </a:r>
          </a:p>
          <a:p>
            <a:pPr algn="ctr"/>
            <a:r>
              <a:rPr lang="en-US" sz="1100" b="1" dirty="0">
                <a:solidFill>
                  <a:schemeClr val="bg1"/>
                </a:solidFill>
                <a:ea typeface="ＭＳ Ｐゴシック"/>
                <a:cs typeface="Arial"/>
              </a:rPr>
              <a:t>engagement</a:t>
            </a:r>
          </a:p>
        </p:txBody>
      </p:sp>
      <p:sp>
        <p:nvSpPr>
          <p:cNvPr id="11" name="Parallelogram 10">
            <a:extLst>
              <a:ext uri="{FF2B5EF4-FFF2-40B4-BE49-F238E27FC236}">
                <a16:creationId xmlns:a16="http://schemas.microsoft.com/office/drawing/2014/main" id="{1E9AAB41-59C7-BA71-884F-DBA616CC829C}"/>
              </a:ext>
            </a:extLst>
          </p:cNvPr>
          <p:cNvSpPr/>
          <p:nvPr/>
        </p:nvSpPr>
        <p:spPr>
          <a:xfrm>
            <a:off x="5670572" y="3013459"/>
            <a:ext cx="1902431" cy="426126"/>
          </a:xfrm>
          <a:prstGeom prst="parallelogram">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00" b="1" dirty="0">
                <a:solidFill>
                  <a:schemeClr val="bg1"/>
                </a:solidFill>
                <a:ea typeface="ＭＳ Ｐゴシック"/>
                <a:cs typeface="Arial"/>
              </a:rPr>
              <a:t>Forms &amp; onboarding</a:t>
            </a:r>
            <a:endParaRPr lang="en-US" sz="1100" dirty="0">
              <a:solidFill>
                <a:schemeClr val="bg1"/>
              </a:solidFill>
            </a:endParaRPr>
          </a:p>
        </p:txBody>
      </p:sp>
      <p:sp>
        <p:nvSpPr>
          <p:cNvPr id="12" name="Parallelogram 11">
            <a:extLst>
              <a:ext uri="{FF2B5EF4-FFF2-40B4-BE49-F238E27FC236}">
                <a16:creationId xmlns:a16="http://schemas.microsoft.com/office/drawing/2014/main" id="{C77B5E0C-DC97-D70C-D436-C320CDCD1BC0}"/>
              </a:ext>
            </a:extLst>
          </p:cNvPr>
          <p:cNvSpPr/>
          <p:nvPr/>
        </p:nvSpPr>
        <p:spPr>
          <a:xfrm>
            <a:off x="7741330" y="3013459"/>
            <a:ext cx="1902431" cy="426126"/>
          </a:xfrm>
          <a:prstGeom prst="parallelogram">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00" b="1" dirty="0">
                <a:solidFill>
                  <a:schemeClr val="bg1"/>
                </a:solidFill>
                <a:ea typeface="ＭＳ Ｐゴシック"/>
                <a:cs typeface="Arial"/>
              </a:rPr>
              <a:t>Portfolio management</a:t>
            </a:r>
          </a:p>
        </p:txBody>
      </p:sp>
      <p:sp>
        <p:nvSpPr>
          <p:cNvPr id="19" name="Parallelogram 18">
            <a:extLst>
              <a:ext uri="{FF2B5EF4-FFF2-40B4-BE49-F238E27FC236}">
                <a16:creationId xmlns:a16="http://schemas.microsoft.com/office/drawing/2014/main" id="{53780617-17D9-081F-8260-05389DC32F44}"/>
              </a:ext>
            </a:extLst>
          </p:cNvPr>
          <p:cNvSpPr/>
          <p:nvPr/>
        </p:nvSpPr>
        <p:spPr>
          <a:xfrm>
            <a:off x="9810197" y="3013459"/>
            <a:ext cx="1902431" cy="426126"/>
          </a:xfrm>
          <a:prstGeom prst="parallelogram">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00" b="1" dirty="0">
                <a:solidFill>
                  <a:schemeClr val="bg1"/>
                </a:solidFill>
                <a:ea typeface="ＭＳ Ｐゴシック"/>
                <a:cs typeface="Arial"/>
              </a:rPr>
              <a:t>Trading &amp; order management</a:t>
            </a:r>
          </a:p>
        </p:txBody>
      </p:sp>
      <p:sp>
        <p:nvSpPr>
          <p:cNvPr id="22" name="Rectangle: Rounded Corners 21">
            <a:extLst>
              <a:ext uri="{FF2B5EF4-FFF2-40B4-BE49-F238E27FC236}">
                <a16:creationId xmlns:a16="http://schemas.microsoft.com/office/drawing/2014/main" id="{71E1F1C0-6FAE-E718-A3E2-E046D65C05F4}"/>
              </a:ext>
            </a:extLst>
          </p:cNvPr>
          <p:cNvSpPr/>
          <p:nvPr/>
        </p:nvSpPr>
        <p:spPr>
          <a:xfrm>
            <a:off x="1895589" y="2357102"/>
            <a:ext cx="2840182" cy="593766"/>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b="1" dirty="0">
                <a:solidFill>
                  <a:schemeClr val="bg2">
                    <a:lumMod val="75000"/>
                  </a:schemeClr>
                </a:solidFill>
                <a:ea typeface="ＭＳ Ｐゴシック"/>
                <a:cs typeface="Arial"/>
              </a:rPr>
              <a:t>Seamless connection </a:t>
            </a:r>
            <a:r>
              <a:rPr lang="en-US" sz="1200" dirty="0">
                <a:solidFill>
                  <a:schemeClr val="bg2">
                    <a:lumMod val="75000"/>
                  </a:schemeClr>
                </a:solidFill>
                <a:ea typeface="ＭＳ Ｐゴシック"/>
                <a:cs typeface="Arial"/>
              </a:rPr>
              <a:t>across the workflows saves time</a:t>
            </a:r>
          </a:p>
        </p:txBody>
      </p:sp>
      <p:sp>
        <p:nvSpPr>
          <p:cNvPr id="23" name="Rectangle: Rounded Corners 22">
            <a:extLst>
              <a:ext uri="{FF2B5EF4-FFF2-40B4-BE49-F238E27FC236}">
                <a16:creationId xmlns:a16="http://schemas.microsoft.com/office/drawing/2014/main" id="{ACCC3E4E-D286-DD35-231A-97CE382E88CE}"/>
              </a:ext>
            </a:extLst>
          </p:cNvPr>
          <p:cNvSpPr/>
          <p:nvPr/>
        </p:nvSpPr>
        <p:spPr>
          <a:xfrm>
            <a:off x="5234389" y="2329683"/>
            <a:ext cx="2840182" cy="593766"/>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dirty="0">
                <a:solidFill>
                  <a:schemeClr val="bg2">
                    <a:lumMod val="75000"/>
                  </a:schemeClr>
                </a:solidFill>
                <a:ea typeface="ＭＳ Ｐゴシック"/>
                <a:cs typeface="Arial"/>
              </a:rPr>
              <a:t>Steps along the workflow require </a:t>
            </a:r>
            <a:r>
              <a:rPr lang="en-US" sz="1200" b="1" dirty="0">
                <a:solidFill>
                  <a:schemeClr val="bg2">
                    <a:lumMod val="75000"/>
                  </a:schemeClr>
                </a:solidFill>
                <a:ea typeface="ＭＳ Ｐゴシック"/>
                <a:cs typeface="Arial"/>
              </a:rPr>
              <a:t>integration options</a:t>
            </a:r>
          </a:p>
        </p:txBody>
      </p:sp>
      <p:sp>
        <p:nvSpPr>
          <p:cNvPr id="24" name="Rectangle: Rounded Corners 23">
            <a:extLst>
              <a:ext uri="{FF2B5EF4-FFF2-40B4-BE49-F238E27FC236}">
                <a16:creationId xmlns:a16="http://schemas.microsoft.com/office/drawing/2014/main" id="{0E6C9985-32FF-AD62-B737-995843150F31}"/>
              </a:ext>
            </a:extLst>
          </p:cNvPr>
          <p:cNvSpPr/>
          <p:nvPr/>
        </p:nvSpPr>
        <p:spPr>
          <a:xfrm>
            <a:off x="8842319" y="2322459"/>
            <a:ext cx="2840182" cy="593766"/>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dirty="0">
                <a:solidFill>
                  <a:schemeClr val="bg2">
                    <a:lumMod val="75000"/>
                  </a:schemeClr>
                </a:solidFill>
                <a:ea typeface="ＭＳ Ｐゴシック"/>
                <a:cs typeface="Arial"/>
              </a:rPr>
              <a:t>Bring select fintech integrations into </a:t>
            </a:r>
            <a:r>
              <a:rPr lang="en-US" sz="1200" b="1" dirty="0">
                <a:solidFill>
                  <a:schemeClr val="bg2">
                    <a:lumMod val="75000"/>
                  </a:schemeClr>
                </a:solidFill>
                <a:ea typeface="ＭＳ Ｐゴシック"/>
                <a:cs typeface="Arial"/>
              </a:rPr>
              <a:t>IWMS platform</a:t>
            </a:r>
          </a:p>
        </p:txBody>
      </p:sp>
      <p:sp>
        <p:nvSpPr>
          <p:cNvPr id="25" name="Rectangle: Rounded Corners 24">
            <a:extLst>
              <a:ext uri="{FF2B5EF4-FFF2-40B4-BE49-F238E27FC236}">
                <a16:creationId xmlns:a16="http://schemas.microsoft.com/office/drawing/2014/main" id="{1525F5AB-E8E1-081B-6CD5-AE3AC5FE02F6}"/>
              </a:ext>
            </a:extLst>
          </p:cNvPr>
          <p:cNvSpPr/>
          <p:nvPr/>
        </p:nvSpPr>
        <p:spPr>
          <a:xfrm>
            <a:off x="1522778" y="3775577"/>
            <a:ext cx="1786155" cy="2196598"/>
          </a:xfrm>
          <a:prstGeom prst="roundRect">
            <a:avLst/>
          </a:prstGeom>
          <a:solidFill>
            <a:schemeClr val="bg1"/>
          </a:solidFill>
          <a:ln w="12700"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dirty="0">
              <a:solidFill>
                <a:srgbClr val="235988"/>
              </a:solidFill>
              <a:ea typeface="ＭＳ Ｐゴシック"/>
              <a:cs typeface="Arial"/>
            </a:endParaRPr>
          </a:p>
        </p:txBody>
      </p:sp>
      <p:pic>
        <p:nvPicPr>
          <p:cNvPr id="1032" name="Picture 8" descr="Home - eMoney Advisor">
            <a:extLst>
              <a:ext uri="{FF2B5EF4-FFF2-40B4-BE49-F238E27FC236}">
                <a16:creationId xmlns:a16="http://schemas.microsoft.com/office/drawing/2014/main" id="{76C30C69-8D25-24F5-4E9F-09A1A169C7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7113" y="4085210"/>
            <a:ext cx="1067420" cy="29076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Our Resource Partners - Regent Peak Wealth Advisors">
            <a:extLst>
              <a:ext uri="{FF2B5EF4-FFF2-40B4-BE49-F238E27FC236}">
                <a16:creationId xmlns:a16="http://schemas.microsoft.com/office/drawing/2014/main" id="{7E813502-77F1-27A3-0AC1-575337CFC7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4215" y="4353426"/>
            <a:ext cx="1213216" cy="606608"/>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ESG Questionnaire Response - BlackRock Inc. | Investment Services">
            <a:extLst>
              <a:ext uri="{FF2B5EF4-FFF2-40B4-BE49-F238E27FC236}">
                <a16:creationId xmlns:a16="http://schemas.microsoft.com/office/drawing/2014/main" id="{50FEDE39-F94E-45DD-D9A8-C9CF6D0CD4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86278" y="4880598"/>
            <a:ext cx="1459154" cy="48021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RightCapital Press Kit">
            <a:extLst>
              <a:ext uri="{FF2B5EF4-FFF2-40B4-BE49-F238E27FC236}">
                <a16:creationId xmlns:a16="http://schemas.microsoft.com/office/drawing/2014/main" id="{6931D72F-FFAE-3A8D-0731-4F93F9BD063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81459" y="5336618"/>
            <a:ext cx="1289201" cy="38676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Rounded Corners 3">
            <a:extLst>
              <a:ext uri="{FF2B5EF4-FFF2-40B4-BE49-F238E27FC236}">
                <a16:creationId xmlns:a16="http://schemas.microsoft.com/office/drawing/2014/main" id="{F67CF23D-922F-D66E-95B1-E4C121585CB6}"/>
              </a:ext>
            </a:extLst>
          </p:cNvPr>
          <p:cNvSpPr/>
          <p:nvPr/>
        </p:nvSpPr>
        <p:spPr>
          <a:xfrm>
            <a:off x="3611648" y="3775577"/>
            <a:ext cx="1786155" cy="2196598"/>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dirty="0">
              <a:solidFill>
                <a:srgbClr val="235988"/>
              </a:solidFill>
              <a:ea typeface="ＭＳ Ｐゴシック"/>
              <a:cs typeface="Arial"/>
            </a:endParaRPr>
          </a:p>
        </p:txBody>
      </p:sp>
      <p:pic>
        <p:nvPicPr>
          <p:cNvPr id="1044" name="Picture 20">
            <a:extLst>
              <a:ext uri="{FF2B5EF4-FFF2-40B4-BE49-F238E27FC236}">
                <a16:creationId xmlns:a16="http://schemas.microsoft.com/office/drawing/2014/main" id="{A9EF2336-B4F9-A894-7E83-217DF4C2F03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60062" y="4018326"/>
            <a:ext cx="647215" cy="453082"/>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Wealthbox CRM | Media Kit">
            <a:extLst>
              <a:ext uri="{FF2B5EF4-FFF2-40B4-BE49-F238E27FC236}">
                <a16:creationId xmlns:a16="http://schemas.microsoft.com/office/drawing/2014/main" id="{24E88F4F-1288-5243-CFDE-0FE33F6AD8F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36327" y="5380967"/>
            <a:ext cx="1325639" cy="388024"/>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AdvisorEngine Pricing, Alternatives &amp; More 2025 | Capterra">
            <a:extLst>
              <a:ext uri="{FF2B5EF4-FFF2-40B4-BE49-F238E27FC236}">
                <a16:creationId xmlns:a16="http://schemas.microsoft.com/office/drawing/2014/main" id="{8DD6793F-4074-E0F4-DD15-67D57AE6AD8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21032" y="3772311"/>
            <a:ext cx="967493" cy="967493"/>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Login - SOS">
            <a:extLst>
              <a:ext uri="{FF2B5EF4-FFF2-40B4-BE49-F238E27FC236}">
                <a16:creationId xmlns:a16="http://schemas.microsoft.com/office/drawing/2014/main" id="{89557A57-940D-58E1-2FDB-037DE90B779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97084" y="4953244"/>
            <a:ext cx="1387962" cy="400374"/>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Hubly | Redtail CRM Integration">
            <a:extLst>
              <a:ext uri="{FF2B5EF4-FFF2-40B4-BE49-F238E27FC236}">
                <a16:creationId xmlns:a16="http://schemas.microsoft.com/office/drawing/2014/main" id="{347A8C06-6A5C-5C38-984E-D127B92340A4}"/>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70832" y="4598746"/>
            <a:ext cx="1291135" cy="288647"/>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Rounded Corners 25">
            <a:extLst>
              <a:ext uri="{FF2B5EF4-FFF2-40B4-BE49-F238E27FC236}">
                <a16:creationId xmlns:a16="http://schemas.microsoft.com/office/drawing/2014/main" id="{3558DCE3-0AE7-7AFA-45F6-736CA6CF65D4}"/>
              </a:ext>
            </a:extLst>
          </p:cNvPr>
          <p:cNvSpPr/>
          <p:nvPr/>
        </p:nvSpPr>
        <p:spPr>
          <a:xfrm>
            <a:off x="5692332" y="3775578"/>
            <a:ext cx="1786155" cy="2196598"/>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dirty="0">
              <a:solidFill>
                <a:srgbClr val="235988"/>
              </a:solidFill>
              <a:ea typeface="ＭＳ Ｐゴシック"/>
              <a:cs typeface="Arial"/>
            </a:endParaRPr>
          </a:p>
        </p:txBody>
      </p:sp>
      <p:pic>
        <p:nvPicPr>
          <p:cNvPr id="1076" name="Picture 52" descr="Skience Surveillance">
            <a:extLst>
              <a:ext uri="{FF2B5EF4-FFF2-40B4-BE49-F238E27FC236}">
                <a16:creationId xmlns:a16="http://schemas.microsoft.com/office/drawing/2014/main" id="{D473C756-DF7A-47C6-8FC0-C8B65980669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24057" y="5421811"/>
            <a:ext cx="1277488" cy="21358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Rounded Corners 1032">
            <a:extLst>
              <a:ext uri="{FF2B5EF4-FFF2-40B4-BE49-F238E27FC236}">
                <a16:creationId xmlns:a16="http://schemas.microsoft.com/office/drawing/2014/main" id="{28B461FF-0999-031C-299B-13558F1B6DC1}"/>
              </a:ext>
            </a:extLst>
          </p:cNvPr>
          <p:cNvSpPr/>
          <p:nvPr/>
        </p:nvSpPr>
        <p:spPr>
          <a:xfrm>
            <a:off x="7778394" y="3758829"/>
            <a:ext cx="1786155" cy="1245337"/>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dirty="0">
              <a:solidFill>
                <a:srgbClr val="235988"/>
              </a:solidFill>
              <a:ea typeface="ＭＳ Ｐゴシック"/>
              <a:cs typeface="Arial"/>
            </a:endParaRPr>
          </a:p>
        </p:txBody>
      </p:sp>
      <p:pic>
        <p:nvPicPr>
          <p:cNvPr id="1084" name="Picture 60" descr="Advyzon | Salesforce AppExchange">
            <a:extLst>
              <a:ext uri="{FF2B5EF4-FFF2-40B4-BE49-F238E27FC236}">
                <a16:creationId xmlns:a16="http://schemas.microsoft.com/office/drawing/2014/main" id="{60A600BF-1205-44E9-72A2-916FA0FCF606}"/>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896582" y="4149136"/>
            <a:ext cx="756044" cy="524576"/>
          </a:xfrm>
          <a:prstGeom prst="rect">
            <a:avLst/>
          </a:prstGeom>
          <a:noFill/>
          <a:extLst>
            <a:ext uri="{909E8E84-426E-40DD-AFC4-6F175D3DCCD1}">
              <a14:hiddenFill xmlns:a14="http://schemas.microsoft.com/office/drawing/2010/main">
                <a:solidFill>
                  <a:srgbClr val="FFFFFF"/>
                </a:solidFill>
              </a14:hiddenFill>
            </a:ext>
          </a:extLst>
        </p:spPr>
      </p:pic>
      <p:pic>
        <p:nvPicPr>
          <p:cNvPr id="1086" name="Picture 62" descr="SmartRIA - INSART">
            <a:extLst>
              <a:ext uri="{FF2B5EF4-FFF2-40B4-BE49-F238E27FC236}">
                <a16:creationId xmlns:a16="http://schemas.microsoft.com/office/drawing/2014/main" id="{90703B08-AA94-2BEC-9A3D-D8719D9E7DD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030844" y="4677956"/>
            <a:ext cx="1273291" cy="234498"/>
          </a:xfrm>
          <a:prstGeom prst="rect">
            <a:avLst/>
          </a:prstGeom>
          <a:noFill/>
          <a:extLst>
            <a:ext uri="{909E8E84-426E-40DD-AFC4-6F175D3DCCD1}">
              <a14:hiddenFill xmlns:a14="http://schemas.microsoft.com/office/drawing/2010/main">
                <a:solidFill>
                  <a:srgbClr val="FFFFFF"/>
                </a:solidFill>
              </a14:hiddenFill>
            </a:ext>
          </a:extLst>
        </p:spPr>
      </p:pic>
      <p:sp>
        <p:nvSpPr>
          <p:cNvPr id="1045" name="Rectangle: Rounded Corners 1044">
            <a:extLst>
              <a:ext uri="{FF2B5EF4-FFF2-40B4-BE49-F238E27FC236}">
                <a16:creationId xmlns:a16="http://schemas.microsoft.com/office/drawing/2014/main" id="{E11ECD2B-7EDA-3D55-0E37-312FB020E6BD}"/>
              </a:ext>
            </a:extLst>
          </p:cNvPr>
          <p:cNvSpPr/>
          <p:nvPr/>
        </p:nvSpPr>
        <p:spPr>
          <a:xfrm>
            <a:off x="7773016" y="5109770"/>
            <a:ext cx="1786155" cy="862405"/>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dirty="0">
              <a:solidFill>
                <a:srgbClr val="235988"/>
              </a:solidFill>
              <a:ea typeface="ＭＳ Ｐゴシック"/>
              <a:cs typeface="Arial"/>
            </a:endParaRPr>
          </a:p>
        </p:txBody>
      </p:sp>
      <p:sp>
        <p:nvSpPr>
          <p:cNvPr id="1051" name="Rectangle: Rounded Corners 1050">
            <a:extLst>
              <a:ext uri="{FF2B5EF4-FFF2-40B4-BE49-F238E27FC236}">
                <a16:creationId xmlns:a16="http://schemas.microsoft.com/office/drawing/2014/main" id="{2F3800A8-E621-4EFD-0592-B452C7EE1124}"/>
              </a:ext>
            </a:extLst>
          </p:cNvPr>
          <p:cNvSpPr/>
          <p:nvPr/>
        </p:nvSpPr>
        <p:spPr>
          <a:xfrm>
            <a:off x="9830789" y="3758829"/>
            <a:ext cx="1786155" cy="2213346"/>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dirty="0">
              <a:solidFill>
                <a:srgbClr val="235988"/>
              </a:solidFill>
              <a:ea typeface="ＭＳ Ｐゴシック"/>
              <a:cs typeface="Arial"/>
            </a:endParaRPr>
          </a:p>
        </p:txBody>
      </p:sp>
      <p:pic>
        <p:nvPicPr>
          <p:cNvPr id="1096" name="Picture 72" descr="Envestnet | Tamarac Reviews 2025: Details, Pricing, &amp; Features | G2">
            <a:extLst>
              <a:ext uri="{FF2B5EF4-FFF2-40B4-BE49-F238E27FC236}">
                <a16:creationId xmlns:a16="http://schemas.microsoft.com/office/drawing/2014/main" id="{F9F45884-1937-5441-C2AA-A38B065D4CEA}"/>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176696" y="3951648"/>
            <a:ext cx="985052" cy="406718"/>
          </a:xfrm>
          <a:prstGeom prst="rect">
            <a:avLst/>
          </a:prstGeom>
          <a:noFill/>
          <a:extLst>
            <a:ext uri="{909E8E84-426E-40DD-AFC4-6F175D3DCCD1}">
              <a14:hiddenFill xmlns:a14="http://schemas.microsoft.com/office/drawing/2010/main">
                <a:solidFill>
                  <a:srgbClr val="FFFFFF"/>
                </a:solidFill>
              </a14:hiddenFill>
            </a:ext>
          </a:extLst>
        </p:spPr>
      </p:pic>
      <p:pic>
        <p:nvPicPr>
          <p:cNvPr id="1098" name="Picture 74" descr="Eze Eclipse | SS&amp;C Eze">
            <a:extLst>
              <a:ext uri="{FF2B5EF4-FFF2-40B4-BE49-F238E27FC236}">
                <a16:creationId xmlns:a16="http://schemas.microsoft.com/office/drawing/2014/main" id="{F4901828-C1EE-E14F-69EE-CA4ED6B2C3B0}"/>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147514" y="4367676"/>
            <a:ext cx="1024093" cy="303570"/>
          </a:xfrm>
          <a:prstGeom prst="rect">
            <a:avLst/>
          </a:prstGeom>
          <a:noFill/>
          <a:extLst>
            <a:ext uri="{909E8E84-426E-40DD-AFC4-6F175D3DCCD1}">
              <a14:hiddenFill xmlns:a14="http://schemas.microsoft.com/office/drawing/2010/main">
                <a:solidFill>
                  <a:srgbClr val="FFFFFF"/>
                </a:solidFill>
              </a14:hiddenFill>
            </a:ext>
          </a:extLst>
        </p:spPr>
      </p:pic>
      <p:pic>
        <p:nvPicPr>
          <p:cNvPr id="1100" name="Picture 76" descr="Orion Advisor Portal Roadmap | Orion">
            <a:extLst>
              <a:ext uri="{FF2B5EF4-FFF2-40B4-BE49-F238E27FC236}">
                <a16:creationId xmlns:a16="http://schemas.microsoft.com/office/drawing/2014/main" id="{BD053616-713A-3895-318F-644455EAA2C3}"/>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434295" y="4303757"/>
            <a:ext cx="1273291" cy="426126"/>
          </a:xfrm>
          <a:prstGeom prst="rect">
            <a:avLst/>
          </a:prstGeom>
          <a:noFill/>
          <a:extLst>
            <a:ext uri="{909E8E84-426E-40DD-AFC4-6F175D3DCCD1}">
              <a14:hiddenFill xmlns:a14="http://schemas.microsoft.com/office/drawing/2010/main">
                <a:solidFill>
                  <a:srgbClr val="FFFFFF"/>
                </a:solidFill>
              </a14:hiddenFill>
            </a:ext>
          </a:extLst>
        </p:spPr>
      </p:pic>
      <p:sp>
        <p:nvSpPr>
          <p:cNvPr id="1054" name="Text Placeholder 2">
            <a:extLst>
              <a:ext uri="{FF2B5EF4-FFF2-40B4-BE49-F238E27FC236}">
                <a16:creationId xmlns:a16="http://schemas.microsoft.com/office/drawing/2014/main" id="{0B1A51E4-0617-BE04-7E37-D7BF4031FB7D}"/>
              </a:ext>
            </a:extLst>
          </p:cNvPr>
          <p:cNvSpPr txBox="1">
            <a:spLocks/>
          </p:cNvSpPr>
          <p:nvPr/>
        </p:nvSpPr>
        <p:spPr>
          <a:xfrm>
            <a:off x="-339727" y="2976254"/>
            <a:ext cx="2218706" cy="302317"/>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en-US" sz="1400" dirty="0">
                <a:solidFill>
                  <a:schemeClr val="tx1">
                    <a:lumMod val="75000"/>
                    <a:lumOff val="25000"/>
                  </a:schemeClr>
                </a:solidFill>
              </a:rPr>
              <a:t>High level </a:t>
            </a:r>
          </a:p>
          <a:p>
            <a:pPr marL="0" indent="0" algn="ctr">
              <a:spcBef>
                <a:spcPts val="0"/>
              </a:spcBef>
              <a:buNone/>
            </a:pPr>
            <a:r>
              <a:rPr lang="en-US" sz="1400" dirty="0">
                <a:solidFill>
                  <a:schemeClr val="tx1">
                    <a:lumMod val="75000"/>
                    <a:lumOff val="25000"/>
                  </a:schemeClr>
                </a:solidFill>
              </a:rPr>
              <a:t>workflows</a:t>
            </a:r>
          </a:p>
        </p:txBody>
      </p:sp>
      <p:grpSp>
        <p:nvGrpSpPr>
          <p:cNvPr id="1056" name="Group 1055">
            <a:extLst>
              <a:ext uri="{FF2B5EF4-FFF2-40B4-BE49-F238E27FC236}">
                <a16:creationId xmlns:a16="http://schemas.microsoft.com/office/drawing/2014/main" id="{44CED5FC-7088-5AFF-0313-D7E20BEA496F}"/>
              </a:ext>
            </a:extLst>
          </p:cNvPr>
          <p:cNvGrpSpPr/>
          <p:nvPr/>
        </p:nvGrpSpPr>
        <p:grpSpPr>
          <a:xfrm>
            <a:off x="2895258" y="1673096"/>
            <a:ext cx="708461" cy="671395"/>
            <a:chOff x="9347745" y="1624196"/>
            <a:chExt cx="915856" cy="915856"/>
          </a:xfrm>
        </p:grpSpPr>
        <p:sp>
          <p:nvSpPr>
            <p:cNvPr id="1057" name="Oval 1056">
              <a:extLst>
                <a:ext uri="{FF2B5EF4-FFF2-40B4-BE49-F238E27FC236}">
                  <a16:creationId xmlns:a16="http://schemas.microsoft.com/office/drawing/2014/main" id="{F9ACA6DB-4F00-0BB8-3212-E828455C79A8}"/>
                </a:ext>
              </a:extLst>
            </p:cNvPr>
            <p:cNvSpPr/>
            <p:nvPr/>
          </p:nvSpPr>
          <p:spPr>
            <a:xfrm>
              <a:off x="9347745" y="1624196"/>
              <a:ext cx="915856" cy="915856"/>
            </a:xfrm>
            <a:prstGeom prst="ellipse">
              <a:avLst/>
            </a:prstGeom>
            <a:noFill/>
            <a:ln w="285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FFFFFF"/>
                </a:solidFill>
                <a:effectLst/>
                <a:uLnTx/>
                <a:uFillTx/>
                <a:ea typeface="+mn-ea"/>
                <a:cs typeface="+mn-cs"/>
              </a:endParaRPr>
            </a:p>
          </p:txBody>
        </p:sp>
        <p:grpSp>
          <p:nvGrpSpPr>
            <p:cNvPr id="1059" name="Group 1058">
              <a:extLst>
                <a:ext uri="{FF2B5EF4-FFF2-40B4-BE49-F238E27FC236}">
                  <a16:creationId xmlns:a16="http://schemas.microsoft.com/office/drawing/2014/main" id="{AD6BA07B-1661-1483-FE5A-8553ACC8774C}"/>
                </a:ext>
              </a:extLst>
            </p:cNvPr>
            <p:cNvGrpSpPr/>
            <p:nvPr/>
          </p:nvGrpSpPr>
          <p:grpSpPr>
            <a:xfrm>
              <a:off x="9526507" y="1804517"/>
              <a:ext cx="567752" cy="569315"/>
              <a:chOff x="623888" y="6713538"/>
              <a:chExt cx="576263" cy="577850"/>
            </a:xfrm>
            <a:solidFill>
              <a:schemeClr val="tx1"/>
            </a:solidFill>
          </p:grpSpPr>
          <p:sp>
            <p:nvSpPr>
              <p:cNvPr id="1061" name="Freeform 87">
                <a:extLst>
                  <a:ext uri="{FF2B5EF4-FFF2-40B4-BE49-F238E27FC236}">
                    <a16:creationId xmlns:a16="http://schemas.microsoft.com/office/drawing/2014/main" id="{8A42CA3A-A897-8138-82C2-53447D456C45}"/>
                  </a:ext>
                </a:extLst>
              </p:cNvPr>
              <p:cNvSpPr>
                <a:spLocks noEditPoints="1"/>
              </p:cNvSpPr>
              <p:nvPr/>
            </p:nvSpPr>
            <p:spPr bwMode="auto">
              <a:xfrm>
                <a:off x="623888" y="7021513"/>
                <a:ext cx="269875" cy="269875"/>
              </a:xfrm>
              <a:custGeom>
                <a:avLst/>
                <a:gdLst>
                  <a:gd name="T0" fmla="*/ 108 w 112"/>
                  <a:gd name="T1" fmla="*/ 112 h 112"/>
                  <a:gd name="T2" fmla="*/ 4 w 112"/>
                  <a:gd name="T3" fmla="*/ 112 h 112"/>
                  <a:gd name="T4" fmla="*/ 0 w 112"/>
                  <a:gd name="T5" fmla="*/ 108 h 112"/>
                  <a:gd name="T6" fmla="*/ 0 w 112"/>
                  <a:gd name="T7" fmla="*/ 4 h 112"/>
                  <a:gd name="T8" fmla="*/ 4 w 112"/>
                  <a:gd name="T9" fmla="*/ 0 h 112"/>
                  <a:gd name="T10" fmla="*/ 108 w 112"/>
                  <a:gd name="T11" fmla="*/ 0 h 112"/>
                  <a:gd name="T12" fmla="*/ 112 w 112"/>
                  <a:gd name="T13" fmla="*/ 4 h 112"/>
                  <a:gd name="T14" fmla="*/ 112 w 112"/>
                  <a:gd name="T15" fmla="*/ 108 h 112"/>
                  <a:gd name="T16" fmla="*/ 108 w 112"/>
                  <a:gd name="T17" fmla="*/ 112 h 112"/>
                  <a:gd name="T18" fmla="*/ 8 w 112"/>
                  <a:gd name="T19" fmla="*/ 104 h 112"/>
                  <a:gd name="T20" fmla="*/ 104 w 112"/>
                  <a:gd name="T21" fmla="*/ 104 h 112"/>
                  <a:gd name="T22" fmla="*/ 104 w 112"/>
                  <a:gd name="T23" fmla="*/ 8 h 112"/>
                  <a:gd name="T24" fmla="*/ 8 w 112"/>
                  <a:gd name="T25" fmla="*/ 8 h 112"/>
                  <a:gd name="T26" fmla="*/ 8 w 112"/>
                  <a:gd name="T2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 h="112">
                    <a:moveTo>
                      <a:pt x="108" y="112"/>
                    </a:moveTo>
                    <a:cubicBezTo>
                      <a:pt x="4" y="112"/>
                      <a:pt x="4" y="112"/>
                      <a:pt x="4" y="112"/>
                    </a:cubicBezTo>
                    <a:cubicBezTo>
                      <a:pt x="2" y="112"/>
                      <a:pt x="0" y="110"/>
                      <a:pt x="0" y="108"/>
                    </a:cubicBezTo>
                    <a:cubicBezTo>
                      <a:pt x="0" y="4"/>
                      <a:pt x="0" y="4"/>
                      <a:pt x="0" y="4"/>
                    </a:cubicBezTo>
                    <a:cubicBezTo>
                      <a:pt x="0" y="2"/>
                      <a:pt x="2" y="0"/>
                      <a:pt x="4" y="0"/>
                    </a:cubicBezTo>
                    <a:cubicBezTo>
                      <a:pt x="108" y="0"/>
                      <a:pt x="108" y="0"/>
                      <a:pt x="108" y="0"/>
                    </a:cubicBezTo>
                    <a:cubicBezTo>
                      <a:pt x="110" y="0"/>
                      <a:pt x="112" y="2"/>
                      <a:pt x="112" y="4"/>
                    </a:cubicBezTo>
                    <a:cubicBezTo>
                      <a:pt x="112" y="108"/>
                      <a:pt x="112" y="108"/>
                      <a:pt x="112" y="108"/>
                    </a:cubicBezTo>
                    <a:cubicBezTo>
                      <a:pt x="112" y="110"/>
                      <a:pt x="110" y="112"/>
                      <a:pt x="108" y="112"/>
                    </a:cubicBezTo>
                    <a:close/>
                    <a:moveTo>
                      <a:pt x="8" y="104"/>
                    </a:moveTo>
                    <a:cubicBezTo>
                      <a:pt x="104" y="104"/>
                      <a:pt x="104" y="104"/>
                      <a:pt x="104" y="104"/>
                    </a:cubicBezTo>
                    <a:cubicBezTo>
                      <a:pt x="104" y="8"/>
                      <a:pt x="104" y="8"/>
                      <a:pt x="104" y="8"/>
                    </a:cubicBezTo>
                    <a:cubicBezTo>
                      <a:pt x="8" y="8"/>
                      <a:pt x="8" y="8"/>
                      <a:pt x="8" y="8"/>
                    </a:cubicBezTo>
                    <a:lnTo>
                      <a:pt x="8"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63" name="Freeform 88">
                <a:extLst>
                  <a:ext uri="{FF2B5EF4-FFF2-40B4-BE49-F238E27FC236}">
                    <a16:creationId xmlns:a16="http://schemas.microsoft.com/office/drawing/2014/main" id="{62C20E0E-C0BE-4A01-D416-78C24DDAEE63}"/>
                  </a:ext>
                </a:extLst>
              </p:cNvPr>
              <p:cNvSpPr>
                <a:spLocks/>
              </p:cNvSpPr>
              <p:nvPr/>
            </p:nvSpPr>
            <p:spPr bwMode="auto">
              <a:xfrm>
                <a:off x="931863" y="6772275"/>
                <a:ext cx="211138" cy="211138"/>
              </a:xfrm>
              <a:custGeom>
                <a:avLst/>
                <a:gdLst>
                  <a:gd name="T0" fmla="*/ 4 w 88"/>
                  <a:gd name="T1" fmla="*/ 88 h 88"/>
                  <a:gd name="T2" fmla="*/ 1 w 88"/>
                  <a:gd name="T3" fmla="*/ 87 h 88"/>
                  <a:gd name="T4" fmla="*/ 1 w 88"/>
                  <a:gd name="T5" fmla="*/ 81 h 88"/>
                  <a:gd name="T6" fmla="*/ 81 w 88"/>
                  <a:gd name="T7" fmla="*/ 1 h 88"/>
                  <a:gd name="T8" fmla="*/ 87 w 88"/>
                  <a:gd name="T9" fmla="*/ 1 h 88"/>
                  <a:gd name="T10" fmla="*/ 87 w 88"/>
                  <a:gd name="T11" fmla="*/ 7 h 88"/>
                  <a:gd name="T12" fmla="*/ 7 w 88"/>
                  <a:gd name="T13" fmla="*/ 87 h 88"/>
                  <a:gd name="T14" fmla="*/ 4 w 88"/>
                  <a:gd name="T15" fmla="*/ 88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88">
                    <a:moveTo>
                      <a:pt x="4" y="88"/>
                    </a:moveTo>
                    <a:cubicBezTo>
                      <a:pt x="3" y="88"/>
                      <a:pt x="2" y="88"/>
                      <a:pt x="1" y="87"/>
                    </a:cubicBezTo>
                    <a:cubicBezTo>
                      <a:pt x="0" y="85"/>
                      <a:pt x="0" y="83"/>
                      <a:pt x="1" y="81"/>
                    </a:cubicBezTo>
                    <a:cubicBezTo>
                      <a:pt x="81" y="1"/>
                      <a:pt x="81" y="1"/>
                      <a:pt x="81" y="1"/>
                    </a:cubicBezTo>
                    <a:cubicBezTo>
                      <a:pt x="83" y="0"/>
                      <a:pt x="85" y="0"/>
                      <a:pt x="87" y="1"/>
                    </a:cubicBezTo>
                    <a:cubicBezTo>
                      <a:pt x="88" y="3"/>
                      <a:pt x="88" y="5"/>
                      <a:pt x="87" y="7"/>
                    </a:cubicBezTo>
                    <a:cubicBezTo>
                      <a:pt x="7" y="87"/>
                      <a:pt x="7" y="87"/>
                      <a:pt x="7" y="87"/>
                    </a:cubicBezTo>
                    <a:cubicBezTo>
                      <a:pt x="6" y="88"/>
                      <a:pt x="5" y="88"/>
                      <a:pt x="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65" name="Freeform 89">
                <a:extLst>
                  <a:ext uri="{FF2B5EF4-FFF2-40B4-BE49-F238E27FC236}">
                    <a16:creationId xmlns:a16="http://schemas.microsoft.com/office/drawing/2014/main" id="{FAB14C1B-7A49-E401-C2F6-E581CD580882}"/>
                  </a:ext>
                </a:extLst>
              </p:cNvPr>
              <p:cNvSpPr>
                <a:spLocks/>
              </p:cNvSpPr>
              <p:nvPr/>
            </p:nvSpPr>
            <p:spPr bwMode="auto">
              <a:xfrm>
                <a:off x="1008063" y="6772275"/>
                <a:ext cx="134938" cy="134938"/>
              </a:xfrm>
              <a:custGeom>
                <a:avLst/>
                <a:gdLst>
                  <a:gd name="T0" fmla="*/ 52 w 56"/>
                  <a:gd name="T1" fmla="*/ 56 h 56"/>
                  <a:gd name="T2" fmla="*/ 48 w 56"/>
                  <a:gd name="T3" fmla="*/ 52 h 56"/>
                  <a:gd name="T4" fmla="*/ 48 w 56"/>
                  <a:gd name="T5" fmla="*/ 8 h 56"/>
                  <a:gd name="T6" fmla="*/ 4 w 56"/>
                  <a:gd name="T7" fmla="*/ 8 h 56"/>
                  <a:gd name="T8" fmla="*/ 0 w 56"/>
                  <a:gd name="T9" fmla="*/ 4 h 56"/>
                  <a:gd name="T10" fmla="*/ 4 w 56"/>
                  <a:gd name="T11" fmla="*/ 0 h 56"/>
                  <a:gd name="T12" fmla="*/ 52 w 56"/>
                  <a:gd name="T13" fmla="*/ 0 h 56"/>
                  <a:gd name="T14" fmla="*/ 56 w 56"/>
                  <a:gd name="T15" fmla="*/ 4 h 56"/>
                  <a:gd name="T16" fmla="*/ 56 w 56"/>
                  <a:gd name="T17" fmla="*/ 52 h 56"/>
                  <a:gd name="T18" fmla="*/ 52 w 56"/>
                  <a:gd name="T19"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52" y="56"/>
                    </a:moveTo>
                    <a:cubicBezTo>
                      <a:pt x="50" y="56"/>
                      <a:pt x="48" y="54"/>
                      <a:pt x="48" y="52"/>
                    </a:cubicBezTo>
                    <a:cubicBezTo>
                      <a:pt x="48" y="8"/>
                      <a:pt x="48" y="8"/>
                      <a:pt x="48" y="8"/>
                    </a:cubicBez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52"/>
                      <a:pt x="56" y="52"/>
                      <a:pt x="56" y="52"/>
                    </a:cubicBezTo>
                    <a:cubicBezTo>
                      <a:pt x="56" y="54"/>
                      <a:pt x="54" y="56"/>
                      <a:pt x="52"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66" name="Freeform 90">
                <a:extLst>
                  <a:ext uri="{FF2B5EF4-FFF2-40B4-BE49-F238E27FC236}">
                    <a16:creationId xmlns:a16="http://schemas.microsoft.com/office/drawing/2014/main" id="{17BD4CBF-915F-E9AE-C03F-7C39B8003F20}"/>
                  </a:ext>
                </a:extLst>
              </p:cNvPr>
              <p:cNvSpPr>
                <a:spLocks/>
              </p:cNvSpPr>
              <p:nvPr/>
            </p:nvSpPr>
            <p:spPr bwMode="auto">
              <a:xfrm>
                <a:off x="720726" y="6713538"/>
                <a:ext cx="47625" cy="44450"/>
              </a:xfrm>
              <a:custGeom>
                <a:avLst/>
                <a:gdLst>
                  <a:gd name="T0" fmla="*/ 4 w 20"/>
                  <a:gd name="T1" fmla="*/ 18 h 18"/>
                  <a:gd name="T2" fmla="*/ 0 w 20"/>
                  <a:gd name="T3" fmla="*/ 14 h 18"/>
                  <a:gd name="T4" fmla="*/ 0 w 20"/>
                  <a:gd name="T5" fmla="*/ 4 h 18"/>
                  <a:gd name="T6" fmla="*/ 4 w 20"/>
                  <a:gd name="T7" fmla="*/ 0 h 18"/>
                  <a:gd name="T8" fmla="*/ 16 w 20"/>
                  <a:gd name="T9" fmla="*/ 0 h 18"/>
                  <a:gd name="T10" fmla="*/ 20 w 20"/>
                  <a:gd name="T11" fmla="*/ 4 h 18"/>
                  <a:gd name="T12" fmla="*/ 16 w 20"/>
                  <a:gd name="T13" fmla="*/ 8 h 18"/>
                  <a:gd name="T14" fmla="*/ 8 w 20"/>
                  <a:gd name="T15" fmla="*/ 8 h 18"/>
                  <a:gd name="T16" fmla="*/ 8 w 20"/>
                  <a:gd name="T17" fmla="*/ 14 h 18"/>
                  <a:gd name="T18" fmla="*/ 4 w 20"/>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8">
                    <a:moveTo>
                      <a:pt x="4" y="18"/>
                    </a:moveTo>
                    <a:cubicBezTo>
                      <a:pt x="2" y="18"/>
                      <a:pt x="0" y="16"/>
                      <a:pt x="0" y="14"/>
                    </a:cubicBezTo>
                    <a:cubicBezTo>
                      <a:pt x="0" y="4"/>
                      <a:pt x="0" y="4"/>
                      <a:pt x="0" y="4"/>
                    </a:cubicBezTo>
                    <a:cubicBezTo>
                      <a:pt x="0" y="2"/>
                      <a:pt x="2" y="0"/>
                      <a:pt x="4" y="0"/>
                    </a:cubicBezTo>
                    <a:cubicBezTo>
                      <a:pt x="16" y="0"/>
                      <a:pt x="16" y="0"/>
                      <a:pt x="16" y="0"/>
                    </a:cubicBezTo>
                    <a:cubicBezTo>
                      <a:pt x="18" y="0"/>
                      <a:pt x="20" y="2"/>
                      <a:pt x="20" y="4"/>
                    </a:cubicBezTo>
                    <a:cubicBezTo>
                      <a:pt x="20" y="6"/>
                      <a:pt x="18" y="8"/>
                      <a:pt x="16" y="8"/>
                    </a:cubicBezTo>
                    <a:cubicBezTo>
                      <a:pt x="8" y="8"/>
                      <a:pt x="8" y="8"/>
                      <a:pt x="8" y="8"/>
                    </a:cubicBezTo>
                    <a:cubicBezTo>
                      <a:pt x="8" y="14"/>
                      <a:pt x="8" y="14"/>
                      <a:pt x="8" y="14"/>
                    </a:cubicBezTo>
                    <a:cubicBezTo>
                      <a:pt x="8" y="16"/>
                      <a:pt x="7" y="18"/>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67" name="Freeform 91">
                <a:extLst>
                  <a:ext uri="{FF2B5EF4-FFF2-40B4-BE49-F238E27FC236}">
                    <a16:creationId xmlns:a16="http://schemas.microsoft.com/office/drawing/2014/main" id="{5300906D-230B-2F10-669D-C9C812285A9E}"/>
                  </a:ext>
                </a:extLst>
              </p:cNvPr>
              <p:cNvSpPr>
                <a:spLocks/>
              </p:cNvSpPr>
              <p:nvPr/>
            </p:nvSpPr>
            <p:spPr bwMode="auto">
              <a:xfrm>
                <a:off x="1152526" y="6713538"/>
                <a:ext cx="47625" cy="49213"/>
              </a:xfrm>
              <a:custGeom>
                <a:avLst/>
                <a:gdLst>
                  <a:gd name="T0" fmla="*/ 16 w 20"/>
                  <a:gd name="T1" fmla="*/ 20 h 20"/>
                  <a:gd name="T2" fmla="*/ 12 w 20"/>
                  <a:gd name="T3" fmla="*/ 16 h 20"/>
                  <a:gd name="T4" fmla="*/ 12 w 20"/>
                  <a:gd name="T5" fmla="*/ 8 h 20"/>
                  <a:gd name="T6" fmla="*/ 4 w 20"/>
                  <a:gd name="T7" fmla="*/ 8 h 20"/>
                  <a:gd name="T8" fmla="*/ 0 w 20"/>
                  <a:gd name="T9" fmla="*/ 4 h 20"/>
                  <a:gd name="T10" fmla="*/ 4 w 20"/>
                  <a:gd name="T11" fmla="*/ 0 h 20"/>
                  <a:gd name="T12" fmla="*/ 16 w 20"/>
                  <a:gd name="T13" fmla="*/ 0 h 20"/>
                  <a:gd name="T14" fmla="*/ 20 w 20"/>
                  <a:gd name="T15" fmla="*/ 4 h 20"/>
                  <a:gd name="T16" fmla="*/ 20 w 20"/>
                  <a:gd name="T17" fmla="*/ 16 h 20"/>
                  <a:gd name="T18" fmla="*/ 16 w 20"/>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6" y="20"/>
                    </a:moveTo>
                    <a:cubicBezTo>
                      <a:pt x="14" y="20"/>
                      <a:pt x="12" y="18"/>
                      <a:pt x="12" y="16"/>
                    </a:cubicBezTo>
                    <a:cubicBezTo>
                      <a:pt x="12" y="8"/>
                      <a:pt x="12" y="8"/>
                      <a:pt x="12" y="8"/>
                    </a:cubicBez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16"/>
                      <a:pt x="20" y="16"/>
                      <a:pt x="20" y="16"/>
                    </a:cubicBezTo>
                    <a:cubicBezTo>
                      <a:pt x="20" y="18"/>
                      <a:pt x="18" y="20"/>
                      <a:pt x="1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68" name="Freeform 92">
                <a:extLst>
                  <a:ext uri="{FF2B5EF4-FFF2-40B4-BE49-F238E27FC236}">
                    <a16:creationId xmlns:a16="http://schemas.microsoft.com/office/drawing/2014/main" id="{6FA0C0A6-41C6-02A1-5813-5279CB2592CD}"/>
                  </a:ext>
                </a:extLst>
              </p:cNvPr>
              <p:cNvSpPr>
                <a:spLocks/>
              </p:cNvSpPr>
              <p:nvPr/>
            </p:nvSpPr>
            <p:spPr bwMode="auto">
              <a:xfrm>
                <a:off x="720726" y="6786563"/>
                <a:ext cx="19050" cy="42863"/>
              </a:xfrm>
              <a:custGeom>
                <a:avLst/>
                <a:gdLst>
                  <a:gd name="T0" fmla="*/ 4 w 8"/>
                  <a:gd name="T1" fmla="*/ 18 h 18"/>
                  <a:gd name="T2" fmla="*/ 0 w 8"/>
                  <a:gd name="T3" fmla="*/ 14 h 18"/>
                  <a:gd name="T4" fmla="*/ 0 w 8"/>
                  <a:gd name="T5" fmla="*/ 4 h 18"/>
                  <a:gd name="T6" fmla="*/ 4 w 8"/>
                  <a:gd name="T7" fmla="*/ 0 h 18"/>
                  <a:gd name="T8" fmla="*/ 8 w 8"/>
                  <a:gd name="T9" fmla="*/ 4 h 18"/>
                  <a:gd name="T10" fmla="*/ 8 w 8"/>
                  <a:gd name="T11" fmla="*/ 14 h 18"/>
                  <a:gd name="T12" fmla="*/ 4 w 8"/>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8" h="18">
                    <a:moveTo>
                      <a:pt x="4" y="18"/>
                    </a:moveTo>
                    <a:cubicBezTo>
                      <a:pt x="2" y="18"/>
                      <a:pt x="0" y="17"/>
                      <a:pt x="0" y="14"/>
                    </a:cubicBezTo>
                    <a:cubicBezTo>
                      <a:pt x="0" y="4"/>
                      <a:pt x="0" y="4"/>
                      <a:pt x="0" y="4"/>
                    </a:cubicBezTo>
                    <a:cubicBezTo>
                      <a:pt x="0" y="2"/>
                      <a:pt x="2" y="0"/>
                      <a:pt x="4" y="0"/>
                    </a:cubicBezTo>
                    <a:cubicBezTo>
                      <a:pt x="7" y="0"/>
                      <a:pt x="8" y="2"/>
                      <a:pt x="8" y="4"/>
                    </a:cubicBezTo>
                    <a:cubicBezTo>
                      <a:pt x="8" y="14"/>
                      <a:pt x="8" y="14"/>
                      <a:pt x="8" y="14"/>
                    </a:cubicBezTo>
                    <a:cubicBezTo>
                      <a:pt x="8" y="17"/>
                      <a:pt x="7" y="18"/>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69" name="Freeform 93">
                <a:extLst>
                  <a:ext uri="{FF2B5EF4-FFF2-40B4-BE49-F238E27FC236}">
                    <a16:creationId xmlns:a16="http://schemas.microsoft.com/office/drawing/2014/main" id="{42C23DEC-5B26-A615-AADF-77EB21FA02BD}"/>
                  </a:ext>
                </a:extLst>
              </p:cNvPr>
              <p:cNvSpPr>
                <a:spLocks/>
              </p:cNvSpPr>
              <p:nvPr/>
            </p:nvSpPr>
            <p:spPr bwMode="auto">
              <a:xfrm>
                <a:off x="796926" y="6713538"/>
                <a:ext cx="38100" cy="20638"/>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71" name="Freeform 94">
                <a:extLst>
                  <a:ext uri="{FF2B5EF4-FFF2-40B4-BE49-F238E27FC236}">
                    <a16:creationId xmlns:a16="http://schemas.microsoft.com/office/drawing/2014/main" id="{0818DF09-D696-E28B-FC66-1030CBBB6765}"/>
                  </a:ext>
                </a:extLst>
              </p:cNvPr>
              <p:cNvSpPr>
                <a:spLocks/>
              </p:cNvSpPr>
              <p:nvPr/>
            </p:nvSpPr>
            <p:spPr bwMode="auto">
              <a:xfrm>
                <a:off x="863601" y="6713538"/>
                <a:ext cx="39688" cy="20638"/>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73" name="Freeform 95">
                <a:extLst>
                  <a:ext uri="{FF2B5EF4-FFF2-40B4-BE49-F238E27FC236}">
                    <a16:creationId xmlns:a16="http://schemas.microsoft.com/office/drawing/2014/main" id="{8A645CE8-7A15-D9B4-4154-2F1C3905F298}"/>
                  </a:ext>
                </a:extLst>
              </p:cNvPr>
              <p:cNvSpPr>
                <a:spLocks/>
              </p:cNvSpPr>
              <p:nvPr/>
            </p:nvSpPr>
            <p:spPr bwMode="auto">
              <a:xfrm>
                <a:off x="941388" y="6713538"/>
                <a:ext cx="38100" cy="20638"/>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75" name="Freeform 96">
                <a:extLst>
                  <a:ext uri="{FF2B5EF4-FFF2-40B4-BE49-F238E27FC236}">
                    <a16:creationId xmlns:a16="http://schemas.microsoft.com/office/drawing/2014/main" id="{88FF949D-A009-7C00-087A-478C36187BBC}"/>
                  </a:ext>
                </a:extLst>
              </p:cNvPr>
              <p:cNvSpPr>
                <a:spLocks/>
              </p:cNvSpPr>
              <p:nvPr/>
            </p:nvSpPr>
            <p:spPr bwMode="auto">
              <a:xfrm>
                <a:off x="1017588" y="6713538"/>
                <a:ext cx="39688" cy="20638"/>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77" name="Freeform 97">
                <a:extLst>
                  <a:ext uri="{FF2B5EF4-FFF2-40B4-BE49-F238E27FC236}">
                    <a16:creationId xmlns:a16="http://schemas.microsoft.com/office/drawing/2014/main" id="{C74C05D0-FB75-DE04-4D9B-28EBEFA4F487}"/>
                  </a:ext>
                </a:extLst>
              </p:cNvPr>
              <p:cNvSpPr>
                <a:spLocks/>
              </p:cNvSpPr>
              <p:nvPr/>
            </p:nvSpPr>
            <p:spPr bwMode="auto">
              <a:xfrm>
                <a:off x="1085851" y="6713538"/>
                <a:ext cx="38100" cy="20638"/>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79" name="Freeform 98">
                <a:extLst>
                  <a:ext uri="{FF2B5EF4-FFF2-40B4-BE49-F238E27FC236}">
                    <a16:creationId xmlns:a16="http://schemas.microsoft.com/office/drawing/2014/main" id="{6A72CACF-254C-8C3E-DFF3-C4EA00BC2E5F}"/>
                  </a:ext>
                </a:extLst>
              </p:cNvPr>
              <p:cNvSpPr>
                <a:spLocks/>
              </p:cNvSpPr>
              <p:nvPr/>
            </p:nvSpPr>
            <p:spPr bwMode="auto">
              <a:xfrm>
                <a:off x="873126" y="7175500"/>
                <a:ext cx="30163" cy="19050"/>
              </a:xfrm>
              <a:custGeom>
                <a:avLst/>
                <a:gdLst>
                  <a:gd name="T0" fmla="*/ 8 w 12"/>
                  <a:gd name="T1" fmla="*/ 8 h 8"/>
                  <a:gd name="T2" fmla="*/ 4 w 12"/>
                  <a:gd name="T3" fmla="*/ 8 h 8"/>
                  <a:gd name="T4" fmla="*/ 0 w 12"/>
                  <a:gd name="T5" fmla="*/ 4 h 8"/>
                  <a:gd name="T6" fmla="*/ 4 w 12"/>
                  <a:gd name="T7" fmla="*/ 0 h 8"/>
                  <a:gd name="T8" fmla="*/ 8 w 12"/>
                  <a:gd name="T9" fmla="*/ 0 h 8"/>
                  <a:gd name="T10" fmla="*/ 12 w 12"/>
                  <a:gd name="T11" fmla="*/ 4 h 8"/>
                  <a:gd name="T12" fmla="*/ 8 w 1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8" y="8"/>
                    </a:moveTo>
                    <a:cubicBezTo>
                      <a:pt x="4" y="8"/>
                      <a:pt x="4" y="8"/>
                      <a:pt x="4" y="8"/>
                    </a:cubicBezTo>
                    <a:cubicBezTo>
                      <a:pt x="2" y="8"/>
                      <a:pt x="0" y="6"/>
                      <a:pt x="0" y="4"/>
                    </a:cubicBezTo>
                    <a:cubicBezTo>
                      <a:pt x="0" y="2"/>
                      <a:pt x="2" y="0"/>
                      <a:pt x="4" y="0"/>
                    </a:cubicBezTo>
                    <a:cubicBezTo>
                      <a:pt x="8" y="0"/>
                      <a:pt x="8" y="0"/>
                      <a:pt x="8" y="0"/>
                    </a:cubicBezTo>
                    <a:cubicBezTo>
                      <a:pt x="10" y="0"/>
                      <a:pt x="12" y="2"/>
                      <a:pt x="12" y="4"/>
                    </a:cubicBezTo>
                    <a:cubicBezTo>
                      <a:pt x="12" y="6"/>
                      <a:pt x="10" y="8"/>
                      <a:pt x="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80" name="Freeform 99">
                <a:extLst>
                  <a:ext uri="{FF2B5EF4-FFF2-40B4-BE49-F238E27FC236}">
                    <a16:creationId xmlns:a16="http://schemas.microsoft.com/office/drawing/2014/main" id="{CE1AD2D6-0541-B810-264F-C6AC4EC03848}"/>
                  </a:ext>
                </a:extLst>
              </p:cNvPr>
              <p:cNvSpPr>
                <a:spLocks/>
              </p:cNvSpPr>
              <p:nvPr/>
            </p:nvSpPr>
            <p:spPr bwMode="auto">
              <a:xfrm>
                <a:off x="941388" y="7175500"/>
                <a:ext cx="38100" cy="19050"/>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81" name="Freeform 100">
                <a:extLst>
                  <a:ext uri="{FF2B5EF4-FFF2-40B4-BE49-F238E27FC236}">
                    <a16:creationId xmlns:a16="http://schemas.microsoft.com/office/drawing/2014/main" id="{623D439D-815B-CF7C-D2BE-D0DB34A13B22}"/>
                  </a:ext>
                </a:extLst>
              </p:cNvPr>
              <p:cNvSpPr>
                <a:spLocks/>
              </p:cNvSpPr>
              <p:nvPr/>
            </p:nvSpPr>
            <p:spPr bwMode="auto">
              <a:xfrm>
                <a:off x="1017588" y="7175500"/>
                <a:ext cx="39688" cy="19050"/>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82" name="Freeform 101">
                <a:extLst>
                  <a:ext uri="{FF2B5EF4-FFF2-40B4-BE49-F238E27FC236}">
                    <a16:creationId xmlns:a16="http://schemas.microsoft.com/office/drawing/2014/main" id="{A0F6A247-20F1-8496-26B6-1AEBBE50B5D9}"/>
                  </a:ext>
                </a:extLst>
              </p:cNvPr>
              <p:cNvSpPr>
                <a:spLocks/>
              </p:cNvSpPr>
              <p:nvPr/>
            </p:nvSpPr>
            <p:spPr bwMode="auto">
              <a:xfrm>
                <a:off x="1085851" y="7175500"/>
                <a:ext cx="38100" cy="19050"/>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83" name="Freeform 102">
                <a:extLst>
                  <a:ext uri="{FF2B5EF4-FFF2-40B4-BE49-F238E27FC236}">
                    <a16:creationId xmlns:a16="http://schemas.microsoft.com/office/drawing/2014/main" id="{59856ED6-5B6D-BAAF-985E-26820101E0B7}"/>
                  </a:ext>
                </a:extLst>
              </p:cNvPr>
              <p:cNvSpPr>
                <a:spLocks/>
              </p:cNvSpPr>
              <p:nvPr/>
            </p:nvSpPr>
            <p:spPr bwMode="auto">
              <a:xfrm>
                <a:off x="1152526" y="7146925"/>
                <a:ext cx="47625" cy="47625"/>
              </a:xfrm>
              <a:custGeom>
                <a:avLst/>
                <a:gdLst>
                  <a:gd name="T0" fmla="*/ 16 w 20"/>
                  <a:gd name="T1" fmla="*/ 20 h 20"/>
                  <a:gd name="T2" fmla="*/ 4 w 20"/>
                  <a:gd name="T3" fmla="*/ 20 h 20"/>
                  <a:gd name="T4" fmla="*/ 0 w 20"/>
                  <a:gd name="T5" fmla="*/ 16 h 20"/>
                  <a:gd name="T6" fmla="*/ 4 w 20"/>
                  <a:gd name="T7" fmla="*/ 12 h 20"/>
                  <a:gd name="T8" fmla="*/ 12 w 20"/>
                  <a:gd name="T9" fmla="*/ 12 h 20"/>
                  <a:gd name="T10" fmla="*/ 12 w 20"/>
                  <a:gd name="T11" fmla="*/ 4 h 20"/>
                  <a:gd name="T12" fmla="*/ 16 w 20"/>
                  <a:gd name="T13" fmla="*/ 0 h 20"/>
                  <a:gd name="T14" fmla="*/ 20 w 20"/>
                  <a:gd name="T15" fmla="*/ 4 h 20"/>
                  <a:gd name="T16" fmla="*/ 20 w 20"/>
                  <a:gd name="T17" fmla="*/ 16 h 20"/>
                  <a:gd name="T18" fmla="*/ 16 w 20"/>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6" y="20"/>
                    </a:moveTo>
                    <a:cubicBezTo>
                      <a:pt x="4" y="20"/>
                      <a:pt x="4" y="20"/>
                      <a:pt x="4" y="20"/>
                    </a:cubicBezTo>
                    <a:cubicBezTo>
                      <a:pt x="2" y="20"/>
                      <a:pt x="0" y="18"/>
                      <a:pt x="0" y="16"/>
                    </a:cubicBezTo>
                    <a:cubicBezTo>
                      <a:pt x="0" y="14"/>
                      <a:pt x="2" y="12"/>
                      <a:pt x="4" y="12"/>
                    </a:cubicBezTo>
                    <a:cubicBezTo>
                      <a:pt x="12" y="12"/>
                      <a:pt x="12" y="12"/>
                      <a:pt x="12" y="12"/>
                    </a:cubicBezTo>
                    <a:cubicBezTo>
                      <a:pt x="12" y="4"/>
                      <a:pt x="12" y="4"/>
                      <a:pt x="12" y="4"/>
                    </a:cubicBezTo>
                    <a:cubicBezTo>
                      <a:pt x="12" y="2"/>
                      <a:pt x="14" y="0"/>
                      <a:pt x="16" y="0"/>
                    </a:cubicBezTo>
                    <a:cubicBezTo>
                      <a:pt x="18" y="0"/>
                      <a:pt x="20" y="2"/>
                      <a:pt x="20" y="4"/>
                    </a:cubicBezTo>
                    <a:cubicBezTo>
                      <a:pt x="20" y="16"/>
                      <a:pt x="20" y="16"/>
                      <a:pt x="20" y="16"/>
                    </a:cubicBezTo>
                    <a:cubicBezTo>
                      <a:pt x="20" y="18"/>
                      <a:pt x="18" y="20"/>
                      <a:pt x="1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85" name="Freeform 103">
                <a:extLst>
                  <a:ext uri="{FF2B5EF4-FFF2-40B4-BE49-F238E27FC236}">
                    <a16:creationId xmlns:a16="http://schemas.microsoft.com/office/drawing/2014/main" id="{53DDB3D2-2CC9-652C-CE81-DBC15C2D5BEB}"/>
                  </a:ext>
                </a:extLst>
              </p:cNvPr>
              <p:cNvSpPr>
                <a:spLocks/>
              </p:cNvSpPr>
              <p:nvPr/>
            </p:nvSpPr>
            <p:spPr bwMode="auto">
              <a:xfrm>
                <a:off x="1181101" y="7080250"/>
                <a:ext cx="19050" cy="38100"/>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87" name="Freeform 104">
                <a:extLst>
                  <a:ext uri="{FF2B5EF4-FFF2-40B4-BE49-F238E27FC236}">
                    <a16:creationId xmlns:a16="http://schemas.microsoft.com/office/drawing/2014/main" id="{9BB9289F-A331-122E-42AC-A553E274D852}"/>
                  </a:ext>
                </a:extLst>
              </p:cNvPr>
              <p:cNvSpPr>
                <a:spLocks/>
              </p:cNvSpPr>
              <p:nvPr/>
            </p:nvSpPr>
            <p:spPr bwMode="auto">
              <a:xfrm>
                <a:off x="1181101" y="7011988"/>
                <a:ext cx="19050" cy="39688"/>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89" name="Freeform 105">
                <a:extLst>
                  <a:ext uri="{FF2B5EF4-FFF2-40B4-BE49-F238E27FC236}">
                    <a16:creationId xmlns:a16="http://schemas.microsoft.com/office/drawing/2014/main" id="{9A41A6EA-6E50-77C4-4B1C-F2E5D8D01A34}"/>
                  </a:ext>
                </a:extLst>
              </p:cNvPr>
              <p:cNvSpPr>
                <a:spLocks/>
              </p:cNvSpPr>
              <p:nvPr/>
            </p:nvSpPr>
            <p:spPr bwMode="auto">
              <a:xfrm>
                <a:off x="1181101" y="6935788"/>
                <a:ext cx="19050" cy="38100"/>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91" name="Freeform 106">
                <a:extLst>
                  <a:ext uri="{FF2B5EF4-FFF2-40B4-BE49-F238E27FC236}">
                    <a16:creationId xmlns:a16="http://schemas.microsoft.com/office/drawing/2014/main" id="{BDEA5141-2BFC-134D-940F-DEC266661A98}"/>
                  </a:ext>
                </a:extLst>
              </p:cNvPr>
              <p:cNvSpPr>
                <a:spLocks/>
              </p:cNvSpPr>
              <p:nvPr/>
            </p:nvSpPr>
            <p:spPr bwMode="auto">
              <a:xfrm>
                <a:off x="1181101" y="6858000"/>
                <a:ext cx="19050" cy="39688"/>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93" name="Freeform 107">
                <a:extLst>
                  <a:ext uri="{FF2B5EF4-FFF2-40B4-BE49-F238E27FC236}">
                    <a16:creationId xmlns:a16="http://schemas.microsoft.com/office/drawing/2014/main" id="{D5B3F6E6-BFB7-9DB4-F380-EDE7D7ED2C75}"/>
                  </a:ext>
                </a:extLst>
              </p:cNvPr>
              <p:cNvSpPr>
                <a:spLocks/>
              </p:cNvSpPr>
              <p:nvPr/>
            </p:nvSpPr>
            <p:spPr bwMode="auto">
              <a:xfrm>
                <a:off x="720726" y="7002463"/>
                <a:ext cx="19050" cy="38100"/>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95" name="Freeform 108">
                <a:extLst>
                  <a:ext uri="{FF2B5EF4-FFF2-40B4-BE49-F238E27FC236}">
                    <a16:creationId xmlns:a16="http://schemas.microsoft.com/office/drawing/2014/main" id="{AB2B9EE3-6034-E325-5D75-465A50495FB5}"/>
                  </a:ext>
                </a:extLst>
              </p:cNvPr>
              <p:cNvSpPr>
                <a:spLocks/>
              </p:cNvSpPr>
              <p:nvPr/>
            </p:nvSpPr>
            <p:spPr bwMode="auto">
              <a:xfrm>
                <a:off x="720726" y="6932613"/>
                <a:ext cx="19050" cy="44450"/>
              </a:xfrm>
              <a:custGeom>
                <a:avLst/>
                <a:gdLst>
                  <a:gd name="T0" fmla="*/ 4 w 8"/>
                  <a:gd name="T1" fmla="*/ 18 h 18"/>
                  <a:gd name="T2" fmla="*/ 0 w 8"/>
                  <a:gd name="T3" fmla="*/ 14 h 18"/>
                  <a:gd name="T4" fmla="*/ 0 w 8"/>
                  <a:gd name="T5" fmla="*/ 4 h 18"/>
                  <a:gd name="T6" fmla="*/ 4 w 8"/>
                  <a:gd name="T7" fmla="*/ 0 h 18"/>
                  <a:gd name="T8" fmla="*/ 8 w 8"/>
                  <a:gd name="T9" fmla="*/ 4 h 18"/>
                  <a:gd name="T10" fmla="*/ 8 w 8"/>
                  <a:gd name="T11" fmla="*/ 14 h 18"/>
                  <a:gd name="T12" fmla="*/ 4 w 8"/>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8" h="18">
                    <a:moveTo>
                      <a:pt x="4" y="18"/>
                    </a:moveTo>
                    <a:cubicBezTo>
                      <a:pt x="2" y="18"/>
                      <a:pt x="0" y="16"/>
                      <a:pt x="0" y="14"/>
                    </a:cubicBezTo>
                    <a:cubicBezTo>
                      <a:pt x="0" y="4"/>
                      <a:pt x="0" y="4"/>
                      <a:pt x="0" y="4"/>
                    </a:cubicBezTo>
                    <a:cubicBezTo>
                      <a:pt x="0" y="2"/>
                      <a:pt x="2" y="0"/>
                      <a:pt x="4" y="0"/>
                    </a:cubicBezTo>
                    <a:cubicBezTo>
                      <a:pt x="7" y="0"/>
                      <a:pt x="8" y="2"/>
                      <a:pt x="8" y="4"/>
                    </a:cubicBezTo>
                    <a:cubicBezTo>
                      <a:pt x="8" y="14"/>
                      <a:pt x="8" y="14"/>
                      <a:pt x="8" y="14"/>
                    </a:cubicBezTo>
                    <a:cubicBezTo>
                      <a:pt x="8" y="16"/>
                      <a:pt x="7" y="18"/>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97" name="Freeform 109">
                <a:extLst>
                  <a:ext uri="{FF2B5EF4-FFF2-40B4-BE49-F238E27FC236}">
                    <a16:creationId xmlns:a16="http://schemas.microsoft.com/office/drawing/2014/main" id="{81969A73-A3E9-D3B8-3671-CC629029695B}"/>
                  </a:ext>
                </a:extLst>
              </p:cNvPr>
              <p:cNvSpPr>
                <a:spLocks/>
              </p:cNvSpPr>
              <p:nvPr/>
            </p:nvSpPr>
            <p:spPr bwMode="auto">
              <a:xfrm>
                <a:off x="720726" y="6861175"/>
                <a:ext cx="19050" cy="42863"/>
              </a:xfrm>
              <a:custGeom>
                <a:avLst/>
                <a:gdLst>
                  <a:gd name="T0" fmla="*/ 4 w 8"/>
                  <a:gd name="T1" fmla="*/ 18 h 18"/>
                  <a:gd name="T2" fmla="*/ 0 w 8"/>
                  <a:gd name="T3" fmla="*/ 14 h 18"/>
                  <a:gd name="T4" fmla="*/ 0 w 8"/>
                  <a:gd name="T5" fmla="*/ 4 h 18"/>
                  <a:gd name="T6" fmla="*/ 4 w 8"/>
                  <a:gd name="T7" fmla="*/ 0 h 18"/>
                  <a:gd name="T8" fmla="*/ 8 w 8"/>
                  <a:gd name="T9" fmla="*/ 4 h 18"/>
                  <a:gd name="T10" fmla="*/ 8 w 8"/>
                  <a:gd name="T11" fmla="*/ 14 h 18"/>
                  <a:gd name="T12" fmla="*/ 4 w 8"/>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8" h="18">
                    <a:moveTo>
                      <a:pt x="4" y="18"/>
                    </a:moveTo>
                    <a:cubicBezTo>
                      <a:pt x="2" y="18"/>
                      <a:pt x="0" y="16"/>
                      <a:pt x="0" y="14"/>
                    </a:cubicBezTo>
                    <a:cubicBezTo>
                      <a:pt x="0" y="4"/>
                      <a:pt x="0" y="4"/>
                      <a:pt x="0" y="4"/>
                    </a:cubicBezTo>
                    <a:cubicBezTo>
                      <a:pt x="0" y="1"/>
                      <a:pt x="2" y="0"/>
                      <a:pt x="4" y="0"/>
                    </a:cubicBezTo>
                    <a:cubicBezTo>
                      <a:pt x="7" y="0"/>
                      <a:pt x="8" y="1"/>
                      <a:pt x="8" y="4"/>
                    </a:cubicBezTo>
                    <a:cubicBezTo>
                      <a:pt x="8" y="14"/>
                      <a:pt x="8" y="14"/>
                      <a:pt x="8" y="14"/>
                    </a:cubicBezTo>
                    <a:cubicBezTo>
                      <a:pt x="8" y="16"/>
                      <a:pt x="7" y="18"/>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sp>
            <p:nvSpPr>
              <p:cNvPr id="1099" name="Freeform 110">
                <a:extLst>
                  <a:ext uri="{FF2B5EF4-FFF2-40B4-BE49-F238E27FC236}">
                    <a16:creationId xmlns:a16="http://schemas.microsoft.com/office/drawing/2014/main" id="{C331F9CD-BF03-B6E1-5DE1-EC4A1C6CCBC7}"/>
                  </a:ext>
                </a:extLst>
              </p:cNvPr>
              <p:cNvSpPr>
                <a:spLocks/>
              </p:cNvSpPr>
              <p:nvPr/>
            </p:nvSpPr>
            <p:spPr bwMode="auto">
              <a:xfrm>
                <a:off x="1181101" y="6791325"/>
                <a:ext cx="19050" cy="38100"/>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272B41"/>
                  </a:solidFill>
                  <a:effectLst/>
                  <a:uLnTx/>
                  <a:uFillTx/>
                  <a:latin typeface="+mn-lt"/>
                  <a:ea typeface="ＭＳ Ｐゴシック"/>
                  <a:cs typeface="+mn-cs"/>
                </a:endParaRPr>
              </a:p>
            </p:txBody>
          </p:sp>
        </p:grpSp>
      </p:grpSp>
      <p:sp>
        <p:nvSpPr>
          <p:cNvPr id="1101" name="Oval 1100">
            <a:extLst>
              <a:ext uri="{FF2B5EF4-FFF2-40B4-BE49-F238E27FC236}">
                <a16:creationId xmlns:a16="http://schemas.microsoft.com/office/drawing/2014/main" id="{5F752173-BCF9-B484-F7EB-77C2EC6C25ED}"/>
              </a:ext>
            </a:extLst>
          </p:cNvPr>
          <p:cNvSpPr/>
          <p:nvPr/>
        </p:nvSpPr>
        <p:spPr>
          <a:xfrm>
            <a:off x="6281905" y="1660604"/>
            <a:ext cx="708461" cy="671396"/>
          </a:xfrm>
          <a:prstGeom prst="ellipse">
            <a:avLst/>
          </a:prstGeom>
          <a:noFill/>
          <a:ln w="285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FFFFFF"/>
              </a:solidFill>
              <a:effectLst/>
              <a:uLnTx/>
              <a:uFillTx/>
              <a:ea typeface="+mn-ea"/>
              <a:cs typeface="+mn-cs"/>
            </a:endParaRPr>
          </a:p>
        </p:txBody>
      </p:sp>
      <p:grpSp>
        <p:nvGrpSpPr>
          <p:cNvPr id="1120" name="Group 1119">
            <a:extLst>
              <a:ext uri="{FF2B5EF4-FFF2-40B4-BE49-F238E27FC236}">
                <a16:creationId xmlns:a16="http://schemas.microsoft.com/office/drawing/2014/main" id="{5CB654A6-ADF2-29EA-0ABE-C1991CD1A533}"/>
              </a:ext>
            </a:extLst>
          </p:cNvPr>
          <p:cNvGrpSpPr/>
          <p:nvPr/>
        </p:nvGrpSpPr>
        <p:grpSpPr>
          <a:xfrm>
            <a:off x="9994268" y="1670233"/>
            <a:ext cx="708461" cy="671396"/>
            <a:chOff x="9994268" y="1670233"/>
            <a:chExt cx="708461" cy="671396"/>
          </a:xfrm>
        </p:grpSpPr>
        <p:sp>
          <p:nvSpPr>
            <p:cNvPr id="1103" name="Oval 1102">
              <a:extLst>
                <a:ext uri="{FF2B5EF4-FFF2-40B4-BE49-F238E27FC236}">
                  <a16:creationId xmlns:a16="http://schemas.microsoft.com/office/drawing/2014/main" id="{9A4D4175-2B98-A4CA-66CF-5B7F10BB7C13}"/>
                </a:ext>
              </a:extLst>
            </p:cNvPr>
            <p:cNvSpPr/>
            <p:nvPr/>
          </p:nvSpPr>
          <p:spPr>
            <a:xfrm>
              <a:off x="9994268" y="1670233"/>
              <a:ext cx="708461" cy="671396"/>
            </a:xfrm>
            <a:prstGeom prst="ellipse">
              <a:avLst/>
            </a:prstGeom>
            <a:noFill/>
            <a:ln w="285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FFFFFF"/>
                </a:solidFill>
                <a:effectLst/>
                <a:uLnTx/>
                <a:uFillTx/>
                <a:ea typeface="+mn-ea"/>
                <a:cs typeface="+mn-cs"/>
              </a:endParaRPr>
            </a:p>
          </p:txBody>
        </p:sp>
        <p:grpSp>
          <p:nvGrpSpPr>
            <p:cNvPr id="1105" name="Graphic 15">
              <a:extLst>
                <a:ext uri="{FF2B5EF4-FFF2-40B4-BE49-F238E27FC236}">
                  <a16:creationId xmlns:a16="http://schemas.microsoft.com/office/drawing/2014/main" id="{238C520F-D2E5-18F0-4687-F19FB9D831C9}"/>
                </a:ext>
              </a:extLst>
            </p:cNvPr>
            <p:cNvGrpSpPr/>
            <p:nvPr/>
          </p:nvGrpSpPr>
          <p:grpSpPr>
            <a:xfrm>
              <a:off x="10144302" y="1782179"/>
              <a:ext cx="421094" cy="394607"/>
              <a:chOff x="2584607" y="519731"/>
              <a:chExt cx="1034071" cy="1034521"/>
            </a:xfrm>
            <a:noFill/>
          </p:grpSpPr>
          <p:sp>
            <p:nvSpPr>
              <p:cNvPr id="1107" name="Freeform: Shape 1106">
                <a:extLst>
                  <a:ext uri="{FF2B5EF4-FFF2-40B4-BE49-F238E27FC236}">
                    <a16:creationId xmlns:a16="http://schemas.microsoft.com/office/drawing/2014/main" id="{4D9E0A82-A243-CAD6-16B8-58C9C6364646}"/>
                  </a:ext>
                </a:extLst>
              </p:cNvPr>
              <p:cNvSpPr/>
              <p:nvPr/>
            </p:nvSpPr>
            <p:spPr>
              <a:xfrm>
                <a:off x="2584607" y="519731"/>
                <a:ext cx="1034071" cy="928032"/>
              </a:xfrm>
              <a:custGeom>
                <a:avLst/>
                <a:gdLst>
                  <a:gd name="connsiteX0" fmla="*/ 716068 w 1034071"/>
                  <a:gd name="connsiteY0" fmla="*/ 843359 h 928032"/>
                  <a:gd name="connsiteX1" fmla="*/ 787585 w 1034071"/>
                  <a:gd name="connsiteY1" fmla="*/ 914876 h 928032"/>
                  <a:gd name="connsiteX2" fmla="*/ 851006 w 1034071"/>
                  <a:gd name="connsiteY2" fmla="*/ 914876 h 928032"/>
                  <a:gd name="connsiteX3" fmla="*/ 914426 w 1034071"/>
                  <a:gd name="connsiteY3" fmla="*/ 851456 h 928032"/>
                  <a:gd name="connsiteX4" fmla="*/ 914426 w 1034071"/>
                  <a:gd name="connsiteY4" fmla="*/ 788035 h 928032"/>
                  <a:gd name="connsiteX5" fmla="*/ 842910 w 1034071"/>
                  <a:gd name="connsiteY5" fmla="*/ 716518 h 928032"/>
                  <a:gd name="connsiteX6" fmla="*/ 887889 w 1034071"/>
                  <a:gd name="connsiteY6" fmla="*/ 585179 h 928032"/>
                  <a:gd name="connsiteX7" fmla="*/ 989092 w 1034071"/>
                  <a:gd name="connsiteY7" fmla="*/ 585179 h 928032"/>
                  <a:gd name="connsiteX8" fmla="*/ 1034071 w 1034071"/>
                  <a:gd name="connsiteY8" fmla="*/ 540200 h 928032"/>
                  <a:gd name="connsiteX9" fmla="*/ 1034071 w 1034071"/>
                  <a:gd name="connsiteY9" fmla="*/ 495221 h 928032"/>
                  <a:gd name="connsiteX10" fmla="*/ 989092 w 1034071"/>
                  <a:gd name="connsiteY10" fmla="*/ 450241 h 928032"/>
                  <a:gd name="connsiteX11" fmla="*/ 887889 w 1034071"/>
                  <a:gd name="connsiteY11" fmla="*/ 450241 h 928032"/>
                  <a:gd name="connsiteX12" fmla="*/ 842910 w 1034071"/>
                  <a:gd name="connsiteY12" fmla="*/ 318902 h 928032"/>
                  <a:gd name="connsiteX13" fmla="*/ 914426 w 1034071"/>
                  <a:gd name="connsiteY13" fmla="*/ 247385 h 928032"/>
                  <a:gd name="connsiteX14" fmla="*/ 914426 w 1034071"/>
                  <a:gd name="connsiteY14" fmla="*/ 183965 h 928032"/>
                  <a:gd name="connsiteX15" fmla="*/ 850556 w 1034071"/>
                  <a:gd name="connsiteY15" fmla="*/ 120544 h 928032"/>
                  <a:gd name="connsiteX16" fmla="*/ 787135 w 1034071"/>
                  <a:gd name="connsiteY16" fmla="*/ 120544 h 928032"/>
                  <a:gd name="connsiteX17" fmla="*/ 715619 w 1034071"/>
                  <a:gd name="connsiteY17" fmla="*/ 192061 h 928032"/>
                  <a:gd name="connsiteX18" fmla="*/ 584279 w 1034071"/>
                  <a:gd name="connsiteY18" fmla="*/ 147082 h 928032"/>
                  <a:gd name="connsiteX19" fmla="*/ 584279 w 1034071"/>
                  <a:gd name="connsiteY19" fmla="*/ 44979 h 928032"/>
                  <a:gd name="connsiteX20" fmla="*/ 539300 w 1034071"/>
                  <a:gd name="connsiteY20" fmla="*/ 0 h 928032"/>
                  <a:gd name="connsiteX21" fmla="*/ 494321 w 1034071"/>
                  <a:gd name="connsiteY21" fmla="*/ 0 h 928032"/>
                  <a:gd name="connsiteX22" fmla="*/ 449342 w 1034071"/>
                  <a:gd name="connsiteY22" fmla="*/ 44979 h 928032"/>
                  <a:gd name="connsiteX23" fmla="*/ 449342 w 1034071"/>
                  <a:gd name="connsiteY23" fmla="*/ 146182 h 928032"/>
                  <a:gd name="connsiteX24" fmla="*/ 318003 w 1034071"/>
                  <a:gd name="connsiteY24" fmla="*/ 191161 h 928032"/>
                  <a:gd name="connsiteX25" fmla="*/ 246486 w 1034071"/>
                  <a:gd name="connsiteY25" fmla="*/ 119645 h 928032"/>
                  <a:gd name="connsiteX26" fmla="*/ 183065 w 1034071"/>
                  <a:gd name="connsiteY26" fmla="*/ 119645 h 928032"/>
                  <a:gd name="connsiteX27" fmla="*/ 119195 w 1034071"/>
                  <a:gd name="connsiteY27" fmla="*/ 183065 h 928032"/>
                  <a:gd name="connsiteX28" fmla="*/ 119195 w 1034071"/>
                  <a:gd name="connsiteY28" fmla="*/ 246486 h 928032"/>
                  <a:gd name="connsiteX29" fmla="*/ 190712 w 1034071"/>
                  <a:gd name="connsiteY29" fmla="*/ 318003 h 928032"/>
                  <a:gd name="connsiteX30" fmla="*/ 145733 w 1034071"/>
                  <a:gd name="connsiteY30" fmla="*/ 449342 h 928032"/>
                  <a:gd name="connsiteX31" fmla="*/ 44979 w 1034071"/>
                  <a:gd name="connsiteY31" fmla="*/ 449342 h 928032"/>
                  <a:gd name="connsiteX32" fmla="*/ 0 w 1034071"/>
                  <a:gd name="connsiteY32" fmla="*/ 494321 h 928032"/>
                  <a:gd name="connsiteX33" fmla="*/ 0 w 1034071"/>
                  <a:gd name="connsiteY33" fmla="*/ 539300 h 928032"/>
                  <a:gd name="connsiteX34" fmla="*/ 44979 w 1034071"/>
                  <a:gd name="connsiteY34" fmla="*/ 584279 h 928032"/>
                  <a:gd name="connsiteX35" fmla="*/ 146182 w 1034071"/>
                  <a:gd name="connsiteY35" fmla="*/ 584279 h 928032"/>
                  <a:gd name="connsiteX36" fmla="*/ 191161 w 1034071"/>
                  <a:gd name="connsiteY36" fmla="*/ 715619 h 928032"/>
                  <a:gd name="connsiteX37" fmla="*/ 119645 w 1034071"/>
                  <a:gd name="connsiteY37" fmla="*/ 787135 h 928032"/>
                  <a:gd name="connsiteX38" fmla="*/ 119645 w 1034071"/>
                  <a:gd name="connsiteY38" fmla="*/ 850556 h 928032"/>
                  <a:gd name="connsiteX39" fmla="*/ 183065 w 1034071"/>
                  <a:gd name="connsiteY39" fmla="*/ 913977 h 928032"/>
                  <a:gd name="connsiteX40" fmla="*/ 246486 w 1034071"/>
                  <a:gd name="connsiteY40" fmla="*/ 913977 h 928032"/>
                  <a:gd name="connsiteX41" fmla="*/ 318003 w 1034071"/>
                  <a:gd name="connsiteY41" fmla="*/ 842460 h 928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034071" h="928032">
                    <a:moveTo>
                      <a:pt x="716068" y="843359"/>
                    </a:moveTo>
                    <a:lnTo>
                      <a:pt x="787585" y="914876"/>
                    </a:lnTo>
                    <a:cubicBezTo>
                      <a:pt x="805127" y="932418"/>
                      <a:pt x="833464" y="932418"/>
                      <a:pt x="851006" y="914876"/>
                    </a:cubicBezTo>
                    <a:lnTo>
                      <a:pt x="914426" y="851456"/>
                    </a:lnTo>
                    <a:cubicBezTo>
                      <a:pt x="931968" y="833914"/>
                      <a:pt x="931968" y="805577"/>
                      <a:pt x="914426" y="788035"/>
                    </a:cubicBezTo>
                    <a:lnTo>
                      <a:pt x="842910" y="716518"/>
                    </a:lnTo>
                    <a:cubicBezTo>
                      <a:pt x="863600" y="674688"/>
                      <a:pt x="878893" y="630608"/>
                      <a:pt x="887889" y="585179"/>
                    </a:cubicBezTo>
                    <a:lnTo>
                      <a:pt x="989092" y="585179"/>
                    </a:lnTo>
                    <a:cubicBezTo>
                      <a:pt x="1013830" y="585179"/>
                      <a:pt x="1034071" y="564938"/>
                      <a:pt x="1034071" y="540200"/>
                    </a:cubicBezTo>
                    <a:lnTo>
                      <a:pt x="1034071" y="495221"/>
                    </a:lnTo>
                    <a:cubicBezTo>
                      <a:pt x="1034071" y="470482"/>
                      <a:pt x="1013830" y="450241"/>
                      <a:pt x="989092" y="450241"/>
                    </a:cubicBezTo>
                    <a:lnTo>
                      <a:pt x="887889" y="450241"/>
                    </a:lnTo>
                    <a:cubicBezTo>
                      <a:pt x="878893" y="404813"/>
                      <a:pt x="863600" y="360283"/>
                      <a:pt x="842910" y="318902"/>
                    </a:cubicBezTo>
                    <a:lnTo>
                      <a:pt x="914426" y="247385"/>
                    </a:lnTo>
                    <a:cubicBezTo>
                      <a:pt x="931968" y="229844"/>
                      <a:pt x="931968" y="201507"/>
                      <a:pt x="914426" y="183965"/>
                    </a:cubicBezTo>
                    <a:lnTo>
                      <a:pt x="850556" y="120544"/>
                    </a:lnTo>
                    <a:cubicBezTo>
                      <a:pt x="833014" y="103002"/>
                      <a:pt x="804677" y="103002"/>
                      <a:pt x="787135" y="120544"/>
                    </a:cubicBezTo>
                    <a:lnTo>
                      <a:pt x="715619" y="192061"/>
                    </a:lnTo>
                    <a:cubicBezTo>
                      <a:pt x="674238" y="171371"/>
                      <a:pt x="629708" y="156078"/>
                      <a:pt x="584279" y="147082"/>
                    </a:cubicBezTo>
                    <a:lnTo>
                      <a:pt x="584279" y="44979"/>
                    </a:lnTo>
                    <a:cubicBezTo>
                      <a:pt x="584279" y="20241"/>
                      <a:pt x="564039" y="0"/>
                      <a:pt x="539300" y="0"/>
                    </a:cubicBezTo>
                    <a:lnTo>
                      <a:pt x="494321" y="0"/>
                    </a:lnTo>
                    <a:cubicBezTo>
                      <a:pt x="469582" y="0"/>
                      <a:pt x="449342" y="20241"/>
                      <a:pt x="449342" y="44979"/>
                    </a:cubicBezTo>
                    <a:lnTo>
                      <a:pt x="449342" y="146182"/>
                    </a:lnTo>
                    <a:cubicBezTo>
                      <a:pt x="403913" y="155178"/>
                      <a:pt x="359384" y="170471"/>
                      <a:pt x="318003" y="191161"/>
                    </a:cubicBezTo>
                    <a:lnTo>
                      <a:pt x="246486" y="119645"/>
                    </a:lnTo>
                    <a:cubicBezTo>
                      <a:pt x="228944" y="102103"/>
                      <a:pt x="200607" y="102103"/>
                      <a:pt x="183065" y="119645"/>
                    </a:cubicBezTo>
                    <a:lnTo>
                      <a:pt x="119195" y="183065"/>
                    </a:lnTo>
                    <a:cubicBezTo>
                      <a:pt x="101653" y="200607"/>
                      <a:pt x="101653" y="228944"/>
                      <a:pt x="119195" y="246486"/>
                    </a:cubicBezTo>
                    <a:lnTo>
                      <a:pt x="190712" y="318003"/>
                    </a:lnTo>
                    <a:cubicBezTo>
                      <a:pt x="170021" y="359833"/>
                      <a:pt x="154728" y="403913"/>
                      <a:pt x="145733" y="449342"/>
                    </a:cubicBezTo>
                    <a:lnTo>
                      <a:pt x="44979" y="449342"/>
                    </a:lnTo>
                    <a:cubicBezTo>
                      <a:pt x="20241" y="449342"/>
                      <a:pt x="0" y="469582"/>
                      <a:pt x="0" y="494321"/>
                    </a:cubicBezTo>
                    <a:lnTo>
                      <a:pt x="0" y="539300"/>
                    </a:lnTo>
                    <a:cubicBezTo>
                      <a:pt x="0" y="564039"/>
                      <a:pt x="20241" y="584279"/>
                      <a:pt x="44979" y="584279"/>
                    </a:cubicBezTo>
                    <a:lnTo>
                      <a:pt x="146182" y="584279"/>
                    </a:lnTo>
                    <a:cubicBezTo>
                      <a:pt x="155178" y="629708"/>
                      <a:pt x="170471" y="674238"/>
                      <a:pt x="191161" y="715619"/>
                    </a:cubicBezTo>
                    <a:lnTo>
                      <a:pt x="119645" y="787135"/>
                    </a:lnTo>
                    <a:cubicBezTo>
                      <a:pt x="102103" y="804677"/>
                      <a:pt x="102103" y="833014"/>
                      <a:pt x="119645" y="850556"/>
                    </a:cubicBezTo>
                    <a:lnTo>
                      <a:pt x="183065" y="913977"/>
                    </a:lnTo>
                    <a:cubicBezTo>
                      <a:pt x="200607" y="931519"/>
                      <a:pt x="228944" y="931519"/>
                      <a:pt x="246486" y="913977"/>
                    </a:cubicBezTo>
                    <a:lnTo>
                      <a:pt x="318003" y="842460"/>
                    </a:lnTo>
                  </a:path>
                </a:pathLst>
              </a:custGeom>
              <a:grpFill/>
              <a:ln w="15875" cap="rnd">
                <a:solidFill>
                  <a:srgbClr val="4C4C4C"/>
                </a:solidFill>
                <a:prstDash val="solid"/>
                <a:round/>
              </a:ln>
            </p:spPr>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50" b="0" i="0" u="none" strike="noStrike" kern="1200" cap="none" spc="0" normalizeH="0" baseline="0" noProof="0" dirty="0">
                  <a:ln>
                    <a:noFill/>
                  </a:ln>
                  <a:solidFill>
                    <a:srgbClr val="272B41"/>
                  </a:solidFill>
                  <a:effectLst/>
                  <a:uLnTx/>
                  <a:uFillTx/>
                  <a:latin typeface="+mn-lt"/>
                  <a:ea typeface="+mn-ea"/>
                  <a:cs typeface="Arial" panose="020B0604020202020204" pitchFamily="34" charset="0"/>
                </a:endParaRPr>
              </a:p>
            </p:txBody>
          </p:sp>
          <p:sp>
            <p:nvSpPr>
              <p:cNvPr id="1109" name="Freeform: Shape 1108">
                <a:extLst>
                  <a:ext uri="{FF2B5EF4-FFF2-40B4-BE49-F238E27FC236}">
                    <a16:creationId xmlns:a16="http://schemas.microsoft.com/office/drawing/2014/main" id="{FD6278D1-0C63-A644-FF64-C380ABBCE6C5}"/>
                  </a:ext>
                </a:extLst>
              </p:cNvPr>
              <p:cNvSpPr/>
              <p:nvPr/>
            </p:nvSpPr>
            <p:spPr>
              <a:xfrm>
                <a:off x="3034399" y="1419314"/>
                <a:ext cx="134937" cy="44979"/>
              </a:xfrm>
              <a:custGeom>
                <a:avLst/>
                <a:gdLst>
                  <a:gd name="connsiteX0" fmla="*/ 0 w 134937"/>
                  <a:gd name="connsiteY0" fmla="*/ 0 h 44979"/>
                  <a:gd name="connsiteX1" fmla="*/ 134938 w 134937"/>
                  <a:gd name="connsiteY1" fmla="*/ 0 h 44979"/>
                </a:gdLst>
                <a:ahLst/>
                <a:cxnLst>
                  <a:cxn ang="0">
                    <a:pos x="connsiteX0" y="connsiteY0"/>
                  </a:cxn>
                  <a:cxn ang="0">
                    <a:pos x="connsiteX1" y="connsiteY1"/>
                  </a:cxn>
                </a:cxnLst>
                <a:rect l="l" t="t" r="r" b="b"/>
                <a:pathLst>
                  <a:path w="134937" h="44979">
                    <a:moveTo>
                      <a:pt x="0" y="0"/>
                    </a:moveTo>
                    <a:lnTo>
                      <a:pt x="134938" y="0"/>
                    </a:lnTo>
                  </a:path>
                </a:pathLst>
              </a:custGeom>
              <a:grpFill/>
              <a:ln w="15875" cap="rnd">
                <a:solidFill>
                  <a:srgbClr val="4C4C4C"/>
                </a:solidFill>
                <a:prstDash val="solid"/>
                <a:round/>
              </a:ln>
            </p:spPr>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50" b="0" i="0" u="none" strike="noStrike" kern="1200" cap="none" spc="0" normalizeH="0" baseline="0" noProof="0" dirty="0">
                  <a:ln>
                    <a:noFill/>
                  </a:ln>
                  <a:solidFill>
                    <a:srgbClr val="272B41"/>
                  </a:solidFill>
                  <a:effectLst/>
                  <a:uLnTx/>
                  <a:uFillTx/>
                  <a:latin typeface="+mn-lt"/>
                  <a:ea typeface="+mn-ea"/>
                  <a:cs typeface="Arial" panose="020B0604020202020204" pitchFamily="34" charset="0"/>
                </a:endParaRPr>
              </a:p>
            </p:txBody>
          </p:sp>
          <p:sp>
            <p:nvSpPr>
              <p:cNvPr id="1111" name="Freeform: Shape 1110">
                <a:extLst>
                  <a:ext uri="{FF2B5EF4-FFF2-40B4-BE49-F238E27FC236}">
                    <a16:creationId xmlns:a16="http://schemas.microsoft.com/office/drawing/2014/main" id="{D9260BCA-42B2-431A-2FD4-7FD6CC39149D}"/>
                  </a:ext>
                </a:extLst>
              </p:cNvPr>
              <p:cNvSpPr/>
              <p:nvPr/>
            </p:nvSpPr>
            <p:spPr>
              <a:xfrm>
                <a:off x="3034399" y="1509273"/>
                <a:ext cx="134937" cy="44979"/>
              </a:xfrm>
              <a:custGeom>
                <a:avLst/>
                <a:gdLst>
                  <a:gd name="connsiteX0" fmla="*/ 0 w 134937"/>
                  <a:gd name="connsiteY0" fmla="*/ 0 h 44979"/>
                  <a:gd name="connsiteX1" fmla="*/ 134938 w 134937"/>
                  <a:gd name="connsiteY1" fmla="*/ 0 h 44979"/>
                </a:gdLst>
                <a:ahLst/>
                <a:cxnLst>
                  <a:cxn ang="0">
                    <a:pos x="connsiteX0" y="connsiteY0"/>
                  </a:cxn>
                  <a:cxn ang="0">
                    <a:pos x="connsiteX1" y="connsiteY1"/>
                  </a:cxn>
                </a:cxnLst>
                <a:rect l="l" t="t" r="r" b="b"/>
                <a:pathLst>
                  <a:path w="134937" h="44979">
                    <a:moveTo>
                      <a:pt x="0" y="0"/>
                    </a:moveTo>
                    <a:lnTo>
                      <a:pt x="134938" y="0"/>
                    </a:lnTo>
                  </a:path>
                </a:pathLst>
              </a:custGeom>
              <a:grpFill/>
              <a:ln w="15875" cap="rnd">
                <a:solidFill>
                  <a:srgbClr val="4C4C4C"/>
                </a:solidFill>
                <a:prstDash val="solid"/>
                <a:round/>
              </a:ln>
            </p:spPr>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50" b="0" i="0" u="none" strike="noStrike" kern="1200" cap="none" spc="0" normalizeH="0" baseline="0" noProof="0" dirty="0">
                  <a:ln>
                    <a:noFill/>
                  </a:ln>
                  <a:solidFill>
                    <a:srgbClr val="272B41"/>
                  </a:solidFill>
                  <a:effectLst/>
                  <a:uLnTx/>
                  <a:uFillTx/>
                  <a:latin typeface="+mn-lt"/>
                  <a:ea typeface="+mn-ea"/>
                  <a:cs typeface="Arial" panose="020B0604020202020204" pitchFamily="34" charset="0"/>
                </a:endParaRPr>
              </a:p>
            </p:txBody>
          </p:sp>
          <p:sp>
            <p:nvSpPr>
              <p:cNvPr id="1112" name="Freeform: Shape 1111">
                <a:extLst>
                  <a:ext uri="{FF2B5EF4-FFF2-40B4-BE49-F238E27FC236}">
                    <a16:creationId xmlns:a16="http://schemas.microsoft.com/office/drawing/2014/main" id="{B2558D29-AB2E-758C-DDE1-58A6D7526EBE}"/>
                  </a:ext>
                </a:extLst>
              </p:cNvPr>
              <p:cNvSpPr/>
              <p:nvPr/>
            </p:nvSpPr>
            <p:spPr>
              <a:xfrm>
                <a:off x="3101868" y="1509273"/>
                <a:ext cx="44979" cy="44979"/>
              </a:xfrm>
              <a:custGeom>
                <a:avLst/>
                <a:gdLst>
                  <a:gd name="connsiteX0" fmla="*/ 0 w 44979"/>
                  <a:gd name="connsiteY0" fmla="*/ 0 h 44979"/>
                  <a:gd name="connsiteX1" fmla="*/ 0 w 44979"/>
                  <a:gd name="connsiteY1" fmla="*/ 44979 h 44979"/>
                </a:gdLst>
                <a:ahLst/>
                <a:cxnLst>
                  <a:cxn ang="0">
                    <a:pos x="connsiteX0" y="connsiteY0"/>
                  </a:cxn>
                  <a:cxn ang="0">
                    <a:pos x="connsiteX1" y="connsiteY1"/>
                  </a:cxn>
                </a:cxnLst>
                <a:rect l="l" t="t" r="r" b="b"/>
                <a:pathLst>
                  <a:path w="44979" h="44979">
                    <a:moveTo>
                      <a:pt x="0" y="0"/>
                    </a:moveTo>
                    <a:lnTo>
                      <a:pt x="0" y="44979"/>
                    </a:lnTo>
                  </a:path>
                </a:pathLst>
              </a:custGeom>
              <a:grpFill/>
              <a:ln w="15875" cap="rnd">
                <a:solidFill>
                  <a:srgbClr val="4C4C4C"/>
                </a:solidFill>
                <a:prstDash val="solid"/>
                <a:round/>
              </a:ln>
            </p:spPr>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50" b="0" i="0" u="none" strike="noStrike" kern="1200" cap="none" spc="0" normalizeH="0" baseline="0" noProof="0" dirty="0">
                  <a:ln>
                    <a:noFill/>
                  </a:ln>
                  <a:solidFill>
                    <a:srgbClr val="272B41"/>
                  </a:solidFill>
                  <a:effectLst/>
                  <a:uLnTx/>
                  <a:uFillTx/>
                  <a:latin typeface="+mn-lt"/>
                  <a:ea typeface="+mn-ea"/>
                  <a:cs typeface="Arial" panose="020B0604020202020204" pitchFamily="34" charset="0"/>
                </a:endParaRPr>
              </a:p>
            </p:txBody>
          </p:sp>
          <p:sp>
            <p:nvSpPr>
              <p:cNvPr id="1113" name="Freeform: Shape 1112">
                <a:extLst>
                  <a:ext uri="{FF2B5EF4-FFF2-40B4-BE49-F238E27FC236}">
                    <a16:creationId xmlns:a16="http://schemas.microsoft.com/office/drawing/2014/main" id="{CB367DA0-3680-CBEB-944A-2258A98AB45F}"/>
                  </a:ext>
                </a:extLst>
              </p:cNvPr>
              <p:cNvSpPr/>
              <p:nvPr/>
            </p:nvSpPr>
            <p:spPr>
              <a:xfrm>
                <a:off x="2850773" y="762885"/>
                <a:ext cx="528055" cy="539408"/>
              </a:xfrm>
              <a:custGeom>
                <a:avLst/>
                <a:gdLst>
                  <a:gd name="connsiteX0" fmla="*/ 528055 w 528055"/>
                  <a:gd name="connsiteY0" fmla="*/ 249291 h 539406"/>
                  <a:gd name="connsiteX1" fmla="*/ 264028 w 528055"/>
                  <a:gd name="connsiteY1" fmla="*/ 107 h 539406"/>
                  <a:gd name="connsiteX2" fmla="*/ 0 w 528055"/>
                  <a:gd name="connsiteY2" fmla="*/ 249291 h 539406"/>
                  <a:gd name="connsiteX3" fmla="*/ 196559 w 528055"/>
                  <a:gd name="connsiteY3" fmla="*/ 488581 h 539406"/>
                  <a:gd name="connsiteX4" fmla="*/ 196559 w 528055"/>
                  <a:gd name="connsiteY4" fmla="*/ 539407 h 539406"/>
                  <a:gd name="connsiteX5" fmla="*/ 331496 w 528055"/>
                  <a:gd name="connsiteY5" fmla="*/ 539407 h 539406"/>
                  <a:gd name="connsiteX6" fmla="*/ 331496 w 528055"/>
                  <a:gd name="connsiteY6" fmla="*/ 488581 h 539406"/>
                  <a:gd name="connsiteX7" fmla="*/ 528055 w 528055"/>
                  <a:gd name="connsiteY7" fmla="*/ 249291 h 539406"/>
                  <a:gd name="connsiteX8" fmla="*/ 528055 w 528055"/>
                  <a:gd name="connsiteY8" fmla="*/ 249291 h 539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8055" h="539406">
                    <a:moveTo>
                      <a:pt x="528055" y="249291"/>
                    </a:moveTo>
                    <a:cubicBezTo>
                      <a:pt x="524007" y="107607"/>
                      <a:pt x="405712" y="-3941"/>
                      <a:pt x="264028" y="107"/>
                    </a:cubicBezTo>
                    <a:cubicBezTo>
                      <a:pt x="122343" y="-3941"/>
                      <a:pt x="4048" y="107607"/>
                      <a:pt x="0" y="249291"/>
                    </a:cubicBezTo>
                    <a:cubicBezTo>
                      <a:pt x="4948" y="363988"/>
                      <a:pt x="85011" y="461593"/>
                      <a:pt x="196559" y="488581"/>
                    </a:cubicBezTo>
                    <a:lnTo>
                      <a:pt x="196559" y="539407"/>
                    </a:lnTo>
                    <a:lnTo>
                      <a:pt x="331496" y="539407"/>
                    </a:lnTo>
                    <a:lnTo>
                      <a:pt x="331496" y="488581"/>
                    </a:lnTo>
                    <a:cubicBezTo>
                      <a:pt x="443045" y="461593"/>
                      <a:pt x="523108" y="363988"/>
                      <a:pt x="528055" y="249291"/>
                    </a:cubicBezTo>
                    <a:lnTo>
                      <a:pt x="528055" y="249291"/>
                    </a:lnTo>
                    <a:close/>
                  </a:path>
                </a:pathLst>
              </a:custGeom>
              <a:grpFill/>
              <a:ln w="15875" cap="rnd">
                <a:solidFill>
                  <a:srgbClr val="4C4C4C"/>
                </a:solidFill>
                <a:prstDash val="solid"/>
                <a:round/>
              </a:ln>
            </p:spPr>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50" b="0" i="0" u="none" strike="noStrike" kern="1200" cap="none" spc="0" normalizeH="0" baseline="0" noProof="0" dirty="0">
                  <a:ln>
                    <a:noFill/>
                  </a:ln>
                  <a:solidFill>
                    <a:srgbClr val="272B41"/>
                  </a:solidFill>
                  <a:effectLst/>
                  <a:uLnTx/>
                  <a:uFillTx/>
                  <a:latin typeface="+mn-lt"/>
                  <a:ea typeface="+mn-ea"/>
                  <a:cs typeface="Arial" panose="020B0604020202020204" pitchFamily="34" charset="0"/>
                </a:endParaRPr>
              </a:p>
            </p:txBody>
          </p:sp>
        </p:grpSp>
        <p:sp>
          <p:nvSpPr>
            <p:cNvPr id="1114" name="Moon 1113">
              <a:extLst>
                <a:ext uri="{FF2B5EF4-FFF2-40B4-BE49-F238E27FC236}">
                  <a16:creationId xmlns:a16="http://schemas.microsoft.com/office/drawing/2014/main" id="{A45B2CB3-6551-23C8-673B-28B5A54F7221}"/>
                </a:ext>
              </a:extLst>
            </p:cNvPr>
            <p:cNvSpPr/>
            <p:nvPr/>
          </p:nvSpPr>
          <p:spPr bwMode="auto">
            <a:xfrm>
              <a:off x="10262410" y="1889466"/>
              <a:ext cx="92439" cy="144040"/>
            </a:xfrm>
            <a:prstGeom prst="moon">
              <a:avLst>
                <a:gd name="adj" fmla="val 87500"/>
              </a:avLst>
            </a:prstGeom>
            <a:solidFill>
              <a:srgbClr val="CBD799"/>
            </a:solidFill>
            <a:ln w="9525" cap="flat" cmpd="sng" algn="ctr">
              <a:noFill/>
              <a:prstDash val="solid"/>
              <a:round/>
              <a:headEnd type="none" w="med" len="med"/>
              <a:tailEnd type="none" w="med" len="med"/>
            </a:ln>
            <a:effectLst/>
          </p:spPr>
          <p:txBody>
            <a:bodyPr vert="horz" wrap="square" lIns="76200" tIns="38100" rIns="76200" bIns="38100" numCol="1" rtlCol="0" anchor="ctr" anchorCtr="0" compatLnSpc="1">
              <a:prstTxWarp prst="textNoShape">
                <a:avLst/>
              </a:prstTxWarp>
            </a:bodyPr>
            <a:lstStyle/>
            <a:p>
              <a:pPr marL="0" marR="0" lvl="0" indent="0" algn="ctr" defTabSz="761970" rtl="0" eaLnBrk="0" fontAlgn="auto" latinLnBrk="0" hangingPunct="0">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272B41"/>
                </a:solidFill>
                <a:effectLst/>
                <a:uLnTx/>
                <a:uFillTx/>
                <a:latin typeface="+mn-lt"/>
                <a:ea typeface="ＭＳ Ｐゴシック" charset="-128"/>
                <a:cs typeface="Arial" panose="020B0604020202020204" pitchFamily="34" charset="0"/>
              </a:endParaRPr>
            </a:p>
          </p:txBody>
        </p:sp>
      </p:grpSp>
      <p:grpSp>
        <p:nvGrpSpPr>
          <p:cNvPr id="1115" name="Group 1114">
            <a:extLst>
              <a:ext uri="{FF2B5EF4-FFF2-40B4-BE49-F238E27FC236}">
                <a16:creationId xmlns:a16="http://schemas.microsoft.com/office/drawing/2014/main" id="{5E3C928B-E3CA-B961-9FE4-29A0AE3DB787}"/>
              </a:ext>
            </a:extLst>
          </p:cNvPr>
          <p:cNvGrpSpPr/>
          <p:nvPr/>
        </p:nvGrpSpPr>
        <p:grpSpPr>
          <a:xfrm>
            <a:off x="6353595" y="1756478"/>
            <a:ext cx="565083" cy="454851"/>
            <a:chOff x="9031918" y="2884422"/>
            <a:chExt cx="1163322" cy="760077"/>
          </a:xfrm>
          <a:noFill/>
        </p:grpSpPr>
        <p:sp>
          <p:nvSpPr>
            <p:cNvPr id="1116" name="Flowchart: Decision 1115">
              <a:extLst>
                <a:ext uri="{FF2B5EF4-FFF2-40B4-BE49-F238E27FC236}">
                  <a16:creationId xmlns:a16="http://schemas.microsoft.com/office/drawing/2014/main" id="{2BBBE0E2-00BF-698B-48CD-FCAE6D696AAF}"/>
                </a:ext>
              </a:extLst>
            </p:cNvPr>
            <p:cNvSpPr/>
            <p:nvPr/>
          </p:nvSpPr>
          <p:spPr bwMode="auto">
            <a:xfrm>
              <a:off x="9031918" y="3261083"/>
              <a:ext cx="1163322" cy="383416"/>
            </a:xfrm>
            <a:prstGeom prst="flowChartDecision">
              <a:avLst/>
            </a:prstGeom>
            <a:grp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1117" name="Flowchart: Decision 1116">
              <a:extLst>
                <a:ext uri="{FF2B5EF4-FFF2-40B4-BE49-F238E27FC236}">
                  <a16:creationId xmlns:a16="http://schemas.microsoft.com/office/drawing/2014/main" id="{81312288-2317-E22C-1D05-130CC2F44AAB}"/>
                </a:ext>
              </a:extLst>
            </p:cNvPr>
            <p:cNvSpPr/>
            <p:nvPr/>
          </p:nvSpPr>
          <p:spPr bwMode="auto">
            <a:xfrm>
              <a:off x="9031918" y="3141843"/>
              <a:ext cx="1163322" cy="383416"/>
            </a:xfrm>
            <a:prstGeom prst="flowChartDecision">
              <a:avLst/>
            </a:prstGeom>
            <a:grp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1118" name="Flowchart: Decision 1117">
              <a:extLst>
                <a:ext uri="{FF2B5EF4-FFF2-40B4-BE49-F238E27FC236}">
                  <a16:creationId xmlns:a16="http://schemas.microsoft.com/office/drawing/2014/main" id="{84910B58-F568-676C-8509-28A8AC822352}"/>
                </a:ext>
              </a:extLst>
            </p:cNvPr>
            <p:cNvSpPr/>
            <p:nvPr/>
          </p:nvSpPr>
          <p:spPr bwMode="auto">
            <a:xfrm>
              <a:off x="9031918" y="3028915"/>
              <a:ext cx="1163322" cy="383416"/>
            </a:xfrm>
            <a:prstGeom prst="flowChartDecision">
              <a:avLst/>
            </a:prstGeom>
            <a:grp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1119" name="Flowchart: Decision 1118">
              <a:extLst>
                <a:ext uri="{FF2B5EF4-FFF2-40B4-BE49-F238E27FC236}">
                  <a16:creationId xmlns:a16="http://schemas.microsoft.com/office/drawing/2014/main" id="{9C5EF6E0-7FF2-F719-7304-43A8911A1ED8}"/>
                </a:ext>
              </a:extLst>
            </p:cNvPr>
            <p:cNvSpPr/>
            <p:nvPr/>
          </p:nvSpPr>
          <p:spPr bwMode="auto">
            <a:xfrm>
              <a:off x="9031918" y="2884422"/>
              <a:ext cx="1163322" cy="383415"/>
            </a:xfrm>
            <a:prstGeom prst="flowChartDecision">
              <a:avLst/>
            </a:prstGeom>
            <a:grp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grpSp>
      <p:sp>
        <p:nvSpPr>
          <p:cNvPr id="1121" name="Text Placeholder 2">
            <a:extLst>
              <a:ext uri="{FF2B5EF4-FFF2-40B4-BE49-F238E27FC236}">
                <a16:creationId xmlns:a16="http://schemas.microsoft.com/office/drawing/2014/main" id="{09FA75D1-599B-0554-579B-9C1E8113F11C}"/>
              </a:ext>
            </a:extLst>
          </p:cNvPr>
          <p:cNvSpPr txBox="1">
            <a:spLocks/>
          </p:cNvSpPr>
          <p:nvPr/>
        </p:nvSpPr>
        <p:spPr>
          <a:xfrm>
            <a:off x="7877971" y="5984849"/>
            <a:ext cx="1719006" cy="220447"/>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900" dirty="0"/>
              <a:t>Alternative investments</a:t>
            </a:r>
          </a:p>
        </p:txBody>
      </p:sp>
      <p:pic>
        <p:nvPicPr>
          <p:cNvPr id="1123" name="Picture 88" descr="RedBlack - INSART">
            <a:extLst>
              <a:ext uri="{FF2B5EF4-FFF2-40B4-BE49-F238E27FC236}">
                <a16:creationId xmlns:a16="http://schemas.microsoft.com/office/drawing/2014/main" id="{51466F8C-769E-8C6F-9857-6376E9D0FBB8}"/>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147514" y="4733479"/>
            <a:ext cx="1082801" cy="230123"/>
          </a:xfrm>
          <a:prstGeom prst="rect">
            <a:avLst/>
          </a:prstGeom>
          <a:noFill/>
          <a:extLst>
            <a:ext uri="{909E8E84-426E-40DD-AFC4-6F175D3DCCD1}">
              <a14:hiddenFill xmlns:a14="http://schemas.microsoft.com/office/drawing/2010/main">
                <a:solidFill>
                  <a:srgbClr val="FFFFFF"/>
                </a:solidFill>
              </a14:hiddenFill>
            </a:ext>
          </a:extLst>
        </p:spPr>
      </p:pic>
      <p:pic>
        <p:nvPicPr>
          <p:cNvPr id="1125" name="Picture 90" descr="Charles River Development - The Wealth Mosaic">
            <a:extLst>
              <a:ext uri="{FF2B5EF4-FFF2-40B4-BE49-F238E27FC236}">
                <a16:creationId xmlns:a16="http://schemas.microsoft.com/office/drawing/2014/main" id="{A023A240-1BB1-3E4F-DBD1-8B4C810EF00E}"/>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0147514" y="5032430"/>
            <a:ext cx="1029188" cy="351983"/>
          </a:xfrm>
          <a:prstGeom prst="rect">
            <a:avLst/>
          </a:prstGeom>
          <a:noFill/>
          <a:extLst>
            <a:ext uri="{909E8E84-426E-40DD-AFC4-6F175D3DCCD1}">
              <a14:hiddenFill xmlns:a14="http://schemas.microsoft.com/office/drawing/2010/main">
                <a:solidFill>
                  <a:srgbClr val="FFFFFF"/>
                </a:solidFill>
              </a14:hiddenFill>
            </a:ext>
          </a:extLst>
        </p:spPr>
      </p:pic>
      <p:pic>
        <p:nvPicPr>
          <p:cNvPr id="1078" name="Picture 54">
            <a:extLst>
              <a:ext uri="{FF2B5EF4-FFF2-40B4-BE49-F238E27FC236}">
                <a16:creationId xmlns:a16="http://schemas.microsoft.com/office/drawing/2014/main" id="{008033F4-4D2D-8DC9-41CB-D6A56CE1DD40}"/>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989337" y="3920280"/>
            <a:ext cx="1267336" cy="240101"/>
          </a:xfrm>
          <a:prstGeom prst="rect">
            <a:avLst/>
          </a:prstGeom>
          <a:noFill/>
          <a:extLst>
            <a:ext uri="{909E8E84-426E-40DD-AFC4-6F175D3DCCD1}">
              <a14:hiddenFill xmlns:a14="http://schemas.microsoft.com/office/drawing/2010/main">
                <a:solidFill>
                  <a:srgbClr val="FFFFFF"/>
                </a:solidFill>
              </a14:hiddenFill>
            </a:ext>
          </a:extLst>
        </p:spPr>
      </p:pic>
      <p:sp>
        <p:nvSpPr>
          <p:cNvPr id="1043" name="TextBox 1042">
            <a:extLst>
              <a:ext uri="{FF2B5EF4-FFF2-40B4-BE49-F238E27FC236}">
                <a16:creationId xmlns:a16="http://schemas.microsoft.com/office/drawing/2014/main" id="{C44D9567-EF83-1C91-92EF-7EFA0122C045}"/>
              </a:ext>
            </a:extLst>
          </p:cNvPr>
          <p:cNvSpPr txBox="1"/>
          <p:nvPr/>
        </p:nvSpPr>
        <p:spPr>
          <a:xfrm>
            <a:off x="8546780" y="4087874"/>
            <a:ext cx="943472" cy="369332"/>
          </a:xfrm>
          <a:prstGeom prst="rect">
            <a:avLst/>
          </a:prstGeom>
          <a:noFill/>
        </p:spPr>
        <p:txBody>
          <a:bodyPr wrap="square" rtlCol="0">
            <a:spAutoFit/>
          </a:bodyPr>
          <a:lstStyle/>
          <a:p>
            <a:pPr algn="ctr"/>
            <a:r>
              <a:rPr lang="en-US" b="1" dirty="0">
                <a:solidFill>
                  <a:srgbClr val="407B90"/>
                </a:solidFill>
              </a:rPr>
              <a:t>FMAX</a:t>
            </a:r>
          </a:p>
        </p:txBody>
      </p:sp>
      <p:pic>
        <p:nvPicPr>
          <p:cNvPr id="1088" name="Picture 64" descr="Orion Connect | Orion Advisor Tech">
            <a:extLst>
              <a:ext uri="{FF2B5EF4-FFF2-40B4-BE49-F238E27FC236}">
                <a16:creationId xmlns:a16="http://schemas.microsoft.com/office/drawing/2014/main" id="{677D5822-8BF1-ED4C-9036-6C40477B0289}"/>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0181627" y="5437282"/>
            <a:ext cx="985052" cy="361185"/>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SIMON Partners with +SUBSCRIBE to Launch Alternative Investment Fund  Marketplace for Wealth Managers">
            <a:extLst>
              <a:ext uri="{FF2B5EF4-FFF2-40B4-BE49-F238E27FC236}">
                <a16:creationId xmlns:a16="http://schemas.microsoft.com/office/drawing/2014/main" id="{52027F27-09D9-8328-B193-D38C2AD79FFE}"/>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993482" y="5384129"/>
            <a:ext cx="1266092" cy="300556"/>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Dispatch | LinkedIn">
            <a:extLst>
              <a:ext uri="{FF2B5EF4-FFF2-40B4-BE49-F238E27FC236}">
                <a16:creationId xmlns:a16="http://schemas.microsoft.com/office/drawing/2014/main" id="{7A494F2D-A5A0-7BB7-631C-0C6E56F9AEDF}"/>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875295" y="4355034"/>
            <a:ext cx="1322025" cy="661013"/>
          </a:xfrm>
          <a:prstGeom prst="rect">
            <a:avLst/>
          </a:prstGeom>
          <a:noFill/>
          <a:extLst>
            <a:ext uri="{909E8E84-426E-40DD-AFC4-6F175D3DCCD1}">
              <a14:hiddenFill xmlns:a14="http://schemas.microsoft.com/office/drawing/2010/main">
                <a:solidFill>
                  <a:srgbClr val="FFFFFF"/>
                </a:solidFill>
              </a14:hiddenFill>
            </a:ext>
          </a:extLst>
        </p:spPr>
      </p:pic>
      <p:pic>
        <p:nvPicPr>
          <p:cNvPr id="1074" name="Picture 50" descr="Docupace - The Wealth Mosaic">
            <a:extLst>
              <a:ext uri="{FF2B5EF4-FFF2-40B4-BE49-F238E27FC236}">
                <a16:creationId xmlns:a16="http://schemas.microsoft.com/office/drawing/2014/main" id="{49FBD42E-A96D-FBC8-0381-60C6B279166A}"/>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923167" y="4989391"/>
            <a:ext cx="1277487" cy="266143"/>
          </a:xfrm>
          <a:prstGeom prst="rect">
            <a:avLst/>
          </a:prstGeom>
          <a:noFill/>
          <a:extLst>
            <a:ext uri="{909E8E84-426E-40DD-AFC4-6F175D3DCCD1}">
              <a14:hiddenFill xmlns:a14="http://schemas.microsoft.com/office/drawing/2010/main">
                <a:solidFill>
                  <a:srgbClr val="FFFFFF"/>
                </a:solidFill>
              </a14:hiddenFill>
            </a:ext>
          </a:extLst>
        </p:spPr>
      </p:pic>
      <p:pic>
        <p:nvPicPr>
          <p:cNvPr id="1090" name="Picture 66" descr="CAIS — SPi USA">
            <a:extLst>
              <a:ext uri="{FF2B5EF4-FFF2-40B4-BE49-F238E27FC236}">
                <a16:creationId xmlns:a16="http://schemas.microsoft.com/office/drawing/2014/main" id="{C2792D3A-09A6-8FFC-E0C1-A35B1B574496}"/>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8235616" y="4836374"/>
            <a:ext cx="1414205" cy="942803"/>
          </a:xfrm>
          <a:prstGeom prst="rect">
            <a:avLst/>
          </a:prstGeom>
          <a:noFill/>
          <a:extLst>
            <a:ext uri="{909E8E84-426E-40DD-AFC4-6F175D3DCCD1}">
              <a14:hiddenFill xmlns:a14="http://schemas.microsoft.com/office/drawing/2010/main">
                <a:solidFill>
                  <a:srgbClr val="FFFFFF"/>
                </a:solidFill>
              </a14:hiddenFill>
            </a:ext>
          </a:extLst>
        </p:spPr>
      </p:pic>
      <p:pic>
        <p:nvPicPr>
          <p:cNvPr id="1092" name="Picture 68" descr="Announcements Archive - AltsWire">
            <a:extLst>
              <a:ext uri="{FF2B5EF4-FFF2-40B4-BE49-F238E27FC236}">
                <a16:creationId xmlns:a16="http://schemas.microsoft.com/office/drawing/2014/main" id="{115353B3-05D5-5874-A92B-970C99E61BD1}"/>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8272266" y="5352589"/>
            <a:ext cx="849203" cy="84920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Logos and Guidelines | Wealth Asset Management | Advisor360°">
            <a:extLst>
              <a:ext uri="{FF2B5EF4-FFF2-40B4-BE49-F238E27FC236}">
                <a16:creationId xmlns:a16="http://schemas.microsoft.com/office/drawing/2014/main" id="{6B8810A5-F5FB-6883-29BF-EBB45E93D6A2}"/>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5878303" y="4103263"/>
            <a:ext cx="1319018" cy="23696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8EEF2EC-F3F5-9C21-71F9-14FE12E3C9ED}"/>
              </a:ext>
            </a:extLst>
          </p:cNvPr>
          <p:cNvSpPr txBox="1"/>
          <p:nvPr/>
        </p:nvSpPr>
        <p:spPr>
          <a:xfrm>
            <a:off x="307910" y="6367197"/>
            <a:ext cx="10187812" cy="523220"/>
          </a:xfrm>
          <a:prstGeom prst="rect">
            <a:avLst/>
          </a:prstGeom>
          <a:noFill/>
        </p:spPr>
        <p:txBody>
          <a:bodyPr wrap="square">
            <a:spAutoFit/>
          </a:bodyPr>
          <a:lstStyle/>
          <a:p>
            <a:pPr marL="0" marR="0"/>
            <a:r>
              <a:rPr lang="en-US" sz="700" kern="100" dirty="0">
                <a:effectLst/>
                <a:ea typeface="Aptos" panose="020B0004020202020204" pitchFamily="34" charset="0"/>
                <a:cs typeface="Times New Roman" panose="02020603050405020304" pitchFamily="18" charset="0"/>
              </a:rPr>
              <a:t>IWMS platform is integrated with more than 250 fintech providers across the industry. The fintech providers referenced above are listed for illustrative purposes only and based on relative market popularity as of December 2025. Such references do not constitute an endorsement, recommendation, or solicitation for the use of any specific product, service, or partnership. Investment professionals are solely responsible for conducting their own independent due diligence prior to selecting or engaging any fintech products or services. | </a:t>
            </a:r>
            <a:r>
              <a:rPr lang="en-US" sz="700" kern="100" dirty="0" err="1">
                <a:effectLst/>
                <a:ea typeface="Aptos" panose="020B0004020202020204" pitchFamily="34" charset="0"/>
                <a:cs typeface="Times New Roman" panose="02020603050405020304" pitchFamily="18" charset="0"/>
              </a:rPr>
              <a:t>eMoney</a:t>
            </a:r>
            <a:r>
              <a:rPr lang="en-US" sz="700" kern="100" dirty="0">
                <a:effectLst/>
                <a:ea typeface="Aptos" panose="020B0004020202020204" pitchFamily="34" charset="0"/>
                <a:cs typeface="Times New Roman" panose="02020603050405020304" pitchFamily="18" charset="0"/>
              </a:rPr>
              <a:t> Advisor LLC is a Fidelity Investments company and an affiliate of Fidelity Brokerage Services LLC and National Financial Services LLC. The referenced integrations</a:t>
            </a:r>
          </a:p>
          <a:p>
            <a:pPr marL="0" marR="0"/>
            <a:r>
              <a:rPr lang="en-US" sz="700" kern="100" dirty="0">
                <a:effectLst/>
                <a:ea typeface="Aptos" panose="020B0004020202020204" pitchFamily="34" charset="0"/>
                <a:cs typeface="Times New Roman" panose="02020603050405020304" pitchFamily="18" charset="0"/>
              </a:rPr>
              <a:t>are between the </a:t>
            </a:r>
            <a:r>
              <a:rPr lang="en-US" sz="700" kern="100" dirty="0" err="1">
                <a:effectLst/>
                <a:ea typeface="Aptos" panose="020B0004020202020204" pitchFamily="34" charset="0"/>
                <a:cs typeface="Times New Roman" panose="02020603050405020304" pitchFamily="18" charset="0"/>
              </a:rPr>
              <a:t>WealthscapeSM</a:t>
            </a:r>
            <a:r>
              <a:rPr lang="en-US" sz="700" kern="100" dirty="0">
                <a:effectLst/>
                <a:ea typeface="Aptos" panose="020B0004020202020204" pitchFamily="34" charset="0"/>
                <a:cs typeface="Times New Roman" panose="02020603050405020304" pitchFamily="18" charset="0"/>
              </a:rPr>
              <a:t> platform and </a:t>
            </a:r>
            <a:r>
              <a:rPr lang="en-US" sz="700" kern="100" dirty="0" err="1">
                <a:effectLst/>
                <a:ea typeface="Aptos" panose="020B0004020202020204" pitchFamily="34" charset="0"/>
                <a:cs typeface="Times New Roman" panose="02020603050405020304" pitchFamily="18" charset="0"/>
              </a:rPr>
              <a:t>eMoney</a:t>
            </a:r>
            <a:r>
              <a:rPr lang="en-US" sz="700" kern="100" dirty="0">
                <a:effectLst/>
                <a:ea typeface="Aptos" panose="020B0004020202020204" pitchFamily="34" charset="0"/>
                <a:cs typeface="Times New Roman" panose="02020603050405020304" pitchFamily="18" charset="0"/>
              </a:rPr>
              <a:t> Advisor LLC’s planning solutions and may be in concert/conjunction with other Fidelity Investments® technologies</a:t>
            </a:r>
          </a:p>
        </p:txBody>
      </p:sp>
      <p:sp>
        <p:nvSpPr>
          <p:cNvPr id="13" name="TextBox 12">
            <a:extLst>
              <a:ext uri="{FF2B5EF4-FFF2-40B4-BE49-F238E27FC236}">
                <a16:creationId xmlns:a16="http://schemas.microsoft.com/office/drawing/2014/main" id="{2BB25160-46F5-E3C6-CD28-159554C7FF5E}"/>
              </a:ext>
            </a:extLst>
          </p:cNvPr>
          <p:cNvSpPr txBox="1"/>
          <p:nvPr/>
        </p:nvSpPr>
        <p:spPr>
          <a:xfrm>
            <a:off x="3035557" y="6222151"/>
            <a:ext cx="2976465" cy="369332"/>
          </a:xfrm>
          <a:prstGeom prst="rect">
            <a:avLst/>
          </a:prstGeom>
          <a:noFill/>
        </p:spPr>
        <p:txBody>
          <a:bodyPr wrap="square" rtlCol="0">
            <a:spAutoFit/>
          </a:bodyPr>
          <a:lstStyle/>
          <a:p>
            <a:r>
              <a:rPr lang="en-US" sz="900" dirty="0">
                <a:ea typeface="ＭＳ Ｐゴシック" charset="-128"/>
              </a:rPr>
              <a:t>| </a:t>
            </a:r>
            <a:r>
              <a:rPr lang="en-US" sz="900" dirty="0"/>
              <a:t>Source: Fidelity internal data as of December 2025</a:t>
            </a:r>
            <a:endParaRPr lang="en-US" sz="900" dirty="0">
              <a:solidFill>
                <a:srgbClr val="000000"/>
              </a:solidFill>
              <a:ea typeface="ＭＳ Ｐゴシック" charset="-128"/>
            </a:endParaRPr>
          </a:p>
          <a:p>
            <a:endParaRPr lang="en-US" sz="900" dirty="0"/>
          </a:p>
        </p:txBody>
      </p:sp>
    </p:spTree>
    <p:extLst>
      <p:ext uri="{BB962C8B-B14F-4D97-AF65-F5344CB8AC3E}">
        <p14:creationId xmlns:p14="http://schemas.microsoft.com/office/powerpoint/2010/main" val="9539649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DEC876-FFE2-9EC0-D734-6E38EFB7EA6F}"/>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540DDF7-8BCE-5E12-A79B-1227BF3AB6C1}"/>
              </a:ext>
            </a:extLst>
          </p:cNvPr>
          <p:cNvSpPr/>
          <p:nvPr/>
        </p:nvSpPr>
        <p:spPr>
          <a:xfrm>
            <a:off x="0" y="1089995"/>
            <a:ext cx="12191999" cy="5072330"/>
          </a:xfrm>
          <a:prstGeom prst="rect">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idelity Sans 2"/>
              <a:ea typeface="+mn-ea"/>
              <a:cs typeface="+mn-cs"/>
            </a:endParaRPr>
          </a:p>
        </p:txBody>
      </p:sp>
      <p:sp>
        <p:nvSpPr>
          <p:cNvPr id="6" name="Title 5">
            <a:extLst>
              <a:ext uri="{FF2B5EF4-FFF2-40B4-BE49-F238E27FC236}">
                <a16:creationId xmlns:a16="http://schemas.microsoft.com/office/drawing/2014/main" id="{D888E8A2-83AB-4B37-F96E-CBA571A4D8CC}"/>
              </a:ext>
            </a:extLst>
          </p:cNvPr>
          <p:cNvSpPr>
            <a:spLocks noGrp="1"/>
          </p:cNvSpPr>
          <p:nvPr>
            <p:ph type="title"/>
          </p:nvPr>
        </p:nvSpPr>
        <p:spPr>
          <a:xfrm>
            <a:off x="462223" y="337077"/>
            <a:ext cx="11267554" cy="720097"/>
          </a:xfrm>
        </p:spPr>
        <p:txBody>
          <a:bodyPr/>
          <a:lstStyle/>
          <a:p>
            <a:r>
              <a:rPr lang="en-US" dirty="0"/>
              <a:t>Fidelity integrations | financial planning</a:t>
            </a:r>
          </a:p>
        </p:txBody>
      </p:sp>
      <p:sp>
        <p:nvSpPr>
          <p:cNvPr id="14" name="TextBox 13">
            <a:extLst>
              <a:ext uri="{FF2B5EF4-FFF2-40B4-BE49-F238E27FC236}">
                <a16:creationId xmlns:a16="http://schemas.microsoft.com/office/drawing/2014/main" id="{643AEE00-60B5-567A-1A70-200721324951}"/>
              </a:ext>
            </a:extLst>
          </p:cNvPr>
          <p:cNvSpPr txBox="1"/>
          <p:nvPr/>
        </p:nvSpPr>
        <p:spPr>
          <a:xfrm>
            <a:off x="10964578" y="5499757"/>
            <a:ext cx="1313147" cy="261610"/>
          </a:xfrm>
          <a:prstGeom prst="rect">
            <a:avLst/>
          </a:prstGeom>
          <a:noFill/>
        </p:spPr>
        <p:txBody>
          <a:bodyPr wrap="square">
            <a:spAutoFit/>
          </a:bodyPr>
          <a:lstStyle/>
          <a:p>
            <a:pPr>
              <a:defRPr/>
            </a:pPr>
            <a:r>
              <a:rPr lang="en-US" sz="1100" b="1" dirty="0">
                <a:solidFill>
                  <a:srgbClr val="000000"/>
                </a:solidFill>
                <a:latin typeface="Wingdings 2"/>
                <a:sym typeface="Wingdings 2"/>
              </a:rPr>
              <a:t>P</a:t>
            </a:r>
            <a:r>
              <a:rPr kumimoji="0" lang="en-US" sz="900" b="0" i="0" u="none" strike="noStrike" kern="1200" cap="none" spc="0" normalizeH="0" baseline="0" noProof="0" dirty="0">
                <a:ln>
                  <a:noFill/>
                </a:ln>
                <a:solidFill>
                  <a:srgbClr val="000000"/>
                </a:solidFill>
                <a:effectLst/>
                <a:uLnTx/>
                <a:uFillTx/>
                <a:latin typeface="Fidelity Sans 2"/>
                <a:ea typeface="+mn-ea"/>
                <a:cs typeface="+mn-cs"/>
              </a:rPr>
              <a:t>= In production</a:t>
            </a:r>
          </a:p>
        </p:txBody>
      </p:sp>
      <p:graphicFrame>
        <p:nvGraphicFramePr>
          <p:cNvPr id="7" name="Table 6">
            <a:extLst>
              <a:ext uri="{FF2B5EF4-FFF2-40B4-BE49-F238E27FC236}">
                <a16:creationId xmlns:a16="http://schemas.microsoft.com/office/drawing/2014/main" id="{6ECB8842-35FC-2706-DE0C-E95B9C5D87D1}"/>
              </a:ext>
            </a:extLst>
          </p:cNvPr>
          <p:cNvGraphicFramePr>
            <a:graphicFrameLocks noGrp="1"/>
          </p:cNvGraphicFramePr>
          <p:nvPr>
            <p:extLst>
              <p:ext uri="{D42A27DB-BD31-4B8C-83A1-F6EECF244321}">
                <p14:modId xmlns:p14="http://schemas.microsoft.com/office/powerpoint/2010/main" val="4278040038"/>
              </p:ext>
            </p:extLst>
          </p:nvPr>
        </p:nvGraphicFramePr>
        <p:xfrm>
          <a:off x="138523" y="1391064"/>
          <a:ext cx="11914951" cy="4075872"/>
        </p:xfrm>
        <a:graphic>
          <a:graphicData uri="http://schemas.openxmlformats.org/drawingml/2006/table">
            <a:tbl>
              <a:tblPr firstRow="1" bandRow="1">
                <a:tableStyleId>{5940675A-B579-460E-94D1-54222C63F5DA}</a:tableStyleId>
              </a:tblPr>
              <a:tblGrid>
                <a:gridCol w="3476872">
                  <a:extLst>
                    <a:ext uri="{9D8B030D-6E8A-4147-A177-3AD203B41FA5}">
                      <a16:colId xmlns:a16="http://schemas.microsoft.com/office/drawing/2014/main" val="2329127883"/>
                    </a:ext>
                  </a:extLst>
                </a:gridCol>
                <a:gridCol w="649083">
                  <a:extLst>
                    <a:ext uri="{9D8B030D-6E8A-4147-A177-3AD203B41FA5}">
                      <a16:colId xmlns:a16="http://schemas.microsoft.com/office/drawing/2014/main" val="443766335"/>
                    </a:ext>
                  </a:extLst>
                </a:gridCol>
                <a:gridCol w="649083">
                  <a:extLst>
                    <a:ext uri="{9D8B030D-6E8A-4147-A177-3AD203B41FA5}">
                      <a16:colId xmlns:a16="http://schemas.microsoft.com/office/drawing/2014/main" val="3770482870"/>
                    </a:ext>
                  </a:extLst>
                </a:gridCol>
                <a:gridCol w="649083">
                  <a:extLst>
                    <a:ext uri="{9D8B030D-6E8A-4147-A177-3AD203B41FA5}">
                      <a16:colId xmlns:a16="http://schemas.microsoft.com/office/drawing/2014/main" val="3206452791"/>
                    </a:ext>
                  </a:extLst>
                </a:gridCol>
                <a:gridCol w="649083">
                  <a:extLst>
                    <a:ext uri="{9D8B030D-6E8A-4147-A177-3AD203B41FA5}">
                      <a16:colId xmlns:a16="http://schemas.microsoft.com/office/drawing/2014/main" val="4209532262"/>
                    </a:ext>
                  </a:extLst>
                </a:gridCol>
                <a:gridCol w="649083">
                  <a:extLst>
                    <a:ext uri="{9D8B030D-6E8A-4147-A177-3AD203B41FA5}">
                      <a16:colId xmlns:a16="http://schemas.microsoft.com/office/drawing/2014/main" val="2941826693"/>
                    </a:ext>
                  </a:extLst>
                </a:gridCol>
                <a:gridCol w="649083">
                  <a:extLst>
                    <a:ext uri="{9D8B030D-6E8A-4147-A177-3AD203B41FA5}">
                      <a16:colId xmlns:a16="http://schemas.microsoft.com/office/drawing/2014/main" val="3085703867"/>
                    </a:ext>
                  </a:extLst>
                </a:gridCol>
                <a:gridCol w="649083">
                  <a:extLst>
                    <a:ext uri="{9D8B030D-6E8A-4147-A177-3AD203B41FA5}">
                      <a16:colId xmlns:a16="http://schemas.microsoft.com/office/drawing/2014/main" val="868686102"/>
                    </a:ext>
                  </a:extLst>
                </a:gridCol>
                <a:gridCol w="649083">
                  <a:extLst>
                    <a:ext uri="{9D8B030D-6E8A-4147-A177-3AD203B41FA5}">
                      <a16:colId xmlns:a16="http://schemas.microsoft.com/office/drawing/2014/main" val="2828461426"/>
                    </a:ext>
                  </a:extLst>
                </a:gridCol>
                <a:gridCol w="649083">
                  <a:extLst>
                    <a:ext uri="{9D8B030D-6E8A-4147-A177-3AD203B41FA5}">
                      <a16:colId xmlns:a16="http://schemas.microsoft.com/office/drawing/2014/main" val="946566928"/>
                    </a:ext>
                  </a:extLst>
                </a:gridCol>
                <a:gridCol w="649083">
                  <a:extLst>
                    <a:ext uri="{9D8B030D-6E8A-4147-A177-3AD203B41FA5}">
                      <a16:colId xmlns:a16="http://schemas.microsoft.com/office/drawing/2014/main" val="2700384339"/>
                    </a:ext>
                  </a:extLst>
                </a:gridCol>
                <a:gridCol w="649083">
                  <a:extLst>
                    <a:ext uri="{9D8B030D-6E8A-4147-A177-3AD203B41FA5}">
                      <a16:colId xmlns:a16="http://schemas.microsoft.com/office/drawing/2014/main" val="1478946784"/>
                    </a:ext>
                  </a:extLst>
                </a:gridCol>
                <a:gridCol w="649083">
                  <a:extLst>
                    <a:ext uri="{9D8B030D-6E8A-4147-A177-3AD203B41FA5}">
                      <a16:colId xmlns:a16="http://schemas.microsoft.com/office/drawing/2014/main" val="2787554687"/>
                    </a:ext>
                  </a:extLst>
                </a:gridCol>
                <a:gridCol w="649083">
                  <a:extLst>
                    <a:ext uri="{9D8B030D-6E8A-4147-A177-3AD203B41FA5}">
                      <a16:colId xmlns:a16="http://schemas.microsoft.com/office/drawing/2014/main" val="2885253113"/>
                    </a:ext>
                  </a:extLst>
                </a:gridCol>
              </a:tblGrid>
              <a:tr h="311479">
                <a:tc>
                  <a:txBody>
                    <a:bodyPr/>
                    <a:lstStyle/>
                    <a:p>
                      <a:pPr algn="ctr" rtl="0" fontAlgn="ctr"/>
                      <a:r>
                        <a:rPr lang="en-US" sz="1300" b="1" i="0" u="none" strike="noStrike" dirty="0">
                          <a:solidFill>
                            <a:schemeClr val="bg2">
                              <a:lumMod val="75000"/>
                            </a:schemeClr>
                          </a:solidFill>
                          <a:effectLst/>
                          <a:latin typeface="+mn-lt"/>
                        </a:rPr>
                        <a:t>Fintechs</a:t>
                      </a:r>
                    </a:p>
                  </a:txBody>
                  <a:tcPr marL="8914" marR="8914" marT="891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a:txBody>
                    <a:bodyPr/>
                    <a:lstStyle/>
                    <a:p>
                      <a:pPr algn="ctr" rtl="0" fontAlgn="ctr"/>
                      <a:r>
                        <a:rPr lang="en-US" sz="1300" b="1" i="0" u="none" strike="noStrike" dirty="0">
                          <a:solidFill>
                            <a:schemeClr val="bg2">
                              <a:lumMod val="75000"/>
                            </a:schemeClr>
                          </a:solidFill>
                          <a:effectLst/>
                          <a:latin typeface="+mn-lt"/>
                        </a:rPr>
                        <a:t>APIs</a:t>
                      </a:r>
                    </a:p>
                  </a:txBody>
                  <a:tcPr marL="94035" marR="94035" marT="47017" marB="47017"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12700" cmpd="sng">
                      <a:noFill/>
                    </a:ln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lnL w="6350" cap="flat" cmpd="sng" algn="ctr">
                      <a:solidFill>
                        <a:schemeClr val="tx1"/>
                      </a:solidFill>
                      <a:prstDash val="solid"/>
                      <a:round/>
                      <a:headEnd type="none" w="med" len="med"/>
                      <a:tailEnd type="none" w="med" len="med"/>
                    </a:lnL>
                  </a:tcPr>
                </a:tc>
                <a:tc hMerge="1">
                  <a:txBody>
                    <a:bodyPr/>
                    <a:lstStyle/>
                    <a:p>
                      <a:endParaRPr lang="en-US"/>
                    </a:p>
                  </a:txBody>
                  <a:tcPr>
                    <a:lnL w="12700" cmpd="sng">
                      <a:noFill/>
                    </a:lnL>
                  </a:tcPr>
                </a:tc>
                <a:tc gridSpan="4">
                  <a:txBody>
                    <a:bodyPr/>
                    <a:lstStyle/>
                    <a:p>
                      <a:pPr algn="ctr" rtl="0" fontAlgn="ctr"/>
                      <a:r>
                        <a:rPr lang="en-US" sz="1300" b="1" u="none" strike="noStrike" dirty="0">
                          <a:solidFill>
                            <a:schemeClr val="bg2">
                              <a:lumMod val="75000"/>
                            </a:schemeClr>
                          </a:solidFill>
                          <a:effectLst/>
                          <a:latin typeface="+mn-lt"/>
                        </a:rPr>
                        <a:t>Transmissions</a:t>
                      </a:r>
                      <a:endParaRPr lang="en-US" sz="1300" b="1" i="0" u="none" strike="noStrike" dirty="0">
                        <a:solidFill>
                          <a:schemeClr val="bg2">
                            <a:lumMod val="75000"/>
                          </a:schemeClr>
                        </a:solidFill>
                        <a:effectLst/>
                        <a:latin typeface="+mn-lt"/>
                      </a:endParaRPr>
                    </a:p>
                  </a:txBody>
                  <a:tcPr marL="94035" marR="94035" marT="47017" marB="47017"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lnL w="12700" cmpd="sng">
                      <a:noFill/>
                    </a:lnL>
                  </a:tcPr>
                </a:tc>
                <a:tc gridSpan="2">
                  <a:txBody>
                    <a:bodyPr/>
                    <a:lstStyle/>
                    <a:p>
                      <a:pPr algn="ctr" rtl="0" fontAlgn="ctr"/>
                      <a:r>
                        <a:rPr lang="en-US" sz="1300" b="1" u="none" strike="noStrike" dirty="0">
                          <a:solidFill>
                            <a:schemeClr val="bg2">
                              <a:lumMod val="75000"/>
                            </a:schemeClr>
                          </a:solidFill>
                          <a:effectLst/>
                          <a:latin typeface="+mn-lt"/>
                        </a:rPr>
                        <a:t>SSO</a:t>
                      </a:r>
                      <a:endParaRPr lang="en-US" sz="1300" b="1" i="0" u="none" strike="noStrike" dirty="0">
                        <a:solidFill>
                          <a:schemeClr val="bg2">
                            <a:lumMod val="75000"/>
                          </a:schemeClr>
                        </a:solidFill>
                        <a:effectLst/>
                        <a:latin typeface="+mn-lt"/>
                      </a:endParaRPr>
                    </a:p>
                  </a:txBody>
                  <a:tcPr marL="7781" marR="7781" marT="778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rtl="0" fontAlgn="ctr"/>
                      <a:endParaRPr lang="en-US" sz="1000" b="1" i="0" u="none" strike="noStrike">
                        <a:solidFill>
                          <a:schemeClr val="bg2">
                            <a:lumMod val="75000"/>
                          </a:schemeClr>
                        </a:solidFill>
                        <a:effectLst/>
                        <a:latin typeface="Fidelity Sans 2" panose="020B0504050501040104" pitchFamily="34" charset="0"/>
                      </a:endParaRPr>
                    </a:p>
                  </a:txBody>
                  <a:tcPr marL="7566" marR="7566" marT="7566"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34393210"/>
                  </a:ext>
                </a:extLst>
              </a:tr>
              <a:tr h="1937681">
                <a:tc>
                  <a:txBody>
                    <a:bodyPr/>
                    <a:lstStyle/>
                    <a:p>
                      <a:pPr algn="l" fontAlgn="b"/>
                      <a:endParaRPr lang="en-US" sz="1000" u="none" strike="noStrike" kern="1200" dirty="0">
                        <a:solidFill>
                          <a:schemeClr val="tx1"/>
                        </a:solidFill>
                        <a:effectLst/>
                        <a:latin typeface="Aptos Narrow"/>
                        <a:ea typeface="+mn-ea"/>
                        <a:cs typeface="+mn-cs"/>
                      </a:endParaRPr>
                    </a:p>
                  </a:txBody>
                  <a:tcPr marL="8914" marR="8914" marT="8914" marB="0" anchor="b">
                    <a:lnL w="12700" cap="flat" cmpd="sng" algn="ctr">
                      <a:noFill/>
                      <a:prstDash val="solid"/>
                      <a:round/>
                      <a:headEnd type="none" w="med" len="med"/>
                      <a:tailEnd type="none" w="med" len="med"/>
                    </a:lnL>
                    <a:lnR w="9525" cap="flat" cmpd="sng" algn="ctr">
                      <a:solidFill>
                        <a:schemeClr val="bg2">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fontAlgn="ctr"/>
                      <a:r>
                        <a:rPr lang="en-US" sz="1300" u="none" strike="noStrike" kern="1200" dirty="0">
                          <a:solidFill>
                            <a:schemeClr val="tx1"/>
                          </a:solidFill>
                          <a:effectLst/>
                          <a:latin typeface="+mn-lt"/>
                          <a:ea typeface="+mn-ea"/>
                          <a:cs typeface="+mn-cs"/>
                        </a:rPr>
                        <a:t>Prospect prefill</a:t>
                      </a:r>
                    </a:p>
                  </a:txBody>
                  <a:tcPr marL="8914" marR="8914" marT="8914" marB="0" vert="vert270" anchor="ctr">
                    <a:lnL w="9525" cap="flat" cmpd="sng" algn="ctr">
                      <a:solidFill>
                        <a:schemeClr val="bg2">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fontAlgn="ctr"/>
                      <a:r>
                        <a:rPr lang="en-US" sz="1300" u="none" strike="noStrike" kern="1200" dirty="0">
                          <a:solidFill>
                            <a:schemeClr val="tx1"/>
                          </a:solidFill>
                          <a:effectLst/>
                          <a:latin typeface="+mn-lt"/>
                          <a:ea typeface="+mn-ea"/>
                          <a:cs typeface="+mn-cs"/>
                        </a:rPr>
                        <a:t>Account positions</a:t>
                      </a:r>
                    </a:p>
                  </a:txBody>
                  <a:tcPr marL="8914" marR="8914" marT="8914"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fontAlgn="ctr"/>
                      <a:r>
                        <a:rPr lang="en-US" sz="1300" u="none" strike="noStrike" kern="1200" dirty="0">
                          <a:solidFill>
                            <a:schemeClr val="tx1"/>
                          </a:solidFill>
                          <a:effectLst/>
                          <a:latin typeface="+mn-lt"/>
                          <a:ea typeface="+mn-ea"/>
                          <a:cs typeface="+mn-cs"/>
                        </a:rPr>
                        <a:t>Account balances</a:t>
                      </a:r>
                    </a:p>
                  </a:txBody>
                  <a:tcPr marL="8914" marR="8914" marT="8914"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fontAlgn="ctr"/>
                      <a:r>
                        <a:rPr lang="en-US" sz="1300" u="none" strike="noStrike" kern="1200" dirty="0">
                          <a:solidFill>
                            <a:schemeClr val="tx1"/>
                          </a:solidFill>
                          <a:effectLst/>
                          <a:latin typeface="+mn-lt"/>
                          <a:ea typeface="+mn-ea"/>
                          <a:cs typeface="+mn-cs"/>
                        </a:rPr>
                        <a:t>Alert manager</a:t>
                      </a:r>
                    </a:p>
                  </a:txBody>
                  <a:tcPr marL="8914" marR="8914" marT="8914"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fontAlgn="ctr"/>
                      <a:r>
                        <a:rPr lang="en-US" sz="1300" u="none" strike="noStrike" kern="1200" dirty="0">
                          <a:solidFill>
                            <a:schemeClr val="tx1"/>
                          </a:solidFill>
                          <a:effectLst/>
                          <a:latin typeface="+mn-lt"/>
                          <a:ea typeface="+mn-ea"/>
                          <a:cs typeface="+mn-cs"/>
                        </a:rPr>
                        <a:t>Document delivery</a:t>
                      </a:r>
                    </a:p>
                  </a:txBody>
                  <a:tcPr marL="8914" marR="8914" marT="8914"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fontAlgn="ctr"/>
                      <a:r>
                        <a:rPr lang="en-US" sz="1300" u="none" strike="noStrike" kern="1200" dirty="0">
                          <a:solidFill>
                            <a:schemeClr val="tx1"/>
                          </a:solidFill>
                          <a:effectLst/>
                          <a:latin typeface="+mn-lt"/>
                          <a:ea typeface="+mn-ea"/>
                          <a:cs typeface="+mn-cs"/>
                        </a:rPr>
                        <a:t>Account history</a:t>
                      </a:r>
                    </a:p>
                  </a:txBody>
                  <a:tcPr marL="8914" marR="8914" marT="8914"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fontAlgn="ctr"/>
                      <a:r>
                        <a:rPr lang="en-US" sz="1300" u="none" strike="noStrike" kern="1200" dirty="0">
                          <a:solidFill>
                            <a:schemeClr val="tx1"/>
                          </a:solidFill>
                          <a:effectLst/>
                          <a:latin typeface="+mn-lt"/>
                          <a:ea typeface="+mn-ea"/>
                          <a:cs typeface="+mn-cs"/>
                        </a:rPr>
                        <a:t>Account profile</a:t>
                      </a:r>
                    </a:p>
                  </a:txBody>
                  <a:tcPr marL="8914" marR="8914" marT="8914"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fontAlgn="ctr"/>
                      <a:r>
                        <a:rPr lang="en-US" sz="1300" u="none" strike="noStrike" kern="1200" dirty="0">
                          <a:solidFill>
                            <a:schemeClr val="tx1"/>
                          </a:solidFill>
                          <a:effectLst/>
                          <a:latin typeface="+mn-lt"/>
                          <a:ea typeface="+mn-ea"/>
                          <a:cs typeface="+mn-cs"/>
                        </a:rPr>
                        <a:t>Account balance</a:t>
                      </a:r>
                    </a:p>
                  </a:txBody>
                  <a:tcPr marL="8914" marR="8914" marT="8914" marB="0" vert="vert27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fontAlgn="ctr"/>
                      <a:r>
                        <a:rPr lang="en-US" sz="1300" u="none" strike="noStrike" kern="1200" dirty="0">
                          <a:solidFill>
                            <a:schemeClr val="tx1"/>
                          </a:solidFill>
                          <a:effectLst/>
                          <a:latin typeface="+mn-lt"/>
                          <a:ea typeface="+mn-ea"/>
                          <a:cs typeface="+mn-cs"/>
                        </a:rPr>
                        <a:t>Positions – full</a:t>
                      </a:r>
                    </a:p>
                  </a:txBody>
                  <a:tcPr marL="8914" marR="8914" marT="8914"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fontAlgn="ctr"/>
                      <a:r>
                        <a:rPr lang="en-US" sz="1300" u="none" strike="noStrike" kern="1200" dirty="0">
                          <a:solidFill>
                            <a:schemeClr val="tx1"/>
                          </a:solidFill>
                          <a:effectLst/>
                          <a:latin typeface="+mn-lt"/>
                          <a:ea typeface="+mn-ea"/>
                          <a:cs typeface="+mn-cs"/>
                        </a:rPr>
                        <a:t>Name &amp; address</a:t>
                      </a:r>
                    </a:p>
                  </a:txBody>
                  <a:tcPr marL="8914" marR="8914" marT="8914"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fontAlgn="ctr"/>
                      <a:r>
                        <a:rPr lang="en-US" sz="1300" u="none" strike="noStrike" kern="1200" dirty="0">
                          <a:solidFill>
                            <a:schemeClr val="tx1"/>
                          </a:solidFill>
                          <a:effectLst/>
                          <a:latin typeface="+mn-lt"/>
                          <a:ea typeface="+mn-ea"/>
                          <a:cs typeface="+mn-cs"/>
                        </a:rPr>
                        <a:t>Affiliate data </a:t>
                      </a:r>
                    </a:p>
                  </a:txBody>
                  <a:tcPr marL="8914" marR="8914" marT="8914"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ctr" latinLnBrk="0" hangingPunct="1"/>
                      <a:r>
                        <a:rPr lang="en-US" sz="1300" u="none" strike="noStrike" kern="1200" dirty="0">
                          <a:solidFill>
                            <a:schemeClr val="tx1"/>
                          </a:solidFill>
                          <a:effectLst/>
                          <a:latin typeface="+mn-lt"/>
                          <a:ea typeface="+mn-ea"/>
                          <a:cs typeface="+mn-cs"/>
                        </a:rPr>
                        <a:t>To Wealthscape</a:t>
                      </a:r>
                    </a:p>
                  </a:txBody>
                  <a:tcPr marL="8914" marR="8914" marT="8914" marB="0" vert="vert270" anchor="ctr">
                    <a:lnL w="12700" cap="flat" cmpd="sng" algn="ctr">
                      <a:solidFill>
                        <a:schemeClr val="bg2"/>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ctr" latinLnBrk="0" hangingPunct="1"/>
                      <a:r>
                        <a:rPr lang="en-US" sz="1300" u="none" strike="noStrike" kern="1200" dirty="0">
                          <a:solidFill>
                            <a:schemeClr val="tx1"/>
                          </a:solidFill>
                          <a:effectLst/>
                          <a:latin typeface="+mn-lt"/>
                          <a:ea typeface="+mn-ea"/>
                          <a:cs typeface="+mn-cs"/>
                        </a:rPr>
                        <a:t>From Wealthscape</a:t>
                      </a:r>
                    </a:p>
                  </a:txBody>
                  <a:tcPr marL="8914" marR="8914" marT="8914" marB="0" vert="vert270" anchor="ctr">
                    <a:lnL w="6350" cap="flat" cmpd="sng" algn="ctr">
                      <a:solidFill>
                        <a:schemeClr val="bg1">
                          <a:lumMod val="6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629338268"/>
                  </a:ext>
                </a:extLst>
              </a:tr>
              <a:tr h="304452">
                <a:tc>
                  <a:txBody>
                    <a:bodyPr/>
                    <a:lstStyle/>
                    <a:p>
                      <a:pPr algn="l" rtl="0" fontAlgn="b"/>
                      <a:r>
                        <a:rPr lang="en-US" sz="1300" b="1" i="0" u="none" strike="noStrike" dirty="0">
                          <a:solidFill>
                            <a:schemeClr val="tx1"/>
                          </a:solidFill>
                          <a:effectLst/>
                          <a:latin typeface="Fidelity Sans 2"/>
                        </a:rPr>
                        <a:t>Assetbook (CircleBlack)</a:t>
                      </a:r>
                    </a:p>
                  </a:txBody>
                  <a:tcPr marL="107736" marR="8914" marT="8914" marB="0" anchor="ctr">
                    <a:lnL w="12700" cap="flat" cmpd="sng" algn="ctr">
                      <a:noFill/>
                      <a:prstDash val="solid"/>
                      <a:round/>
                      <a:headEnd type="none" w="med" len="med"/>
                      <a:tailEnd type="none" w="med" len="med"/>
                    </a:lnL>
                    <a:lnR w="9525" cap="flat" cmpd="sng" algn="ctr">
                      <a:solidFill>
                        <a:schemeClr val="bg2">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fontAlgn="b">
                        <a:buFont typeface="Wingdings" panose="05000000000000000000" pitchFamily="2" charset="2"/>
                        <a:buNone/>
                      </a:pPr>
                      <a:endParaRPr lang="en-US" sz="1300" b="1" u="none" strike="noStrike" dirty="0">
                        <a:effectLst/>
                        <a:latin typeface="Wingdings 2"/>
                        <a:sym typeface="Wingdings 2"/>
                      </a:endParaRPr>
                    </a:p>
                  </a:txBody>
                  <a:tcPr marL="8914" marR="8914" marT="8914" marB="0" anchor="ctr">
                    <a:lnL w="9525" cap="flat" cmpd="sng" algn="ctr">
                      <a:solidFill>
                        <a:schemeClr val="bg2">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None/>
                      </a:pPr>
                      <a:r>
                        <a:rPr lang="en-US" sz="1300" b="1" u="none" strike="noStrike" dirty="0">
                          <a:effectLst/>
                          <a:latin typeface="Wingdings 2"/>
                          <a:sym typeface="Wingdings 2"/>
                        </a:rPr>
                        <a:t>P</a:t>
                      </a:r>
                    </a:p>
                  </a:txBody>
                  <a:tcPr marL="8914" marR="8914" marT="8914"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None/>
                      </a:pPr>
                      <a:r>
                        <a:rPr lang="en-US" sz="1300" b="1" i="0" u="none" strike="noStrike" dirty="0">
                          <a:solidFill>
                            <a:srgbClr val="000000"/>
                          </a:solidFill>
                          <a:effectLst/>
                          <a:latin typeface="Wingdings 2"/>
                          <a:sym typeface="Wingdings 2"/>
                        </a:rPr>
                        <a:t>P</a:t>
                      </a: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None/>
                      </a:pPr>
                      <a:r>
                        <a:rPr lang="en-US" sz="1300" b="1" i="0" u="none" strike="noStrike" dirty="0">
                          <a:solidFill>
                            <a:srgbClr val="000000"/>
                          </a:solidFill>
                          <a:effectLst/>
                          <a:latin typeface="Wingdings 2"/>
                          <a:sym typeface="Wingdings 2"/>
                        </a:rPr>
                        <a:t>P</a:t>
                      </a: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None/>
                      </a:pPr>
                      <a:r>
                        <a:rPr lang="en-US" sz="1300" b="1" u="none" strike="noStrike" dirty="0">
                          <a:effectLst/>
                          <a:latin typeface="Wingdings 2"/>
                          <a:sym typeface="Wingdings 2"/>
                        </a:rPr>
                        <a:t>P</a:t>
                      </a: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None/>
                      </a:pPr>
                      <a:endParaRPr lang="en-US" sz="1300" b="1" u="none" strike="noStrike" dirty="0">
                        <a:effectLst/>
                        <a:latin typeface="Wingdings 2"/>
                        <a:sym typeface="Wingdings 2"/>
                      </a:endParaRPr>
                    </a:p>
                  </a:txBody>
                  <a:tcPr marL="8914" marR="8914" marT="8914" marB="0" anchor="ctr">
                    <a:lnL w="12700" cap="flat" cmpd="sng" algn="ctr">
                      <a:solidFill>
                        <a:schemeClr val="bg2"/>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None/>
                      </a:pPr>
                      <a:endParaRPr lang="en-US" sz="1300" b="1" u="none" strike="noStrike" dirty="0">
                        <a:effectLst/>
                        <a:latin typeface="Wingdings 2"/>
                        <a:sym typeface="Wingdings 2"/>
                      </a:endParaRPr>
                    </a:p>
                  </a:txBody>
                  <a:tcPr marL="8914" marR="8914" marT="8914" marB="0" anchor="ctr">
                    <a:lnL w="6350" cap="flat" cmpd="sng" algn="ctr">
                      <a:solidFill>
                        <a:schemeClr val="bg1">
                          <a:lumMod val="6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60407781"/>
                  </a:ext>
                </a:extLst>
              </a:tr>
              <a:tr h="304452">
                <a:tc>
                  <a:txBody>
                    <a:bodyPr/>
                    <a:lstStyle/>
                    <a:p>
                      <a:pPr algn="l" rtl="0" fontAlgn="b"/>
                      <a:r>
                        <a:rPr lang="en-US" sz="1300" b="1" i="0" u="none" strike="noStrike" dirty="0">
                          <a:solidFill>
                            <a:schemeClr val="tx1"/>
                          </a:solidFill>
                          <a:effectLst/>
                          <a:latin typeface="Fidelity Sans 2"/>
                        </a:rPr>
                        <a:t>BlackRock</a:t>
                      </a:r>
                    </a:p>
                  </a:txBody>
                  <a:tcPr marL="107736" marR="8914" marT="8914" marB="0" anchor="ctr">
                    <a:lnL w="12700" cap="flat" cmpd="sng" algn="ctr">
                      <a:noFill/>
                      <a:prstDash val="solid"/>
                      <a:round/>
                      <a:headEnd type="none" w="med" len="med"/>
                      <a:tailEnd type="none" w="med" len="med"/>
                    </a:lnL>
                    <a:lnR w="9525" cap="flat" cmpd="sng" algn="ctr">
                      <a:solidFill>
                        <a:schemeClr val="bg2">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9525" cap="flat" cmpd="sng" algn="ctr">
                      <a:solidFill>
                        <a:schemeClr val="bg2">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u="none" strike="noStrike" dirty="0">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None/>
                      </a:pPr>
                      <a:endParaRPr lang="en-US" sz="1300" b="1" u="none" strike="noStrike" dirty="0">
                        <a:effectLst/>
                        <a:latin typeface="Wingdings 2"/>
                        <a:sym typeface="Wingdings 2"/>
                      </a:endParaRPr>
                    </a:p>
                  </a:txBody>
                  <a:tcPr marL="8914" marR="8914" marT="8914"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None/>
                      </a:pPr>
                      <a:endParaRPr lang="en-US" sz="1300" b="1" u="none" strike="noStrike" dirty="0">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2"/>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r>
                        <a:rPr lang="en-US" sz="1300" b="1" i="0" u="none" strike="noStrike" dirty="0">
                          <a:solidFill>
                            <a:srgbClr val="000000"/>
                          </a:solidFill>
                          <a:effectLst/>
                          <a:latin typeface="Wingdings 2"/>
                          <a:sym typeface="Wingdings 2"/>
                        </a:rPr>
                        <a:t>P</a:t>
                      </a:r>
                    </a:p>
                  </a:txBody>
                  <a:tcPr marL="8914" marR="8914" marT="8914" marB="0" anchor="ctr">
                    <a:lnL w="6350" cap="flat" cmpd="sng" algn="ctr">
                      <a:solidFill>
                        <a:schemeClr val="bg1">
                          <a:lumMod val="6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53490453"/>
                  </a:ext>
                </a:extLst>
              </a:tr>
              <a:tr h="304452">
                <a:tc>
                  <a:txBody>
                    <a:bodyPr/>
                    <a:lstStyle/>
                    <a:p>
                      <a:pPr lvl="0" algn="l">
                        <a:buNone/>
                      </a:pPr>
                      <a:r>
                        <a:rPr lang="en-US" sz="1300" b="1" i="0" u="none" strike="noStrike" noProof="0" dirty="0">
                          <a:solidFill>
                            <a:srgbClr val="000000"/>
                          </a:solidFill>
                          <a:effectLst/>
                          <a:latin typeface="Fidelity Sans 2"/>
                        </a:rPr>
                        <a:t>eMoney Advisor</a:t>
                      </a:r>
                      <a:endParaRPr lang="en-US" sz="1300" b="1" i="0" u="none" strike="noStrike" dirty="0">
                        <a:solidFill>
                          <a:schemeClr val="tx1"/>
                        </a:solidFill>
                        <a:effectLst/>
                        <a:latin typeface="Fidelity Sans 2"/>
                      </a:endParaRPr>
                    </a:p>
                  </a:txBody>
                  <a:tcPr marL="107736" marR="8914" marT="8914" marB="0" anchor="ctr">
                    <a:lnL w="12700" cap="flat" cmpd="sng" algn="ctr">
                      <a:noFill/>
                      <a:prstDash val="solid"/>
                      <a:round/>
                      <a:headEnd type="none" w="med" len="med"/>
                      <a:tailEnd type="none" w="med" len="med"/>
                    </a:lnL>
                    <a:lnR w="9525" cap="flat" cmpd="sng" algn="ctr">
                      <a:solidFill>
                        <a:schemeClr val="bg2">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Font typeface="Wingdings" panose="05000000000000000000" pitchFamily="2" charset="2"/>
                        <a:buNone/>
                      </a:pPr>
                      <a:endParaRPr lang="en-US" sz="1300" b="1" i="0" u="none" strike="noStrike" dirty="0">
                        <a:solidFill>
                          <a:srgbClr val="000000"/>
                        </a:solidFill>
                        <a:effectLst/>
                        <a:latin typeface="Wingdings 2"/>
                        <a:sym typeface="Wingdings 2"/>
                      </a:endParaRPr>
                    </a:p>
                  </a:txBody>
                  <a:tcPr marL="8914" marR="8914" marT="8914" marB="0" anchor="ctr">
                    <a:lnL w="9525" cap="flat" cmpd="sng" algn="ctr">
                      <a:solidFill>
                        <a:schemeClr val="bg2">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Font typeface="Wingdings" panose="05000000000000000000" pitchFamily="2" charset="2"/>
                        <a:buNone/>
                      </a:pPr>
                      <a:r>
                        <a:rPr lang="en-US" sz="1300" b="1" i="0" u="none" strike="noStrike" dirty="0">
                          <a:solidFill>
                            <a:srgbClr val="000000"/>
                          </a:solidFill>
                          <a:effectLst/>
                          <a:latin typeface="Wingdings 2"/>
                          <a:sym typeface="Wingdings 2"/>
                        </a:rPr>
                        <a:t>P</a:t>
                      </a: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None/>
                      </a:pPr>
                      <a:r>
                        <a:rPr lang="en-US" sz="1300" b="1" u="none" strike="noStrike" dirty="0">
                          <a:effectLst/>
                          <a:latin typeface="Wingdings 2"/>
                          <a:sym typeface="Wingdings 2"/>
                        </a:rPr>
                        <a:t>P</a:t>
                      </a:r>
                    </a:p>
                  </a:txBody>
                  <a:tcPr marL="8914" marR="8914" marT="8914"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None/>
                      </a:pPr>
                      <a:r>
                        <a:rPr lang="en-US" sz="1300" b="1" i="0" u="none" strike="noStrike" dirty="0">
                          <a:solidFill>
                            <a:srgbClr val="000000"/>
                          </a:solidFill>
                          <a:effectLst/>
                          <a:latin typeface="Wingdings 2"/>
                          <a:sym typeface="Wingdings 2"/>
                        </a:rPr>
                        <a:t>P</a:t>
                      </a: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None/>
                      </a:pPr>
                      <a:r>
                        <a:rPr lang="en-US" sz="1300" b="1" i="0" u="none" strike="noStrike" dirty="0">
                          <a:solidFill>
                            <a:srgbClr val="000000"/>
                          </a:solidFill>
                          <a:effectLst/>
                          <a:latin typeface="Wingdings 2"/>
                          <a:sym typeface="Wingdings 2"/>
                        </a:rPr>
                        <a:t>P</a:t>
                      </a: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Font typeface="Wingdings" panose="05000000000000000000" pitchFamily="2" charset="2"/>
                        <a:buNone/>
                      </a:pPr>
                      <a:r>
                        <a:rPr lang="en-US" sz="1300" b="1" u="none" strike="noStrike" dirty="0">
                          <a:effectLst/>
                          <a:latin typeface="Wingdings 2"/>
                          <a:sym typeface="Wingdings 2"/>
                        </a:rPr>
                        <a:t>P</a:t>
                      </a: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None/>
                      </a:pPr>
                      <a:r>
                        <a:rPr lang="en-US" sz="1300" b="1" i="0" u="none" strike="noStrike" dirty="0">
                          <a:solidFill>
                            <a:srgbClr val="000000"/>
                          </a:solidFill>
                          <a:effectLst/>
                          <a:latin typeface="Wingdings 2"/>
                          <a:sym typeface="Wingdings 2"/>
                        </a:rPr>
                        <a:t>P</a:t>
                      </a:r>
                    </a:p>
                  </a:txBody>
                  <a:tcPr marL="8914" marR="8914" marT="8914" marB="0" anchor="ctr">
                    <a:lnL w="12700" cap="flat" cmpd="sng" algn="ctr">
                      <a:solidFill>
                        <a:schemeClr val="bg2"/>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6350" cap="flat" cmpd="sng" algn="ctr">
                      <a:solidFill>
                        <a:schemeClr val="bg1">
                          <a:lumMod val="6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824391372"/>
                  </a:ext>
                </a:extLst>
              </a:tr>
              <a:tr h="304452">
                <a:tc>
                  <a:txBody>
                    <a:bodyPr/>
                    <a:lstStyle/>
                    <a:p>
                      <a:pPr algn="l" rtl="0" fontAlgn="b"/>
                      <a:r>
                        <a:rPr lang="en-US" sz="1300" b="1" i="0" u="none" strike="noStrike" dirty="0">
                          <a:solidFill>
                            <a:schemeClr val="tx1"/>
                          </a:solidFill>
                          <a:effectLst/>
                          <a:latin typeface="Fidelity Sans 2"/>
                        </a:rPr>
                        <a:t>Envestnet MoneyGuide</a:t>
                      </a:r>
                    </a:p>
                  </a:txBody>
                  <a:tcPr marL="107736" marR="8914" marT="8914" marB="0" anchor="ctr">
                    <a:lnL w="12700" cap="flat" cmpd="sng" algn="ctr">
                      <a:noFill/>
                      <a:prstDash val="solid"/>
                      <a:round/>
                      <a:headEnd type="none" w="med" len="med"/>
                      <a:tailEnd type="none" w="med" len="med"/>
                    </a:lnL>
                    <a:lnR w="9525" cap="flat" cmpd="sng" algn="ctr">
                      <a:solidFill>
                        <a:schemeClr val="bg2">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u="none" strike="noStrike" dirty="0">
                        <a:effectLst/>
                        <a:latin typeface="Wingdings 2"/>
                        <a:sym typeface="Wingdings 2"/>
                      </a:endParaRPr>
                    </a:p>
                  </a:txBody>
                  <a:tcPr marL="8914" marR="8914" marT="8914" marB="0" anchor="ctr">
                    <a:lnL w="9525" cap="flat" cmpd="sng" algn="ctr">
                      <a:solidFill>
                        <a:schemeClr val="bg2">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r>
                        <a:rPr lang="en-US" sz="1300" b="1" i="0" u="none" strike="noStrike" dirty="0">
                          <a:solidFill>
                            <a:srgbClr val="000000"/>
                          </a:solidFill>
                          <a:effectLst/>
                          <a:latin typeface="Wingdings 2"/>
                          <a:sym typeface="Wingdings 2"/>
                        </a:rPr>
                        <a:t>P</a:t>
                      </a: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2"/>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6350" cap="flat" cmpd="sng" algn="ctr">
                      <a:solidFill>
                        <a:schemeClr val="bg1">
                          <a:lumMod val="6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115260434"/>
                  </a:ext>
                </a:extLst>
              </a:tr>
              <a:tr h="304452">
                <a:tc>
                  <a:txBody>
                    <a:bodyPr/>
                    <a:lstStyle/>
                    <a:p>
                      <a:pPr algn="l" rtl="0" fontAlgn="b"/>
                      <a:r>
                        <a:rPr lang="en-US" sz="1300" b="1" i="0" u="none" strike="noStrike" dirty="0">
                          <a:solidFill>
                            <a:schemeClr val="tx1"/>
                          </a:solidFill>
                          <a:effectLst/>
                          <a:latin typeface="Fidelity Sans 2"/>
                        </a:rPr>
                        <a:t>Envestnet Yodlee</a:t>
                      </a:r>
                    </a:p>
                  </a:txBody>
                  <a:tcPr marL="107736" marR="8914" marT="8914" marB="0" anchor="ctr">
                    <a:lnL w="12700" cap="flat" cmpd="sng" algn="ctr">
                      <a:noFill/>
                      <a:prstDash val="solid"/>
                      <a:round/>
                      <a:headEnd type="none" w="med" len="med"/>
                      <a:tailEnd type="none" w="med" len="med"/>
                    </a:lnL>
                    <a:lnR w="9525" cap="flat" cmpd="sng" algn="ctr">
                      <a:solidFill>
                        <a:schemeClr val="bg2">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fontAlgn="b">
                        <a:buNone/>
                      </a:pPr>
                      <a:endParaRPr lang="en-US" sz="1300" b="1" i="0" u="none" strike="noStrike" dirty="0">
                        <a:solidFill>
                          <a:srgbClr val="000000"/>
                        </a:solidFill>
                        <a:effectLst/>
                        <a:latin typeface="Wingdings 2"/>
                        <a:sym typeface="Wingdings 2"/>
                      </a:endParaRPr>
                    </a:p>
                  </a:txBody>
                  <a:tcPr marL="8914" marR="8914" marT="8914" marB="0" anchor="ctr">
                    <a:lnL w="9525" cap="flat" cmpd="sng" algn="ctr">
                      <a:solidFill>
                        <a:schemeClr val="bg2">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fontAlgn="b">
                        <a:buNone/>
                      </a:pPr>
                      <a:r>
                        <a:rPr lang="en-US" sz="1300" b="1" i="0" u="none" strike="noStrike" dirty="0">
                          <a:solidFill>
                            <a:srgbClr val="000000"/>
                          </a:solidFill>
                          <a:effectLst/>
                          <a:latin typeface="Wingdings 2"/>
                          <a:sym typeface="Wingdings 2"/>
                        </a:rPr>
                        <a:t>P</a:t>
                      </a: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fontAlgn="b">
                        <a:buNone/>
                      </a:pPr>
                      <a:r>
                        <a:rPr lang="en-US" sz="1300" b="1" i="0" u="none" strike="noStrike" dirty="0">
                          <a:solidFill>
                            <a:srgbClr val="000000"/>
                          </a:solidFill>
                          <a:effectLst/>
                          <a:latin typeface="Wingdings 2"/>
                          <a:sym typeface="Wingdings 2"/>
                        </a:rPr>
                        <a:t>P</a:t>
                      </a: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fontAlgn="b">
                        <a:buNone/>
                      </a:pPr>
                      <a:r>
                        <a:rPr lang="en-US" sz="1300" b="1" i="0" u="none" strike="noStrike" dirty="0">
                          <a:solidFill>
                            <a:srgbClr val="000000"/>
                          </a:solidFill>
                          <a:effectLst/>
                          <a:latin typeface="Wingdings 2"/>
                          <a:sym typeface="Wingdings 2"/>
                        </a:rPr>
                        <a:t>P</a:t>
                      </a: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2"/>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6350" cap="flat" cmpd="sng" algn="ctr">
                      <a:solidFill>
                        <a:schemeClr val="bg1">
                          <a:lumMod val="6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903953700"/>
                  </a:ext>
                </a:extLst>
              </a:tr>
              <a:tr h="304452">
                <a:tc>
                  <a:txBody>
                    <a:bodyPr/>
                    <a:lstStyle/>
                    <a:p>
                      <a:pPr algn="l" rtl="0" fontAlgn="b"/>
                      <a:r>
                        <a:rPr lang="en-US" sz="1300" b="1" i="0" u="none" strike="noStrike" dirty="0">
                          <a:solidFill>
                            <a:schemeClr val="tx1"/>
                          </a:solidFill>
                          <a:effectLst/>
                          <a:latin typeface="Fidelity Sans 2"/>
                        </a:rPr>
                        <a:t>RightCapital</a:t>
                      </a:r>
                    </a:p>
                  </a:txBody>
                  <a:tcPr marL="107736" marR="8914" marT="8914" marB="0" anchor="ctr">
                    <a:lnL w="12700" cap="flat" cmpd="sng" algn="ctr">
                      <a:noFill/>
                      <a:prstDash val="solid"/>
                      <a:round/>
                      <a:headEnd type="none" w="med" len="med"/>
                      <a:tailEnd type="none" w="med" len="med"/>
                    </a:lnL>
                    <a:lnR w="9525" cap="flat" cmpd="sng" algn="ctr">
                      <a:solidFill>
                        <a:schemeClr val="bg2">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endParaRPr lang="en-US" sz="1300" b="1" u="none" strike="noStrike" dirty="0">
                        <a:effectLst/>
                        <a:latin typeface="Wingdings 2"/>
                        <a:sym typeface="Wingdings 2"/>
                      </a:endParaRPr>
                    </a:p>
                  </a:txBody>
                  <a:tcPr marL="8914" marR="8914" marT="8914" marB="0" anchor="ctr">
                    <a:lnL w="9525" cap="flat" cmpd="sng" algn="ctr">
                      <a:solidFill>
                        <a:schemeClr val="bg2">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None/>
                      </a:pPr>
                      <a:r>
                        <a:rPr lang="en-US" sz="1300" b="1" u="none" strike="noStrike" dirty="0">
                          <a:effectLst/>
                          <a:latin typeface="Wingdings 2"/>
                          <a:sym typeface="Wingdings 2"/>
                        </a:rPr>
                        <a:t>P</a:t>
                      </a:r>
                    </a:p>
                  </a:txBody>
                  <a:tcPr marL="8914" marR="8914" marT="8914"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None/>
                      </a:pPr>
                      <a:r>
                        <a:rPr lang="en-US" sz="1300" b="1" i="0" u="none" strike="noStrike" dirty="0">
                          <a:solidFill>
                            <a:srgbClr val="000000"/>
                          </a:solidFill>
                          <a:effectLst/>
                          <a:latin typeface="Wingdings 2"/>
                          <a:sym typeface="Wingdings 2"/>
                        </a:rPr>
                        <a:t>P</a:t>
                      </a: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None/>
                      </a:pPr>
                      <a:r>
                        <a:rPr lang="en-US" sz="1300" b="1" i="0" u="none" strike="noStrike" dirty="0">
                          <a:solidFill>
                            <a:srgbClr val="000000"/>
                          </a:solidFill>
                          <a:effectLst/>
                          <a:latin typeface="Wingdings 2"/>
                          <a:sym typeface="Wingdings 2"/>
                        </a:rPr>
                        <a:t>P</a:t>
                      </a: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None/>
                      </a:pPr>
                      <a:endParaRPr lang="en-US" sz="1300" b="1" u="none" strike="noStrike" dirty="0">
                        <a:effectLst/>
                        <a:latin typeface="Wingdings 2"/>
                        <a:sym typeface="Wingdings 2"/>
                      </a:endParaRPr>
                    </a:p>
                  </a:txBody>
                  <a:tcPr marL="8914" marR="8914" marT="8914"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12700" cap="flat" cmpd="sng" algn="ctr">
                      <a:solidFill>
                        <a:schemeClr val="bg2"/>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None/>
                      </a:pPr>
                      <a:endParaRPr lang="en-US" sz="1300" b="1" i="0" u="none" strike="noStrike" dirty="0">
                        <a:solidFill>
                          <a:srgbClr val="000000"/>
                        </a:solidFill>
                        <a:effectLst/>
                        <a:latin typeface="Wingdings 2"/>
                        <a:sym typeface="Wingdings 2"/>
                      </a:endParaRPr>
                    </a:p>
                  </a:txBody>
                  <a:tcPr marL="8914" marR="8914" marT="8914" marB="0" anchor="ctr">
                    <a:lnL w="6350" cap="flat" cmpd="sng" algn="ctr">
                      <a:solidFill>
                        <a:schemeClr val="bg1">
                          <a:lumMod val="6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01910929"/>
                  </a:ext>
                </a:extLst>
              </a:tr>
            </a:tbl>
          </a:graphicData>
        </a:graphic>
      </p:graphicFrame>
      <p:sp>
        <p:nvSpPr>
          <p:cNvPr id="8" name="Slide Number Placeholder 4">
            <a:extLst>
              <a:ext uri="{FF2B5EF4-FFF2-40B4-BE49-F238E27FC236}">
                <a16:creationId xmlns:a16="http://schemas.microsoft.com/office/drawing/2014/main" id="{2BF0E0D2-A158-25F5-6263-30BCEB14F385}"/>
              </a:ext>
            </a:extLst>
          </p:cNvPr>
          <p:cNvSpPr>
            <a:spLocks noGrp="1"/>
          </p:cNvSpPr>
          <p:nvPr>
            <p:ph type="sldNum" sz="quarter" idx="10"/>
          </p:nvPr>
        </p:nvSpPr>
        <p:spPr>
          <a:xfrm>
            <a:off x="158217" y="6155761"/>
            <a:ext cx="3474744" cy="365125"/>
          </a:xfrm>
        </p:spPr>
        <p:txBody>
          <a:bodyPr/>
          <a:lstStyle/>
          <a:p>
            <a:fld id="{E1134B45-AF8D-4DE1-B6B3-818C9AE12BDB}" type="slidenum">
              <a:rPr lang="en-US" smtClean="0"/>
              <a:pPr/>
              <a:t>15</a:t>
            </a:fld>
            <a:r>
              <a:rPr lang="en-US" dirty="0"/>
              <a:t> </a:t>
            </a:r>
            <a:r>
              <a:rPr lang="en-US" dirty="0">
                <a:solidFill>
                  <a:srgbClr val="000000"/>
                </a:solidFill>
                <a:latin typeface="+mn-lt"/>
                <a:ea typeface="ＭＳ Ｐゴシック" charset="-128"/>
              </a:rPr>
              <a:t>For investment professional use only. | </a:t>
            </a:r>
            <a:r>
              <a:rPr lang="en-US" dirty="0">
                <a:solidFill>
                  <a:schemeClr val="tx1"/>
                </a:solidFill>
                <a:latin typeface="+mn-lt"/>
              </a:rPr>
              <a:t>1250615.1.0</a:t>
            </a:r>
            <a:endParaRPr lang="en-US" dirty="0">
              <a:latin typeface="+mn-lt"/>
            </a:endParaRPr>
          </a:p>
        </p:txBody>
      </p:sp>
      <p:sp>
        <p:nvSpPr>
          <p:cNvPr id="9" name="TextBox 8">
            <a:extLst>
              <a:ext uri="{FF2B5EF4-FFF2-40B4-BE49-F238E27FC236}">
                <a16:creationId xmlns:a16="http://schemas.microsoft.com/office/drawing/2014/main" id="{E5C59A39-C263-0AFA-36C0-A2BCE8AC8D18}"/>
              </a:ext>
            </a:extLst>
          </p:cNvPr>
          <p:cNvSpPr txBox="1"/>
          <p:nvPr/>
        </p:nvSpPr>
        <p:spPr>
          <a:xfrm>
            <a:off x="307910" y="6367197"/>
            <a:ext cx="10187812" cy="523220"/>
          </a:xfrm>
          <a:prstGeom prst="rect">
            <a:avLst/>
          </a:prstGeom>
          <a:noFill/>
        </p:spPr>
        <p:txBody>
          <a:bodyPr wrap="square">
            <a:spAutoFit/>
          </a:bodyPr>
          <a:lstStyle/>
          <a:p>
            <a:pPr marL="0" marR="0"/>
            <a:r>
              <a:rPr lang="en-US" sz="700" kern="100" dirty="0">
                <a:effectLst/>
                <a:ea typeface="Aptos" panose="020B0004020202020204" pitchFamily="34" charset="0"/>
                <a:cs typeface="Times New Roman" panose="02020603050405020304" pitchFamily="18" charset="0"/>
              </a:rPr>
              <a:t>IWMS platform is integrated with more than 250 fintech providers across the industry. The fintech providers referenced above are listed for illustrative purposes only and based on relative market popularity as of December 2025. Such references do not constitute an endorsement, recommendation, or solicitation for the use of any specific product, service, or partnership. Investment professionals are solely responsible for conducting their own independent due diligence prior to selecting or engaging any fintech products or services. | </a:t>
            </a:r>
            <a:r>
              <a:rPr lang="en-US" sz="700" kern="100" dirty="0" err="1">
                <a:effectLst/>
                <a:ea typeface="Aptos" panose="020B0004020202020204" pitchFamily="34" charset="0"/>
                <a:cs typeface="Times New Roman" panose="02020603050405020304" pitchFamily="18" charset="0"/>
              </a:rPr>
              <a:t>eMoney</a:t>
            </a:r>
            <a:r>
              <a:rPr lang="en-US" sz="700" kern="100" dirty="0">
                <a:effectLst/>
                <a:ea typeface="Aptos" panose="020B0004020202020204" pitchFamily="34" charset="0"/>
                <a:cs typeface="Times New Roman" panose="02020603050405020304" pitchFamily="18" charset="0"/>
              </a:rPr>
              <a:t> Advisor LLC is a Fidelity Investments company and an affiliate of Fidelity Brokerage Services LLC and National Financial Services LLC. The referenced integrations</a:t>
            </a:r>
          </a:p>
          <a:p>
            <a:pPr marL="0" marR="0"/>
            <a:r>
              <a:rPr lang="en-US" sz="700" kern="100" dirty="0">
                <a:effectLst/>
                <a:ea typeface="Aptos" panose="020B0004020202020204" pitchFamily="34" charset="0"/>
                <a:cs typeface="Times New Roman" panose="02020603050405020304" pitchFamily="18" charset="0"/>
              </a:rPr>
              <a:t>are between the </a:t>
            </a:r>
            <a:r>
              <a:rPr lang="en-US" sz="700" kern="100" dirty="0" err="1">
                <a:effectLst/>
                <a:ea typeface="Aptos" panose="020B0004020202020204" pitchFamily="34" charset="0"/>
                <a:cs typeface="Times New Roman" panose="02020603050405020304" pitchFamily="18" charset="0"/>
              </a:rPr>
              <a:t>WealthscapeSM</a:t>
            </a:r>
            <a:r>
              <a:rPr lang="en-US" sz="700" kern="100" dirty="0">
                <a:effectLst/>
                <a:ea typeface="Aptos" panose="020B0004020202020204" pitchFamily="34" charset="0"/>
                <a:cs typeface="Times New Roman" panose="02020603050405020304" pitchFamily="18" charset="0"/>
              </a:rPr>
              <a:t> platform and </a:t>
            </a:r>
            <a:r>
              <a:rPr lang="en-US" sz="700" kern="100" dirty="0" err="1">
                <a:effectLst/>
                <a:ea typeface="Aptos" panose="020B0004020202020204" pitchFamily="34" charset="0"/>
                <a:cs typeface="Times New Roman" panose="02020603050405020304" pitchFamily="18" charset="0"/>
              </a:rPr>
              <a:t>eMoney</a:t>
            </a:r>
            <a:r>
              <a:rPr lang="en-US" sz="700" kern="100" dirty="0">
                <a:effectLst/>
                <a:ea typeface="Aptos" panose="020B0004020202020204" pitchFamily="34" charset="0"/>
                <a:cs typeface="Times New Roman" panose="02020603050405020304" pitchFamily="18" charset="0"/>
              </a:rPr>
              <a:t> Advisor LLC’s planning solutions and may be in concert/conjunction with other Fidelity Investments® technologies</a:t>
            </a:r>
          </a:p>
        </p:txBody>
      </p:sp>
      <p:sp>
        <p:nvSpPr>
          <p:cNvPr id="10" name="TextBox 9">
            <a:extLst>
              <a:ext uri="{FF2B5EF4-FFF2-40B4-BE49-F238E27FC236}">
                <a16:creationId xmlns:a16="http://schemas.microsoft.com/office/drawing/2014/main" id="{9B4791AA-0BAB-7750-1B14-A40ECCECA1C3}"/>
              </a:ext>
            </a:extLst>
          </p:cNvPr>
          <p:cNvSpPr txBox="1"/>
          <p:nvPr/>
        </p:nvSpPr>
        <p:spPr>
          <a:xfrm>
            <a:off x="3035557" y="6222151"/>
            <a:ext cx="2976465" cy="369332"/>
          </a:xfrm>
          <a:prstGeom prst="rect">
            <a:avLst/>
          </a:prstGeom>
          <a:noFill/>
        </p:spPr>
        <p:txBody>
          <a:bodyPr wrap="square" rtlCol="0">
            <a:spAutoFit/>
          </a:bodyPr>
          <a:lstStyle/>
          <a:p>
            <a:r>
              <a:rPr lang="en-US" sz="900" dirty="0">
                <a:ea typeface="ＭＳ Ｐゴシック" charset="-128"/>
              </a:rPr>
              <a:t>| </a:t>
            </a:r>
            <a:r>
              <a:rPr lang="en-US" sz="900" dirty="0"/>
              <a:t>Source: Fidelity internal data as of December 2025</a:t>
            </a:r>
            <a:endParaRPr lang="en-US" sz="900" dirty="0">
              <a:solidFill>
                <a:srgbClr val="000000"/>
              </a:solidFill>
              <a:ea typeface="ＭＳ Ｐゴシック" charset="-128"/>
            </a:endParaRPr>
          </a:p>
          <a:p>
            <a:endParaRPr lang="en-US" sz="900" dirty="0"/>
          </a:p>
        </p:txBody>
      </p:sp>
    </p:spTree>
    <p:extLst>
      <p:ext uri="{BB962C8B-B14F-4D97-AF65-F5344CB8AC3E}">
        <p14:creationId xmlns:p14="http://schemas.microsoft.com/office/powerpoint/2010/main" val="13782149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7639B8-C055-36B1-6E98-3219190EAC8F}"/>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167FC01F-7F84-CE54-CBE5-B9BCBCF964FE}"/>
              </a:ext>
            </a:extLst>
          </p:cNvPr>
          <p:cNvSpPr/>
          <p:nvPr/>
        </p:nvSpPr>
        <p:spPr>
          <a:xfrm>
            <a:off x="0" y="1089995"/>
            <a:ext cx="12191999" cy="5072330"/>
          </a:xfrm>
          <a:prstGeom prst="rect">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idelity Sans 2"/>
              <a:ea typeface="+mn-ea"/>
              <a:cs typeface="+mn-cs"/>
            </a:endParaRPr>
          </a:p>
        </p:txBody>
      </p:sp>
      <p:sp>
        <p:nvSpPr>
          <p:cNvPr id="6" name="Title 5">
            <a:extLst>
              <a:ext uri="{FF2B5EF4-FFF2-40B4-BE49-F238E27FC236}">
                <a16:creationId xmlns:a16="http://schemas.microsoft.com/office/drawing/2014/main" id="{79F958D5-179D-A87F-0C61-B9130EDCC620}"/>
              </a:ext>
            </a:extLst>
          </p:cNvPr>
          <p:cNvSpPr>
            <a:spLocks noGrp="1"/>
          </p:cNvSpPr>
          <p:nvPr>
            <p:ph type="title"/>
          </p:nvPr>
        </p:nvSpPr>
        <p:spPr>
          <a:xfrm>
            <a:off x="462223" y="337077"/>
            <a:ext cx="11267554" cy="720097"/>
          </a:xfrm>
        </p:spPr>
        <p:txBody>
          <a:bodyPr/>
          <a:lstStyle/>
          <a:p>
            <a:r>
              <a:rPr lang="en-US" dirty="0"/>
              <a:t>Fidelity integrations | account opening &amp; onboarding</a:t>
            </a:r>
          </a:p>
        </p:txBody>
      </p:sp>
      <p:sp>
        <p:nvSpPr>
          <p:cNvPr id="3" name="Slide Number Placeholder 2">
            <a:extLst>
              <a:ext uri="{FF2B5EF4-FFF2-40B4-BE49-F238E27FC236}">
                <a16:creationId xmlns:a16="http://schemas.microsoft.com/office/drawing/2014/main" id="{EA48EB26-5A2C-C4ED-704D-D20578AE882B}"/>
              </a:ext>
            </a:extLst>
          </p:cNvPr>
          <p:cNvSpPr>
            <a:spLocks noGrp="1"/>
          </p:cNvSpPr>
          <p:nvPr>
            <p:ph type="sldNum" sz="quarter" idx="10"/>
          </p:nvPr>
        </p:nvSpPr>
        <p:spPr>
          <a:xfrm>
            <a:off x="163888" y="6305993"/>
            <a:ext cx="3614065" cy="365125"/>
          </a:xfrm>
        </p:spPr>
        <p:txBody>
          <a:bodyPr/>
          <a:lstStyle/>
          <a:p>
            <a:fld id="{E1134B45-AF8D-4DE1-B6B3-818C9AE12BDB}" type="slidenum">
              <a:rPr lang="en-US" smtClean="0"/>
              <a:pPr/>
              <a:t>16</a:t>
            </a:fld>
            <a:r>
              <a:rPr lang="en-US" dirty="0"/>
              <a:t> </a:t>
            </a:r>
            <a:r>
              <a:rPr lang="en-US" dirty="0">
                <a:solidFill>
                  <a:srgbClr val="000000"/>
                </a:solidFill>
                <a:latin typeface="+mn-lt"/>
                <a:ea typeface="ＭＳ Ｐゴシック" charset="-128"/>
              </a:rPr>
              <a:t>For investment professional use only. | </a:t>
            </a:r>
            <a:r>
              <a:rPr lang="en-US" dirty="0">
                <a:solidFill>
                  <a:schemeClr val="tx1"/>
                </a:solidFill>
                <a:latin typeface="+mn-lt"/>
              </a:rPr>
              <a:t>1250615.1.0</a:t>
            </a:r>
            <a:r>
              <a:rPr lang="en-US" dirty="0">
                <a:solidFill>
                  <a:srgbClr val="000000"/>
                </a:solidFill>
                <a:latin typeface="+mn-lt"/>
                <a:ea typeface="ＭＳ Ｐゴシック" charset="-128"/>
              </a:rPr>
              <a:t> </a:t>
            </a:r>
          </a:p>
          <a:p>
            <a:endParaRPr lang="en-US" dirty="0"/>
          </a:p>
        </p:txBody>
      </p:sp>
      <p:sp>
        <p:nvSpPr>
          <p:cNvPr id="14" name="TextBox 13">
            <a:extLst>
              <a:ext uri="{FF2B5EF4-FFF2-40B4-BE49-F238E27FC236}">
                <a16:creationId xmlns:a16="http://schemas.microsoft.com/office/drawing/2014/main" id="{F4F57EF6-D5E4-F365-86B5-2C87E8D28120}"/>
              </a:ext>
            </a:extLst>
          </p:cNvPr>
          <p:cNvSpPr txBox="1"/>
          <p:nvPr/>
        </p:nvSpPr>
        <p:spPr>
          <a:xfrm>
            <a:off x="6764053" y="6009026"/>
            <a:ext cx="6097508" cy="230832"/>
          </a:xfrm>
          <a:prstGeom prst="rect">
            <a:avLst/>
          </a:prstGeom>
          <a:noFill/>
        </p:spPr>
        <p:txBody>
          <a:bodyPr wrap="square">
            <a:spAutoFit/>
          </a:bodyPr>
          <a:lstStyle/>
          <a:p>
            <a:r>
              <a:rPr lang="en-US" sz="900" b="1" dirty="0">
                <a:solidFill>
                  <a:srgbClr val="000000"/>
                </a:solidFill>
                <a:latin typeface="Wingdings 2"/>
                <a:sym typeface="Wingdings 2"/>
              </a:rPr>
              <a:t>P</a:t>
            </a:r>
            <a:r>
              <a:rPr lang="en-US" sz="900" dirty="0"/>
              <a:t>= In production,   *  = In development,    ^  = Top 10 tier fintech based on client adoption</a:t>
            </a:r>
          </a:p>
        </p:txBody>
      </p:sp>
      <p:graphicFrame>
        <p:nvGraphicFramePr>
          <p:cNvPr id="2" name="Table 1">
            <a:extLst>
              <a:ext uri="{FF2B5EF4-FFF2-40B4-BE49-F238E27FC236}">
                <a16:creationId xmlns:a16="http://schemas.microsoft.com/office/drawing/2014/main" id="{E6F0E67C-C507-4E2A-578C-1BFD032C06CB}"/>
              </a:ext>
            </a:extLst>
          </p:cNvPr>
          <p:cNvGraphicFramePr>
            <a:graphicFrameLocks noGrp="1"/>
          </p:cNvGraphicFramePr>
          <p:nvPr>
            <p:extLst>
              <p:ext uri="{D42A27DB-BD31-4B8C-83A1-F6EECF244321}">
                <p14:modId xmlns:p14="http://schemas.microsoft.com/office/powerpoint/2010/main" val="2974884038"/>
              </p:ext>
            </p:extLst>
          </p:nvPr>
        </p:nvGraphicFramePr>
        <p:xfrm>
          <a:off x="674022" y="1126723"/>
          <a:ext cx="10843954" cy="4882264"/>
        </p:xfrm>
        <a:graphic>
          <a:graphicData uri="http://schemas.openxmlformats.org/drawingml/2006/table">
            <a:tbl>
              <a:tblPr firstRow="1" bandRow="1">
                <a:tableStyleId>{5940675A-B579-460E-94D1-54222C63F5DA}</a:tableStyleId>
              </a:tblPr>
              <a:tblGrid>
                <a:gridCol w="550846">
                  <a:extLst>
                    <a:ext uri="{9D8B030D-6E8A-4147-A177-3AD203B41FA5}">
                      <a16:colId xmlns:a16="http://schemas.microsoft.com/office/drawing/2014/main" val="2535241348"/>
                    </a:ext>
                  </a:extLst>
                </a:gridCol>
                <a:gridCol w="1455939">
                  <a:extLst>
                    <a:ext uri="{9D8B030D-6E8A-4147-A177-3AD203B41FA5}">
                      <a16:colId xmlns:a16="http://schemas.microsoft.com/office/drawing/2014/main" val="2243238847"/>
                    </a:ext>
                  </a:extLst>
                </a:gridCol>
                <a:gridCol w="303856">
                  <a:extLst>
                    <a:ext uri="{9D8B030D-6E8A-4147-A177-3AD203B41FA5}">
                      <a16:colId xmlns:a16="http://schemas.microsoft.com/office/drawing/2014/main" val="3065305343"/>
                    </a:ext>
                  </a:extLst>
                </a:gridCol>
                <a:gridCol w="303856">
                  <a:extLst>
                    <a:ext uri="{9D8B030D-6E8A-4147-A177-3AD203B41FA5}">
                      <a16:colId xmlns:a16="http://schemas.microsoft.com/office/drawing/2014/main" val="3599802269"/>
                    </a:ext>
                  </a:extLst>
                </a:gridCol>
                <a:gridCol w="303856">
                  <a:extLst>
                    <a:ext uri="{9D8B030D-6E8A-4147-A177-3AD203B41FA5}">
                      <a16:colId xmlns:a16="http://schemas.microsoft.com/office/drawing/2014/main" val="796529074"/>
                    </a:ext>
                  </a:extLst>
                </a:gridCol>
                <a:gridCol w="303856">
                  <a:extLst>
                    <a:ext uri="{9D8B030D-6E8A-4147-A177-3AD203B41FA5}">
                      <a16:colId xmlns:a16="http://schemas.microsoft.com/office/drawing/2014/main" val="4115496458"/>
                    </a:ext>
                  </a:extLst>
                </a:gridCol>
                <a:gridCol w="303856">
                  <a:extLst>
                    <a:ext uri="{9D8B030D-6E8A-4147-A177-3AD203B41FA5}">
                      <a16:colId xmlns:a16="http://schemas.microsoft.com/office/drawing/2014/main" val="1100699700"/>
                    </a:ext>
                  </a:extLst>
                </a:gridCol>
                <a:gridCol w="303856">
                  <a:extLst>
                    <a:ext uri="{9D8B030D-6E8A-4147-A177-3AD203B41FA5}">
                      <a16:colId xmlns:a16="http://schemas.microsoft.com/office/drawing/2014/main" val="372179509"/>
                    </a:ext>
                  </a:extLst>
                </a:gridCol>
                <a:gridCol w="303856">
                  <a:extLst>
                    <a:ext uri="{9D8B030D-6E8A-4147-A177-3AD203B41FA5}">
                      <a16:colId xmlns:a16="http://schemas.microsoft.com/office/drawing/2014/main" val="2384286159"/>
                    </a:ext>
                  </a:extLst>
                </a:gridCol>
                <a:gridCol w="303856">
                  <a:extLst>
                    <a:ext uri="{9D8B030D-6E8A-4147-A177-3AD203B41FA5}">
                      <a16:colId xmlns:a16="http://schemas.microsoft.com/office/drawing/2014/main" val="1809414831"/>
                    </a:ext>
                  </a:extLst>
                </a:gridCol>
                <a:gridCol w="303856">
                  <a:extLst>
                    <a:ext uri="{9D8B030D-6E8A-4147-A177-3AD203B41FA5}">
                      <a16:colId xmlns:a16="http://schemas.microsoft.com/office/drawing/2014/main" val="1346264009"/>
                    </a:ext>
                  </a:extLst>
                </a:gridCol>
                <a:gridCol w="303856">
                  <a:extLst>
                    <a:ext uri="{9D8B030D-6E8A-4147-A177-3AD203B41FA5}">
                      <a16:colId xmlns:a16="http://schemas.microsoft.com/office/drawing/2014/main" val="3689000460"/>
                    </a:ext>
                  </a:extLst>
                </a:gridCol>
                <a:gridCol w="303856">
                  <a:extLst>
                    <a:ext uri="{9D8B030D-6E8A-4147-A177-3AD203B41FA5}">
                      <a16:colId xmlns:a16="http://schemas.microsoft.com/office/drawing/2014/main" val="3144194742"/>
                    </a:ext>
                  </a:extLst>
                </a:gridCol>
                <a:gridCol w="303856">
                  <a:extLst>
                    <a:ext uri="{9D8B030D-6E8A-4147-A177-3AD203B41FA5}">
                      <a16:colId xmlns:a16="http://schemas.microsoft.com/office/drawing/2014/main" val="4243084575"/>
                    </a:ext>
                  </a:extLst>
                </a:gridCol>
                <a:gridCol w="303856">
                  <a:extLst>
                    <a:ext uri="{9D8B030D-6E8A-4147-A177-3AD203B41FA5}">
                      <a16:colId xmlns:a16="http://schemas.microsoft.com/office/drawing/2014/main" val="3575908092"/>
                    </a:ext>
                  </a:extLst>
                </a:gridCol>
                <a:gridCol w="303856">
                  <a:extLst>
                    <a:ext uri="{9D8B030D-6E8A-4147-A177-3AD203B41FA5}">
                      <a16:colId xmlns:a16="http://schemas.microsoft.com/office/drawing/2014/main" val="858484351"/>
                    </a:ext>
                  </a:extLst>
                </a:gridCol>
                <a:gridCol w="519825">
                  <a:extLst>
                    <a:ext uri="{9D8B030D-6E8A-4147-A177-3AD203B41FA5}">
                      <a16:colId xmlns:a16="http://schemas.microsoft.com/office/drawing/2014/main" val="28679570"/>
                    </a:ext>
                  </a:extLst>
                </a:gridCol>
                <a:gridCol w="519825">
                  <a:extLst>
                    <a:ext uri="{9D8B030D-6E8A-4147-A177-3AD203B41FA5}">
                      <a16:colId xmlns:a16="http://schemas.microsoft.com/office/drawing/2014/main" val="1128255422"/>
                    </a:ext>
                  </a:extLst>
                </a:gridCol>
                <a:gridCol w="390242">
                  <a:extLst>
                    <a:ext uri="{9D8B030D-6E8A-4147-A177-3AD203B41FA5}">
                      <a16:colId xmlns:a16="http://schemas.microsoft.com/office/drawing/2014/main" val="1767145459"/>
                    </a:ext>
                  </a:extLst>
                </a:gridCol>
                <a:gridCol w="286663">
                  <a:extLst>
                    <a:ext uri="{9D8B030D-6E8A-4147-A177-3AD203B41FA5}">
                      <a16:colId xmlns:a16="http://schemas.microsoft.com/office/drawing/2014/main" val="223630004"/>
                    </a:ext>
                  </a:extLst>
                </a:gridCol>
                <a:gridCol w="286663">
                  <a:extLst>
                    <a:ext uri="{9D8B030D-6E8A-4147-A177-3AD203B41FA5}">
                      <a16:colId xmlns:a16="http://schemas.microsoft.com/office/drawing/2014/main" val="2395449345"/>
                    </a:ext>
                  </a:extLst>
                </a:gridCol>
                <a:gridCol w="286663">
                  <a:extLst>
                    <a:ext uri="{9D8B030D-6E8A-4147-A177-3AD203B41FA5}">
                      <a16:colId xmlns:a16="http://schemas.microsoft.com/office/drawing/2014/main" val="1301841756"/>
                    </a:ext>
                  </a:extLst>
                </a:gridCol>
                <a:gridCol w="286663">
                  <a:extLst>
                    <a:ext uri="{9D8B030D-6E8A-4147-A177-3AD203B41FA5}">
                      <a16:colId xmlns:a16="http://schemas.microsoft.com/office/drawing/2014/main" val="1271978467"/>
                    </a:ext>
                  </a:extLst>
                </a:gridCol>
                <a:gridCol w="286663">
                  <a:extLst>
                    <a:ext uri="{9D8B030D-6E8A-4147-A177-3AD203B41FA5}">
                      <a16:colId xmlns:a16="http://schemas.microsoft.com/office/drawing/2014/main" val="2585401163"/>
                    </a:ext>
                  </a:extLst>
                </a:gridCol>
                <a:gridCol w="286663">
                  <a:extLst>
                    <a:ext uri="{9D8B030D-6E8A-4147-A177-3AD203B41FA5}">
                      <a16:colId xmlns:a16="http://schemas.microsoft.com/office/drawing/2014/main" val="578333453"/>
                    </a:ext>
                  </a:extLst>
                </a:gridCol>
                <a:gridCol w="286663">
                  <a:extLst>
                    <a:ext uri="{9D8B030D-6E8A-4147-A177-3AD203B41FA5}">
                      <a16:colId xmlns:a16="http://schemas.microsoft.com/office/drawing/2014/main" val="90525082"/>
                    </a:ext>
                  </a:extLst>
                </a:gridCol>
                <a:gridCol w="286663">
                  <a:extLst>
                    <a:ext uri="{9D8B030D-6E8A-4147-A177-3AD203B41FA5}">
                      <a16:colId xmlns:a16="http://schemas.microsoft.com/office/drawing/2014/main" val="4265607795"/>
                    </a:ext>
                  </a:extLst>
                </a:gridCol>
                <a:gridCol w="286663">
                  <a:extLst>
                    <a:ext uri="{9D8B030D-6E8A-4147-A177-3AD203B41FA5}">
                      <a16:colId xmlns:a16="http://schemas.microsoft.com/office/drawing/2014/main" val="1793638741"/>
                    </a:ext>
                  </a:extLst>
                </a:gridCol>
                <a:gridCol w="286663">
                  <a:extLst>
                    <a:ext uri="{9D8B030D-6E8A-4147-A177-3AD203B41FA5}">
                      <a16:colId xmlns:a16="http://schemas.microsoft.com/office/drawing/2014/main" val="2894348928"/>
                    </a:ext>
                  </a:extLst>
                </a:gridCol>
                <a:gridCol w="286663">
                  <a:extLst>
                    <a:ext uri="{9D8B030D-6E8A-4147-A177-3AD203B41FA5}">
                      <a16:colId xmlns:a16="http://schemas.microsoft.com/office/drawing/2014/main" val="2075966266"/>
                    </a:ext>
                  </a:extLst>
                </a:gridCol>
              </a:tblGrid>
              <a:tr h="335260">
                <a:tc>
                  <a:txBody>
                    <a:bodyPr/>
                    <a:lstStyle/>
                    <a:p>
                      <a:pPr algn="ctr" rtl="0" fontAlgn="ctr"/>
                      <a:r>
                        <a:rPr lang="en-US" sz="1050" b="1" i="0" u="none" strike="noStrike" dirty="0">
                          <a:solidFill>
                            <a:schemeClr val="bg2">
                              <a:lumMod val="75000"/>
                            </a:schemeClr>
                          </a:solidFill>
                          <a:effectLst/>
                          <a:latin typeface="+mn-lt"/>
                        </a:rPr>
                        <a:t>Top 10^</a:t>
                      </a:r>
                    </a:p>
                  </a:txBody>
                  <a:tcPr marL="6902" marR="6902" marT="6902"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sz="1050" b="1" i="0" u="none" strike="noStrike" dirty="0">
                          <a:solidFill>
                            <a:schemeClr val="bg2">
                              <a:lumMod val="75000"/>
                            </a:schemeClr>
                          </a:solidFill>
                          <a:effectLst/>
                          <a:latin typeface="+mn-lt"/>
                        </a:rPr>
                        <a:t>Fintechs</a:t>
                      </a:r>
                    </a:p>
                  </a:txBody>
                  <a:tcPr marL="6902" marR="6902" marT="6902"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14">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368727">
                              <a:lumMod val="75000"/>
                            </a:srgbClr>
                          </a:solidFill>
                          <a:effectLst/>
                          <a:uLnTx/>
                          <a:uFillTx/>
                          <a:latin typeface="+mn-lt"/>
                          <a:ea typeface="+mn-ea"/>
                          <a:cs typeface="+mn-cs"/>
                        </a:rPr>
                        <a:t>APIs</a:t>
                      </a:r>
                    </a:p>
                  </a:txBody>
                  <a:tcPr marL="89475" marR="89475" marT="44738" marB="44738"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a:p>
                  </a:txBody>
                  <a:tcP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srgbClr val="368727">
                            <a:lumMod val="75000"/>
                          </a:srgbClr>
                        </a:solidFill>
                        <a:effectLst/>
                        <a:uLnTx/>
                        <a:uFillTx/>
                        <a:latin typeface="Fidelity Sans 2" panose="020B0504050501040104" pitchFamily="34" charset="0"/>
                        <a:ea typeface="+mn-ea"/>
                        <a:cs typeface="+mn-cs"/>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rtl="0" fontAlgn="ctr"/>
                      <a:r>
                        <a:rPr lang="en-US" sz="1050" b="1" i="0" u="none" strike="noStrike" dirty="0">
                          <a:solidFill>
                            <a:schemeClr val="bg2">
                              <a:lumMod val="75000"/>
                            </a:schemeClr>
                          </a:solidFill>
                          <a:effectLst/>
                          <a:latin typeface="+mn-lt"/>
                        </a:rPr>
                        <a:t>Signature experience</a:t>
                      </a:r>
                    </a:p>
                  </a:txBody>
                  <a:tcPr marL="7403" marR="7403" marT="740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sz="1000" b="1" i="0" u="none" strike="noStrike">
                        <a:solidFill>
                          <a:schemeClr val="bg2">
                            <a:lumMod val="75000"/>
                          </a:schemeClr>
                        </a:solidFill>
                        <a:effectLst/>
                        <a:latin typeface="Fidelity Sans 2" panose="020B0504050501040104" pitchFamily="34" charset="0"/>
                      </a:endParaRPr>
                    </a:p>
                  </a:txBody>
                  <a:tcPr marL="7566" marR="7566" marT="7566" marB="0" anchor="ct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sz="1050" b="1" u="none" strike="noStrike" dirty="0">
                          <a:solidFill>
                            <a:schemeClr val="bg2">
                              <a:lumMod val="75000"/>
                            </a:schemeClr>
                          </a:solidFill>
                          <a:effectLst/>
                          <a:latin typeface="+mn-lt"/>
                        </a:rPr>
                        <a:t>SSO</a:t>
                      </a:r>
                      <a:endParaRPr lang="en-US" sz="1050" b="1" i="0" u="none" strike="noStrike" dirty="0">
                        <a:solidFill>
                          <a:schemeClr val="bg2">
                            <a:lumMod val="75000"/>
                          </a:schemeClr>
                        </a:solidFill>
                        <a:effectLst/>
                        <a:latin typeface="+mn-lt"/>
                      </a:endParaRPr>
                    </a:p>
                  </a:txBody>
                  <a:tcPr marL="6902" marR="6902" marT="6902"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11">
                  <a:txBody>
                    <a:bodyPr/>
                    <a:lstStyle/>
                    <a:p>
                      <a:pPr algn="ctr" rtl="0" fontAlgn="ctr"/>
                      <a:r>
                        <a:rPr lang="en-US" sz="1050" b="1" i="0" u="none" strike="noStrike" dirty="0">
                          <a:solidFill>
                            <a:schemeClr val="bg2">
                              <a:lumMod val="75000"/>
                            </a:schemeClr>
                          </a:solidFill>
                          <a:effectLst/>
                          <a:latin typeface="+mn-lt"/>
                        </a:rPr>
                        <a:t>Account registration</a:t>
                      </a:r>
                    </a:p>
                  </a:txBody>
                  <a:tcPr marL="7403" marR="7403" marT="740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7566" marR="7566" marT="7566" marB="0" anchor="ctr">
                    <a:lnL w="12700" cap="flat" cmpd="sng" algn="ctr">
                      <a:solidFill>
                        <a:schemeClr val="bg1">
                          <a:lumMod val="75000"/>
                        </a:schemeClr>
                      </a:solid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sz="1000" b="1" i="0" u="none" strike="noStrike">
                        <a:solidFill>
                          <a:schemeClr val="bg2">
                            <a:lumMod val="75000"/>
                          </a:schemeClr>
                        </a:solidFill>
                        <a:effectLst/>
                        <a:latin typeface="Fidelity Sans 2" panose="020B0504050501040104" pitchFamily="34" charset="0"/>
                      </a:endParaRP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sz="1000" b="1" i="0" u="none" strike="noStrike">
                        <a:solidFill>
                          <a:schemeClr val="bg2">
                            <a:lumMod val="75000"/>
                          </a:schemeClr>
                        </a:solidFill>
                        <a:effectLst/>
                        <a:latin typeface="Fidelity Sans 2" panose="020B0504050501040104" pitchFamily="34" charset="0"/>
                      </a:endParaRP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sz="1000" b="1" i="0" u="none" strike="noStrike">
                        <a:solidFill>
                          <a:schemeClr val="bg2">
                            <a:lumMod val="75000"/>
                          </a:schemeClr>
                        </a:solidFill>
                        <a:effectLst/>
                        <a:latin typeface="Fidelity Sans 2" panose="020B0504050501040104" pitchFamily="34" charset="0"/>
                      </a:endParaRP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sz="1000" b="1" i="0" u="none" strike="noStrike">
                        <a:solidFill>
                          <a:schemeClr val="bg2">
                            <a:lumMod val="75000"/>
                          </a:schemeClr>
                        </a:solidFill>
                        <a:effectLst/>
                        <a:latin typeface="Fidelity Sans 2" panose="020B0504050501040104" pitchFamily="34" charset="0"/>
                      </a:endParaRP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sz="1000" b="1" i="0" u="none" strike="noStrike">
                        <a:solidFill>
                          <a:schemeClr val="bg2">
                            <a:lumMod val="75000"/>
                          </a:schemeClr>
                        </a:solidFill>
                        <a:effectLst/>
                        <a:latin typeface="Fidelity Sans 2" panose="020B0504050501040104" pitchFamily="34" charset="0"/>
                      </a:endParaRP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sz="1000" b="1" i="0" u="none" strike="noStrike">
                        <a:solidFill>
                          <a:schemeClr val="bg2">
                            <a:lumMod val="75000"/>
                          </a:schemeClr>
                        </a:solidFill>
                        <a:effectLst/>
                        <a:latin typeface="Fidelity Sans 2" panose="020B0504050501040104" pitchFamily="34" charset="0"/>
                      </a:endParaRP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sz="1000" b="1" i="0" u="none" strike="noStrike">
                        <a:solidFill>
                          <a:schemeClr val="bg2">
                            <a:lumMod val="75000"/>
                          </a:schemeClr>
                        </a:solidFill>
                        <a:effectLst/>
                        <a:latin typeface="Fidelity Sans 2" panose="020B0504050501040104" pitchFamily="34" charset="0"/>
                      </a:endParaRP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sz="1000" b="1" i="0" u="none" strike="noStrike">
                        <a:solidFill>
                          <a:schemeClr val="bg2">
                            <a:lumMod val="75000"/>
                          </a:schemeClr>
                        </a:solidFill>
                        <a:effectLst/>
                        <a:latin typeface="Fidelity Sans 2" panose="020B0504050501040104" pitchFamily="34" charset="0"/>
                      </a:endParaRP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34393210"/>
                  </a:ext>
                </a:extLst>
              </a:tr>
              <a:tr h="1422943">
                <a:tc>
                  <a:txBody>
                    <a:bodyPr/>
                    <a:lstStyle/>
                    <a:p>
                      <a:pPr algn="l" fontAlgn="b"/>
                      <a:endParaRPr lang="en-US" sz="1000" b="0" i="0" u="none" strike="noStrike" dirty="0">
                        <a:solidFill>
                          <a:srgbClr val="000000"/>
                        </a:solidFill>
                        <a:effectLst/>
                        <a:latin typeface="+mn-lt"/>
                      </a:endParaRPr>
                    </a:p>
                  </a:txBody>
                  <a:tcPr marL="6902" marR="6902" marT="6902"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0" fontAlgn="ctr"/>
                      <a:r>
                        <a:rPr lang="en-US" sz="1050" b="0" i="0" u="none" strike="noStrike" dirty="0">
                          <a:solidFill>
                            <a:srgbClr val="000000"/>
                          </a:solidFill>
                          <a:effectLst/>
                          <a:latin typeface="+mn-lt"/>
                        </a:rPr>
                        <a:t>Account create</a:t>
                      </a:r>
                    </a:p>
                  </a:txBody>
                  <a:tcPr marL="6902" marR="6902" marT="6902" marB="0" vert="vert27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0" fontAlgn="ctr"/>
                      <a:r>
                        <a:rPr lang="en-US" sz="1050" b="0" i="0" u="none" strike="noStrike" dirty="0">
                          <a:solidFill>
                            <a:srgbClr val="000000"/>
                          </a:solidFill>
                          <a:effectLst/>
                          <a:latin typeface="+mn-lt"/>
                        </a:rPr>
                        <a:t>Prospect prefill</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0" fontAlgn="ctr"/>
                      <a:r>
                        <a:rPr lang="en-US" sz="1050" b="0" i="0" u="none" strike="noStrike" dirty="0">
                          <a:solidFill>
                            <a:srgbClr val="000000"/>
                          </a:solidFill>
                          <a:effectLst/>
                          <a:latin typeface="+mn-lt"/>
                        </a:rPr>
                        <a:t>Account  validate</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0" fontAlgn="ctr"/>
                      <a:r>
                        <a:rPr lang="en-US" sz="1050" b="0" i="0" u="none" strike="noStrike" dirty="0">
                          <a:solidFill>
                            <a:srgbClr val="000000"/>
                          </a:solidFill>
                          <a:effectLst/>
                          <a:latin typeface="+mn-lt"/>
                        </a:rPr>
                        <a:t>Transfer of assets</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0" fontAlgn="ctr"/>
                      <a:r>
                        <a:rPr lang="en-US" sz="1050" b="0" i="0" u="none" strike="noStrike" dirty="0">
                          <a:solidFill>
                            <a:srgbClr val="000000"/>
                          </a:solidFill>
                          <a:effectLst/>
                          <a:latin typeface="+mn-lt"/>
                        </a:rPr>
                        <a:t>Remote check deposit</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0" fontAlgn="ctr"/>
                      <a:r>
                        <a:rPr lang="en-US" sz="1050" b="0" i="0" u="none" strike="noStrike" dirty="0">
                          <a:solidFill>
                            <a:srgbClr val="000000"/>
                          </a:solidFill>
                          <a:effectLst/>
                          <a:latin typeface="+mn-lt"/>
                        </a:rPr>
                        <a:t>EFT standing instructions</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0" fontAlgn="ctr"/>
                      <a:r>
                        <a:rPr lang="en-US" sz="1050" u="none" strike="noStrike" dirty="0">
                          <a:effectLst/>
                          <a:latin typeface="+mn-lt"/>
                        </a:rPr>
                        <a:t>Inquire on MM transactions</a:t>
                      </a:r>
                      <a:endParaRPr lang="en-US" sz="1050" b="1" i="0" u="none" strike="noStrike" dirty="0">
                        <a:solidFill>
                          <a:srgbClr val="000000"/>
                        </a:solidFill>
                        <a:effectLst/>
                        <a:latin typeface="+mn-lt"/>
                      </a:endParaRP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050" b="0" i="0" u="none" strike="noStrike" dirty="0">
                          <a:solidFill>
                            <a:srgbClr val="000000"/>
                          </a:solidFill>
                          <a:effectLst/>
                          <a:latin typeface="+mn-lt"/>
                        </a:rPr>
                        <a:t>Rules &amp; reference </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050" b="0" i="0" u="none" strike="noStrike" dirty="0">
                          <a:solidFill>
                            <a:srgbClr val="000000"/>
                          </a:solidFill>
                          <a:effectLst/>
                          <a:latin typeface="+mn-lt"/>
                        </a:rPr>
                        <a:t>Check standing instructions</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050" b="0" i="0" u="none" strike="noStrike" dirty="0">
                          <a:solidFill>
                            <a:srgbClr val="000000"/>
                          </a:solidFill>
                          <a:effectLst/>
                          <a:latin typeface="+mn-lt"/>
                        </a:rPr>
                        <a:t>Journal standing instructions</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0" fontAlgn="ctr"/>
                      <a:r>
                        <a:rPr lang="en-US" sz="1050" b="0" i="0" u="none" strike="noStrike" dirty="0">
                          <a:solidFill>
                            <a:srgbClr val="000000"/>
                          </a:solidFill>
                          <a:effectLst/>
                          <a:latin typeface="+mn-lt"/>
                        </a:rPr>
                        <a:t>Check disbursement</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0" fontAlgn="ctr"/>
                      <a:r>
                        <a:rPr lang="en-US" sz="1050" b="0" i="0" u="none" strike="noStrike" dirty="0">
                          <a:solidFill>
                            <a:srgbClr val="000000"/>
                          </a:solidFill>
                          <a:effectLst/>
                          <a:latin typeface="+mn-lt"/>
                        </a:rPr>
                        <a:t>EFT disbursement</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0" fontAlgn="ctr"/>
                      <a:r>
                        <a:rPr lang="en-US" sz="1050" b="0" i="0" u="none" strike="noStrike" dirty="0">
                          <a:solidFill>
                            <a:srgbClr val="000000"/>
                          </a:solidFill>
                          <a:effectLst/>
                          <a:latin typeface="+mn-lt"/>
                        </a:rPr>
                        <a:t>EFT receipt</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0" fontAlgn="ctr"/>
                      <a:r>
                        <a:rPr lang="en-US" sz="1050" b="0" i="0" u="none" strike="noStrike" dirty="0">
                          <a:solidFill>
                            <a:srgbClr val="000000"/>
                          </a:solidFill>
                          <a:effectLst/>
                          <a:latin typeface="+mn-lt"/>
                        </a:rPr>
                        <a:t>Journal transaction</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ctr" latinLnBrk="0" hangingPunct="1"/>
                      <a:r>
                        <a:rPr lang="en-US" sz="1050" u="none" strike="noStrike" kern="1200" dirty="0" err="1">
                          <a:solidFill>
                            <a:schemeClr val="tx1"/>
                          </a:solidFill>
                          <a:effectLst/>
                          <a:latin typeface="+mn-lt"/>
                          <a:ea typeface="+mn-ea"/>
                          <a:cs typeface="+mn-cs"/>
                        </a:rPr>
                        <a:t>Wealthscape</a:t>
                      </a:r>
                      <a:r>
                        <a:rPr lang="en-US" sz="1050" u="none" strike="noStrike" kern="1200" dirty="0">
                          <a:solidFill>
                            <a:schemeClr val="tx1"/>
                          </a:solidFill>
                          <a:effectLst/>
                          <a:latin typeface="+mn-lt"/>
                          <a:ea typeface="+mn-ea"/>
                          <a:cs typeface="+mn-cs"/>
                        </a:rPr>
                        <a:t>  account opening (WAO)</a:t>
                      </a:r>
                    </a:p>
                  </a:txBody>
                  <a:tcPr marL="6902" marR="6902" marT="6902" marB="0" vert="vert27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ctr" latinLnBrk="0" hangingPunct="1"/>
                      <a:r>
                        <a:rPr lang="en-US" sz="1050" u="none" strike="noStrike" kern="1200" dirty="0">
                          <a:solidFill>
                            <a:schemeClr val="tx1"/>
                          </a:solidFill>
                          <a:effectLst/>
                          <a:latin typeface="+mn-lt"/>
                          <a:ea typeface="+mn-ea"/>
                          <a:cs typeface="+mn-cs"/>
                        </a:rPr>
                        <a:t>External via DocuSign</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ctr" latinLnBrk="0" hangingPunct="1"/>
                      <a:r>
                        <a:rPr lang="en-US" sz="1050" u="none" strike="noStrike" kern="1200" dirty="0">
                          <a:solidFill>
                            <a:schemeClr val="tx1"/>
                          </a:solidFill>
                          <a:effectLst/>
                          <a:latin typeface="+mn-lt"/>
                          <a:ea typeface="+mn-ea"/>
                          <a:cs typeface="+mn-cs"/>
                        </a:rPr>
                        <a:t>To Wealthscape </a:t>
                      </a:r>
                    </a:p>
                  </a:txBody>
                  <a:tcPr marL="6902" marR="6902" marT="6902" marB="0" vert="vert27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US" sz="1050" b="0" i="0" u="none" strike="noStrike" dirty="0">
                          <a:solidFill>
                            <a:srgbClr val="000000"/>
                          </a:solidFill>
                          <a:effectLst/>
                          <a:latin typeface="+mn-lt"/>
                        </a:rPr>
                        <a:t>Total registrations</a:t>
                      </a:r>
                    </a:p>
                  </a:txBody>
                  <a:tcPr marL="6902" marR="6902" marT="6902" marB="0" vert="vert27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US" sz="1050" b="0" i="0" u="none" strike="noStrike" dirty="0">
                          <a:solidFill>
                            <a:srgbClr val="000000"/>
                          </a:solidFill>
                          <a:effectLst/>
                          <a:latin typeface="+mn-lt"/>
                        </a:rPr>
                        <a:t>Managed accounts</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US" sz="1050" b="0" i="0" u="none" strike="noStrike" dirty="0">
                          <a:solidFill>
                            <a:srgbClr val="000000"/>
                          </a:solidFill>
                          <a:effectLst/>
                          <a:latin typeface="+mn-lt"/>
                        </a:rPr>
                        <a:t>MFA mutual fund only</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US" sz="1050" b="0" i="0" u="none" strike="noStrike" dirty="0">
                          <a:solidFill>
                            <a:srgbClr val="000000"/>
                          </a:solidFill>
                          <a:effectLst/>
                          <a:latin typeface="+mn-lt"/>
                        </a:rPr>
                        <a:t>Authorized individual</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US" sz="1050" b="0" i="0" u="none" strike="noStrike" dirty="0">
                          <a:solidFill>
                            <a:srgbClr val="000000"/>
                          </a:solidFill>
                          <a:effectLst/>
                          <a:latin typeface="+mn-lt"/>
                        </a:rPr>
                        <a:t>HSA accounts</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US" sz="1050" b="0" i="0" u="none" strike="noStrike" dirty="0">
                          <a:solidFill>
                            <a:srgbClr val="000000"/>
                          </a:solidFill>
                          <a:effectLst/>
                          <a:latin typeface="+mn-lt"/>
                        </a:rPr>
                        <a:t>529 accounts</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US" sz="1050" b="0" i="0" dirty="0">
                          <a:solidFill>
                            <a:srgbClr val="242424"/>
                          </a:solidFill>
                          <a:effectLst/>
                          <a:latin typeface="+mn-lt"/>
                        </a:rPr>
                        <a:t>RR1/RR2  ROR/PTR</a:t>
                      </a:r>
                      <a:endParaRPr lang="en-US" sz="1050" b="0" i="0" u="none" strike="noStrike" dirty="0">
                        <a:solidFill>
                          <a:srgbClr val="000000"/>
                        </a:solidFill>
                        <a:effectLst/>
                        <a:latin typeface="+mn-lt"/>
                      </a:endParaRP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US" sz="1050" b="0" i="0" u="none" strike="noStrike" dirty="0">
                          <a:solidFill>
                            <a:srgbClr val="000000"/>
                          </a:solidFill>
                          <a:effectLst/>
                          <a:latin typeface="+mn-lt"/>
                        </a:rPr>
                        <a:t>eDelivery</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US" sz="1050" b="0" i="0" u="none" strike="noStrike" dirty="0">
                          <a:solidFill>
                            <a:srgbClr val="000000"/>
                          </a:solidFill>
                          <a:effectLst/>
                          <a:latin typeface="+mn-lt"/>
                        </a:rPr>
                        <a:t>Custom forms library</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US" sz="1050" b="0" i="0" u="none" strike="noStrike" dirty="0">
                          <a:solidFill>
                            <a:srgbClr val="000000"/>
                          </a:solidFill>
                          <a:effectLst/>
                          <a:latin typeface="+mn-lt"/>
                        </a:rPr>
                        <a:t>Custom suitability</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US" sz="1050" b="0" i="0" u="none" strike="noStrike" dirty="0">
                          <a:solidFill>
                            <a:srgbClr val="000000"/>
                          </a:solidFill>
                          <a:effectLst/>
                          <a:latin typeface="+mn-lt"/>
                        </a:rPr>
                        <a:t>DocuSign/eSig</a:t>
                      </a:r>
                    </a:p>
                  </a:txBody>
                  <a:tcPr marL="6902" marR="6902" marT="6902" marB="0" vert="vert270" anchor="ctr">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29338268"/>
                  </a:ext>
                </a:extLst>
              </a:tr>
              <a:tr h="249889">
                <a:tc gridSpan="30">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050" b="1" i="0" u="none" strike="noStrike" dirty="0">
                          <a:solidFill>
                            <a:schemeClr val="bg2"/>
                          </a:solidFill>
                          <a:effectLst/>
                          <a:latin typeface="Fidelity Sans 2" panose="020B0504050501040104" pitchFamily="34" charset="0"/>
                        </a:rPr>
                        <a:t>CLEARING</a:t>
                      </a:r>
                    </a:p>
                  </a:txBody>
                  <a:tcPr marL="89475" marR="7403" marT="740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algn="l" rtl="0" fontAlgn="b"/>
                      <a:endParaRPr lang="en-US" sz="900" b="1" i="0" u="none" strike="noStrike">
                        <a:solidFill>
                          <a:schemeClr val="bg2"/>
                        </a:solidFill>
                        <a:effectLst/>
                        <a:latin typeface="+mn-lt"/>
                      </a:endParaRPr>
                    </a:p>
                  </a:txBody>
                  <a:tcPr marR="7566" marT="7566" marB="0" anchor="ct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4107529230"/>
                  </a:ext>
                </a:extLst>
              </a:tr>
              <a:tr h="170940">
                <a:tc>
                  <a:txBody>
                    <a:bodyPr/>
                    <a:lstStyle/>
                    <a:p>
                      <a:pPr marL="0" indent="0" algn="ctr" rtl="0" fontAlgn="b">
                        <a:buFont typeface="Wingdings" panose="05000000000000000000" pitchFamily="2" charset="2"/>
                        <a:buNone/>
                      </a:pPr>
                      <a:r>
                        <a:rPr lang="en-US" sz="1100" b="1" i="0" u="none" strike="noStrike" dirty="0">
                          <a:solidFill>
                            <a:srgbClr val="000000"/>
                          </a:solidFill>
                          <a:effectLst/>
                          <a:latin typeface="+mn-lt"/>
                        </a:rPr>
                        <a:t>^ </a:t>
                      </a:r>
                    </a:p>
                  </a:txBody>
                  <a:tcPr marL="83424" marR="6902" marT="6902"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1" u="none" strike="noStrike" dirty="0">
                          <a:effectLst/>
                          <a:latin typeface="+mn-lt"/>
                        </a:rPr>
                        <a:t>Advisor 360</a:t>
                      </a:r>
                      <a:endParaRPr lang="en-US" sz="1100" b="1" i="0" u="none" strike="noStrike" dirty="0">
                        <a:solidFill>
                          <a:srgbClr val="000000"/>
                        </a:solidFill>
                        <a:effectLst/>
                        <a:latin typeface="+mn-lt"/>
                      </a:endParaRP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 typeface="Wingdings" panose="05000000000000000000" pitchFamily="2" charset="2"/>
                        <a:buNone/>
                        <a:tabLst/>
                        <a:defRPr/>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 typeface="Wingdings" panose="05000000000000000000" pitchFamily="2" charset="2"/>
                        <a:buNone/>
                        <a:tabLst/>
                        <a:defRPr/>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 typeface="Wingdings" panose="05000000000000000000" pitchFamily="2" charset="2"/>
                        <a:buNone/>
                        <a:tabLst/>
                        <a:defRPr/>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 typeface="Wingdings" panose="05000000000000000000" pitchFamily="2" charset="2"/>
                        <a:buNone/>
                        <a:tabLst/>
                        <a:defRPr/>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 typeface="Wingdings" panose="05000000000000000000" pitchFamily="2" charset="2"/>
                        <a:buNone/>
                        <a:tabLst/>
                        <a:defRPr/>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 typeface="Wingdings" panose="05000000000000000000" pitchFamily="2" charset="2"/>
                        <a:buNone/>
                        <a:tabLst/>
                        <a:defRPr/>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1100" u="none" strike="noStrike" dirty="0">
                          <a:effectLst/>
                          <a:latin typeface="+mn-lt"/>
                        </a:rPr>
                        <a:t> </a:t>
                      </a: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fontAlgn="b"/>
                      <a:r>
                        <a:rPr lang="en-US" sz="1100" b="0" i="0" u="none" strike="noStrike" dirty="0">
                          <a:solidFill>
                            <a:srgbClr val="000000"/>
                          </a:solidFill>
                          <a:effectLst/>
                          <a:latin typeface="+mn-lt"/>
                        </a:rPr>
                        <a:t>28</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1" i="0" u="none" strike="noStrike" dirty="0">
                          <a:solidFill>
                            <a:srgbClr val="000000"/>
                          </a:solidFill>
                          <a:effectLst/>
                          <a:latin typeface="+mn-lt"/>
                        </a:rPr>
                        <a:t>*</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1" i="0" u="none" strike="noStrike" dirty="0">
                          <a:solidFill>
                            <a:srgbClr val="000000"/>
                          </a:solidFill>
                          <a:effectLst/>
                          <a:latin typeface="+mn-lt"/>
                        </a:rPr>
                        <a:t>*</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564698674"/>
                  </a:ext>
                </a:extLst>
              </a:tr>
              <a:tr h="178255">
                <a:tc>
                  <a:txBody>
                    <a:bodyPr/>
                    <a:lstStyle/>
                    <a:p>
                      <a:pPr marL="0" indent="0" algn="ctr" rtl="0" fontAlgn="b">
                        <a:buFont typeface="Wingdings" panose="05000000000000000000" pitchFamily="2" charset="2"/>
                        <a:buNone/>
                      </a:pPr>
                      <a:r>
                        <a:rPr kumimoji="0" lang="en-US" sz="1100" b="1" i="0" u="none" strike="noStrike" kern="1200" cap="none" spc="0" normalizeH="0" baseline="0" noProof="0" dirty="0">
                          <a:ln>
                            <a:noFill/>
                          </a:ln>
                          <a:solidFill>
                            <a:srgbClr val="000000"/>
                          </a:solidFill>
                          <a:effectLst/>
                          <a:uLnTx/>
                          <a:uFillTx/>
                          <a:latin typeface="+mn-lt"/>
                          <a:ea typeface="+mn-ea"/>
                          <a:cs typeface="+mn-cs"/>
                        </a:rPr>
                        <a:t>^ </a:t>
                      </a:r>
                      <a:endParaRPr lang="en-US" sz="1100" b="1" i="0" u="none" strike="noStrike" dirty="0">
                        <a:solidFill>
                          <a:srgbClr val="000000"/>
                        </a:solidFill>
                        <a:effectLst/>
                        <a:latin typeface="+mn-lt"/>
                      </a:endParaRPr>
                    </a:p>
                  </a:txBody>
                  <a:tcPr marL="83424" marR="6902" marT="6902"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1100" b="1" u="none" strike="noStrike" dirty="0">
                          <a:effectLst/>
                          <a:latin typeface="+mn-lt"/>
                        </a:rPr>
                        <a:t>Docupace</a:t>
                      </a:r>
                      <a:endParaRPr lang="en-US" sz="1100" b="1" i="0" u="none" strike="noStrike" dirty="0">
                        <a:solidFill>
                          <a:srgbClr val="000000"/>
                        </a:solidFill>
                        <a:effectLst/>
                        <a:latin typeface="+mn-lt"/>
                      </a:endParaRP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rtl="0" fontAlgn="b"/>
                      <a:r>
                        <a:rPr lang="en-US" sz="1100" b="0" i="0" u="none" strike="noStrike" dirty="0">
                          <a:solidFill>
                            <a:srgbClr val="000000"/>
                          </a:solidFill>
                          <a:effectLst/>
                          <a:latin typeface="+mn-lt"/>
                        </a:rPr>
                        <a:t>40</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885860143"/>
                  </a:ext>
                </a:extLst>
              </a:tr>
              <a:tr h="178703">
                <a:tc>
                  <a:txBody>
                    <a:bodyPr/>
                    <a:lstStyle/>
                    <a:p>
                      <a:pPr marL="0" indent="0" algn="ctr" rtl="0" fontAlgn="b">
                        <a:buFont typeface="Wingdings" panose="05000000000000000000" pitchFamily="2" charset="2"/>
                        <a:buNone/>
                      </a:pPr>
                      <a:r>
                        <a:rPr kumimoji="0" lang="en-US" sz="1100" b="1" i="0" u="none" strike="noStrike" kern="1200" cap="none" spc="0" normalizeH="0" baseline="0" noProof="0" dirty="0">
                          <a:ln>
                            <a:noFill/>
                          </a:ln>
                          <a:solidFill>
                            <a:srgbClr val="000000"/>
                          </a:solidFill>
                          <a:effectLst/>
                          <a:uLnTx/>
                          <a:uFillTx/>
                          <a:latin typeface="+mn-lt"/>
                          <a:ea typeface="+mn-ea"/>
                          <a:cs typeface="+mn-cs"/>
                        </a:rPr>
                        <a:t>^</a:t>
                      </a:r>
                      <a:endParaRPr lang="en-US" sz="1100" b="1" i="0" u="none" strike="noStrike" dirty="0">
                        <a:solidFill>
                          <a:srgbClr val="000000"/>
                        </a:solidFill>
                        <a:effectLst/>
                        <a:latin typeface="+mn-lt"/>
                      </a:endParaRPr>
                    </a:p>
                  </a:txBody>
                  <a:tcPr marL="83424" marR="6902" marT="6902"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1" i="0" u="none" strike="noStrike" dirty="0">
                          <a:solidFill>
                            <a:srgbClr val="000000"/>
                          </a:solidFill>
                          <a:effectLst/>
                          <a:latin typeface="+mn-lt"/>
                        </a:rPr>
                        <a:t>Envestnet Tamarac</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Font typeface="Wingdings" panose="05000000000000000000" pitchFamily="2" charset="2"/>
                        <a:buNone/>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fontAlgn="b"/>
                      <a:endParaRPr lang="en-US" sz="1100" b="0" i="0" u="none" strike="noStrike" dirty="0">
                        <a:solidFill>
                          <a:srgbClr val="000000"/>
                        </a:solidFill>
                        <a:effectLst/>
                        <a:latin typeface="+mn-lt"/>
                      </a:endParaRP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776818629"/>
                  </a:ext>
                </a:extLst>
              </a:tr>
              <a:tr h="170940">
                <a:tc>
                  <a:txBody>
                    <a:bodyPr/>
                    <a:lstStyle/>
                    <a:p>
                      <a:pPr marL="0" indent="0" algn="ctr" rtl="0" fontAlgn="b">
                        <a:buFont typeface="Wingdings" panose="05000000000000000000" pitchFamily="2" charset="2"/>
                        <a:buNone/>
                      </a:pPr>
                      <a:endParaRPr lang="en-US" sz="1100" b="1" i="0" u="none" strike="noStrike" dirty="0">
                        <a:solidFill>
                          <a:srgbClr val="000000"/>
                        </a:solidFill>
                        <a:effectLst/>
                        <a:latin typeface="+mn-lt"/>
                      </a:endParaRPr>
                    </a:p>
                  </a:txBody>
                  <a:tcPr marL="83424" marR="6902" marT="6902"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1100" b="1" i="0" u="none" strike="noStrike" dirty="0">
                          <a:solidFill>
                            <a:srgbClr val="000000"/>
                          </a:solidFill>
                          <a:effectLst/>
                          <a:latin typeface="+mn-lt"/>
                        </a:rPr>
                        <a:t>Jiffy AI</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rtl="0" fontAlgn="b"/>
                      <a:r>
                        <a:rPr lang="en-US" sz="1100" b="0" i="0" u="none" strike="noStrike" dirty="0">
                          <a:solidFill>
                            <a:srgbClr val="000000"/>
                          </a:solidFill>
                          <a:effectLst/>
                          <a:latin typeface="+mn-lt"/>
                        </a:rPr>
                        <a:t>7</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24440689"/>
                  </a:ext>
                </a:extLst>
              </a:tr>
              <a:tr h="176416">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1" i="0" u="none" strike="noStrike" dirty="0">
                          <a:solidFill>
                            <a:srgbClr val="000000"/>
                          </a:solidFill>
                          <a:effectLst/>
                          <a:latin typeface="+mn-lt"/>
                        </a:rPr>
                        <a:t>SigFig</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Font typeface="Wingdings" panose="05000000000000000000" pitchFamily="2" charset="2"/>
                        <a:buNone/>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Font typeface="Wingdings" panose="05000000000000000000" pitchFamily="2" charset="2"/>
                        <a:buNone/>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fontAlgn="b"/>
                      <a:endParaRPr lang="en-US" sz="1100" b="0" i="0" u="none" strike="noStrike" dirty="0">
                        <a:solidFill>
                          <a:srgbClr val="000000"/>
                        </a:solidFill>
                        <a:effectLst/>
                        <a:latin typeface="+mn-lt"/>
                      </a:endParaRP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392059802"/>
                  </a:ext>
                </a:extLst>
              </a:tr>
              <a:tr h="170940">
                <a:tc>
                  <a:txBody>
                    <a:bodyPr/>
                    <a:lstStyle/>
                    <a:p>
                      <a:pPr marL="0" indent="0" algn="ctr" rtl="0" fontAlgn="b">
                        <a:buFont typeface="Wingdings" panose="05000000000000000000" pitchFamily="2" charset="2"/>
                        <a:buNone/>
                      </a:pPr>
                      <a:r>
                        <a:rPr kumimoji="0" lang="en-US" sz="1100" b="1" i="0" u="none" strike="noStrike" kern="1200" cap="none" spc="0" normalizeH="0" baseline="0" noProof="0" dirty="0">
                          <a:ln>
                            <a:noFill/>
                          </a:ln>
                          <a:solidFill>
                            <a:srgbClr val="000000"/>
                          </a:solidFill>
                          <a:effectLst/>
                          <a:uLnTx/>
                          <a:uFillTx/>
                          <a:latin typeface="+mn-lt"/>
                          <a:ea typeface="+mn-ea"/>
                          <a:cs typeface="+mn-cs"/>
                        </a:rPr>
                        <a:t>^ </a:t>
                      </a:r>
                      <a:r>
                        <a:rPr lang="en-US" sz="1100" b="1" i="0" u="none" strike="noStrike" dirty="0">
                          <a:solidFill>
                            <a:srgbClr val="000000"/>
                          </a:solidFill>
                          <a:effectLst/>
                          <a:latin typeface="+mn-lt"/>
                        </a:rPr>
                        <a:t> </a:t>
                      </a:r>
                    </a:p>
                  </a:txBody>
                  <a:tcPr marL="83424" marR="6902" marT="6902"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1100" b="1" i="0" u="none" strike="noStrike" dirty="0">
                          <a:solidFill>
                            <a:srgbClr val="000000"/>
                          </a:solidFill>
                          <a:effectLst/>
                          <a:latin typeface="+mn-lt"/>
                        </a:rPr>
                        <a:t>Skience</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1100" u="none" strike="noStrike" dirty="0">
                          <a:effectLst/>
                          <a:latin typeface="+mn-lt"/>
                        </a:rPr>
                        <a:t> </a:t>
                      </a: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rtl="0" fontAlgn="b"/>
                      <a:r>
                        <a:rPr lang="en-US" sz="1100" b="0" i="0" u="none" strike="noStrike" dirty="0">
                          <a:solidFill>
                            <a:srgbClr val="000000"/>
                          </a:solidFill>
                          <a:effectLst/>
                          <a:latin typeface="+mn-lt"/>
                        </a:rPr>
                        <a:t>58</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l" rtl="0" fontAlgn="b">
                        <a:buFont typeface="Wingdings" panose="05000000000000000000" pitchFamily="2" charset="2"/>
                        <a:buChar char="ü"/>
                      </a:pPr>
                      <a:r>
                        <a:rPr lang="en-US" sz="1100" b="1" i="0" u="none" strike="noStrike" dirty="0">
                          <a:solidFill>
                            <a:srgbClr val="000000"/>
                          </a:solidFill>
                          <a:effectLst/>
                          <a:latin typeface="+mn-lt"/>
                        </a:rPr>
                        <a:t> </a:t>
                      </a: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94270918"/>
                  </a:ext>
                </a:extLst>
              </a:tr>
              <a:tr h="246294">
                <a:tc gridSpan="30">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050" b="1" i="0" u="none" strike="noStrike" dirty="0">
                          <a:solidFill>
                            <a:schemeClr val="bg2"/>
                          </a:solidFill>
                          <a:effectLst/>
                          <a:latin typeface="Fidelity Sans 2" panose="020B0504050501040104" pitchFamily="34" charset="0"/>
                        </a:rPr>
                        <a:t>CUSTODY – DIY DocuSign Bridge Solution</a:t>
                      </a:r>
                    </a:p>
                  </a:txBody>
                  <a:tcPr marL="89475" marR="7403" marT="740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0" i="0" u="none" strike="noStrike">
                        <a:solidFill>
                          <a:schemeClr val="bg2"/>
                        </a:solidFill>
                        <a:effectLst/>
                        <a:latin typeface="+mn-lt"/>
                      </a:endParaRPr>
                    </a:p>
                  </a:txBody>
                  <a:tcPr marR="7566" marT="7566" marB="0" anchor="ct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900" b="1" i="0" u="none" strike="noStrike">
                        <a:solidFill>
                          <a:schemeClr val="bg2"/>
                        </a:solidFill>
                        <a:effectLst/>
                        <a:latin typeface="+mn-lt"/>
                      </a:endParaRPr>
                    </a:p>
                  </a:txBody>
                  <a:tcPr marR="7566" marT="7566" marB="0" anchor="ct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430428284"/>
                  </a:ext>
                </a:extLst>
              </a:tr>
              <a:tr h="170940">
                <a:tc>
                  <a:txBody>
                    <a:bodyPr/>
                    <a:lstStyle/>
                    <a:p>
                      <a:pPr marL="0" indent="0" algn="ctr" rtl="0" fontAlgn="b">
                        <a:buFont typeface="Wingdings" panose="05000000000000000000" pitchFamily="2" charset="2"/>
                        <a:buNone/>
                      </a:pPr>
                      <a:r>
                        <a:rPr lang="en-US" sz="1100" b="1" i="0" u="none" strike="noStrike" dirty="0">
                          <a:solidFill>
                            <a:srgbClr val="000000"/>
                          </a:solidFill>
                          <a:effectLst/>
                          <a:latin typeface="+mn-lt"/>
                        </a:rPr>
                        <a:t>^ </a:t>
                      </a:r>
                    </a:p>
                  </a:txBody>
                  <a:tcPr marL="83424" marR="6902" marT="6902"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1" u="none" strike="noStrike" dirty="0">
                          <a:effectLst/>
                          <a:latin typeface="+mn-lt"/>
                        </a:rPr>
                        <a:t>Advisor 360/AEX</a:t>
                      </a:r>
                      <a:endParaRPr lang="en-US" sz="1100" b="1" i="0" u="none" strike="noStrike" dirty="0">
                        <a:solidFill>
                          <a:srgbClr val="000000"/>
                        </a:solidFill>
                        <a:effectLst/>
                        <a:latin typeface="+mn-lt"/>
                      </a:endParaRP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Font typeface="Wingdings" panose="05000000000000000000" pitchFamily="2" charset="2"/>
                        <a:buNone/>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 typeface="Wingdings" panose="05000000000000000000" pitchFamily="2" charset="2"/>
                        <a:buNone/>
                        <a:tabLst/>
                        <a:defRPr/>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 typeface="Wingdings" panose="05000000000000000000" pitchFamily="2" charset="2"/>
                        <a:buNone/>
                        <a:tabLst/>
                        <a:defRPr/>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 typeface="Wingdings" panose="05000000000000000000" pitchFamily="2" charset="2"/>
                        <a:buNone/>
                        <a:tabLst/>
                        <a:defRPr/>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 typeface="Wingdings" panose="05000000000000000000" pitchFamily="2" charset="2"/>
                        <a:buNone/>
                        <a:tabLst/>
                        <a:defRPr/>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 typeface="Wingdings" panose="05000000000000000000" pitchFamily="2" charset="2"/>
                        <a:buNone/>
                        <a:tabLst/>
                        <a:defRPr/>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 typeface="Wingdings" panose="05000000000000000000" pitchFamily="2" charset="2"/>
                        <a:buNone/>
                        <a:tabLst/>
                        <a:defRPr/>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1100" u="none" strike="noStrike" dirty="0">
                          <a:effectLst/>
                          <a:latin typeface="+mn-lt"/>
                        </a:rPr>
                        <a:t> </a:t>
                      </a: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0" i="0" u="none" strike="noStrike" dirty="0">
                          <a:solidFill>
                            <a:srgbClr val="000000"/>
                          </a:solidFill>
                          <a:effectLst/>
                          <a:latin typeface="+mn-lt"/>
                        </a:rPr>
                        <a:t>28</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4292648249"/>
                  </a:ext>
                </a:extLst>
              </a:tr>
              <a:tr h="170940">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1100" b="1" i="0" u="none" strike="noStrike" dirty="0">
                          <a:solidFill>
                            <a:srgbClr val="000000"/>
                          </a:solidFill>
                          <a:effectLst/>
                          <a:latin typeface="+mn-lt"/>
                        </a:rPr>
                        <a:t>Advisor Engine</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r>
                        <a:rPr lang="en-US" sz="1100" b="0" i="0" u="none" strike="noStrike" dirty="0">
                          <a:solidFill>
                            <a:srgbClr val="000000"/>
                          </a:solidFill>
                          <a:effectLst/>
                          <a:latin typeface="+mn-lt"/>
                        </a:rPr>
                        <a:t>*</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0" i="0" u="none" strike="noStrike" dirty="0">
                        <a:solidFill>
                          <a:srgbClr val="000000"/>
                        </a:solidFill>
                        <a:effectLst/>
                        <a:latin typeface="+mn-lt"/>
                      </a:endParaRP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530033147"/>
                  </a:ext>
                </a:extLst>
              </a:tr>
              <a:tr h="170940">
                <a:tc>
                  <a:txBody>
                    <a:bodyPr/>
                    <a:lstStyle/>
                    <a:p>
                      <a:pPr marL="0" indent="0" algn="ctr" rtl="0" fontAlgn="b">
                        <a:buFont typeface="Wingdings" panose="05000000000000000000" pitchFamily="2" charset="2"/>
                        <a:buNone/>
                      </a:pPr>
                      <a:r>
                        <a:rPr kumimoji="0" lang="en-US" sz="1100" b="1" i="0" u="none" strike="noStrike" kern="1200" cap="none" spc="0" normalizeH="0" baseline="0" noProof="0" dirty="0">
                          <a:ln>
                            <a:noFill/>
                          </a:ln>
                          <a:solidFill>
                            <a:srgbClr val="000000"/>
                          </a:solidFill>
                          <a:effectLst/>
                          <a:uLnTx/>
                          <a:uFillTx/>
                          <a:latin typeface="+mn-lt"/>
                          <a:ea typeface="+mn-ea"/>
                          <a:cs typeface="+mn-cs"/>
                        </a:rPr>
                        <a:t>^ </a:t>
                      </a:r>
                      <a:endParaRPr lang="en-US" sz="1100" b="1" i="0" u="none" strike="noStrike" dirty="0">
                        <a:solidFill>
                          <a:srgbClr val="000000"/>
                        </a:solidFill>
                        <a:effectLst/>
                        <a:latin typeface="+mn-lt"/>
                      </a:endParaRPr>
                    </a:p>
                  </a:txBody>
                  <a:tcPr marL="83424" marR="6902" marT="6902"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1" i="0" u="none" strike="noStrike" dirty="0">
                          <a:solidFill>
                            <a:srgbClr val="000000"/>
                          </a:solidFill>
                          <a:effectLst/>
                          <a:latin typeface="+mn-lt"/>
                        </a:rPr>
                        <a:t>Advyzon</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Font typeface="Wingdings" panose="05000000000000000000" pitchFamily="2" charset="2"/>
                        <a:buNone/>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1100" u="none" strike="noStrike" dirty="0">
                          <a:effectLst/>
                          <a:latin typeface="+mn-lt"/>
                        </a:rPr>
                        <a:t> </a:t>
                      </a: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0" i="0" u="none" strike="noStrike" dirty="0">
                        <a:solidFill>
                          <a:srgbClr val="000000"/>
                        </a:solidFill>
                        <a:effectLst/>
                        <a:latin typeface="+mn-lt"/>
                      </a:endParaRP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500899007"/>
                  </a:ext>
                </a:extLst>
              </a:tr>
              <a:tr h="170940">
                <a:tc>
                  <a:txBody>
                    <a:bodyPr/>
                    <a:lstStyle/>
                    <a:p>
                      <a:pPr marL="0" indent="0" algn="ctr" rtl="0" fontAlgn="b">
                        <a:buFont typeface="Wingdings" panose="05000000000000000000" pitchFamily="2" charset="2"/>
                        <a:buNone/>
                      </a:pPr>
                      <a:r>
                        <a:rPr lang="en-US" sz="1100" b="1" i="0" u="none" strike="noStrike" dirty="0">
                          <a:solidFill>
                            <a:srgbClr val="000000"/>
                          </a:solidFill>
                          <a:effectLst/>
                          <a:latin typeface="+mn-lt"/>
                        </a:rPr>
                        <a:t>^  </a:t>
                      </a:r>
                    </a:p>
                  </a:txBody>
                  <a:tcPr marL="83424" marR="6902" marT="6902"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1100" b="1" i="0" u="none" strike="noStrike" dirty="0">
                          <a:solidFill>
                            <a:srgbClr val="000000"/>
                          </a:solidFill>
                          <a:effectLst/>
                          <a:latin typeface="+mn-lt"/>
                        </a:rPr>
                        <a:t>Dispatch</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r>
                        <a:rPr lang="en-US" sz="1100" u="none" strike="noStrike" dirty="0">
                          <a:effectLst/>
                          <a:latin typeface="+mn-lt"/>
                        </a:rPr>
                        <a:t> </a:t>
                      </a: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1100" b="0" i="0" u="none" strike="noStrike" dirty="0">
                          <a:solidFill>
                            <a:srgbClr val="000000"/>
                          </a:solidFill>
                          <a:effectLst/>
                          <a:latin typeface="+mn-lt"/>
                        </a:rPr>
                        <a:t>10</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185204170"/>
                  </a:ext>
                </a:extLst>
              </a:tr>
              <a:tr h="170940">
                <a:tc>
                  <a:txBody>
                    <a:bodyPr/>
                    <a:lstStyle/>
                    <a:p>
                      <a:pPr marL="171450" indent="-171450" algn="ctr" rtl="0" fontAlgn="b">
                        <a:buFont typeface="Wingdings" panose="05000000000000000000" pitchFamily="2" charset="2"/>
                        <a:buChar char="ü"/>
                      </a:pPr>
                      <a:endParaRPr lang="en-US" sz="1100" b="1" i="0" u="none" strike="noStrike" dirty="0">
                        <a:solidFill>
                          <a:srgbClr val="000000"/>
                        </a:solidFill>
                        <a:effectLst/>
                        <a:latin typeface="+mn-lt"/>
                      </a:endParaRPr>
                    </a:p>
                  </a:txBody>
                  <a:tcPr marL="83424" marR="6902" marT="6902"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1" i="0" u="none" strike="noStrike" dirty="0">
                          <a:solidFill>
                            <a:srgbClr val="000000"/>
                          </a:solidFill>
                          <a:effectLst/>
                          <a:latin typeface="+mn-lt"/>
                        </a:rPr>
                        <a:t>Jiffy AI</a:t>
                      </a:r>
                      <a:r>
                        <a:rPr lang="en-US" sz="1100" b="0" i="1" u="none" strike="noStrike" dirty="0">
                          <a:solidFill>
                            <a:srgbClr val="000000"/>
                          </a:solidFill>
                          <a:effectLst/>
                          <a:latin typeface="+mn-lt"/>
                        </a:rPr>
                        <a:t> </a:t>
                      </a:r>
                      <a:r>
                        <a:rPr lang="en-US" sz="1100" b="1" i="0" u="none" strike="noStrike" dirty="0">
                          <a:solidFill>
                            <a:srgbClr val="000000"/>
                          </a:solidFill>
                          <a:effectLst/>
                          <a:latin typeface="+mn-lt"/>
                        </a:rPr>
                        <a:t>(New) *</a:t>
                      </a:r>
                      <a:endParaRPr lang="en-US" sz="1100" b="0" i="1" u="none" strike="noStrike" dirty="0">
                        <a:solidFill>
                          <a:srgbClr val="000000"/>
                        </a:solidFill>
                        <a:effectLst/>
                        <a:latin typeface="+mn-lt"/>
                      </a:endParaRP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533295529"/>
                  </a:ext>
                </a:extLst>
              </a:tr>
              <a:tr h="170940">
                <a:tc>
                  <a:txBody>
                    <a:bodyPr/>
                    <a:lstStyle/>
                    <a:p>
                      <a:pPr marL="0" indent="0" algn="ctr" rtl="0" fontAlgn="b">
                        <a:buFont typeface="Wingdings" panose="05000000000000000000" pitchFamily="2" charset="2"/>
                        <a:buNone/>
                      </a:pPr>
                      <a:r>
                        <a:rPr kumimoji="0" lang="en-US" sz="1100" b="1" i="0" u="none" strike="noStrike" kern="1200" cap="none" spc="0" normalizeH="0" baseline="0" noProof="0" dirty="0">
                          <a:ln>
                            <a:noFill/>
                          </a:ln>
                          <a:solidFill>
                            <a:srgbClr val="000000"/>
                          </a:solidFill>
                          <a:effectLst/>
                          <a:uLnTx/>
                          <a:uFillTx/>
                          <a:latin typeface="+mn-lt"/>
                          <a:ea typeface="+mn-ea"/>
                          <a:cs typeface="+mn-cs"/>
                        </a:rPr>
                        <a:t>^ </a:t>
                      </a:r>
                      <a:r>
                        <a:rPr lang="en-US" sz="1100" b="1" i="0" u="none" strike="noStrike" dirty="0">
                          <a:solidFill>
                            <a:srgbClr val="000000"/>
                          </a:solidFill>
                          <a:effectLst/>
                          <a:latin typeface="+mn-lt"/>
                        </a:rPr>
                        <a:t> </a:t>
                      </a:r>
                    </a:p>
                  </a:txBody>
                  <a:tcPr marL="83424" marR="6902" marT="6902"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1100" b="1" i="0" u="none" strike="noStrike" dirty="0">
                          <a:solidFill>
                            <a:srgbClr val="000000"/>
                          </a:solidFill>
                          <a:effectLst/>
                          <a:latin typeface="+mn-lt"/>
                        </a:rPr>
                        <a:t>Orion</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0" i="0" u="none" strike="noStrike" dirty="0">
                        <a:solidFill>
                          <a:srgbClr val="000000"/>
                        </a:solidFill>
                        <a:effectLst/>
                        <a:latin typeface="+mn-lt"/>
                      </a:endParaRP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25076319"/>
                  </a:ext>
                </a:extLst>
              </a:tr>
              <a:tr h="170940">
                <a:tc>
                  <a:txBody>
                    <a:bodyPr/>
                    <a:lstStyle/>
                    <a:p>
                      <a:pPr marL="0" indent="0" algn="ctr" rtl="0" fontAlgn="b">
                        <a:buFont typeface="Wingdings" panose="05000000000000000000" pitchFamily="2" charset="2"/>
                        <a:buNone/>
                      </a:pPr>
                      <a:r>
                        <a:rPr lang="en-US" sz="1100" b="1" i="0" u="none" strike="noStrike" dirty="0">
                          <a:solidFill>
                            <a:srgbClr val="000000"/>
                          </a:solidFill>
                          <a:effectLst/>
                          <a:latin typeface="+mn-lt"/>
                        </a:rPr>
                        <a:t>^ </a:t>
                      </a:r>
                    </a:p>
                  </a:txBody>
                  <a:tcPr marL="83424" marR="6902" marT="6902"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1" i="0" u="none" strike="noStrike" dirty="0">
                          <a:solidFill>
                            <a:srgbClr val="000000"/>
                          </a:solidFill>
                          <a:effectLst/>
                          <a:latin typeface="+mn-lt"/>
                        </a:rPr>
                        <a:t>Redtail</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0" i="0" u="none" strike="noStrike" dirty="0">
                        <a:solidFill>
                          <a:srgbClr val="000000"/>
                        </a:solidFill>
                        <a:effectLst/>
                        <a:latin typeface="+mn-lt"/>
                      </a:endParaRP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002162378"/>
                  </a:ext>
                </a:extLst>
              </a:tr>
              <a:tr h="170940">
                <a:tc>
                  <a:txBody>
                    <a:bodyPr/>
                    <a:lstStyle/>
                    <a:p>
                      <a:pPr marL="0" indent="0" algn="ctr" rtl="0" fontAlgn="b">
                        <a:buFont typeface="Wingdings" panose="05000000000000000000" pitchFamily="2" charset="2"/>
                        <a:buNone/>
                      </a:pPr>
                      <a:r>
                        <a:rPr lang="en-US" sz="1100" b="1" i="0" u="none" strike="noStrike" dirty="0">
                          <a:solidFill>
                            <a:srgbClr val="000000"/>
                          </a:solidFill>
                          <a:effectLst/>
                          <a:latin typeface="+mn-lt"/>
                        </a:rPr>
                        <a:t>^ </a:t>
                      </a:r>
                    </a:p>
                  </a:txBody>
                  <a:tcPr marL="83424" marR="6902" marT="6902"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1100" b="1" i="0" u="none" strike="noStrike" dirty="0">
                          <a:solidFill>
                            <a:srgbClr val="000000"/>
                          </a:solidFill>
                          <a:effectLst/>
                          <a:latin typeface="+mn-lt"/>
                        </a:rPr>
                        <a:t>Salesforce App</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0" i="0" u="none" strike="noStrike" dirty="0">
                        <a:solidFill>
                          <a:srgbClr val="000000"/>
                        </a:solidFill>
                        <a:effectLst/>
                        <a:latin typeface="+mn-lt"/>
                      </a:endParaRP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417457973"/>
                  </a:ext>
                </a:extLst>
              </a:tr>
              <a:tr h="170940">
                <a:tc>
                  <a:txBody>
                    <a:bodyPr/>
                    <a:lstStyle/>
                    <a:p>
                      <a:pPr marL="0" indent="0" algn="ctr" rtl="0" fontAlgn="b">
                        <a:buFont typeface="Wingdings" panose="05000000000000000000" pitchFamily="2" charset="2"/>
                        <a:buNone/>
                      </a:pPr>
                      <a:endParaRPr lang="en-US" sz="1100" b="1" i="0" u="none" strike="noStrike" dirty="0">
                        <a:solidFill>
                          <a:srgbClr val="000000"/>
                        </a:solidFill>
                        <a:effectLst/>
                        <a:latin typeface="+mn-lt"/>
                      </a:endParaRPr>
                    </a:p>
                  </a:txBody>
                  <a:tcPr marL="83424" marR="6902" marT="6902"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1" i="0" u="none" strike="noStrike" dirty="0">
                          <a:solidFill>
                            <a:srgbClr val="000000"/>
                          </a:solidFill>
                          <a:effectLst/>
                          <a:latin typeface="+mn-lt"/>
                        </a:rPr>
                        <a:t>Wealthbox</a:t>
                      </a: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Font typeface="Wingdings" panose="05000000000000000000" pitchFamily="2" charset="2"/>
                        <a:buNone/>
                      </a:pPr>
                      <a:endParaRPr lang="en-US" sz="1100" b="0" i="0" u="none" strike="noStrike" dirty="0">
                        <a:solidFill>
                          <a:srgbClr val="000000"/>
                        </a:solidFill>
                        <a:effectLst/>
                        <a:latin typeface="+mn-lt"/>
                      </a:endParaRPr>
                    </a:p>
                  </a:txBody>
                  <a:tcPr marL="6902"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mn-lt"/>
                        </a:rPr>
                        <a:t> </a:t>
                      </a:r>
                    </a:p>
                  </a:txBody>
                  <a:tcPr marL="6902" marR="6902" marT="6902"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0" i="0" u="none" strike="noStrike" dirty="0">
                        <a:solidFill>
                          <a:srgbClr val="000000"/>
                        </a:solidFill>
                        <a:effectLst/>
                        <a:latin typeface="+mn-lt"/>
                      </a:endParaRPr>
                    </a:p>
                  </a:txBody>
                  <a:tcPr marL="83424" marR="6902" marT="6902"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endParaRPr lang="en-US" sz="1100" b="1" i="0" u="none" strike="noStrike" dirty="0">
                        <a:solidFill>
                          <a:srgbClr val="000000"/>
                        </a:solidFill>
                        <a:effectLst/>
                        <a:latin typeface="+mn-lt"/>
                      </a:endParaRPr>
                    </a:p>
                  </a:txBody>
                  <a:tcPr marL="83424" marR="6902" marT="6902" marB="0" anchor="ctr">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940122694"/>
                  </a:ext>
                </a:extLst>
              </a:tr>
            </a:tbl>
          </a:graphicData>
        </a:graphic>
      </p:graphicFrame>
      <p:sp>
        <p:nvSpPr>
          <p:cNvPr id="7" name="TextBox 6">
            <a:extLst>
              <a:ext uri="{FF2B5EF4-FFF2-40B4-BE49-F238E27FC236}">
                <a16:creationId xmlns:a16="http://schemas.microsoft.com/office/drawing/2014/main" id="{C99CF84E-F3BC-B82F-C227-C4195C63AC21}"/>
              </a:ext>
            </a:extLst>
          </p:cNvPr>
          <p:cNvSpPr txBox="1"/>
          <p:nvPr/>
        </p:nvSpPr>
        <p:spPr>
          <a:xfrm>
            <a:off x="332302" y="6451827"/>
            <a:ext cx="10163420" cy="415498"/>
          </a:xfrm>
          <a:prstGeom prst="rect">
            <a:avLst/>
          </a:prstGeom>
          <a:noFill/>
        </p:spPr>
        <p:txBody>
          <a:bodyPr wrap="square">
            <a:spAutoFit/>
          </a:bodyPr>
          <a:lstStyle/>
          <a:p>
            <a:pPr marL="0" marR="0"/>
            <a:r>
              <a:rPr lang="en-US" sz="700" kern="100" dirty="0">
                <a:effectLst/>
                <a:ea typeface="Aptos" panose="020B0004020202020204" pitchFamily="34" charset="0"/>
                <a:cs typeface="Times New Roman" panose="02020603050405020304" pitchFamily="18" charset="0"/>
              </a:rPr>
              <a:t>IWMS platform is integrated with more than 250 fintech providers across the industry. The fintech providers referenced above are listed for illustrative purposes only and based on relative market popularity as of December 2025. Such references do not constitute an endorsement, recommendation, or solicitation for the use of any specific product, service, or partnership. Investment professionals are solely responsible for conducting their own independent due diligence prior to selecting or engaging any fintech products or services.</a:t>
            </a:r>
          </a:p>
        </p:txBody>
      </p:sp>
      <p:sp>
        <p:nvSpPr>
          <p:cNvPr id="4" name="TextBox 3">
            <a:extLst>
              <a:ext uri="{FF2B5EF4-FFF2-40B4-BE49-F238E27FC236}">
                <a16:creationId xmlns:a16="http://schemas.microsoft.com/office/drawing/2014/main" id="{080FBF2D-0E7D-C2C5-DF5D-B6085A2279CC}"/>
              </a:ext>
            </a:extLst>
          </p:cNvPr>
          <p:cNvSpPr txBox="1"/>
          <p:nvPr/>
        </p:nvSpPr>
        <p:spPr>
          <a:xfrm>
            <a:off x="3054218" y="6308906"/>
            <a:ext cx="2976465" cy="369332"/>
          </a:xfrm>
          <a:prstGeom prst="rect">
            <a:avLst/>
          </a:prstGeom>
          <a:noFill/>
        </p:spPr>
        <p:txBody>
          <a:bodyPr wrap="square" rtlCol="0">
            <a:spAutoFit/>
          </a:bodyPr>
          <a:lstStyle/>
          <a:p>
            <a:r>
              <a:rPr lang="en-US" sz="900" dirty="0">
                <a:ea typeface="ＭＳ Ｐゴシック" charset="-128"/>
              </a:rPr>
              <a:t>| </a:t>
            </a:r>
            <a:r>
              <a:rPr lang="en-US" sz="900" dirty="0"/>
              <a:t>Source: Fidelity internal data as of December 2025</a:t>
            </a:r>
            <a:endParaRPr lang="en-US" sz="900" dirty="0">
              <a:solidFill>
                <a:srgbClr val="000000"/>
              </a:solidFill>
              <a:ea typeface="ＭＳ Ｐゴシック" charset="-128"/>
            </a:endParaRPr>
          </a:p>
          <a:p>
            <a:endParaRPr lang="en-US" sz="900" dirty="0"/>
          </a:p>
        </p:txBody>
      </p:sp>
    </p:spTree>
    <p:extLst>
      <p:ext uri="{BB962C8B-B14F-4D97-AF65-F5344CB8AC3E}">
        <p14:creationId xmlns:p14="http://schemas.microsoft.com/office/powerpoint/2010/main" val="2327566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94E259-3D7D-AE01-CF1F-5F7C755CDCF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44B7B2E-A7DA-0E6F-5341-3BCCEB4048FA}"/>
              </a:ext>
            </a:extLst>
          </p:cNvPr>
          <p:cNvSpPr/>
          <p:nvPr/>
        </p:nvSpPr>
        <p:spPr>
          <a:xfrm>
            <a:off x="0" y="1089995"/>
            <a:ext cx="12191999" cy="5072330"/>
          </a:xfrm>
          <a:prstGeom prst="rect">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idelity Sans 2"/>
              <a:ea typeface="+mn-ea"/>
              <a:cs typeface="+mn-cs"/>
            </a:endParaRPr>
          </a:p>
        </p:txBody>
      </p:sp>
      <p:sp>
        <p:nvSpPr>
          <p:cNvPr id="6" name="Title 5">
            <a:extLst>
              <a:ext uri="{FF2B5EF4-FFF2-40B4-BE49-F238E27FC236}">
                <a16:creationId xmlns:a16="http://schemas.microsoft.com/office/drawing/2014/main" id="{52515B2D-755E-8063-522E-A77347E12C60}"/>
              </a:ext>
            </a:extLst>
          </p:cNvPr>
          <p:cNvSpPr>
            <a:spLocks noGrp="1"/>
          </p:cNvSpPr>
          <p:nvPr>
            <p:ph type="title"/>
          </p:nvPr>
        </p:nvSpPr>
        <p:spPr>
          <a:xfrm>
            <a:off x="462223" y="337077"/>
            <a:ext cx="11267554" cy="720097"/>
          </a:xfrm>
        </p:spPr>
        <p:txBody>
          <a:bodyPr/>
          <a:lstStyle/>
          <a:p>
            <a:r>
              <a:rPr lang="en-US" dirty="0"/>
              <a:t>Fidelity integrations | client engagement &amp; CRM</a:t>
            </a:r>
          </a:p>
        </p:txBody>
      </p:sp>
      <p:sp>
        <p:nvSpPr>
          <p:cNvPr id="3" name="Slide Number Placeholder 2">
            <a:extLst>
              <a:ext uri="{FF2B5EF4-FFF2-40B4-BE49-F238E27FC236}">
                <a16:creationId xmlns:a16="http://schemas.microsoft.com/office/drawing/2014/main" id="{B1AC910D-3AC5-35DA-2F1E-6DB2D062D7A3}"/>
              </a:ext>
            </a:extLst>
          </p:cNvPr>
          <p:cNvSpPr>
            <a:spLocks noGrp="1"/>
          </p:cNvSpPr>
          <p:nvPr>
            <p:ph type="sldNum" sz="quarter" idx="10"/>
          </p:nvPr>
        </p:nvSpPr>
        <p:spPr>
          <a:xfrm>
            <a:off x="154364" y="6248507"/>
            <a:ext cx="4961638" cy="365125"/>
          </a:xfrm>
        </p:spPr>
        <p:txBody>
          <a:bodyPr/>
          <a:lstStyle/>
          <a:p>
            <a:fld id="{E1134B45-AF8D-4DE1-B6B3-818C9AE12BDB}" type="slidenum">
              <a:rPr lang="en-US" smtClean="0"/>
              <a:pPr/>
              <a:t>17</a:t>
            </a:fld>
            <a:r>
              <a:rPr lang="en-US" dirty="0"/>
              <a:t> </a:t>
            </a:r>
            <a:r>
              <a:rPr lang="en-US" dirty="0">
                <a:solidFill>
                  <a:srgbClr val="000000"/>
                </a:solidFill>
                <a:latin typeface="+mn-lt"/>
                <a:ea typeface="ＭＳ Ｐゴシック" charset="-128"/>
              </a:rPr>
              <a:t>For investment professional use only. | </a:t>
            </a:r>
            <a:r>
              <a:rPr lang="en-US" dirty="0">
                <a:solidFill>
                  <a:schemeClr val="tx1"/>
                </a:solidFill>
                <a:latin typeface="+mn-lt"/>
              </a:rPr>
              <a:t>1250615.1.0</a:t>
            </a:r>
            <a:endParaRPr lang="en-US" dirty="0">
              <a:latin typeface="+mn-lt"/>
            </a:endParaRPr>
          </a:p>
        </p:txBody>
      </p:sp>
      <p:sp>
        <p:nvSpPr>
          <p:cNvPr id="14" name="TextBox 13">
            <a:extLst>
              <a:ext uri="{FF2B5EF4-FFF2-40B4-BE49-F238E27FC236}">
                <a16:creationId xmlns:a16="http://schemas.microsoft.com/office/drawing/2014/main" id="{48FEA1E3-9CE3-C622-C9D1-F3FD61CBF379}"/>
              </a:ext>
            </a:extLst>
          </p:cNvPr>
          <p:cNvSpPr txBox="1"/>
          <p:nvPr/>
        </p:nvSpPr>
        <p:spPr>
          <a:xfrm>
            <a:off x="6919436" y="5860151"/>
            <a:ext cx="6097508" cy="230832"/>
          </a:xfrm>
          <a:prstGeom prst="rect">
            <a:avLst/>
          </a:prstGeom>
          <a:noFill/>
        </p:spPr>
        <p:txBody>
          <a:bodyPr wrap="square">
            <a:spAutoFit/>
          </a:bodyPr>
          <a:lstStyle/>
          <a:p>
            <a:r>
              <a:rPr lang="en-US" sz="900" b="1" dirty="0">
                <a:solidFill>
                  <a:srgbClr val="000000"/>
                </a:solidFill>
                <a:latin typeface="Wingdings 2"/>
                <a:sym typeface="Wingdings 2"/>
              </a:rPr>
              <a:t>P</a:t>
            </a:r>
            <a:r>
              <a:rPr lang="en-US" sz="900" dirty="0"/>
              <a:t>= In production,   *  = In development,    ^  = Top 10 tier </a:t>
            </a:r>
            <a:r>
              <a:rPr lang="en-US" sz="900" dirty="0" err="1"/>
              <a:t>tintech</a:t>
            </a:r>
            <a:r>
              <a:rPr lang="en-US" sz="900" dirty="0"/>
              <a:t> based on client Adoption</a:t>
            </a:r>
          </a:p>
        </p:txBody>
      </p:sp>
      <p:graphicFrame>
        <p:nvGraphicFramePr>
          <p:cNvPr id="7" name="Table 6">
            <a:extLst>
              <a:ext uri="{FF2B5EF4-FFF2-40B4-BE49-F238E27FC236}">
                <a16:creationId xmlns:a16="http://schemas.microsoft.com/office/drawing/2014/main" id="{23A7EF0E-E4B9-ADA5-5606-B5F3DF860322}"/>
              </a:ext>
            </a:extLst>
          </p:cNvPr>
          <p:cNvGraphicFramePr>
            <a:graphicFrameLocks noGrp="1"/>
          </p:cNvGraphicFramePr>
          <p:nvPr>
            <p:extLst>
              <p:ext uri="{D42A27DB-BD31-4B8C-83A1-F6EECF244321}">
                <p14:modId xmlns:p14="http://schemas.microsoft.com/office/powerpoint/2010/main" val="3147589616"/>
              </p:ext>
            </p:extLst>
          </p:nvPr>
        </p:nvGraphicFramePr>
        <p:xfrm>
          <a:off x="1187175" y="1324656"/>
          <a:ext cx="10103673" cy="4515814"/>
        </p:xfrm>
        <a:graphic>
          <a:graphicData uri="http://schemas.openxmlformats.org/drawingml/2006/table">
            <a:tbl>
              <a:tblPr firstRow="1" bandRow="1">
                <a:tableStyleId>{5940675A-B579-460E-94D1-54222C63F5DA}</a:tableStyleId>
              </a:tblPr>
              <a:tblGrid>
                <a:gridCol w="663704">
                  <a:extLst>
                    <a:ext uri="{9D8B030D-6E8A-4147-A177-3AD203B41FA5}">
                      <a16:colId xmlns:a16="http://schemas.microsoft.com/office/drawing/2014/main" val="2535241348"/>
                    </a:ext>
                  </a:extLst>
                </a:gridCol>
                <a:gridCol w="2658816">
                  <a:extLst>
                    <a:ext uri="{9D8B030D-6E8A-4147-A177-3AD203B41FA5}">
                      <a16:colId xmlns:a16="http://schemas.microsoft.com/office/drawing/2014/main" val="2329127883"/>
                    </a:ext>
                  </a:extLst>
                </a:gridCol>
                <a:gridCol w="498209">
                  <a:extLst>
                    <a:ext uri="{9D8B030D-6E8A-4147-A177-3AD203B41FA5}">
                      <a16:colId xmlns:a16="http://schemas.microsoft.com/office/drawing/2014/main" val="443766335"/>
                    </a:ext>
                  </a:extLst>
                </a:gridCol>
                <a:gridCol w="392684">
                  <a:extLst>
                    <a:ext uri="{9D8B030D-6E8A-4147-A177-3AD203B41FA5}">
                      <a16:colId xmlns:a16="http://schemas.microsoft.com/office/drawing/2014/main" val="1393874554"/>
                    </a:ext>
                  </a:extLst>
                </a:gridCol>
                <a:gridCol w="392684">
                  <a:extLst>
                    <a:ext uri="{9D8B030D-6E8A-4147-A177-3AD203B41FA5}">
                      <a16:colId xmlns:a16="http://schemas.microsoft.com/office/drawing/2014/main" val="3770482870"/>
                    </a:ext>
                  </a:extLst>
                </a:gridCol>
                <a:gridCol w="392684">
                  <a:extLst>
                    <a:ext uri="{9D8B030D-6E8A-4147-A177-3AD203B41FA5}">
                      <a16:colId xmlns:a16="http://schemas.microsoft.com/office/drawing/2014/main" val="3206452791"/>
                    </a:ext>
                  </a:extLst>
                </a:gridCol>
                <a:gridCol w="392684">
                  <a:extLst>
                    <a:ext uri="{9D8B030D-6E8A-4147-A177-3AD203B41FA5}">
                      <a16:colId xmlns:a16="http://schemas.microsoft.com/office/drawing/2014/main" val="4209532262"/>
                    </a:ext>
                  </a:extLst>
                </a:gridCol>
                <a:gridCol w="392684">
                  <a:extLst>
                    <a:ext uri="{9D8B030D-6E8A-4147-A177-3AD203B41FA5}">
                      <a16:colId xmlns:a16="http://schemas.microsoft.com/office/drawing/2014/main" val="2941826693"/>
                    </a:ext>
                  </a:extLst>
                </a:gridCol>
                <a:gridCol w="392684">
                  <a:extLst>
                    <a:ext uri="{9D8B030D-6E8A-4147-A177-3AD203B41FA5}">
                      <a16:colId xmlns:a16="http://schemas.microsoft.com/office/drawing/2014/main" val="1830017153"/>
                    </a:ext>
                  </a:extLst>
                </a:gridCol>
                <a:gridCol w="392684">
                  <a:extLst>
                    <a:ext uri="{9D8B030D-6E8A-4147-A177-3AD203B41FA5}">
                      <a16:colId xmlns:a16="http://schemas.microsoft.com/office/drawing/2014/main" val="3085703867"/>
                    </a:ext>
                  </a:extLst>
                </a:gridCol>
                <a:gridCol w="392684">
                  <a:extLst>
                    <a:ext uri="{9D8B030D-6E8A-4147-A177-3AD203B41FA5}">
                      <a16:colId xmlns:a16="http://schemas.microsoft.com/office/drawing/2014/main" val="3883462345"/>
                    </a:ext>
                  </a:extLst>
                </a:gridCol>
                <a:gridCol w="392684">
                  <a:extLst>
                    <a:ext uri="{9D8B030D-6E8A-4147-A177-3AD203B41FA5}">
                      <a16:colId xmlns:a16="http://schemas.microsoft.com/office/drawing/2014/main" val="868686102"/>
                    </a:ext>
                  </a:extLst>
                </a:gridCol>
                <a:gridCol w="392684">
                  <a:extLst>
                    <a:ext uri="{9D8B030D-6E8A-4147-A177-3AD203B41FA5}">
                      <a16:colId xmlns:a16="http://schemas.microsoft.com/office/drawing/2014/main" val="2828461426"/>
                    </a:ext>
                  </a:extLst>
                </a:gridCol>
                <a:gridCol w="392684">
                  <a:extLst>
                    <a:ext uri="{9D8B030D-6E8A-4147-A177-3AD203B41FA5}">
                      <a16:colId xmlns:a16="http://schemas.microsoft.com/office/drawing/2014/main" val="946566928"/>
                    </a:ext>
                  </a:extLst>
                </a:gridCol>
                <a:gridCol w="392684">
                  <a:extLst>
                    <a:ext uri="{9D8B030D-6E8A-4147-A177-3AD203B41FA5}">
                      <a16:colId xmlns:a16="http://schemas.microsoft.com/office/drawing/2014/main" val="2700384339"/>
                    </a:ext>
                  </a:extLst>
                </a:gridCol>
                <a:gridCol w="392684">
                  <a:extLst>
                    <a:ext uri="{9D8B030D-6E8A-4147-A177-3AD203B41FA5}">
                      <a16:colId xmlns:a16="http://schemas.microsoft.com/office/drawing/2014/main" val="2124493791"/>
                    </a:ext>
                  </a:extLst>
                </a:gridCol>
                <a:gridCol w="392684">
                  <a:extLst>
                    <a:ext uri="{9D8B030D-6E8A-4147-A177-3AD203B41FA5}">
                      <a16:colId xmlns:a16="http://schemas.microsoft.com/office/drawing/2014/main" val="3014099951"/>
                    </a:ext>
                  </a:extLst>
                </a:gridCol>
                <a:gridCol w="392684">
                  <a:extLst>
                    <a:ext uri="{9D8B030D-6E8A-4147-A177-3AD203B41FA5}">
                      <a16:colId xmlns:a16="http://schemas.microsoft.com/office/drawing/2014/main" val="1478946784"/>
                    </a:ext>
                  </a:extLst>
                </a:gridCol>
                <a:gridCol w="392684">
                  <a:extLst>
                    <a:ext uri="{9D8B030D-6E8A-4147-A177-3AD203B41FA5}">
                      <a16:colId xmlns:a16="http://schemas.microsoft.com/office/drawing/2014/main" val="2787554687"/>
                    </a:ext>
                  </a:extLst>
                </a:gridCol>
              </a:tblGrid>
              <a:tr h="173091">
                <a:tc>
                  <a:txBody>
                    <a:bodyPr/>
                    <a:lstStyle/>
                    <a:p>
                      <a:pPr algn="ctr" rtl="0" fontAlgn="ctr"/>
                      <a:r>
                        <a:rPr lang="en-US" sz="1100" b="1" i="0" u="none" strike="noStrike" dirty="0">
                          <a:solidFill>
                            <a:schemeClr val="bg2">
                              <a:lumMod val="75000"/>
                            </a:schemeClr>
                          </a:solidFill>
                          <a:effectLst/>
                          <a:latin typeface="+mn-lt"/>
                        </a:rPr>
                        <a:t>Top 10^</a:t>
                      </a:r>
                    </a:p>
                  </a:txBody>
                  <a:tcPr marL="7566" marR="7566" marT="7566"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100" b="1" i="0" u="none" strike="noStrike" dirty="0">
                          <a:solidFill>
                            <a:schemeClr val="bg2">
                              <a:lumMod val="75000"/>
                            </a:schemeClr>
                          </a:solidFill>
                          <a:effectLst/>
                          <a:latin typeface="+mn-lt"/>
                        </a:rPr>
                        <a:t>Fintechs </a:t>
                      </a:r>
                    </a:p>
                  </a:txBody>
                  <a:tcPr marL="7566" marR="7566" marT="7566"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10">
                  <a:txBody>
                    <a:bodyPr/>
                    <a:lstStyle/>
                    <a:p>
                      <a:pPr algn="ctr" rtl="0" fontAlgn="ctr"/>
                      <a:r>
                        <a:rPr lang="en-US" sz="1100" b="1" i="0" u="none" strike="noStrike" dirty="0">
                          <a:solidFill>
                            <a:schemeClr val="bg2">
                              <a:lumMod val="75000"/>
                            </a:schemeClr>
                          </a:solidFill>
                          <a:effectLst/>
                          <a:latin typeface="+mn-lt"/>
                        </a:rPr>
                        <a:t>APIs</a:t>
                      </a:r>
                    </a:p>
                  </a:txBody>
                  <a:tcPr marL="7566" marR="7566" marT="7566"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lnL w="12700" cmpd="sng">
                      <a:noFill/>
                    </a:lnL>
                  </a:tcPr>
                </a:tc>
                <a:tc gridSpan="6">
                  <a:txBody>
                    <a:bodyPr/>
                    <a:lstStyle/>
                    <a:p>
                      <a:pPr algn="ctr" rtl="0" fontAlgn="ctr"/>
                      <a:r>
                        <a:rPr lang="en-US" sz="1100" b="1" u="none" strike="noStrike" dirty="0">
                          <a:solidFill>
                            <a:schemeClr val="bg2">
                              <a:lumMod val="75000"/>
                            </a:schemeClr>
                          </a:solidFill>
                          <a:effectLst/>
                          <a:latin typeface="+mn-lt"/>
                        </a:rPr>
                        <a:t>Transmissions</a:t>
                      </a:r>
                      <a:endParaRPr lang="en-US" sz="1100" b="1" i="0" u="none" strike="noStrike" dirty="0">
                        <a:solidFill>
                          <a:schemeClr val="bg2">
                            <a:lumMod val="75000"/>
                          </a:schemeClr>
                        </a:solidFill>
                        <a:effectLst/>
                        <a:latin typeface="+mn-lt"/>
                      </a:endParaRPr>
                    </a:p>
                  </a:txBody>
                  <a:tcPr marL="7566" marR="7566" marT="7566"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lnL w="12700" cmpd="sng">
                      <a:noFill/>
                    </a:lnL>
                  </a:tcPr>
                </a:tc>
                <a:tc>
                  <a:txBody>
                    <a:bodyPr/>
                    <a:lstStyle/>
                    <a:p>
                      <a:pPr algn="ctr" rtl="0" fontAlgn="ctr"/>
                      <a:r>
                        <a:rPr lang="en-US" sz="1100" b="1" u="none" strike="noStrike" dirty="0">
                          <a:solidFill>
                            <a:schemeClr val="bg2">
                              <a:lumMod val="75000"/>
                            </a:schemeClr>
                          </a:solidFill>
                          <a:effectLst/>
                          <a:latin typeface="+mn-lt"/>
                        </a:rPr>
                        <a:t>SSO</a:t>
                      </a:r>
                      <a:endParaRPr lang="en-US" sz="1100" b="1" i="0" u="none" strike="noStrike" dirty="0">
                        <a:solidFill>
                          <a:schemeClr val="bg2">
                            <a:lumMod val="75000"/>
                          </a:schemeClr>
                        </a:solidFill>
                        <a:effectLst/>
                        <a:latin typeface="+mn-lt"/>
                      </a:endParaRPr>
                    </a:p>
                  </a:txBody>
                  <a:tcPr marL="7566" marR="7566" marT="7566"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34393210"/>
                  </a:ext>
                </a:extLst>
              </a:tr>
              <a:tr h="1368674">
                <a:tc>
                  <a:txBody>
                    <a:bodyPr/>
                    <a:lstStyle/>
                    <a:p>
                      <a:pPr algn="l" fontAlgn="b"/>
                      <a:endParaRPr lang="en-US" sz="1100" b="0" i="0" u="none" strike="noStrike" dirty="0">
                        <a:solidFill>
                          <a:srgbClr val="000000"/>
                        </a:solidFill>
                        <a:effectLst/>
                        <a:latin typeface="+mn-lt"/>
                      </a:endParaRPr>
                    </a:p>
                  </a:txBody>
                  <a:tcPr marL="7566" marR="7566" marT="7566" marB="0" anchor="b">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fontAlgn="b"/>
                      <a:endParaRPr lang="en-US" sz="1100" b="0" i="0" u="none" strike="noStrike" dirty="0">
                        <a:solidFill>
                          <a:srgbClr val="000000"/>
                        </a:solidFill>
                        <a:effectLst/>
                        <a:latin typeface="+mn-lt"/>
                      </a:endParaRPr>
                    </a:p>
                  </a:txBody>
                  <a:tcPr marL="7566"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fontAlgn="ctr"/>
                      <a:r>
                        <a:rPr lang="en-US" sz="1100" u="none" strike="noStrike" dirty="0">
                          <a:effectLst/>
                          <a:latin typeface="+mn-lt"/>
                        </a:rPr>
                        <a:t>Account create</a:t>
                      </a:r>
                      <a:endParaRPr lang="en-US" sz="1100" b="1" i="0" u="none" strike="noStrike" dirty="0">
                        <a:solidFill>
                          <a:srgbClr val="000000"/>
                        </a:solidFill>
                        <a:effectLst/>
                        <a:latin typeface="+mn-lt"/>
                      </a:endParaRPr>
                    </a:p>
                  </a:txBody>
                  <a:tcPr marL="7566" marR="7566" marT="7566" marB="0" vert="vert27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fontAlgn="ctr"/>
                      <a:r>
                        <a:rPr lang="en-US" sz="1100" b="0" i="0" u="none" strike="noStrike" dirty="0">
                          <a:solidFill>
                            <a:srgbClr val="000000"/>
                          </a:solidFill>
                          <a:effectLst/>
                          <a:latin typeface="+mn-lt"/>
                        </a:rPr>
                        <a:t>Prospect prefill</a:t>
                      </a:r>
                    </a:p>
                  </a:txBody>
                  <a:tcPr marL="7566" marR="7566" marT="7566"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fontAlgn="ctr"/>
                      <a:r>
                        <a:rPr lang="en-US" sz="1100" b="0" i="0" u="none" strike="noStrike" dirty="0">
                          <a:solidFill>
                            <a:srgbClr val="000000"/>
                          </a:solidFill>
                          <a:effectLst/>
                          <a:latin typeface="+mn-lt"/>
                        </a:rPr>
                        <a:t>Account positions</a:t>
                      </a:r>
                    </a:p>
                  </a:txBody>
                  <a:tcPr marL="7566" marR="7566" marT="7566"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fontAlgn="ctr"/>
                      <a:r>
                        <a:rPr lang="en-US" sz="1100" b="0" i="0" u="none" strike="noStrike" dirty="0">
                          <a:solidFill>
                            <a:srgbClr val="000000"/>
                          </a:solidFill>
                          <a:effectLst/>
                          <a:latin typeface="+mn-lt"/>
                        </a:rPr>
                        <a:t>Account balances</a:t>
                      </a:r>
                    </a:p>
                  </a:txBody>
                  <a:tcPr marL="7566" marR="7566" marT="7566"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fontAlgn="ctr"/>
                      <a:r>
                        <a:rPr lang="en-US" sz="1100" b="0" i="0" u="none" strike="noStrike" dirty="0">
                          <a:solidFill>
                            <a:srgbClr val="000000"/>
                          </a:solidFill>
                          <a:effectLst/>
                          <a:latin typeface="+mn-lt"/>
                        </a:rPr>
                        <a:t>Alert manager</a:t>
                      </a:r>
                    </a:p>
                  </a:txBody>
                  <a:tcPr marL="7566" marR="7566" marT="7566"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fontAlgn="ctr"/>
                      <a:r>
                        <a:rPr lang="en-US" sz="1100" b="0" i="0" u="none" strike="noStrike" dirty="0">
                          <a:solidFill>
                            <a:srgbClr val="000000"/>
                          </a:solidFill>
                          <a:effectLst/>
                          <a:latin typeface="+mn-lt"/>
                        </a:rPr>
                        <a:t>Doc delivery</a:t>
                      </a:r>
                    </a:p>
                  </a:txBody>
                  <a:tcPr marL="7566" marR="7566" marT="7566"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fontAlgn="ctr"/>
                      <a:r>
                        <a:rPr lang="en-US" sz="1100" b="0" i="0" u="none" strike="noStrike" dirty="0">
                          <a:solidFill>
                            <a:srgbClr val="000000"/>
                          </a:solidFill>
                          <a:effectLst/>
                          <a:latin typeface="+mn-lt"/>
                        </a:rPr>
                        <a:t>Account details</a:t>
                      </a:r>
                    </a:p>
                  </a:txBody>
                  <a:tcPr marL="7566" marR="7566" marT="7566"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fontAlgn="ctr"/>
                      <a:r>
                        <a:rPr lang="en-US" sz="1100" b="0" i="0" u="none" strike="noStrike" dirty="0">
                          <a:solidFill>
                            <a:srgbClr val="000000"/>
                          </a:solidFill>
                          <a:effectLst/>
                          <a:latin typeface="+mn-lt"/>
                        </a:rPr>
                        <a:t>Account history</a:t>
                      </a:r>
                    </a:p>
                  </a:txBody>
                  <a:tcPr marL="7566" marR="7566" marT="7566"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fontAlgn="ctr"/>
                      <a:r>
                        <a:rPr lang="en-US" sz="1100" b="0" i="0" u="none" strike="noStrike" dirty="0">
                          <a:solidFill>
                            <a:srgbClr val="000000"/>
                          </a:solidFill>
                          <a:effectLst/>
                          <a:latin typeface="+mn-lt"/>
                        </a:rPr>
                        <a:t>Tax lot</a:t>
                      </a:r>
                    </a:p>
                  </a:txBody>
                  <a:tcPr marL="7566" marR="7566" marT="7566"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fontAlgn="ctr"/>
                      <a:r>
                        <a:rPr lang="en-US" sz="1100" u="none" strike="noStrike" dirty="0">
                          <a:effectLst/>
                          <a:latin typeface="+mn-lt"/>
                        </a:rPr>
                        <a:t>Account profile</a:t>
                      </a:r>
                      <a:endParaRPr lang="en-US" sz="1100" b="1" i="0" u="none" strike="noStrike" dirty="0">
                        <a:solidFill>
                          <a:srgbClr val="000000"/>
                        </a:solidFill>
                        <a:effectLst/>
                        <a:latin typeface="+mn-lt"/>
                      </a:endParaRPr>
                    </a:p>
                  </a:txBody>
                  <a:tcPr marL="7566" marR="7566" marT="7566"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fontAlgn="ctr"/>
                      <a:r>
                        <a:rPr lang="en-US" sz="1100" u="none" strike="noStrike" dirty="0">
                          <a:effectLst/>
                          <a:latin typeface="+mn-lt"/>
                        </a:rPr>
                        <a:t>Account balance</a:t>
                      </a:r>
                      <a:endParaRPr lang="en-US" sz="1100" b="1" i="0" u="none" strike="noStrike" dirty="0">
                        <a:solidFill>
                          <a:srgbClr val="000000"/>
                        </a:solidFill>
                        <a:effectLst/>
                        <a:latin typeface="+mn-lt"/>
                      </a:endParaRPr>
                    </a:p>
                  </a:txBody>
                  <a:tcPr marL="7566" marR="7566" marT="7566" marB="0" vert="vert27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fontAlgn="ctr"/>
                      <a:r>
                        <a:rPr lang="en-US" sz="1100" b="0" i="0" u="none" strike="noStrike" dirty="0">
                          <a:solidFill>
                            <a:srgbClr val="000000"/>
                          </a:solidFill>
                          <a:effectLst/>
                          <a:latin typeface="+mn-lt"/>
                        </a:rPr>
                        <a:t>Position - full</a:t>
                      </a:r>
                    </a:p>
                  </a:txBody>
                  <a:tcPr marL="7566" marR="7566" marT="7566"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fontAlgn="ctr"/>
                      <a:r>
                        <a:rPr lang="en-US" sz="1100" b="0" i="0" u="none" strike="noStrike" dirty="0">
                          <a:solidFill>
                            <a:srgbClr val="000000"/>
                          </a:solidFill>
                          <a:effectLst/>
                          <a:latin typeface="+mn-lt"/>
                        </a:rPr>
                        <a:t>Name &amp; address</a:t>
                      </a:r>
                    </a:p>
                  </a:txBody>
                  <a:tcPr marL="7566" marR="7566" marT="7566"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fontAlgn="ctr"/>
                      <a:r>
                        <a:rPr lang="en-US" sz="1100" b="0" i="0" u="none" strike="noStrike" dirty="0">
                          <a:solidFill>
                            <a:srgbClr val="000000"/>
                          </a:solidFill>
                          <a:effectLst/>
                          <a:latin typeface="+mn-lt"/>
                        </a:rPr>
                        <a:t>Cryptocurrency</a:t>
                      </a:r>
                      <a:r>
                        <a:rPr lang="en-US" sz="1100" b="1" i="0" u="none" strike="noStrike" dirty="0">
                          <a:solidFill>
                            <a:srgbClr val="000000"/>
                          </a:solidFill>
                          <a:effectLst/>
                          <a:latin typeface="+mn-lt"/>
                        </a:rPr>
                        <a:t>  </a:t>
                      </a:r>
                    </a:p>
                  </a:txBody>
                  <a:tcPr marL="7566" marR="7566" marT="7566"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fontAlgn="ctr"/>
                      <a:r>
                        <a:rPr lang="en-US" sz="1100" b="0" i="0" u="none" strike="noStrike" dirty="0">
                          <a:solidFill>
                            <a:srgbClr val="000000"/>
                          </a:solidFill>
                          <a:effectLst/>
                          <a:latin typeface="+mn-lt"/>
                        </a:rPr>
                        <a:t>Daily tax -full</a:t>
                      </a:r>
                    </a:p>
                  </a:txBody>
                  <a:tcPr marL="7566" marR="7566" marT="7566"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fontAlgn="ctr"/>
                      <a:r>
                        <a:rPr lang="en-US" sz="1100" u="none" strike="noStrike" dirty="0">
                          <a:effectLst/>
                          <a:latin typeface="+mn-lt"/>
                        </a:rPr>
                        <a:t>Affiliate data </a:t>
                      </a:r>
                      <a:endParaRPr lang="en-US" sz="1100" b="1" i="0" u="none" strike="noStrike" dirty="0">
                        <a:solidFill>
                          <a:srgbClr val="000000"/>
                        </a:solidFill>
                        <a:effectLst/>
                        <a:latin typeface="+mn-lt"/>
                      </a:endParaRPr>
                    </a:p>
                  </a:txBody>
                  <a:tcPr marL="7566" marR="7566" marT="7566" marB="0" vert="vert27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ctr" latinLnBrk="0" hangingPunct="1"/>
                      <a:r>
                        <a:rPr lang="en-US" sz="1100" u="none" strike="noStrike" kern="1200" dirty="0">
                          <a:solidFill>
                            <a:schemeClr val="tx1"/>
                          </a:solidFill>
                          <a:effectLst/>
                          <a:latin typeface="+mn-lt"/>
                          <a:ea typeface="+mn-ea"/>
                          <a:cs typeface="+mn-cs"/>
                        </a:rPr>
                        <a:t>Connectivity</a:t>
                      </a:r>
                    </a:p>
                  </a:txBody>
                  <a:tcPr marL="7566" marR="7566" marT="7566" marB="0" vert="vert270" anchor="ctr">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629338268"/>
                  </a:ext>
                </a:extLst>
              </a:tr>
              <a:tr h="187792">
                <a:tc gridSpan="2">
                  <a:txBody>
                    <a:bodyPr/>
                    <a:lstStyle/>
                    <a:p>
                      <a:pPr algn="l" rtl="0" fontAlgn="b"/>
                      <a:r>
                        <a:rPr lang="en-US" sz="1100" b="1" i="0" u="none" strike="noStrike" dirty="0">
                          <a:solidFill>
                            <a:schemeClr val="bg2"/>
                          </a:solidFill>
                          <a:effectLst/>
                          <a:latin typeface="+mn-lt"/>
                        </a:rPr>
                        <a:t>CLEARING</a:t>
                      </a:r>
                    </a:p>
                  </a:txBody>
                  <a:tcPr marR="7566" marT="7566" marB="0" anchor="b">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a:p>
                  </a:txBody>
                  <a:tcPr marR="7566" marT="7566" marB="0" anchor="b"/>
                </a:tc>
                <a:tc gridSpan="10">
                  <a:txBody>
                    <a:bodyPr/>
                    <a:lstStyle/>
                    <a:p>
                      <a:pPr algn="l" rtl="0" fontAlgn="b"/>
                      <a:endParaRPr lang="en-US" sz="900" b="1" i="0" u="none" strike="noStrike" dirty="0">
                        <a:solidFill>
                          <a:schemeClr val="bg2"/>
                        </a:solidFill>
                        <a:effectLst/>
                        <a:latin typeface="+mn-lt"/>
                      </a:endParaRP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171450" indent="-171450" algn="r" rtl="0" fontAlgn="b">
                        <a:buFont typeface="Wingdings" panose="05000000000000000000" pitchFamily="2" charset="2"/>
                        <a:buChar char="ü"/>
                      </a:pPr>
                      <a:endParaRPr lang="en-US" sz="900" b="1" i="0" u="none" strike="noStrike">
                        <a:solidFill>
                          <a:srgbClr val="000000"/>
                        </a:solidFill>
                        <a:effectLst/>
                        <a:latin typeface="Fidelity Sans 2" panose="020B0504050501040104" pitchFamily="34" charset="0"/>
                      </a:endParaRPr>
                    </a:p>
                  </a:txBody>
                  <a:tcPr marL="7566" marR="7566" marT="7566" marB="0" anchor="ctr"/>
                </a:tc>
                <a:tc hMerge="1">
                  <a:txBody>
                    <a:bodyPr/>
                    <a:lstStyle/>
                    <a:p>
                      <a:pPr marL="171450" indent="-171450" algn="r" rtl="0" fontAlgn="b">
                        <a:buFont typeface="Wingdings" panose="05000000000000000000" pitchFamily="2" charset="2"/>
                        <a:buChar char="ü"/>
                      </a:pPr>
                      <a:endParaRPr lang="en-US" sz="900" b="1" i="0" u="none" strike="noStrike">
                        <a:solidFill>
                          <a:srgbClr val="000000"/>
                        </a:solidFill>
                        <a:effectLst/>
                        <a:latin typeface="Fidelity Sans 2" panose="020B0504050501040104" pitchFamily="34" charset="0"/>
                      </a:endParaRPr>
                    </a:p>
                  </a:txBody>
                  <a:tcPr marL="7566" marR="7566" marT="7566" marB="0" anchor="ctr"/>
                </a:tc>
                <a:tc hMerge="1">
                  <a:txBody>
                    <a:bodyPr/>
                    <a:lstStyle/>
                    <a:p>
                      <a:pPr marL="171450" indent="-171450" algn="r" rtl="0" fontAlgn="b">
                        <a:buFont typeface="Wingdings" panose="05000000000000000000" pitchFamily="2" charset="2"/>
                        <a:buChar char="ü"/>
                      </a:pPr>
                      <a:endParaRPr lang="en-US" sz="900" b="1" i="0" u="none" strike="noStrike">
                        <a:solidFill>
                          <a:srgbClr val="000000"/>
                        </a:solidFill>
                        <a:effectLst/>
                        <a:latin typeface="Fidelity Sans 2" panose="020B0504050501040104" pitchFamily="34" charset="0"/>
                      </a:endParaRPr>
                    </a:p>
                  </a:txBody>
                  <a:tcPr marL="7566" marR="7566" marT="7566" marB="0" anchor="ctr"/>
                </a:tc>
                <a:tc hMerge="1">
                  <a:txBody>
                    <a:bodyPr/>
                    <a:lstStyle/>
                    <a:p>
                      <a:pPr marL="171450" indent="-171450" algn="r" rtl="0" fontAlgn="b">
                        <a:buFont typeface="Wingdings" panose="05000000000000000000" pitchFamily="2" charset="2"/>
                        <a:buChar char="ü"/>
                      </a:pPr>
                      <a:endParaRPr lang="en-US" sz="900" b="1" i="0" u="none" strike="noStrike">
                        <a:solidFill>
                          <a:srgbClr val="000000"/>
                        </a:solidFill>
                        <a:effectLst/>
                        <a:latin typeface="Fidelity Sans 2" panose="020B0504050501040104" pitchFamily="34" charset="0"/>
                      </a:endParaRPr>
                    </a:p>
                  </a:txBody>
                  <a:tcPr marL="7566" marR="7566" marT="7566" marB="0" anchor="ctr"/>
                </a:tc>
                <a:tc hMerge="1">
                  <a:txBody>
                    <a:bodyPr/>
                    <a:lstStyle/>
                    <a:p>
                      <a:pPr marL="171450" indent="-171450" algn="r" rtl="0" fontAlgn="b">
                        <a:buFont typeface="Wingdings" panose="05000000000000000000" pitchFamily="2" charset="2"/>
                        <a:buChar char="ü"/>
                      </a:pPr>
                      <a:endParaRPr lang="en-US" sz="900" b="1" i="0" u="none" strike="noStrike">
                        <a:solidFill>
                          <a:srgbClr val="000000"/>
                        </a:solidFill>
                        <a:effectLst/>
                        <a:latin typeface="Fidelity Sans 2" panose="020B0504050501040104" pitchFamily="34" charset="0"/>
                      </a:endParaRPr>
                    </a:p>
                  </a:txBody>
                  <a:tcPr marL="7566" marR="7566" marT="7566" marB="0" anchor="ctr"/>
                </a:tc>
                <a:tc hMerge="1">
                  <a:txBody>
                    <a:bodyPr/>
                    <a:lstStyle/>
                    <a:p>
                      <a:pPr marL="171450" indent="-171450" algn="r" rtl="0" fontAlgn="b">
                        <a:buFont typeface="Wingdings" panose="05000000000000000000" pitchFamily="2" charset="2"/>
                        <a:buChar char="ü"/>
                      </a:pPr>
                      <a:endParaRPr lang="en-US" sz="900" b="1" i="0" u="none" strike="noStrike">
                        <a:solidFill>
                          <a:srgbClr val="000000"/>
                        </a:solidFill>
                        <a:effectLst/>
                        <a:latin typeface="Fidelity Sans 2" panose="020B0504050501040104" pitchFamily="34" charset="0"/>
                      </a:endParaRPr>
                    </a:p>
                  </a:txBody>
                  <a:tcPr marL="7566" marR="7566" marT="7566" marB="0" anchor="ctr"/>
                </a:tc>
                <a:tc hMerge="1">
                  <a:txBody>
                    <a:bodyPr/>
                    <a:lstStyle/>
                    <a:p>
                      <a:pPr marL="171450" indent="-171450" algn="r" rtl="0" fontAlgn="b">
                        <a:buFont typeface="Wingdings" panose="05000000000000000000" pitchFamily="2" charset="2"/>
                        <a:buChar char="ü"/>
                      </a:pPr>
                      <a:endParaRPr lang="en-US" sz="900" b="1" i="0" u="none" strike="noStrike">
                        <a:solidFill>
                          <a:srgbClr val="000000"/>
                        </a:solidFill>
                        <a:effectLst/>
                        <a:latin typeface="Fidelity Sans 2" panose="020B0504050501040104" pitchFamily="34" charset="0"/>
                      </a:endParaRPr>
                    </a:p>
                  </a:txBody>
                  <a:tcPr marL="7566" marR="7566" marT="7566" marB="0" anchor="ctr"/>
                </a:tc>
                <a:tc hMerge="1">
                  <a:txBody>
                    <a:bodyPr/>
                    <a:lstStyle/>
                    <a:p>
                      <a:endParaRPr lang="en-US"/>
                    </a:p>
                  </a:txBody>
                  <a:tcPr/>
                </a:tc>
                <a:tc hMerge="1">
                  <a:txBody>
                    <a:bodyPr/>
                    <a:lstStyle/>
                    <a:p>
                      <a:pPr marL="171450" indent="-171450" algn="r" rtl="0" fontAlgn="b">
                        <a:buFont typeface="Wingdings" panose="05000000000000000000" pitchFamily="2" charset="2"/>
                        <a:buChar char="ü"/>
                      </a:pPr>
                      <a:endParaRPr lang="en-US" sz="900" b="1" i="0" u="none" strike="noStrike">
                        <a:solidFill>
                          <a:srgbClr val="000000"/>
                        </a:solidFill>
                        <a:effectLst/>
                        <a:latin typeface="Fidelity Sans 2" panose="020B0504050501040104" pitchFamily="34" charset="0"/>
                      </a:endParaRPr>
                    </a:p>
                  </a:txBody>
                  <a:tcPr marL="7566" marR="7566" marT="7566" marB="0" anchor="ctr"/>
                </a:tc>
                <a:tc gridSpan="6">
                  <a:txBody>
                    <a:bodyPr/>
                    <a:lstStyle/>
                    <a:p>
                      <a:pPr algn="l" rtl="0" fontAlgn="b"/>
                      <a:endParaRPr lang="en-US" sz="900" b="1" i="0" u="none" strike="noStrike" dirty="0">
                        <a:solidFill>
                          <a:schemeClr val="bg2"/>
                        </a:solidFill>
                        <a:effectLst/>
                        <a:latin typeface="+mn-lt"/>
                      </a:endParaRP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171450" indent="-171450" algn="r" rtl="0" fontAlgn="ctr">
                        <a:buFont typeface="Wingdings" panose="05000000000000000000" pitchFamily="2" charset="2"/>
                        <a:buChar char="ü"/>
                      </a:pPr>
                      <a:endParaRPr lang="en-US" sz="900" b="0" i="0" u="none" strike="noStrike">
                        <a:solidFill>
                          <a:srgbClr val="000000"/>
                        </a:solidFill>
                        <a:effectLst/>
                        <a:latin typeface="Fidelity Sans 2" panose="020B0504050501040104" pitchFamily="34" charset="0"/>
                      </a:endParaRPr>
                    </a:p>
                  </a:txBody>
                  <a:tcPr marL="7566" marR="7566" marT="7566" marB="0" anchor="ctr"/>
                </a:tc>
                <a:tc hMerge="1">
                  <a:txBody>
                    <a:bodyPr/>
                    <a:lstStyle/>
                    <a:p>
                      <a:pPr marL="171450" indent="-171450" algn="r" rtl="0" fontAlgn="ctr">
                        <a:buFont typeface="Wingdings" panose="05000000000000000000" pitchFamily="2" charset="2"/>
                        <a:buChar char="ü"/>
                      </a:pPr>
                      <a:endParaRPr lang="en-US" sz="900" b="0" i="0" u="none" strike="noStrike">
                        <a:solidFill>
                          <a:srgbClr val="000000"/>
                        </a:solidFill>
                        <a:effectLst/>
                        <a:latin typeface="Fidelity Sans 2" panose="020B0504050501040104" pitchFamily="34" charset="0"/>
                      </a:endParaRPr>
                    </a:p>
                  </a:txBody>
                  <a:tcPr marL="7566" marR="7566" marT="7566" marB="0" anchor="ctr"/>
                </a:tc>
                <a:tc hMerge="1">
                  <a:txBody>
                    <a:bodyPr/>
                    <a:lstStyle/>
                    <a:p>
                      <a:endParaRPr lang="en-US"/>
                    </a:p>
                  </a:txBody>
                  <a:tcPr/>
                </a:tc>
                <a:tc hMerge="1">
                  <a:txBody>
                    <a:bodyPr/>
                    <a:lstStyle/>
                    <a:p>
                      <a:endParaRPr lang="en-US"/>
                    </a:p>
                  </a:txBody>
                  <a:tcPr/>
                </a:tc>
                <a:tc hMerge="1">
                  <a:txBody>
                    <a:bodyPr/>
                    <a:lstStyle/>
                    <a:p>
                      <a:pPr marL="171450" indent="-171450" algn="r" rtl="0" fontAlgn="ctr">
                        <a:buFont typeface="Wingdings" panose="05000000000000000000" pitchFamily="2" charset="2"/>
                        <a:buChar char="ü"/>
                      </a:pPr>
                      <a:endParaRPr lang="en-US" sz="900" b="0" i="0" u="none" strike="noStrike">
                        <a:solidFill>
                          <a:srgbClr val="000000"/>
                        </a:solidFill>
                        <a:effectLst/>
                        <a:latin typeface="Fidelity Sans 2" panose="020B0504050501040104" pitchFamily="34" charset="0"/>
                      </a:endParaRPr>
                    </a:p>
                  </a:txBody>
                  <a:tcPr marL="7566" marR="7566" marT="7566" marB="0" anchor="ctr"/>
                </a:tc>
                <a:tc>
                  <a:txBody>
                    <a:bodyPr/>
                    <a:lstStyle/>
                    <a:p>
                      <a:pPr algn="l" rtl="0" fontAlgn="b"/>
                      <a:endParaRPr lang="en-US" sz="900" b="1" i="0" u="none" strike="noStrike" dirty="0">
                        <a:solidFill>
                          <a:schemeClr val="bg2"/>
                        </a:solidFill>
                        <a:effectLst/>
                        <a:latin typeface="+mn-lt"/>
                      </a:endParaRPr>
                    </a:p>
                  </a:txBody>
                  <a:tcPr marR="7566" marT="7566" marB="0" anchor="b">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653718337"/>
                  </a:ext>
                </a:extLst>
              </a:tr>
              <a:tr h="187792">
                <a:tc>
                  <a:txBody>
                    <a:bodyPr/>
                    <a:lstStyle/>
                    <a:p>
                      <a:pPr marL="0" indent="0" algn="ctr" rtl="0" fontAlgn="b">
                        <a:buFont typeface="Wingdings" panose="05000000000000000000" pitchFamily="2" charset="2"/>
                        <a:buNone/>
                      </a:pPr>
                      <a:r>
                        <a:rPr lang="en-US" sz="1100" b="1" i="0" u="none" strike="noStrike" dirty="0">
                          <a:solidFill>
                            <a:srgbClr val="000000"/>
                          </a:solidFill>
                          <a:effectLst/>
                          <a:latin typeface="+mn-lt"/>
                        </a:rPr>
                        <a:t>^ </a:t>
                      </a:r>
                    </a:p>
                  </a:txBody>
                  <a:tcPr marR="7566" marT="7566" marB="0" anchor="b">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1" i="0" u="none" strike="noStrike" dirty="0">
                          <a:solidFill>
                            <a:schemeClr val="tx1"/>
                          </a:solidFill>
                          <a:effectLst/>
                          <a:latin typeface="+mn-lt"/>
                        </a:rPr>
                        <a:t>Black Diamond Wealth Solutions/Salentica</a:t>
                      </a: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Font typeface="Wingdings" panose="05000000000000000000" pitchFamily="2" charset="2"/>
                        <a:buNone/>
                      </a:pPr>
                      <a:endParaRPr lang="en-US" sz="900" b="1"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Font typeface="Wingdings" panose="05000000000000000000" pitchFamily="2" charset="2"/>
                        <a:buNone/>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Font typeface="Wingdings" panose="05000000000000000000" pitchFamily="2" charset="2"/>
                        <a:buNone/>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Font typeface="Wingdings" panose="05000000000000000000" pitchFamily="2" charset="2"/>
                        <a:buNone/>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Font typeface="Wingdings" panose="05000000000000000000" pitchFamily="2" charset="2"/>
                        <a:buNone/>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Font typeface="Wingdings" panose="05000000000000000000" pitchFamily="2" charset="2"/>
                        <a:buNone/>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ctr">
                        <a:buFont typeface="Wingdings" panose="05000000000000000000" pitchFamily="2" charset="2"/>
                        <a:buNone/>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599105931"/>
                  </a:ext>
                </a:extLst>
              </a:tr>
              <a:tr h="187792">
                <a:tc>
                  <a:txBody>
                    <a:bodyPr/>
                    <a:lstStyle/>
                    <a:p>
                      <a:pPr marL="0" indent="0" algn="ctr" rtl="0" fontAlgn="b">
                        <a:buFont typeface="Wingdings" panose="05000000000000000000" pitchFamily="2" charset="2"/>
                        <a:buNone/>
                      </a:pPr>
                      <a:r>
                        <a:rPr lang="en-US" sz="1100" b="1" i="0" u="none" strike="noStrike" dirty="0">
                          <a:solidFill>
                            <a:srgbClr val="000000"/>
                          </a:solidFill>
                          <a:effectLst/>
                          <a:latin typeface="+mn-lt"/>
                        </a:rPr>
                        <a:t>^ </a:t>
                      </a:r>
                    </a:p>
                  </a:txBody>
                  <a:tcPr marR="7566" marT="7566" marB="0" anchor="b">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1100" b="1" i="0" u="none" strike="noStrike" dirty="0">
                          <a:solidFill>
                            <a:schemeClr val="tx1"/>
                          </a:solidFill>
                          <a:effectLst/>
                          <a:latin typeface="+mn-lt"/>
                        </a:rPr>
                        <a:t>Envestnet Tamarac</a:t>
                      </a: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r>
                        <a:rPr lang="en-US" sz="900" u="none" strike="noStrike" dirty="0">
                          <a:effectLst/>
                          <a:latin typeface="+mn-lt"/>
                        </a:rPr>
                        <a:t> </a:t>
                      </a:r>
                      <a:endParaRPr lang="en-US" sz="900" b="1"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049069062"/>
                  </a:ext>
                </a:extLst>
              </a:tr>
              <a:tr h="187792">
                <a:tc>
                  <a:txBody>
                    <a:bodyPr/>
                    <a:lstStyle/>
                    <a:p>
                      <a:pPr marL="0" indent="0" algn="ctr" rtl="0" fontAlgn="b">
                        <a:buFont typeface="Wingdings" panose="05000000000000000000" pitchFamily="2" charset="2"/>
                        <a:buNone/>
                      </a:pPr>
                      <a:r>
                        <a:rPr lang="en-US" sz="1100" b="1" i="0" u="none" strike="noStrike" dirty="0">
                          <a:solidFill>
                            <a:srgbClr val="000000"/>
                          </a:solidFill>
                          <a:effectLst/>
                          <a:latin typeface="+mn-lt"/>
                        </a:rPr>
                        <a:t>^ </a:t>
                      </a:r>
                    </a:p>
                  </a:txBody>
                  <a:tcPr marR="7566" marT="7566" marB="0" anchor="b">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1" i="0" u="none" strike="noStrike" dirty="0">
                          <a:solidFill>
                            <a:schemeClr val="tx1"/>
                          </a:solidFill>
                          <a:effectLst/>
                          <a:latin typeface="+mn-lt"/>
                        </a:rPr>
                        <a:t>Salesforce (direct integration) **</a:t>
                      </a: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u="none" strike="noStrike" dirty="0">
                          <a:effectLst/>
                          <a:latin typeface="+mn-lt"/>
                        </a:rPr>
                        <a:t> </a:t>
                      </a:r>
                      <a:endParaRPr lang="en-US" sz="900" b="1"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427701786"/>
                  </a:ext>
                </a:extLst>
              </a:tr>
              <a:tr h="187792">
                <a:tc>
                  <a:txBody>
                    <a:bodyPr/>
                    <a:lstStyle/>
                    <a:p>
                      <a:pPr marL="0" indent="0" algn="ctr" rtl="0" fontAlgn="b">
                        <a:buFont typeface="Wingdings" panose="05000000000000000000" pitchFamily="2" charset="2"/>
                        <a:buNone/>
                      </a:pPr>
                      <a:r>
                        <a:rPr lang="en-US" sz="1100" b="1" i="0" u="none" strike="noStrike" dirty="0">
                          <a:solidFill>
                            <a:srgbClr val="000000"/>
                          </a:solidFill>
                          <a:effectLst/>
                          <a:latin typeface="+mn-lt"/>
                        </a:rPr>
                        <a:t>^ </a:t>
                      </a:r>
                    </a:p>
                  </a:txBody>
                  <a:tcPr marR="7566" marT="7566" marB="0" anchor="b">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1100" b="1" i="0" u="none" strike="noStrike" dirty="0">
                          <a:solidFill>
                            <a:schemeClr val="tx1"/>
                          </a:solidFill>
                          <a:effectLst/>
                          <a:latin typeface="+mn-lt"/>
                        </a:rPr>
                        <a:t>Skience</a:t>
                      </a: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u="none" strike="noStrike" dirty="0">
                          <a:effectLst/>
                          <a:latin typeface="+mn-lt"/>
                        </a:rPr>
                        <a:t>  </a:t>
                      </a: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21066035"/>
                  </a:ext>
                </a:extLst>
              </a:tr>
              <a:tr h="187792">
                <a:tc gridSpan="2">
                  <a:txBody>
                    <a:bodyPr/>
                    <a:lstStyle/>
                    <a:p>
                      <a:pPr algn="l" rtl="0" fontAlgn="b"/>
                      <a:r>
                        <a:rPr lang="en-US" sz="1100" b="1" i="0" u="none" strike="noStrike" dirty="0">
                          <a:solidFill>
                            <a:schemeClr val="bg2"/>
                          </a:solidFill>
                          <a:effectLst/>
                          <a:latin typeface="+mn-lt"/>
                        </a:rPr>
                        <a:t>CUSTODY</a:t>
                      </a:r>
                    </a:p>
                  </a:txBody>
                  <a:tcPr marR="7566" marT="7566" marB="0" anchor="b">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a:p>
                  </a:txBody>
                  <a:tcPr marR="7566" marT="7566" marB="0" anchor="b">
                    <a:lnL w="19050" cap="flat" cmpd="sng" algn="ctr">
                      <a:solidFill>
                        <a:schemeClr val="bg2">
                          <a:lumMod val="75000"/>
                        </a:schemeClr>
                      </a:solidFill>
                      <a:prstDash val="solid"/>
                      <a:round/>
                      <a:headEnd type="none" w="med" len="med"/>
                      <a:tailEnd type="none" w="med" len="med"/>
                    </a:lnL>
                    <a:lnR w="19050" cap="flat" cmpd="sng" algn="ctr">
                      <a:solidFill>
                        <a:schemeClr val="bg2">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gridSpan="10">
                  <a:txBody>
                    <a:bodyPr/>
                    <a:lstStyle/>
                    <a:p>
                      <a:pPr algn="l" rtl="0" fontAlgn="b"/>
                      <a:endParaRPr lang="en-US" sz="900" b="1" i="0" u="none" strike="noStrike" dirty="0">
                        <a:solidFill>
                          <a:schemeClr val="bg2"/>
                        </a:solidFill>
                        <a:effectLst/>
                        <a:latin typeface="+mn-lt"/>
                      </a:endParaRP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171450" indent="-171450" algn="r" fontAlgn="b">
                        <a:buFont typeface="Wingdings" panose="05000000000000000000" pitchFamily="2" charset="2"/>
                        <a:buChar char="ü"/>
                      </a:pPr>
                      <a:endParaRPr lang="en-US" sz="900" b="0" i="0" u="none" strike="noStrike">
                        <a:solidFill>
                          <a:srgbClr val="000000"/>
                        </a:solidFill>
                        <a:effectLst/>
                        <a:latin typeface="Aptos Narrow" panose="020B0004020202020204" pitchFamily="34" charset="0"/>
                      </a:endParaRPr>
                    </a:p>
                  </a:txBody>
                  <a:tcPr marL="7566" marR="7566" marT="7566"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hMerge="1">
                  <a:txBody>
                    <a:bodyPr/>
                    <a:lstStyle/>
                    <a:p>
                      <a:pPr marL="171450" indent="-171450" algn="r" fontAlgn="b">
                        <a:buFont typeface="Wingdings" panose="05000000000000000000" pitchFamily="2" charset="2"/>
                        <a:buChar char="ü"/>
                      </a:pPr>
                      <a:endParaRPr lang="en-US" sz="900" b="0" i="0" u="none" strike="noStrike">
                        <a:solidFill>
                          <a:srgbClr val="000000"/>
                        </a:solidFill>
                        <a:effectLst/>
                        <a:latin typeface="Aptos Narrow" panose="020B0004020202020204" pitchFamily="34" charset="0"/>
                      </a:endParaRPr>
                    </a:p>
                  </a:txBody>
                  <a:tcPr marL="7566" marR="7566" marT="7566"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hMerge="1">
                  <a:txBody>
                    <a:bodyPr/>
                    <a:lstStyle/>
                    <a:p>
                      <a:pPr marL="171450" indent="-171450" algn="r" fontAlgn="b">
                        <a:buFont typeface="Wingdings" panose="05000000000000000000" pitchFamily="2" charset="2"/>
                        <a:buChar char="ü"/>
                      </a:pPr>
                      <a:endParaRPr lang="en-US" sz="900" b="0" i="0" u="none" strike="noStrike">
                        <a:solidFill>
                          <a:srgbClr val="000000"/>
                        </a:solidFill>
                        <a:effectLst/>
                        <a:latin typeface="Aptos Narrow" panose="020B0004020202020204" pitchFamily="34" charset="0"/>
                      </a:endParaRPr>
                    </a:p>
                  </a:txBody>
                  <a:tcPr marL="7566" marR="7566" marT="7566"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hMerge="1">
                  <a:txBody>
                    <a:bodyPr/>
                    <a:lstStyle/>
                    <a:p>
                      <a:pPr marL="171450" indent="-171450" algn="r" fontAlgn="b">
                        <a:buFont typeface="Wingdings" panose="05000000000000000000" pitchFamily="2" charset="2"/>
                        <a:buChar char="ü"/>
                      </a:pPr>
                      <a:endParaRPr lang="en-US" sz="900" b="0" i="0" u="none" strike="noStrike">
                        <a:solidFill>
                          <a:srgbClr val="000000"/>
                        </a:solidFill>
                        <a:effectLst/>
                        <a:latin typeface="Aptos Narrow" panose="020B0004020202020204" pitchFamily="34" charset="0"/>
                      </a:endParaRPr>
                    </a:p>
                  </a:txBody>
                  <a:tcPr marL="7566" marR="7566" marT="7566"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hMerge="1">
                  <a:txBody>
                    <a:bodyPr/>
                    <a:lstStyle/>
                    <a:p>
                      <a:pPr marL="171450" indent="-171450" algn="r" fontAlgn="b">
                        <a:buFont typeface="Wingdings" panose="05000000000000000000" pitchFamily="2" charset="2"/>
                        <a:buChar char="ü"/>
                      </a:pPr>
                      <a:endParaRPr lang="en-US" sz="900" b="0" i="0" u="none" strike="noStrike">
                        <a:solidFill>
                          <a:srgbClr val="000000"/>
                        </a:solidFill>
                        <a:effectLst/>
                        <a:latin typeface="Aptos Narrow" panose="020B0004020202020204" pitchFamily="34" charset="0"/>
                      </a:endParaRPr>
                    </a:p>
                  </a:txBody>
                  <a:tcPr marL="7566" marR="7566" marT="7566"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hMerge="1">
                  <a:txBody>
                    <a:bodyPr/>
                    <a:lstStyle/>
                    <a:p>
                      <a:pPr marL="171450" indent="-171450" algn="r" fontAlgn="b">
                        <a:buFont typeface="Wingdings" panose="05000000000000000000" pitchFamily="2" charset="2"/>
                        <a:buChar char="ü"/>
                      </a:pPr>
                      <a:endParaRPr lang="en-US" sz="900" b="0" i="0" u="none" strike="noStrike">
                        <a:solidFill>
                          <a:srgbClr val="000000"/>
                        </a:solidFill>
                        <a:effectLst/>
                        <a:latin typeface="Aptos Narrow" panose="020B0004020202020204" pitchFamily="34" charset="0"/>
                      </a:endParaRPr>
                    </a:p>
                  </a:txBody>
                  <a:tcPr marL="7566" marR="7566" marT="7566"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hMerge="1">
                  <a:txBody>
                    <a:bodyPr/>
                    <a:lstStyle/>
                    <a:p>
                      <a:pPr marL="171450" indent="-171450" algn="r" fontAlgn="b">
                        <a:buFont typeface="Wingdings" panose="05000000000000000000" pitchFamily="2" charset="2"/>
                        <a:buChar char="ü"/>
                      </a:pPr>
                      <a:endParaRPr lang="en-US" sz="900" b="0" i="0" u="none" strike="noStrike">
                        <a:solidFill>
                          <a:srgbClr val="000000"/>
                        </a:solidFill>
                        <a:effectLst/>
                        <a:latin typeface="Aptos Narrow" panose="020B0004020202020204" pitchFamily="34" charset="0"/>
                      </a:endParaRPr>
                    </a:p>
                  </a:txBody>
                  <a:tcPr marL="7566" marR="7566" marT="7566"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hMerge="1">
                  <a:txBody>
                    <a:bodyPr/>
                    <a:lstStyle/>
                    <a:p>
                      <a:endParaRPr lang="en-US"/>
                    </a:p>
                  </a:txBody>
                  <a:tcPr/>
                </a:tc>
                <a:tc hMerge="1">
                  <a:txBody>
                    <a:bodyPr/>
                    <a:lstStyle/>
                    <a:p>
                      <a:pPr marL="171450" indent="-171450" algn="r" rtl="0" fontAlgn="b">
                        <a:buFont typeface="Wingdings" panose="05000000000000000000" pitchFamily="2" charset="2"/>
                        <a:buChar char="ü"/>
                      </a:pPr>
                      <a:endParaRPr lang="en-US" sz="900" b="1" i="0" u="none" strike="noStrike">
                        <a:solidFill>
                          <a:srgbClr val="000000"/>
                        </a:solidFill>
                        <a:effectLst/>
                        <a:latin typeface="Fidelity Sans 2" panose="020B0504050501040104" pitchFamily="34" charset="0"/>
                      </a:endParaRPr>
                    </a:p>
                  </a:txBody>
                  <a:tcPr marL="7566" marR="7566" marT="7566"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gridSpan="6">
                  <a:txBody>
                    <a:bodyPr/>
                    <a:lstStyle/>
                    <a:p>
                      <a:pPr algn="l" rtl="0" fontAlgn="b"/>
                      <a:endParaRPr lang="en-US" sz="900" b="1" i="0" u="none" strike="noStrike" dirty="0">
                        <a:solidFill>
                          <a:schemeClr val="bg2"/>
                        </a:solidFill>
                        <a:effectLst/>
                        <a:latin typeface="+mn-lt"/>
                      </a:endParaRP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pPr marL="171450" indent="-171450" algn="r" rtl="0" fontAlgn="ctr">
                        <a:buFont typeface="Wingdings" panose="05000000000000000000" pitchFamily="2" charset="2"/>
                        <a:buChar char="ü"/>
                      </a:pPr>
                      <a:endParaRPr lang="en-US" sz="900" b="0" i="0" u="none" strike="noStrike">
                        <a:solidFill>
                          <a:srgbClr val="000000"/>
                        </a:solidFill>
                        <a:effectLst/>
                        <a:latin typeface="Fidelity Sans 2" panose="020B0504050501040104" pitchFamily="34" charset="0"/>
                      </a:endParaRPr>
                    </a:p>
                  </a:txBody>
                  <a:tcPr marL="7566" marR="7566" marT="7566"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hMerge="1">
                  <a:txBody>
                    <a:bodyPr/>
                    <a:lstStyle/>
                    <a:p>
                      <a:pPr marL="171450" indent="-171450" algn="r" rtl="0" fontAlgn="ctr">
                        <a:buFont typeface="Wingdings" panose="05000000000000000000" pitchFamily="2" charset="2"/>
                        <a:buChar char="ü"/>
                      </a:pPr>
                      <a:endParaRPr lang="en-US" sz="900" b="0" i="0" u="none" strike="noStrike">
                        <a:solidFill>
                          <a:srgbClr val="000000"/>
                        </a:solidFill>
                        <a:effectLst/>
                        <a:latin typeface="Fidelity Sans 2" panose="020B0504050501040104" pitchFamily="34" charset="0"/>
                      </a:endParaRPr>
                    </a:p>
                  </a:txBody>
                  <a:tcPr marL="7566" marR="7566" marT="7566"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171450" indent="-171450" algn="r" rtl="0" fontAlgn="ctr">
                        <a:buFont typeface="Wingdings" panose="05000000000000000000" pitchFamily="2" charset="2"/>
                        <a:buChar char="ü"/>
                      </a:pPr>
                      <a:endParaRPr lang="en-US" sz="900" b="0" i="0" u="none" strike="noStrike">
                        <a:solidFill>
                          <a:srgbClr val="000000"/>
                        </a:solidFill>
                        <a:effectLst/>
                        <a:latin typeface="Fidelity Sans 2" panose="020B0504050501040104" pitchFamily="34" charset="0"/>
                      </a:endParaRPr>
                    </a:p>
                  </a:txBody>
                  <a:tcPr marL="7566" marR="7566" marT="7566"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endParaRPr lang="en-US" sz="900" b="1" i="0" u="none" strike="noStrike" dirty="0">
                        <a:solidFill>
                          <a:schemeClr val="bg2"/>
                        </a:solidFill>
                        <a:effectLst/>
                        <a:latin typeface="+mn-lt"/>
                      </a:endParaRPr>
                    </a:p>
                  </a:txBody>
                  <a:tcPr marR="7566" marT="7566" marB="0" anchor="b">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456451805"/>
                  </a:ext>
                </a:extLst>
              </a:tr>
              <a:tr h="187792">
                <a:tc>
                  <a:txBody>
                    <a:bodyPr/>
                    <a:lstStyle/>
                    <a:p>
                      <a:pPr marL="0" indent="0" algn="ctr" rtl="0" fontAlgn="b">
                        <a:buFont typeface="Wingdings" panose="05000000000000000000" pitchFamily="2" charset="2"/>
                        <a:buNone/>
                      </a:pPr>
                      <a:r>
                        <a:rPr lang="en-US" sz="1100" b="1" i="0" u="none" strike="noStrike" dirty="0">
                          <a:solidFill>
                            <a:srgbClr val="000000"/>
                          </a:solidFill>
                          <a:effectLst/>
                          <a:latin typeface="+mn-lt"/>
                        </a:rPr>
                        <a:t>^ </a:t>
                      </a:r>
                    </a:p>
                  </a:txBody>
                  <a:tcPr marR="7566" marT="7566"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1" i="0" u="none" strike="noStrike" dirty="0">
                          <a:solidFill>
                            <a:schemeClr val="tx1"/>
                          </a:solidFill>
                          <a:effectLst/>
                          <a:latin typeface="+mn-lt"/>
                        </a:rPr>
                        <a:t>Advyzon</a:t>
                      </a: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fontAlgn="b">
                        <a:buFont typeface="Wingdings" panose="05000000000000000000" pitchFamily="2" charset="2"/>
                        <a:buNone/>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fontAlgn="b">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fontAlgn="b">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188915778"/>
                  </a:ext>
                </a:extLst>
              </a:tr>
              <a:tr h="187792">
                <a:tc>
                  <a:txBody>
                    <a:bodyPr/>
                    <a:lstStyle/>
                    <a:p>
                      <a:pPr marL="0" lvl="0" indent="0" algn="ctr" rtl="0" fontAlgn="b">
                        <a:buNone/>
                      </a:pPr>
                      <a:r>
                        <a:rPr lang="en-US" sz="1100" b="1" i="0" u="none" strike="noStrike" dirty="0">
                          <a:solidFill>
                            <a:srgbClr val="000000"/>
                          </a:solidFill>
                          <a:effectLst/>
                          <a:latin typeface="+mn-lt"/>
                          <a:sym typeface="Wingdings 2"/>
                        </a:rPr>
                        <a:t> </a:t>
                      </a:r>
                    </a:p>
                  </a:txBody>
                  <a:tcPr marR="7566" marT="7566"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1100" b="1" i="0" u="none" strike="noStrike" dirty="0">
                          <a:solidFill>
                            <a:schemeClr val="tx1"/>
                          </a:solidFill>
                          <a:effectLst/>
                          <a:latin typeface="+mn-lt"/>
                        </a:rPr>
                        <a:t>Advisor360</a:t>
                      </a: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b">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b">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b">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b">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fontAlgn="b">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07408325"/>
                  </a:ext>
                </a:extLst>
              </a:tr>
              <a:tr h="187792">
                <a:tc>
                  <a:txBody>
                    <a:bodyPr/>
                    <a:lstStyle/>
                    <a:p>
                      <a:pPr lvl="0" algn="ctr" rtl="0" fontAlgn="b"/>
                      <a:endParaRPr lang="en-US" sz="1100" b="1" i="0" u="none" strike="noStrike" dirty="0">
                        <a:solidFill>
                          <a:srgbClr val="000000"/>
                        </a:solidFill>
                        <a:effectLst/>
                        <a:latin typeface="+mn-lt"/>
                        <a:sym typeface="Wingdings 2"/>
                      </a:endParaRPr>
                    </a:p>
                  </a:txBody>
                  <a:tcPr marR="7566" marT="7566"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1" i="0" u="none" strike="noStrike" dirty="0">
                          <a:solidFill>
                            <a:schemeClr val="tx1"/>
                          </a:solidFill>
                          <a:effectLst/>
                          <a:latin typeface="+mn-lt"/>
                        </a:rPr>
                        <a:t>AdvisorEngine</a:t>
                      </a: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fontAlgn="b">
                        <a:buFont typeface="Wingdings" panose="05000000000000000000" pitchFamily="2" charset="2"/>
                        <a:buChar char="ü"/>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fontAlgn="b">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fontAlgn="b">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fontAlgn="b">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fontAlgn="b">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fontAlgn="b">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Font typeface="Courier New" panose="02070309020205020404" pitchFamily="49" charset="0"/>
                        <a:buNone/>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Font typeface="Courier New" panose="02070309020205020404" pitchFamily="49" charset="0"/>
                        <a:buNone/>
                      </a:pPr>
                      <a:r>
                        <a:rPr lang="en-US" sz="1000" b="1" i="0" u="none" strike="noStrike" dirty="0">
                          <a:solidFill>
                            <a:srgbClr val="000000"/>
                          </a:solidFill>
                          <a:effectLst/>
                          <a:latin typeface="+mn-lt"/>
                        </a:rPr>
                        <a:t>*</a:t>
                      </a: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521607573"/>
                  </a:ext>
                </a:extLst>
              </a:tr>
              <a:tr h="187792">
                <a:tc>
                  <a:txBody>
                    <a:bodyPr/>
                    <a:lstStyle/>
                    <a:p>
                      <a:pPr marL="0" lvl="0" indent="0" algn="ctr" rtl="0" fontAlgn="b">
                        <a:buFont typeface="Wingdings" panose="05000000000000000000" pitchFamily="2" charset="2"/>
                        <a:buNone/>
                      </a:pPr>
                      <a:r>
                        <a:rPr lang="en-US" sz="1100" b="1" i="0" u="none" strike="noStrike" dirty="0">
                          <a:solidFill>
                            <a:srgbClr val="000000"/>
                          </a:solidFill>
                          <a:effectLst/>
                          <a:latin typeface="+mn-lt"/>
                          <a:sym typeface="Wingdings 2"/>
                        </a:rPr>
                        <a:t> </a:t>
                      </a:r>
                    </a:p>
                  </a:txBody>
                  <a:tcPr marR="7566" marT="7566"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1100" b="1" i="0" u="none" strike="noStrike" dirty="0">
                          <a:solidFill>
                            <a:schemeClr val="tx1"/>
                          </a:solidFill>
                          <a:effectLst/>
                          <a:latin typeface="+mn-lt"/>
                        </a:rPr>
                        <a:t>Assetbook (Circle Black)</a:t>
                      </a: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r>
                        <a:rPr lang="en-US" sz="900" u="none" strike="noStrike" dirty="0">
                          <a:effectLst/>
                          <a:latin typeface="+mn-lt"/>
                        </a:rPr>
                        <a:t> </a:t>
                      </a:r>
                      <a:endParaRPr lang="en-US" sz="900" b="1"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7582934"/>
                  </a:ext>
                </a:extLst>
              </a:tr>
              <a:tr h="187792">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1" i="0" u="none" strike="noStrike" dirty="0">
                          <a:solidFill>
                            <a:srgbClr val="000000"/>
                          </a:solidFill>
                          <a:effectLst/>
                          <a:latin typeface="+mn-lt"/>
                        </a:rPr>
                        <a:t>^ </a:t>
                      </a:r>
                      <a:r>
                        <a:rPr lang="en-US" sz="1100" b="1" i="0" u="none" strike="noStrike" dirty="0">
                          <a:solidFill>
                            <a:srgbClr val="000000"/>
                          </a:solidFill>
                          <a:effectLst/>
                          <a:latin typeface="+mn-lt"/>
                          <a:sym typeface="Wingdings 2"/>
                        </a:rPr>
                        <a:t> </a:t>
                      </a:r>
                    </a:p>
                  </a:txBody>
                  <a:tcPr marR="7566" marT="7566"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1" i="0" u="none" strike="noStrike" dirty="0">
                          <a:solidFill>
                            <a:schemeClr val="tx1"/>
                          </a:solidFill>
                          <a:effectLst/>
                          <a:latin typeface="+mn-lt"/>
                        </a:rPr>
                        <a:t>Atomic Insights</a:t>
                      </a: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Font typeface="Wingdings" panose="05000000000000000000" pitchFamily="2" charset="2"/>
                        <a:buNone/>
                      </a:pPr>
                      <a:r>
                        <a:rPr lang="en-US" sz="900" u="none" strike="noStrike" dirty="0">
                          <a:effectLst/>
                          <a:latin typeface="+mn-lt"/>
                        </a:rPr>
                        <a:t> </a:t>
                      </a:r>
                      <a:endParaRPr lang="en-US" sz="900" b="1"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925440459"/>
                  </a:ext>
                </a:extLst>
              </a:tr>
              <a:tr h="187792">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1" i="0" u="none" strike="noStrike" dirty="0">
                          <a:solidFill>
                            <a:srgbClr val="000000"/>
                          </a:solidFill>
                          <a:effectLst/>
                          <a:latin typeface="+mn-lt"/>
                        </a:rPr>
                        <a:t>^ </a:t>
                      </a:r>
                      <a:r>
                        <a:rPr lang="en-US" sz="1100" b="1" i="0" u="none" strike="noStrike" dirty="0">
                          <a:solidFill>
                            <a:srgbClr val="000000"/>
                          </a:solidFill>
                          <a:effectLst/>
                          <a:latin typeface="+mn-lt"/>
                          <a:sym typeface="Wingdings 2"/>
                        </a:rPr>
                        <a:t> </a:t>
                      </a:r>
                    </a:p>
                  </a:txBody>
                  <a:tcPr marR="7566" marT="7566"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1100" b="1" i="0" u="none" strike="noStrike" dirty="0">
                          <a:solidFill>
                            <a:schemeClr val="tx1"/>
                          </a:solidFill>
                          <a:effectLst/>
                          <a:latin typeface="+mn-lt"/>
                        </a:rPr>
                        <a:t>Docupace</a:t>
                      </a: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u="none" strike="noStrike" dirty="0">
                          <a:effectLst/>
                          <a:latin typeface="+mn-lt"/>
                        </a:rPr>
                        <a:t> </a:t>
                      </a:r>
                      <a:endParaRPr lang="en-US" sz="900" b="1"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ctr">
                        <a:buFont typeface="Wingdings" panose="05000000000000000000" pitchFamily="2" charset="2"/>
                        <a:buNone/>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endParaRPr lang="en-US" sz="900" b="0"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010334657"/>
                  </a:ext>
                </a:extLst>
              </a:tr>
              <a:tr h="1877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000000"/>
                          </a:solidFill>
                          <a:effectLst/>
                          <a:latin typeface="+mn-lt"/>
                        </a:rPr>
                        <a:t>^ </a:t>
                      </a:r>
                    </a:p>
                  </a:txBody>
                  <a:tcPr marR="7566" marT="7566"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rtl="0" fontAlgn="b"/>
                      <a:r>
                        <a:rPr lang="en-US" sz="1100" b="1" i="0" u="none" strike="noStrike" dirty="0">
                          <a:solidFill>
                            <a:schemeClr val="tx1"/>
                          </a:solidFill>
                          <a:effectLst/>
                          <a:latin typeface="+mn-lt"/>
                        </a:rPr>
                        <a:t>IWMS Salesforce App</a:t>
                      </a: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Font typeface="Wingdings" panose="05000000000000000000" pitchFamily="2" charset="2"/>
                        <a:buNone/>
                      </a:pPr>
                      <a:endParaRPr lang="en-US" sz="900" b="1"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sym typeface="Wingdings 2"/>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sym typeface="Wingdings 2"/>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sym typeface="Wingdings 2"/>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sym typeface="Wingdings 2"/>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None/>
                      </a:pPr>
                      <a:r>
                        <a:rPr lang="en-US" sz="900" b="1" i="0" u="none" strike="noStrike" dirty="0">
                          <a:solidFill>
                            <a:srgbClr val="000000"/>
                          </a:solidFill>
                          <a:effectLst/>
                          <a:latin typeface="+mn-lt"/>
                        </a:rPr>
                        <a:t>*</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indent="0" algn="ctr" rtl="0" fontAlgn="b">
                        <a:buNone/>
                      </a:pPr>
                      <a:endParaRPr lang="en-US" sz="900" b="1" i="0" u="none" strike="noStrike" dirty="0">
                        <a:solidFill>
                          <a:srgbClr val="000000"/>
                        </a:solidFill>
                        <a:effectLst/>
                        <a:latin typeface="+mn-lt"/>
                        <a:sym typeface="Wingdings 2"/>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sym typeface="Wingdings 2"/>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0" i="0" u="none" strike="noStrike" dirty="0">
                          <a:solidFill>
                            <a:srgbClr val="000000"/>
                          </a:solidFill>
                          <a:effectLst/>
                          <a:latin typeface="+mn-lt"/>
                          <a:sym typeface="Wingdings 2"/>
                        </a:rPr>
                        <a:t> </a:t>
                      </a:r>
                    </a:p>
                  </a:txBody>
                  <a:tcPr marL="7566" marR="7566" marT="7566" marB="0" anchor="ctr">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43574879"/>
                  </a:ext>
                </a:extLst>
              </a:tr>
              <a:tr h="187792">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1" i="0" u="none" strike="noStrike" dirty="0">
                          <a:solidFill>
                            <a:srgbClr val="000000"/>
                          </a:solidFill>
                          <a:effectLst/>
                          <a:latin typeface="+mn-lt"/>
                        </a:rPr>
                        <a:t>^ </a:t>
                      </a:r>
                      <a:r>
                        <a:rPr lang="en-US" sz="1100" b="1" i="0" u="none" strike="noStrike" dirty="0">
                          <a:solidFill>
                            <a:schemeClr val="accent3"/>
                          </a:solidFill>
                          <a:effectLst/>
                          <a:latin typeface="+mn-lt"/>
                          <a:sym typeface="Wingdings 2"/>
                        </a:rPr>
                        <a:t> </a:t>
                      </a:r>
                    </a:p>
                  </a:txBody>
                  <a:tcPr marR="7566" marT="7566"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1100" b="1" i="0" u="none" strike="noStrike" dirty="0">
                          <a:solidFill>
                            <a:schemeClr val="tx1"/>
                          </a:solidFill>
                          <a:effectLst/>
                          <a:latin typeface="+mn-lt"/>
                        </a:rPr>
                        <a:t>Redtail</a:t>
                      </a: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r>
                        <a:rPr lang="en-US" sz="900" u="none" strike="noStrike" dirty="0">
                          <a:effectLst/>
                          <a:latin typeface="+mn-lt"/>
                        </a:rPr>
                        <a:t> </a:t>
                      </a:r>
                      <a:endParaRPr lang="en-US" sz="900" b="1"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756625511"/>
                  </a:ext>
                </a:extLst>
              </a:tr>
              <a:tr h="187792">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1" i="0" u="none" strike="noStrike" dirty="0">
                          <a:solidFill>
                            <a:srgbClr val="000000"/>
                          </a:solidFill>
                          <a:effectLst/>
                          <a:latin typeface="+mn-lt"/>
                        </a:rPr>
                        <a:t>^ </a:t>
                      </a:r>
                      <a:r>
                        <a:rPr lang="en-US" sz="1100" b="1" i="0" u="none" strike="noStrike" dirty="0">
                          <a:solidFill>
                            <a:srgbClr val="000000"/>
                          </a:solidFill>
                          <a:effectLst/>
                          <a:latin typeface="+mn-lt"/>
                          <a:sym typeface="Wingdings 2"/>
                        </a:rPr>
                        <a:t> </a:t>
                      </a:r>
                    </a:p>
                  </a:txBody>
                  <a:tcPr marR="7566" marT="7566" marB="0" anchor="ctr">
                    <a:lnL w="12700" cap="flat" cmpd="sng" algn="ctr">
                      <a:no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l" rtl="0" fontAlgn="b"/>
                      <a:r>
                        <a:rPr lang="en-US" sz="1100" b="1" i="0" u="none" strike="noStrike" dirty="0">
                          <a:solidFill>
                            <a:schemeClr val="tx1"/>
                          </a:solidFill>
                          <a:effectLst/>
                          <a:latin typeface="+mn-lt"/>
                        </a:rPr>
                        <a:t>Wealthbox</a:t>
                      </a:r>
                    </a:p>
                  </a:txBody>
                  <a:tcPr marR="7566" marT="7566" marB="0" anchor="b">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indent="0" algn="ctr" rtl="0" fontAlgn="b">
                        <a:buFont typeface="Wingdings" panose="05000000000000000000" pitchFamily="2" charset="2"/>
                        <a:buNone/>
                      </a:pPr>
                      <a:r>
                        <a:rPr lang="en-US" sz="900" u="none" strike="noStrike" dirty="0">
                          <a:effectLst/>
                          <a:latin typeface="+mn-lt"/>
                        </a:rPr>
                        <a:t> </a:t>
                      </a:r>
                      <a:endParaRPr lang="en-US" sz="900" b="1"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1"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900" b="1"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u="none" strike="noStrike" dirty="0">
                          <a:effectLst/>
                          <a:latin typeface="+mn-lt"/>
                        </a:rPr>
                        <a:t> </a:t>
                      </a:r>
                      <a:endParaRPr lang="en-US" sz="900" b="0" i="0" u="none" strike="noStrike" dirty="0">
                        <a:solidFill>
                          <a:srgbClr val="000000"/>
                        </a:solidFill>
                        <a:effectLst/>
                        <a:latin typeface="+mn-lt"/>
                      </a:endParaRPr>
                    </a:p>
                  </a:txBody>
                  <a:tcPr marL="7566" marR="7566" marT="7566" marB="0" anchor="ctr">
                    <a:lnL w="12700" cap="flat" cmpd="sng" algn="ctr">
                      <a:solidFill>
                        <a:schemeClr val="bg2"/>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171450" indent="-171450" algn="ctr" rtl="0" fontAlgn="ctr">
                        <a:buFont typeface="Wingdings" panose="05000000000000000000" pitchFamily="2" charset="2"/>
                        <a:buChar char="ü"/>
                      </a:pPr>
                      <a:endParaRPr lang="en-US" sz="900" b="0" i="0" u="none" strike="noStrike" dirty="0">
                        <a:solidFill>
                          <a:srgbClr val="000000"/>
                        </a:solidFill>
                        <a:effectLst/>
                        <a:latin typeface="+mn-lt"/>
                      </a:endParaRPr>
                    </a:p>
                  </a:txBody>
                  <a:tcPr marL="7566" marR="7566" marT="7566" marB="0" anchor="ctr">
                    <a:lnL w="12700" cap="flat" cmpd="sng" algn="ctr">
                      <a:solidFill>
                        <a:schemeClr val="bg1">
                          <a:lumMod val="7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900" b="0" i="0" u="none" strike="noStrike" dirty="0">
                          <a:solidFill>
                            <a:srgbClr val="000000"/>
                          </a:solidFill>
                          <a:effectLst/>
                          <a:latin typeface="+mn-lt"/>
                        </a:rPr>
                        <a:t>   </a:t>
                      </a:r>
                    </a:p>
                  </a:txBody>
                  <a:tcPr marL="7566" marR="7566" marT="7566" marB="0" anchor="ctr">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11718682"/>
                  </a:ext>
                </a:extLst>
              </a:tr>
            </a:tbl>
          </a:graphicData>
        </a:graphic>
      </p:graphicFrame>
      <p:sp>
        <p:nvSpPr>
          <p:cNvPr id="13" name="TextBox 12">
            <a:extLst>
              <a:ext uri="{FF2B5EF4-FFF2-40B4-BE49-F238E27FC236}">
                <a16:creationId xmlns:a16="http://schemas.microsoft.com/office/drawing/2014/main" id="{F9CFA27E-260C-3F95-32E0-9928E172918E}"/>
              </a:ext>
            </a:extLst>
          </p:cNvPr>
          <p:cNvSpPr txBox="1"/>
          <p:nvPr/>
        </p:nvSpPr>
        <p:spPr>
          <a:xfrm>
            <a:off x="9186500" y="5981599"/>
            <a:ext cx="2618444" cy="230832"/>
          </a:xfrm>
          <a:prstGeom prst="rect">
            <a:avLst/>
          </a:prstGeom>
          <a:noFill/>
        </p:spPr>
        <p:txBody>
          <a:bodyPr wrap="square">
            <a:spAutoFit/>
          </a:bodyPr>
          <a:lstStyle/>
          <a:p>
            <a:r>
              <a:rPr lang="en-US" sz="900" dirty="0"/>
              <a:t>** Client specific, not deployed to the SF app</a:t>
            </a:r>
          </a:p>
        </p:txBody>
      </p:sp>
      <p:sp>
        <p:nvSpPr>
          <p:cNvPr id="5" name="TextBox 4">
            <a:extLst>
              <a:ext uri="{FF2B5EF4-FFF2-40B4-BE49-F238E27FC236}">
                <a16:creationId xmlns:a16="http://schemas.microsoft.com/office/drawing/2014/main" id="{560BCE4E-BCB0-7811-E137-6DDB780FFC33}"/>
              </a:ext>
            </a:extLst>
          </p:cNvPr>
          <p:cNvSpPr txBox="1"/>
          <p:nvPr/>
        </p:nvSpPr>
        <p:spPr>
          <a:xfrm>
            <a:off x="332302" y="6451827"/>
            <a:ext cx="10163420" cy="415498"/>
          </a:xfrm>
          <a:prstGeom prst="rect">
            <a:avLst/>
          </a:prstGeom>
          <a:noFill/>
        </p:spPr>
        <p:txBody>
          <a:bodyPr wrap="square">
            <a:spAutoFit/>
          </a:bodyPr>
          <a:lstStyle/>
          <a:p>
            <a:pPr marL="0" marR="0"/>
            <a:r>
              <a:rPr lang="en-US" sz="700" kern="100" dirty="0">
                <a:effectLst/>
                <a:ea typeface="Aptos" panose="020B0004020202020204" pitchFamily="34" charset="0"/>
                <a:cs typeface="Times New Roman" panose="02020603050405020304" pitchFamily="18" charset="0"/>
              </a:rPr>
              <a:t>IWMS platform is integrated with more than 250 fintech providers across the industry. The fintech providers referenced above are listed for illustrative purposes only and based on relative market popularity as of December 2025. Such references do not constitute an endorsement, recommendation, or solicitation for the use of any specific product, service, or partnership. Investment professionals are solely responsible for conducting their own independent due diligence prior to selecting or engaging any fintech products or services.</a:t>
            </a:r>
          </a:p>
        </p:txBody>
      </p:sp>
      <p:sp>
        <p:nvSpPr>
          <p:cNvPr id="4" name="TextBox 3">
            <a:extLst>
              <a:ext uri="{FF2B5EF4-FFF2-40B4-BE49-F238E27FC236}">
                <a16:creationId xmlns:a16="http://schemas.microsoft.com/office/drawing/2014/main" id="{21FE1606-CEFA-0AAD-73EB-186670BDC6E1}"/>
              </a:ext>
            </a:extLst>
          </p:cNvPr>
          <p:cNvSpPr txBox="1"/>
          <p:nvPr/>
        </p:nvSpPr>
        <p:spPr>
          <a:xfrm>
            <a:off x="3044887" y="6305902"/>
            <a:ext cx="2976465" cy="369332"/>
          </a:xfrm>
          <a:prstGeom prst="rect">
            <a:avLst/>
          </a:prstGeom>
          <a:noFill/>
        </p:spPr>
        <p:txBody>
          <a:bodyPr wrap="square" rtlCol="0">
            <a:spAutoFit/>
          </a:bodyPr>
          <a:lstStyle/>
          <a:p>
            <a:r>
              <a:rPr lang="en-US" sz="900" dirty="0">
                <a:ea typeface="ＭＳ Ｐゴシック" charset="-128"/>
              </a:rPr>
              <a:t>| </a:t>
            </a:r>
            <a:r>
              <a:rPr lang="en-US" sz="900" dirty="0"/>
              <a:t>Source: Fidelity internal data as of December 2025</a:t>
            </a:r>
            <a:endParaRPr lang="en-US" sz="900" dirty="0">
              <a:solidFill>
                <a:srgbClr val="000000"/>
              </a:solidFill>
              <a:ea typeface="ＭＳ Ｐゴシック" charset="-128"/>
            </a:endParaRPr>
          </a:p>
          <a:p>
            <a:endParaRPr lang="en-US" sz="900" dirty="0"/>
          </a:p>
        </p:txBody>
      </p:sp>
    </p:spTree>
    <p:extLst>
      <p:ext uri="{BB962C8B-B14F-4D97-AF65-F5344CB8AC3E}">
        <p14:creationId xmlns:p14="http://schemas.microsoft.com/office/powerpoint/2010/main" val="32954907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1C3061-94CA-3A08-B399-F1842F3AAA99}"/>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C87928A5-010C-4F38-5B51-DB002974D95B}"/>
              </a:ext>
            </a:extLst>
          </p:cNvPr>
          <p:cNvSpPr/>
          <p:nvPr/>
        </p:nvSpPr>
        <p:spPr>
          <a:xfrm>
            <a:off x="0" y="1089995"/>
            <a:ext cx="12191999" cy="5072330"/>
          </a:xfrm>
          <a:prstGeom prst="rect">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idelity Sans 2"/>
              <a:ea typeface="+mn-ea"/>
              <a:cs typeface="+mn-cs"/>
            </a:endParaRPr>
          </a:p>
        </p:txBody>
      </p:sp>
      <p:sp>
        <p:nvSpPr>
          <p:cNvPr id="6" name="Title 5">
            <a:extLst>
              <a:ext uri="{FF2B5EF4-FFF2-40B4-BE49-F238E27FC236}">
                <a16:creationId xmlns:a16="http://schemas.microsoft.com/office/drawing/2014/main" id="{E88CBDB0-D205-22D1-1BE4-E0491188B6A0}"/>
              </a:ext>
            </a:extLst>
          </p:cNvPr>
          <p:cNvSpPr>
            <a:spLocks noGrp="1"/>
          </p:cNvSpPr>
          <p:nvPr>
            <p:ph type="title"/>
          </p:nvPr>
        </p:nvSpPr>
        <p:spPr>
          <a:xfrm>
            <a:off x="462223" y="337077"/>
            <a:ext cx="11267554" cy="720097"/>
          </a:xfrm>
        </p:spPr>
        <p:txBody>
          <a:bodyPr/>
          <a:lstStyle/>
          <a:p>
            <a:r>
              <a:rPr lang="en-US" dirty="0"/>
              <a:t>Fidelity integrations | portfolio management &amp; reporting</a:t>
            </a:r>
          </a:p>
        </p:txBody>
      </p:sp>
      <p:sp>
        <p:nvSpPr>
          <p:cNvPr id="3" name="Slide Number Placeholder 2">
            <a:extLst>
              <a:ext uri="{FF2B5EF4-FFF2-40B4-BE49-F238E27FC236}">
                <a16:creationId xmlns:a16="http://schemas.microsoft.com/office/drawing/2014/main" id="{91C1A0C0-388C-2062-69EC-1B67F0981E70}"/>
              </a:ext>
            </a:extLst>
          </p:cNvPr>
          <p:cNvSpPr>
            <a:spLocks noGrp="1"/>
          </p:cNvSpPr>
          <p:nvPr>
            <p:ph type="sldNum" sz="quarter" idx="10"/>
          </p:nvPr>
        </p:nvSpPr>
        <p:spPr>
          <a:xfrm>
            <a:off x="154364" y="6304356"/>
            <a:ext cx="4110848" cy="365125"/>
          </a:xfrm>
        </p:spPr>
        <p:txBody>
          <a:bodyPr/>
          <a:lstStyle/>
          <a:p>
            <a:fld id="{E1134B45-AF8D-4DE1-B6B3-818C9AE12BDB}" type="slidenum">
              <a:rPr lang="en-US" smtClean="0"/>
              <a:pPr/>
              <a:t>18</a:t>
            </a:fld>
            <a:r>
              <a:rPr lang="en-US" dirty="0"/>
              <a:t> </a:t>
            </a:r>
            <a:r>
              <a:rPr lang="en-US" dirty="0">
                <a:solidFill>
                  <a:srgbClr val="000000"/>
                </a:solidFill>
                <a:latin typeface="+mn-lt"/>
                <a:ea typeface="ＭＳ Ｐゴシック" charset="-128"/>
              </a:rPr>
              <a:t>For investment professional use only. | </a:t>
            </a:r>
            <a:r>
              <a:rPr lang="en-US" dirty="0">
                <a:solidFill>
                  <a:schemeClr val="tx1"/>
                </a:solidFill>
                <a:latin typeface="+mn-lt"/>
              </a:rPr>
              <a:t>1250615.1.0</a:t>
            </a:r>
            <a:endParaRPr lang="en-US" dirty="0">
              <a:solidFill>
                <a:srgbClr val="000000"/>
              </a:solidFill>
              <a:latin typeface="+mn-lt"/>
              <a:ea typeface="ＭＳ Ｐゴシック" charset="-128"/>
            </a:endParaRPr>
          </a:p>
          <a:p>
            <a:endParaRPr lang="en-US" dirty="0"/>
          </a:p>
        </p:txBody>
      </p:sp>
      <p:sp>
        <p:nvSpPr>
          <p:cNvPr id="14" name="TextBox 13">
            <a:extLst>
              <a:ext uri="{FF2B5EF4-FFF2-40B4-BE49-F238E27FC236}">
                <a16:creationId xmlns:a16="http://schemas.microsoft.com/office/drawing/2014/main" id="{9C116B5E-45F8-AD60-02FE-614D0777C810}"/>
              </a:ext>
            </a:extLst>
          </p:cNvPr>
          <p:cNvSpPr txBox="1"/>
          <p:nvPr/>
        </p:nvSpPr>
        <p:spPr>
          <a:xfrm>
            <a:off x="6556714" y="6016827"/>
            <a:ext cx="6097508" cy="230832"/>
          </a:xfrm>
          <a:prstGeom prst="rect">
            <a:avLst/>
          </a:prstGeom>
          <a:noFill/>
        </p:spPr>
        <p:txBody>
          <a:bodyPr wrap="square">
            <a:spAutoFit/>
          </a:bodyPr>
          <a:lstStyle/>
          <a:p>
            <a:r>
              <a:rPr lang="en-US" sz="900" b="1" dirty="0">
                <a:solidFill>
                  <a:srgbClr val="000000"/>
                </a:solidFill>
                <a:latin typeface="Wingdings 2"/>
                <a:sym typeface="Wingdings 2"/>
              </a:rPr>
              <a:t>P</a:t>
            </a:r>
            <a:r>
              <a:rPr lang="en-US" sz="900" dirty="0"/>
              <a:t>= In production,   *  = In development,    ^  = Top 10 PM systems based on client adoption</a:t>
            </a:r>
          </a:p>
        </p:txBody>
      </p:sp>
      <p:sp>
        <p:nvSpPr>
          <p:cNvPr id="5" name="TextBox 4">
            <a:extLst>
              <a:ext uri="{FF2B5EF4-FFF2-40B4-BE49-F238E27FC236}">
                <a16:creationId xmlns:a16="http://schemas.microsoft.com/office/drawing/2014/main" id="{5E6A786B-E277-4D4A-741A-217D11E68B0D}"/>
              </a:ext>
            </a:extLst>
          </p:cNvPr>
          <p:cNvSpPr txBox="1"/>
          <p:nvPr/>
        </p:nvSpPr>
        <p:spPr>
          <a:xfrm>
            <a:off x="332302" y="6451827"/>
            <a:ext cx="10163420" cy="415498"/>
          </a:xfrm>
          <a:prstGeom prst="rect">
            <a:avLst/>
          </a:prstGeom>
          <a:noFill/>
        </p:spPr>
        <p:txBody>
          <a:bodyPr wrap="square">
            <a:spAutoFit/>
          </a:bodyPr>
          <a:lstStyle/>
          <a:p>
            <a:pPr marL="0" marR="0"/>
            <a:r>
              <a:rPr lang="en-US" sz="700" kern="100" dirty="0">
                <a:effectLst/>
                <a:ea typeface="Aptos" panose="020B0004020202020204" pitchFamily="34" charset="0"/>
                <a:cs typeface="Times New Roman" panose="02020603050405020304" pitchFamily="18" charset="0"/>
              </a:rPr>
              <a:t>IWMS platform is integrated with more than 250 fintech providers across the industry. The fintech providers referenced above are listed for illustrative purposes only and based on relative market popularity as of December 2025. Such references do not constitute an endorsement, recommendation, or solicitation for the use of any specific product, service, or partnership. Investment professionals are solely responsible for conducting their own independent due diligence prior to selecting or engaging any fintech products or services.</a:t>
            </a:r>
          </a:p>
        </p:txBody>
      </p:sp>
      <p:sp>
        <p:nvSpPr>
          <p:cNvPr id="2" name="TextBox 1">
            <a:extLst>
              <a:ext uri="{FF2B5EF4-FFF2-40B4-BE49-F238E27FC236}">
                <a16:creationId xmlns:a16="http://schemas.microsoft.com/office/drawing/2014/main" id="{6DBD56FD-4932-AD49-E6BD-FED5608D1EF0}"/>
              </a:ext>
            </a:extLst>
          </p:cNvPr>
          <p:cNvSpPr txBox="1"/>
          <p:nvPr/>
        </p:nvSpPr>
        <p:spPr>
          <a:xfrm>
            <a:off x="3058383" y="6295025"/>
            <a:ext cx="2976465" cy="369332"/>
          </a:xfrm>
          <a:prstGeom prst="rect">
            <a:avLst/>
          </a:prstGeom>
          <a:noFill/>
        </p:spPr>
        <p:txBody>
          <a:bodyPr wrap="square" rtlCol="0">
            <a:spAutoFit/>
          </a:bodyPr>
          <a:lstStyle/>
          <a:p>
            <a:r>
              <a:rPr lang="en-US" sz="900" dirty="0">
                <a:ea typeface="ＭＳ Ｐゴシック" charset="-128"/>
              </a:rPr>
              <a:t>| </a:t>
            </a:r>
            <a:r>
              <a:rPr lang="en-US" sz="900" dirty="0"/>
              <a:t>Source: Fidelity internal data as of December 2025</a:t>
            </a:r>
            <a:endParaRPr lang="en-US" sz="900" dirty="0">
              <a:solidFill>
                <a:srgbClr val="000000"/>
              </a:solidFill>
              <a:ea typeface="ＭＳ Ｐゴシック" charset="-128"/>
            </a:endParaRPr>
          </a:p>
          <a:p>
            <a:endParaRPr lang="en-US" sz="900" dirty="0"/>
          </a:p>
        </p:txBody>
      </p:sp>
      <p:graphicFrame>
        <p:nvGraphicFramePr>
          <p:cNvPr id="4" name="Table 3">
            <a:extLst>
              <a:ext uri="{FF2B5EF4-FFF2-40B4-BE49-F238E27FC236}">
                <a16:creationId xmlns:a16="http://schemas.microsoft.com/office/drawing/2014/main" id="{5969A9EB-600C-EC6C-E8C1-46AC7D67A801}"/>
              </a:ext>
            </a:extLst>
          </p:cNvPr>
          <p:cNvGraphicFramePr>
            <a:graphicFrameLocks noGrp="1"/>
          </p:cNvGraphicFramePr>
          <p:nvPr>
            <p:extLst>
              <p:ext uri="{D42A27DB-BD31-4B8C-83A1-F6EECF244321}">
                <p14:modId xmlns:p14="http://schemas.microsoft.com/office/powerpoint/2010/main" val="1630217664"/>
              </p:ext>
            </p:extLst>
          </p:nvPr>
        </p:nvGraphicFramePr>
        <p:xfrm>
          <a:off x="462223" y="1056879"/>
          <a:ext cx="10927080" cy="4988873"/>
        </p:xfrm>
        <a:graphic>
          <a:graphicData uri="http://schemas.openxmlformats.org/drawingml/2006/table">
            <a:tbl>
              <a:tblPr firstRow="1" bandRow="1">
                <a:tableStyleId>{5940675A-B579-460E-94D1-54222C63F5DA}</a:tableStyleId>
              </a:tblPr>
              <a:tblGrid>
                <a:gridCol w="640080">
                  <a:extLst>
                    <a:ext uri="{9D8B030D-6E8A-4147-A177-3AD203B41FA5}">
                      <a16:colId xmlns:a16="http://schemas.microsoft.com/office/drawing/2014/main" val="2535241348"/>
                    </a:ext>
                  </a:extLst>
                </a:gridCol>
                <a:gridCol w="2194560">
                  <a:extLst>
                    <a:ext uri="{9D8B030D-6E8A-4147-A177-3AD203B41FA5}">
                      <a16:colId xmlns:a16="http://schemas.microsoft.com/office/drawing/2014/main" val="2329127883"/>
                    </a:ext>
                  </a:extLst>
                </a:gridCol>
                <a:gridCol w="1005840">
                  <a:extLst>
                    <a:ext uri="{9D8B030D-6E8A-4147-A177-3AD203B41FA5}">
                      <a16:colId xmlns:a16="http://schemas.microsoft.com/office/drawing/2014/main" val="3577356538"/>
                    </a:ext>
                  </a:extLst>
                </a:gridCol>
                <a:gridCol w="320040">
                  <a:extLst>
                    <a:ext uri="{9D8B030D-6E8A-4147-A177-3AD203B41FA5}">
                      <a16:colId xmlns:a16="http://schemas.microsoft.com/office/drawing/2014/main" val="443766335"/>
                    </a:ext>
                  </a:extLst>
                </a:gridCol>
                <a:gridCol w="320040">
                  <a:extLst>
                    <a:ext uri="{9D8B030D-6E8A-4147-A177-3AD203B41FA5}">
                      <a16:colId xmlns:a16="http://schemas.microsoft.com/office/drawing/2014/main" val="1989964537"/>
                    </a:ext>
                  </a:extLst>
                </a:gridCol>
                <a:gridCol w="320040">
                  <a:extLst>
                    <a:ext uri="{9D8B030D-6E8A-4147-A177-3AD203B41FA5}">
                      <a16:colId xmlns:a16="http://schemas.microsoft.com/office/drawing/2014/main" val="379066238"/>
                    </a:ext>
                  </a:extLst>
                </a:gridCol>
                <a:gridCol w="320040">
                  <a:extLst>
                    <a:ext uri="{9D8B030D-6E8A-4147-A177-3AD203B41FA5}">
                      <a16:colId xmlns:a16="http://schemas.microsoft.com/office/drawing/2014/main" val="672009150"/>
                    </a:ext>
                  </a:extLst>
                </a:gridCol>
                <a:gridCol w="320040">
                  <a:extLst>
                    <a:ext uri="{9D8B030D-6E8A-4147-A177-3AD203B41FA5}">
                      <a16:colId xmlns:a16="http://schemas.microsoft.com/office/drawing/2014/main" val="3546586100"/>
                    </a:ext>
                  </a:extLst>
                </a:gridCol>
                <a:gridCol w="320040">
                  <a:extLst>
                    <a:ext uri="{9D8B030D-6E8A-4147-A177-3AD203B41FA5}">
                      <a16:colId xmlns:a16="http://schemas.microsoft.com/office/drawing/2014/main" val="1426427255"/>
                    </a:ext>
                  </a:extLst>
                </a:gridCol>
                <a:gridCol w="320040">
                  <a:extLst>
                    <a:ext uri="{9D8B030D-6E8A-4147-A177-3AD203B41FA5}">
                      <a16:colId xmlns:a16="http://schemas.microsoft.com/office/drawing/2014/main" val="868686102"/>
                    </a:ext>
                  </a:extLst>
                </a:gridCol>
                <a:gridCol w="320040">
                  <a:extLst>
                    <a:ext uri="{9D8B030D-6E8A-4147-A177-3AD203B41FA5}">
                      <a16:colId xmlns:a16="http://schemas.microsoft.com/office/drawing/2014/main" val="3540555555"/>
                    </a:ext>
                  </a:extLst>
                </a:gridCol>
                <a:gridCol w="320040">
                  <a:extLst>
                    <a:ext uri="{9D8B030D-6E8A-4147-A177-3AD203B41FA5}">
                      <a16:colId xmlns:a16="http://schemas.microsoft.com/office/drawing/2014/main" val="1161460524"/>
                    </a:ext>
                  </a:extLst>
                </a:gridCol>
                <a:gridCol w="320040">
                  <a:extLst>
                    <a:ext uri="{9D8B030D-6E8A-4147-A177-3AD203B41FA5}">
                      <a16:colId xmlns:a16="http://schemas.microsoft.com/office/drawing/2014/main" val="1693505172"/>
                    </a:ext>
                  </a:extLst>
                </a:gridCol>
                <a:gridCol w="320040">
                  <a:extLst>
                    <a:ext uri="{9D8B030D-6E8A-4147-A177-3AD203B41FA5}">
                      <a16:colId xmlns:a16="http://schemas.microsoft.com/office/drawing/2014/main" val="1448147638"/>
                    </a:ext>
                  </a:extLst>
                </a:gridCol>
                <a:gridCol w="320040">
                  <a:extLst>
                    <a:ext uri="{9D8B030D-6E8A-4147-A177-3AD203B41FA5}">
                      <a16:colId xmlns:a16="http://schemas.microsoft.com/office/drawing/2014/main" val="3694610078"/>
                    </a:ext>
                  </a:extLst>
                </a:gridCol>
                <a:gridCol w="320040">
                  <a:extLst>
                    <a:ext uri="{9D8B030D-6E8A-4147-A177-3AD203B41FA5}">
                      <a16:colId xmlns:a16="http://schemas.microsoft.com/office/drawing/2014/main" val="4144783595"/>
                    </a:ext>
                  </a:extLst>
                </a:gridCol>
                <a:gridCol w="320040">
                  <a:extLst>
                    <a:ext uri="{9D8B030D-6E8A-4147-A177-3AD203B41FA5}">
                      <a16:colId xmlns:a16="http://schemas.microsoft.com/office/drawing/2014/main" val="2828461426"/>
                    </a:ext>
                  </a:extLst>
                </a:gridCol>
                <a:gridCol w="320040">
                  <a:extLst>
                    <a:ext uri="{9D8B030D-6E8A-4147-A177-3AD203B41FA5}">
                      <a16:colId xmlns:a16="http://schemas.microsoft.com/office/drawing/2014/main" val="2700027488"/>
                    </a:ext>
                  </a:extLst>
                </a:gridCol>
                <a:gridCol w="320040">
                  <a:extLst>
                    <a:ext uri="{9D8B030D-6E8A-4147-A177-3AD203B41FA5}">
                      <a16:colId xmlns:a16="http://schemas.microsoft.com/office/drawing/2014/main" val="3395091996"/>
                    </a:ext>
                  </a:extLst>
                </a:gridCol>
                <a:gridCol w="320040">
                  <a:extLst>
                    <a:ext uri="{9D8B030D-6E8A-4147-A177-3AD203B41FA5}">
                      <a16:colId xmlns:a16="http://schemas.microsoft.com/office/drawing/2014/main" val="4153924649"/>
                    </a:ext>
                  </a:extLst>
                </a:gridCol>
                <a:gridCol w="320040">
                  <a:extLst>
                    <a:ext uri="{9D8B030D-6E8A-4147-A177-3AD203B41FA5}">
                      <a16:colId xmlns:a16="http://schemas.microsoft.com/office/drawing/2014/main" val="1024468981"/>
                    </a:ext>
                  </a:extLst>
                </a:gridCol>
                <a:gridCol w="320040">
                  <a:extLst>
                    <a:ext uri="{9D8B030D-6E8A-4147-A177-3AD203B41FA5}">
                      <a16:colId xmlns:a16="http://schemas.microsoft.com/office/drawing/2014/main" val="4062556340"/>
                    </a:ext>
                  </a:extLst>
                </a:gridCol>
                <a:gridCol w="320040">
                  <a:extLst>
                    <a:ext uri="{9D8B030D-6E8A-4147-A177-3AD203B41FA5}">
                      <a16:colId xmlns:a16="http://schemas.microsoft.com/office/drawing/2014/main" val="3516551032"/>
                    </a:ext>
                  </a:extLst>
                </a:gridCol>
                <a:gridCol w="320040">
                  <a:extLst>
                    <a:ext uri="{9D8B030D-6E8A-4147-A177-3AD203B41FA5}">
                      <a16:colId xmlns:a16="http://schemas.microsoft.com/office/drawing/2014/main" val="1478946784"/>
                    </a:ext>
                  </a:extLst>
                </a:gridCol>
                <a:gridCol w="365760">
                  <a:extLst>
                    <a:ext uri="{9D8B030D-6E8A-4147-A177-3AD203B41FA5}">
                      <a16:colId xmlns:a16="http://schemas.microsoft.com/office/drawing/2014/main" val="2787554687"/>
                    </a:ext>
                  </a:extLst>
                </a:gridCol>
              </a:tblGrid>
              <a:tr h="274320">
                <a:tc>
                  <a:txBody>
                    <a:bodyPr/>
                    <a:lstStyle/>
                    <a:p>
                      <a:pPr algn="ctr" rtl="0" fontAlgn="ctr"/>
                      <a:r>
                        <a:rPr lang="en-US" sz="1100" b="1" i="0" u="none" strike="noStrike" dirty="0">
                          <a:solidFill>
                            <a:schemeClr val="bg2">
                              <a:lumMod val="75000"/>
                            </a:schemeClr>
                          </a:solidFill>
                          <a:effectLst/>
                          <a:latin typeface="Fidelity Sans 2" panose="020B0504050501040104" pitchFamily="34" charset="0"/>
                        </a:rPr>
                        <a:t>Top 10</a:t>
                      </a: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rtl="0" fontAlgn="ctr"/>
                      <a:r>
                        <a:rPr lang="en-US" sz="1100" b="1" u="none" strike="noStrike" dirty="0">
                          <a:solidFill>
                            <a:schemeClr val="bg2">
                              <a:lumMod val="75000"/>
                            </a:schemeClr>
                          </a:solidFill>
                          <a:effectLst/>
                        </a:rPr>
                        <a:t>Portfolio management (PM) systems</a:t>
                      </a:r>
                      <a:endParaRPr lang="en-US" sz="1100" b="1" i="0" u="none" strike="noStrike" dirty="0">
                        <a:solidFill>
                          <a:schemeClr val="bg2">
                            <a:lumMod val="75000"/>
                          </a:schemeClr>
                        </a:solidFill>
                        <a:effectLst/>
                        <a:latin typeface="Fidelity Sans 2" panose="020B0504050501040104" pitchFamily="34" charset="0"/>
                      </a:endParaRP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sz="1100" b="1" i="0" u="none" strike="noStrike" dirty="0">
                        <a:solidFill>
                          <a:schemeClr val="bg2">
                            <a:lumMod val="75000"/>
                          </a:schemeClr>
                        </a:solidFill>
                        <a:effectLst/>
                        <a:latin typeface="Fidelity Sans 2" panose="020B0504050501040104" pitchFamily="34" charset="0"/>
                      </a:endParaRP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gridSpan="7">
                  <a:txBody>
                    <a:bodyPr/>
                    <a:lstStyle/>
                    <a:p>
                      <a:pPr algn="ctr" rtl="0" fontAlgn="ctr"/>
                      <a:r>
                        <a:rPr lang="en-US" sz="1100" b="1" u="none" strike="noStrike" dirty="0">
                          <a:solidFill>
                            <a:schemeClr val="bg2">
                              <a:lumMod val="75000"/>
                            </a:schemeClr>
                          </a:solidFill>
                          <a:effectLst/>
                        </a:rPr>
                        <a:t>FIX</a:t>
                      </a:r>
                      <a:endParaRPr lang="en-US" sz="1100" b="1" i="0" u="none" strike="noStrike" dirty="0">
                        <a:solidFill>
                          <a:schemeClr val="bg2">
                            <a:lumMod val="75000"/>
                          </a:schemeClr>
                        </a:solidFill>
                        <a:effectLst/>
                        <a:latin typeface="Fidelity Sans 2" panose="020B0504050501040104" pitchFamily="34" charset="0"/>
                      </a:endParaRP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rtl="0" fontAlgn="ctr"/>
                      <a:r>
                        <a:rPr lang="en-US" sz="1100" b="1" u="none" strike="noStrike" dirty="0">
                          <a:solidFill>
                            <a:schemeClr val="bg2">
                              <a:lumMod val="75000"/>
                            </a:schemeClr>
                          </a:solidFill>
                          <a:effectLst/>
                        </a:rPr>
                        <a:t>IFP</a:t>
                      </a:r>
                      <a:endParaRPr lang="en-US" sz="1100" b="1" i="0" u="none" strike="noStrike" dirty="0">
                        <a:solidFill>
                          <a:schemeClr val="bg2">
                            <a:lumMod val="75000"/>
                          </a:schemeClr>
                        </a:solidFill>
                        <a:effectLst/>
                        <a:latin typeface="Fidelity Sans 2" panose="020B0504050501040104" pitchFamily="34" charset="0"/>
                      </a:endParaRP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4">
                  <a:txBody>
                    <a:bodyPr/>
                    <a:lstStyle/>
                    <a:p>
                      <a:pPr algn="ctr" rtl="0" fontAlgn="ctr"/>
                      <a:r>
                        <a:rPr lang="en-US" sz="1100" b="1" u="none" strike="noStrike" dirty="0">
                          <a:solidFill>
                            <a:schemeClr val="bg2">
                              <a:lumMod val="75000"/>
                            </a:schemeClr>
                          </a:solidFill>
                          <a:effectLst/>
                        </a:rPr>
                        <a:t>Transmissions</a:t>
                      </a:r>
                      <a:endParaRPr lang="en-US" sz="1100" b="1" i="0" u="none" strike="noStrike" dirty="0">
                        <a:solidFill>
                          <a:schemeClr val="bg2">
                            <a:lumMod val="75000"/>
                          </a:schemeClr>
                        </a:solidFill>
                        <a:effectLst/>
                        <a:latin typeface="Fidelity Sans 2" panose="020B0504050501040104" pitchFamily="34" charset="0"/>
                      </a:endParaRP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tc>
                <a:tc gridSpan="8">
                  <a:txBody>
                    <a:bodyPr/>
                    <a:lstStyle/>
                    <a:p>
                      <a:pPr algn="ctr" rtl="0" fontAlgn="ctr"/>
                      <a:r>
                        <a:rPr lang="en-US" sz="1100" b="1" u="none" strike="noStrike" dirty="0">
                          <a:solidFill>
                            <a:schemeClr val="bg2">
                              <a:lumMod val="75000"/>
                            </a:schemeClr>
                          </a:solidFill>
                          <a:effectLst/>
                        </a:rPr>
                        <a:t>API</a:t>
                      </a:r>
                      <a:endParaRPr lang="en-US" sz="1100" b="1" i="0" u="none" strike="noStrike" dirty="0">
                        <a:solidFill>
                          <a:schemeClr val="bg2">
                            <a:lumMod val="75000"/>
                          </a:schemeClr>
                        </a:solidFill>
                        <a:effectLst/>
                        <a:latin typeface="Fidelity Sans 2" panose="020B0504050501040104" pitchFamily="34" charset="0"/>
                      </a:endParaRP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rtl="0" fontAlgn="ctr"/>
                      <a:r>
                        <a:rPr lang="en-US" sz="1100" b="1" u="none" strike="noStrike" dirty="0">
                          <a:solidFill>
                            <a:schemeClr val="bg2">
                              <a:lumMod val="75000"/>
                            </a:schemeClr>
                          </a:solidFill>
                          <a:effectLst/>
                        </a:rPr>
                        <a:t>SSO</a:t>
                      </a:r>
                      <a:endParaRPr lang="en-US" sz="1100" b="1" i="0" u="none" strike="noStrike" dirty="0">
                        <a:solidFill>
                          <a:schemeClr val="bg2">
                            <a:lumMod val="75000"/>
                          </a:schemeClr>
                        </a:solidFill>
                        <a:effectLst/>
                        <a:latin typeface="Fidelity Sans 2" panose="020B0504050501040104" pitchFamily="34" charset="0"/>
                      </a:endParaRPr>
                    </a:p>
                  </a:txBody>
                  <a:tcPr marL="7566" marR="7566" marT="7566"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34393210"/>
                  </a:ext>
                </a:extLst>
              </a:tr>
              <a:tr h="1179953">
                <a:tc>
                  <a:txBody>
                    <a:bodyPr/>
                    <a:lstStyle/>
                    <a:p>
                      <a:pPr algn="l" fontAlgn="b"/>
                      <a:endParaRPr lang="en-US" sz="900" b="0" i="0" u="none" strike="noStrike" dirty="0">
                        <a:solidFill>
                          <a:srgbClr val="000000"/>
                        </a:solidFill>
                        <a:effectLst/>
                        <a:latin typeface="Aptos Narrow" panose="020B0004020202020204" pitchFamily="34" charset="0"/>
                      </a:endParaRPr>
                    </a:p>
                  </a:txBody>
                  <a:tcPr marL="7566" marR="7566" marT="7566" marB="0" anchor="b">
                    <a:lnL w="19050" cap="flat" cmpd="sng" algn="ctr">
                      <a:noFill/>
                      <a:prstDash val="solid"/>
                      <a:round/>
                      <a:headEnd type="none" w="med" len="med"/>
                      <a:tailEnd type="none" w="med" len="med"/>
                    </a:lnL>
                    <a:lnR w="19050" cap="flat" cmpd="sng" algn="ctr">
                      <a:solidFill>
                        <a:schemeClr val="accent3"/>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fontAlgn="b"/>
                      <a:endParaRPr lang="en-US" sz="900" b="0" i="0" u="none" strike="noStrike" dirty="0">
                        <a:solidFill>
                          <a:srgbClr val="000000"/>
                        </a:solidFill>
                        <a:effectLst/>
                        <a:latin typeface="Aptos Narrow" panose="020B0004020202020204" pitchFamily="34" charset="0"/>
                      </a:endParaRPr>
                    </a:p>
                  </a:txBody>
                  <a:tcPr marL="7566" marR="7566" marT="7566" marB="0" anchor="b">
                    <a:lnL w="19050" cap="flat" cmpd="sng" algn="ctr">
                      <a:solidFill>
                        <a:schemeClr val="accent3"/>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fontAlgn="b"/>
                      <a:endParaRPr lang="en-US" sz="900" b="0" i="0" u="none" strike="noStrike" dirty="0">
                        <a:solidFill>
                          <a:srgbClr val="000000"/>
                        </a:solidFill>
                        <a:effectLst/>
                        <a:latin typeface="Aptos Narrow" panose="020B0004020202020204" pitchFamily="34" charset="0"/>
                      </a:endParaRPr>
                    </a:p>
                  </a:txBody>
                  <a:tcPr marL="7566" marR="7566" marT="7566" marB="0" anchor="b">
                    <a:lnL w="19050" cap="flat" cmpd="sng" algn="ctr">
                      <a:noFill/>
                      <a:prstDash val="solid"/>
                      <a:round/>
                      <a:headEnd type="none" w="med" len="med"/>
                      <a:tailEnd type="none" w="med" len="med"/>
                    </a:lnL>
                    <a:lnR w="19050" cap="flat" cmpd="sng" algn="ctr">
                      <a:solidFill>
                        <a:schemeClr val="accent3"/>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900" u="none" strike="noStrike" dirty="0">
                          <a:effectLst/>
                        </a:rPr>
                        <a:t>Equities</a:t>
                      </a:r>
                      <a:endParaRPr lang="en-US" sz="900" b="1" i="0" u="none" strike="noStrike" dirty="0">
                        <a:solidFill>
                          <a:srgbClr val="000000"/>
                        </a:solidFill>
                        <a:effectLst/>
                        <a:latin typeface="Aptos Narrow" panose="020B0004020202020204" pitchFamily="34" charset="0"/>
                      </a:endParaRPr>
                    </a:p>
                  </a:txBody>
                  <a:tcPr marL="7566" marR="7566" marT="7566" marB="0" vert="vert270"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fontAlgn="ctr"/>
                      <a:r>
                        <a:rPr lang="en-US" sz="900" u="none" strike="noStrike" dirty="0">
                          <a:effectLst/>
                        </a:rPr>
                        <a:t>Block trade</a:t>
                      </a:r>
                      <a:endParaRPr lang="en-US" sz="900" b="1" i="0" u="none" strike="noStrike" dirty="0">
                        <a:solidFill>
                          <a:srgbClr val="000000"/>
                        </a:solidFill>
                        <a:effectLst/>
                        <a:latin typeface="Aptos Narrow" panose="020B0004020202020204" pitchFamily="34" charset="0"/>
                      </a:endParaRPr>
                    </a:p>
                  </a:txBody>
                  <a:tcPr marL="7566" marR="7566" marT="7566"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fontAlgn="ctr"/>
                      <a:r>
                        <a:rPr lang="en-US" sz="900" u="none" strike="noStrike" dirty="0">
                          <a:effectLst/>
                        </a:rPr>
                        <a:t>Allocation</a:t>
                      </a:r>
                      <a:endParaRPr lang="en-US" sz="900" b="1" i="0" u="none" strike="noStrike" dirty="0">
                        <a:solidFill>
                          <a:srgbClr val="000000"/>
                        </a:solidFill>
                        <a:effectLst/>
                        <a:latin typeface="Aptos Narrow" panose="020B0004020202020204" pitchFamily="34" charset="0"/>
                      </a:endParaRPr>
                    </a:p>
                  </a:txBody>
                  <a:tcPr marL="7566" marR="7566" marT="7566"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ctr" latinLnBrk="0" hangingPunct="1"/>
                      <a:r>
                        <a:rPr lang="en-US" sz="900" u="none" strike="noStrike" kern="1200" dirty="0">
                          <a:solidFill>
                            <a:schemeClr val="tx1"/>
                          </a:solidFill>
                          <a:effectLst/>
                          <a:latin typeface="+mn-lt"/>
                          <a:ea typeface="+mn-ea"/>
                          <a:cs typeface="+mn-cs"/>
                        </a:rPr>
                        <a:t>Versus purchase</a:t>
                      </a:r>
                    </a:p>
                  </a:txBody>
                  <a:tcPr marL="7566" marR="7566" marT="7566"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900" u="none" strike="noStrike" dirty="0">
                          <a:effectLst/>
                        </a:rPr>
                        <a:t>Options</a:t>
                      </a:r>
                      <a:endParaRPr lang="en-US" sz="900" b="1" i="0" u="none" strike="noStrike" dirty="0">
                        <a:solidFill>
                          <a:srgbClr val="000000"/>
                        </a:solidFill>
                        <a:effectLst/>
                        <a:latin typeface="Fidelity Sans 2" panose="020B0504050501040104" pitchFamily="34" charset="0"/>
                      </a:endParaRPr>
                    </a:p>
                  </a:txBody>
                  <a:tcPr marL="7566" marR="7566" marT="7566"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lvl="0" algn="ctr">
                        <a:buNone/>
                      </a:pPr>
                      <a:r>
                        <a:rPr lang="en-US" sz="900" u="none" strike="noStrike" dirty="0">
                          <a:effectLst/>
                        </a:rPr>
                        <a:t>Trade aways</a:t>
                      </a:r>
                      <a:endParaRPr lang="en-US" dirty="0"/>
                    </a:p>
                  </a:txBody>
                  <a:tcPr marL="7566" marR="7566" marT="7566"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900" u="none" strike="noStrike" dirty="0">
                          <a:effectLst/>
                        </a:rPr>
                        <a:t> International equities</a:t>
                      </a:r>
                      <a:endParaRPr lang="en-US" sz="900" b="1" i="0" u="none" strike="noStrike" dirty="0">
                        <a:solidFill>
                          <a:srgbClr val="000000"/>
                        </a:solidFill>
                        <a:effectLst/>
                        <a:latin typeface="Fidelity Sans 2" panose="020B0504050501040104" pitchFamily="34" charset="0"/>
                      </a:endParaRPr>
                    </a:p>
                  </a:txBody>
                  <a:tcPr marL="7566" marR="7566" marT="7566" marB="0" vert="vert27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b"/>
                      <a:r>
                        <a:rPr lang="en-US" sz="900" u="none" strike="noStrike" dirty="0">
                          <a:effectLst/>
                        </a:rPr>
                        <a:t>Mutual fund</a:t>
                      </a:r>
                      <a:endParaRPr lang="en-US" sz="900" b="1" i="0" u="none" strike="noStrike" dirty="0">
                        <a:solidFill>
                          <a:srgbClr val="000000"/>
                        </a:solidFill>
                        <a:effectLst/>
                        <a:latin typeface="Fidelity Sans 2" panose="020B0504050501040104" pitchFamily="34" charset="0"/>
                      </a:endParaRPr>
                    </a:p>
                  </a:txBody>
                  <a:tcPr marL="7566" marR="7566" marT="7566" marB="0" vert="vert27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b"/>
                      <a:r>
                        <a:rPr lang="en-US" sz="900" u="none" strike="noStrike" dirty="0">
                          <a:effectLst/>
                        </a:rPr>
                        <a:t>Management fees</a:t>
                      </a:r>
                      <a:endParaRPr lang="en-US" sz="900" b="1" i="0" u="none" strike="noStrike" dirty="0">
                        <a:solidFill>
                          <a:srgbClr val="000000"/>
                        </a:solidFill>
                        <a:effectLst/>
                        <a:latin typeface="Fidelity Sans 2" panose="020B0504050501040104" pitchFamily="34" charset="0"/>
                      </a:endParaRPr>
                    </a:p>
                  </a:txBody>
                  <a:tcPr marL="7566" marR="7566" marT="7566" marB="0" vert="vert27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900" u="none" strike="noStrike" dirty="0">
                          <a:effectLst/>
                        </a:rPr>
                        <a:t>Standard</a:t>
                      </a:r>
                      <a:endParaRPr lang="en-US" sz="900" b="1" i="0" u="none" strike="noStrike" dirty="0">
                        <a:solidFill>
                          <a:srgbClr val="000000"/>
                        </a:solidFill>
                        <a:effectLst/>
                        <a:latin typeface="Fidelity Sans 2" panose="020B0504050501040104" pitchFamily="34" charset="0"/>
                      </a:endParaRPr>
                    </a:p>
                  </a:txBody>
                  <a:tcPr marL="7566" marR="7566" marT="7566" marB="0" vert="vert27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900" u="none" strike="noStrike" dirty="0">
                          <a:effectLst/>
                        </a:rPr>
                        <a:t>Affiliate data </a:t>
                      </a:r>
                      <a:endParaRPr lang="en-US" sz="900" b="1" i="0" u="none" strike="noStrike" dirty="0">
                        <a:solidFill>
                          <a:srgbClr val="000000"/>
                        </a:solidFill>
                        <a:effectLst/>
                        <a:latin typeface="Fidelity Sans 2" panose="020B0504050501040104" pitchFamily="34" charset="0"/>
                      </a:endParaRPr>
                    </a:p>
                  </a:txBody>
                  <a:tcPr marL="7566" marR="7566" marT="7566"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900" u="none" strike="noStrike" dirty="0">
                          <a:effectLst/>
                        </a:rPr>
                        <a:t>Tax lot data</a:t>
                      </a:r>
                      <a:endParaRPr lang="en-US" sz="900" b="1" i="0" u="none" strike="noStrike" dirty="0">
                        <a:solidFill>
                          <a:srgbClr val="000000"/>
                        </a:solidFill>
                        <a:effectLst/>
                        <a:latin typeface="Fidelity Sans 2" panose="020B0504050501040104" pitchFamily="34" charset="0"/>
                      </a:endParaRPr>
                    </a:p>
                  </a:txBody>
                  <a:tcPr marL="7566" marR="7566" marT="7566"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900" u="none" strike="noStrike" dirty="0">
                          <a:effectLst/>
                        </a:rPr>
                        <a:t>Security master</a:t>
                      </a:r>
                      <a:endParaRPr lang="en-US" sz="900" b="1" i="0" u="none" strike="noStrike" dirty="0">
                        <a:solidFill>
                          <a:srgbClr val="000000"/>
                        </a:solidFill>
                        <a:effectLst/>
                        <a:latin typeface="Fidelity Sans 2" panose="020B0504050501040104" pitchFamily="34" charset="0"/>
                      </a:endParaRPr>
                    </a:p>
                  </a:txBody>
                  <a:tcPr marL="7566" marR="7566" marT="7566" marB="0" vert="vert27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900" u="none" strike="noStrike" dirty="0">
                          <a:effectLst/>
                        </a:rPr>
                        <a:t>Account create/TOA</a:t>
                      </a:r>
                      <a:endParaRPr lang="en-US" sz="900" b="1" i="0" u="none" strike="noStrike" dirty="0">
                        <a:solidFill>
                          <a:srgbClr val="000000"/>
                        </a:solidFill>
                        <a:effectLst/>
                        <a:latin typeface="Fidelity Sans 2" panose="020B0504050501040104" pitchFamily="34" charset="0"/>
                      </a:endParaRPr>
                    </a:p>
                  </a:txBody>
                  <a:tcPr marL="7566" marR="7566" marT="7566" marB="0" vert="vert27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900" u="none" strike="noStrike" dirty="0">
                          <a:effectLst/>
                        </a:rPr>
                        <a:t>Prospect prefill</a:t>
                      </a:r>
                      <a:endParaRPr lang="en-US" sz="900" b="1" i="0" u="none" strike="noStrike" dirty="0">
                        <a:solidFill>
                          <a:srgbClr val="000000"/>
                        </a:solidFill>
                        <a:effectLst/>
                        <a:latin typeface="Fidelity Sans 2" panose="020B0504050501040104" pitchFamily="34" charset="0"/>
                      </a:endParaRPr>
                    </a:p>
                  </a:txBody>
                  <a:tcPr marL="7566" marR="7566" marT="7566"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900" u="none" strike="noStrike" dirty="0">
                          <a:effectLst/>
                        </a:rPr>
                        <a:t>Money movement </a:t>
                      </a:r>
                      <a:endParaRPr lang="en-US" sz="900" b="1" i="0" u="none" strike="noStrike" dirty="0">
                        <a:solidFill>
                          <a:srgbClr val="000000"/>
                        </a:solidFill>
                        <a:effectLst/>
                        <a:latin typeface="Fidelity Sans 2" panose="020B0504050501040104" pitchFamily="34" charset="0"/>
                      </a:endParaRPr>
                    </a:p>
                  </a:txBody>
                  <a:tcPr marL="7566" marR="7566" marT="7566"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900" u="none" strike="noStrike" dirty="0">
                          <a:effectLst/>
                        </a:rPr>
                        <a:t>Informational</a:t>
                      </a:r>
                      <a:endParaRPr lang="en-US" sz="900" b="1" i="0" u="none" strike="noStrike" dirty="0">
                        <a:solidFill>
                          <a:srgbClr val="000000"/>
                        </a:solidFill>
                        <a:effectLst/>
                        <a:latin typeface="Fidelity Sans 2" panose="020B0504050501040104" pitchFamily="34" charset="0"/>
                      </a:endParaRPr>
                    </a:p>
                  </a:txBody>
                  <a:tcPr marL="7566" marR="7566" marT="7566"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ctr" latinLnBrk="0" hangingPunct="1"/>
                      <a:r>
                        <a:rPr lang="en-US" sz="900" u="none" strike="noStrike" kern="1200" dirty="0">
                          <a:solidFill>
                            <a:schemeClr val="tx1"/>
                          </a:solidFill>
                          <a:effectLst/>
                          <a:latin typeface="+mn-lt"/>
                          <a:ea typeface="+mn-ea"/>
                          <a:cs typeface="+mn-cs"/>
                        </a:rPr>
                        <a:t>Alert manager</a:t>
                      </a:r>
                    </a:p>
                  </a:txBody>
                  <a:tcPr marL="7566" marR="7566" marT="7566"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900" u="none" strike="noStrike" dirty="0">
                          <a:effectLst/>
                        </a:rPr>
                        <a:t>Documents</a:t>
                      </a:r>
                      <a:endParaRPr lang="en-US" sz="900" b="1" i="0" u="none" strike="noStrike" dirty="0">
                        <a:solidFill>
                          <a:srgbClr val="000000"/>
                        </a:solidFill>
                        <a:effectLst/>
                        <a:latin typeface="Fidelity Sans 2" panose="020B0504050501040104" pitchFamily="34" charset="0"/>
                      </a:endParaRPr>
                    </a:p>
                  </a:txBody>
                  <a:tcPr marL="7566" marR="7566" marT="7566"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900" u="none" strike="noStrike" dirty="0">
                          <a:effectLst/>
                        </a:rPr>
                        <a:t>Tax lot</a:t>
                      </a:r>
                      <a:endParaRPr lang="en-US" sz="900" b="1" i="0" u="none" strike="noStrike" dirty="0">
                        <a:solidFill>
                          <a:srgbClr val="000000"/>
                        </a:solidFill>
                        <a:effectLst/>
                        <a:latin typeface="Fidelity Sans 2" panose="020B0504050501040104" pitchFamily="34" charset="0"/>
                      </a:endParaRPr>
                    </a:p>
                  </a:txBody>
                  <a:tcPr marL="7566" marR="7566" marT="7566"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900" u="none" strike="noStrike" dirty="0">
                          <a:effectLst/>
                        </a:rPr>
                        <a:t>Order entry/status</a:t>
                      </a:r>
                      <a:endParaRPr lang="en-US" sz="900" b="1" i="0" u="none" strike="noStrike" dirty="0">
                        <a:solidFill>
                          <a:srgbClr val="000000"/>
                        </a:solidFill>
                        <a:effectLst/>
                        <a:latin typeface="Fidelity Sans 2" panose="020B0504050501040104" pitchFamily="34" charset="0"/>
                      </a:endParaRPr>
                    </a:p>
                  </a:txBody>
                  <a:tcPr marL="7566" marR="7566" marT="7566" marB="0" vert="vert27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ctr" latinLnBrk="0" hangingPunct="1"/>
                      <a:r>
                        <a:rPr lang="en-US" sz="900" u="none" strike="noStrike" kern="1200" dirty="0">
                          <a:solidFill>
                            <a:schemeClr val="tx1"/>
                          </a:solidFill>
                          <a:effectLst/>
                          <a:latin typeface="+mn-lt"/>
                          <a:ea typeface="+mn-ea"/>
                          <a:cs typeface="+mn-cs"/>
                        </a:rPr>
                        <a:t>To Wealthscape </a:t>
                      </a:r>
                    </a:p>
                  </a:txBody>
                  <a:tcPr marL="7566" marR="7566" marT="7566" marB="0" vert="vert270" anchor="ctr">
                    <a:lnL w="19050" cap="flat" cmpd="sng" algn="ctr">
                      <a:solidFill>
                        <a:schemeClr val="bg2"/>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29338268"/>
                  </a:ext>
                </a:extLst>
              </a:tr>
              <a:tr h="163241">
                <a:tc>
                  <a:txBody>
                    <a:bodyPr/>
                    <a:lstStyle/>
                    <a:p>
                      <a:pPr algn="l" rtl="0" fontAlgn="b"/>
                      <a:endParaRPr lang="en-US" sz="1050" b="1"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900" b="1" u="none" strike="noStrike" dirty="0">
                          <a:solidFill>
                            <a:schemeClr val="tx1">
                              <a:lumMod val="85000"/>
                              <a:lumOff val="15000"/>
                            </a:schemeClr>
                          </a:solidFill>
                          <a:effectLst/>
                        </a:rPr>
                        <a:t>Addepar        </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900" b="0" i="0" u="none" strike="noStrike" dirty="0">
                          <a:solidFill>
                            <a:srgbClr val="000000"/>
                          </a:solidFill>
                          <a:effectLst/>
                          <a:latin typeface="Fidelity Sans 2" panose="020B0504050501040104" pitchFamily="34" charset="0"/>
                        </a:rPr>
                        <a:t>Custody only</a:t>
                      </a: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71450" indent="-171450" algn="r" fontAlgn="b">
                        <a:buFont typeface="Wingdings" panose="05000000000000000000" pitchFamily="2" charset="2"/>
                        <a:buChar char="ü"/>
                      </a:pPr>
                      <a:r>
                        <a:rPr lang="en-US" sz="1050" b="0" i="0" u="none" strike="noStrike" dirty="0">
                          <a:solidFill>
                            <a:srgbClr val="000000"/>
                          </a:solidFill>
                          <a:effectLst/>
                          <a:latin typeface="Aptos Narrow" panose="020B0004020202020204" pitchFamily="34" charset="0"/>
                        </a:rPr>
                        <a:t> </a:t>
                      </a: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fontAlgn="b"/>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fontAlgn="b"/>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fontAlgn="b"/>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fontAlgn="ctr">
                        <a:buFont typeface="Wingdings" panose="05000000000000000000" pitchFamily="2" charset="2"/>
                        <a:buChar char="ü"/>
                      </a:pP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fontAlgn="ctr"/>
                      <a:endParaRPr lang="en-US" sz="1050" b="0" i="0" u="none" strike="noStrike" dirty="0">
                        <a:solidFill>
                          <a:srgbClr val="000000"/>
                        </a:solidFill>
                        <a:effectLst/>
                        <a:latin typeface="Aptos Narrow" panose="020B00040202020202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fontAlgn="ct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fontAlgn="ct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fontAlgn="ct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fontAlgn="ct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ct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fontAlgn="ct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744925516"/>
                  </a:ext>
                </a:extLst>
              </a:tr>
              <a:tr h="163241">
                <a:tc>
                  <a:txBody>
                    <a:bodyPr/>
                    <a:lstStyle/>
                    <a:p>
                      <a:pPr algn="l" rtl="0" fontAlgn="b"/>
                      <a:endParaRPr lang="en-US" sz="1050" b="1"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r>
                        <a:rPr lang="en-US" sz="900" b="1" u="none" strike="noStrike" dirty="0">
                          <a:solidFill>
                            <a:schemeClr val="tx1">
                              <a:lumMod val="85000"/>
                              <a:lumOff val="15000"/>
                            </a:schemeClr>
                          </a:solidFill>
                          <a:effectLst/>
                        </a:rPr>
                        <a:t>Advisor 360</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endParaRPr lang="en-US" sz="900" b="0"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b"/>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b"/>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b"/>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b"/>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ct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103798546"/>
                  </a:ext>
                </a:extLst>
              </a:tr>
              <a:tr h="163241">
                <a:tc>
                  <a:txBody>
                    <a:bodyPr/>
                    <a:lstStyle/>
                    <a:p>
                      <a:pPr algn="l" rtl="0" fontAlgn="b"/>
                      <a:endParaRPr lang="en-US" sz="1050" b="1"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900" b="1" u="none" strike="noStrike" dirty="0">
                          <a:solidFill>
                            <a:schemeClr val="tx1">
                              <a:lumMod val="85000"/>
                              <a:lumOff val="15000"/>
                            </a:schemeClr>
                          </a:solidFill>
                          <a:effectLst/>
                        </a:rPr>
                        <a:t>Advisor Engine </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900" b="0" i="0" u="none" strike="noStrike" dirty="0">
                          <a:solidFill>
                            <a:srgbClr val="000000"/>
                          </a:solidFill>
                          <a:effectLst/>
                          <a:latin typeface="Fidelity Sans 2" panose="020B0504050501040104" pitchFamily="34" charset="0"/>
                        </a:rPr>
                        <a:t>Custody only</a:t>
                      </a: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b"/>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b"/>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b"/>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b"/>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u="none" strike="noStrike" dirty="0">
                        <a:effectLst/>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b="0" i="0" u="none" strike="noStrike" dirty="0">
                          <a:solidFill>
                            <a:srgbClr val="000000"/>
                          </a:solidFill>
                          <a:effectLst/>
                          <a:latin typeface="Fidelity Sans 2" panose="020B0504050501040104" pitchFamily="34" charset="0"/>
                        </a:rPr>
                        <a:t> </a:t>
                      </a: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885860143"/>
                  </a:ext>
                </a:extLst>
              </a:tr>
              <a:tr h="163241">
                <a:tc>
                  <a:txBody>
                    <a:bodyPr/>
                    <a:lstStyle/>
                    <a:p>
                      <a:pPr marL="0" marR="0" lvl="0" indent="0" algn="ctr" defTabSz="914400" rtl="0" eaLnBrk="1" fontAlgn="b" latinLnBrk="0" hangingPunct="1">
                        <a:lnSpc>
                          <a:spcPct val="100000"/>
                        </a:lnSpc>
                        <a:spcBef>
                          <a:spcPts val="0"/>
                        </a:spcBef>
                        <a:spcAft>
                          <a:spcPts val="0"/>
                        </a:spcAft>
                        <a:buClrTx/>
                        <a:buSzTx/>
                        <a:buFont typeface="Wingdings" panose="05000000000000000000" pitchFamily="2" charset="2"/>
                        <a:buNone/>
                        <a:tabLst/>
                        <a:defRPr/>
                      </a:pPr>
                      <a:r>
                        <a:rPr lang="en-US" sz="1050" b="1" i="0" u="none" strike="noStrike" dirty="0">
                          <a:solidFill>
                            <a:srgbClr val="000000"/>
                          </a:solidFill>
                          <a:effectLst/>
                          <a:latin typeface="+mn-lt"/>
                        </a:rPr>
                        <a:t>^ </a:t>
                      </a:r>
                      <a:r>
                        <a:rPr lang="en-US" sz="1050" b="1" i="0" u="none" strike="noStrike" dirty="0">
                          <a:solidFill>
                            <a:srgbClr val="000000"/>
                          </a:solidFill>
                          <a:effectLst/>
                          <a:latin typeface="Fidelity Sans 2" panose="020B0504050501040104" pitchFamily="34" charset="0"/>
                        </a:rPr>
                        <a:t> </a:t>
                      </a: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r>
                        <a:rPr lang="en-US" sz="900" b="1" u="none" strike="noStrike" dirty="0">
                          <a:solidFill>
                            <a:schemeClr val="tx1">
                              <a:lumMod val="85000"/>
                              <a:lumOff val="15000"/>
                            </a:schemeClr>
                          </a:solidFill>
                          <a:effectLst/>
                        </a:rPr>
                        <a:t>Advyzon</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endParaRPr lang="en-US" sz="900" b="0"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b"/>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b"/>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b"/>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b"/>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b="0" i="0" u="none" strike="noStrike" dirty="0">
                          <a:solidFill>
                            <a:srgbClr val="000000"/>
                          </a:solidFill>
                          <a:effectLst/>
                          <a:latin typeface="Fidelity Sans 2" panose="020B0504050501040104" pitchFamily="34" charset="0"/>
                        </a:rPr>
                        <a:t> </a:t>
                      </a: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ct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188915778"/>
                  </a:ext>
                </a:extLst>
              </a:tr>
              <a:tr h="163241">
                <a:tc>
                  <a:txBody>
                    <a:bodyPr/>
                    <a:lstStyle/>
                    <a:p>
                      <a:pPr algn="l" rtl="0" fontAlgn="b"/>
                      <a:endParaRPr lang="en-US" sz="1050" b="1"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900" b="1" u="none" strike="noStrike" dirty="0" err="1">
                          <a:solidFill>
                            <a:schemeClr val="tx1">
                              <a:lumMod val="85000"/>
                              <a:lumOff val="15000"/>
                            </a:schemeClr>
                          </a:solidFill>
                          <a:effectLst/>
                        </a:rPr>
                        <a:t>AssetMark</a:t>
                      </a:r>
                      <a:r>
                        <a:rPr lang="en-US" sz="900" b="1" u="none" strike="noStrike" dirty="0">
                          <a:solidFill>
                            <a:schemeClr val="tx1">
                              <a:lumMod val="85000"/>
                              <a:lumOff val="15000"/>
                            </a:schemeClr>
                          </a:solidFill>
                          <a:effectLst/>
                        </a:rPr>
                        <a:t> via InvestCloud APL</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900" b="0"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b"/>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b"/>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b"/>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b"/>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71693368"/>
                  </a:ext>
                </a:extLst>
              </a:tr>
              <a:tr h="163241">
                <a:tc>
                  <a:txBody>
                    <a:bodyPr/>
                    <a:lstStyle/>
                    <a:p>
                      <a:pPr algn="l" rtl="0" fontAlgn="b"/>
                      <a:endParaRPr lang="en-US" sz="1050" b="1"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r>
                        <a:rPr lang="en-US" sz="900" b="1" u="none" strike="noStrike" dirty="0">
                          <a:solidFill>
                            <a:schemeClr val="tx1">
                              <a:lumMod val="85000"/>
                              <a:lumOff val="15000"/>
                            </a:schemeClr>
                          </a:solidFill>
                          <a:effectLst/>
                        </a:rPr>
                        <a:t>Bloomberg AIM</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endParaRPr lang="en-US" sz="900" b="0"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ct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521607573"/>
                  </a:ext>
                </a:extLst>
              </a:tr>
              <a:tr h="163241">
                <a:tc>
                  <a:txBody>
                    <a:bodyPr/>
                    <a:lstStyle/>
                    <a:p>
                      <a:pPr algn="l" rtl="0" fontAlgn="b"/>
                      <a:endParaRPr lang="en-US" sz="1050" b="1"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900" b="1" i="0" u="none" strike="noStrike" dirty="0">
                          <a:solidFill>
                            <a:schemeClr val="tx1">
                              <a:lumMod val="85000"/>
                              <a:lumOff val="15000"/>
                            </a:schemeClr>
                          </a:solidFill>
                          <a:effectLst/>
                          <a:latin typeface="Fidelity Sans 2" panose="020B0504050501040104" pitchFamily="34" charset="0"/>
                        </a:rPr>
                        <a:t>Charles River Development</a:t>
                      </a: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900" b="0"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Aptos Narrow" panose="020B00040202020202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b="0" i="0" u="none" strike="noStrike" dirty="0">
                          <a:solidFill>
                            <a:srgbClr val="000000"/>
                          </a:solidFill>
                          <a:effectLst/>
                          <a:latin typeface="Fidelity Sans 2"/>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u="none" strike="noStrike" dirty="0">
                        <a:effectLst/>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190538782"/>
                  </a:ext>
                </a:extLst>
              </a:tr>
              <a:tr h="163241">
                <a:tc>
                  <a:txBody>
                    <a:bodyPr/>
                    <a:lstStyle/>
                    <a:p>
                      <a:pPr algn="l" rtl="0" fontAlgn="b"/>
                      <a:endParaRPr lang="en-US" sz="1050" b="1"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r>
                        <a:rPr lang="en-US" sz="900" b="1" u="none" strike="noStrike" dirty="0">
                          <a:solidFill>
                            <a:schemeClr val="tx1">
                              <a:lumMod val="85000"/>
                              <a:lumOff val="15000"/>
                            </a:schemeClr>
                          </a:solidFill>
                          <a:effectLst/>
                        </a:rPr>
                        <a:t>CircleBlack (PM only) via RedBlack</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r>
                        <a:rPr lang="en-US" sz="900" b="0" i="0" u="none" strike="noStrike" dirty="0">
                          <a:solidFill>
                            <a:srgbClr val="000000"/>
                          </a:solidFill>
                          <a:effectLst/>
                          <a:latin typeface="Fidelity Sans 2" panose="020B0504050501040104" pitchFamily="34" charset="0"/>
                        </a:rPr>
                        <a:t>Custody only</a:t>
                      </a: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ct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27582934"/>
                  </a:ext>
                </a:extLst>
              </a:tr>
              <a:tr h="163241">
                <a:tc>
                  <a:txBody>
                    <a:bodyPr/>
                    <a:lstStyle/>
                    <a:p>
                      <a:pPr algn="l" rtl="0" fontAlgn="b"/>
                      <a:endParaRPr lang="en-US" sz="1050" b="1"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900" b="1" u="none" strike="noStrike" dirty="0">
                          <a:solidFill>
                            <a:schemeClr val="tx1">
                              <a:lumMod val="85000"/>
                              <a:lumOff val="15000"/>
                            </a:schemeClr>
                          </a:solidFill>
                          <a:effectLst/>
                        </a:rPr>
                        <a:t>Envestnet | FolioDynamix</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900" b="0"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925440459"/>
                  </a:ext>
                </a:extLst>
              </a:tr>
              <a:tr h="163241">
                <a:tc>
                  <a:txBody>
                    <a:bodyPr/>
                    <a:lstStyle/>
                    <a:p>
                      <a:pPr marL="0" marR="0" lvl="0" indent="0" algn="ctr" defTabSz="914400" rtl="0" eaLnBrk="1" fontAlgn="b" latinLnBrk="0" hangingPunct="1">
                        <a:lnSpc>
                          <a:spcPct val="100000"/>
                        </a:lnSpc>
                        <a:spcBef>
                          <a:spcPts val="0"/>
                        </a:spcBef>
                        <a:spcAft>
                          <a:spcPts val="0"/>
                        </a:spcAft>
                        <a:buClrTx/>
                        <a:buSzTx/>
                        <a:buFont typeface="Wingdings" panose="05000000000000000000" pitchFamily="2" charset="2"/>
                        <a:buNone/>
                        <a:tabLst/>
                        <a:defRPr/>
                      </a:pPr>
                      <a:r>
                        <a:rPr lang="en-US" sz="1050" b="1" i="0" u="none" strike="noStrike" dirty="0">
                          <a:solidFill>
                            <a:srgbClr val="000000"/>
                          </a:solidFill>
                          <a:effectLst/>
                          <a:latin typeface="+mn-lt"/>
                        </a:rPr>
                        <a:t>^ </a:t>
                      </a:r>
                      <a:r>
                        <a:rPr lang="en-US" sz="1050" b="1" i="0" u="none" strike="noStrike" dirty="0">
                          <a:solidFill>
                            <a:srgbClr val="000000"/>
                          </a:solidFill>
                          <a:effectLst/>
                          <a:latin typeface="Fidelity Sans 2" panose="020B0504050501040104" pitchFamily="34" charset="0"/>
                        </a:rPr>
                        <a:t> </a:t>
                      </a: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r>
                        <a:rPr lang="en-US" sz="900" b="1" u="none" strike="noStrike" dirty="0">
                          <a:solidFill>
                            <a:schemeClr val="tx1">
                              <a:lumMod val="85000"/>
                              <a:lumOff val="15000"/>
                            </a:schemeClr>
                          </a:solidFill>
                          <a:effectLst/>
                        </a:rPr>
                        <a:t>Envestnet | Tamarac</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endParaRPr lang="en-US" sz="900" b="0"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b="0" i="0" u="none" strike="noStrike" dirty="0">
                          <a:solidFill>
                            <a:srgbClr val="000000"/>
                          </a:solidFill>
                          <a:effectLst/>
                          <a:latin typeface="Fidelity Sans 2"/>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ctr" rtl="0" fontAlgn="b">
                        <a:buFont typeface="Wingdings" panose="05000000000000000000" pitchFamily="2" charset="2"/>
                        <a:buChar char="ü"/>
                      </a:pPr>
                      <a:r>
                        <a:rPr lang="en-US" sz="1050" b="0" i="0" u="none" strike="noStrike" dirty="0">
                          <a:solidFill>
                            <a:srgbClr val="000000"/>
                          </a:solidFill>
                          <a:effectLst/>
                          <a:latin typeface="Fidelity Sans 2" panose="020B0504050501040104" pitchFamily="34" charset="0"/>
                        </a:rPr>
                        <a:t> </a:t>
                      </a: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10334657"/>
                  </a:ext>
                </a:extLst>
              </a:tr>
              <a:tr h="163241">
                <a:tc>
                  <a:txBody>
                    <a:bodyPr/>
                    <a:lstStyle/>
                    <a:p>
                      <a:pPr marL="0" marR="0" lvl="0" indent="0" algn="ctr" defTabSz="914400" rtl="0" eaLnBrk="1" fontAlgn="b" latinLnBrk="0" hangingPunct="1">
                        <a:lnSpc>
                          <a:spcPct val="100000"/>
                        </a:lnSpc>
                        <a:spcBef>
                          <a:spcPts val="0"/>
                        </a:spcBef>
                        <a:spcAft>
                          <a:spcPts val="0"/>
                        </a:spcAft>
                        <a:buClrTx/>
                        <a:buSzTx/>
                        <a:buFont typeface="Wingdings" panose="05000000000000000000" pitchFamily="2" charset="2"/>
                        <a:buNone/>
                        <a:tabLst/>
                        <a:defRPr/>
                      </a:pPr>
                      <a:r>
                        <a:rPr lang="en-US" sz="1050" b="1" i="0" u="none" strike="noStrike" dirty="0">
                          <a:solidFill>
                            <a:srgbClr val="000000"/>
                          </a:solidFill>
                          <a:effectLst/>
                          <a:latin typeface="+mn-lt"/>
                        </a:rPr>
                        <a:t>^ </a:t>
                      </a:r>
                      <a:r>
                        <a:rPr lang="en-US" sz="1050" b="1" i="0" u="none" strike="noStrike" dirty="0">
                          <a:solidFill>
                            <a:srgbClr val="000000"/>
                          </a:solidFill>
                          <a:effectLst/>
                          <a:latin typeface="Fidelity Sans 2" panose="020B0504050501040104" pitchFamily="34" charset="0"/>
                        </a:rPr>
                        <a:t> </a:t>
                      </a: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900" b="1" u="none" strike="noStrike" dirty="0">
                          <a:solidFill>
                            <a:schemeClr val="tx1">
                              <a:lumMod val="85000"/>
                              <a:lumOff val="15000"/>
                            </a:schemeClr>
                          </a:solidFill>
                          <a:effectLst/>
                        </a:rPr>
                        <a:t>Flyer | Co-Pilot</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900" b="0"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r>
                        <a:rPr lang="en-US" sz="1050" b="0" i="0" u="none" strike="noStrike" dirty="0">
                          <a:solidFill>
                            <a:srgbClr val="000000"/>
                          </a:solidFill>
                          <a:effectLst/>
                          <a:latin typeface="Fidelity Sans 2"/>
                        </a:rPr>
                        <a:t>*</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579815407"/>
                  </a:ext>
                </a:extLst>
              </a:tr>
              <a:tr h="166764">
                <a:tc>
                  <a:txBody>
                    <a:bodyPr/>
                    <a:lstStyle/>
                    <a:p>
                      <a:pPr algn="ctr" rtl="0" fontAlgn="b"/>
                      <a:endParaRPr lang="en-US" sz="1050" b="1"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r>
                        <a:rPr lang="en-US" sz="900" b="1" u="none" strike="noStrike" dirty="0">
                          <a:solidFill>
                            <a:schemeClr val="tx1">
                              <a:lumMod val="85000"/>
                              <a:lumOff val="15000"/>
                            </a:schemeClr>
                          </a:solidFill>
                          <a:effectLst/>
                        </a:rPr>
                        <a:t>Indata</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r>
                        <a:rPr lang="en-US" sz="900" b="0" i="0" u="none" strike="noStrike" dirty="0">
                          <a:solidFill>
                            <a:srgbClr val="000000"/>
                          </a:solidFill>
                          <a:effectLst/>
                          <a:latin typeface="Fidelity Sans 2" panose="020B0504050501040104" pitchFamily="34" charset="0"/>
                        </a:rPr>
                        <a:t>Custody only</a:t>
                      </a: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ct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124899743"/>
                  </a:ext>
                </a:extLst>
              </a:tr>
              <a:tr h="163241">
                <a:tc>
                  <a:txBody>
                    <a:bodyPr/>
                    <a:lstStyle/>
                    <a:p>
                      <a:pPr marL="0" marR="0" lvl="0" indent="0" algn="ctr" defTabSz="914400" rtl="0" eaLnBrk="1" fontAlgn="b" latinLnBrk="0" hangingPunct="1">
                        <a:lnSpc>
                          <a:spcPct val="100000"/>
                        </a:lnSpc>
                        <a:spcBef>
                          <a:spcPts val="0"/>
                        </a:spcBef>
                        <a:spcAft>
                          <a:spcPts val="0"/>
                        </a:spcAft>
                        <a:buClrTx/>
                        <a:buSzTx/>
                        <a:buFont typeface="Wingdings" panose="05000000000000000000" pitchFamily="2" charset="2"/>
                        <a:buNone/>
                        <a:tabLst/>
                        <a:defRPr/>
                      </a:pPr>
                      <a:r>
                        <a:rPr lang="en-US" sz="1050" b="1" i="0" u="none" strike="noStrike" dirty="0">
                          <a:solidFill>
                            <a:srgbClr val="000000"/>
                          </a:solidFill>
                          <a:effectLst/>
                          <a:latin typeface="+mn-lt"/>
                        </a:rPr>
                        <a:t>^ </a:t>
                      </a:r>
                      <a:r>
                        <a:rPr lang="en-US" sz="1050" b="1" i="0" u="none" strike="noStrike" dirty="0">
                          <a:solidFill>
                            <a:srgbClr val="000000"/>
                          </a:solidFill>
                          <a:effectLst/>
                          <a:latin typeface="Fidelity Sans 2" panose="020B0504050501040104" pitchFamily="34" charset="0"/>
                        </a:rPr>
                        <a:t> </a:t>
                      </a: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900" b="1" u="none" strike="noStrike" dirty="0">
                          <a:solidFill>
                            <a:schemeClr val="tx1">
                              <a:lumMod val="85000"/>
                              <a:lumOff val="15000"/>
                            </a:schemeClr>
                          </a:solidFill>
                          <a:effectLst/>
                        </a:rPr>
                        <a:t>InvestCloud | APL</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900" b="0"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43635509"/>
                  </a:ext>
                </a:extLst>
              </a:tr>
              <a:tr h="163241">
                <a:tc>
                  <a:txBody>
                    <a:bodyPr/>
                    <a:lstStyle/>
                    <a:p>
                      <a:pPr marL="0" marR="0" lvl="0" indent="0" algn="ctr" defTabSz="914400" rtl="0" eaLnBrk="1" fontAlgn="b" latinLnBrk="0" hangingPunct="1">
                        <a:lnSpc>
                          <a:spcPct val="100000"/>
                        </a:lnSpc>
                        <a:spcBef>
                          <a:spcPts val="0"/>
                        </a:spcBef>
                        <a:spcAft>
                          <a:spcPts val="0"/>
                        </a:spcAft>
                        <a:buClrTx/>
                        <a:buSzTx/>
                        <a:buFont typeface="Wingdings" panose="05000000000000000000" pitchFamily="2" charset="2"/>
                        <a:buNone/>
                        <a:tabLst/>
                        <a:defRPr/>
                      </a:pPr>
                      <a:r>
                        <a:rPr lang="en-US" sz="1050" b="1" i="0" u="none" strike="noStrike" dirty="0">
                          <a:solidFill>
                            <a:srgbClr val="000000"/>
                          </a:solidFill>
                          <a:effectLst/>
                          <a:latin typeface="+mn-lt"/>
                        </a:rPr>
                        <a:t>^ </a:t>
                      </a:r>
                      <a:r>
                        <a:rPr lang="en-US" sz="1050" b="1" i="0" u="none" strike="noStrike" dirty="0">
                          <a:solidFill>
                            <a:srgbClr val="000000"/>
                          </a:solidFill>
                          <a:effectLst/>
                          <a:latin typeface="Fidelity Sans 2" panose="020B0504050501040104" pitchFamily="34" charset="0"/>
                        </a:rPr>
                        <a:t> </a:t>
                      </a: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r>
                        <a:rPr lang="en-US" sz="900" b="1" u="none" strike="noStrike" dirty="0">
                          <a:solidFill>
                            <a:schemeClr val="tx1">
                              <a:lumMod val="85000"/>
                              <a:lumOff val="15000"/>
                            </a:schemeClr>
                          </a:solidFill>
                          <a:effectLst/>
                        </a:rPr>
                        <a:t>Orion Eclipse</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endParaRPr lang="en-US" sz="900" b="0"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0" indent="0" algn="ctr" rtl="0" fontAlgn="b">
                        <a:buFont typeface="Wingdings" panose="05000000000000000000" pitchFamily="2" charset="2"/>
                        <a:buNone/>
                      </a:pPr>
                      <a:r>
                        <a:rPr lang="en-US" sz="1050" b="0" i="0" u="none" strike="noStrike" dirty="0">
                          <a:solidFill>
                            <a:srgbClr val="000000"/>
                          </a:solidFill>
                          <a:effectLst/>
                          <a:latin typeface="Fidelity Sans 2"/>
                        </a:rPr>
                        <a:t>*</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0" indent="0" algn="ctr" rtl="0" fontAlgn="b">
                        <a:buFont typeface="Wingdings" panose="05000000000000000000" pitchFamily="2" charset="2"/>
                        <a:buNone/>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b="0" i="0" u="none" strike="noStrike" dirty="0">
                          <a:solidFill>
                            <a:srgbClr val="000000"/>
                          </a:solidFill>
                          <a:effectLst/>
                          <a:latin typeface="Fidelity Sans 2" panose="020B0504050501040104" pitchFamily="34" charset="0"/>
                        </a:rPr>
                        <a:t> </a:t>
                      </a: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0" indent="0" algn="r" rtl="0" fontAlgn="ctr">
                        <a:buFont typeface="Wingdings" panose="05000000000000000000" pitchFamily="2" charset="2"/>
                        <a:buNone/>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ctr" rtl="0" fontAlgn="b">
                        <a:buFont typeface="Wingdings" panose="05000000000000000000" pitchFamily="2" charset="2"/>
                        <a:buChar char="ü"/>
                      </a:pPr>
                      <a:r>
                        <a:rPr lang="en-US" sz="1050" b="0" i="0" u="none" strike="noStrike" dirty="0">
                          <a:solidFill>
                            <a:srgbClr val="000000"/>
                          </a:solidFill>
                          <a:effectLst/>
                          <a:latin typeface="Fidelity Sans 2" panose="020B0504050501040104" pitchFamily="34" charset="0"/>
                        </a:rPr>
                        <a:t> </a:t>
                      </a: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126749850"/>
                  </a:ext>
                </a:extLst>
              </a:tr>
              <a:tr h="163241">
                <a:tc>
                  <a:txBody>
                    <a:bodyPr/>
                    <a:lstStyle/>
                    <a:p>
                      <a:pPr marL="0" marR="0" lvl="0" indent="0" algn="ctr" defTabSz="914400" rtl="0" eaLnBrk="1" fontAlgn="b" latinLnBrk="0" hangingPunct="1">
                        <a:lnSpc>
                          <a:spcPct val="100000"/>
                        </a:lnSpc>
                        <a:spcBef>
                          <a:spcPts val="0"/>
                        </a:spcBef>
                        <a:spcAft>
                          <a:spcPts val="0"/>
                        </a:spcAft>
                        <a:buClrTx/>
                        <a:buSzTx/>
                        <a:buFont typeface="Wingdings" panose="05000000000000000000" pitchFamily="2" charset="2"/>
                        <a:buNone/>
                        <a:tabLst/>
                        <a:defRPr/>
                      </a:pPr>
                      <a:r>
                        <a:rPr lang="en-US" sz="1050" b="1" i="0" u="none" strike="noStrike" dirty="0">
                          <a:solidFill>
                            <a:srgbClr val="000000"/>
                          </a:solidFill>
                          <a:effectLst/>
                          <a:latin typeface="+mn-lt"/>
                        </a:rPr>
                        <a:t>^ </a:t>
                      </a: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r>
                        <a:rPr lang="en-US" sz="900" b="1" u="none" strike="noStrike" dirty="0">
                          <a:solidFill>
                            <a:schemeClr val="tx1">
                              <a:lumMod val="85000"/>
                              <a:lumOff val="15000"/>
                            </a:schemeClr>
                          </a:solidFill>
                          <a:effectLst/>
                        </a:rPr>
                        <a:t>RedBlack</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r>
                        <a:rPr lang="en-US" sz="900" b="0" i="0" u="none" strike="noStrike" dirty="0">
                          <a:solidFill>
                            <a:srgbClr val="000000"/>
                          </a:solidFill>
                          <a:effectLst/>
                          <a:latin typeface="Fidelity Sans 2" panose="020B0504050501040104" pitchFamily="34" charset="0"/>
                        </a:rPr>
                        <a:t>Custody only</a:t>
                      </a: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0" indent="0" algn="ctr" rtl="0" fontAlgn="b">
                        <a:buFont typeface="Wingdings" panose="05000000000000000000" pitchFamily="2" charset="2"/>
                        <a:buNone/>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0" indent="0" algn="ctr" rtl="0" fontAlgn="b">
                        <a:buFont typeface="Wingdings" panose="05000000000000000000" pitchFamily="2" charset="2"/>
                        <a:buNone/>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ct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174676407"/>
                  </a:ext>
                </a:extLst>
              </a:tr>
              <a:tr h="163241">
                <a:tc>
                  <a:txBody>
                    <a:bodyPr/>
                    <a:lstStyle/>
                    <a:p>
                      <a:pPr algn="ctr" rtl="0" fontAlgn="b"/>
                      <a:endParaRPr lang="en-US" sz="1050" b="1"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900" b="1" u="none" strike="noStrike" dirty="0">
                          <a:solidFill>
                            <a:schemeClr val="tx1">
                              <a:lumMod val="85000"/>
                              <a:lumOff val="15000"/>
                            </a:schemeClr>
                          </a:solidFill>
                          <a:effectLst/>
                        </a:rPr>
                        <a:t>Ridgeline</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900" b="0" i="0" u="none" strike="noStrike" dirty="0">
                          <a:solidFill>
                            <a:srgbClr val="000000"/>
                          </a:solidFill>
                          <a:effectLst/>
                          <a:latin typeface="Fidelity Sans 2" panose="020B0504050501040104" pitchFamily="34" charset="0"/>
                        </a:rPr>
                        <a:t>Custody only</a:t>
                      </a: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r>
                        <a:rPr lang="en-US" sz="1050" u="none" strike="noStrike" dirty="0">
                          <a:effectLst/>
                        </a:rPr>
                        <a:t>*</a:t>
                      </a: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01567887"/>
                  </a:ext>
                </a:extLst>
              </a:tr>
              <a:tr h="163241">
                <a:tc>
                  <a:txBody>
                    <a:bodyPr/>
                    <a:lstStyle/>
                    <a:p>
                      <a:pPr marL="0" marR="0" lvl="0" indent="0" algn="ctr" defTabSz="914400" rtl="0" eaLnBrk="1" fontAlgn="b" latinLnBrk="0" hangingPunct="1">
                        <a:lnSpc>
                          <a:spcPct val="100000"/>
                        </a:lnSpc>
                        <a:spcBef>
                          <a:spcPts val="0"/>
                        </a:spcBef>
                        <a:spcAft>
                          <a:spcPts val="0"/>
                        </a:spcAft>
                        <a:buClrTx/>
                        <a:buSzTx/>
                        <a:buFont typeface="Wingdings" panose="05000000000000000000" pitchFamily="2" charset="2"/>
                        <a:buNone/>
                        <a:tabLst/>
                        <a:defRPr/>
                      </a:pPr>
                      <a:r>
                        <a:rPr lang="en-US" sz="1050" b="1" i="0" u="none" strike="noStrike" dirty="0">
                          <a:solidFill>
                            <a:srgbClr val="000000"/>
                          </a:solidFill>
                          <a:effectLst/>
                          <a:latin typeface="+mn-lt"/>
                        </a:rPr>
                        <a:t>^ </a:t>
                      </a:r>
                      <a:r>
                        <a:rPr lang="en-US" sz="1050" b="1" i="0" u="none" strike="noStrike" dirty="0">
                          <a:solidFill>
                            <a:srgbClr val="000000"/>
                          </a:solidFill>
                          <a:effectLst/>
                          <a:latin typeface="Fidelity Sans 2" panose="020B0504050501040104" pitchFamily="34" charset="0"/>
                        </a:rPr>
                        <a:t> </a:t>
                      </a: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r>
                        <a:rPr lang="en-US" sz="900" b="1" u="none" strike="noStrike" dirty="0">
                          <a:solidFill>
                            <a:schemeClr val="tx1">
                              <a:lumMod val="85000"/>
                              <a:lumOff val="15000"/>
                            </a:schemeClr>
                          </a:solidFill>
                          <a:effectLst/>
                        </a:rPr>
                        <a:t>SS&amp;C | Black Diamond</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endParaRPr lang="en-US" sz="900" b="0"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b="0" i="0" u="none" strike="noStrike" dirty="0">
                          <a:solidFill>
                            <a:srgbClr val="000000"/>
                          </a:solidFill>
                          <a:effectLst/>
                          <a:latin typeface="Fidelity Sans 2"/>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b="0" i="0" u="none" strike="noStrike" dirty="0">
                          <a:solidFill>
                            <a:srgbClr val="000000"/>
                          </a:solidFill>
                          <a:effectLst/>
                          <a:latin typeface="Fidelity Sans 2" panose="020B0504050501040104" pitchFamily="34" charset="0"/>
                        </a:rPr>
                        <a:t> </a:t>
                      </a: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ct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899833979"/>
                  </a:ext>
                </a:extLst>
              </a:tr>
              <a:tr h="163241">
                <a:tc>
                  <a:txBody>
                    <a:bodyPr/>
                    <a:lstStyle/>
                    <a:p>
                      <a:pPr marL="0" marR="0" lvl="0" indent="0" algn="ctr" defTabSz="914400" rtl="0" eaLnBrk="1" fontAlgn="b" latinLnBrk="0" hangingPunct="1">
                        <a:lnSpc>
                          <a:spcPct val="100000"/>
                        </a:lnSpc>
                        <a:spcBef>
                          <a:spcPts val="0"/>
                        </a:spcBef>
                        <a:spcAft>
                          <a:spcPts val="0"/>
                        </a:spcAft>
                        <a:buClrTx/>
                        <a:buSzTx/>
                        <a:buFont typeface="Wingdings" panose="05000000000000000000" pitchFamily="2" charset="2"/>
                        <a:buNone/>
                        <a:tabLst/>
                        <a:defRPr/>
                      </a:pPr>
                      <a:r>
                        <a:rPr lang="en-US" sz="1050" b="1" i="0" u="none" strike="noStrike" dirty="0">
                          <a:solidFill>
                            <a:srgbClr val="000000"/>
                          </a:solidFill>
                          <a:effectLst/>
                          <a:latin typeface="+mn-lt"/>
                        </a:rPr>
                        <a:t>^ </a:t>
                      </a:r>
                      <a:r>
                        <a:rPr lang="en-US" sz="1050" b="1" i="0" u="none" strike="noStrike" dirty="0">
                          <a:solidFill>
                            <a:srgbClr val="000000"/>
                          </a:solidFill>
                          <a:effectLst/>
                          <a:latin typeface="Fidelity Sans 2" panose="020B0504050501040104" pitchFamily="34" charset="0"/>
                        </a:rPr>
                        <a:t> </a:t>
                      </a: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900" b="1" u="none" strike="noStrike" dirty="0">
                          <a:solidFill>
                            <a:schemeClr val="tx1">
                              <a:lumMod val="85000"/>
                              <a:lumOff val="15000"/>
                            </a:schemeClr>
                          </a:solidFill>
                          <a:effectLst/>
                        </a:rPr>
                        <a:t>SS&amp;C | Eze Castle</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endParaRPr lang="en-US" sz="900" b="0"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41921240"/>
                  </a:ext>
                </a:extLst>
              </a:tr>
              <a:tr h="163241">
                <a:tc>
                  <a:txBody>
                    <a:bodyPr/>
                    <a:lstStyle/>
                    <a:p>
                      <a:pPr marL="0" marR="0" lvl="0" indent="0" algn="ctr" defTabSz="914400" rtl="0" eaLnBrk="1" fontAlgn="b" latinLnBrk="0" hangingPunct="1">
                        <a:lnSpc>
                          <a:spcPct val="100000"/>
                        </a:lnSpc>
                        <a:spcBef>
                          <a:spcPts val="0"/>
                        </a:spcBef>
                        <a:spcAft>
                          <a:spcPts val="0"/>
                        </a:spcAft>
                        <a:buClrTx/>
                        <a:buSzTx/>
                        <a:buFont typeface="Wingdings" panose="05000000000000000000" pitchFamily="2" charset="2"/>
                        <a:buNone/>
                        <a:tabLst/>
                        <a:defRPr/>
                      </a:pPr>
                      <a:r>
                        <a:rPr lang="en-US" sz="1050" b="1" i="0" u="none" strike="noStrike" dirty="0">
                          <a:solidFill>
                            <a:srgbClr val="000000"/>
                          </a:solidFill>
                          <a:effectLst/>
                          <a:latin typeface="+mn-lt"/>
                        </a:rPr>
                        <a:t>^ </a:t>
                      </a:r>
                      <a:r>
                        <a:rPr lang="en-US" sz="1050" b="1" i="0" u="none" strike="noStrike" dirty="0">
                          <a:solidFill>
                            <a:srgbClr val="000000"/>
                          </a:solidFill>
                          <a:effectLst/>
                          <a:latin typeface="Fidelity Sans 2" panose="020B0504050501040104" pitchFamily="34" charset="0"/>
                        </a:rPr>
                        <a:t> </a:t>
                      </a: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r>
                        <a:rPr lang="en-US" sz="900" b="1" u="none" strike="noStrike" dirty="0">
                          <a:solidFill>
                            <a:schemeClr val="tx1">
                              <a:lumMod val="85000"/>
                              <a:lumOff val="15000"/>
                            </a:schemeClr>
                          </a:solidFill>
                          <a:effectLst/>
                        </a:rPr>
                        <a:t>SS&amp;C | Moxy</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l" rtl="0" fontAlgn="b"/>
                      <a:endParaRPr lang="en-US" sz="900" b="0"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b="0" i="0" u="none" strike="noStrike" dirty="0">
                          <a:solidFill>
                            <a:srgbClr val="000000"/>
                          </a:solidFill>
                          <a:effectLst/>
                          <a:latin typeface="Fidelity Sans 2"/>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171450" indent="-171450" algn="ct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026071989"/>
                  </a:ext>
                </a:extLst>
              </a:tr>
              <a:tr h="163241">
                <a:tc>
                  <a:txBody>
                    <a:bodyPr/>
                    <a:lstStyle/>
                    <a:p>
                      <a:pPr marL="0" marR="0" lvl="0" indent="0" algn="ctr" defTabSz="914400" rtl="0" eaLnBrk="1" fontAlgn="b" latinLnBrk="0" hangingPunct="1">
                        <a:lnSpc>
                          <a:spcPct val="100000"/>
                        </a:lnSpc>
                        <a:spcBef>
                          <a:spcPts val="0"/>
                        </a:spcBef>
                        <a:spcAft>
                          <a:spcPts val="0"/>
                        </a:spcAft>
                        <a:buClrTx/>
                        <a:buSzTx/>
                        <a:buFont typeface="Wingdings" panose="05000000000000000000" pitchFamily="2" charset="2"/>
                        <a:buNone/>
                        <a:tabLst/>
                        <a:defRPr/>
                      </a:pPr>
                      <a:r>
                        <a:rPr lang="en-US" sz="1050" b="1" i="0" u="none" strike="noStrike">
                          <a:solidFill>
                            <a:srgbClr val="000000"/>
                          </a:solidFill>
                          <a:effectLst/>
                          <a:latin typeface="+mn-lt"/>
                        </a:rPr>
                        <a:t>^ </a:t>
                      </a:r>
                      <a:r>
                        <a:rPr lang="en-US" sz="1050" b="1" i="0" u="none" strike="noStrike">
                          <a:solidFill>
                            <a:srgbClr val="000000"/>
                          </a:solidFill>
                          <a:effectLst/>
                          <a:latin typeface="Fidelity Sans 2" panose="020B0504050501040104" pitchFamily="34" charset="0"/>
                        </a:rPr>
                        <a:t> </a:t>
                      </a:r>
                      <a:endParaRPr lang="en-US" sz="1050" b="1" i="0" u="none" strike="noStrike" dirty="0">
                        <a:solidFill>
                          <a:srgbClr val="000000"/>
                        </a:solidFill>
                        <a:effectLst/>
                        <a:latin typeface="Fidelity Sans 2" panose="020B0504050501040104" pitchFamily="34" charset="0"/>
                      </a:endParaRP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900" b="1" u="none" strike="noStrike" dirty="0">
                          <a:solidFill>
                            <a:schemeClr val="tx1">
                              <a:lumMod val="85000"/>
                              <a:lumOff val="15000"/>
                            </a:schemeClr>
                          </a:solidFill>
                          <a:effectLst/>
                        </a:rPr>
                        <a:t>Vestmark</a:t>
                      </a:r>
                      <a:endParaRPr lang="en-US" sz="900" b="1" i="0" u="none" strike="noStrike" dirty="0">
                        <a:solidFill>
                          <a:schemeClr val="tx1">
                            <a:lumMod val="85000"/>
                            <a:lumOff val="15000"/>
                          </a:schemeClr>
                        </a:solidFill>
                        <a:effectLst/>
                        <a:latin typeface="Fidelity Sans 2" panose="020B0504050501040104" pitchFamily="34" charset="0"/>
                      </a:endParaRPr>
                    </a:p>
                  </a:txBody>
                  <a:tcPr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rtl="0" fontAlgn="b"/>
                      <a:r>
                        <a:rPr lang="en-US" sz="900" b="0" i="0" u="none" strike="noStrike" dirty="0">
                          <a:solidFill>
                            <a:srgbClr val="000000"/>
                          </a:solidFill>
                          <a:effectLst/>
                          <a:latin typeface="Fidelity Sans 2" panose="020B0504050501040104" pitchFamily="34" charset="0"/>
                        </a:rPr>
                        <a:t>Custody only</a:t>
                      </a:r>
                    </a:p>
                  </a:txBody>
                  <a:tcPr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1"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rtl="0" fontAlgn="ct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050" u="none" strike="noStrike" dirty="0">
                          <a:effectLst/>
                        </a:rPr>
                        <a:t> </a:t>
                      </a:r>
                      <a:endParaRPr lang="en-US" sz="1050" b="0" i="0" u="none" strike="noStrike" dirty="0">
                        <a:solidFill>
                          <a:srgbClr val="000000"/>
                        </a:solidFill>
                        <a:effectLst/>
                        <a:latin typeface="Fidelity Sans 2" panose="020B0504050501040104" pitchFamily="34" charset="0"/>
                      </a:endParaRPr>
                    </a:p>
                  </a:txBody>
                  <a:tcPr marL="7566" marR="7566" marT="7566" marB="9144" anchor="ctr">
                    <a:lnL w="9525" cap="flat" cmpd="sng" algn="ctr">
                      <a:solidFill>
                        <a:schemeClr val="bg1">
                          <a:lumMod val="75000"/>
                        </a:schemeClr>
                      </a:solidFill>
                      <a:prstDash val="solid"/>
                      <a:round/>
                      <a:headEnd type="none" w="med" len="med"/>
                      <a:tailEnd type="none" w="med" len="med"/>
                    </a:lnL>
                    <a:lnR w="19050" cap="flat" cmpd="sng" algn="ctr">
                      <a:solidFill>
                        <a:schemeClr val="accent3"/>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050" b="0" i="0" u="none" strike="noStrike" dirty="0">
                        <a:solidFill>
                          <a:srgbClr val="000000"/>
                        </a:solidFill>
                        <a:effectLst/>
                        <a:latin typeface="Fidelity Sans 2" panose="020B0504050501040104" pitchFamily="34" charset="0"/>
                      </a:endParaRPr>
                    </a:p>
                  </a:txBody>
                  <a:tcPr marL="7566" marR="7566" marT="7566" marB="9144" anchor="ctr">
                    <a:lnL w="19050" cap="flat" cmpd="sng" algn="ctr">
                      <a:solidFill>
                        <a:schemeClr val="accent3"/>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59690198"/>
                  </a:ext>
                </a:extLst>
              </a:tr>
            </a:tbl>
          </a:graphicData>
        </a:graphic>
      </p:graphicFrame>
    </p:spTree>
    <p:extLst>
      <p:ext uri="{BB962C8B-B14F-4D97-AF65-F5344CB8AC3E}">
        <p14:creationId xmlns:p14="http://schemas.microsoft.com/office/powerpoint/2010/main" val="17713608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0F4525-7A98-294A-8B1C-B9A7C79D65E7}"/>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6975C68E-8C75-55E9-ECBC-1149F0C1EA5D}"/>
              </a:ext>
            </a:extLst>
          </p:cNvPr>
          <p:cNvSpPr/>
          <p:nvPr/>
        </p:nvSpPr>
        <p:spPr>
          <a:xfrm>
            <a:off x="-1509" y="1174978"/>
            <a:ext cx="12191999" cy="4761002"/>
          </a:xfrm>
          <a:prstGeom prst="rect">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5">
            <a:extLst>
              <a:ext uri="{FF2B5EF4-FFF2-40B4-BE49-F238E27FC236}">
                <a16:creationId xmlns:a16="http://schemas.microsoft.com/office/drawing/2014/main" id="{DA4F47FC-887F-85F4-5967-ABAB88111344}"/>
              </a:ext>
            </a:extLst>
          </p:cNvPr>
          <p:cNvSpPr>
            <a:spLocks noGrp="1"/>
          </p:cNvSpPr>
          <p:nvPr>
            <p:ph type="title"/>
          </p:nvPr>
        </p:nvSpPr>
        <p:spPr>
          <a:xfrm>
            <a:off x="462223" y="337077"/>
            <a:ext cx="11267554" cy="720097"/>
          </a:xfrm>
        </p:spPr>
        <p:txBody>
          <a:bodyPr/>
          <a:lstStyle/>
          <a:p>
            <a:r>
              <a:rPr lang="en-US" dirty="0"/>
              <a:t>Fidelity integrations | trading &amp; rebalancing</a:t>
            </a:r>
          </a:p>
        </p:txBody>
      </p:sp>
      <p:sp>
        <p:nvSpPr>
          <p:cNvPr id="3" name="Slide Number Placeholder 2">
            <a:extLst>
              <a:ext uri="{FF2B5EF4-FFF2-40B4-BE49-F238E27FC236}">
                <a16:creationId xmlns:a16="http://schemas.microsoft.com/office/drawing/2014/main" id="{55DB0965-9BD1-5E44-C1E9-E3586222503C}"/>
              </a:ext>
            </a:extLst>
          </p:cNvPr>
          <p:cNvSpPr>
            <a:spLocks noGrp="1"/>
          </p:cNvSpPr>
          <p:nvPr>
            <p:ph type="sldNum" sz="quarter" idx="10"/>
          </p:nvPr>
        </p:nvSpPr>
        <p:spPr>
          <a:xfrm>
            <a:off x="162851" y="6319310"/>
            <a:ext cx="3614065" cy="365125"/>
          </a:xfrm>
        </p:spPr>
        <p:txBody>
          <a:bodyPr/>
          <a:lstStyle/>
          <a:p>
            <a:fld id="{E1134B45-AF8D-4DE1-B6B3-818C9AE12BDB}" type="slidenum">
              <a:rPr lang="en-US" smtClean="0">
                <a:latin typeface="+mn-lt"/>
              </a:rPr>
              <a:pPr/>
              <a:t>19</a:t>
            </a:fld>
            <a:r>
              <a:rPr lang="en-US" dirty="0">
                <a:latin typeface="+mn-lt"/>
              </a:rPr>
              <a:t> </a:t>
            </a:r>
            <a:r>
              <a:rPr lang="en-US" dirty="0">
                <a:solidFill>
                  <a:srgbClr val="000000"/>
                </a:solidFill>
                <a:latin typeface="+mn-lt"/>
                <a:ea typeface="ＭＳ Ｐゴシック" charset="-128"/>
              </a:rPr>
              <a:t>For investment professional use only. | </a:t>
            </a:r>
            <a:r>
              <a:rPr lang="en-US" dirty="0">
                <a:solidFill>
                  <a:schemeClr val="tx1"/>
                </a:solidFill>
                <a:latin typeface="+mn-lt"/>
              </a:rPr>
              <a:t>1250615.1.0</a:t>
            </a:r>
            <a:endParaRPr lang="en-US" dirty="0">
              <a:solidFill>
                <a:srgbClr val="000000"/>
              </a:solidFill>
              <a:latin typeface="+mn-lt"/>
              <a:ea typeface="ＭＳ Ｐゴシック" charset="-128"/>
            </a:endParaRPr>
          </a:p>
          <a:p>
            <a:endParaRPr lang="en-US" dirty="0"/>
          </a:p>
        </p:txBody>
      </p:sp>
      <p:sp>
        <p:nvSpPr>
          <p:cNvPr id="14" name="TextBox 13">
            <a:extLst>
              <a:ext uri="{FF2B5EF4-FFF2-40B4-BE49-F238E27FC236}">
                <a16:creationId xmlns:a16="http://schemas.microsoft.com/office/drawing/2014/main" id="{B97B23D4-3B11-7746-662B-40DD2BE8D9A9}"/>
              </a:ext>
            </a:extLst>
          </p:cNvPr>
          <p:cNvSpPr txBox="1"/>
          <p:nvPr/>
        </p:nvSpPr>
        <p:spPr>
          <a:xfrm>
            <a:off x="9573928" y="5721757"/>
            <a:ext cx="6097508" cy="230832"/>
          </a:xfrm>
          <a:prstGeom prst="rect">
            <a:avLst/>
          </a:prstGeom>
          <a:noFill/>
        </p:spPr>
        <p:txBody>
          <a:bodyPr wrap="square">
            <a:spAutoFit/>
          </a:bodyPr>
          <a:lstStyle/>
          <a:p>
            <a:r>
              <a:rPr lang="en-US" sz="900" b="1" dirty="0">
                <a:solidFill>
                  <a:srgbClr val="000000"/>
                </a:solidFill>
                <a:latin typeface="Wingdings 2"/>
                <a:sym typeface="Wingdings 2"/>
              </a:rPr>
              <a:t>P</a:t>
            </a:r>
            <a:r>
              <a:rPr lang="en-US" sz="900" dirty="0"/>
              <a:t>= In production,   *  = In development</a:t>
            </a:r>
          </a:p>
        </p:txBody>
      </p:sp>
      <p:sp>
        <p:nvSpPr>
          <p:cNvPr id="5" name="TextBox 4">
            <a:extLst>
              <a:ext uri="{FF2B5EF4-FFF2-40B4-BE49-F238E27FC236}">
                <a16:creationId xmlns:a16="http://schemas.microsoft.com/office/drawing/2014/main" id="{17AF7A6C-85E8-2C38-CC87-125F7D1434F2}"/>
              </a:ext>
            </a:extLst>
          </p:cNvPr>
          <p:cNvSpPr txBox="1"/>
          <p:nvPr/>
        </p:nvSpPr>
        <p:spPr>
          <a:xfrm>
            <a:off x="332302" y="6451827"/>
            <a:ext cx="10163420" cy="415498"/>
          </a:xfrm>
          <a:prstGeom prst="rect">
            <a:avLst/>
          </a:prstGeom>
          <a:noFill/>
        </p:spPr>
        <p:txBody>
          <a:bodyPr wrap="square">
            <a:spAutoFit/>
          </a:bodyPr>
          <a:lstStyle/>
          <a:p>
            <a:pPr marL="0" marR="0"/>
            <a:r>
              <a:rPr lang="en-US" sz="700" kern="100" dirty="0">
                <a:effectLst/>
                <a:ea typeface="Aptos" panose="020B0004020202020204" pitchFamily="34" charset="0"/>
                <a:cs typeface="Times New Roman" panose="02020603050405020304" pitchFamily="18" charset="0"/>
              </a:rPr>
              <a:t>IWMS platform is integrated with more than 250 fintech providers across the industry. The fintech providers referenced above are listed for illustrative purposes only and based on relative market popularity as of December 2025. Such references do not constitute an endorsement, recommendation, or solicitation for the use of any specific product, service, or partnership. Investment professionals are solely responsible for conducting their own independent due diligence prior to selecting or engaging any fintech products or services.</a:t>
            </a:r>
          </a:p>
        </p:txBody>
      </p:sp>
      <p:sp>
        <p:nvSpPr>
          <p:cNvPr id="2" name="TextBox 1">
            <a:extLst>
              <a:ext uri="{FF2B5EF4-FFF2-40B4-BE49-F238E27FC236}">
                <a16:creationId xmlns:a16="http://schemas.microsoft.com/office/drawing/2014/main" id="{FD263777-7BB9-13D9-A134-98FBB08D8358}"/>
              </a:ext>
            </a:extLst>
          </p:cNvPr>
          <p:cNvSpPr txBox="1"/>
          <p:nvPr/>
        </p:nvSpPr>
        <p:spPr>
          <a:xfrm>
            <a:off x="3054572" y="6305578"/>
            <a:ext cx="2976465" cy="369332"/>
          </a:xfrm>
          <a:prstGeom prst="rect">
            <a:avLst/>
          </a:prstGeom>
          <a:noFill/>
        </p:spPr>
        <p:txBody>
          <a:bodyPr wrap="square" rtlCol="0">
            <a:spAutoFit/>
          </a:bodyPr>
          <a:lstStyle/>
          <a:p>
            <a:r>
              <a:rPr lang="en-US" sz="900" dirty="0">
                <a:ea typeface="ＭＳ Ｐゴシック" charset="-128"/>
              </a:rPr>
              <a:t>| </a:t>
            </a:r>
            <a:r>
              <a:rPr lang="en-US" sz="900" dirty="0"/>
              <a:t>Source: Fidelity internal data as of December 2025</a:t>
            </a:r>
            <a:endParaRPr lang="en-US" sz="900" dirty="0">
              <a:solidFill>
                <a:srgbClr val="000000"/>
              </a:solidFill>
              <a:ea typeface="ＭＳ Ｐゴシック" charset="-128"/>
            </a:endParaRPr>
          </a:p>
          <a:p>
            <a:endParaRPr lang="en-US" sz="900" dirty="0"/>
          </a:p>
        </p:txBody>
      </p:sp>
      <p:graphicFrame>
        <p:nvGraphicFramePr>
          <p:cNvPr id="8" name="Table 7">
            <a:extLst>
              <a:ext uri="{FF2B5EF4-FFF2-40B4-BE49-F238E27FC236}">
                <a16:creationId xmlns:a16="http://schemas.microsoft.com/office/drawing/2014/main" id="{CAF0202A-90E4-1EBA-8016-EC5D5CEFFE31}"/>
              </a:ext>
            </a:extLst>
          </p:cNvPr>
          <p:cNvGraphicFramePr>
            <a:graphicFrameLocks noGrp="1"/>
          </p:cNvGraphicFramePr>
          <p:nvPr>
            <p:extLst>
              <p:ext uri="{D42A27DB-BD31-4B8C-83A1-F6EECF244321}">
                <p14:modId xmlns:p14="http://schemas.microsoft.com/office/powerpoint/2010/main" val="3833356573"/>
              </p:ext>
            </p:extLst>
          </p:nvPr>
        </p:nvGraphicFramePr>
        <p:xfrm>
          <a:off x="715189" y="1284754"/>
          <a:ext cx="11014588" cy="4378101"/>
        </p:xfrm>
        <a:graphic>
          <a:graphicData uri="http://schemas.openxmlformats.org/drawingml/2006/table">
            <a:tbl>
              <a:tblPr firstRow="1" bandRow="1">
                <a:tableStyleId>{5940675A-B579-460E-94D1-54222C63F5DA}</a:tableStyleId>
              </a:tblPr>
              <a:tblGrid>
                <a:gridCol w="3378888">
                  <a:extLst>
                    <a:ext uri="{9D8B030D-6E8A-4147-A177-3AD203B41FA5}">
                      <a16:colId xmlns:a16="http://schemas.microsoft.com/office/drawing/2014/main" val="2329127883"/>
                    </a:ext>
                  </a:extLst>
                </a:gridCol>
                <a:gridCol w="332484">
                  <a:extLst>
                    <a:ext uri="{9D8B030D-6E8A-4147-A177-3AD203B41FA5}">
                      <a16:colId xmlns:a16="http://schemas.microsoft.com/office/drawing/2014/main" val="443766335"/>
                    </a:ext>
                  </a:extLst>
                </a:gridCol>
                <a:gridCol w="342735">
                  <a:extLst>
                    <a:ext uri="{9D8B030D-6E8A-4147-A177-3AD203B41FA5}">
                      <a16:colId xmlns:a16="http://schemas.microsoft.com/office/drawing/2014/main" val="1989964537"/>
                    </a:ext>
                  </a:extLst>
                </a:gridCol>
                <a:gridCol w="342735">
                  <a:extLst>
                    <a:ext uri="{9D8B030D-6E8A-4147-A177-3AD203B41FA5}">
                      <a16:colId xmlns:a16="http://schemas.microsoft.com/office/drawing/2014/main" val="379066238"/>
                    </a:ext>
                  </a:extLst>
                </a:gridCol>
                <a:gridCol w="342735">
                  <a:extLst>
                    <a:ext uri="{9D8B030D-6E8A-4147-A177-3AD203B41FA5}">
                      <a16:colId xmlns:a16="http://schemas.microsoft.com/office/drawing/2014/main" val="672009150"/>
                    </a:ext>
                  </a:extLst>
                </a:gridCol>
                <a:gridCol w="342735">
                  <a:extLst>
                    <a:ext uri="{9D8B030D-6E8A-4147-A177-3AD203B41FA5}">
                      <a16:colId xmlns:a16="http://schemas.microsoft.com/office/drawing/2014/main" val="3546586100"/>
                    </a:ext>
                  </a:extLst>
                </a:gridCol>
                <a:gridCol w="342735">
                  <a:extLst>
                    <a:ext uri="{9D8B030D-6E8A-4147-A177-3AD203B41FA5}">
                      <a16:colId xmlns:a16="http://schemas.microsoft.com/office/drawing/2014/main" val="1426427255"/>
                    </a:ext>
                  </a:extLst>
                </a:gridCol>
                <a:gridCol w="342735">
                  <a:extLst>
                    <a:ext uri="{9D8B030D-6E8A-4147-A177-3AD203B41FA5}">
                      <a16:colId xmlns:a16="http://schemas.microsoft.com/office/drawing/2014/main" val="868686102"/>
                    </a:ext>
                  </a:extLst>
                </a:gridCol>
                <a:gridCol w="342735">
                  <a:extLst>
                    <a:ext uri="{9D8B030D-6E8A-4147-A177-3AD203B41FA5}">
                      <a16:colId xmlns:a16="http://schemas.microsoft.com/office/drawing/2014/main" val="3540555555"/>
                    </a:ext>
                  </a:extLst>
                </a:gridCol>
                <a:gridCol w="342735">
                  <a:extLst>
                    <a:ext uri="{9D8B030D-6E8A-4147-A177-3AD203B41FA5}">
                      <a16:colId xmlns:a16="http://schemas.microsoft.com/office/drawing/2014/main" val="1161460524"/>
                    </a:ext>
                  </a:extLst>
                </a:gridCol>
                <a:gridCol w="342735">
                  <a:extLst>
                    <a:ext uri="{9D8B030D-6E8A-4147-A177-3AD203B41FA5}">
                      <a16:colId xmlns:a16="http://schemas.microsoft.com/office/drawing/2014/main" val="1693505172"/>
                    </a:ext>
                  </a:extLst>
                </a:gridCol>
                <a:gridCol w="342735">
                  <a:extLst>
                    <a:ext uri="{9D8B030D-6E8A-4147-A177-3AD203B41FA5}">
                      <a16:colId xmlns:a16="http://schemas.microsoft.com/office/drawing/2014/main" val="1448147638"/>
                    </a:ext>
                  </a:extLst>
                </a:gridCol>
                <a:gridCol w="342735">
                  <a:extLst>
                    <a:ext uri="{9D8B030D-6E8A-4147-A177-3AD203B41FA5}">
                      <a16:colId xmlns:a16="http://schemas.microsoft.com/office/drawing/2014/main" val="3694610078"/>
                    </a:ext>
                  </a:extLst>
                </a:gridCol>
                <a:gridCol w="342735">
                  <a:extLst>
                    <a:ext uri="{9D8B030D-6E8A-4147-A177-3AD203B41FA5}">
                      <a16:colId xmlns:a16="http://schemas.microsoft.com/office/drawing/2014/main" val="4144783595"/>
                    </a:ext>
                  </a:extLst>
                </a:gridCol>
                <a:gridCol w="342735">
                  <a:extLst>
                    <a:ext uri="{9D8B030D-6E8A-4147-A177-3AD203B41FA5}">
                      <a16:colId xmlns:a16="http://schemas.microsoft.com/office/drawing/2014/main" val="2828461426"/>
                    </a:ext>
                  </a:extLst>
                </a:gridCol>
                <a:gridCol w="342735">
                  <a:extLst>
                    <a:ext uri="{9D8B030D-6E8A-4147-A177-3AD203B41FA5}">
                      <a16:colId xmlns:a16="http://schemas.microsoft.com/office/drawing/2014/main" val="2700027488"/>
                    </a:ext>
                  </a:extLst>
                </a:gridCol>
                <a:gridCol w="342735">
                  <a:extLst>
                    <a:ext uri="{9D8B030D-6E8A-4147-A177-3AD203B41FA5}">
                      <a16:colId xmlns:a16="http://schemas.microsoft.com/office/drawing/2014/main" val="3395091996"/>
                    </a:ext>
                  </a:extLst>
                </a:gridCol>
                <a:gridCol w="342735">
                  <a:extLst>
                    <a:ext uri="{9D8B030D-6E8A-4147-A177-3AD203B41FA5}">
                      <a16:colId xmlns:a16="http://schemas.microsoft.com/office/drawing/2014/main" val="4153924649"/>
                    </a:ext>
                  </a:extLst>
                </a:gridCol>
                <a:gridCol w="342735">
                  <a:extLst>
                    <a:ext uri="{9D8B030D-6E8A-4147-A177-3AD203B41FA5}">
                      <a16:colId xmlns:a16="http://schemas.microsoft.com/office/drawing/2014/main" val="1024468981"/>
                    </a:ext>
                  </a:extLst>
                </a:gridCol>
                <a:gridCol w="342735">
                  <a:extLst>
                    <a:ext uri="{9D8B030D-6E8A-4147-A177-3AD203B41FA5}">
                      <a16:colId xmlns:a16="http://schemas.microsoft.com/office/drawing/2014/main" val="4062556340"/>
                    </a:ext>
                  </a:extLst>
                </a:gridCol>
                <a:gridCol w="342735">
                  <a:extLst>
                    <a:ext uri="{9D8B030D-6E8A-4147-A177-3AD203B41FA5}">
                      <a16:colId xmlns:a16="http://schemas.microsoft.com/office/drawing/2014/main" val="3516551032"/>
                    </a:ext>
                  </a:extLst>
                </a:gridCol>
                <a:gridCol w="342735">
                  <a:extLst>
                    <a:ext uri="{9D8B030D-6E8A-4147-A177-3AD203B41FA5}">
                      <a16:colId xmlns:a16="http://schemas.microsoft.com/office/drawing/2014/main" val="1478946784"/>
                    </a:ext>
                  </a:extLst>
                </a:gridCol>
                <a:gridCol w="448516">
                  <a:extLst>
                    <a:ext uri="{9D8B030D-6E8A-4147-A177-3AD203B41FA5}">
                      <a16:colId xmlns:a16="http://schemas.microsoft.com/office/drawing/2014/main" val="2787554687"/>
                    </a:ext>
                  </a:extLst>
                </a:gridCol>
              </a:tblGrid>
              <a:tr h="337603">
                <a:tc>
                  <a:txBody>
                    <a:bodyPr/>
                    <a:lstStyle/>
                    <a:p>
                      <a:pPr algn="ctr" rtl="0" fontAlgn="ctr"/>
                      <a:r>
                        <a:rPr lang="en-US" sz="1100" b="1" u="none" strike="noStrike" dirty="0">
                          <a:solidFill>
                            <a:schemeClr val="bg2">
                              <a:lumMod val="75000"/>
                            </a:schemeClr>
                          </a:solidFill>
                          <a:effectLst/>
                        </a:rPr>
                        <a:t>Trading and rebalancing flow</a:t>
                      </a:r>
                      <a:endParaRPr lang="en-US" sz="1100" b="1" i="0" u="none" strike="noStrike" dirty="0">
                        <a:solidFill>
                          <a:schemeClr val="bg2">
                            <a:lumMod val="75000"/>
                          </a:schemeClr>
                        </a:solidFill>
                        <a:effectLst/>
                        <a:latin typeface="Fidelity Sans 2" panose="020B0504050501040104" pitchFamily="34" charset="0"/>
                      </a:endParaRPr>
                    </a:p>
                  </a:txBody>
                  <a:tcPr marL="7990" marR="7990" marT="799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gridSpan="7">
                  <a:txBody>
                    <a:bodyPr/>
                    <a:lstStyle/>
                    <a:p>
                      <a:pPr algn="ctr" rtl="0" fontAlgn="ctr"/>
                      <a:r>
                        <a:rPr lang="en-US" sz="1100" b="1" u="none" strike="noStrike" dirty="0">
                          <a:solidFill>
                            <a:schemeClr val="bg2">
                              <a:lumMod val="75000"/>
                            </a:schemeClr>
                          </a:solidFill>
                          <a:effectLst/>
                        </a:rPr>
                        <a:t>FIX</a:t>
                      </a:r>
                      <a:endParaRPr lang="en-US" sz="1100" b="1" i="0" u="none" strike="noStrike" dirty="0">
                        <a:solidFill>
                          <a:schemeClr val="bg2">
                            <a:lumMod val="75000"/>
                          </a:schemeClr>
                        </a:solidFill>
                        <a:effectLst/>
                        <a:latin typeface="Fidelity Sans 2" panose="020B0504050501040104" pitchFamily="34" charset="0"/>
                      </a:endParaRPr>
                    </a:p>
                  </a:txBody>
                  <a:tcPr marL="96569" marR="96569" marT="48284" marB="48284"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rtl="0" fontAlgn="ctr"/>
                      <a:r>
                        <a:rPr lang="en-US" sz="1100" b="1" u="none" strike="noStrike" dirty="0">
                          <a:solidFill>
                            <a:schemeClr val="bg2">
                              <a:lumMod val="75000"/>
                            </a:schemeClr>
                          </a:solidFill>
                          <a:effectLst/>
                        </a:rPr>
                        <a:t>IFP</a:t>
                      </a:r>
                      <a:endParaRPr lang="en-US" sz="1100" b="1" i="0" u="none" strike="noStrike" dirty="0">
                        <a:solidFill>
                          <a:schemeClr val="bg2">
                            <a:lumMod val="75000"/>
                          </a:schemeClr>
                        </a:solidFill>
                        <a:effectLst/>
                        <a:latin typeface="Fidelity Sans 2" panose="020B0504050501040104" pitchFamily="34" charset="0"/>
                      </a:endParaRPr>
                    </a:p>
                  </a:txBody>
                  <a:tcPr marL="96569" marR="96569" marT="48284" marB="48284"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4">
                  <a:txBody>
                    <a:bodyPr/>
                    <a:lstStyle/>
                    <a:p>
                      <a:pPr algn="ctr" rtl="0" fontAlgn="ctr"/>
                      <a:r>
                        <a:rPr lang="en-US" sz="1100" b="1" u="none" strike="noStrike" dirty="0">
                          <a:solidFill>
                            <a:schemeClr val="bg2">
                              <a:lumMod val="75000"/>
                            </a:schemeClr>
                          </a:solidFill>
                          <a:effectLst/>
                        </a:rPr>
                        <a:t>Transmissions</a:t>
                      </a:r>
                      <a:endParaRPr lang="en-US" sz="1100" b="1" i="0" u="none" strike="noStrike" dirty="0">
                        <a:solidFill>
                          <a:schemeClr val="bg2">
                            <a:lumMod val="75000"/>
                          </a:schemeClr>
                        </a:solidFill>
                        <a:effectLst/>
                        <a:latin typeface="Fidelity Sans 2" panose="020B0504050501040104" pitchFamily="34" charset="0"/>
                      </a:endParaRPr>
                    </a:p>
                  </a:txBody>
                  <a:tcPr marL="96569" marR="96569" marT="48284" marB="48284"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tc>
                <a:tc gridSpan="8">
                  <a:txBody>
                    <a:bodyPr/>
                    <a:lstStyle/>
                    <a:p>
                      <a:pPr algn="ctr" rtl="0" fontAlgn="ctr"/>
                      <a:r>
                        <a:rPr lang="en-US" sz="1100" b="1" u="none" strike="noStrike" dirty="0">
                          <a:solidFill>
                            <a:schemeClr val="bg2">
                              <a:lumMod val="75000"/>
                            </a:schemeClr>
                          </a:solidFill>
                          <a:effectLst/>
                        </a:rPr>
                        <a:t>API</a:t>
                      </a:r>
                      <a:endParaRPr lang="en-US" sz="1100" b="1" i="0" u="none" strike="noStrike" dirty="0">
                        <a:solidFill>
                          <a:schemeClr val="bg2">
                            <a:lumMod val="75000"/>
                          </a:schemeClr>
                        </a:solidFill>
                        <a:effectLst/>
                        <a:latin typeface="Fidelity Sans 2" panose="020B0504050501040104" pitchFamily="34" charset="0"/>
                      </a:endParaRPr>
                    </a:p>
                  </a:txBody>
                  <a:tcPr marL="96569" marR="96569" marT="48284" marB="48284"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rtl="0" fontAlgn="ctr"/>
                      <a:r>
                        <a:rPr lang="en-US" sz="1100" b="1" u="none" strike="noStrike" dirty="0">
                          <a:solidFill>
                            <a:schemeClr val="bg2">
                              <a:lumMod val="75000"/>
                            </a:schemeClr>
                          </a:solidFill>
                          <a:effectLst/>
                        </a:rPr>
                        <a:t>SSO</a:t>
                      </a:r>
                      <a:endParaRPr lang="en-US" sz="1100" b="1" i="0" u="none" strike="noStrike" dirty="0">
                        <a:solidFill>
                          <a:schemeClr val="bg2">
                            <a:lumMod val="75000"/>
                          </a:schemeClr>
                        </a:solidFill>
                        <a:effectLst/>
                        <a:latin typeface="Fidelity Sans 2" panose="020B0504050501040104" pitchFamily="34" charset="0"/>
                      </a:endParaRPr>
                    </a:p>
                  </a:txBody>
                  <a:tcPr marL="7990" marR="7990" marT="7990" marB="0" anchor="ctr">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34393210"/>
                  </a:ext>
                </a:extLst>
              </a:tr>
              <a:tr h="2207834">
                <a:tc>
                  <a:txBody>
                    <a:bodyPr/>
                    <a:lstStyle/>
                    <a:p>
                      <a:pPr algn="l" fontAlgn="b"/>
                      <a:endParaRPr lang="en-US" sz="1000" b="0" i="0" u="none" strike="noStrike" dirty="0">
                        <a:solidFill>
                          <a:srgbClr val="000000"/>
                        </a:solidFill>
                        <a:effectLst/>
                        <a:latin typeface="Aptos Narrow" panose="020B0004020202020204" pitchFamily="34" charset="0"/>
                      </a:endParaRPr>
                    </a:p>
                  </a:txBody>
                  <a:tcPr marL="7990" marR="7990" marT="7990" marB="0" anchor="b">
                    <a:lnL w="12700" cap="flat" cmpd="sng" algn="ctr">
                      <a:noFill/>
                      <a:prstDash val="solid"/>
                      <a:round/>
                      <a:headEnd type="none" w="med" len="med"/>
                      <a:tailEnd type="none" w="med" len="med"/>
                    </a:lnL>
                    <a:lnR w="19050" cap="flat" cmpd="sng" algn="ctr">
                      <a:solidFill>
                        <a:schemeClr val="bg2">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fontAlgn="ctr"/>
                      <a:r>
                        <a:rPr lang="en-US" sz="1100" u="none" strike="noStrike" dirty="0">
                          <a:effectLst/>
                        </a:rPr>
                        <a:t>Equities</a:t>
                      </a:r>
                      <a:endParaRPr lang="en-US" sz="1100" b="1" i="0" u="none" strike="noStrike" dirty="0">
                        <a:solidFill>
                          <a:srgbClr val="000000"/>
                        </a:solidFill>
                        <a:effectLst/>
                        <a:latin typeface="Aptos Narrow" panose="020B0004020202020204" pitchFamily="34" charset="0"/>
                      </a:endParaRPr>
                    </a:p>
                  </a:txBody>
                  <a:tcPr marL="7990" marR="7990" marT="7990" marB="0" vert="vert270" anchor="ctr">
                    <a:lnL w="19050" cap="flat" cmpd="sng" algn="ctr">
                      <a:solidFill>
                        <a:schemeClr val="bg2">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fontAlgn="ctr"/>
                      <a:r>
                        <a:rPr lang="en-US" sz="1100" u="none" strike="noStrike" dirty="0">
                          <a:effectLst/>
                        </a:rPr>
                        <a:t>Block trade</a:t>
                      </a:r>
                      <a:endParaRPr lang="en-US" sz="1100" b="1" i="0" u="none" strike="noStrike" dirty="0">
                        <a:solidFill>
                          <a:srgbClr val="000000"/>
                        </a:solidFill>
                        <a:effectLst/>
                        <a:latin typeface="Aptos Narrow" panose="020B0004020202020204" pitchFamily="34" charset="0"/>
                      </a:endParaRPr>
                    </a:p>
                  </a:txBody>
                  <a:tcPr marL="7990" marR="7990" marT="7990"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fontAlgn="ctr"/>
                      <a:r>
                        <a:rPr lang="en-US" sz="1100" u="none" strike="noStrike" dirty="0">
                          <a:effectLst/>
                        </a:rPr>
                        <a:t>Allocation</a:t>
                      </a:r>
                      <a:endParaRPr lang="en-US" sz="1100" b="1" i="0" u="none" strike="noStrike" dirty="0">
                        <a:solidFill>
                          <a:srgbClr val="000000"/>
                        </a:solidFill>
                        <a:effectLst/>
                        <a:latin typeface="Aptos Narrow" panose="020B0004020202020204" pitchFamily="34" charset="0"/>
                      </a:endParaRPr>
                    </a:p>
                  </a:txBody>
                  <a:tcPr marL="7990" marR="7990" marT="7990"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ctr" latinLnBrk="0" hangingPunct="1"/>
                      <a:r>
                        <a:rPr lang="en-US" sz="1100" u="none" strike="noStrike" kern="1200" dirty="0">
                          <a:solidFill>
                            <a:schemeClr val="tx1"/>
                          </a:solidFill>
                          <a:effectLst/>
                          <a:latin typeface="+mn-lt"/>
                          <a:ea typeface="+mn-ea"/>
                          <a:cs typeface="+mn-cs"/>
                        </a:rPr>
                        <a:t>Versus purchase (VSP)</a:t>
                      </a:r>
                    </a:p>
                  </a:txBody>
                  <a:tcPr marL="7990" marR="7990" marT="7990"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1100" u="none" strike="noStrike" dirty="0">
                          <a:effectLst/>
                        </a:rPr>
                        <a:t>Options</a:t>
                      </a:r>
                      <a:endParaRPr lang="en-US" sz="1100" b="1" i="0" u="none" strike="noStrike" dirty="0">
                        <a:solidFill>
                          <a:srgbClr val="000000"/>
                        </a:solidFill>
                        <a:effectLst/>
                        <a:latin typeface="Fidelity Sans 2" panose="020B0504050501040104" pitchFamily="34" charset="0"/>
                      </a:endParaRPr>
                    </a:p>
                  </a:txBody>
                  <a:tcPr marL="7990" marR="7990" marT="7990"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lvl="0" algn="ctr">
                        <a:buNone/>
                      </a:pPr>
                      <a:r>
                        <a:rPr lang="en-US" sz="1100" u="none" strike="noStrike" dirty="0">
                          <a:effectLst/>
                        </a:rPr>
                        <a:t>Trade aways</a:t>
                      </a:r>
                      <a:endParaRPr lang="en-US" sz="2400" dirty="0"/>
                    </a:p>
                  </a:txBody>
                  <a:tcPr marL="7990" marR="7990" marT="7990"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1100" u="none" strike="noStrike" dirty="0">
                          <a:effectLst/>
                        </a:rPr>
                        <a:t> International equities</a:t>
                      </a:r>
                      <a:endParaRPr lang="en-US" sz="1100" b="1" i="0" u="none" strike="noStrike" dirty="0">
                        <a:solidFill>
                          <a:srgbClr val="000000"/>
                        </a:solidFill>
                        <a:effectLst/>
                        <a:latin typeface="Fidelity Sans 2" panose="020B0504050501040104" pitchFamily="34" charset="0"/>
                      </a:endParaRPr>
                    </a:p>
                  </a:txBody>
                  <a:tcPr marL="7990" marR="7990" marT="7990" marB="0" vert="vert27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b"/>
                      <a:r>
                        <a:rPr lang="en-US" sz="1100" u="none" strike="noStrike" dirty="0">
                          <a:effectLst/>
                        </a:rPr>
                        <a:t>Mutual fund</a:t>
                      </a:r>
                      <a:endParaRPr lang="en-US" sz="1100" b="1" i="0" u="none" strike="noStrike" dirty="0">
                        <a:solidFill>
                          <a:srgbClr val="000000"/>
                        </a:solidFill>
                        <a:effectLst/>
                        <a:latin typeface="Fidelity Sans 2" panose="020B0504050501040104" pitchFamily="34" charset="0"/>
                      </a:endParaRPr>
                    </a:p>
                  </a:txBody>
                  <a:tcPr marL="7990" marR="7990" marT="7990" marB="0" vert="vert27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b"/>
                      <a:r>
                        <a:rPr lang="en-US" sz="1100" u="none" strike="noStrike" dirty="0">
                          <a:effectLst/>
                        </a:rPr>
                        <a:t>Management fees</a:t>
                      </a:r>
                      <a:endParaRPr lang="en-US" sz="1100" b="1" i="0" u="none" strike="noStrike" dirty="0">
                        <a:solidFill>
                          <a:srgbClr val="000000"/>
                        </a:solidFill>
                        <a:effectLst/>
                        <a:latin typeface="Fidelity Sans 2" panose="020B0504050501040104" pitchFamily="34" charset="0"/>
                      </a:endParaRPr>
                    </a:p>
                  </a:txBody>
                  <a:tcPr marL="7990" marR="7990" marT="7990" marB="0" vert="vert27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1100" u="none" strike="noStrike" dirty="0">
                          <a:effectLst/>
                        </a:rPr>
                        <a:t>Standard</a:t>
                      </a:r>
                      <a:endParaRPr lang="en-US" sz="1100" b="1" i="0" u="none" strike="noStrike" dirty="0">
                        <a:solidFill>
                          <a:srgbClr val="000000"/>
                        </a:solidFill>
                        <a:effectLst/>
                        <a:latin typeface="Fidelity Sans 2" panose="020B0504050501040104" pitchFamily="34" charset="0"/>
                      </a:endParaRPr>
                    </a:p>
                  </a:txBody>
                  <a:tcPr marL="7990" marR="7990" marT="7990" marB="0" vert="vert27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1100" u="none" strike="noStrike" dirty="0">
                          <a:effectLst/>
                        </a:rPr>
                        <a:t>Affiliate data </a:t>
                      </a:r>
                      <a:endParaRPr lang="en-US" sz="1100" b="1" i="0" u="none" strike="noStrike" dirty="0">
                        <a:solidFill>
                          <a:srgbClr val="000000"/>
                        </a:solidFill>
                        <a:effectLst/>
                        <a:latin typeface="Fidelity Sans 2" panose="020B0504050501040104" pitchFamily="34" charset="0"/>
                      </a:endParaRPr>
                    </a:p>
                  </a:txBody>
                  <a:tcPr marL="7990" marR="7990" marT="7990"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1100" u="none" strike="noStrike" dirty="0">
                          <a:effectLst/>
                        </a:rPr>
                        <a:t>Tax lot data</a:t>
                      </a:r>
                      <a:endParaRPr lang="en-US" sz="1100" b="1" i="0" u="none" strike="noStrike" dirty="0">
                        <a:solidFill>
                          <a:srgbClr val="000000"/>
                        </a:solidFill>
                        <a:effectLst/>
                        <a:latin typeface="Fidelity Sans 2" panose="020B0504050501040104" pitchFamily="34" charset="0"/>
                      </a:endParaRPr>
                    </a:p>
                  </a:txBody>
                  <a:tcPr marL="7990" marR="7990" marT="7990"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1100" u="none" strike="noStrike" dirty="0">
                          <a:effectLst/>
                        </a:rPr>
                        <a:t>Security master</a:t>
                      </a:r>
                      <a:endParaRPr lang="en-US" sz="1100" b="1" i="0" u="none" strike="noStrike" dirty="0">
                        <a:solidFill>
                          <a:srgbClr val="000000"/>
                        </a:solidFill>
                        <a:effectLst/>
                        <a:latin typeface="Fidelity Sans 2" panose="020B0504050501040104" pitchFamily="34" charset="0"/>
                      </a:endParaRPr>
                    </a:p>
                  </a:txBody>
                  <a:tcPr marL="7990" marR="7990" marT="7990" marB="0" vert="vert27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1100" u="none" strike="noStrike" dirty="0">
                          <a:effectLst/>
                        </a:rPr>
                        <a:t>Account create/TOA</a:t>
                      </a:r>
                      <a:endParaRPr lang="en-US" sz="1100" b="1" i="0" u="none" strike="noStrike" dirty="0">
                        <a:solidFill>
                          <a:srgbClr val="000000"/>
                        </a:solidFill>
                        <a:effectLst/>
                        <a:latin typeface="Fidelity Sans 2" panose="020B0504050501040104" pitchFamily="34" charset="0"/>
                      </a:endParaRPr>
                    </a:p>
                  </a:txBody>
                  <a:tcPr marL="7990" marR="7990" marT="7990" marB="0" vert="vert27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1100" u="none" strike="noStrike" dirty="0">
                          <a:effectLst/>
                        </a:rPr>
                        <a:t>Prospect prefill</a:t>
                      </a:r>
                      <a:endParaRPr lang="en-US" sz="1100" b="1" i="0" u="none" strike="noStrike" dirty="0">
                        <a:solidFill>
                          <a:srgbClr val="000000"/>
                        </a:solidFill>
                        <a:effectLst/>
                        <a:latin typeface="Fidelity Sans 2" panose="020B0504050501040104" pitchFamily="34" charset="0"/>
                      </a:endParaRPr>
                    </a:p>
                  </a:txBody>
                  <a:tcPr marL="7990" marR="7990" marT="7990"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1100" u="none" strike="noStrike" dirty="0">
                          <a:effectLst/>
                        </a:rPr>
                        <a:t>Money movement </a:t>
                      </a:r>
                      <a:endParaRPr lang="en-US" sz="1100" b="1" i="0" u="none" strike="noStrike" dirty="0">
                        <a:solidFill>
                          <a:srgbClr val="000000"/>
                        </a:solidFill>
                        <a:effectLst/>
                        <a:latin typeface="Fidelity Sans 2" panose="020B0504050501040104" pitchFamily="34" charset="0"/>
                      </a:endParaRPr>
                    </a:p>
                  </a:txBody>
                  <a:tcPr marL="7990" marR="7990" marT="7990"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1100" u="none" strike="noStrike" dirty="0">
                          <a:effectLst/>
                        </a:rPr>
                        <a:t>Informational</a:t>
                      </a:r>
                      <a:endParaRPr lang="en-US" sz="1100" b="1" i="0" u="none" strike="noStrike" dirty="0">
                        <a:solidFill>
                          <a:srgbClr val="000000"/>
                        </a:solidFill>
                        <a:effectLst/>
                        <a:latin typeface="Fidelity Sans 2" panose="020B0504050501040104" pitchFamily="34" charset="0"/>
                      </a:endParaRPr>
                    </a:p>
                  </a:txBody>
                  <a:tcPr marL="7990" marR="7990" marT="7990"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ctr" latinLnBrk="0" hangingPunct="1"/>
                      <a:r>
                        <a:rPr lang="en-US" sz="1100" u="none" strike="noStrike" kern="1200" dirty="0">
                          <a:solidFill>
                            <a:schemeClr val="tx1"/>
                          </a:solidFill>
                          <a:effectLst/>
                          <a:latin typeface="+mn-lt"/>
                          <a:ea typeface="+mn-ea"/>
                          <a:cs typeface="+mn-cs"/>
                        </a:rPr>
                        <a:t>Alert manager</a:t>
                      </a:r>
                    </a:p>
                  </a:txBody>
                  <a:tcPr marL="7990" marR="7990" marT="7990"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1100" u="none" strike="noStrike" dirty="0">
                          <a:effectLst/>
                        </a:rPr>
                        <a:t>Documents</a:t>
                      </a:r>
                      <a:endParaRPr lang="en-US" sz="1100" b="1" i="0" u="none" strike="noStrike" dirty="0">
                        <a:solidFill>
                          <a:srgbClr val="000000"/>
                        </a:solidFill>
                        <a:effectLst/>
                        <a:latin typeface="Fidelity Sans 2" panose="020B0504050501040104" pitchFamily="34" charset="0"/>
                      </a:endParaRPr>
                    </a:p>
                  </a:txBody>
                  <a:tcPr marL="7990" marR="7990" marT="7990"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1100" u="none" strike="noStrike" dirty="0">
                          <a:effectLst/>
                        </a:rPr>
                        <a:t>Tax lot</a:t>
                      </a:r>
                      <a:endParaRPr lang="en-US" sz="1100" b="1" i="0" u="none" strike="noStrike" dirty="0">
                        <a:solidFill>
                          <a:srgbClr val="000000"/>
                        </a:solidFill>
                        <a:effectLst/>
                        <a:latin typeface="Fidelity Sans 2" panose="020B0504050501040104" pitchFamily="34" charset="0"/>
                      </a:endParaRPr>
                    </a:p>
                  </a:txBody>
                  <a:tcPr marL="7990" marR="7990" marT="7990" marB="0" vert="vert27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rtl="0" fontAlgn="ctr"/>
                      <a:r>
                        <a:rPr lang="en-US" sz="1100" u="none" strike="noStrike" dirty="0">
                          <a:effectLst/>
                        </a:rPr>
                        <a:t>Order entry/status</a:t>
                      </a:r>
                      <a:endParaRPr lang="en-US" sz="1100" b="1" i="0" u="none" strike="noStrike" dirty="0">
                        <a:solidFill>
                          <a:srgbClr val="000000"/>
                        </a:solidFill>
                        <a:effectLst/>
                        <a:latin typeface="Fidelity Sans 2" panose="020B0504050501040104" pitchFamily="34" charset="0"/>
                      </a:endParaRPr>
                    </a:p>
                  </a:txBody>
                  <a:tcPr marL="7990" marR="7990" marT="7990" marB="0" vert="vert27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ctr" latinLnBrk="0" hangingPunct="1"/>
                      <a:r>
                        <a:rPr lang="en-US" sz="1100" u="none" strike="noStrike" kern="1200" dirty="0">
                          <a:solidFill>
                            <a:schemeClr val="tx1"/>
                          </a:solidFill>
                          <a:effectLst/>
                          <a:latin typeface="+mn-lt"/>
                          <a:ea typeface="+mn-ea"/>
                          <a:cs typeface="+mn-cs"/>
                        </a:rPr>
                        <a:t>To </a:t>
                      </a:r>
                      <a:r>
                        <a:rPr lang="en-US" sz="1100" u="none" strike="noStrike" kern="1200" dirty="0" err="1">
                          <a:solidFill>
                            <a:schemeClr val="tx1"/>
                          </a:solidFill>
                          <a:effectLst/>
                          <a:latin typeface="+mn-lt"/>
                          <a:ea typeface="+mn-ea"/>
                          <a:cs typeface="+mn-cs"/>
                        </a:rPr>
                        <a:t>Wealthscape</a:t>
                      </a:r>
                      <a:r>
                        <a:rPr lang="en-US" sz="1100" u="none" strike="noStrike" kern="1200" dirty="0">
                          <a:solidFill>
                            <a:schemeClr val="tx1"/>
                          </a:solidFill>
                          <a:effectLst/>
                          <a:latin typeface="+mn-lt"/>
                          <a:ea typeface="+mn-ea"/>
                          <a:cs typeface="+mn-cs"/>
                        </a:rPr>
                        <a:t> </a:t>
                      </a:r>
                    </a:p>
                  </a:txBody>
                  <a:tcPr marL="7990" marR="7990" marT="7990" marB="0" vert="vert270" anchor="ctr">
                    <a:lnL w="1905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629338268"/>
                  </a:ext>
                </a:extLst>
              </a:tr>
              <a:tr h="305444">
                <a:tc>
                  <a:txBody>
                    <a:bodyPr/>
                    <a:lstStyle/>
                    <a:p>
                      <a:pPr algn="l" rtl="0" fontAlgn="b"/>
                      <a:r>
                        <a:rPr lang="en-US" sz="1100" b="1" u="none" strike="noStrike" dirty="0">
                          <a:effectLst/>
                        </a:rPr>
                        <a:t>Advisor 360 (trade through API route)</a:t>
                      </a:r>
                      <a:endParaRPr lang="en-US" sz="1100" b="1" i="0" u="none" strike="noStrike" dirty="0">
                        <a:solidFill>
                          <a:srgbClr val="000000"/>
                        </a:solidFill>
                        <a:effectLst/>
                        <a:latin typeface="Fidelity Sans 2" panose="020B0504050501040104" pitchFamily="34" charset="0"/>
                      </a:endParaRPr>
                    </a:p>
                  </a:txBody>
                  <a:tcPr marL="96569" marR="7990" marT="7990" marB="0" anchor="ctr">
                    <a:lnL w="12700" cap="flat" cmpd="sng" algn="ctr">
                      <a:noFill/>
                      <a:prstDash val="solid"/>
                      <a:round/>
                      <a:headEnd type="none" w="med" len="med"/>
                      <a:tailEnd type="none" w="med" len="med"/>
                    </a:lnL>
                    <a:lnR w="19050" cap="flat" cmpd="sng" algn="ctr">
                      <a:solidFill>
                        <a:schemeClr val="bg2">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fontAlgn="b">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Aptos Narrow" panose="020B0004020202020204" pitchFamily="34" charset="0"/>
                      </a:endParaRPr>
                    </a:p>
                  </a:txBody>
                  <a:tcPr marL="7990" marR="7990" marT="7990" marB="0" anchor="ctr">
                    <a:lnL w="19050" cap="flat" cmpd="sng" algn="ctr">
                      <a:solidFill>
                        <a:schemeClr val="bg2">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fontAlgn="b">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Aptos Narrow" panose="020B00040202020202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fontAlgn="b">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Aptos Narrow" panose="020B00040202020202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algn="r" rtl="0" fontAlgn="b"/>
                      <a:endParaRPr lang="en-US" sz="1100" b="1"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algn="r" rtl="0" fontAlgn="b"/>
                      <a:endParaRPr lang="en-US" sz="1100" b="1"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algn="r" rtl="0" fontAlgn="b"/>
                      <a:endParaRPr lang="en-US" sz="1100" b="1"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algn="r" rtl="0" fontAlgn="b"/>
                      <a:endParaRPr lang="en-US" sz="1100" b="1"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b">
                        <a:buFont typeface="Wingdings" panose="05000000000000000000" pitchFamily="2" charset="2"/>
                        <a:buChar char="ü"/>
                      </a:pPr>
                      <a:r>
                        <a:rPr lang="en-US" sz="1100" u="none" strike="noStrike">
                          <a:effectLst/>
                        </a:rPr>
                        <a:t> </a:t>
                      </a:r>
                      <a:endParaRPr lang="en-US" sz="1100" b="0" i="0" u="none" strike="noStrike">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b">
                        <a:buFont typeface="Wingdings" panose="05000000000000000000" pitchFamily="2" charset="2"/>
                        <a:buChar char="ü"/>
                      </a:pPr>
                      <a:r>
                        <a:rPr lang="en-US" sz="1100" u="none" strike="noStrike">
                          <a:effectLst/>
                        </a:rPr>
                        <a:t> </a:t>
                      </a:r>
                      <a:endParaRPr lang="en-US" sz="1100" b="0"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r>
                        <a:rPr lang="en-US" sz="1100" u="none" strike="noStrike">
                          <a:effectLst/>
                        </a:rPr>
                        <a:t> </a:t>
                      </a:r>
                      <a:endParaRPr lang="en-US" sz="1100" b="0" i="0" u="none" strike="noStrike">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r>
                        <a:rPr lang="en-US" sz="1100" u="none" strike="noStrike">
                          <a:effectLst/>
                        </a:rPr>
                        <a:t> </a:t>
                      </a:r>
                      <a:endParaRPr lang="en-US" sz="1100" b="0"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r>
                        <a:rPr lang="en-US" sz="1100" u="none" strike="noStrike">
                          <a:effectLst/>
                        </a:rPr>
                        <a:t> </a:t>
                      </a:r>
                      <a:endParaRPr lang="en-US" sz="1100" b="0"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endParaRPr lang="en-US" sz="1100" b="0"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r>
                        <a:rPr lang="en-US" sz="1100" u="none" strike="noStrike">
                          <a:effectLst/>
                        </a:rPr>
                        <a:t> </a:t>
                      </a:r>
                      <a:endParaRPr lang="en-US" sz="1100" b="0"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r>
                        <a:rPr lang="en-US" sz="1100" u="none" strike="noStrike">
                          <a:effectLst/>
                        </a:rPr>
                        <a:t> </a:t>
                      </a:r>
                      <a:endParaRPr lang="en-US" sz="1100" b="0"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endParaRPr lang="en-US" sz="1100" b="0"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r>
                        <a:rPr lang="en-US" sz="1100" u="none" strike="noStrike">
                          <a:effectLst/>
                        </a:rPr>
                        <a:t> </a:t>
                      </a:r>
                      <a:endParaRPr lang="en-US" sz="1100" b="0"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103798546"/>
                  </a:ext>
                </a:extLst>
              </a:tr>
              <a:tr h="305444">
                <a:tc>
                  <a:txBody>
                    <a:bodyPr/>
                    <a:lstStyle/>
                    <a:p>
                      <a:pPr algn="l" rtl="0" fontAlgn="b"/>
                      <a:r>
                        <a:rPr lang="en-US" sz="1100" b="1" u="none" strike="noStrike" dirty="0" err="1">
                          <a:effectLst/>
                        </a:rPr>
                        <a:t>AssetMark</a:t>
                      </a:r>
                      <a:r>
                        <a:rPr lang="en-US" sz="1100" b="1" u="none" strike="noStrike" dirty="0">
                          <a:effectLst/>
                        </a:rPr>
                        <a:t> via Refinitiv </a:t>
                      </a:r>
                      <a:endParaRPr lang="en-US" sz="1100" b="1" i="0" u="none" strike="noStrike" dirty="0">
                        <a:solidFill>
                          <a:srgbClr val="000000"/>
                        </a:solidFill>
                        <a:effectLst/>
                        <a:latin typeface="Fidelity Sans 2" panose="020B0504050501040104" pitchFamily="34" charset="0"/>
                      </a:endParaRPr>
                    </a:p>
                  </a:txBody>
                  <a:tcPr marL="96569" marR="7990" marT="7990" marB="0" anchor="ctr">
                    <a:lnL w="12700" cap="flat" cmpd="sng" algn="ctr">
                      <a:noFill/>
                      <a:prstDash val="solid"/>
                      <a:round/>
                      <a:headEnd type="none" w="med" len="med"/>
                      <a:tailEnd type="none" w="med" len="med"/>
                    </a:lnL>
                    <a:lnR w="19050" cap="flat" cmpd="sng" algn="ctr">
                      <a:solidFill>
                        <a:schemeClr val="bg2">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fontAlgn="b">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Aptos Narrow" panose="020B0004020202020204" pitchFamily="34" charset="0"/>
                      </a:endParaRPr>
                    </a:p>
                  </a:txBody>
                  <a:tcPr marL="7990" marR="7990" marT="7990" marB="0" anchor="ctr">
                    <a:lnL w="19050" cap="flat" cmpd="sng" algn="ctr">
                      <a:solidFill>
                        <a:schemeClr val="bg2">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fontAlgn="b">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Aptos Narrow" panose="020B00040202020202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fontAlgn="b">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Aptos Narrow" panose="020B00040202020202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100" u="none" strike="noStrike" dirty="0">
                          <a:effectLst/>
                        </a:rPr>
                        <a:t> </a:t>
                      </a:r>
                      <a:endParaRPr lang="en-US" sz="1100" b="1"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b"/>
                      <a:endParaRPr lang="en-US" sz="1100" b="1"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100" b="1" i="0" u="none" strike="noStrike" dirty="0">
                          <a:solidFill>
                            <a:srgbClr val="000000"/>
                          </a:solidFill>
                          <a:effectLst/>
                          <a:latin typeface="Fidelity Sans 2" panose="020B0504050501040104" pitchFamily="34" charset="0"/>
                        </a:rPr>
                        <a:t> </a:t>
                      </a: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b"/>
                      <a:endParaRPr lang="en-US" sz="1100" b="1"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r" rtl="0" fontAlgn="b">
                        <a:buFont typeface="Wingdings" panose="05000000000000000000" pitchFamily="2" charset="2"/>
                        <a:buNone/>
                      </a:pPr>
                      <a:endParaRPr lang="en-US" sz="1100" b="0"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r" rtl="0" fontAlgn="ctr">
                        <a:buFont typeface="Wingdings" panose="05000000000000000000" pitchFamily="2" charset="2"/>
                        <a:buNone/>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r" rtl="0" fontAlgn="ctr">
                        <a:buFont typeface="Wingdings" panose="05000000000000000000" pitchFamily="2" charset="2"/>
                        <a:buNone/>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885860143"/>
                  </a:ext>
                </a:extLst>
              </a:tr>
              <a:tr h="305444">
                <a:tc>
                  <a:txBody>
                    <a:bodyPr/>
                    <a:lstStyle/>
                    <a:p>
                      <a:pPr algn="l" rtl="0" fontAlgn="b"/>
                      <a:r>
                        <a:rPr lang="en-US" sz="1100" b="1" u="none" strike="noStrike" dirty="0">
                          <a:effectLst/>
                        </a:rPr>
                        <a:t>Flyer </a:t>
                      </a:r>
                      <a:endParaRPr lang="en-US" sz="1100" b="1" i="0" u="none" strike="noStrike" dirty="0">
                        <a:solidFill>
                          <a:srgbClr val="000000"/>
                        </a:solidFill>
                        <a:effectLst/>
                        <a:latin typeface="Fidelity Sans 2" panose="020B0504050501040104" pitchFamily="34" charset="0"/>
                      </a:endParaRPr>
                    </a:p>
                  </a:txBody>
                  <a:tcPr marL="96569" marR="7990" marT="7990" marB="0" anchor="ctr">
                    <a:lnL w="12700" cap="flat" cmpd="sng" algn="ctr">
                      <a:noFill/>
                      <a:prstDash val="solid"/>
                      <a:round/>
                      <a:headEnd type="none" w="med" len="med"/>
                      <a:tailEnd type="none" w="med" len="med"/>
                    </a:lnL>
                    <a:lnR w="19050" cap="flat" cmpd="sng" algn="ctr">
                      <a:solidFill>
                        <a:schemeClr val="bg2">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b">
                        <a:buFont typeface="Wingdings" panose="05000000000000000000" pitchFamily="2" charset="2"/>
                        <a:buChar char="ü"/>
                      </a:pPr>
                      <a:r>
                        <a:rPr lang="en-US" sz="1100" u="none" strike="noStrike" dirty="0">
                          <a:effectLst/>
                        </a:rPr>
                        <a:t> </a:t>
                      </a:r>
                      <a:endParaRPr lang="en-US" sz="1100" b="1"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b">
                        <a:buFont typeface="Wingdings" panose="05000000000000000000" pitchFamily="2" charset="2"/>
                        <a:buChar char="ü"/>
                      </a:pPr>
                      <a:r>
                        <a:rPr lang="en-US" sz="1100" u="none" strike="noStrike" dirty="0">
                          <a:effectLst/>
                        </a:rPr>
                        <a:t> </a:t>
                      </a:r>
                      <a:endParaRPr lang="en-US" sz="1100" b="1"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b">
                        <a:buFont typeface="Wingdings" panose="05000000000000000000" pitchFamily="2" charset="2"/>
                        <a:buChar char="ü"/>
                      </a:pPr>
                      <a:r>
                        <a:rPr lang="en-US" sz="1100" u="none" strike="noStrike" dirty="0">
                          <a:effectLst/>
                        </a:rPr>
                        <a:t> </a:t>
                      </a:r>
                      <a:endParaRPr lang="en-US" sz="1100" b="1"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b">
                        <a:buFont typeface="Wingdings" panose="05000000000000000000" pitchFamily="2" charset="2"/>
                        <a:buChar char="ü"/>
                      </a:pPr>
                      <a:r>
                        <a:rPr lang="en-US" sz="1100" u="none" strike="noStrike" dirty="0">
                          <a:effectLst/>
                        </a:rPr>
                        <a:t> </a:t>
                      </a:r>
                      <a:endParaRPr lang="en-US" sz="1100" b="1"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b">
                        <a:buFont typeface="Wingdings" panose="05000000000000000000" pitchFamily="2" charset="2"/>
                        <a:buChar char="ü"/>
                      </a:pPr>
                      <a:r>
                        <a:rPr lang="en-US" sz="1100" u="none" strike="noStrike" dirty="0">
                          <a:effectLst/>
                        </a:rPr>
                        <a:t> </a:t>
                      </a:r>
                      <a:endParaRPr lang="en-US" sz="1100" b="1"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r>
                        <a:rPr lang="en-US" sz="1100" b="0" i="0" u="none" strike="noStrike" dirty="0">
                          <a:solidFill>
                            <a:srgbClr val="000000"/>
                          </a:solidFill>
                          <a:effectLst/>
                          <a:latin typeface="Fidelity Sans 2" panose="020B0504050501040104" pitchFamily="34" charset="0"/>
                        </a:rPr>
                        <a:t> </a:t>
                      </a: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b">
                        <a:buFont typeface="Wingdings" panose="05000000000000000000" pitchFamily="2" charset="2"/>
                        <a:buChar char="ü"/>
                      </a:pPr>
                      <a:endParaRPr lang="en-US" sz="1100" b="1"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b">
                        <a:buFont typeface="Wingdings" panose="05000000000000000000" pitchFamily="2" charset="2"/>
                        <a:buChar char="ü"/>
                      </a:pPr>
                      <a:r>
                        <a:rPr lang="en-US" sz="1100" u="none" strike="noStrike">
                          <a:effectLst/>
                        </a:rPr>
                        <a:t> </a:t>
                      </a:r>
                      <a:endParaRPr lang="en-US" sz="1100" b="0" i="0" u="none" strike="noStrike">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b">
                        <a:buFont typeface="Wingdings" panose="05000000000000000000" pitchFamily="2" charset="2"/>
                        <a:buChar char="ü"/>
                      </a:pPr>
                      <a:endParaRPr lang="en-US" sz="1100" b="0"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endParaRPr lang="en-US" sz="1100" b="0"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endParaRPr lang="en-US" sz="1100" b="0"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endParaRPr lang="en-US" sz="1100" b="0"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endParaRPr lang="en-US" sz="1100" b="0" i="0" u="none" strike="noStrike">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188915778"/>
                  </a:ext>
                </a:extLst>
              </a:tr>
              <a:tr h="305444">
                <a:tc>
                  <a:txBody>
                    <a:bodyPr/>
                    <a:lstStyle/>
                    <a:p>
                      <a:pPr algn="l" rtl="0" fontAlgn="b"/>
                      <a:r>
                        <a:rPr lang="en-US" sz="1100" b="1" u="none" strike="noStrike" dirty="0">
                          <a:effectLst/>
                        </a:rPr>
                        <a:t>RedBlack</a:t>
                      </a:r>
                      <a:endParaRPr lang="en-US" sz="1100" b="1" i="0" u="none" strike="noStrike" dirty="0">
                        <a:solidFill>
                          <a:srgbClr val="000000"/>
                        </a:solidFill>
                        <a:effectLst/>
                        <a:latin typeface="Fidelity Sans 2" panose="020B0504050501040104" pitchFamily="34" charset="0"/>
                      </a:endParaRPr>
                    </a:p>
                  </a:txBody>
                  <a:tcPr marL="96569" marR="7990" marT="7990" marB="0" anchor="ctr">
                    <a:lnL w="12700" cap="flat" cmpd="sng" algn="ctr">
                      <a:noFill/>
                      <a:prstDash val="solid"/>
                      <a:round/>
                      <a:headEnd type="none" w="med" len="med"/>
                      <a:tailEnd type="none" w="med" len="med"/>
                    </a:lnL>
                    <a:lnR w="19050" cap="flat" cmpd="sng" algn="ctr">
                      <a:solidFill>
                        <a:schemeClr val="bg2">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100" u="none" strike="noStrike" dirty="0">
                          <a:effectLst/>
                        </a:rPr>
                        <a:t> </a:t>
                      </a:r>
                      <a:endParaRPr lang="en-US" sz="1100" b="1"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100" u="none" strike="noStrike" dirty="0">
                          <a:effectLst/>
                        </a:rPr>
                        <a:t> </a:t>
                      </a:r>
                      <a:endParaRPr lang="en-US" sz="1100" b="1"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100" u="none" strike="noStrike" dirty="0">
                          <a:effectLst/>
                        </a:rPr>
                        <a:t> </a:t>
                      </a:r>
                      <a:endParaRPr lang="en-US" sz="1100" b="1"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100" b="1" i="0" u="none" strike="noStrike" dirty="0">
                          <a:solidFill>
                            <a:srgbClr val="000000"/>
                          </a:solidFill>
                          <a:effectLst/>
                          <a:latin typeface="Fidelity Sans 2" panose="020B0504050501040104" pitchFamily="34" charset="0"/>
                        </a:rPr>
                        <a:t> </a:t>
                      </a: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ctr" rtl="0" fontAlgn="b">
                        <a:buFont typeface="Wingdings" panose="05000000000000000000" pitchFamily="2" charset="2"/>
                        <a:buNone/>
                      </a:pPr>
                      <a:r>
                        <a:rPr lang="en-US" sz="1100" b="1" i="0" u="none" strike="noStrike" dirty="0">
                          <a:solidFill>
                            <a:srgbClr val="000000"/>
                          </a:solidFill>
                          <a:effectLst/>
                          <a:latin typeface="Fidelity Sans 2" panose="020B0504050501040104" pitchFamily="34" charset="0"/>
                        </a:rPr>
                        <a:t> </a:t>
                      </a: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1100" b="1" i="0" u="none" strike="noStrike" dirty="0">
                          <a:solidFill>
                            <a:srgbClr val="000000"/>
                          </a:solidFill>
                          <a:effectLst/>
                          <a:latin typeface="Fidelity Sans 2" panose="020B0504050501040104" pitchFamily="34" charset="0"/>
                        </a:rPr>
                        <a:t>     </a:t>
                      </a: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indent="0" algn="r" rtl="0" fontAlgn="b">
                        <a:buFont typeface="Wingdings" panose="05000000000000000000" pitchFamily="2" charset="2"/>
                        <a:buNone/>
                      </a:pPr>
                      <a:r>
                        <a:rPr lang="en-US" sz="1100" b="1" i="0" u="none" strike="noStrike" dirty="0">
                          <a:solidFill>
                            <a:srgbClr val="000000"/>
                          </a:solidFill>
                          <a:effectLst/>
                          <a:latin typeface="Fidelity Sans 2" panose="020B0504050501040104" pitchFamily="34" charset="0"/>
                        </a:rPr>
                        <a:t> </a:t>
                      </a: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100" b="0"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endParaRPr lang="en-US" sz="1100" b="0" i="0" u="none" strike="noStrike">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21607573"/>
                  </a:ext>
                </a:extLst>
              </a:tr>
              <a:tr h="305444">
                <a:tc>
                  <a:txBody>
                    <a:bodyPr/>
                    <a:lstStyle/>
                    <a:p>
                      <a:pPr algn="l" rtl="0" fontAlgn="b"/>
                      <a:r>
                        <a:rPr lang="en-US" sz="1100" b="1" i="0" u="none" strike="noStrike" dirty="0">
                          <a:solidFill>
                            <a:srgbClr val="000000"/>
                          </a:solidFill>
                          <a:effectLst/>
                          <a:latin typeface="Fidelity Sans 2" panose="020B0504050501040104" pitchFamily="34" charset="0"/>
                        </a:rPr>
                        <a:t>Smartleaf via Flyer</a:t>
                      </a:r>
                    </a:p>
                  </a:txBody>
                  <a:tcPr marL="96569" marR="7990" marT="7990" marB="0" anchor="ctr">
                    <a:lnL w="12700" cap="flat" cmpd="sng" algn="ctr">
                      <a:noFill/>
                      <a:prstDash val="solid"/>
                      <a:round/>
                      <a:headEnd type="none" w="med" len="med"/>
                      <a:tailEnd type="none" w="med" len="med"/>
                    </a:lnL>
                    <a:lnR w="19050" cap="flat" cmpd="sng" algn="ctr">
                      <a:solidFill>
                        <a:schemeClr val="bg2">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b">
                        <a:buFont typeface="Wingdings" panose="05000000000000000000" pitchFamily="2" charset="2"/>
                        <a:buChar char="ü"/>
                      </a:pPr>
                      <a:r>
                        <a:rPr lang="en-US" sz="1100" u="none" strike="noStrike" dirty="0">
                          <a:effectLst/>
                        </a:rPr>
                        <a:t> </a:t>
                      </a:r>
                      <a:endParaRPr lang="en-US" sz="1100" b="1"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b">
                        <a:buFont typeface="Wingdings" panose="05000000000000000000" pitchFamily="2" charset="2"/>
                        <a:buChar char="ü"/>
                      </a:pPr>
                      <a:r>
                        <a:rPr lang="en-US" sz="1100" u="none" strike="noStrike" dirty="0">
                          <a:effectLst/>
                        </a:rPr>
                        <a:t> </a:t>
                      </a:r>
                      <a:endParaRPr lang="en-US" sz="1100" b="1"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b">
                        <a:buFont typeface="Wingdings" panose="05000000000000000000" pitchFamily="2" charset="2"/>
                        <a:buChar char="ü"/>
                      </a:pPr>
                      <a:r>
                        <a:rPr lang="en-US" sz="1100" u="none" strike="noStrike" dirty="0">
                          <a:effectLst/>
                        </a:rPr>
                        <a:t> </a:t>
                      </a:r>
                      <a:endParaRPr lang="en-US" sz="1100" b="1"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algn="ctr" fontAlgn="b"/>
                      <a:endParaRPr lang="en-US" sz="1100" b="0" i="0" u="none" strike="noStrike" dirty="0">
                        <a:solidFill>
                          <a:srgbClr val="000000"/>
                        </a:solidFill>
                        <a:effectLst/>
                        <a:latin typeface="Aptos Narrow" panose="020B00040202020202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algn="r" fontAlgn="b"/>
                      <a:endParaRPr lang="en-US" sz="1100" b="0" i="0" u="none" strike="noStrike" dirty="0">
                        <a:solidFill>
                          <a:srgbClr val="000000"/>
                        </a:solidFill>
                        <a:effectLst/>
                        <a:latin typeface="Aptos Narrow" panose="020B00040202020202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fontAlgn="b">
                        <a:buFont typeface="Wingdings" panose="05000000000000000000" pitchFamily="2" charset="2"/>
                        <a:buChar char="ü"/>
                      </a:pPr>
                      <a:endParaRPr lang="en-US" sz="1100" b="0" i="0" u="none" strike="noStrike" dirty="0">
                        <a:solidFill>
                          <a:srgbClr val="000000"/>
                        </a:solidFill>
                        <a:effectLst/>
                        <a:latin typeface="Aptos Narrow" panose="020B00040202020202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algn="r" fontAlgn="b"/>
                      <a:endParaRPr lang="en-US" sz="1100" b="0" i="0" u="none" strike="noStrike" dirty="0">
                        <a:solidFill>
                          <a:srgbClr val="000000"/>
                        </a:solidFill>
                        <a:effectLst/>
                        <a:latin typeface="Aptos Narrow" panose="020B00040202020202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b">
                        <a:buFont typeface="Wingdings" panose="05000000000000000000" pitchFamily="2" charset="2"/>
                        <a:buChar char="ü"/>
                      </a:pPr>
                      <a:endParaRPr lang="en-US" sz="1100" b="0" i="0" u="none" strike="noStrike">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b">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fontAlgn="ctr">
                        <a:buFont typeface="Wingdings" panose="05000000000000000000" pitchFamily="2" charset="2"/>
                        <a:buChar char="ü"/>
                      </a:pPr>
                      <a:r>
                        <a:rPr lang="en-US" sz="1100" u="none" strike="noStrike">
                          <a:effectLst/>
                        </a:rPr>
                        <a:t> </a:t>
                      </a:r>
                      <a:endParaRPr lang="en-US" sz="1100" b="0" i="0" u="none" strike="noStrike">
                        <a:solidFill>
                          <a:srgbClr val="000000"/>
                        </a:solidFill>
                        <a:effectLst/>
                        <a:latin typeface="Aptos Narrow" panose="020B00040202020202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fontAlgn="ctr">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Aptos Narrow" panose="020B00040202020202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rtl="0" fontAlgn="ctr">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r" fontAlgn="ctr">
                        <a:buFont typeface="Wingdings" panose="05000000000000000000" pitchFamily="2" charset="2"/>
                        <a:buChar char="ü"/>
                      </a:pPr>
                      <a:r>
                        <a:rPr lang="en-US" sz="1100" b="0" i="0" u="none" strike="noStrike" dirty="0">
                          <a:solidFill>
                            <a:srgbClr val="000000"/>
                          </a:solidFill>
                          <a:effectLst/>
                          <a:latin typeface="Aptos Narrow" panose="020B0004020202020204" pitchFamily="34" charset="0"/>
                        </a:rPr>
                        <a:t> </a:t>
                      </a: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algn="r" fontAlgn="ctr"/>
                      <a:endParaRPr lang="en-US" sz="1100" b="0" i="0" u="none" strike="noStrike" dirty="0">
                        <a:solidFill>
                          <a:srgbClr val="000000"/>
                        </a:solidFill>
                        <a:effectLst/>
                        <a:latin typeface="Aptos Narrow" panose="020B00040202020202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algn="r" fontAlgn="ctr"/>
                      <a:r>
                        <a:rPr lang="en-US" sz="1100" u="none" strike="noStrike" dirty="0">
                          <a:effectLst/>
                        </a:rPr>
                        <a:t> </a:t>
                      </a:r>
                      <a:endParaRPr lang="en-US" sz="1100" b="0" i="0" u="none" strike="noStrike" dirty="0">
                        <a:solidFill>
                          <a:srgbClr val="000000"/>
                        </a:solidFill>
                        <a:effectLst/>
                        <a:latin typeface="Aptos Narrow" panose="020B00040202020202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algn="r" fontAlgn="ctr"/>
                      <a:endParaRPr lang="en-US" sz="1100" b="0" i="0" u="none" strike="noStrike" dirty="0">
                        <a:solidFill>
                          <a:srgbClr val="000000"/>
                        </a:solidFill>
                        <a:effectLst/>
                        <a:latin typeface="Aptos Narrow" panose="020B00040202020202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algn="r" fontAlgn="ctr"/>
                      <a:endParaRPr lang="en-US" sz="1100" b="0" i="0" u="none" strike="noStrike" dirty="0">
                        <a:solidFill>
                          <a:srgbClr val="000000"/>
                        </a:solidFill>
                        <a:effectLst/>
                        <a:latin typeface="Aptos Narrow" panose="020B00040202020202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algn="r" fontAlgn="ctr"/>
                      <a:endParaRPr lang="en-US" sz="1100" b="0" i="0" u="none" strike="noStrike" dirty="0">
                        <a:solidFill>
                          <a:srgbClr val="000000"/>
                        </a:solidFill>
                        <a:effectLst/>
                        <a:latin typeface="Aptos Narrow" panose="020B00040202020202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algn="ctr" fontAlgn="ctr"/>
                      <a:endParaRPr lang="en-US" sz="1100" b="0" i="0" u="none" strike="noStrike" dirty="0">
                        <a:solidFill>
                          <a:srgbClr val="000000"/>
                        </a:solidFill>
                        <a:effectLst/>
                        <a:latin typeface="Aptos Narrow" panose="020B00040202020202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algn="r" fontAlgn="ctr"/>
                      <a:endParaRPr lang="en-US" sz="1100" b="0" i="0" u="none" strike="noStrike" dirty="0">
                        <a:solidFill>
                          <a:srgbClr val="000000"/>
                        </a:solidFill>
                        <a:effectLst/>
                        <a:latin typeface="Aptos Narrow" panose="020B00040202020202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algn="r" rtl="0" fontAlgn="ct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171450" indent="-171450" algn="ctr" rtl="0" fontAlgn="b">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27582934"/>
                  </a:ext>
                </a:extLst>
              </a:tr>
              <a:tr h="305444">
                <a:tc>
                  <a:txBody>
                    <a:bodyPr/>
                    <a:lstStyle/>
                    <a:p>
                      <a:pPr algn="l" rtl="0" fontAlgn="b"/>
                      <a:r>
                        <a:rPr lang="en-US" sz="1100" b="1" u="none" strike="noStrike" dirty="0">
                          <a:effectLst/>
                        </a:rPr>
                        <a:t>SS&amp;C | Black Diamond</a:t>
                      </a:r>
                      <a:endParaRPr lang="en-US" sz="1100" b="1" i="0" u="none" strike="noStrike" dirty="0">
                        <a:solidFill>
                          <a:srgbClr val="000000"/>
                        </a:solidFill>
                        <a:effectLst/>
                        <a:latin typeface="Fidelity Sans 2" panose="020B0504050501040104" pitchFamily="34" charset="0"/>
                      </a:endParaRPr>
                    </a:p>
                  </a:txBody>
                  <a:tcPr marL="96569" marR="7990" marT="7990" marB="0" anchor="ctr">
                    <a:lnL w="12700" cap="flat" cmpd="sng" algn="ctr">
                      <a:noFill/>
                      <a:prstDash val="solid"/>
                      <a:round/>
                      <a:headEnd type="none" w="med" len="med"/>
                      <a:tailEnd type="none" w="med" len="med"/>
                    </a:lnL>
                    <a:lnR w="19050" cap="flat" cmpd="sng" algn="ctr">
                      <a:solidFill>
                        <a:schemeClr val="bg2">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100" u="none" strike="noStrike">
                          <a:effectLst/>
                        </a:rPr>
                        <a:t> </a:t>
                      </a:r>
                      <a:endParaRPr lang="en-US" sz="1100" b="1" i="0" u="none" strike="noStrike">
                        <a:solidFill>
                          <a:srgbClr val="000000"/>
                        </a:solidFill>
                        <a:effectLst/>
                        <a:latin typeface="Fidelity Sans 2" panose="020B0504050501040104" pitchFamily="34" charset="0"/>
                      </a:endParaRPr>
                    </a:p>
                  </a:txBody>
                  <a:tcPr marL="7990" marR="7990" marT="7990" marB="0" anchor="ctr">
                    <a:lnL w="19050" cap="flat" cmpd="sng" algn="ctr">
                      <a:solidFill>
                        <a:schemeClr val="bg2">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100" u="none" strike="noStrike" dirty="0">
                          <a:effectLst/>
                        </a:rPr>
                        <a:t> </a:t>
                      </a:r>
                      <a:endParaRPr lang="en-US" sz="1100" b="1"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100" u="none" strike="noStrike" dirty="0">
                          <a:effectLst/>
                        </a:rPr>
                        <a:t> </a:t>
                      </a:r>
                      <a:endParaRPr lang="en-US" sz="1100" b="1"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100" b="0" i="0" u="none" strike="noStrike">
                          <a:solidFill>
                            <a:srgbClr val="000000"/>
                          </a:solidFill>
                          <a:effectLst/>
                          <a:latin typeface="Fidelity Sans 2"/>
                        </a:rPr>
                        <a:t> </a:t>
                      </a:r>
                      <a:endParaRPr lang="en-US" sz="1100" b="0"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100" b="1" i="0" u="none" strike="noStrike" dirty="0">
                          <a:solidFill>
                            <a:srgbClr val="000000"/>
                          </a:solidFill>
                          <a:effectLst/>
                          <a:latin typeface="Fidelity Sans 2" panose="020B0504050501040104" pitchFamily="34" charset="0"/>
                        </a:rPr>
                        <a:t> </a:t>
                      </a: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100" b="1" i="0" u="none" strike="noStrike" dirty="0">
                          <a:solidFill>
                            <a:srgbClr val="000000"/>
                          </a:solidFill>
                          <a:effectLst/>
                          <a:latin typeface="Fidelity Sans 2" panose="020B0504050501040104" pitchFamily="34" charset="0"/>
                        </a:rPr>
                        <a:t> </a:t>
                      </a: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100" b="1"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r>
                        <a:rPr lang="en-US" sz="1100" u="none" strike="noStrike">
                          <a:effectLst/>
                        </a:rPr>
                        <a:t> </a:t>
                      </a:r>
                      <a:endParaRPr lang="en-US" sz="1100" b="0" i="0" u="none" strike="noStrike">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b">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endParaRPr lang="en-US" sz="1100" b="0"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endParaRPr lang="en-US" sz="1100" b="0" i="0" u="none" strike="noStrike">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r" rtl="0" fontAlgn="ctr">
                        <a:buFont typeface="Wingdings" panose="05000000000000000000" pitchFamily="2" charset="2"/>
                        <a:buChar char="ü"/>
                      </a:pPr>
                      <a:r>
                        <a:rPr lang="en-US" sz="1100" b="0" i="0" u="none" strike="noStrike" dirty="0">
                          <a:solidFill>
                            <a:srgbClr val="000000"/>
                          </a:solidFill>
                          <a:effectLst/>
                          <a:latin typeface="Fidelity Sans 2" panose="020B0504050501040104" pitchFamily="34" charset="0"/>
                        </a:rPr>
                        <a:t> </a:t>
                      </a: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rtl="0" fontAlgn="ct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9525" cap="flat" cmpd="sng" algn="ctr">
                      <a:solidFill>
                        <a:schemeClr val="bg1">
                          <a:lumMod val="75000"/>
                        </a:schemeClr>
                      </a:solidFill>
                      <a:prstDash val="solid"/>
                      <a:round/>
                      <a:headEnd type="none" w="med" len="med"/>
                      <a:tailEnd type="none" w="med" len="med"/>
                    </a:lnL>
                    <a:lnR w="19050" cap="flat" cmpd="sng" algn="ctr">
                      <a:solidFill>
                        <a:schemeClr val="bg2"/>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171450" indent="-171450" algn="ctr" rtl="0" fontAlgn="b">
                        <a:buFont typeface="Wingdings" panose="05000000000000000000" pitchFamily="2" charset="2"/>
                        <a:buChar char="ü"/>
                      </a:pPr>
                      <a:r>
                        <a:rPr lang="en-US" sz="1100" u="none" strike="noStrike" dirty="0">
                          <a:effectLst/>
                        </a:rPr>
                        <a:t> </a:t>
                      </a:r>
                      <a:endParaRPr lang="en-US" sz="1100" b="0" i="0" u="none" strike="noStrike" dirty="0">
                        <a:solidFill>
                          <a:srgbClr val="000000"/>
                        </a:solidFill>
                        <a:effectLst/>
                        <a:latin typeface="Fidelity Sans 2" panose="020B0504050501040104" pitchFamily="34" charset="0"/>
                      </a:endParaRPr>
                    </a:p>
                  </a:txBody>
                  <a:tcPr marL="7990" marR="7990" marT="7990" marB="0" anchor="ctr">
                    <a:lnL w="1905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925440459"/>
                  </a:ext>
                </a:extLst>
              </a:tr>
            </a:tbl>
          </a:graphicData>
        </a:graphic>
      </p:graphicFrame>
    </p:spTree>
    <p:extLst>
      <p:ext uri="{BB962C8B-B14F-4D97-AF65-F5344CB8AC3E}">
        <p14:creationId xmlns:p14="http://schemas.microsoft.com/office/powerpoint/2010/main" val="3234595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5">
            <a:extLst>
              <a:ext uri="{FF2B5EF4-FFF2-40B4-BE49-F238E27FC236}">
                <a16:creationId xmlns:a16="http://schemas.microsoft.com/office/drawing/2014/main" id="{2C6D6ECC-FA33-47FD-88F2-AF962A623352}"/>
              </a:ext>
            </a:extLst>
          </p:cNvPr>
          <p:cNvSpPr>
            <a:spLocks noGrp="1"/>
          </p:cNvSpPr>
          <p:nvPr>
            <p:ph type="title"/>
          </p:nvPr>
        </p:nvSpPr>
        <p:spPr/>
        <p:txBody>
          <a:bodyPr/>
          <a:lstStyle/>
          <a:p>
            <a:r>
              <a:rPr lang="en-US" dirty="0"/>
              <a:t>Agenda </a:t>
            </a:r>
          </a:p>
        </p:txBody>
      </p:sp>
      <p:grpSp>
        <p:nvGrpSpPr>
          <p:cNvPr id="6" name="Group 5">
            <a:extLst>
              <a:ext uri="{FF2B5EF4-FFF2-40B4-BE49-F238E27FC236}">
                <a16:creationId xmlns:a16="http://schemas.microsoft.com/office/drawing/2014/main" id="{DD39993C-B971-EB2A-B852-D59D865F720F}"/>
              </a:ext>
            </a:extLst>
          </p:cNvPr>
          <p:cNvGrpSpPr/>
          <p:nvPr/>
        </p:nvGrpSpPr>
        <p:grpSpPr>
          <a:xfrm>
            <a:off x="3728144" y="715252"/>
            <a:ext cx="6968582" cy="713679"/>
            <a:chOff x="3728144" y="715252"/>
            <a:chExt cx="6968582" cy="713679"/>
          </a:xfrm>
        </p:grpSpPr>
        <p:sp>
          <p:nvSpPr>
            <p:cNvPr id="4" name="Oval 3">
              <a:extLst>
                <a:ext uri="{FF2B5EF4-FFF2-40B4-BE49-F238E27FC236}">
                  <a16:creationId xmlns:a16="http://schemas.microsoft.com/office/drawing/2014/main" id="{05DFBE9B-4124-8370-0989-6D3692E29677}"/>
                </a:ext>
              </a:extLst>
            </p:cNvPr>
            <p:cNvSpPr/>
            <p:nvPr/>
          </p:nvSpPr>
          <p:spPr>
            <a:xfrm>
              <a:off x="3728144" y="715252"/>
              <a:ext cx="713679" cy="713679"/>
            </a:xfrm>
            <a:prstGeom prst="ellipse">
              <a:avLst/>
            </a:prstGeom>
            <a:solidFill>
              <a:srgbClr val="378727"/>
            </a:solidFill>
            <a:ln w="38100">
              <a:solidFill>
                <a:srgbClr val="6BD539"/>
              </a:solidFill>
            </a:ln>
          </p:spPr>
          <p:style>
            <a:lnRef idx="2">
              <a:schemeClr val="accent1">
                <a:shade val="50000"/>
              </a:schemeClr>
            </a:lnRef>
            <a:fillRef idx="1">
              <a:schemeClr val="accent1"/>
            </a:fillRef>
            <a:effectRef idx="0">
              <a:schemeClr val="accent1"/>
            </a:effectRef>
            <a:fontRef idx="minor">
              <a:schemeClr val="lt1"/>
            </a:fontRef>
          </p:style>
          <p:txBody>
            <a:bodyPr wrap="none" lIns="45720" rIns="45720" rtlCol="0" anchor="ctr"/>
            <a:lstStyle/>
            <a:p>
              <a:pPr algn="ctr"/>
              <a:r>
                <a:rPr lang="en-US" sz="3200" dirty="0"/>
                <a:t>1</a:t>
              </a:r>
            </a:p>
          </p:txBody>
        </p:sp>
        <p:sp>
          <p:nvSpPr>
            <p:cNvPr id="14" name="TextBox 13">
              <a:extLst>
                <a:ext uri="{FF2B5EF4-FFF2-40B4-BE49-F238E27FC236}">
                  <a16:creationId xmlns:a16="http://schemas.microsoft.com/office/drawing/2014/main" id="{CC44E099-000D-9432-E3C7-DAC23477E962}"/>
                </a:ext>
              </a:extLst>
            </p:cNvPr>
            <p:cNvSpPr txBox="1"/>
            <p:nvPr/>
          </p:nvSpPr>
          <p:spPr>
            <a:xfrm>
              <a:off x="4602586" y="874954"/>
              <a:ext cx="6094140" cy="369332"/>
            </a:xfrm>
            <a:prstGeom prst="rect">
              <a:avLst/>
            </a:prstGeom>
            <a:noFill/>
          </p:spPr>
          <p:txBody>
            <a:bodyPr wrap="square" lIns="91440" tIns="45720" rIns="91440" bIns="45720" anchor="t">
              <a:spAutoFit/>
            </a:bodyPr>
            <a:lstStyle/>
            <a:p>
              <a:r>
                <a:rPr lang="en-US" b="1" dirty="0"/>
                <a:t>Integration services overview</a:t>
              </a:r>
              <a:endParaRPr lang="en-US" b="1" dirty="0">
                <a:solidFill>
                  <a:schemeClr val="tx1"/>
                </a:solidFill>
              </a:endParaRPr>
            </a:p>
          </p:txBody>
        </p:sp>
      </p:grpSp>
      <p:grpSp>
        <p:nvGrpSpPr>
          <p:cNvPr id="8" name="Group 7">
            <a:extLst>
              <a:ext uri="{FF2B5EF4-FFF2-40B4-BE49-F238E27FC236}">
                <a16:creationId xmlns:a16="http://schemas.microsoft.com/office/drawing/2014/main" id="{8F8A7EFE-5D6D-500D-5707-0DFA94838663}"/>
              </a:ext>
            </a:extLst>
          </p:cNvPr>
          <p:cNvGrpSpPr/>
          <p:nvPr/>
        </p:nvGrpSpPr>
        <p:grpSpPr>
          <a:xfrm>
            <a:off x="3714750" y="3219418"/>
            <a:ext cx="6976202" cy="713679"/>
            <a:chOff x="3728144" y="2776070"/>
            <a:chExt cx="6976202" cy="713679"/>
          </a:xfrm>
        </p:grpSpPr>
        <p:sp>
          <p:nvSpPr>
            <p:cNvPr id="17" name="Oval 16">
              <a:extLst>
                <a:ext uri="{FF2B5EF4-FFF2-40B4-BE49-F238E27FC236}">
                  <a16:creationId xmlns:a16="http://schemas.microsoft.com/office/drawing/2014/main" id="{12F928F8-6732-FBA0-E8ED-163B3FD10C07}"/>
                </a:ext>
              </a:extLst>
            </p:cNvPr>
            <p:cNvSpPr/>
            <p:nvPr/>
          </p:nvSpPr>
          <p:spPr>
            <a:xfrm>
              <a:off x="3728144" y="2776070"/>
              <a:ext cx="713679" cy="713679"/>
            </a:xfrm>
            <a:prstGeom prst="ellipse">
              <a:avLst/>
            </a:prstGeom>
            <a:solidFill>
              <a:srgbClr val="378727"/>
            </a:solidFill>
            <a:ln w="38100">
              <a:solidFill>
                <a:srgbClr val="6BD539"/>
              </a:solidFill>
            </a:ln>
          </p:spPr>
          <p:style>
            <a:lnRef idx="2">
              <a:schemeClr val="accent1">
                <a:shade val="50000"/>
              </a:schemeClr>
            </a:lnRef>
            <a:fillRef idx="1">
              <a:schemeClr val="accent1"/>
            </a:fillRef>
            <a:effectRef idx="0">
              <a:schemeClr val="accent1"/>
            </a:effectRef>
            <a:fontRef idx="minor">
              <a:schemeClr val="lt1"/>
            </a:fontRef>
          </p:style>
          <p:txBody>
            <a:bodyPr wrap="none" lIns="45720" rIns="45720" rtlCol="0" anchor="ctr"/>
            <a:lstStyle/>
            <a:p>
              <a:pPr algn="ctr"/>
              <a:r>
                <a:rPr lang="en-US" sz="3200" dirty="0"/>
                <a:t>3</a:t>
              </a:r>
            </a:p>
          </p:txBody>
        </p:sp>
        <p:sp>
          <p:nvSpPr>
            <p:cNvPr id="18" name="TextBox 17">
              <a:extLst>
                <a:ext uri="{FF2B5EF4-FFF2-40B4-BE49-F238E27FC236}">
                  <a16:creationId xmlns:a16="http://schemas.microsoft.com/office/drawing/2014/main" id="{052BD1F8-CDF0-B1C4-BF7E-148E3A4891FC}"/>
                </a:ext>
              </a:extLst>
            </p:cNvPr>
            <p:cNvSpPr txBox="1"/>
            <p:nvPr/>
          </p:nvSpPr>
          <p:spPr>
            <a:xfrm>
              <a:off x="4610206" y="3020514"/>
              <a:ext cx="6094140" cy="369332"/>
            </a:xfrm>
            <a:prstGeom prst="rect">
              <a:avLst/>
            </a:prstGeom>
            <a:noFill/>
          </p:spPr>
          <p:txBody>
            <a:bodyPr wrap="square" lIns="91440" tIns="45720" rIns="91440" bIns="45720" anchor="t">
              <a:spAutoFit/>
            </a:bodyPr>
            <a:lstStyle/>
            <a:p>
              <a:pPr algn="l"/>
              <a:r>
                <a:rPr lang="en-US" b="1" dirty="0">
                  <a:solidFill>
                    <a:schemeClr val="tx1"/>
                  </a:solidFill>
                </a:rPr>
                <a:t>API deployment with generative AI</a:t>
              </a:r>
            </a:p>
          </p:txBody>
        </p:sp>
      </p:grpSp>
      <p:grpSp>
        <p:nvGrpSpPr>
          <p:cNvPr id="9" name="Group 8">
            <a:extLst>
              <a:ext uri="{FF2B5EF4-FFF2-40B4-BE49-F238E27FC236}">
                <a16:creationId xmlns:a16="http://schemas.microsoft.com/office/drawing/2014/main" id="{10E833C6-AE70-791D-5FE1-635F3665D742}"/>
              </a:ext>
            </a:extLst>
          </p:cNvPr>
          <p:cNvGrpSpPr/>
          <p:nvPr/>
        </p:nvGrpSpPr>
        <p:grpSpPr>
          <a:xfrm>
            <a:off x="3728144" y="4467942"/>
            <a:ext cx="6976202" cy="713679"/>
            <a:chOff x="3728144" y="3806479"/>
            <a:chExt cx="6976202" cy="713679"/>
          </a:xfrm>
        </p:grpSpPr>
        <p:sp>
          <p:nvSpPr>
            <p:cNvPr id="19" name="Oval 18">
              <a:extLst>
                <a:ext uri="{FF2B5EF4-FFF2-40B4-BE49-F238E27FC236}">
                  <a16:creationId xmlns:a16="http://schemas.microsoft.com/office/drawing/2014/main" id="{F3555CBF-69B9-F5A1-7DB6-46FCA638B22B}"/>
                </a:ext>
              </a:extLst>
            </p:cNvPr>
            <p:cNvSpPr/>
            <p:nvPr/>
          </p:nvSpPr>
          <p:spPr>
            <a:xfrm>
              <a:off x="3728144" y="3806479"/>
              <a:ext cx="713679" cy="713679"/>
            </a:xfrm>
            <a:prstGeom prst="ellipse">
              <a:avLst/>
            </a:prstGeom>
            <a:solidFill>
              <a:srgbClr val="378727"/>
            </a:solidFill>
            <a:ln w="38100">
              <a:solidFill>
                <a:srgbClr val="6BD539"/>
              </a:solidFill>
            </a:ln>
          </p:spPr>
          <p:style>
            <a:lnRef idx="2">
              <a:schemeClr val="accent1">
                <a:shade val="50000"/>
              </a:schemeClr>
            </a:lnRef>
            <a:fillRef idx="1">
              <a:schemeClr val="accent1"/>
            </a:fillRef>
            <a:effectRef idx="0">
              <a:schemeClr val="accent1"/>
            </a:effectRef>
            <a:fontRef idx="minor">
              <a:schemeClr val="lt1"/>
            </a:fontRef>
          </p:style>
          <p:txBody>
            <a:bodyPr wrap="none" lIns="45720" rIns="45720" rtlCol="0" anchor="ctr"/>
            <a:lstStyle/>
            <a:p>
              <a:pPr algn="ctr"/>
              <a:r>
                <a:rPr lang="en-US" sz="3200" dirty="0"/>
                <a:t>4</a:t>
              </a:r>
            </a:p>
          </p:txBody>
        </p:sp>
        <p:sp>
          <p:nvSpPr>
            <p:cNvPr id="22" name="TextBox 21">
              <a:extLst>
                <a:ext uri="{FF2B5EF4-FFF2-40B4-BE49-F238E27FC236}">
                  <a16:creationId xmlns:a16="http://schemas.microsoft.com/office/drawing/2014/main" id="{E39D7645-D3B1-1378-AA9B-1A5D0B5EDBA6}"/>
                </a:ext>
              </a:extLst>
            </p:cNvPr>
            <p:cNvSpPr txBox="1"/>
            <p:nvPr/>
          </p:nvSpPr>
          <p:spPr>
            <a:xfrm>
              <a:off x="4610206" y="3978652"/>
              <a:ext cx="6094140" cy="369332"/>
            </a:xfrm>
            <a:prstGeom prst="rect">
              <a:avLst/>
            </a:prstGeom>
            <a:noFill/>
          </p:spPr>
          <p:txBody>
            <a:bodyPr wrap="square">
              <a:spAutoFit/>
            </a:bodyPr>
            <a:lstStyle/>
            <a:p>
              <a:r>
                <a:rPr lang="en-US" b="1" dirty="0"/>
                <a:t>Fintech integrations</a:t>
              </a:r>
            </a:p>
          </p:txBody>
        </p:sp>
      </p:grpSp>
      <p:sp>
        <p:nvSpPr>
          <p:cNvPr id="2" name="Slide Number Placeholder 1">
            <a:extLst>
              <a:ext uri="{FF2B5EF4-FFF2-40B4-BE49-F238E27FC236}">
                <a16:creationId xmlns:a16="http://schemas.microsoft.com/office/drawing/2014/main" id="{FE5DD671-D71B-CD14-7628-2B4DE60E6C76}"/>
              </a:ext>
            </a:extLst>
          </p:cNvPr>
          <p:cNvSpPr>
            <a:spLocks noGrp="1"/>
          </p:cNvSpPr>
          <p:nvPr>
            <p:ph type="sldNum" sz="quarter" idx="10"/>
          </p:nvPr>
        </p:nvSpPr>
        <p:spPr>
          <a:xfrm>
            <a:off x="230563" y="6305993"/>
            <a:ext cx="3188497" cy="365125"/>
          </a:xfrm>
        </p:spPr>
        <p:txBody>
          <a:bodyPr/>
          <a:lstStyle/>
          <a:p>
            <a:fld id="{E1134B45-AF8D-4DE1-B6B3-818C9AE12BDB}" type="slidenum">
              <a:rPr lang="en-US" smtClean="0"/>
              <a:pPr/>
              <a:t>2</a:t>
            </a:fld>
            <a:r>
              <a:rPr lang="en-US" dirty="0"/>
              <a:t> </a:t>
            </a:r>
            <a:r>
              <a:rPr lang="en-US" dirty="0">
                <a:solidFill>
                  <a:srgbClr val="000000"/>
                </a:solidFill>
                <a:latin typeface="+mn-lt"/>
                <a:ea typeface="ＭＳ Ｐゴシック" charset="-128"/>
              </a:rPr>
              <a:t>For investment professional use only. | </a:t>
            </a:r>
            <a:r>
              <a:rPr lang="en-US" dirty="0">
                <a:solidFill>
                  <a:schemeClr val="tx1"/>
                </a:solidFill>
                <a:latin typeface="+mn-lt"/>
              </a:rPr>
              <a:t>1250615.1.0</a:t>
            </a:r>
          </a:p>
          <a:p>
            <a:r>
              <a:rPr lang="en-US" dirty="0">
                <a:solidFill>
                  <a:srgbClr val="000000"/>
                </a:solidFill>
                <a:latin typeface="Arial" charset="0"/>
                <a:ea typeface="ＭＳ Ｐゴシック" charset="-128"/>
              </a:rPr>
              <a:t> </a:t>
            </a:r>
          </a:p>
          <a:p>
            <a:endParaRPr lang="en-US" dirty="0"/>
          </a:p>
        </p:txBody>
      </p:sp>
      <p:grpSp>
        <p:nvGrpSpPr>
          <p:cNvPr id="7" name="Group 6">
            <a:extLst>
              <a:ext uri="{FF2B5EF4-FFF2-40B4-BE49-F238E27FC236}">
                <a16:creationId xmlns:a16="http://schemas.microsoft.com/office/drawing/2014/main" id="{527F64B2-A1E6-A878-960D-A12AAC45E1C7}"/>
              </a:ext>
            </a:extLst>
          </p:cNvPr>
          <p:cNvGrpSpPr/>
          <p:nvPr/>
        </p:nvGrpSpPr>
        <p:grpSpPr>
          <a:xfrm>
            <a:off x="3728144" y="1963776"/>
            <a:ext cx="6976202" cy="713679"/>
            <a:chOff x="3728144" y="1745661"/>
            <a:chExt cx="6976202" cy="713679"/>
          </a:xfrm>
        </p:grpSpPr>
        <p:sp>
          <p:nvSpPr>
            <p:cNvPr id="15" name="Oval 14">
              <a:extLst>
                <a:ext uri="{FF2B5EF4-FFF2-40B4-BE49-F238E27FC236}">
                  <a16:creationId xmlns:a16="http://schemas.microsoft.com/office/drawing/2014/main" id="{623BDD69-AECA-B222-944F-71A8FF803283}"/>
                </a:ext>
              </a:extLst>
            </p:cNvPr>
            <p:cNvSpPr/>
            <p:nvPr/>
          </p:nvSpPr>
          <p:spPr>
            <a:xfrm>
              <a:off x="3728144" y="1745661"/>
              <a:ext cx="713679" cy="713679"/>
            </a:xfrm>
            <a:prstGeom prst="ellipse">
              <a:avLst/>
            </a:prstGeom>
            <a:solidFill>
              <a:srgbClr val="378727"/>
            </a:solidFill>
            <a:ln w="38100">
              <a:solidFill>
                <a:srgbClr val="6BD539"/>
              </a:solidFill>
            </a:ln>
          </p:spPr>
          <p:style>
            <a:lnRef idx="2">
              <a:schemeClr val="accent1">
                <a:shade val="50000"/>
              </a:schemeClr>
            </a:lnRef>
            <a:fillRef idx="1">
              <a:schemeClr val="accent1"/>
            </a:fillRef>
            <a:effectRef idx="0">
              <a:schemeClr val="accent1"/>
            </a:effectRef>
            <a:fontRef idx="minor">
              <a:schemeClr val="lt1"/>
            </a:fontRef>
          </p:style>
          <p:txBody>
            <a:bodyPr wrap="none" lIns="45720" rIns="45720" rtlCol="0" anchor="ctr"/>
            <a:lstStyle/>
            <a:p>
              <a:pPr algn="ctr"/>
              <a:r>
                <a:rPr lang="en-US" sz="3200" dirty="0"/>
                <a:t>2</a:t>
              </a:r>
            </a:p>
          </p:txBody>
        </p:sp>
        <p:sp>
          <p:nvSpPr>
            <p:cNvPr id="5" name="TextBox 4">
              <a:extLst>
                <a:ext uri="{FF2B5EF4-FFF2-40B4-BE49-F238E27FC236}">
                  <a16:creationId xmlns:a16="http://schemas.microsoft.com/office/drawing/2014/main" id="{32D17596-7A91-4F71-B296-D0D7D5834F59}"/>
                </a:ext>
              </a:extLst>
            </p:cNvPr>
            <p:cNvSpPr txBox="1"/>
            <p:nvPr/>
          </p:nvSpPr>
          <p:spPr>
            <a:xfrm>
              <a:off x="4610206" y="1957620"/>
              <a:ext cx="6094140" cy="369332"/>
            </a:xfrm>
            <a:prstGeom prst="rect">
              <a:avLst/>
            </a:prstGeom>
            <a:noFill/>
          </p:spPr>
          <p:txBody>
            <a:bodyPr wrap="square" lIns="91440" tIns="45720" rIns="91440" bIns="45720" anchor="t">
              <a:spAutoFit/>
            </a:bodyPr>
            <a:lstStyle/>
            <a:p>
              <a:r>
                <a:rPr lang="en-US" b="1" dirty="0"/>
                <a:t>Client demand landscape</a:t>
              </a:r>
              <a:endParaRPr lang="en-US" b="1" dirty="0">
                <a:solidFill>
                  <a:schemeClr val="tx1"/>
                </a:solidFill>
              </a:endParaRPr>
            </a:p>
          </p:txBody>
        </p:sp>
      </p:grpSp>
    </p:spTree>
    <p:extLst>
      <p:ext uri="{BB962C8B-B14F-4D97-AF65-F5344CB8AC3E}">
        <p14:creationId xmlns:p14="http://schemas.microsoft.com/office/powerpoint/2010/main" val="9950422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17ACB-0751-1DBE-01EC-D54DC355B74D}"/>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3704458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EFD4CF-E567-3FE8-2D0C-5CA0732E61E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3D868F7-EBE7-9605-12B5-DD79EB4809FD}"/>
              </a:ext>
            </a:extLst>
          </p:cNvPr>
          <p:cNvSpPr>
            <a:spLocks noGrp="1"/>
          </p:cNvSpPr>
          <p:nvPr>
            <p:ph type="title"/>
          </p:nvPr>
        </p:nvSpPr>
        <p:spPr/>
        <p:txBody>
          <a:bodyPr/>
          <a:lstStyle/>
          <a:p>
            <a:r>
              <a:rPr lang="en-US" dirty="0"/>
              <a:t>Important information</a:t>
            </a:r>
          </a:p>
        </p:txBody>
      </p:sp>
      <p:sp>
        <p:nvSpPr>
          <p:cNvPr id="3" name="Slide Number Placeholder 2">
            <a:extLst>
              <a:ext uri="{FF2B5EF4-FFF2-40B4-BE49-F238E27FC236}">
                <a16:creationId xmlns:a16="http://schemas.microsoft.com/office/drawing/2014/main" id="{1A507808-B464-F977-1492-39AA8BDD2568}"/>
              </a:ext>
            </a:extLst>
          </p:cNvPr>
          <p:cNvSpPr>
            <a:spLocks noGrp="1"/>
          </p:cNvSpPr>
          <p:nvPr>
            <p:ph type="sldNum" sz="quarter" idx="10"/>
          </p:nvPr>
        </p:nvSpPr>
        <p:spPr/>
        <p:txBody>
          <a:bodyPr/>
          <a:lstStyle/>
          <a:p>
            <a:fld id="{E1134B45-AF8D-4DE1-B6B3-818C9AE12BDB}" type="slidenum">
              <a:rPr lang="en-US" smtClean="0"/>
              <a:pPr/>
              <a:t>21</a:t>
            </a:fld>
            <a:endParaRPr lang="en-US" dirty="0"/>
          </a:p>
        </p:txBody>
      </p:sp>
      <p:sp>
        <p:nvSpPr>
          <p:cNvPr id="5" name="Content Placeholder 2">
            <a:extLst>
              <a:ext uri="{FF2B5EF4-FFF2-40B4-BE49-F238E27FC236}">
                <a16:creationId xmlns:a16="http://schemas.microsoft.com/office/drawing/2014/main" id="{08C9D0C2-1B22-9557-3E9C-37CF13D63272}"/>
              </a:ext>
            </a:extLst>
          </p:cNvPr>
          <p:cNvSpPr>
            <a:spLocks noGrp="1"/>
          </p:cNvSpPr>
          <p:nvPr/>
        </p:nvSpPr>
        <p:spPr bwMode="auto">
          <a:xfrm>
            <a:off x="462223" y="725173"/>
            <a:ext cx="11574268" cy="4878388"/>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noAutofit/>
          </a:bodyPr>
          <a:lstStyle>
            <a:lvl1pPr marL="0" indent="0" algn="l" rtl="0" eaLnBrk="1" fontAlgn="base" hangingPunct="1">
              <a:spcBef>
                <a:spcPts val="595"/>
              </a:spcBef>
              <a:spcAft>
                <a:spcPct val="0"/>
              </a:spcAft>
              <a:buSzPct val="40000"/>
              <a:defRPr lang="en-US" sz="1800" b="1" dirty="0" smtClean="0">
                <a:solidFill>
                  <a:srgbClr val="7A9A3D"/>
                </a:solidFill>
                <a:latin typeface="+mn-lt"/>
                <a:ea typeface="+mn-ea"/>
                <a:cs typeface="+mn-cs"/>
              </a:defRPr>
            </a:lvl1pPr>
            <a:lvl2pPr marL="424528" indent="-141510" algn="l" rtl="0" eaLnBrk="1" fontAlgn="base" hangingPunct="1">
              <a:spcBef>
                <a:spcPts val="2476"/>
              </a:spcBef>
              <a:spcAft>
                <a:spcPct val="0"/>
              </a:spcAft>
              <a:buClr>
                <a:srgbClr val="7A9B3D"/>
              </a:buClr>
              <a:buChar char="•"/>
              <a:defRPr lang="en-US" sz="1600" dirty="0" smtClean="0">
                <a:solidFill>
                  <a:schemeClr val="tx1"/>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lang="en-US" sz="2000" dirty="0" smtClean="0">
                <a:solidFill>
                  <a:schemeClr val="accent1"/>
                </a:solidFill>
                <a:latin typeface="+mn-lt"/>
              </a:defRPr>
            </a:lvl3pPr>
            <a:lvl4pPr marL="990566" indent="-141510" algn="l" rtl="0" eaLnBrk="1" fontAlgn="base" hangingPunct="1">
              <a:spcBef>
                <a:spcPts val="743"/>
              </a:spcBef>
              <a:spcAft>
                <a:spcPct val="0"/>
              </a:spcAft>
              <a:buClr>
                <a:schemeClr val="bg2"/>
              </a:buClr>
              <a:buSzPct val="80000"/>
              <a:buFont typeface="Arial" pitchFamily="34" charset="0"/>
              <a:buChar char="•"/>
              <a:defRPr sz="1751">
                <a:solidFill>
                  <a:schemeClr val="accent1"/>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a:lstStyle>
          <a:p>
            <a:pPr algn="just"/>
            <a:r>
              <a:rPr lang="en-US" altLang="en-US" sz="950" b="0" dirty="0">
                <a:solidFill>
                  <a:schemeClr val="tx1"/>
                </a:solidFill>
              </a:rPr>
              <a:t>For investment professional or institutional investor use only. Not for distribution to the public as sales material in any form.</a:t>
            </a:r>
          </a:p>
          <a:p>
            <a:pPr algn="just"/>
            <a:r>
              <a:rPr lang="en-US" altLang="en-US" sz="950" b="0" dirty="0">
                <a:solidFill>
                  <a:schemeClr val="tx1"/>
                </a:solidFill>
              </a:rPr>
              <a:t>Unless otherwise expressly disclosed to you in writing, the information provided in this material is for educational purposes only.  Any viewpoints expressed by Fidelity are not intended to be used as a primary basis for your investment decisions and are based on facts and circumstances at the point in time they are made and are not particular to you.  Accordingly, nothing in this material constitutes impartial investment advice or advice in a fiduciary capacity, as defined or under the Employee Retirement Income Security Act of 1974 or the Internal Revenue Code of 1986, both as amended.  Fidelity and its representatives may have a conflict of interest in the products or services mentioned in this material because they have a financial interest in the products or services and may receive compensation, directly or indirectly, in connection with the management, distribution, and/or servicing of these products or services, including Fidelity funds, certain third-party funds and products, and certain investment services. Before making any investment decisions, you should take into account all of the particular facts and circumstances of your or your client’s individual situation and reach out to an investment professional, if applicable. </a:t>
            </a:r>
          </a:p>
          <a:p>
            <a:pPr algn="just"/>
            <a:r>
              <a:rPr lang="en-US" altLang="en-US" sz="950" b="0" dirty="0">
                <a:solidFill>
                  <a:schemeClr val="tx1"/>
                </a:solidFill>
              </a:rPr>
              <a:t>IWMS platform is integrated with more than 250 fintech providers across the industry. The fintech providers referenced above are listed for illustrative purposes only and based on relative market popularity as of December 2025. Such references do not constitute an endorsement, recommendation, or solicitation for the use of any specific product, service, or partnership. Investment professionals are solely responsible for conducting their own independent due diligence prior to selecting or engaging any fintech products or services.</a:t>
            </a:r>
          </a:p>
          <a:p>
            <a:pPr algn="just"/>
            <a:r>
              <a:rPr lang="en-US" altLang="en-US" sz="950" b="0" dirty="0">
                <a:solidFill>
                  <a:schemeClr val="tx1"/>
                </a:solidFill>
              </a:rPr>
              <a:t>Fidelity Portfolio Quick Check® (PQC) is provided to investment professionals by Fidelity Distributors Company LLC ("FDC") and may be made available by FDC, Fidelity Brokerage Services LLC, or National Financial Services LLC, Members NYSE/SIPC. Content provided is intended for informational and educational purposes only based on information you entered into the PQC tool. It should not be considered as legal, tax, investment or insurance advice or construed as an offer to sell, a solicitation of an offer to buy, or a recommendation for any security by any Fidelity entity. As an investment professional, you are solely responsible for determining whether any investment, investment strategy, or related transaction is appropriate for your customer based on your customer's investment objectives, financial circumstances and risk tolerance.</a:t>
            </a:r>
          </a:p>
          <a:p>
            <a:pPr algn="just"/>
            <a:r>
              <a:rPr lang="en-US" altLang="en-US" sz="950" b="0" dirty="0">
                <a:solidFill>
                  <a:schemeClr val="tx1"/>
                </a:solidFill>
              </a:rPr>
              <a:t>Fidelity Institutional Wealth Adviser LLC (FIWA)® is a registered investment adviser and an indirect, wholly owned subsidiary of FMR LLC. FIWA is the sponsor of the Fidelity Managed Account Xchange® program (“FMAX” or the “Platform”). FMAX is a comprehensive wealth management platform consisting of advisory tools, programs and services, and investment products from Fidelity and other leading asset managers. Some services are provided by affiliated and unaffiliated 3rd parties.</a:t>
            </a:r>
          </a:p>
          <a:p>
            <a:pPr algn="just"/>
            <a:r>
              <a:rPr lang="en-US" altLang="en-US" sz="950" b="0" dirty="0">
                <a:solidFill>
                  <a:schemeClr val="tx1"/>
                </a:solidFill>
              </a:rPr>
              <a:t>FMAX offers robust Fidelity service &amp; support and a simplified client experience. FMAX provides investment advisory and platform services for a fee. FMAX is offered by FIWA, an affiliate of Fidelity Brokerage Services LLC and National Financial Services LLC.</a:t>
            </a:r>
          </a:p>
          <a:p>
            <a:pPr algn="just"/>
            <a:r>
              <a:rPr lang="en-US" altLang="en-US" sz="950" b="0" dirty="0">
                <a:solidFill>
                  <a:schemeClr val="tx1"/>
                </a:solidFill>
              </a:rPr>
              <a:t>FMAX is not a brokerage product. </a:t>
            </a:r>
          </a:p>
          <a:p>
            <a:pPr algn="just"/>
            <a:r>
              <a:rPr lang="en-US" altLang="en-US" sz="950" b="0" dirty="0">
                <a:solidFill>
                  <a:schemeClr val="tx1"/>
                </a:solidFill>
              </a:rPr>
              <a:t>Fidelity Investments that is comprised of several legal entities that provide a variety of services to intermediaries and other institutional clients including but not limited to clearing, custody, and brokerage services provided by National Financial Services LLC or Fidelity Brokerage Services LLC, Members NYSE, SIPC. None of the legal entities that comprise FBS and NFS have been involved with the preparation of the content supplied by Catchlight or </a:t>
            </a:r>
            <a:r>
              <a:rPr lang="en-US" altLang="en-US" sz="950" b="0" dirty="0" err="1">
                <a:solidFill>
                  <a:schemeClr val="tx1"/>
                </a:solidFill>
              </a:rPr>
              <a:t>Saifr</a:t>
            </a:r>
            <a:r>
              <a:rPr lang="en-US" altLang="en-US" sz="950" b="0" dirty="0">
                <a:solidFill>
                  <a:schemeClr val="tx1"/>
                </a:solidFill>
              </a:rPr>
              <a:t> nor do they guarantee, or assume any responsibility for its content, notwithstanding their affiliation with Catchlight or </a:t>
            </a:r>
            <a:r>
              <a:rPr lang="en-US" altLang="en-US" sz="950" b="0" dirty="0" err="1">
                <a:solidFill>
                  <a:schemeClr val="tx1"/>
                </a:solidFill>
              </a:rPr>
              <a:t>Saifr</a:t>
            </a:r>
            <a:r>
              <a:rPr lang="en-US" altLang="en-US" sz="950" b="0" dirty="0">
                <a:solidFill>
                  <a:schemeClr val="tx1"/>
                </a:solidFill>
              </a:rPr>
              <a:t>.</a:t>
            </a:r>
          </a:p>
          <a:p>
            <a:pPr algn="just"/>
            <a:r>
              <a:rPr lang="en-US" altLang="en-US" sz="950" b="0" dirty="0" err="1">
                <a:solidFill>
                  <a:schemeClr val="tx1"/>
                </a:solidFill>
              </a:rPr>
              <a:t>eMoney</a:t>
            </a:r>
            <a:r>
              <a:rPr lang="en-US" altLang="en-US" sz="950" b="0" dirty="0">
                <a:solidFill>
                  <a:schemeClr val="tx1"/>
                </a:solidFill>
              </a:rPr>
              <a:t> Advisor LLC is a Fidelity Investments company and an affiliate of Fidelity Brokerage Services LLC and National Financial Services LLC.</a:t>
            </a:r>
          </a:p>
          <a:p>
            <a:pPr algn="just"/>
            <a:r>
              <a:rPr lang="en-US" altLang="en-US" sz="950" b="0" dirty="0" err="1">
                <a:solidFill>
                  <a:schemeClr val="tx1"/>
                </a:solidFill>
              </a:rPr>
              <a:t>Wealthscape</a:t>
            </a:r>
            <a:r>
              <a:rPr lang="en-US" altLang="en-US" sz="950" b="0" baseline="30000" dirty="0" err="1">
                <a:solidFill>
                  <a:schemeClr val="tx1"/>
                </a:solidFill>
              </a:rPr>
              <a:t>SM</a:t>
            </a:r>
            <a:r>
              <a:rPr lang="en-US" altLang="en-US" sz="950" b="0" dirty="0">
                <a:solidFill>
                  <a:schemeClr val="tx1"/>
                </a:solidFill>
              </a:rPr>
              <a:t> is an on-line brokerage portal offered by Fidelity Brokerage Services LLC ('FBS') and National Financial Services LLC ('NFS').</a:t>
            </a:r>
          </a:p>
          <a:p>
            <a:pPr algn="just"/>
            <a:r>
              <a:rPr lang="en-US" altLang="en-US" sz="950" b="0" dirty="0">
                <a:solidFill>
                  <a:schemeClr val="tx1"/>
                </a:solidFill>
              </a:rPr>
              <a:t>Third-party marks are the property of their respective owners; all other marks are the property of FMR LLC. Third parties referenced herein are independent companies and are not affiliated with Fidelity Investments. Listing them does not suggest a recommendation or an endorsement by Fidelity Investments.</a:t>
            </a:r>
          </a:p>
          <a:p>
            <a:pPr algn="just"/>
            <a:r>
              <a:rPr lang="en-US" altLang="en-US" sz="950" b="0" dirty="0">
                <a:solidFill>
                  <a:schemeClr val="tx1"/>
                </a:solidFill>
              </a:rPr>
              <a:t>Fidelity Investments® provides investment products through Fidelity Distributors Company LLC; clearing, custody, or other brokerage services through National Financial Services LLC or Fidelity Brokerage Services LLC, Members NYSE, SIPC; and institutional advisory services through Fidelity Institutional Wealth Adviser LLC.</a:t>
            </a:r>
          </a:p>
          <a:p>
            <a:pPr algn="just"/>
            <a:r>
              <a:rPr lang="en-US" altLang="en-US" sz="950" b="0" dirty="0">
                <a:solidFill>
                  <a:schemeClr val="tx1"/>
                </a:solidFill>
              </a:rPr>
              <a:t>© 2026 FMR LLC. All rights reserved.</a:t>
            </a:r>
          </a:p>
          <a:p>
            <a:pPr algn="just"/>
            <a:r>
              <a:rPr lang="en-US" altLang="en-US" sz="950" b="0" dirty="0">
                <a:solidFill>
                  <a:schemeClr val="tx1"/>
                </a:solidFill>
              </a:rPr>
              <a:t>1250615.1.0 </a:t>
            </a:r>
            <a:r>
              <a:rPr lang="en-US" altLang="en-US" sz="950" b="0">
                <a:solidFill>
                  <a:schemeClr val="tx1"/>
                </a:solidFill>
              </a:rPr>
              <a:t>| 1.9922572.100</a:t>
            </a:r>
            <a:endParaRPr lang="en-US" altLang="en-US" sz="950" b="0" dirty="0">
              <a:solidFill>
                <a:schemeClr val="tx1"/>
              </a:solidFill>
            </a:endParaRPr>
          </a:p>
          <a:p>
            <a:pPr algn="just"/>
            <a:endParaRPr lang="en-US" altLang="en-US" sz="950" dirty="0">
              <a:solidFill>
                <a:schemeClr val="tx1"/>
              </a:solidFill>
            </a:endParaRPr>
          </a:p>
        </p:txBody>
      </p:sp>
    </p:spTree>
    <p:extLst>
      <p:ext uri="{BB962C8B-B14F-4D97-AF65-F5344CB8AC3E}">
        <p14:creationId xmlns:p14="http://schemas.microsoft.com/office/powerpoint/2010/main" val="4092952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850357-8629-149C-48AA-3C1E7EBF7F63}"/>
            </a:ext>
          </a:extLst>
        </p:cNvPr>
        <p:cNvGrpSpPr/>
        <p:nvPr/>
      </p:nvGrpSpPr>
      <p:grpSpPr>
        <a:xfrm>
          <a:off x="0" y="0"/>
          <a:ext cx="0" cy="0"/>
          <a:chOff x="0" y="0"/>
          <a:chExt cx="0" cy="0"/>
        </a:xfrm>
      </p:grpSpPr>
      <p:sp>
        <p:nvSpPr>
          <p:cNvPr id="28" name="Slide Number Placeholder 27">
            <a:extLst>
              <a:ext uri="{FF2B5EF4-FFF2-40B4-BE49-F238E27FC236}">
                <a16:creationId xmlns:a16="http://schemas.microsoft.com/office/drawing/2014/main" id="{D7824E4C-3368-7BE9-8591-7D0D965DA9E1}"/>
              </a:ext>
            </a:extLst>
          </p:cNvPr>
          <p:cNvSpPr>
            <a:spLocks noGrp="1"/>
          </p:cNvSpPr>
          <p:nvPr>
            <p:ph type="sldNum" sz="quarter" idx="14"/>
          </p:nvPr>
        </p:nvSpPr>
        <p:spPr>
          <a:xfrm>
            <a:off x="230563" y="6305993"/>
            <a:ext cx="3355475" cy="365125"/>
          </a:xfrm>
        </p:spPr>
        <p:txBody>
          <a:bodyPr/>
          <a:lstStyle/>
          <a:p>
            <a:fld id="{E1134B45-AF8D-4DE1-B6B3-818C9AE12BDB}" type="slidenum">
              <a:rPr lang="en-US" smtClean="0"/>
              <a:pPr/>
              <a:t>3</a:t>
            </a:fld>
            <a:r>
              <a:rPr lang="en-US" dirty="0"/>
              <a:t> </a:t>
            </a:r>
            <a:r>
              <a:rPr lang="en-US" dirty="0">
                <a:solidFill>
                  <a:srgbClr val="000000"/>
                </a:solidFill>
                <a:latin typeface="+mn-lt"/>
                <a:ea typeface="ＭＳ Ｐゴシック" charset="-128"/>
              </a:rPr>
              <a:t>For investment professional use only. | 1250615.1.0</a:t>
            </a:r>
          </a:p>
        </p:txBody>
      </p:sp>
      <p:sp>
        <p:nvSpPr>
          <p:cNvPr id="9" name="Rectangle 8">
            <a:extLst>
              <a:ext uri="{FF2B5EF4-FFF2-40B4-BE49-F238E27FC236}">
                <a16:creationId xmlns:a16="http://schemas.microsoft.com/office/drawing/2014/main" id="{815C3A73-D501-4BD4-76FB-421554826C56}"/>
              </a:ext>
            </a:extLst>
          </p:cNvPr>
          <p:cNvSpPr>
            <a:spLocks noGrp="1" noRot="1" noMove="1" noResize="1" noEditPoints="1" noAdjustHandles="1" noChangeArrowheads="1" noChangeShapeType="1"/>
          </p:cNvSpPr>
          <p:nvPr/>
        </p:nvSpPr>
        <p:spPr>
          <a:xfrm>
            <a:off x="1" y="1479855"/>
            <a:ext cx="12191999" cy="4767325"/>
          </a:xfrm>
          <a:prstGeom prst="rect">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F0A2B42-8B80-FDF1-CB8C-EF1A4C71D4F4}"/>
              </a:ext>
            </a:extLst>
          </p:cNvPr>
          <p:cNvSpPr>
            <a:spLocks noGrp="1"/>
          </p:cNvSpPr>
          <p:nvPr>
            <p:ph type="title"/>
          </p:nvPr>
        </p:nvSpPr>
        <p:spPr/>
        <p:txBody>
          <a:bodyPr/>
          <a:lstStyle/>
          <a:p>
            <a:r>
              <a:rPr lang="en-US" dirty="0"/>
              <a:t>Integration Services Overview </a:t>
            </a:r>
            <a:endParaRPr lang="en-US" b="1" dirty="0">
              <a:solidFill>
                <a:srgbClr val="FF0000"/>
              </a:solidFill>
            </a:endParaRPr>
          </a:p>
        </p:txBody>
      </p:sp>
      <p:sp>
        <p:nvSpPr>
          <p:cNvPr id="3" name="Text Placeholder 2">
            <a:extLst>
              <a:ext uri="{FF2B5EF4-FFF2-40B4-BE49-F238E27FC236}">
                <a16:creationId xmlns:a16="http://schemas.microsoft.com/office/drawing/2014/main" id="{A9E79B82-0B4F-738E-9D73-B67AC0E248A1}"/>
              </a:ext>
            </a:extLst>
          </p:cNvPr>
          <p:cNvSpPr>
            <a:spLocks noGrp="1"/>
          </p:cNvSpPr>
          <p:nvPr>
            <p:ph type="body" sz="quarter" idx="13"/>
          </p:nvPr>
        </p:nvSpPr>
        <p:spPr>
          <a:xfrm>
            <a:off x="449732" y="817979"/>
            <a:ext cx="11280043" cy="577150"/>
          </a:xfrm>
        </p:spPr>
        <p:txBody>
          <a:bodyPr/>
          <a:lstStyle/>
          <a:p>
            <a:r>
              <a:rPr lang="en-US" sz="1400" dirty="0"/>
              <a:t>We deliver world class digital solutions that streamline and accelerate integration for Financial Institutions and Fintechs, empowering firms to imagine, develop and execute on their technology vision </a:t>
            </a:r>
          </a:p>
        </p:txBody>
      </p:sp>
      <p:grpSp>
        <p:nvGrpSpPr>
          <p:cNvPr id="6" name="Graphic 39">
            <a:extLst>
              <a:ext uri="{FF2B5EF4-FFF2-40B4-BE49-F238E27FC236}">
                <a16:creationId xmlns:a16="http://schemas.microsoft.com/office/drawing/2014/main" id="{4BA81DD4-2927-A6AD-BD60-AB15B9EC5378}"/>
              </a:ext>
            </a:extLst>
          </p:cNvPr>
          <p:cNvGrpSpPr/>
          <p:nvPr/>
        </p:nvGrpSpPr>
        <p:grpSpPr>
          <a:xfrm>
            <a:off x="8215910" y="1705394"/>
            <a:ext cx="2527218" cy="3727550"/>
            <a:chOff x="11277559" y="-575167"/>
            <a:chExt cx="2611648" cy="8267995"/>
          </a:xfrm>
          <a:solidFill>
            <a:schemeClr val="accent1"/>
          </a:solidFill>
        </p:grpSpPr>
        <p:grpSp>
          <p:nvGrpSpPr>
            <p:cNvPr id="14" name="Graphic 39">
              <a:extLst>
                <a:ext uri="{FF2B5EF4-FFF2-40B4-BE49-F238E27FC236}">
                  <a16:creationId xmlns:a16="http://schemas.microsoft.com/office/drawing/2014/main" id="{1B1DD6ED-57F1-7BB9-F7EE-44315139DB34}"/>
                </a:ext>
              </a:extLst>
            </p:cNvPr>
            <p:cNvGrpSpPr/>
            <p:nvPr/>
          </p:nvGrpSpPr>
          <p:grpSpPr>
            <a:xfrm>
              <a:off x="11277560" y="4244791"/>
              <a:ext cx="2570964" cy="3448037"/>
              <a:chOff x="11277560" y="4244791"/>
              <a:chExt cx="2570964" cy="3448037"/>
            </a:xfrm>
            <a:noFill/>
          </p:grpSpPr>
          <p:sp>
            <p:nvSpPr>
              <p:cNvPr id="35" name="Freeform 43">
                <a:extLst>
                  <a:ext uri="{FF2B5EF4-FFF2-40B4-BE49-F238E27FC236}">
                    <a16:creationId xmlns:a16="http://schemas.microsoft.com/office/drawing/2014/main" id="{7AE6F6E4-344C-2298-722C-680A66A5D928}"/>
                  </a:ext>
                </a:extLst>
              </p:cNvPr>
              <p:cNvSpPr/>
              <p:nvPr/>
            </p:nvSpPr>
            <p:spPr>
              <a:xfrm>
                <a:off x="11277560" y="4244791"/>
                <a:ext cx="2570964" cy="1483259"/>
              </a:xfrm>
              <a:custGeom>
                <a:avLst/>
                <a:gdLst>
                  <a:gd name="connsiteX0" fmla="*/ 1285483 w 2570964"/>
                  <a:gd name="connsiteY0" fmla="*/ 0 h 1483259"/>
                  <a:gd name="connsiteX1" fmla="*/ 0 w 2570964"/>
                  <a:gd name="connsiteY1" fmla="*/ 741625 h 1483259"/>
                  <a:gd name="connsiteX2" fmla="*/ 1285483 w 2570964"/>
                  <a:gd name="connsiteY2" fmla="*/ 1483259 h 1483259"/>
                  <a:gd name="connsiteX3" fmla="*/ 2570965 w 2570964"/>
                  <a:gd name="connsiteY3" fmla="*/ 741625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0"/>
                    </a:moveTo>
                    <a:lnTo>
                      <a:pt x="0" y="741625"/>
                    </a:lnTo>
                    <a:lnTo>
                      <a:pt x="1285483" y="1483259"/>
                    </a:lnTo>
                    <a:lnTo>
                      <a:pt x="2570965" y="741625"/>
                    </a:lnTo>
                    <a:close/>
                  </a:path>
                </a:pathLst>
              </a:custGeom>
              <a:noFill/>
              <a:ln w="17494" cap="flat">
                <a:solidFill>
                  <a:srgbClr val="56606E">
                    <a:alpha val="75000"/>
                  </a:srgbClr>
                </a:solidFill>
                <a:prstDash val="solid"/>
                <a:miter/>
              </a:ln>
            </p:spPr>
            <p:txBody>
              <a:bodyPr rtlCol="0" anchor="ctr"/>
              <a:lstStyle/>
              <a:p>
                <a:endParaRPr lang="en-US" dirty="0"/>
              </a:p>
            </p:txBody>
          </p:sp>
          <p:sp>
            <p:nvSpPr>
              <p:cNvPr id="40" name="Freeform 44">
                <a:extLst>
                  <a:ext uri="{FF2B5EF4-FFF2-40B4-BE49-F238E27FC236}">
                    <a16:creationId xmlns:a16="http://schemas.microsoft.com/office/drawing/2014/main" id="{40F9AE82-31AF-51B9-60F4-5756AF3F5FD7}"/>
                  </a:ext>
                </a:extLst>
              </p:cNvPr>
              <p:cNvSpPr/>
              <p:nvPr/>
            </p:nvSpPr>
            <p:spPr>
              <a:xfrm>
                <a:off x="11277560" y="4735982"/>
                <a:ext cx="2570964" cy="1483259"/>
              </a:xfrm>
              <a:custGeom>
                <a:avLst/>
                <a:gdLst>
                  <a:gd name="connsiteX0" fmla="*/ 1285483 w 2570964"/>
                  <a:gd name="connsiteY0" fmla="*/ 0 h 1483259"/>
                  <a:gd name="connsiteX1" fmla="*/ 0 w 2570964"/>
                  <a:gd name="connsiteY1" fmla="*/ 741634 h 1483259"/>
                  <a:gd name="connsiteX2" fmla="*/ 1285483 w 2570964"/>
                  <a:gd name="connsiteY2" fmla="*/ 1483259 h 1483259"/>
                  <a:gd name="connsiteX3" fmla="*/ 2570965 w 2570964"/>
                  <a:gd name="connsiteY3" fmla="*/ 741625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0"/>
                    </a:moveTo>
                    <a:lnTo>
                      <a:pt x="0" y="741634"/>
                    </a:lnTo>
                    <a:lnTo>
                      <a:pt x="1285483" y="1483259"/>
                    </a:lnTo>
                    <a:lnTo>
                      <a:pt x="2570965" y="741625"/>
                    </a:lnTo>
                    <a:close/>
                  </a:path>
                </a:pathLst>
              </a:custGeom>
              <a:noFill/>
              <a:ln w="17494" cap="flat">
                <a:solidFill>
                  <a:srgbClr val="56606E">
                    <a:alpha val="50000"/>
                  </a:srgbClr>
                </a:solidFill>
                <a:prstDash val="solid"/>
                <a:miter/>
              </a:ln>
            </p:spPr>
            <p:txBody>
              <a:bodyPr rtlCol="0" anchor="ctr"/>
              <a:lstStyle/>
              <a:p>
                <a:endParaRPr lang="en-US" dirty="0"/>
              </a:p>
            </p:txBody>
          </p:sp>
          <p:sp>
            <p:nvSpPr>
              <p:cNvPr id="42" name="Freeform 45">
                <a:extLst>
                  <a:ext uri="{FF2B5EF4-FFF2-40B4-BE49-F238E27FC236}">
                    <a16:creationId xmlns:a16="http://schemas.microsoft.com/office/drawing/2014/main" id="{B1438441-7A6B-4F58-D52A-5DEF0601F55B}"/>
                  </a:ext>
                </a:extLst>
              </p:cNvPr>
              <p:cNvSpPr/>
              <p:nvPr/>
            </p:nvSpPr>
            <p:spPr>
              <a:xfrm>
                <a:off x="11277560" y="5227172"/>
                <a:ext cx="2570964" cy="1483267"/>
              </a:xfrm>
              <a:custGeom>
                <a:avLst/>
                <a:gdLst>
                  <a:gd name="connsiteX0" fmla="*/ 1285483 w 2570964"/>
                  <a:gd name="connsiteY0" fmla="*/ 0 h 1483267"/>
                  <a:gd name="connsiteX1" fmla="*/ 0 w 2570964"/>
                  <a:gd name="connsiteY1" fmla="*/ 741634 h 1483267"/>
                  <a:gd name="connsiteX2" fmla="*/ 1285483 w 2570964"/>
                  <a:gd name="connsiteY2" fmla="*/ 1483268 h 1483267"/>
                  <a:gd name="connsiteX3" fmla="*/ 2570965 w 2570964"/>
                  <a:gd name="connsiteY3" fmla="*/ 741634 h 1483267"/>
                </a:gdLst>
                <a:ahLst/>
                <a:cxnLst>
                  <a:cxn ang="0">
                    <a:pos x="connsiteX0" y="connsiteY0"/>
                  </a:cxn>
                  <a:cxn ang="0">
                    <a:pos x="connsiteX1" y="connsiteY1"/>
                  </a:cxn>
                  <a:cxn ang="0">
                    <a:pos x="connsiteX2" y="connsiteY2"/>
                  </a:cxn>
                  <a:cxn ang="0">
                    <a:pos x="connsiteX3" y="connsiteY3"/>
                  </a:cxn>
                </a:cxnLst>
                <a:rect l="l" t="t" r="r" b="b"/>
                <a:pathLst>
                  <a:path w="2570964" h="1483267">
                    <a:moveTo>
                      <a:pt x="1285483" y="0"/>
                    </a:moveTo>
                    <a:lnTo>
                      <a:pt x="0" y="741634"/>
                    </a:lnTo>
                    <a:lnTo>
                      <a:pt x="1285483" y="1483268"/>
                    </a:lnTo>
                    <a:lnTo>
                      <a:pt x="2570965" y="741634"/>
                    </a:lnTo>
                    <a:close/>
                  </a:path>
                </a:pathLst>
              </a:custGeom>
              <a:noFill/>
              <a:ln w="17494" cap="flat">
                <a:solidFill>
                  <a:srgbClr val="56606E">
                    <a:alpha val="33000"/>
                  </a:srgbClr>
                </a:solidFill>
                <a:prstDash val="solid"/>
                <a:miter/>
              </a:ln>
            </p:spPr>
            <p:txBody>
              <a:bodyPr rtlCol="0" anchor="ctr"/>
              <a:lstStyle/>
              <a:p>
                <a:endParaRPr lang="en-US" dirty="0"/>
              </a:p>
            </p:txBody>
          </p:sp>
          <p:sp>
            <p:nvSpPr>
              <p:cNvPr id="44" name="Freeform 46">
                <a:extLst>
                  <a:ext uri="{FF2B5EF4-FFF2-40B4-BE49-F238E27FC236}">
                    <a16:creationId xmlns:a16="http://schemas.microsoft.com/office/drawing/2014/main" id="{CA98D3AD-9F2C-3FDF-66F5-14C71ECD11BA}"/>
                  </a:ext>
                </a:extLst>
              </p:cNvPr>
              <p:cNvSpPr/>
              <p:nvPr/>
            </p:nvSpPr>
            <p:spPr>
              <a:xfrm>
                <a:off x="11277560" y="5718371"/>
                <a:ext cx="2570964" cy="1483259"/>
              </a:xfrm>
              <a:custGeom>
                <a:avLst/>
                <a:gdLst>
                  <a:gd name="connsiteX0" fmla="*/ 1285483 w 2570964"/>
                  <a:gd name="connsiteY0" fmla="*/ 0 h 1483259"/>
                  <a:gd name="connsiteX1" fmla="*/ 0 w 2570964"/>
                  <a:gd name="connsiteY1" fmla="*/ 741634 h 1483259"/>
                  <a:gd name="connsiteX2" fmla="*/ 1285483 w 2570964"/>
                  <a:gd name="connsiteY2" fmla="*/ 1483259 h 1483259"/>
                  <a:gd name="connsiteX3" fmla="*/ 2570965 w 2570964"/>
                  <a:gd name="connsiteY3" fmla="*/ 741625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0"/>
                    </a:moveTo>
                    <a:lnTo>
                      <a:pt x="0" y="741634"/>
                    </a:lnTo>
                    <a:lnTo>
                      <a:pt x="1285483" y="1483259"/>
                    </a:lnTo>
                    <a:lnTo>
                      <a:pt x="2570965" y="741625"/>
                    </a:lnTo>
                    <a:close/>
                  </a:path>
                </a:pathLst>
              </a:custGeom>
              <a:noFill/>
              <a:ln w="17494" cap="flat">
                <a:solidFill>
                  <a:srgbClr val="56606E">
                    <a:alpha val="25000"/>
                  </a:srgbClr>
                </a:solidFill>
                <a:prstDash val="solid"/>
                <a:miter/>
              </a:ln>
            </p:spPr>
            <p:txBody>
              <a:bodyPr rtlCol="0" anchor="ctr"/>
              <a:lstStyle/>
              <a:p>
                <a:endParaRPr lang="en-US" dirty="0"/>
              </a:p>
            </p:txBody>
          </p:sp>
          <p:sp>
            <p:nvSpPr>
              <p:cNvPr id="46" name="Freeform 47">
                <a:extLst>
                  <a:ext uri="{FF2B5EF4-FFF2-40B4-BE49-F238E27FC236}">
                    <a16:creationId xmlns:a16="http://schemas.microsoft.com/office/drawing/2014/main" id="{E5266184-C5E0-290D-3546-501D3F99D4A8}"/>
                  </a:ext>
                </a:extLst>
              </p:cNvPr>
              <p:cNvSpPr/>
              <p:nvPr/>
            </p:nvSpPr>
            <p:spPr>
              <a:xfrm>
                <a:off x="11277560" y="6209561"/>
                <a:ext cx="2570964" cy="1483267"/>
              </a:xfrm>
              <a:custGeom>
                <a:avLst/>
                <a:gdLst>
                  <a:gd name="connsiteX0" fmla="*/ 1285483 w 2570964"/>
                  <a:gd name="connsiteY0" fmla="*/ 0 h 1483267"/>
                  <a:gd name="connsiteX1" fmla="*/ 0 w 2570964"/>
                  <a:gd name="connsiteY1" fmla="*/ 741634 h 1483267"/>
                  <a:gd name="connsiteX2" fmla="*/ 1285483 w 2570964"/>
                  <a:gd name="connsiteY2" fmla="*/ 1483268 h 1483267"/>
                  <a:gd name="connsiteX3" fmla="*/ 2570965 w 2570964"/>
                  <a:gd name="connsiteY3" fmla="*/ 741634 h 1483267"/>
                </a:gdLst>
                <a:ahLst/>
                <a:cxnLst>
                  <a:cxn ang="0">
                    <a:pos x="connsiteX0" y="connsiteY0"/>
                  </a:cxn>
                  <a:cxn ang="0">
                    <a:pos x="connsiteX1" y="connsiteY1"/>
                  </a:cxn>
                  <a:cxn ang="0">
                    <a:pos x="connsiteX2" y="connsiteY2"/>
                  </a:cxn>
                  <a:cxn ang="0">
                    <a:pos x="connsiteX3" y="connsiteY3"/>
                  </a:cxn>
                </a:cxnLst>
                <a:rect l="l" t="t" r="r" b="b"/>
                <a:pathLst>
                  <a:path w="2570964" h="1483267">
                    <a:moveTo>
                      <a:pt x="1285483" y="0"/>
                    </a:moveTo>
                    <a:lnTo>
                      <a:pt x="0" y="741634"/>
                    </a:lnTo>
                    <a:lnTo>
                      <a:pt x="1285483" y="1483268"/>
                    </a:lnTo>
                    <a:lnTo>
                      <a:pt x="2570965" y="741634"/>
                    </a:lnTo>
                    <a:close/>
                  </a:path>
                </a:pathLst>
              </a:custGeom>
              <a:noFill/>
              <a:ln w="17494" cap="flat">
                <a:solidFill>
                  <a:srgbClr val="56606E">
                    <a:alpha val="10000"/>
                  </a:srgbClr>
                </a:solidFill>
                <a:prstDash val="solid"/>
                <a:miter/>
              </a:ln>
            </p:spPr>
            <p:txBody>
              <a:bodyPr rtlCol="0" anchor="ctr"/>
              <a:lstStyle/>
              <a:p>
                <a:endParaRPr lang="en-US" dirty="0"/>
              </a:p>
            </p:txBody>
          </p:sp>
        </p:grpSp>
        <p:sp>
          <p:nvSpPr>
            <p:cNvPr id="15" name="Freeform 48">
              <a:extLst>
                <a:ext uri="{FF2B5EF4-FFF2-40B4-BE49-F238E27FC236}">
                  <a16:creationId xmlns:a16="http://schemas.microsoft.com/office/drawing/2014/main" id="{CBDAF916-3F06-EB0F-DF08-2F68938E657B}"/>
                </a:ext>
              </a:extLst>
            </p:cNvPr>
            <p:cNvSpPr/>
            <p:nvPr/>
          </p:nvSpPr>
          <p:spPr>
            <a:xfrm>
              <a:off x="11277560" y="3783245"/>
              <a:ext cx="2570964" cy="1483259"/>
            </a:xfrm>
            <a:custGeom>
              <a:avLst/>
              <a:gdLst>
                <a:gd name="connsiteX0" fmla="*/ 1285483 w 2570964"/>
                <a:gd name="connsiteY0" fmla="*/ 1483259 h 1483259"/>
                <a:gd name="connsiteX1" fmla="*/ 0 w 2570964"/>
                <a:gd name="connsiteY1" fmla="*/ 741625 h 1483259"/>
                <a:gd name="connsiteX2" fmla="*/ 1285483 w 2570964"/>
                <a:gd name="connsiteY2" fmla="*/ 0 h 1483259"/>
                <a:gd name="connsiteX3" fmla="*/ 2570965 w 2570964"/>
                <a:gd name="connsiteY3" fmla="*/ 741634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1483259"/>
                  </a:moveTo>
                  <a:lnTo>
                    <a:pt x="0" y="741625"/>
                  </a:lnTo>
                  <a:lnTo>
                    <a:pt x="1285483" y="0"/>
                  </a:lnTo>
                  <a:lnTo>
                    <a:pt x="2570965" y="741634"/>
                  </a:lnTo>
                  <a:close/>
                </a:path>
              </a:pathLst>
            </a:custGeom>
            <a:solidFill>
              <a:srgbClr val="3880F3">
                <a:alpha val="74902"/>
              </a:srgbClr>
            </a:solidFill>
            <a:ln w="17494" cap="flat">
              <a:solidFill>
                <a:srgbClr val="56606E">
                  <a:alpha val="75000"/>
                </a:srgbClr>
              </a:solidFill>
              <a:prstDash val="solid"/>
              <a:miter/>
            </a:ln>
          </p:spPr>
          <p:txBody>
            <a:bodyPr rtlCol="0" anchor="ctr"/>
            <a:lstStyle/>
            <a:p>
              <a:endParaRPr lang="en-US" dirty="0"/>
            </a:p>
          </p:txBody>
        </p:sp>
        <p:sp>
          <p:nvSpPr>
            <p:cNvPr id="18" name="Freeform 49">
              <a:extLst>
                <a:ext uri="{FF2B5EF4-FFF2-40B4-BE49-F238E27FC236}">
                  <a16:creationId xmlns:a16="http://schemas.microsoft.com/office/drawing/2014/main" id="{67C8366B-3980-ABB1-CB71-A84E82649503}"/>
                </a:ext>
              </a:extLst>
            </p:cNvPr>
            <p:cNvSpPr/>
            <p:nvPr/>
          </p:nvSpPr>
          <p:spPr>
            <a:xfrm>
              <a:off x="11277560" y="3307634"/>
              <a:ext cx="2570964" cy="1483258"/>
            </a:xfrm>
            <a:custGeom>
              <a:avLst/>
              <a:gdLst>
                <a:gd name="connsiteX0" fmla="*/ 1285483 w 2570964"/>
                <a:gd name="connsiteY0" fmla="*/ 1483259 h 1483258"/>
                <a:gd name="connsiteX1" fmla="*/ 0 w 2570964"/>
                <a:gd name="connsiteY1" fmla="*/ 741625 h 1483258"/>
                <a:gd name="connsiteX2" fmla="*/ 1285483 w 2570964"/>
                <a:gd name="connsiteY2" fmla="*/ 0 h 1483258"/>
                <a:gd name="connsiteX3" fmla="*/ 2570965 w 2570964"/>
                <a:gd name="connsiteY3" fmla="*/ 741634 h 1483258"/>
              </a:gdLst>
              <a:ahLst/>
              <a:cxnLst>
                <a:cxn ang="0">
                  <a:pos x="connsiteX0" y="connsiteY0"/>
                </a:cxn>
                <a:cxn ang="0">
                  <a:pos x="connsiteX1" y="connsiteY1"/>
                </a:cxn>
                <a:cxn ang="0">
                  <a:pos x="connsiteX2" y="connsiteY2"/>
                </a:cxn>
                <a:cxn ang="0">
                  <a:pos x="connsiteX3" y="connsiteY3"/>
                </a:cxn>
              </a:cxnLst>
              <a:rect l="l" t="t" r="r" b="b"/>
              <a:pathLst>
                <a:path w="2570964" h="1483258">
                  <a:moveTo>
                    <a:pt x="1285483" y="1483259"/>
                  </a:moveTo>
                  <a:lnTo>
                    <a:pt x="0" y="741625"/>
                  </a:lnTo>
                  <a:lnTo>
                    <a:pt x="1285483" y="0"/>
                  </a:lnTo>
                  <a:lnTo>
                    <a:pt x="2570965" y="741634"/>
                  </a:lnTo>
                  <a:close/>
                </a:path>
              </a:pathLst>
            </a:custGeom>
            <a:solidFill>
              <a:srgbClr val="28CAFF">
                <a:alpha val="75000"/>
              </a:srgbClr>
            </a:solidFill>
            <a:ln w="17494" cap="flat">
              <a:solidFill>
                <a:srgbClr val="56606E">
                  <a:alpha val="75000"/>
                </a:srgbClr>
              </a:solidFill>
              <a:prstDash val="solid"/>
              <a:miter/>
            </a:ln>
          </p:spPr>
          <p:txBody>
            <a:bodyPr rtlCol="0" anchor="ctr"/>
            <a:lstStyle/>
            <a:p>
              <a:endParaRPr lang="en-US" dirty="0"/>
            </a:p>
          </p:txBody>
        </p:sp>
        <p:sp>
          <p:nvSpPr>
            <p:cNvPr id="21" name="Freeform 50">
              <a:extLst>
                <a:ext uri="{FF2B5EF4-FFF2-40B4-BE49-F238E27FC236}">
                  <a16:creationId xmlns:a16="http://schemas.microsoft.com/office/drawing/2014/main" id="{9245C6C7-18F5-6D28-2F74-AC135E2718C5}"/>
                </a:ext>
              </a:extLst>
            </p:cNvPr>
            <p:cNvSpPr/>
            <p:nvPr/>
          </p:nvSpPr>
          <p:spPr>
            <a:xfrm>
              <a:off x="11277560" y="2832023"/>
              <a:ext cx="2570964" cy="1483258"/>
            </a:xfrm>
            <a:custGeom>
              <a:avLst/>
              <a:gdLst>
                <a:gd name="connsiteX0" fmla="*/ 1285483 w 2570964"/>
                <a:gd name="connsiteY0" fmla="*/ 1483259 h 1483258"/>
                <a:gd name="connsiteX1" fmla="*/ 0 w 2570964"/>
                <a:gd name="connsiteY1" fmla="*/ 741625 h 1483258"/>
                <a:gd name="connsiteX2" fmla="*/ 1285483 w 2570964"/>
                <a:gd name="connsiteY2" fmla="*/ 0 h 1483258"/>
                <a:gd name="connsiteX3" fmla="*/ 2570965 w 2570964"/>
                <a:gd name="connsiteY3" fmla="*/ 741634 h 1483258"/>
              </a:gdLst>
              <a:ahLst/>
              <a:cxnLst>
                <a:cxn ang="0">
                  <a:pos x="connsiteX0" y="connsiteY0"/>
                </a:cxn>
                <a:cxn ang="0">
                  <a:pos x="connsiteX1" y="connsiteY1"/>
                </a:cxn>
                <a:cxn ang="0">
                  <a:pos x="connsiteX2" y="connsiteY2"/>
                </a:cxn>
                <a:cxn ang="0">
                  <a:pos x="connsiteX3" y="connsiteY3"/>
                </a:cxn>
              </a:cxnLst>
              <a:rect l="l" t="t" r="r" b="b"/>
              <a:pathLst>
                <a:path w="2570964" h="1483258">
                  <a:moveTo>
                    <a:pt x="1285483" y="1483259"/>
                  </a:moveTo>
                  <a:lnTo>
                    <a:pt x="0" y="741625"/>
                  </a:lnTo>
                  <a:lnTo>
                    <a:pt x="1285483" y="0"/>
                  </a:lnTo>
                  <a:lnTo>
                    <a:pt x="2570965" y="741634"/>
                  </a:lnTo>
                  <a:close/>
                </a:path>
              </a:pathLst>
            </a:custGeom>
            <a:solidFill>
              <a:srgbClr val="1DE4CA">
                <a:alpha val="75000"/>
              </a:srgbClr>
            </a:solidFill>
            <a:ln w="17494" cap="flat">
              <a:solidFill>
                <a:srgbClr val="56606E">
                  <a:alpha val="75000"/>
                </a:srgbClr>
              </a:solidFill>
              <a:prstDash val="solid"/>
              <a:miter/>
            </a:ln>
          </p:spPr>
          <p:txBody>
            <a:bodyPr rtlCol="0" anchor="ctr"/>
            <a:lstStyle/>
            <a:p>
              <a:endParaRPr lang="en-US" dirty="0"/>
            </a:p>
          </p:txBody>
        </p:sp>
        <p:sp>
          <p:nvSpPr>
            <p:cNvPr id="23" name="Freeform 51">
              <a:extLst>
                <a:ext uri="{FF2B5EF4-FFF2-40B4-BE49-F238E27FC236}">
                  <a16:creationId xmlns:a16="http://schemas.microsoft.com/office/drawing/2014/main" id="{0DC09339-C5A9-0940-C492-FA7CDBBBB216}"/>
                </a:ext>
              </a:extLst>
            </p:cNvPr>
            <p:cNvSpPr/>
            <p:nvPr/>
          </p:nvSpPr>
          <p:spPr>
            <a:xfrm>
              <a:off x="11277560" y="2356411"/>
              <a:ext cx="2570964" cy="1483258"/>
            </a:xfrm>
            <a:custGeom>
              <a:avLst/>
              <a:gdLst>
                <a:gd name="connsiteX0" fmla="*/ 1285483 w 2570964"/>
                <a:gd name="connsiteY0" fmla="*/ 1483259 h 1483258"/>
                <a:gd name="connsiteX1" fmla="*/ 0 w 2570964"/>
                <a:gd name="connsiteY1" fmla="*/ 741625 h 1483258"/>
                <a:gd name="connsiteX2" fmla="*/ 1285483 w 2570964"/>
                <a:gd name="connsiteY2" fmla="*/ 0 h 1483258"/>
                <a:gd name="connsiteX3" fmla="*/ 2570965 w 2570964"/>
                <a:gd name="connsiteY3" fmla="*/ 741634 h 1483258"/>
              </a:gdLst>
              <a:ahLst/>
              <a:cxnLst>
                <a:cxn ang="0">
                  <a:pos x="connsiteX0" y="connsiteY0"/>
                </a:cxn>
                <a:cxn ang="0">
                  <a:pos x="connsiteX1" y="connsiteY1"/>
                </a:cxn>
                <a:cxn ang="0">
                  <a:pos x="connsiteX2" y="connsiteY2"/>
                </a:cxn>
                <a:cxn ang="0">
                  <a:pos x="connsiteX3" y="connsiteY3"/>
                </a:cxn>
              </a:cxnLst>
              <a:rect l="l" t="t" r="r" b="b"/>
              <a:pathLst>
                <a:path w="2570964" h="1483258">
                  <a:moveTo>
                    <a:pt x="1285483" y="1483259"/>
                  </a:moveTo>
                  <a:lnTo>
                    <a:pt x="0" y="741625"/>
                  </a:lnTo>
                  <a:lnTo>
                    <a:pt x="1285483" y="0"/>
                  </a:lnTo>
                  <a:lnTo>
                    <a:pt x="2570965" y="741634"/>
                  </a:lnTo>
                  <a:close/>
                </a:path>
              </a:pathLst>
            </a:custGeom>
            <a:solidFill>
              <a:srgbClr val="6AD539">
                <a:alpha val="75000"/>
              </a:srgbClr>
            </a:solidFill>
            <a:ln w="17494" cap="flat">
              <a:solidFill>
                <a:srgbClr val="56606E">
                  <a:alpha val="75000"/>
                </a:srgbClr>
              </a:solidFill>
              <a:prstDash val="solid"/>
              <a:miter/>
            </a:ln>
          </p:spPr>
          <p:txBody>
            <a:bodyPr rtlCol="0" anchor="ctr"/>
            <a:lstStyle/>
            <a:p>
              <a:endParaRPr lang="en-US" dirty="0"/>
            </a:p>
          </p:txBody>
        </p:sp>
        <p:sp>
          <p:nvSpPr>
            <p:cNvPr id="24" name="Freeform 52">
              <a:extLst>
                <a:ext uri="{FF2B5EF4-FFF2-40B4-BE49-F238E27FC236}">
                  <a16:creationId xmlns:a16="http://schemas.microsoft.com/office/drawing/2014/main" id="{A6C92260-AE7C-CD7C-BD9B-82B2894F8EAE}"/>
                </a:ext>
              </a:extLst>
            </p:cNvPr>
            <p:cNvSpPr/>
            <p:nvPr/>
          </p:nvSpPr>
          <p:spPr>
            <a:xfrm>
              <a:off x="11277559" y="1880799"/>
              <a:ext cx="2570964" cy="1483260"/>
            </a:xfrm>
            <a:custGeom>
              <a:avLst/>
              <a:gdLst>
                <a:gd name="connsiteX0" fmla="*/ 1285483 w 2570964"/>
                <a:gd name="connsiteY0" fmla="*/ 1483259 h 1483259"/>
                <a:gd name="connsiteX1" fmla="*/ 0 w 2570964"/>
                <a:gd name="connsiteY1" fmla="*/ 741625 h 1483259"/>
                <a:gd name="connsiteX2" fmla="*/ 1285483 w 2570964"/>
                <a:gd name="connsiteY2" fmla="*/ 0 h 1483259"/>
                <a:gd name="connsiteX3" fmla="*/ 2570965 w 2570964"/>
                <a:gd name="connsiteY3" fmla="*/ 741634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1483259"/>
                  </a:moveTo>
                  <a:lnTo>
                    <a:pt x="0" y="741625"/>
                  </a:lnTo>
                  <a:lnTo>
                    <a:pt x="1285483" y="0"/>
                  </a:lnTo>
                  <a:lnTo>
                    <a:pt x="2570965" y="741634"/>
                  </a:lnTo>
                  <a:close/>
                </a:path>
              </a:pathLst>
            </a:custGeom>
            <a:solidFill>
              <a:srgbClr val="044014">
                <a:alpha val="75000"/>
              </a:srgbClr>
            </a:solidFill>
            <a:ln w="17494" cap="flat">
              <a:solidFill>
                <a:srgbClr val="56606E">
                  <a:alpha val="75000"/>
                </a:srgbClr>
              </a:solidFill>
              <a:prstDash val="solid"/>
              <a:miter/>
            </a:ln>
          </p:spPr>
          <p:txBody>
            <a:bodyPr rtlCol="0" anchor="ctr"/>
            <a:lstStyle/>
            <a:p>
              <a:endParaRPr lang="en-US" dirty="0"/>
            </a:p>
          </p:txBody>
        </p:sp>
        <p:sp>
          <p:nvSpPr>
            <p:cNvPr id="25" name="Freeform 64">
              <a:extLst>
                <a:ext uri="{FF2B5EF4-FFF2-40B4-BE49-F238E27FC236}">
                  <a16:creationId xmlns:a16="http://schemas.microsoft.com/office/drawing/2014/main" id="{42A73BEA-7AD2-7332-7DF9-25E8170B9AF8}"/>
                </a:ext>
              </a:extLst>
            </p:cNvPr>
            <p:cNvSpPr/>
            <p:nvPr/>
          </p:nvSpPr>
          <p:spPr>
            <a:xfrm>
              <a:off x="11277560" y="1389610"/>
              <a:ext cx="2570964" cy="1483259"/>
            </a:xfrm>
            <a:custGeom>
              <a:avLst/>
              <a:gdLst>
                <a:gd name="connsiteX0" fmla="*/ 1285483 w 2570964"/>
                <a:gd name="connsiteY0" fmla="*/ 1483259 h 1483259"/>
                <a:gd name="connsiteX1" fmla="*/ 0 w 2570964"/>
                <a:gd name="connsiteY1" fmla="*/ 741625 h 1483259"/>
                <a:gd name="connsiteX2" fmla="*/ 1285483 w 2570964"/>
                <a:gd name="connsiteY2" fmla="*/ 0 h 1483259"/>
                <a:gd name="connsiteX3" fmla="*/ 2570965 w 2570964"/>
                <a:gd name="connsiteY3" fmla="*/ 741625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1483259"/>
                  </a:moveTo>
                  <a:lnTo>
                    <a:pt x="0" y="741625"/>
                  </a:lnTo>
                  <a:lnTo>
                    <a:pt x="1285483" y="0"/>
                  </a:lnTo>
                  <a:lnTo>
                    <a:pt x="2570965" y="741625"/>
                  </a:lnTo>
                  <a:close/>
                </a:path>
              </a:pathLst>
            </a:custGeom>
            <a:noFill/>
            <a:ln w="17494" cap="flat">
              <a:solidFill>
                <a:srgbClr val="56606E">
                  <a:alpha val="75000"/>
                </a:srgbClr>
              </a:solidFill>
              <a:prstDash val="solid"/>
              <a:miter/>
            </a:ln>
          </p:spPr>
          <p:txBody>
            <a:bodyPr rtlCol="0" anchor="ctr"/>
            <a:lstStyle/>
            <a:p>
              <a:endParaRPr lang="en-US" dirty="0"/>
            </a:p>
          </p:txBody>
        </p:sp>
        <p:sp>
          <p:nvSpPr>
            <p:cNvPr id="26" name="Freeform 65">
              <a:extLst>
                <a:ext uri="{FF2B5EF4-FFF2-40B4-BE49-F238E27FC236}">
                  <a16:creationId xmlns:a16="http://schemas.microsoft.com/office/drawing/2014/main" id="{59C1A0FB-2529-3850-8646-50D6712CAE6F}"/>
                </a:ext>
              </a:extLst>
            </p:cNvPr>
            <p:cNvSpPr/>
            <p:nvPr/>
          </p:nvSpPr>
          <p:spPr>
            <a:xfrm>
              <a:off x="11277560" y="898411"/>
              <a:ext cx="2570964" cy="1483258"/>
            </a:xfrm>
            <a:custGeom>
              <a:avLst/>
              <a:gdLst>
                <a:gd name="connsiteX0" fmla="*/ 1285483 w 2570964"/>
                <a:gd name="connsiteY0" fmla="*/ 1483259 h 1483258"/>
                <a:gd name="connsiteX1" fmla="*/ 0 w 2570964"/>
                <a:gd name="connsiteY1" fmla="*/ 741625 h 1483258"/>
                <a:gd name="connsiteX2" fmla="*/ 1285483 w 2570964"/>
                <a:gd name="connsiteY2" fmla="*/ 0 h 1483258"/>
                <a:gd name="connsiteX3" fmla="*/ 2570965 w 2570964"/>
                <a:gd name="connsiteY3" fmla="*/ 741634 h 1483258"/>
              </a:gdLst>
              <a:ahLst/>
              <a:cxnLst>
                <a:cxn ang="0">
                  <a:pos x="connsiteX0" y="connsiteY0"/>
                </a:cxn>
                <a:cxn ang="0">
                  <a:pos x="connsiteX1" y="connsiteY1"/>
                </a:cxn>
                <a:cxn ang="0">
                  <a:pos x="connsiteX2" y="connsiteY2"/>
                </a:cxn>
                <a:cxn ang="0">
                  <a:pos x="connsiteX3" y="connsiteY3"/>
                </a:cxn>
              </a:cxnLst>
              <a:rect l="l" t="t" r="r" b="b"/>
              <a:pathLst>
                <a:path w="2570964" h="1483258">
                  <a:moveTo>
                    <a:pt x="1285483" y="1483259"/>
                  </a:moveTo>
                  <a:lnTo>
                    <a:pt x="0" y="741625"/>
                  </a:lnTo>
                  <a:lnTo>
                    <a:pt x="1285483" y="0"/>
                  </a:lnTo>
                  <a:lnTo>
                    <a:pt x="2570965" y="741634"/>
                  </a:lnTo>
                  <a:close/>
                </a:path>
              </a:pathLst>
            </a:custGeom>
            <a:noFill/>
            <a:ln w="17494" cap="flat">
              <a:solidFill>
                <a:srgbClr val="56606E">
                  <a:alpha val="50000"/>
                </a:srgbClr>
              </a:solidFill>
              <a:prstDash val="solid"/>
              <a:miter/>
            </a:ln>
          </p:spPr>
          <p:txBody>
            <a:bodyPr rtlCol="0" anchor="ctr"/>
            <a:lstStyle/>
            <a:p>
              <a:endParaRPr lang="en-US" dirty="0"/>
            </a:p>
          </p:txBody>
        </p:sp>
        <p:sp>
          <p:nvSpPr>
            <p:cNvPr id="29" name="Freeform 66">
              <a:extLst>
                <a:ext uri="{FF2B5EF4-FFF2-40B4-BE49-F238E27FC236}">
                  <a16:creationId xmlns:a16="http://schemas.microsoft.com/office/drawing/2014/main" id="{EFAEEF2A-E000-30D7-4584-230C6D5BC737}"/>
                </a:ext>
              </a:extLst>
            </p:cNvPr>
            <p:cNvSpPr/>
            <p:nvPr/>
          </p:nvSpPr>
          <p:spPr>
            <a:xfrm>
              <a:off x="11318243" y="406492"/>
              <a:ext cx="2570964" cy="1483259"/>
            </a:xfrm>
            <a:custGeom>
              <a:avLst/>
              <a:gdLst>
                <a:gd name="connsiteX0" fmla="*/ 1285483 w 2570964"/>
                <a:gd name="connsiteY0" fmla="*/ 1483259 h 1483259"/>
                <a:gd name="connsiteX1" fmla="*/ 0 w 2570964"/>
                <a:gd name="connsiteY1" fmla="*/ 741625 h 1483259"/>
                <a:gd name="connsiteX2" fmla="*/ 1285483 w 2570964"/>
                <a:gd name="connsiteY2" fmla="*/ 0 h 1483259"/>
                <a:gd name="connsiteX3" fmla="*/ 2570965 w 2570964"/>
                <a:gd name="connsiteY3" fmla="*/ 741625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1483259"/>
                  </a:moveTo>
                  <a:lnTo>
                    <a:pt x="0" y="741625"/>
                  </a:lnTo>
                  <a:lnTo>
                    <a:pt x="1285483" y="0"/>
                  </a:lnTo>
                  <a:lnTo>
                    <a:pt x="2570965" y="741625"/>
                  </a:lnTo>
                  <a:close/>
                </a:path>
              </a:pathLst>
            </a:custGeom>
            <a:noFill/>
            <a:ln w="17494" cap="flat">
              <a:solidFill>
                <a:srgbClr val="56606E">
                  <a:alpha val="33000"/>
                </a:srgbClr>
              </a:solidFill>
              <a:prstDash val="solid"/>
              <a:miter/>
            </a:ln>
          </p:spPr>
          <p:txBody>
            <a:bodyPr rtlCol="0" anchor="ctr"/>
            <a:lstStyle/>
            <a:p>
              <a:endParaRPr lang="en-US" dirty="0"/>
            </a:p>
          </p:txBody>
        </p:sp>
        <p:sp>
          <p:nvSpPr>
            <p:cNvPr id="31" name="Freeform 67">
              <a:extLst>
                <a:ext uri="{FF2B5EF4-FFF2-40B4-BE49-F238E27FC236}">
                  <a16:creationId xmlns:a16="http://schemas.microsoft.com/office/drawing/2014/main" id="{E6E96DE5-82DB-504C-E12C-997D00B24DDF}"/>
                </a:ext>
              </a:extLst>
            </p:cNvPr>
            <p:cNvSpPr/>
            <p:nvPr/>
          </p:nvSpPr>
          <p:spPr>
            <a:xfrm>
              <a:off x="11277560" y="-83977"/>
              <a:ext cx="2570964" cy="1483259"/>
            </a:xfrm>
            <a:custGeom>
              <a:avLst/>
              <a:gdLst>
                <a:gd name="connsiteX0" fmla="*/ 1285483 w 2570964"/>
                <a:gd name="connsiteY0" fmla="*/ 1483259 h 1483259"/>
                <a:gd name="connsiteX1" fmla="*/ 0 w 2570964"/>
                <a:gd name="connsiteY1" fmla="*/ 741634 h 1483259"/>
                <a:gd name="connsiteX2" fmla="*/ 1285483 w 2570964"/>
                <a:gd name="connsiteY2" fmla="*/ 0 h 1483259"/>
                <a:gd name="connsiteX3" fmla="*/ 2570965 w 2570964"/>
                <a:gd name="connsiteY3" fmla="*/ 741634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1483259"/>
                  </a:moveTo>
                  <a:lnTo>
                    <a:pt x="0" y="741634"/>
                  </a:lnTo>
                  <a:lnTo>
                    <a:pt x="1285483" y="0"/>
                  </a:lnTo>
                  <a:lnTo>
                    <a:pt x="2570965" y="741634"/>
                  </a:lnTo>
                  <a:close/>
                </a:path>
              </a:pathLst>
            </a:custGeom>
            <a:noFill/>
            <a:ln w="17494" cap="flat">
              <a:solidFill>
                <a:srgbClr val="56606E">
                  <a:alpha val="25000"/>
                </a:srgbClr>
              </a:solidFill>
              <a:prstDash val="solid"/>
              <a:miter/>
            </a:ln>
          </p:spPr>
          <p:txBody>
            <a:bodyPr rtlCol="0" anchor="ctr"/>
            <a:lstStyle/>
            <a:p>
              <a:endParaRPr lang="en-US" dirty="0"/>
            </a:p>
          </p:txBody>
        </p:sp>
        <p:sp>
          <p:nvSpPr>
            <p:cNvPr id="33" name="Freeform 68">
              <a:extLst>
                <a:ext uri="{FF2B5EF4-FFF2-40B4-BE49-F238E27FC236}">
                  <a16:creationId xmlns:a16="http://schemas.microsoft.com/office/drawing/2014/main" id="{DC7DCEB2-404A-FD51-7C9A-7E275A96345F}"/>
                </a:ext>
              </a:extLst>
            </p:cNvPr>
            <p:cNvSpPr/>
            <p:nvPr/>
          </p:nvSpPr>
          <p:spPr>
            <a:xfrm>
              <a:off x="11277560" y="-575167"/>
              <a:ext cx="2570964" cy="1483258"/>
            </a:xfrm>
            <a:custGeom>
              <a:avLst/>
              <a:gdLst>
                <a:gd name="connsiteX0" fmla="*/ 1285483 w 2570964"/>
                <a:gd name="connsiteY0" fmla="*/ 1483259 h 1483258"/>
                <a:gd name="connsiteX1" fmla="*/ 0 w 2570964"/>
                <a:gd name="connsiteY1" fmla="*/ 741625 h 1483258"/>
                <a:gd name="connsiteX2" fmla="*/ 1285483 w 2570964"/>
                <a:gd name="connsiteY2" fmla="*/ 0 h 1483258"/>
                <a:gd name="connsiteX3" fmla="*/ 2570965 w 2570964"/>
                <a:gd name="connsiteY3" fmla="*/ 741634 h 1483258"/>
              </a:gdLst>
              <a:ahLst/>
              <a:cxnLst>
                <a:cxn ang="0">
                  <a:pos x="connsiteX0" y="connsiteY0"/>
                </a:cxn>
                <a:cxn ang="0">
                  <a:pos x="connsiteX1" y="connsiteY1"/>
                </a:cxn>
                <a:cxn ang="0">
                  <a:pos x="connsiteX2" y="connsiteY2"/>
                </a:cxn>
                <a:cxn ang="0">
                  <a:pos x="connsiteX3" y="connsiteY3"/>
                </a:cxn>
              </a:cxnLst>
              <a:rect l="l" t="t" r="r" b="b"/>
              <a:pathLst>
                <a:path w="2570964" h="1483258">
                  <a:moveTo>
                    <a:pt x="1285483" y="1483259"/>
                  </a:moveTo>
                  <a:lnTo>
                    <a:pt x="0" y="741625"/>
                  </a:lnTo>
                  <a:lnTo>
                    <a:pt x="1285483" y="0"/>
                  </a:lnTo>
                  <a:lnTo>
                    <a:pt x="2570965" y="741634"/>
                  </a:lnTo>
                  <a:close/>
                </a:path>
              </a:pathLst>
            </a:custGeom>
            <a:noFill/>
            <a:ln w="17494" cap="flat">
              <a:solidFill>
                <a:srgbClr val="56606E">
                  <a:alpha val="10000"/>
                </a:srgbClr>
              </a:solidFill>
              <a:prstDash val="solid"/>
              <a:miter/>
            </a:ln>
          </p:spPr>
          <p:txBody>
            <a:bodyPr rtlCol="0" anchor="ctr"/>
            <a:lstStyle/>
            <a:p>
              <a:endParaRPr lang="en-US" dirty="0"/>
            </a:p>
          </p:txBody>
        </p:sp>
      </p:grpSp>
      <p:graphicFrame>
        <p:nvGraphicFramePr>
          <p:cNvPr id="48" name="Table 47">
            <a:extLst>
              <a:ext uri="{FF2B5EF4-FFF2-40B4-BE49-F238E27FC236}">
                <a16:creationId xmlns:a16="http://schemas.microsoft.com/office/drawing/2014/main" id="{09928B29-549A-F915-48A8-5C96F2D7DC43}"/>
              </a:ext>
            </a:extLst>
          </p:cNvPr>
          <p:cNvGraphicFramePr>
            <a:graphicFrameLocks noGrp="1"/>
          </p:cNvGraphicFramePr>
          <p:nvPr>
            <p:extLst>
              <p:ext uri="{D42A27DB-BD31-4B8C-83A1-F6EECF244321}">
                <p14:modId xmlns:p14="http://schemas.microsoft.com/office/powerpoint/2010/main" val="2276168598"/>
              </p:ext>
            </p:extLst>
          </p:nvPr>
        </p:nvGraphicFramePr>
        <p:xfrm>
          <a:off x="1035586" y="2113361"/>
          <a:ext cx="5230101" cy="1673635"/>
        </p:xfrm>
        <a:graphic>
          <a:graphicData uri="http://schemas.openxmlformats.org/drawingml/2006/table">
            <a:tbl>
              <a:tblPr firstRow="1" bandRow="1">
                <a:tableStyleId>{5C22544A-7EE6-4342-B048-85BDC9FD1C3A}</a:tableStyleId>
              </a:tblPr>
              <a:tblGrid>
                <a:gridCol w="1743367">
                  <a:extLst>
                    <a:ext uri="{9D8B030D-6E8A-4147-A177-3AD203B41FA5}">
                      <a16:colId xmlns:a16="http://schemas.microsoft.com/office/drawing/2014/main" val="2581223857"/>
                    </a:ext>
                  </a:extLst>
                </a:gridCol>
                <a:gridCol w="1743367">
                  <a:extLst>
                    <a:ext uri="{9D8B030D-6E8A-4147-A177-3AD203B41FA5}">
                      <a16:colId xmlns:a16="http://schemas.microsoft.com/office/drawing/2014/main" val="871496099"/>
                    </a:ext>
                  </a:extLst>
                </a:gridCol>
                <a:gridCol w="1743367">
                  <a:extLst>
                    <a:ext uri="{9D8B030D-6E8A-4147-A177-3AD203B41FA5}">
                      <a16:colId xmlns:a16="http://schemas.microsoft.com/office/drawing/2014/main" val="3470962624"/>
                    </a:ext>
                  </a:extLst>
                </a:gridCol>
              </a:tblGrid>
              <a:tr h="833339">
                <a:tc>
                  <a:txBody>
                    <a:bodyPr/>
                    <a:lstStyle/>
                    <a:p>
                      <a:pPr algn="ctr"/>
                      <a:r>
                        <a:rPr kumimoji="0" lang="en-US" sz="1000" b="1" i="0" u="none" strike="noStrike" kern="1200" cap="none" spc="0" normalizeH="0" baseline="0" noProof="0" dirty="0">
                          <a:ln>
                            <a:noFill/>
                          </a:ln>
                          <a:solidFill>
                            <a:srgbClr val="FFFFFF"/>
                          </a:solidFill>
                          <a:effectLst/>
                          <a:uLnTx/>
                          <a:uFillTx/>
                          <a:latin typeface="Arial" pitchFamily="34" charset="0"/>
                          <a:ea typeface="Arial Unicode MS" pitchFamily="34" charset="-128"/>
                          <a:cs typeface="Arial Unicode MS" pitchFamily="34" charset="-128"/>
                        </a:rPr>
                        <a:t>APIs</a:t>
                      </a:r>
                    </a:p>
                    <a:p>
                      <a:pPr algn="ctr"/>
                      <a:r>
                        <a:rPr kumimoji="0" lang="en-US" sz="1000" b="1" i="0" u="none" strike="noStrike" kern="1200" cap="none" spc="0" normalizeH="0" baseline="0" noProof="0" dirty="0">
                          <a:ln>
                            <a:noFill/>
                          </a:ln>
                          <a:solidFill>
                            <a:srgbClr val="FFFFFF"/>
                          </a:solidFill>
                          <a:effectLst/>
                          <a:uLnTx/>
                          <a:uFillTx/>
                          <a:latin typeface="Arial" pitchFamily="34" charset="0"/>
                          <a:ea typeface="Arial Unicode MS" pitchFamily="34" charset="-128"/>
                        </a:rPr>
                        <a:t>(Application Programming Interface)</a:t>
                      </a:r>
                      <a:endParaRPr lang="en-US" sz="1000" dirty="0"/>
                    </a:p>
                  </a:txBody>
                  <a:tcPr marT="274320" anchor="ctr">
                    <a:lnL w="12700" cmpd="sng">
                      <a:noFill/>
                    </a:lnL>
                    <a:lnR w="12700" cap="flat" cmpd="sng" algn="ctr">
                      <a:solidFill>
                        <a:schemeClr val="bg1">
                          <a:lumMod val="85000"/>
                        </a:schemeClr>
                      </a:solidFill>
                      <a:prstDash val="solid"/>
                      <a:round/>
                      <a:headEnd type="none" w="med" len="med"/>
                      <a:tailEnd type="none" w="med" len="med"/>
                    </a:lnR>
                    <a:lnT w="12700" cmpd="sng">
                      <a:noFill/>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44014">
                        <a:alpha val="84706"/>
                      </a:srgbClr>
                    </a:solidFill>
                  </a:tcPr>
                </a:tc>
                <a:tc>
                  <a:txBody>
                    <a:bodyPr/>
                    <a:lstStyle/>
                    <a:p>
                      <a:pPr marL="0" marR="0" lvl="0" indent="0" algn="ctr" defTabSz="820738" rtl="0" eaLnBrk="0" fontAlgn="base" latinLnBrk="0" hangingPunct="0">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Arial" pitchFamily="34" charset="0"/>
                          <a:ea typeface="Arial Unicode MS" pitchFamily="34" charset="-128"/>
                          <a:cs typeface="Arial Unicode MS" pitchFamily="34" charset="-128"/>
                        </a:rPr>
                        <a:t>SSO</a:t>
                      </a:r>
                    </a:p>
                    <a:p>
                      <a:pPr marL="0" marR="0" lvl="0" indent="0" algn="ctr" defTabSz="820738" rtl="0" eaLnBrk="0" fontAlgn="base" latinLnBrk="0" hangingPunct="0">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Arial" pitchFamily="34" charset="0"/>
                          <a:ea typeface="Arial Unicode MS" pitchFamily="34" charset="-128"/>
                          <a:cs typeface="Arial Unicode MS" pitchFamily="34" charset="-128"/>
                        </a:rPr>
                        <a:t>(Single Sign On)</a:t>
                      </a:r>
                    </a:p>
                  </a:txBody>
                  <a:tcPr marT="27432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mpd="sng">
                      <a:noFill/>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6AD539">
                        <a:alpha val="85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Arial" pitchFamily="34" charset="0"/>
                          <a:ea typeface="Arial Unicode MS" pitchFamily="34" charset="-128"/>
                          <a:cs typeface="Arial Unicode MS" pitchFamily="34" charset="-128"/>
                        </a:rPr>
                        <a:t>S2S </a:t>
                      </a:r>
                      <a:br>
                        <a:rPr kumimoji="0" lang="en-US" sz="1000" b="1" i="0" u="none" strike="noStrike" kern="1200" cap="none" spc="0" normalizeH="0" baseline="0" noProof="0" dirty="0">
                          <a:ln>
                            <a:noFill/>
                          </a:ln>
                          <a:solidFill>
                            <a:schemeClr val="tx1"/>
                          </a:solidFill>
                          <a:effectLst/>
                          <a:uLnTx/>
                          <a:uFillTx/>
                          <a:latin typeface="Arial" pitchFamily="34" charset="0"/>
                          <a:ea typeface="Arial Unicode MS" pitchFamily="34" charset="-128"/>
                          <a:cs typeface="Arial Unicode MS" pitchFamily="34" charset="-128"/>
                        </a:rPr>
                      </a:br>
                      <a:r>
                        <a:rPr kumimoji="0" lang="en-US" sz="1000" b="1" i="0" u="none" strike="noStrike" kern="1200" cap="none" spc="0" normalizeH="0" baseline="0" noProof="0" dirty="0">
                          <a:ln>
                            <a:noFill/>
                          </a:ln>
                          <a:solidFill>
                            <a:schemeClr val="tx1"/>
                          </a:solidFill>
                          <a:effectLst/>
                          <a:uLnTx/>
                          <a:uFillTx/>
                          <a:latin typeface="Arial" pitchFamily="34" charset="0"/>
                          <a:ea typeface="Arial Unicode MS" pitchFamily="34" charset="-128"/>
                          <a:cs typeface="Arial Unicode MS" pitchFamily="34" charset="-128"/>
                        </a:rPr>
                        <a:t>(Server to Server) alerts</a:t>
                      </a:r>
                    </a:p>
                  </a:txBody>
                  <a:tcPr marT="274320" anchor="ctr">
                    <a:lnL w="12700" cap="flat" cmpd="sng" algn="ctr">
                      <a:solidFill>
                        <a:schemeClr val="bg1">
                          <a:lumMod val="85000"/>
                        </a:schemeClr>
                      </a:solidFill>
                      <a:prstDash val="solid"/>
                      <a:round/>
                      <a:headEnd type="none" w="med" len="med"/>
                      <a:tailEnd type="none" w="med" len="med"/>
                    </a:lnL>
                    <a:lnR w="12700" cmpd="sng">
                      <a:noFill/>
                    </a:lnR>
                    <a:lnT w="12700" cmpd="sng">
                      <a:noFill/>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1DE4CA"/>
                    </a:solidFill>
                  </a:tcPr>
                </a:tc>
                <a:extLst>
                  <a:ext uri="{0D108BD9-81ED-4DB2-BD59-A6C34878D82A}">
                    <a16:rowId xmlns:a16="http://schemas.microsoft.com/office/drawing/2014/main" val="3734381363"/>
                  </a:ext>
                </a:extLst>
              </a:tr>
              <a:tr h="840296">
                <a:tc>
                  <a:txBody>
                    <a:bodyPr/>
                    <a:lstStyle/>
                    <a:p>
                      <a:pPr marL="0" indent="0" algn="ctr">
                        <a:spcBef>
                          <a:spcPts val="300"/>
                        </a:spcBef>
                        <a:buSzPct val="130000"/>
                        <a:buFont typeface="Arial" panose="020B0604020202020204" pitchFamily="34" charset="0"/>
                        <a:buNone/>
                        <a:defRPr/>
                      </a:pPr>
                      <a:r>
                        <a:rPr lang="en-US" sz="1000" kern="0" dirty="0">
                          <a:solidFill>
                            <a:schemeClr val="tx1"/>
                          </a:solidFill>
                        </a:rPr>
                        <a:t>Get near real-time access to services and data shared between two applications.</a:t>
                      </a:r>
                    </a:p>
                  </a:txBody>
                  <a:tcPr anchor="ctr">
                    <a:lnL w="9525" cap="flat" cmpd="sng" algn="ctr">
                      <a:noFill/>
                      <a:prstDash val="sysDot"/>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ctr">
                        <a:lnSpc>
                          <a:spcPct val="115000"/>
                        </a:lnSpc>
                        <a:spcBef>
                          <a:spcPts val="300"/>
                        </a:spcBef>
                        <a:buFont typeface="Arial" panose="020B0604020202020204" pitchFamily="34" charset="0"/>
                        <a:buNone/>
                      </a:pPr>
                      <a:r>
                        <a:rPr lang="en-US" sz="1000" dirty="0">
                          <a:solidFill>
                            <a:schemeClr val="tx1"/>
                          </a:solidFill>
                        </a:rPr>
                        <a:t>Move seamlessly between two applications without the need to sign in.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ctr">
                        <a:spcBef>
                          <a:spcPts val="300"/>
                        </a:spcBef>
                        <a:buFont typeface="Arial" panose="020B0604020202020204" pitchFamily="34" charset="0"/>
                        <a:buNone/>
                        <a:defRPr/>
                      </a:pPr>
                      <a:r>
                        <a:rPr lang="en-US" sz="1000" kern="0" dirty="0">
                          <a:solidFill>
                            <a:schemeClr val="tx1"/>
                          </a:solidFill>
                        </a:rPr>
                        <a:t>Near real-time and batch scheduled alerts providing notifications across technologies</a:t>
                      </a:r>
                      <a:endParaRPr lang="en-US" sz="1000" dirty="0">
                        <a:solidFill>
                          <a:schemeClr val="tx1"/>
                        </a:solidFill>
                      </a:endParaRPr>
                    </a:p>
                  </a:txBody>
                  <a:tcPr anchor="ctr">
                    <a:lnL w="12700" cap="flat" cmpd="sng" algn="ctr">
                      <a:solidFill>
                        <a:schemeClr val="bg1">
                          <a:lumMod val="85000"/>
                        </a:schemeClr>
                      </a:solidFill>
                      <a:prstDash val="solid"/>
                      <a:round/>
                      <a:headEnd type="none" w="med" len="med"/>
                      <a:tailEnd type="none" w="med" len="med"/>
                    </a:lnL>
                    <a:lnR w="9525" cap="flat" cmpd="sng" algn="ctr">
                      <a:noFill/>
                      <a:prstDash val="sysDot"/>
                      <a:round/>
                      <a:headEnd type="none" w="med" len="med"/>
                      <a:tailEnd type="none" w="med" len="med"/>
                    </a:lnR>
                    <a:lnT w="12700" cap="flat" cmpd="sng" algn="ctr">
                      <a:solidFill>
                        <a:schemeClr val="bg1">
                          <a:lumMod val="85000"/>
                        </a:schemeClr>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91162295"/>
                  </a:ext>
                </a:extLst>
              </a:tr>
            </a:tbl>
          </a:graphicData>
        </a:graphic>
      </p:graphicFrame>
      <p:graphicFrame>
        <p:nvGraphicFramePr>
          <p:cNvPr id="49" name="Table 48">
            <a:extLst>
              <a:ext uri="{FF2B5EF4-FFF2-40B4-BE49-F238E27FC236}">
                <a16:creationId xmlns:a16="http://schemas.microsoft.com/office/drawing/2014/main" id="{D4F4B86A-33DB-6DAA-D1A8-72A33C0343D3}"/>
              </a:ext>
            </a:extLst>
          </p:cNvPr>
          <p:cNvGraphicFramePr>
            <a:graphicFrameLocks noGrp="1"/>
          </p:cNvGraphicFramePr>
          <p:nvPr>
            <p:extLst>
              <p:ext uri="{D42A27DB-BD31-4B8C-83A1-F6EECF244321}">
                <p14:modId xmlns:p14="http://schemas.microsoft.com/office/powerpoint/2010/main" val="844176561"/>
              </p:ext>
            </p:extLst>
          </p:nvPr>
        </p:nvGraphicFramePr>
        <p:xfrm>
          <a:off x="536081" y="4176413"/>
          <a:ext cx="6191589" cy="1842483"/>
        </p:xfrm>
        <a:graphic>
          <a:graphicData uri="http://schemas.openxmlformats.org/drawingml/2006/table">
            <a:tbl>
              <a:tblPr firstRow="1" bandRow="1">
                <a:tableStyleId>{5C22544A-7EE6-4342-B048-85BDC9FD1C3A}</a:tableStyleId>
              </a:tblPr>
              <a:tblGrid>
                <a:gridCol w="1547897">
                  <a:extLst>
                    <a:ext uri="{9D8B030D-6E8A-4147-A177-3AD203B41FA5}">
                      <a16:colId xmlns:a16="http://schemas.microsoft.com/office/drawing/2014/main" val="526000960"/>
                    </a:ext>
                  </a:extLst>
                </a:gridCol>
                <a:gridCol w="1547897">
                  <a:extLst>
                    <a:ext uri="{9D8B030D-6E8A-4147-A177-3AD203B41FA5}">
                      <a16:colId xmlns:a16="http://schemas.microsoft.com/office/drawing/2014/main" val="1957070021"/>
                    </a:ext>
                  </a:extLst>
                </a:gridCol>
                <a:gridCol w="1552640">
                  <a:extLst>
                    <a:ext uri="{9D8B030D-6E8A-4147-A177-3AD203B41FA5}">
                      <a16:colId xmlns:a16="http://schemas.microsoft.com/office/drawing/2014/main" val="2050907853"/>
                    </a:ext>
                  </a:extLst>
                </a:gridCol>
                <a:gridCol w="1543155">
                  <a:extLst>
                    <a:ext uri="{9D8B030D-6E8A-4147-A177-3AD203B41FA5}">
                      <a16:colId xmlns:a16="http://schemas.microsoft.com/office/drawing/2014/main" val="4076605368"/>
                    </a:ext>
                  </a:extLst>
                </a:gridCol>
              </a:tblGrid>
              <a:tr h="84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pitchFamily="34" charset="0"/>
                          <a:ea typeface="Arial Unicode MS" pitchFamily="34" charset="-128"/>
                          <a:cs typeface="Arial Unicode MS" pitchFamily="34" charset="-128"/>
                        </a:rPr>
                        <a:t>Inbound </a:t>
                      </a:r>
                      <a:br>
                        <a:rPr kumimoji="0" lang="en-US" sz="1000" b="1" i="0" u="none" strike="noStrike" kern="1200" cap="none" spc="0" normalizeH="0" baseline="0" noProof="0" dirty="0">
                          <a:ln>
                            <a:noFill/>
                          </a:ln>
                          <a:solidFill>
                            <a:srgbClr val="FFFFFF"/>
                          </a:solidFill>
                          <a:effectLst/>
                          <a:uLnTx/>
                          <a:uFillTx/>
                          <a:latin typeface="Arial" pitchFamily="34" charset="0"/>
                          <a:ea typeface="Arial Unicode MS" pitchFamily="34" charset="-128"/>
                          <a:cs typeface="Arial Unicode MS" pitchFamily="34" charset="-128"/>
                        </a:rPr>
                      </a:br>
                      <a:r>
                        <a:rPr kumimoji="0" lang="en-US" sz="1000" b="1" i="0" u="none" strike="noStrike" kern="1200" cap="none" spc="0" normalizeH="0" baseline="0" noProof="0" dirty="0">
                          <a:ln>
                            <a:noFill/>
                          </a:ln>
                          <a:solidFill>
                            <a:srgbClr val="FFFFFF"/>
                          </a:solidFill>
                          <a:effectLst/>
                          <a:uLnTx/>
                          <a:uFillTx/>
                          <a:latin typeface="Arial" pitchFamily="34" charset="0"/>
                          <a:ea typeface="Arial Unicode MS" pitchFamily="34" charset="-128"/>
                          <a:cs typeface="Arial Unicode MS" pitchFamily="34" charset="-128"/>
                        </a:rPr>
                        <a:t>file processing</a:t>
                      </a:r>
                    </a:p>
                  </a:txBody>
                  <a:tcPr marT="274320" anchor="ctr">
                    <a:lnL w="12700" cmpd="sng">
                      <a:noFill/>
                    </a:lnL>
                    <a:lnR w="12700" cap="flat" cmpd="sng" algn="ctr">
                      <a:solidFill>
                        <a:schemeClr val="bg1">
                          <a:lumMod val="85000"/>
                        </a:schemeClr>
                      </a:solidFill>
                      <a:prstDash val="solid"/>
                      <a:round/>
                      <a:headEnd type="none" w="med" len="med"/>
                      <a:tailEnd type="none" w="med" len="med"/>
                    </a:lnR>
                    <a:lnT w="12700" cmpd="sng">
                      <a:noFill/>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4547C"/>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Arial" pitchFamily="34" charset="0"/>
                          <a:ea typeface="Arial Unicode MS" pitchFamily="34" charset="-128"/>
                          <a:cs typeface="Arial Unicode MS" pitchFamily="34" charset="-128"/>
                        </a:rPr>
                        <a:t>Outbound </a:t>
                      </a:r>
                      <a:br>
                        <a:rPr kumimoji="0" lang="en-US" sz="1000" b="1" i="0" u="none" strike="noStrike" kern="1200" cap="none" spc="0" normalizeH="0" baseline="0" noProof="0" dirty="0">
                          <a:ln>
                            <a:noFill/>
                          </a:ln>
                          <a:solidFill>
                            <a:schemeClr val="tx1"/>
                          </a:solidFill>
                          <a:effectLst/>
                          <a:uLnTx/>
                          <a:uFillTx/>
                          <a:latin typeface="Arial" pitchFamily="34" charset="0"/>
                          <a:ea typeface="Arial Unicode MS" pitchFamily="34" charset="-128"/>
                          <a:cs typeface="Arial Unicode MS" pitchFamily="34" charset="-128"/>
                        </a:rPr>
                      </a:br>
                      <a:r>
                        <a:rPr kumimoji="0" lang="en-US" sz="1000" b="1" i="0" u="none" strike="noStrike" kern="1200" cap="none" spc="0" normalizeH="0" baseline="0" noProof="0" dirty="0">
                          <a:ln>
                            <a:noFill/>
                          </a:ln>
                          <a:solidFill>
                            <a:schemeClr val="tx1"/>
                          </a:solidFill>
                          <a:effectLst/>
                          <a:uLnTx/>
                          <a:uFillTx/>
                          <a:latin typeface="Arial" pitchFamily="34" charset="0"/>
                          <a:ea typeface="Arial Unicode MS" pitchFamily="34" charset="-128"/>
                          <a:cs typeface="Arial Unicode MS" pitchFamily="34" charset="-128"/>
                        </a:rPr>
                        <a:t>transmissions</a:t>
                      </a:r>
                    </a:p>
                  </a:txBody>
                  <a:tcPr marT="27432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mpd="sng">
                      <a:noFill/>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28CA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pitchFamily="34" charset="0"/>
                          <a:ea typeface="Arial Unicode MS" pitchFamily="34" charset="-128"/>
                          <a:cs typeface="Arial Unicode MS" pitchFamily="34" charset="-128"/>
                        </a:rPr>
                        <a:t>FIX</a:t>
                      </a:r>
                      <a:br>
                        <a:rPr kumimoji="0" lang="en-US" sz="1000" b="1" i="0" u="none" strike="noStrike" kern="1200" cap="none" spc="0" normalizeH="0" baseline="0" noProof="0" dirty="0">
                          <a:ln>
                            <a:noFill/>
                          </a:ln>
                          <a:solidFill>
                            <a:srgbClr val="FFFFFF"/>
                          </a:solidFill>
                          <a:effectLst/>
                          <a:uLnTx/>
                          <a:uFillTx/>
                          <a:latin typeface="Arial" pitchFamily="34" charset="0"/>
                          <a:ea typeface="Arial Unicode MS" pitchFamily="34" charset="-128"/>
                          <a:cs typeface="Arial Unicode MS" pitchFamily="34" charset="-128"/>
                        </a:rPr>
                      </a:br>
                      <a:r>
                        <a:rPr kumimoji="0" lang="en-US" sz="1000" b="1" i="0" u="none" strike="noStrike" kern="1200" cap="none" spc="0" normalizeH="0" baseline="0" noProof="0" dirty="0">
                          <a:ln>
                            <a:noFill/>
                          </a:ln>
                          <a:solidFill>
                            <a:srgbClr val="FFFFFF"/>
                          </a:solidFill>
                          <a:effectLst/>
                          <a:uLnTx/>
                          <a:uFillTx/>
                          <a:latin typeface="Arial" pitchFamily="34" charset="0"/>
                          <a:ea typeface="Arial Unicode MS" pitchFamily="34" charset="-128"/>
                          <a:cs typeface="Arial Unicode MS" pitchFamily="34" charset="-128"/>
                        </a:rPr>
                        <a:t>integrations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pitchFamily="34" charset="0"/>
                          <a:ea typeface="Arial Unicode MS" pitchFamily="34" charset="-128"/>
                          <a:cs typeface="Arial Unicode MS" pitchFamily="34" charset="-128"/>
                        </a:rPr>
                        <a:t>(Financial Information eXchange )</a:t>
                      </a:r>
                    </a:p>
                  </a:txBody>
                  <a:tcPr marT="27432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mpd="sng">
                      <a:noFill/>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403F3E">
                        <a:alpha val="8470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pitchFamily="34" charset="0"/>
                          <a:ea typeface="Arial Unicode MS" pitchFamily="34" charset="-128"/>
                          <a:cs typeface="Arial Unicode MS" pitchFamily="34" charset="-128"/>
                        </a:rPr>
                        <a:t>Network connectivity</a:t>
                      </a:r>
                    </a:p>
                  </a:txBody>
                  <a:tcPr marT="274320" anchor="ctr">
                    <a:lnL w="12700" cap="flat" cmpd="sng" algn="ctr">
                      <a:solidFill>
                        <a:schemeClr val="bg1">
                          <a:lumMod val="85000"/>
                        </a:schemeClr>
                      </a:solidFill>
                      <a:prstDash val="solid"/>
                      <a:round/>
                      <a:headEnd type="none" w="med" len="med"/>
                      <a:tailEnd type="none" w="med" len="med"/>
                    </a:lnL>
                    <a:lnR w="12700" cmpd="sng">
                      <a:noFill/>
                    </a:lnR>
                    <a:lnT w="12700" cmpd="sng">
                      <a:noFill/>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3880F3">
                        <a:alpha val="85000"/>
                      </a:srgbClr>
                    </a:solidFill>
                  </a:tcPr>
                </a:tc>
                <a:extLst>
                  <a:ext uri="{0D108BD9-81ED-4DB2-BD59-A6C34878D82A}">
                    <a16:rowId xmlns:a16="http://schemas.microsoft.com/office/drawing/2014/main" val="1028769004"/>
                  </a:ext>
                </a:extLst>
              </a:tr>
              <a:tr h="912843">
                <a:tc>
                  <a:txBody>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lang="en-US" sz="1000" kern="0" dirty="0">
                          <a:solidFill>
                            <a:schemeClr val="tx1"/>
                          </a:solidFill>
                        </a:rPr>
                        <a:t>Transfer bulk data from external applications to Fidelity in near real time.</a:t>
                      </a:r>
                    </a:p>
                  </a:txBody>
                  <a:tcPr anchor="ctr">
                    <a:lnL w="9525" cap="flat" cmpd="sng" algn="ctr">
                      <a:noFill/>
                      <a:prstDash val="sysDot"/>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ctr">
                        <a:spcBef>
                          <a:spcPts val="300"/>
                        </a:spcBef>
                        <a:buFont typeface="Arial" panose="020B0604020202020204" pitchFamily="34" charset="0"/>
                        <a:buNone/>
                        <a:defRPr/>
                      </a:pPr>
                      <a:r>
                        <a:rPr lang="en-US" sz="1000" kern="0" dirty="0">
                          <a:solidFill>
                            <a:schemeClr val="tx1"/>
                          </a:solidFill>
                        </a:rPr>
                        <a:t>Securely share bulk Fidelity brokerage data in a fixed format on a nightly basis.</a:t>
                      </a:r>
                      <a:endParaRPr lang="en-US" sz="1000" dirty="0">
                        <a:solidFill>
                          <a:schemeClr val="tx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lang="en-US" sz="1000" kern="0" dirty="0">
                          <a:solidFill>
                            <a:schemeClr val="tx1"/>
                          </a:solidFill>
                        </a:rPr>
                        <a:t>Manage orders and trades via FIX, the standard for trading and regulatory messaging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lang="en-US" sz="1000" kern="0" dirty="0">
                          <a:solidFill>
                            <a:schemeClr val="tx1"/>
                          </a:solidFill>
                        </a:rPr>
                        <a:t>Enable secure and reliable access to key systems across locations and offices. </a:t>
                      </a:r>
                    </a:p>
                  </a:txBody>
                  <a:tcPr anchor="ctr">
                    <a:lnL w="12700" cap="flat" cmpd="sng" algn="ctr">
                      <a:solidFill>
                        <a:schemeClr val="bg1">
                          <a:lumMod val="85000"/>
                        </a:schemeClr>
                      </a:solidFill>
                      <a:prstDash val="solid"/>
                      <a:round/>
                      <a:headEnd type="none" w="med" len="med"/>
                      <a:tailEnd type="none" w="med" len="med"/>
                    </a:lnL>
                    <a:lnR w="9525" cap="flat" cmpd="sng" algn="ctr">
                      <a:noFill/>
                      <a:prstDash val="sysDot"/>
                      <a:round/>
                      <a:headEnd type="none" w="med" len="med"/>
                      <a:tailEnd type="none" w="med" len="med"/>
                    </a:lnR>
                    <a:lnT w="12700" cap="flat" cmpd="sng" algn="ctr">
                      <a:solidFill>
                        <a:schemeClr val="bg1">
                          <a:lumMod val="85000"/>
                        </a:schemeClr>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04280276"/>
                  </a:ext>
                </a:extLst>
              </a:tr>
            </a:tbl>
          </a:graphicData>
        </a:graphic>
      </p:graphicFrame>
      <p:grpSp>
        <p:nvGrpSpPr>
          <p:cNvPr id="67" name="Graphic 88">
            <a:extLst>
              <a:ext uri="{FF2B5EF4-FFF2-40B4-BE49-F238E27FC236}">
                <a16:creationId xmlns:a16="http://schemas.microsoft.com/office/drawing/2014/main" id="{5455F7B8-0434-EF25-6EA8-1F9EF49AB099}"/>
              </a:ext>
            </a:extLst>
          </p:cNvPr>
          <p:cNvGrpSpPr/>
          <p:nvPr/>
        </p:nvGrpSpPr>
        <p:grpSpPr>
          <a:xfrm>
            <a:off x="1691023" y="1853151"/>
            <a:ext cx="460741" cy="460741"/>
            <a:chOff x="6613116" y="1935250"/>
            <a:chExt cx="460741" cy="460741"/>
          </a:xfrm>
        </p:grpSpPr>
        <p:sp>
          <p:nvSpPr>
            <p:cNvPr id="68" name="Freeform: Shape 67">
              <a:extLst>
                <a:ext uri="{FF2B5EF4-FFF2-40B4-BE49-F238E27FC236}">
                  <a16:creationId xmlns:a16="http://schemas.microsoft.com/office/drawing/2014/main" id="{720E894E-1F88-35C8-9AE9-24FE6E8216BC}"/>
                </a:ext>
              </a:extLst>
            </p:cNvPr>
            <p:cNvSpPr/>
            <p:nvPr/>
          </p:nvSpPr>
          <p:spPr>
            <a:xfrm>
              <a:off x="6613116" y="1935250"/>
              <a:ext cx="460741" cy="460741"/>
            </a:xfrm>
            <a:custGeom>
              <a:avLst/>
              <a:gdLst>
                <a:gd name="connsiteX0" fmla="*/ 460742 w 460741"/>
                <a:gd name="connsiteY0" fmla="*/ 230372 h 460741"/>
                <a:gd name="connsiteX1" fmla="*/ 230372 w 460741"/>
                <a:gd name="connsiteY1" fmla="*/ 460742 h 460741"/>
                <a:gd name="connsiteX2" fmla="*/ 1 w 460741"/>
                <a:gd name="connsiteY2" fmla="*/ 230372 h 460741"/>
                <a:gd name="connsiteX3" fmla="*/ 230372 w 460741"/>
                <a:gd name="connsiteY3" fmla="*/ 1 h 460741"/>
                <a:gd name="connsiteX4" fmla="*/ 460742 w 460741"/>
                <a:gd name="connsiteY4" fmla="*/ 230372 h 46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0741" h="460741">
                  <a:moveTo>
                    <a:pt x="460742" y="230372"/>
                  </a:moveTo>
                  <a:cubicBezTo>
                    <a:pt x="460742" y="357602"/>
                    <a:pt x="357602" y="460742"/>
                    <a:pt x="230372" y="460742"/>
                  </a:cubicBezTo>
                  <a:cubicBezTo>
                    <a:pt x="103141" y="460742"/>
                    <a:pt x="1" y="357602"/>
                    <a:pt x="1" y="230372"/>
                  </a:cubicBezTo>
                  <a:cubicBezTo>
                    <a:pt x="1" y="103141"/>
                    <a:pt x="103141" y="1"/>
                    <a:pt x="230372" y="1"/>
                  </a:cubicBezTo>
                  <a:cubicBezTo>
                    <a:pt x="357602" y="1"/>
                    <a:pt x="460742" y="103141"/>
                    <a:pt x="460742" y="230372"/>
                  </a:cubicBezTo>
                  <a:close/>
                </a:path>
              </a:pathLst>
            </a:custGeom>
            <a:solidFill>
              <a:srgbClr val="FFFFFF"/>
            </a:solidFill>
            <a:ln w="16193" cap="flat">
              <a:solidFill>
                <a:srgbClr val="044014"/>
              </a:solidFill>
              <a:prstDash val="solid"/>
              <a:round/>
            </a:ln>
          </p:spPr>
          <p:txBody>
            <a:bodyPr rtlCol="0" anchor="ctr"/>
            <a:lstStyle/>
            <a:p>
              <a:endParaRPr lang="en-US" dirty="0"/>
            </a:p>
          </p:txBody>
        </p:sp>
        <p:sp>
          <p:nvSpPr>
            <p:cNvPr id="69" name="Freeform: Shape 68">
              <a:extLst>
                <a:ext uri="{FF2B5EF4-FFF2-40B4-BE49-F238E27FC236}">
                  <a16:creationId xmlns:a16="http://schemas.microsoft.com/office/drawing/2014/main" id="{68449611-5B21-D08C-2F7F-415BE3308A8D}"/>
                </a:ext>
              </a:extLst>
            </p:cNvPr>
            <p:cNvSpPr/>
            <p:nvPr/>
          </p:nvSpPr>
          <p:spPr>
            <a:xfrm>
              <a:off x="6777487" y="2080292"/>
              <a:ext cx="9525" cy="302594"/>
            </a:xfrm>
            <a:custGeom>
              <a:avLst/>
              <a:gdLst>
                <a:gd name="connsiteX0" fmla="*/ 1 w 9525"/>
                <a:gd name="connsiteY0" fmla="*/ 1 h 302594"/>
                <a:gd name="connsiteX1" fmla="*/ 1 w 9525"/>
                <a:gd name="connsiteY1" fmla="*/ 302595 h 302594"/>
              </a:gdLst>
              <a:ahLst/>
              <a:cxnLst>
                <a:cxn ang="0">
                  <a:pos x="connsiteX0" y="connsiteY0"/>
                </a:cxn>
                <a:cxn ang="0">
                  <a:pos x="connsiteX1" y="connsiteY1"/>
                </a:cxn>
              </a:cxnLst>
              <a:rect l="l" t="t" r="r" b="b"/>
              <a:pathLst>
                <a:path w="9525" h="302594">
                  <a:moveTo>
                    <a:pt x="1" y="1"/>
                  </a:moveTo>
                  <a:lnTo>
                    <a:pt x="1" y="302595"/>
                  </a:lnTo>
                </a:path>
              </a:pathLst>
            </a:custGeom>
            <a:noFill/>
            <a:ln w="14859" cap="flat">
              <a:solidFill>
                <a:srgbClr val="044014"/>
              </a:solidFill>
              <a:prstDash val="solid"/>
              <a:round/>
            </a:ln>
          </p:spPr>
          <p:txBody>
            <a:bodyPr rtlCol="0" anchor="ctr"/>
            <a:lstStyle/>
            <a:p>
              <a:endParaRPr lang="en-US" dirty="0"/>
            </a:p>
          </p:txBody>
        </p:sp>
        <p:sp>
          <p:nvSpPr>
            <p:cNvPr id="70" name="Freeform: Shape 69">
              <a:extLst>
                <a:ext uri="{FF2B5EF4-FFF2-40B4-BE49-F238E27FC236}">
                  <a16:creationId xmlns:a16="http://schemas.microsoft.com/office/drawing/2014/main" id="{4E6B5CF9-40D0-E1D3-1FD7-AEB642AED5DC}"/>
                </a:ext>
              </a:extLst>
            </p:cNvPr>
            <p:cNvSpPr/>
            <p:nvPr/>
          </p:nvSpPr>
          <p:spPr>
            <a:xfrm>
              <a:off x="6726685" y="2017285"/>
              <a:ext cx="101542" cy="62230"/>
            </a:xfrm>
            <a:custGeom>
              <a:avLst/>
              <a:gdLst>
                <a:gd name="connsiteX0" fmla="*/ 1 w 101542"/>
                <a:gd name="connsiteY0" fmla="*/ 62231 h 62230"/>
                <a:gd name="connsiteX1" fmla="*/ 51461 w 101542"/>
                <a:gd name="connsiteY1" fmla="*/ 1 h 62230"/>
                <a:gd name="connsiteX2" fmla="*/ 101543 w 101542"/>
                <a:gd name="connsiteY2" fmla="*/ 62231 h 62230"/>
              </a:gdLst>
              <a:ahLst/>
              <a:cxnLst>
                <a:cxn ang="0">
                  <a:pos x="connsiteX0" y="connsiteY0"/>
                </a:cxn>
                <a:cxn ang="0">
                  <a:pos x="connsiteX1" y="connsiteY1"/>
                </a:cxn>
                <a:cxn ang="0">
                  <a:pos x="connsiteX2" y="connsiteY2"/>
                </a:cxn>
              </a:cxnLst>
              <a:rect l="l" t="t" r="r" b="b"/>
              <a:pathLst>
                <a:path w="101542" h="62230">
                  <a:moveTo>
                    <a:pt x="1" y="62231"/>
                  </a:moveTo>
                  <a:lnTo>
                    <a:pt x="51461" y="1"/>
                  </a:lnTo>
                  <a:lnTo>
                    <a:pt x="101543" y="62231"/>
                  </a:lnTo>
                  <a:close/>
                </a:path>
              </a:pathLst>
            </a:custGeom>
            <a:solidFill>
              <a:srgbClr val="044014"/>
            </a:solidFill>
            <a:ln w="14288" cap="flat">
              <a:solidFill>
                <a:srgbClr val="044014"/>
              </a:solidFill>
              <a:prstDash val="solid"/>
              <a:round/>
            </a:ln>
          </p:spPr>
          <p:txBody>
            <a:bodyPr rtlCol="0" anchor="ctr"/>
            <a:lstStyle/>
            <a:p>
              <a:endParaRPr lang="en-US" dirty="0"/>
            </a:p>
          </p:txBody>
        </p:sp>
        <p:sp>
          <p:nvSpPr>
            <p:cNvPr id="71" name="Freeform: Shape 70">
              <a:extLst>
                <a:ext uri="{FF2B5EF4-FFF2-40B4-BE49-F238E27FC236}">
                  <a16:creationId xmlns:a16="http://schemas.microsoft.com/office/drawing/2014/main" id="{CAF1838E-88D6-08BF-7410-0980793EEB3A}"/>
                </a:ext>
              </a:extLst>
            </p:cNvPr>
            <p:cNvSpPr/>
            <p:nvPr/>
          </p:nvSpPr>
          <p:spPr>
            <a:xfrm>
              <a:off x="6901647" y="1948473"/>
              <a:ext cx="9525" cy="302593"/>
            </a:xfrm>
            <a:custGeom>
              <a:avLst/>
              <a:gdLst>
                <a:gd name="connsiteX0" fmla="*/ 1 w 9525"/>
                <a:gd name="connsiteY0" fmla="*/ 302594 h 302593"/>
                <a:gd name="connsiteX1" fmla="*/ 1 w 9525"/>
                <a:gd name="connsiteY1" fmla="*/ 1 h 302593"/>
              </a:gdLst>
              <a:ahLst/>
              <a:cxnLst>
                <a:cxn ang="0">
                  <a:pos x="connsiteX0" y="connsiteY0"/>
                </a:cxn>
                <a:cxn ang="0">
                  <a:pos x="connsiteX1" y="connsiteY1"/>
                </a:cxn>
              </a:cxnLst>
              <a:rect l="l" t="t" r="r" b="b"/>
              <a:pathLst>
                <a:path w="9525" h="302593">
                  <a:moveTo>
                    <a:pt x="1" y="302594"/>
                  </a:moveTo>
                  <a:lnTo>
                    <a:pt x="1" y="1"/>
                  </a:lnTo>
                </a:path>
              </a:pathLst>
            </a:custGeom>
            <a:noFill/>
            <a:ln w="14859" cap="flat">
              <a:solidFill>
                <a:srgbClr val="044014"/>
              </a:solidFill>
              <a:prstDash val="solid"/>
              <a:round/>
            </a:ln>
          </p:spPr>
          <p:txBody>
            <a:bodyPr rtlCol="0" anchor="ctr"/>
            <a:lstStyle/>
            <a:p>
              <a:endParaRPr lang="en-US" dirty="0"/>
            </a:p>
          </p:txBody>
        </p:sp>
        <p:sp>
          <p:nvSpPr>
            <p:cNvPr id="72" name="Freeform: Shape 71">
              <a:extLst>
                <a:ext uri="{FF2B5EF4-FFF2-40B4-BE49-F238E27FC236}">
                  <a16:creationId xmlns:a16="http://schemas.microsoft.com/office/drawing/2014/main" id="{3D8389AA-0B33-9C32-0B0A-0532BC6574DB}"/>
                </a:ext>
              </a:extLst>
            </p:cNvPr>
            <p:cNvSpPr/>
            <p:nvPr/>
          </p:nvSpPr>
          <p:spPr>
            <a:xfrm>
              <a:off x="6850845" y="2251844"/>
              <a:ext cx="101543" cy="62229"/>
            </a:xfrm>
            <a:custGeom>
              <a:avLst/>
              <a:gdLst>
                <a:gd name="connsiteX0" fmla="*/ 101544 w 101543"/>
                <a:gd name="connsiteY0" fmla="*/ 1 h 62229"/>
                <a:gd name="connsiteX1" fmla="*/ 50084 w 101543"/>
                <a:gd name="connsiteY1" fmla="*/ 62231 h 62229"/>
                <a:gd name="connsiteX2" fmla="*/ 1 w 101543"/>
                <a:gd name="connsiteY2" fmla="*/ 1 h 62229"/>
              </a:gdLst>
              <a:ahLst/>
              <a:cxnLst>
                <a:cxn ang="0">
                  <a:pos x="connsiteX0" y="connsiteY0"/>
                </a:cxn>
                <a:cxn ang="0">
                  <a:pos x="connsiteX1" y="connsiteY1"/>
                </a:cxn>
                <a:cxn ang="0">
                  <a:pos x="connsiteX2" y="connsiteY2"/>
                </a:cxn>
              </a:cxnLst>
              <a:rect l="l" t="t" r="r" b="b"/>
              <a:pathLst>
                <a:path w="101543" h="62229">
                  <a:moveTo>
                    <a:pt x="101544" y="1"/>
                  </a:moveTo>
                  <a:lnTo>
                    <a:pt x="50084" y="62231"/>
                  </a:lnTo>
                  <a:lnTo>
                    <a:pt x="1" y="1"/>
                  </a:lnTo>
                  <a:close/>
                </a:path>
              </a:pathLst>
            </a:custGeom>
            <a:solidFill>
              <a:srgbClr val="044014"/>
            </a:solidFill>
            <a:ln w="14288" cap="flat">
              <a:solidFill>
                <a:srgbClr val="044014"/>
              </a:solidFill>
              <a:prstDash val="solid"/>
              <a:round/>
            </a:ln>
          </p:spPr>
          <p:txBody>
            <a:bodyPr rtlCol="0" anchor="ctr"/>
            <a:lstStyle/>
            <a:p>
              <a:endParaRPr lang="en-US" dirty="0"/>
            </a:p>
          </p:txBody>
        </p:sp>
      </p:grpSp>
      <p:grpSp>
        <p:nvGrpSpPr>
          <p:cNvPr id="73" name="Group 72">
            <a:extLst>
              <a:ext uri="{FF2B5EF4-FFF2-40B4-BE49-F238E27FC236}">
                <a16:creationId xmlns:a16="http://schemas.microsoft.com/office/drawing/2014/main" id="{492B3D3D-97CA-41B9-B0F3-7DD784DB5276}"/>
              </a:ext>
            </a:extLst>
          </p:cNvPr>
          <p:cNvGrpSpPr/>
          <p:nvPr/>
        </p:nvGrpSpPr>
        <p:grpSpPr>
          <a:xfrm>
            <a:off x="3427765" y="1853151"/>
            <a:ext cx="460741" cy="460741"/>
            <a:chOff x="8469108" y="1850988"/>
            <a:chExt cx="460741" cy="460741"/>
          </a:xfrm>
        </p:grpSpPr>
        <p:sp>
          <p:nvSpPr>
            <p:cNvPr id="74" name="Freeform: Shape 73">
              <a:extLst>
                <a:ext uri="{FF2B5EF4-FFF2-40B4-BE49-F238E27FC236}">
                  <a16:creationId xmlns:a16="http://schemas.microsoft.com/office/drawing/2014/main" id="{E9FB463B-2540-6948-7FCB-0951708899E2}"/>
                </a:ext>
              </a:extLst>
            </p:cNvPr>
            <p:cNvSpPr/>
            <p:nvPr/>
          </p:nvSpPr>
          <p:spPr>
            <a:xfrm>
              <a:off x="8469108" y="1850988"/>
              <a:ext cx="460741" cy="460741"/>
            </a:xfrm>
            <a:custGeom>
              <a:avLst/>
              <a:gdLst>
                <a:gd name="connsiteX0" fmla="*/ 460742 w 460741"/>
                <a:gd name="connsiteY0" fmla="*/ 230372 h 460741"/>
                <a:gd name="connsiteX1" fmla="*/ 230372 w 460741"/>
                <a:gd name="connsiteY1" fmla="*/ 460742 h 460741"/>
                <a:gd name="connsiteX2" fmla="*/ 1 w 460741"/>
                <a:gd name="connsiteY2" fmla="*/ 230372 h 460741"/>
                <a:gd name="connsiteX3" fmla="*/ 230372 w 460741"/>
                <a:gd name="connsiteY3" fmla="*/ 1 h 460741"/>
                <a:gd name="connsiteX4" fmla="*/ 460742 w 460741"/>
                <a:gd name="connsiteY4" fmla="*/ 230372 h 46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0741" h="460741">
                  <a:moveTo>
                    <a:pt x="460742" y="230372"/>
                  </a:moveTo>
                  <a:cubicBezTo>
                    <a:pt x="460742" y="357602"/>
                    <a:pt x="357602" y="460742"/>
                    <a:pt x="230372" y="460742"/>
                  </a:cubicBezTo>
                  <a:cubicBezTo>
                    <a:pt x="103141" y="460742"/>
                    <a:pt x="1" y="357602"/>
                    <a:pt x="1" y="230372"/>
                  </a:cubicBezTo>
                  <a:cubicBezTo>
                    <a:pt x="1" y="103141"/>
                    <a:pt x="103141" y="1"/>
                    <a:pt x="230372" y="1"/>
                  </a:cubicBezTo>
                  <a:cubicBezTo>
                    <a:pt x="357602" y="1"/>
                    <a:pt x="460742" y="103141"/>
                    <a:pt x="460742" y="230372"/>
                  </a:cubicBezTo>
                  <a:close/>
                </a:path>
              </a:pathLst>
            </a:custGeom>
            <a:solidFill>
              <a:srgbClr val="FFFFFF"/>
            </a:solidFill>
            <a:ln w="16193" cap="flat">
              <a:solidFill>
                <a:srgbClr val="6AD539"/>
              </a:solidFill>
              <a:prstDash val="solid"/>
              <a:round/>
            </a:ln>
          </p:spPr>
          <p:txBody>
            <a:bodyPr rtlCol="0" anchor="ctr"/>
            <a:lstStyle/>
            <a:p>
              <a:endParaRPr lang="en-US" dirty="0"/>
            </a:p>
          </p:txBody>
        </p:sp>
        <p:grpSp>
          <p:nvGrpSpPr>
            <p:cNvPr id="75" name="Graphic 84">
              <a:extLst>
                <a:ext uri="{FF2B5EF4-FFF2-40B4-BE49-F238E27FC236}">
                  <a16:creationId xmlns:a16="http://schemas.microsoft.com/office/drawing/2014/main" id="{E1729B63-B766-5963-F4AF-A86C62BFAFC4}"/>
                </a:ext>
              </a:extLst>
            </p:cNvPr>
            <p:cNvGrpSpPr/>
            <p:nvPr/>
          </p:nvGrpSpPr>
          <p:grpSpPr>
            <a:xfrm>
              <a:off x="8482715" y="2007991"/>
              <a:ext cx="276803" cy="149592"/>
              <a:chOff x="7909677" y="1991021"/>
              <a:chExt cx="276803" cy="149592"/>
            </a:xfrm>
          </p:grpSpPr>
          <p:sp>
            <p:nvSpPr>
              <p:cNvPr id="76" name="Freeform: Shape 75">
                <a:extLst>
                  <a:ext uri="{FF2B5EF4-FFF2-40B4-BE49-F238E27FC236}">
                    <a16:creationId xmlns:a16="http://schemas.microsoft.com/office/drawing/2014/main" id="{36DCC7B6-3918-556C-B3D4-550F706BDD3E}"/>
                  </a:ext>
                </a:extLst>
              </p:cNvPr>
              <p:cNvSpPr/>
              <p:nvPr/>
            </p:nvSpPr>
            <p:spPr>
              <a:xfrm>
                <a:off x="7909677" y="2065817"/>
                <a:ext cx="253706" cy="9525"/>
              </a:xfrm>
              <a:custGeom>
                <a:avLst/>
                <a:gdLst>
                  <a:gd name="connsiteX0" fmla="*/ 253708 w 253706"/>
                  <a:gd name="connsiteY0" fmla="*/ 1 h 9525"/>
                  <a:gd name="connsiteX1" fmla="*/ 1 w 253706"/>
                  <a:gd name="connsiteY1" fmla="*/ 1 h 9525"/>
                </a:gdLst>
                <a:ahLst/>
                <a:cxnLst>
                  <a:cxn ang="0">
                    <a:pos x="connsiteX0" y="connsiteY0"/>
                  </a:cxn>
                  <a:cxn ang="0">
                    <a:pos x="connsiteX1" y="connsiteY1"/>
                  </a:cxn>
                </a:cxnLst>
                <a:rect l="l" t="t" r="r" b="b"/>
                <a:pathLst>
                  <a:path w="253706" h="9525">
                    <a:moveTo>
                      <a:pt x="253708" y="1"/>
                    </a:moveTo>
                    <a:lnTo>
                      <a:pt x="1" y="1"/>
                    </a:lnTo>
                  </a:path>
                </a:pathLst>
              </a:custGeom>
              <a:noFill/>
              <a:ln w="13166" cap="flat">
                <a:solidFill>
                  <a:srgbClr val="6AD539"/>
                </a:solidFill>
                <a:prstDash val="solid"/>
                <a:round/>
              </a:ln>
            </p:spPr>
            <p:txBody>
              <a:bodyPr rtlCol="0" anchor="ctr"/>
              <a:lstStyle/>
              <a:p>
                <a:endParaRPr lang="en-US" dirty="0"/>
              </a:p>
            </p:txBody>
          </p:sp>
          <p:sp>
            <p:nvSpPr>
              <p:cNvPr id="77" name="Freeform: Shape 76">
                <a:extLst>
                  <a:ext uri="{FF2B5EF4-FFF2-40B4-BE49-F238E27FC236}">
                    <a16:creationId xmlns:a16="http://schemas.microsoft.com/office/drawing/2014/main" id="{529ABD61-05EF-7100-5934-358A6199CB5E}"/>
                  </a:ext>
                </a:extLst>
              </p:cNvPr>
              <p:cNvSpPr/>
              <p:nvPr/>
            </p:nvSpPr>
            <p:spPr>
              <a:xfrm>
                <a:off x="8111684" y="1991021"/>
                <a:ext cx="74796" cy="149592"/>
              </a:xfrm>
              <a:custGeom>
                <a:avLst/>
                <a:gdLst>
                  <a:gd name="connsiteX0" fmla="*/ 1 w 74796"/>
                  <a:gd name="connsiteY0" fmla="*/ 1 h 149592"/>
                  <a:gd name="connsiteX1" fmla="*/ 74797 w 74796"/>
                  <a:gd name="connsiteY1" fmla="*/ 74797 h 149592"/>
                  <a:gd name="connsiteX2" fmla="*/ 1 w 74796"/>
                  <a:gd name="connsiteY2" fmla="*/ 149593 h 149592"/>
                </a:gdLst>
                <a:ahLst/>
                <a:cxnLst>
                  <a:cxn ang="0">
                    <a:pos x="connsiteX0" y="connsiteY0"/>
                  </a:cxn>
                  <a:cxn ang="0">
                    <a:pos x="connsiteX1" y="connsiteY1"/>
                  </a:cxn>
                  <a:cxn ang="0">
                    <a:pos x="connsiteX2" y="connsiteY2"/>
                  </a:cxn>
                </a:cxnLst>
                <a:rect l="l" t="t" r="r" b="b"/>
                <a:pathLst>
                  <a:path w="74796" h="149592">
                    <a:moveTo>
                      <a:pt x="1" y="1"/>
                    </a:moveTo>
                    <a:lnTo>
                      <a:pt x="74797" y="74797"/>
                    </a:lnTo>
                    <a:lnTo>
                      <a:pt x="1" y="149593"/>
                    </a:lnTo>
                    <a:close/>
                  </a:path>
                </a:pathLst>
              </a:custGeom>
              <a:solidFill>
                <a:srgbClr val="6AD539"/>
              </a:solidFill>
              <a:ln w="11910" cap="flat">
                <a:solidFill>
                  <a:srgbClr val="6AD539"/>
                </a:solidFill>
                <a:prstDash val="solid"/>
                <a:round/>
              </a:ln>
            </p:spPr>
            <p:txBody>
              <a:bodyPr rtlCol="0" anchor="ctr"/>
              <a:lstStyle/>
              <a:p>
                <a:endParaRPr lang="en-US" dirty="0"/>
              </a:p>
            </p:txBody>
          </p:sp>
        </p:grpSp>
      </p:grpSp>
      <p:grpSp>
        <p:nvGrpSpPr>
          <p:cNvPr id="78" name="Graphic 80">
            <a:extLst>
              <a:ext uri="{FF2B5EF4-FFF2-40B4-BE49-F238E27FC236}">
                <a16:creationId xmlns:a16="http://schemas.microsoft.com/office/drawing/2014/main" id="{DC82308D-5015-D639-296E-4F53D1377A8F}"/>
              </a:ext>
            </a:extLst>
          </p:cNvPr>
          <p:cNvGrpSpPr/>
          <p:nvPr/>
        </p:nvGrpSpPr>
        <p:grpSpPr>
          <a:xfrm>
            <a:off x="2599319" y="3907754"/>
            <a:ext cx="460741" cy="460741"/>
            <a:chOff x="10080176" y="1911893"/>
            <a:chExt cx="460741" cy="460741"/>
          </a:xfrm>
        </p:grpSpPr>
        <p:sp>
          <p:nvSpPr>
            <p:cNvPr id="79" name="Freeform: Shape 78">
              <a:extLst>
                <a:ext uri="{FF2B5EF4-FFF2-40B4-BE49-F238E27FC236}">
                  <a16:creationId xmlns:a16="http://schemas.microsoft.com/office/drawing/2014/main" id="{F544C809-FC92-04C8-3B41-CAE60DC60E9F}"/>
                </a:ext>
              </a:extLst>
            </p:cNvPr>
            <p:cNvSpPr/>
            <p:nvPr/>
          </p:nvSpPr>
          <p:spPr>
            <a:xfrm>
              <a:off x="10080176" y="1911893"/>
              <a:ext cx="460741" cy="460741"/>
            </a:xfrm>
            <a:custGeom>
              <a:avLst/>
              <a:gdLst>
                <a:gd name="connsiteX0" fmla="*/ 460742 w 460741"/>
                <a:gd name="connsiteY0" fmla="*/ 230372 h 460741"/>
                <a:gd name="connsiteX1" fmla="*/ 230372 w 460741"/>
                <a:gd name="connsiteY1" fmla="*/ 460742 h 460741"/>
                <a:gd name="connsiteX2" fmla="*/ 1 w 460741"/>
                <a:gd name="connsiteY2" fmla="*/ 230372 h 460741"/>
                <a:gd name="connsiteX3" fmla="*/ 230372 w 460741"/>
                <a:gd name="connsiteY3" fmla="*/ 1 h 460741"/>
                <a:gd name="connsiteX4" fmla="*/ 460742 w 460741"/>
                <a:gd name="connsiteY4" fmla="*/ 230372 h 46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0741" h="460741">
                  <a:moveTo>
                    <a:pt x="460742" y="230372"/>
                  </a:moveTo>
                  <a:cubicBezTo>
                    <a:pt x="460742" y="357602"/>
                    <a:pt x="357602" y="460742"/>
                    <a:pt x="230372" y="460742"/>
                  </a:cubicBezTo>
                  <a:cubicBezTo>
                    <a:pt x="103141" y="460742"/>
                    <a:pt x="1" y="357602"/>
                    <a:pt x="1" y="230372"/>
                  </a:cubicBezTo>
                  <a:cubicBezTo>
                    <a:pt x="1" y="103141"/>
                    <a:pt x="103141" y="1"/>
                    <a:pt x="230372" y="1"/>
                  </a:cubicBezTo>
                  <a:cubicBezTo>
                    <a:pt x="357602" y="1"/>
                    <a:pt x="460742" y="103141"/>
                    <a:pt x="460742" y="230372"/>
                  </a:cubicBezTo>
                  <a:close/>
                </a:path>
              </a:pathLst>
            </a:custGeom>
            <a:solidFill>
              <a:srgbClr val="FFFFFF"/>
            </a:solidFill>
            <a:ln w="16193" cap="flat">
              <a:solidFill>
                <a:srgbClr val="28CAFF"/>
              </a:solidFill>
              <a:prstDash val="solid"/>
              <a:round/>
            </a:ln>
          </p:spPr>
          <p:txBody>
            <a:bodyPr rtlCol="0" anchor="ctr"/>
            <a:lstStyle/>
            <a:p>
              <a:endParaRPr lang="en-US" dirty="0"/>
            </a:p>
          </p:txBody>
        </p:sp>
        <p:sp>
          <p:nvSpPr>
            <p:cNvPr id="80" name="Freeform: Shape 79">
              <a:extLst>
                <a:ext uri="{FF2B5EF4-FFF2-40B4-BE49-F238E27FC236}">
                  <a16:creationId xmlns:a16="http://schemas.microsoft.com/office/drawing/2014/main" id="{EC3B13FE-7DC1-C09E-2ED3-86AE9D0D99A5}"/>
                </a:ext>
              </a:extLst>
            </p:cNvPr>
            <p:cNvSpPr/>
            <p:nvPr/>
          </p:nvSpPr>
          <p:spPr>
            <a:xfrm>
              <a:off x="10243708" y="2033958"/>
              <a:ext cx="133734" cy="279616"/>
            </a:xfrm>
            <a:custGeom>
              <a:avLst/>
              <a:gdLst>
                <a:gd name="connsiteX0" fmla="*/ 12148 w 133734"/>
                <a:gd name="connsiteY0" fmla="*/ 279618 h 279616"/>
                <a:gd name="connsiteX1" fmla="*/ 48648 w 133734"/>
                <a:gd name="connsiteY1" fmla="*/ 145883 h 279616"/>
                <a:gd name="connsiteX2" fmla="*/ 1 w 133734"/>
                <a:gd name="connsiteY2" fmla="*/ 145883 h 279616"/>
                <a:gd name="connsiteX3" fmla="*/ 36442 w 133734"/>
                <a:gd name="connsiteY3" fmla="*/ 1 h 279616"/>
                <a:gd name="connsiteX4" fmla="*/ 133736 w 133734"/>
                <a:gd name="connsiteY4" fmla="*/ 1 h 279616"/>
                <a:gd name="connsiteX5" fmla="*/ 72942 w 133734"/>
                <a:gd name="connsiteY5" fmla="*/ 97296 h 279616"/>
                <a:gd name="connsiteX6" fmla="*/ 133736 w 133734"/>
                <a:gd name="connsiteY6" fmla="*/ 97296 h 279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734" h="279616">
                  <a:moveTo>
                    <a:pt x="12148" y="279618"/>
                  </a:moveTo>
                  <a:lnTo>
                    <a:pt x="48648" y="145883"/>
                  </a:lnTo>
                  <a:lnTo>
                    <a:pt x="1" y="145883"/>
                  </a:lnTo>
                  <a:lnTo>
                    <a:pt x="36442" y="1"/>
                  </a:lnTo>
                  <a:lnTo>
                    <a:pt x="133736" y="1"/>
                  </a:lnTo>
                  <a:lnTo>
                    <a:pt x="72942" y="97296"/>
                  </a:lnTo>
                  <a:lnTo>
                    <a:pt x="133736" y="97296"/>
                  </a:lnTo>
                  <a:close/>
                </a:path>
              </a:pathLst>
            </a:custGeom>
            <a:solidFill>
              <a:srgbClr val="28CAFF"/>
            </a:solidFill>
            <a:ln w="16193" cap="flat">
              <a:solidFill>
                <a:srgbClr val="28CAFF"/>
              </a:solidFill>
              <a:prstDash val="solid"/>
              <a:round/>
            </a:ln>
          </p:spPr>
          <p:txBody>
            <a:bodyPr rtlCol="0" anchor="ctr"/>
            <a:lstStyle/>
            <a:p>
              <a:endParaRPr lang="en-US" dirty="0"/>
            </a:p>
          </p:txBody>
        </p:sp>
      </p:grpSp>
      <p:grpSp>
        <p:nvGrpSpPr>
          <p:cNvPr id="81" name="Graphic 82">
            <a:extLst>
              <a:ext uri="{FF2B5EF4-FFF2-40B4-BE49-F238E27FC236}">
                <a16:creationId xmlns:a16="http://schemas.microsoft.com/office/drawing/2014/main" id="{54613472-CFC5-30A0-FBCF-B9D39FAD544D}"/>
              </a:ext>
            </a:extLst>
          </p:cNvPr>
          <p:cNvGrpSpPr/>
          <p:nvPr/>
        </p:nvGrpSpPr>
        <p:grpSpPr>
          <a:xfrm>
            <a:off x="1055390" y="3907754"/>
            <a:ext cx="460741" cy="460741"/>
            <a:chOff x="10097740" y="1938163"/>
            <a:chExt cx="460741" cy="460741"/>
          </a:xfrm>
        </p:grpSpPr>
        <p:sp>
          <p:nvSpPr>
            <p:cNvPr id="82" name="Freeform: Shape 81">
              <a:extLst>
                <a:ext uri="{FF2B5EF4-FFF2-40B4-BE49-F238E27FC236}">
                  <a16:creationId xmlns:a16="http://schemas.microsoft.com/office/drawing/2014/main" id="{B7751E52-2C72-89E3-8568-E1759413EAAA}"/>
                </a:ext>
              </a:extLst>
            </p:cNvPr>
            <p:cNvSpPr/>
            <p:nvPr/>
          </p:nvSpPr>
          <p:spPr>
            <a:xfrm>
              <a:off x="10097740" y="1938163"/>
              <a:ext cx="460741" cy="460741"/>
            </a:xfrm>
            <a:custGeom>
              <a:avLst/>
              <a:gdLst>
                <a:gd name="connsiteX0" fmla="*/ 460742 w 460741"/>
                <a:gd name="connsiteY0" fmla="*/ 230372 h 460741"/>
                <a:gd name="connsiteX1" fmla="*/ 230372 w 460741"/>
                <a:gd name="connsiteY1" fmla="*/ 460742 h 460741"/>
                <a:gd name="connsiteX2" fmla="*/ 1 w 460741"/>
                <a:gd name="connsiteY2" fmla="*/ 230372 h 460741"/>
                <a:gd name="connsiteX3" fmla="*/ 230372 w 460741"/>
                <a:gd name="connsiteY3" fmla="*/ 1 h 460741"/>
                <a:gd name="connsiteX4" fmla="*/ 460742 w 460741"/>
                <a:gd name="connsiteY4" fmla="*/ 230372 h 46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0741" h="460741">
                  <a:moveTo>
                    <a:pt x="460742" y="230372"/>
                  </a:moveTo>
                  <a:cubicBezTo>
                    <a:pt x="460742" y="357602"/>
                    <a:pt x="357602" y="460742"/>
                    <a:pt x="230372" y="460742"/>
                  </a:cubicBezTo>
                  <a:cubicBezTo>
                    <a:pt x="103141" y="460742"/>
                    <a:pt x="1" y="357602"/>
                    <a:pt x="1" y="230372"/>
                  </a:cubicBezTo>
                  <a:cubicBezTo>
                    <a:pt x="1" y="103141"/>
                    <a:pt x="103141" y="1"/>
                    <a:pt x="230372" y="1"/>
                  </a:cubicBezTo>
                  <a:cubicBezTo>
                    <a:pt x="357602" y="1"/>
                    <a:pt x="460742" y="103141"/>
                    <a:pt x="460742" y="230372"/>
                  </a:cubicBezTo>
                  <a:close/>
                </a:path>
              </a:pathLst>
            </a:custGeom>
            <a:solidFill>
              <a:srgbClr val="FFFFFF"/>
            </a:solidFill>
            <a:ln w="16235" cap="rnd">
              <a:solidFill>
                <a:srgbClr val="04547C"/>
              </a:solidFill>
              <a:prstDash val="solid"/>
              <a:round/>
            </a:ln>
          </p:spPr>
          <p:txBody>
            <a:bodyPr rtlCol="0" anchor="ctr"/>
            <a:lstStyle/>
            <a:p>
              <a:endParaRPr lang="en-US" dirty="0"/>
            </a:p>
          </p:txBody>
        </p:sp>
        <p:sp>
          <p:nvSpPr>
            <p:cNvPr id="83" name="Freeform: Shape 82">
              <a:extLst>
                <a:ext uri="{FF2B5EF4-FFF2-40B4-BE49-F238E27FC236}">
                  <a16:creationId xmlns:a16="http://schemas.microsoft.com/office/drawing/2014/main" id="{A8091982-518F-1DCC-3EBF-2E1406D8F68D}"/>
                </a:ext>
              </a:extLst>
            </p:cNvPr>
            <p:cNvSpPr/>
            <p:nvPr/>
          </p:nvSpPr>
          <p:spPr>
            <a:xfrm>
              <a:off x="10227882" y="2043789"/>
              <a:ext cx="182352" cy="151969"/>
            </a:xfrm>
            <a:custGeom>
              <a:avLst/>
              <a:gdLst>
                <a:gd name="connsiteX0" fmla="*/ 26703 w 182352"/>
                <a:gd name="connsiteY0" fmla="*/ 151971 h 151969"/>
                <a:gd name="connsiteX1" fmla="*/ 26703 w 182352"/>
                <a:gd name="connsiteY1" fmla="*/ 26075 h 151969"/>
                <a:gd name="connsiteX2" fmla="*/ 155650 w 182352"/>
                <a:gd name="connsiteY2" fmla="*/ 26075 h 151969"/>
                <a:gd name="connsiteX3" fmla="*/ 155650 w 182352"/>
                <a:gd name="connsiteY3" fmla="*/ 151971 h 151969"/>
              </a:gdLst>
              <a:ahLst/>
              <a:cxnLst>
                <a:cxn ang="0">
                  <a:pos x="connsiteX0" y="connsiteY0"/>
                </a:cxn>
                <a:cxn ang="0">
                  <a:pos x="connsiteX1" y="connsiteY1"/>
                </a:cxn>
                <a:cxn ang="0">
                  <a:pos x="connsiteX2" y="connsiteY2"/>
                </a:cxn>
                <a:cxn ang="0">
                  <a:pos x="connsiteX3" y="connsiteY3"/>
                </a:cxn>
              </a:cxnLst>
              <a:rect l="l" t="t" r="r" b="b"/>
              <a:pathLst>
                <a:path w="182352" h="151969">
                  <a:moveTo>
                    <a:pt x="26703" y="151971"/>
                  </a:moveTo>
                  <a:cubicBezTo>
                    <a:pt x="-8900" y="117205"/>
                    <a:pt x="-8900" y="60840"/>
                    <a:pt x="26703" y="26075"/>
                  </a:cubicBezTo>
                  <a:cubicBezTo>
                    <a:pt x="62305" y="-8690"/>
                    <a:pt x="120048" y="-8690"/>
                    <a:pt x="155650" y="26075"/>
                  </a:cubicBezTo>
                  <a:cubicBezTo>
                    <a:pt x="191254" y="60840"/>
                    <a:pt x="191254" y="117205"/>
                    <a:pt x="155650" y="151971"/>
                  </a:cubicBezTo>
                </a:path>
              </a:pathLst>
            </a:custGeom>
            <a:solidFill>
              <a:srgbClr val="FFFFFF"/>
            </a:solidFill>
            <a:ln w="16235" cap="rnd">
              <a:solidFill>
                <a:srgbClr val="04547C"/>
              </a:solidFill>
              <a:prstDash val="solid"/>
              <a:round/>
            </a:ln>
          </p:spPr>
          <p:txBody>
            <a:bodyPr rtlCol="0" anchor="ctr"/>
            <a:lstStyle/>
            <a:p>
              <a:endParaRPr lang="en-US" dirty="0"/>
            </a:p>
          </p:txBody>
        </p:sp>
        <p:sp>
          <p:nvSpPr>
            <p:cNvPr id="84" name="Freeform: Shape 83">
              <a:extLst>
                <a:ext uri="{FF2B5EF4-FFF2-40B4-BE49-F238E27FC236}">
                  <a16:creationId xmlns:a16="http://schemas.microsoft.com/office/drawing/2014/main" id="{7275ED45-D3D4-ECCA-2F6D-D5EE02216803}"/>
                </a:ext>
              </a:extLst>
            </p:cNvPr>
            <p:cNvSpPr/>
            <p:nvPr/>
          </p:nvSpPr>
          <p:spPr>
            <a:xfrm>
              <a:off x="10189365" y="1996249"/>
              <a:ext cx="279705" cy="233078"/>
            </a:xfrm>
            <a:custGeom>
              <a:avLst/>
              <a:gdLst>
                <a:gd name="connsiteX0" fmla="*/ 40974 w 279705"/>
                <a:gd name="connsiteY0" fmla="*/ 233080 h 233078"/>
                <a:gd name="connsiteX1" fmla="*/ 40974 w 279705"/>
                <a:gd name="connsiteY1" fmla="*/ 39987 h 233078"/>
                <a:gd name="connsiteX2" fmla="*/ 238734 w 279705"/>
                <a:gd name="connsiteY2" fmla="*/ 39987 h 233078"/>
                <a:gd name="connsiteX3" fmla="*/ 238734 w 279705"/>
                <a:gd name="connsiteY3" fmla="*/ 233080 h 233078"/>
              </a:gdLst>
              <a:ahLst/>
              <a:cxnLst>
                <a:cxn ang="0">
                  <a:pos x="connsiteX0" y="connsiteY0"/>
                </a:cxn>
                <a:cxn ang="0">
                  <a:pos x="connsiteX1" y="connsiteY1"/>
                </a:cxn>
                <a:cxn ang="0">
                  <a:pos x="connsiteX2" y="connsiteY2"/>
                </a:cxn>
                <a:cxn ang="0">
                  <a:pos x="connsiteX3" y="connsiteY3"/>
                </a:cxn>
              </a:cxnLst>
              <a:rect l="l" t="t" r="r" b="b"/>
              <a:pathLst>
                <a:path w="279705" h="233078">
                  <a:moveTo>
                    <a:pt x="40974" y="233080"/>
                  </a:moveTo>
                  <a:cubicBezTo>
                    <a:pt x="-13657" y="179764"/>
                    <a:pt x="-13657" y="93301"/>
                    <a:pt x="40974" y="39987"/>
                  </a:cubicBezTo>
                  <a:cubicBezTo>
                    <a:pt x="95605" y="-13328"/>
                    <a:pt x="184103" y="-13328"/>
                    <a:pt x="238734" y="39987"/>
                  </a:cubicBezTo>
                  <a:cubicBezTo>
                    <a:pt x="293364" y="93301"/>
                    <a:pt x="293364" y="179764"/>
                    <a:pt x="238734" y="233080"/>
                  </a:cubicBezTo>
                </a:path>
              </a:pathLst>
            </a:custGeom>
            <a:noFill/>
            <a:ln w="14288" cap="rnd">
              <a:solidFill>
                <a:srgbClr val="04547C"/>
              </a:solidFill>
              <a:prstDash val="solid"/>
              <a:round/>
            </a:ln>
          </p:spPr>
          <p:txBody>
            <a:bodyPr rtlCol="0" anchor="ctr"/>
            <a:lstStyle/>
            <a:p>
              <a:endParaRPr lang="en-US" dirty="0"/>
            </a:p>
          </p:txBody>
        </p:sp>
        <p:sp>
          <p:nvSpPr>
            <p:cNvPr id="85" name="Freeform: Shape 84">
              <a:extLst>
                <a:ext uri="{FF2B5EF4-FFF2-40B4-BE49-F238E27FC236}">
                  <a16:creationId xmlns:a16="http://schemas.microsoft.com/office/drawing/2014/main" id="{3AEA2C86-BBF8-6D9A-7D11-1AA65A3F4C20}"/>
                </a:ext>
              </a:extLst>
            </p:cNvPr>
            <p:cNvSpPr/>
            <p:nvPr/>
          </p:nvSpPr>
          <p:spPr>
            <a:xfrm>
              <a:off x="10291479" y="2133197"/>
              <a:ext cx="61810" cy="221216"/>
            </a:xfrm>
            <a:custGeom>
              <a:avLst/>
              <a:gdLst>
                <a:gd name="connsiteX0" fmla="*/ 30876 w 61810"/>
                <a:gd name="connsiteY0" fmla="*/ 1 h 221216"/>
                <a:gd name="connsiteX1" fmla="*/ 46373 w 61810"/>
                <a:gd name="connsiteY1" fmla="*/ 110639 h 221216"/>
                <a:gd name="connsiteX2" fmla="*/ 61812 w 61810"/>
                <a:gd name="connsiteY2" fmla="*/ 221217 h 221216"/>
                <a:gd name="connsiteX3" fmla="*/ 30876 w 61810"/>
                <a:gd name="connsiteY3" fmla="*/ 221217 h 221216"/>
                <a:gd name="connsiteX4" fmla="*/ 1 w 61810"/>
                <a:gd name="connsiteY4" fmla="*/ 221217 h 221216"/>
                <a:gd name="connsiteX5" fmla="*/ 15438 w 61810"/>
                <a:gd name="connsiteY5" fmla="*/ 110639 h 22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810" h="221216">
                  <a:moveTo>
                    <a:pt x="30876" y="1"/>
                  </a:moveTo>
                  <a:lnTo>
                    <a:pt x="46373" y="110639"/>
                  </a:lnTo>
                  <a:lnTo>
                    <a:pt x="61812" y="221217"/>
                  </a:lnTo>
                  <a:lnTo>
                    <a:pt x="30876" y="221217"/>
                  </a:lnTo>
                  <a:lnTo>
                    <a:pt x="1" y="221217"/>
                  </a:lnTo>
                  <a:lnTo>
                    <a:pt x="15438" y="110639"/>
                  </a:lnTo>
                  <a:close/>
                </a:path>
              </a:pathLst>
            </a:custGeom>
            <a:solidFill>
              <a:srgbClr val="04547C"/>
            </a:solidFill>
            <a:ln w="16235" cap="rnd">
              <a:solidFill>
                <a:srgbClr val="04547C"/>
              </a:solidFill>
              <a:prstDash val="solid"/>
              <a:round/>
            </a:ln>
          </p:spPr>
          <p:txBody>
            <a:bodyPr rtlCol="0" anchor="ctr"/>
            <a:lstStyle/>
            <a:p>
              <a:endParaRPr lang="en-US" dirty="0"/>
            </a:p>
          </p:txBody>
        </p:sp>
        <p:sp>
          <p:nvSpPr>
            <p:cNvPr id="86" name="Freeform: Shape 85">
              <a:extLst>
                <a:ext uri="{FF2B5EF4-FFF2-40B4-BE49-F238E27FC236}">
                  <a16:creationId xmlns:a16="http://schemas.microsoft.com/office/drawing/2014/main" id="{A4A94DF1-FC94-29DA-3165-1264A93731CB}"/>
                </a:ext>
              </a:extLst>
            </p:cNvPr>
            <p:cNvSpPr/>
            <p:nvPr/>
          </p:nvSpPr>
          <p:spPr>
            <a:xfrm>
              <a:off x="10295018" y="2109256"/>
              <a:ext cx="54864" cy="57995"/>
            </a:xfrm>
            <a:custGeom>
              <a:avLst/>
              <a:gdLst>
                <a:gd name="connsiteX0" fmla="*/ 69531 w 69530"/>
                <a:gd name="connsiteY0" fmla="*/ 33928 h 67854"/>
                <a:gd name="connsiteX1" fmla="*/ 34766 w 69530"/>
                <a:gd name="connsiteY1" fmla="*/ 67856 h 67854"/>
                <a:gd name="connsiteX2" fmla="*/ 1 w 69530"/>
                <a:gd name="connsiteY2" fmla="*/ 33928 h 67854"/>
                <a:gd name="connsiteX3" fmla="*/ 34766 w 69530"/>
                <a:gd name="connsiteY3" fmla="*/ 1 h 67854"/>
                <a:gd name="connsiteX4" fmla="*/ 69531 w 69530"/>
                <a:gd name="connsiteY4" fmla="*/ 33928 h 67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530" h="67854">
                  <a:moveTo>
                    <a:pt x="69531" y="33928"/>
                  </a:moveTo>
                  <a:cubicBezTo>
                    <a:pt x="69531" y="52666"/>
                    <a:pt x="53966" y="67856"/>
                    <a:pt x="34766" y="67856"/>
                  </a:cubicBezTo>
                  <a:cubicBezTo>
                    <a:pt x="15566" y="67856"/>
                    <a:pt x="1" y="52666"/>
                    <a:pt x="1" y="33928"/>
                  </a:cubicBezTo>
                  <a:cubicBezTo>
                    <a:pt x="1" y="15191"/>
                    <a:pt x="15566" y="1"/>
                    <a:pt x="34766" y="1"/>
                  </a:cubicBezTo>
                  <a:cubicBezTo>
                    <a:pt x="53966" y="1"/>
                    <a:pt x="69531" y="15191"/>
                    <a:pt x="69531" y="33928"/>
                  </a:cubicBezTo>
                  <a:close/>
                </a:path>
              </a:pathLst>
            </a:custGeom>
            <a:solidFill>
              <a:srgbClr val="04547C"/>
            </a:solidFill>
            <a:ln w="14288" cap="rnd">
              <a:solidFill>
                <a:srgbClr val="04547C"/>
              </a:solidFill>
              <a:prstDash val="solid"/>
              <a:round/>
            </a:ln>
          </p:spPr>
          <p:txBody>
            <a:bodyPr rtlCol="0" anchor="ctr"/>
            <a:lstStyle/>
            <a:p>
              <a:endParaRPr lang="en-US" dirty="0"/>
            </a:p>
          </p:txBody>
        </p:sp>
      </p:grpSp>
      <p:grpSp>
        <p:nvGrpSpPr>
          <p:cNvPr id="87" name="Graphic 78">
            <a:extLst>
              <a:ext uri="{FF2B5EF4-FFF2-40B4-BE49-F238E27FC236}">
                <a16:creationId xmlns:a16="http://schemas.microsoft.com/office/drawing/2014/main" id="{7751A2BE-40E9-3E9F-2135-688A664D343E}"/>
              </a:ext>
            </a:extLst>
          </p:cNvPr>
          <p:cNvGrpSpPr/>
          <p:nvPr/>
        </p:nvGrpSpPr>
        <p:grpSpPr>
          <a:xfrm>
            <a:off x="4170870" y="3907754"/>
            <a:ext cx="460741" cy="460741"/>
            <a:chOff x="7738839" y="3917936"/>
            <a:chExt cx="460741" cy="460741"/>
          </a:xfrm>
        </p:grpSpPr>
        <p:sp>
          <p:nvSpPr>
            <p:cNvPr id="88" name="Freeform: Shape 87">
              <a:extLst>
                <a:ext uri="{FF2B5EF4-FFF2-40B4-BE49-F238E27FC236}">
                  <a16:creationId xmlns:a16="http://schemas.microsoft.com/office/drawing/2014/main" id="{3C60B36C-CA08-21E6-A9AE-AD64FE3B26DB}"/>
                </a:ext>
              </a:extLst>
            </p:cNvPr>
            <p:cNvSpPr/>
            <p:nvPr/>
          </p:nvSpPr>
          <p:spPr>
            <a:xfrm>
              <a:off x="7738839" y="3917936"/>
              <a:ext cx="460741" cy="460741"/>
            </a:xfrm>
            <a:custGeom>
              <a:avLst/>
              <a:gdLst>
                <a:gd name="connsiteX0" fmla="*/ 460742 w 460741"/>
                <a:gd name="connsiteY0" fmla="*/ 230372 h 460741"/>
                <a:gd name="connsiteX1" fmla="*/ 230372 w 460741"/>
                <a:gd name="connsiteY1" fmla="*/ 460742 h 460741"/>
                <a:gd name="connsiteX2" fmla="*/ 1 w 460741"/>
                <a:gd name="connsiteY2" fmla="*/ 230372 h 460741"/>
                <a:gd name="connsiteX3" fmla="*/ 230372 w 460741"/>
                <a:gd name="connsiteY3" fmla="*/ 1 h 460741"/>
                <a:gd name="connsiteX4" fmla="*/ 460742 w 460741"/>
                <a:gd name="connsiteY4" fmla="*/ 230372 h 46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0741" h="460741">
                  <a:moveTo>
                    <a:pt x="460742" y="230372"/>
                  </a:moveTo>
                  <a:cubicBezTo>
                    <a:pt x="460742" y="357602"/>
                    <a:pt x="357602" y="460742"/>
                    <a:pt x="230372" y="460742"/>
                  </a:cubicBezTo>
                  <a:cubicBezTo>
                    <a:pt x="103141" y="460742"/>
                    <a:pt x="1" y="357602"/>
                    <a:pt x="1" y="230372"/>
                  </a:cubicBezTo>
                  <a:cubicBezTo>
                    <a:pt x="1" y="103141"/>
                    <a:pt x="103141" y="1"/>
                    <a:pt x="230372" y="1"/>
                  </a:cubicBezTo>
                  <a:cubicBezTo>
                    <a:pt x="357602" y="1"/>
                    <a:pt x="460742" y="103141"/>
                    <a:pt x="460742" y="230372"/>
                  </a:cubicBezTo>
                  <a:close/>
                </a:path>
              </a:pathLst>
            </a:custGeom>
            <a:solidFill>
              <a:srgbClr val="FFFFFF"/>
            </a:solidFill>
            <a:ln w="16235" cap="flat">
              <a:solidFill>
                <a:srgbClr val="403F3E"/>
              </a:solidFill>
              <a:prstDash val="solid"/>
              <a:round/>
            </a:ln>
          </p:spPr>
          <p:txBody>
            <a:bodyPr rtlCol="0" anchor="ctr"/>
            <a:lstStyle/>
            <a:p>
              <a:endParaRPr lang="en-US" dirty="0"/>
            </a:p>
          </p:txBody>
        </p:sp>
        <p:grpSp>
          <p:nvGrpSpPr>
            <p:cNvPr id="89" name="Graphic 78">
              <a:extLst>
                <a:ext uri="{FF2B5EF4-FFF2-40B4-BE49-F238E27FC236}">
                  <a16:creationId xmlns:a16="http://schemas.microsoft.com/office/drawing/2014/main" id="{81EADDDB-6374-9440-CBD0-FA3155836C90}"/>
                </a:ext>
              </a:extLst>
            </p:cNvPr>
            <p:cNvGrpSpPr/>
            <p:nvPr/>
          </p:nvGrpSpPr>
          <p:grpSpPr>
            <a:xfrm>
              <a:off x="7835655" y="4028873"/>
              <a:ext cx="267110" cy="238747"/>
              <a:chOff x="7835655" y="4028873"/>
              <a:chExt cx="267110" cy="238747"/>
            </a:xfrm>
          </p:grpSpPr>
          <p:sp>
            <p:nvSpPr>
              <p:cNvPr id="90" name="Freeform: Shape 89">
                <a:extLst>
                  <a:ext uri="{FF2B5EF4-FFF2-40B4-BE49-F238E27FC236}">
                    <a16:creationId xmlns:a16="http://schemas.microsoft.com/office/drawing/2014/main" id="{4A618A7E-9694-802C-F66D-0AB1BF6B2128}"/>
                  </a:ext>
                </a:extLst>
              </p:cNvPr>
              <p:cNvSpPr/>
              <p:nvPr/>
            </p:nvSpPr>
            <p:spPr>
              <a:xfrm>
                <a:off x="8032398" y="4066211"/>
                <a:ext cx="39551" cy="81257"/>
              </a:xfrm>
              <a:custGeom>
                <a:avLst/>
                <a:gdLst>
                  <a:gd name="connsiteX0" fmla="*/ 11 w 39551"/>
                  <a:gd name="connsiteY0" fmla="*/ 12 h 81257"/>
                  <a:gd name="connsiteX1" fmla="*/ 39563 w 39551"/>
                  <a:gd name="connsiteY1" fmla="*/ 81270 h 81257"/>
                </a:gdLst>
                <a:ahLst/>
                <a:cxnLst>
                  <a:cxn ang="0">
                    <a:pos x="connsiteX0" y="connsiteY0"/>
                  </a:cxn>
                  <a:cxn ang="0">
                    <a:pos x="connsiteX1" y="connsiteY1"/>
                  </a:cxn>
                </a:cxnLst>
                <a:rect l="l" t="t" r="r" b="b"/>
                <a:pathLst>
                  <a:path w="39551" h="81257">
                    <a:moveTo>
                      <a:pt x="11" y="12"/>
                    </a:moveTo>
                    <a:lnTo>
                      <a:pt x="39563" y="81270"/>
                    </a:lnTo>
                  </a:path>
                </a:pathLst>
              </a:custGeom>
              <a:noFill/>
              <a:ln w="13342" cap="flat">
                <a:solidFill>
                  <a:srgbClr val="403F3E"/>
                </a:solidFill>
                <a:prstDash val="solid"/>
                <a:round/>
              </a:ln>
            </p:spPr>
            <p:txBody>
              <a:bodyPr rtlCol="0" anchor="ctr"/>
              <a:lstStyle/>
              <a:p>
                <a:endParaRPr lang="en-US" dirty="0"/>
              </a:p>
            </p:txBody>
          </p:sp>
          <p:sp>
            <p:nvSpPr>
              <p:cNvPr id="91" name="Freeform: Shape 90">
                <a:extLst>
                  <a:ext uri="{FF2B5EF4-FFF2-40B4-BE49-F238E27FC236}">
                    <a16:creationId xmlns:a16="http://schemas.microsoft.com/office/drawing/2014/main" id="{588BC233-3BB8-15B8-E48E-AEAFA9F60B26}"/>
                  </a:ext>
                </a:extLst>
              </p:cNvPr>
              <p:cNvSpPr/>
              <p:nvPr/>
            </p:nvSpPr>
            <p:spPr>
              <a:xfrm>
                <a:off x="7945335" y="4058372"/>
                <a:ext cx="72701" cy="178911"/>
              </a:xfrm>
              <a:custGeom>
                <a:avLst/>
                <a:gdLst>
                  <a:gd name="connsiteX0" fmla="*/ 72713 w 72701"/>
                  <a:gd name="connsiteY0" fmla="*/ 12 h 178911"/>
                  <a:gd name="connsiteX1" fmla="*/ 11 w 72701"/>
                  <a:gd name="connsiteY1" fmla="*/ 178924 h 178911"/>
                </a:gdLst>
                <a:ahLst/>
                <a:cxnLst>
                  <a:cxn ang="0">
                    <a:pos x="connsiteX0" y="connsiteY0"/>
                  </a:cxn>
                  <a:cxn ang="0">
                    <a:pos x="connsiteX1" y="connsiteY1"/>
                  </a:cxn>
                </a:cxnLst>
                <a:rect l="l" t="t" r="r" b="b"/>
                <a:pathLst>
                  <a:path w="72701" h="178911">
                    <a:moveTo>
                      <a:pt x="72713" y="12"/>
                    </a:moveTo>
                    <a:lnTo>
                      <a:pt x="11" y="178924"/>
                    </a:lnTo>
                  </a:path>
                </a:pathLst>
              </a:custGeom>
              <a:noFill/>
              <a:ln w="13342" cap="flat">
                <a:solidFill>
                  <a:srgbClr val="403F3E"/>
                </a:solidFill>
                <a:prstDash val="solid"/>
                <a:round/>
              </a:ln>
            </p:spPr>
            <p:txBody>
              <a:bodyPr rtlCol="0" anchor="ctr"/>
              <a:lstStyle/>
              <a:p>
                <a:endParaRPr lang="en-US" dirty="0"/>
              </a:p>
            </p:txBody>
          </p:sp>
          <p:sp>
            <p:nvSpPr>
              <p:cNvPr id="92" name="Freeform: Shape 91">
                <a:extLst>
                  <a:ext uri="{FF2B5EF4-FFF2-40B4-BE49-F238E27FC236}">
                    <a16:creationId xmlns:a16="http://schemas.microsoft.com/office/drawing/2014/main" id="{9EC1285F-A1F5-628A-A6EA-6E5D410A1CF3}"/>
                  </a:ext>
                </a:extLst>
              </p:cNvPr>
              <p:cNvSpPr/>
              <p:nvPr/>
            </p:nvSpPr>
            <p:spPr>
              <a:xfrm>
                <a:off x="7858393" y="4120841"/>
                <a:ext cx="68512" cy="118955"/>
              </a:xfrm>
              <a:custGeom>
                <a:avLst/>
                <a:gdLst>
                  <a:gd name="connsiteX0" fmla="*/ 68524 w 68512"/>
                  <a:gd name="connsiteY0" fmla="*/ 118968 h 118955"/>
                  <a:gd name="connsiteX1" fmla="*/ 11 w 68512"/>
                  <a:gd name="connsiteY1" fmla="*/ 12 h 118955"/>
                </a:gdLst>
                <a:ahLst/>
                <a:cxnLst>
                  <a:cxn ang="0">
                    <a:pos x="connsiteX0" y="connsiteY0"/>
                  </a:cxn>
                  <a:cxn ang="0">
                    <a:pos x="connsiteX1" y="connsiteY1"/>
                  </a:cxn>
                </a:cxnLst>
                <a:rect l="l" t="t" r="r" b="b"/>
                <a:pathLst>
                  <a:path w="68512" h="118955">
                    <a:moveTo>
                      <a:pt x="68524" y="118968"/>
                    </a:moveTo>
                    <a:lnTo>
                      <a:pt x="11" y="12"/>
                    </a:lnTo>
                  </a:path>
                </a:pathLst>
              </a:custGeom>
              <a:noFill/>
              <a:ln w="13342" cap="flat">
                <a:solidFill>
                  <a:srgbClr val="403F3E"/>
                </a:solidFill>
                <a:prstDash val="solid"/>
                <a:round/>
              </a:ln>
            </p:spPr>
            <p:txBody>
              <a:bodyPr rtlCol="0" anchor="ctr"/>
              <a:lstStyle/>
              <a:p>
                <a:endParaRPr lang="en-US" dirty="0"/>
              </a:p>
            </p:txBody>
          </p:sp>
          <p:sp>
            <p:nvSpPr>
              <p:cNvPr id="93" name="Freeform: Shape 92">
                <a:extLst>
                  <a:ext uri="{FF2B5EF4-FFF2-40B4-BE49-F238E27FC236}">
                    <a16:creationId xmlns:a16="http://schemas.microsoft.com/office/drawing/2014/main" id="{E8C1832F-2F20-449C-4346-D33C2AC1A716}"/>
                  </a:ext>
                </a:extLst>
              </p:cNvPr>
              <p:cNvSpPr/>
              <p:nvPr/>
            </p:nvSpPr>
            <p:spPr>
              <a:xfrm>
                <a:off x="7913622" y="4224419"/>
                <a:ext cx="43201" cy="43201"/>
              </a:xfrm>
              <a:custGeom>
                <a:avLst/>
                <a:gdLst>
                  <a:gd name="connsiteX0" fmla="*/ 21612 w 43201"/>
                  <a:gd name="connsiteY0" fmla="*/ 43214 h 43201"/>
                  <a:gd name="connsiteX1" fmla="*/ 43213 w 43201"/>
                  <a:gd name="connsiteY1" fmla="*/ 21613 h 43201"/>
                  <a:gd name="connsiteX2" fmla="*/ 21612 w 43201"/>
                  <a:gd name="connsiteY2" fmla="*/ 12 h 43201"/>
                  <a:gd name="connsiteX3" fmla="*/ 11 w 43201"/>
                  <a:gd name="connsiteY3" fmla="*/ 21613 h 43201"/>
                  <a:gd name="connsiteX4" fmla="*/ 21612 w 43201"/>
                  <a:gd name="connsiteY4" fmla="*/ 43214 h 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01" h="43201">
                    <a:moveTo>
                      <a:pt x="21612" y="43214"/>
                    </a:moveTo>
                    <a:cubicBezTo>
                      <a:pt x="33520" y="43214"/>
                      <a:pt x="43213" y="33520"/>
                      <a:pt x="43213" y="21613"/>
                    </a:cubicBezTo>
                    <a:cubicBezTo>
                      <a:pt x="43213" y="9706"/>
                      <a:pt x="33579" y="12"/>
                      <a:pt x="21612" y="12"/>
                    </a:cubicBezTo>
                    <a:cubicBezTo>
                      <a:pt x="9705" y="12"/>
                      <a:pt x="11" y="9646"/>
                      <a:pt x="11" y="21613"/>
                    </a:cubicBezTo>
                    <a:cubicBezTo>
                      <a:pt x="11" y="33580"/>
                      <a:pt x="9645" y="43214"/>
                      <a:pt x="21612" y="43214"/>
                    </a:cubicBezTo>
                    <a:close/>
                  </a:path>
                </a:pathLst>
              </a:custGeom>
              <a:solidFill>
                <a:srgbClr val="403F3E"/>
              </a:solidFill>
              <a:ln w="13342" cap="flat">
                <a:solidFill>
                  <a:srgbClr val="403F3E"/>
                </a:solidFill>
                <a:prstDash val="solid"/>
                <a:round/>
              </a:ln>
            </p:spPr>
            <p:txBody>
              <a:bodyPr rtlCol="0" anchor="ctr"/>
              <a:lstStyle/>
              <a:p>
                <a:endParaRPr lang="en-US" dirty="0"/>
              </a:p>
            </p:txBody>
          </p:sp>
          <p:sp>
            <p:nvSpPr>
              <p:cNvPr id="94" name="Freeform: Shape 93">
                <a:extLst>
                  <a:ext uri="{FF2B5EF4-FFF2-40B4-BE49-F238E27FC236}">
                    <a16:creationId xmlns:a16="http://schemas.microsoft.com/office/drawing/2014/main" id="{1CC877E0-E2C5-4233-E056-68720C851488}"/>
                  </a:ext>
                </a:extLst>
              </p:cNvPr>
              <p:cNvSpPr/>
              <p:nvPr/>
            </p:nvSpPr>
            <p:spPr>
              <a:xfrm>
                <a:off x="8007206" y="4028873"/>
                <a:ext cx="43202" cy="43201"/>
              </a:xfrm>
              <a:custGeom>
                <a:avLst/>
                <a:gdLst>
                  <a:gd name="connsiteX0" fmla="*/ 21613 w 43202"/>
                  <a:gd name="connsiteY0" fmla="*/ 43214 h 43201"/>
                  <a:gd name="connsiteX1" fmla="*/ 43214 w 43202"/>
                  <a:gd name="connsiteY1" fmla="*/ 21613 h 43201"/>
                  <a:gd name="connsiteX2" fmla="*/ 21613 w 43202"/>
                  <a:gd name="connsiteY2" fmla="*/ 12 h 43201"/>
                  <a:gd name="connsiteX3" fmla="*/ 11 w 43202"/>
                  <a:gd name="connsiteY3" fmla="*/ 21613 h 43201"/>
                  <a:gd name="connsiteX4" fmla="*/ 21613 w 43202"/>
                  <a:gd name="connsiteY4" fmla="*/ 43214 h 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02" h="43201">
                    <a:moveTo>
                      <a:pt x="21613" y="43214"/>
                    </a:moveTo>
                    <a:cubicBezTo>
                      <a:pt x="33520" y="43214"/>
                      <a:pt x="43214" y="33521"/>
                      <a:pt x="43214" y="21613"/>
                    </a:cubicBezTo>
                    <a:cubicBezTo>
                      <a:pt x="43214" y="9706"/>
                      <a:pt x="33580" y="12"/>
                      <a:pt x="21613" y="12"/>
                    </a:cubicBezTo>
                    <a:cubicBezTo>
                      <a:pt x="9705" y="12"/>
                      <a:pt x="11" y="9646"/>
                      <a:pt x="11" y="21613"/>
                    </a:cubicBezTo>
                    <a:cubicBezTo>
                      <a:pt x="71" y="33581"/>
                      <a:pt x="9705" y="43214"/>
                      <a:pt x="21613" y="43214"/>
                    </a:cubicBezTo>
                    <a:close/>
                  </a:path>
                </a:pathLst>
              </a:custGeom>
              <a:solidFill>
                <a:srgbClr val="403F3E"/>
              </a:solidFill>
              <a:ln w="13342" cap="flat">
                <a:solidFill>
                  <a:srgbClr val="403F3E"/>
                </a:solidFill>
                <a:prstDash val="solid"/>
                <a:round/>
              </a:ln>
            </p:spPr>
            <p:txBody>
              <a:bodyPr rtlCol="0" anchor="ctr"/>
              <a:lstStyle/>
              <a:p>
                <a:endParaRPr lang="en-US" dirty="0"/>
              </a:p>
            </p:txBody>
          </p:sp>
          <p:sp>
            <p:nvSpPr>
              <p:cNvPr id="95" name="Freeform: Shape 94">
                <a:extLst>
                  <a:ext uri="{FF2B5EF4-FFF2-40B4-BE49-F238E27FC236}">
                    <a16:creationId xmlns:a16="http://schemas.microsoft.com/office/drawing/2014/main" id="{920790FC-AF63-50D3-2806-0DE26A8C4632}"/>
                  </a:ext>
                </a:extLst>
              </p:cNvPr>
              <p:cNvSpPr/>
              <p:nvPr/>
            </p:nvSpPr>
            <p:spPr>
              <a:xfrm>
                <a:off x="7835655" y="4093796"/>
                <a:ext cx="43201" cy="43202"/>
              </a:xfrm>
              <a:custGeom>
                <a:avLst/>
                <a:gdLst>
                  <a:gd name="connsiteX0" fmla="*/ 21612 w 43201"/>
                  <a:gd name="connsiteY0" fmla="*/ 43214 h 43202"/>
                  <a:gd name="connsiteX1" fmla="*/ 43213 w 43201"/>
                  <a:gd name="connsiteY1" fmla="*/ 21613 h 43202"/>
                  <a:gd name="connsiteX2" fmla="*/ 21612 w 43201"/>
                  <a:gd name="connsiteY2" fmla="*/ 12 h 43202"/>
                  <a:gd name="connsiteX3" fmla="*/ 11 w 43201"/>
                  <a:gd name="connsiteY3" fmla="*/ 21613 h 43202"/>
                  <a:gd name="connsiteX4" fmla="*/ 21612 w 43201"/>
                  <a:gd name="connsiteY4" fmla="*/ 43214 h 432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01" h="43202">
                    <a:moveTo>
                      <a:pt x="21612" y="43214"/>
                    </a:moveTo>
                    <a:cubicBezTo>
                      <a:pt x="33520" y="43214"/>
                      <a:pt x="43213" y="33521"/>
                      <a:pt x="43213" y="21613"/>
                    </a:cubicBezTo>
                    <a:cubicBezTo>
                      <a:pt x="43213" y="9706"/>
                      <a:pt x="33520" y="12"/>
                      <a:pt x="21612" y="12"/>
                    </a:cubicBezTo>
                    <a:cubicBezTo>
                      <a:pt x="9705" y="12"/>
                      <a:pt x="11" y="9706"/>
                      <a:pt x="11" y="21613"/>
                    </a:cubicBezTo>
                    <a:cubicBezTo>
                      <a:pt x="11" y="33521"/>
                      <a:pt x="9705" y="43214"/>
                      <a:pt x="21612" y="43214"/>
                    </a:cubicBezTo>
                    <a:close/>
                  </a:path>
                </a:pathLst>
              </a:custGeom>
              <a:solidFill>
                <a:srgbClr val="403F3E"/>
              </a:solidFill>
              <a:ln w="13342" cap="flat">
                <a:solidFill>
                  <a:srgbClr val="403F3E"/>
                </a:solidFill>
                <a:prstDash val="solid"/>
                <a:round/>
              </a:ln>
            </p:spPr>
            <p:txBody>
              <a:bodyPr rtlCol="0" anchor="ctr"/>
              <a:lstStyle/>
              <a:p>
                <a:endParaRPr lang="en-US" dirty="0"/>
              </a:p>
            </p:txBody>
          </p:sp>
          <p:sp>
            <p:nvSpPr>
              <p:cNvPr id="96" name="Freeform: Shape 95">
                <a:extLst>
                  <a:ext uri="{FF2B5EF4-FFF2-40B4-BE49-F238E27FC236}">
                    <a16:creationId xmlns:a16="http://schemas.microsoft.com/office/drawing/2014/main" id="{DA4BA472-C358-524A-2714-B5B61AE9F21B}"/>
                  </a:ext>
                </a:extLst>
              </p:cNvPr>
              <p:cNvSpPr/>
              <p:nvPr/>
            </p:nvSpPr>
            <p:spPr>
              <a:xfrm>
                <a:off x="8059563" y="4140827"/>
                <a:ext cx="43202" cy="43202"/>
              </a:xfrm>
              <a:custGeom>
                <a:avLst/>
                <a:gdLst>
                  <a:gd name="connsiteX0" fmla="*/ 21612 w 43202"/>
                  <a:gd name="connsiteY0" fmla="*/ 43215 h 43202"/>
                  <a:gd name="connsiteX1" fmla="*/ 43214 w 43202"/>
                  <a:gd name="connsiteY1" fmla="*/ 21614 h 43202"/>
                  <a:gd name="connsiteX2" fmla="*/ 21612 w 43202"/>
                  <a:gd name="connsiteY2" fmla="*/ 12 h 43202"/>
                  <a:gd name="connsiteX3" fmla="*/ 11 w 43202"/>
                  <a:gd name="connsiteY3" fmla="*/ 21614 h 43202"/>
                  <a:gd name="connsiteX4" fmla="*/ 21612 w 43202"/>
                  <a:gd name="connsiteY4" fmla="*/ 43215 h 432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02" h="43202">
                    <a:moveTo>
                      <a:pt x="21612" y="43215"/>
                    </a:moveTo>
                    <a:cubicBezTo>
                      <a:pt x="33520" y="43215"/>
                      <a:pt x="43214" y="33521"/>
                      <a:pt x="43214" y="21614"/>
                    </a:cubicBezTo>
                    <a:cubicBezTo>
                      <a:pt x="43214" y="9706"/>
                      <a:pt x="33520" y="12"/>
                      <a:pt x="21612" y="12"/>
                    </a:cubicBezTo>
                    <a:cubicBezTo>
                      <a:pt x="9705" y="12"/>
                      <a:pt x="11" y="9706"/>
                      <a:pt x="11" y="21614"/>
                    </a:cubicBezTo>
                    <a:cubicBezTo>
                      <a:pt x="11" y="33521"/>
                      <a:pt x="9705" y="43215"/>
                      <a:pt x="21612" y="43215"/>
                    </a:cubicBezTo>
                    <a:close/>
                  </a:path>
                </a:pathLst>
              </a:custGeom>
              <a:solidFill>
                <a:srgbClr val="403F3E"/>
              </a:solidFill>
              <a:ln w="13342" cap="flat">
                <a:solidFill>
                  <a:srgbClr val="403F3E"/>
                </a:solidFill>
                <a:prstDash val="solid"/>
                <a:round/>
              </a:ln>
            </p:spPr>
            <p:txBody>
              <a:bodyPr rtlCol="0" anchor="ctr"/>
              <a:lstStyle/>
              <a:p>
                <a:endParaRPr lang="en-US" dirty="0"/>
              </a:p>
            </p:txBody>
          </p:sp>
        </p:grpSp>
      </p:grpSp>
      <p:grpSp>
        <p:nvGrpSpPr>
          <p:cNvPr id="97" name="Graphic 86">
            <a:extLst>
              <a:ext uri="{FF2B5EF4-FFF2-40B4-BE49-F238E27FC236}">
                <a16:creationId xmlns:a16="http://schemas.microsoft.com/office/drawing/2014/main" id="{A7CC112C-CE56-83E0-8191-F14C91B1CAF9}"/>
              </a:ext>
            </a:extLst>
          </p:cNvPr>
          <p:cNvGrpSpPr/>
          <p:nvPr/>
        </p:nvGrpSpPr>
        <p:grpSpPr>
          <a:xfrm>
            <a:off x="5175372" y="1853151"/>
            <a:ext cx="466725" cy="466725"/>
            <a:chOff x="10311112" y="1863109"/>
            <a:chExt cx="466725" cy="466725"/>
          </a:xfrm>
        </p:grpSpPr>
        <p:sp>
          <p:nvSpPr>
            <p:cNvPr id="98" name="Freeform: Shape 97">
              <a:extLst>
                <a:ext uri="{FF2B5EF4-FFF2-40B4-BE49-F238E27FC236}">
                  <a16:creationId xmlns:a16="http://schemas.microsoft.com/office/drawing/2014/main" id="{BED946D1-DC77-AB6A-D44B-A671CDD14F21}"/>
                </a:ext>
              </a:extLst>
            </p:cNvPr>
            <p:cNvSpPr/>
            <p:nvPr/>
          </p:nvSpPr>
          <p:spPr>
            <a:xfrm>
              <a:off x="10311112" y="1863109"/>
              <a:ext cx="466725" cy="466725"/>
            </a:xfrm>
            <a:custGeom>
              <a:avLst/>
              <a:gdLst>
                <a:gd name="connsiteX0" fmla="*/ 233364 w 466725"/>
                <a:gd name="connsiteY0" fmla="*/ 466726 h 466725"/>
                <a:gd name="connsiteX1" fmla="*/ 1 w 466725"/>
                <a:gd name="connsiteY1" fmla="*/ 233364 h 466725"/>
                <a:gd name="connsiteX2" fmla="*/ 233364 w 466725"/>
                <a:gd name="connsiteY2" fmla="*/ 1 h 466725"/>
                <a:gd name="connsiteX3" fmla="*/ 466726 w 466725"/>
                <a:gd name="connsiteY3" fmla="*/ 233364 h 466725"/>
                <a:gd name="connsiteX4" fmla="*/ 233364 w 466725"/>
                <a:gd name="connsiteY4" fmla="*/ 466726 h 466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25" h="466725">
                  <a:moveTo>
                    <a:pt x="233364" y="466726"/>
                  </a:moveTo>
                  <a:cubicBezTo>
                    <a:pt x="104486" y="466726"/>
                    <a:pt x="1" y="362221"/>
                    <a:pt x="1" y="233364"/>
                  </a:cubicBezTo>
                  <a:cubicBezTo>
                    <a:pt x="1" y="104466"/>
                    <a:pt x="104486" y="1"/>
                    <a:pt x="233364" y="1"/>
                  </a:cubicBezTo>
                  <a:cubicBezTo>
                    <a:pt x="362241" y="1"/>
                    <a:pt x="466726" y="104466"/>
                    <a:pt x="466726" y="233364"/>
                  </a:cubicBezTo>
                  <a:cubicBezTo>
                    <a:pt x="466726" y="362221"/>
                    <a:pt x="362241" y="466726"/>
                    <a:pt x="233364" y="466726"/>
                  </a:cubicBezTo>
                  <a:close/>
                </a:path>
              </a:pathLst>
            </a:custGeom>
            <a:solidFill>
              <a:srgbClr val="FFFFFF"/>
            </a:solidFill>
            <a:ln w="16193" cap="flat">
              <a:solidFill>
                <a:srgbClr val="1DE4CA"/>
              </a:solidFill>
              <a:prstDash val="solid"/>
              <a:miter/>
            </a:ln>
          </p:spPr>
          <p:txBody>
            <a:bodyPr rtlCol="0" anchor="ctr"/>
            <a:lstStyle/>
            <a:p>
              <a:endParaRPr lang="en-US" dirty="0"/>
            </a:p>
          </p:txBody>
        </p:sp>
        <p:sp>
          <p:nvSpPr>
            <p:cNvPr id="99" name="Freeform: Shape 98">
              <a:extLst>
                <a:ext uri="{FF2B5EF4-FFF2-40B4-BE49-F238E27FC236}">
                  <a16:creationId xmlns:a16="http://schemas.microsoft.com/office/drawing/2014/main" id="{1851A37D-4B50-FC73-1D5E-04D803A779F3}"/>
                </a:ext>
              </a:extLst>
            </p:cNvPr>
            <p:cNvSpPr/>
            <p:nvPr/>
          </p:nvSpPr>
          <p:spPr>
            <a:xfrm>
              <a:off x="10546247" y="2056183"/>
              <a:ext cx="140017" cy="140017"/>
            </a:xfrm>
            <a:custGeom>
              <a:avLst/>
              <a:gdLst>
                <a:gd name="connsiteX0" fmla="*/ 140018 w 140017"/>
                <a:gd name="connsiteY0" fmla="*/ 70010 h 140017"/>
                <a:gd name="connsiteX1" fmla="*/ 70010 w 140017"/>
                <a:gd name="connsiteY1" fmla="*/ 140018 h 140017"/>
                <a:gd name="connsiteX2" fmla="*/ 1 w 140017"/>
                <a:gd name="connsiteY2" fmla="*/ 70010 h 140017"/>
                <a:gd name="connsiteX3" fmla="*/ 70010 w 140017"/>
                <a:gd name="connsiteY3" fmla="*/ 1 h 140017"/>
                <a:gd name="connsiteX4" fmla="*/ 140018 w 140017"/>
                <a:gd name="connsiteY4" fmla="*/ 70010 h 140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017" h="140017">
                  <a:moveTo>
                    <a:pt x="140018" y="70010"/>
                  </a:moveTo>
                  <a:cubicBezTo>
                    <a:pt x="140018" y="108675"/>
                    <a:pt x="108675" y="140018"/>
                    <a:pt x="70010" y="140018"/>
                  </a:cubicBezTo>
                  <a:cubicBezTo>
                    <a:pt x="31345" y="140018"/>
                    <a:pt x="1" y="108675"/>
                    <a:pt x="1" y="70010"/>
                  </a:cubicBezTo>
                  <a:cubicBezTo>
                    <a:pt x="1" y="31345"/>
                    <a:pt x="31345" y="1"/>
                    <a:pt x="70010" y="1"/>
                  </a:cubicBezTo>
                  <a:cubicBezTo>
                    <a:pt x="108675" y="1"/>
                    <a:pt x="140018" y="31345"/>
                    <a:pt x="140018" y="70010"/>
                  </a:cubicBezTo>
                  <a:close/>
                </a:path>
              </a:pathLst>
            </a:custGeom>
            <a:solidFill>
              <a:srgbClr val="FFFFFF"/>
            </a:solidFill>
            <a:ln w="9525" cap="flat">
              <a:solidFill>
                <a:srgbClr val="1DE4CA"/>
              </a:solidFill>
              <a:prstDash val="solid"/>
              <a:miter/>
            </a:ln>
          </p:spPr>
          <p:txBody>
            <a:bodyPr rtlCol="0" anchor="ctr"/>
            <a:lstStyle/>
            <a:p>
              <a:endParaRPr lang="en-US" dirty="0"/>
            </a:p>
          </p:txBody>
        </p:sp>
        <p:sp>
          <p:nvSpPr>
            <p:cNvPr id="100" name="Freeform: Shape 99">
              <a:extLst>
                <a:ext uri="{FF2B5EF4-FFF2-40B4-BE49-F238E27FC236}">
                  <a16:creationId xmlns:a16="http://schemas.microsoft.com/office/drawing/2014/main" id="{25022458-5C8F-5B0D-7DE4-475994CEC50C}"/>
                </a:ext>
              </a:extLst>
            </p:cNvPr>
            <p:cNvSpPr/>
            <p:nvPr/>
          </p:nvSpPr>
          <p:spPr>
            <a:xfrm>
              <a:off x="10606704" y="2111872"/>
              <a:ext cx="17502" cy="46672"/>
            </a:xfrm>
            <a:custGeom>
              <a:avLst/>
              <a:gdLst>
                <a:gd name="connsiteX0" fmla="*/ 17503 w 17502"/>
                <a:gd name="connsiteY0" fmla="*/ 46673 h 46672"/>
                <a:gd name="connsiteX1" fmla="*/ 17503 w 17502"/>
                <a:gd name="connsiteY1" fmla="*/ 5835 h 46672"/>
                <a:gd name="connsiteX2" fmla="*/ 11669 w 17502"/>
                <a:gd name="connsiteY2" fmla="*/ 1 h 46672"/>
                <a:gd name="connsiteX3" fmla="*/ 1 w 17502"/>
                <a:gd name="connsiteY3" fmla="*/ 1 h 46672"/>
              </a:gdLst>
              <a:ahLst/>
              <a:cxnLst>
                <a:cxn ang="0">
                  <a:pos x="connsiteX0" y="connsiteY0"/>
                </a:cxn>
                <a:cxn ang="0">
                  <a:pos x="connsiteX1" y="connsiteY1"/>
                </a:cxn>
                <a:cxn ang="0">
                  <a:pos x="connsiteX2" y="connsiteY2"/>
                </a:cxn>
                <a:cxn ang="0">
                  <a:pos x="connsiteX3" y="connsiteY3"/>
                </a:cxn>
              </a:cxnLst>
              <a:rect l="l" t="t" r="r" b="b"/>
              <a:pathLst>
                <a:path w="17502" h="46672">
                  <a:moveTo>
                    <a:pt x="17503" y="46673"/>
                  </a:moveTo>
                  <a:lnTo>
                    <a:pt x="17503" y="5835"/>
                  </a:lnTo>
                  <a:cubicBezTo>
                    <a:pt x="17503" y="2613"/>
                    <a:pt x="14891" y="1"/>
                    <a:pt x="11669" y="1"/>
                  </a:cubicBezTo>
                  <a:lnTo>
                    <a:pt x="1" y="1"/>
                  </a:lnTo>
                </a:path>
              </a:pathLst>
            </a:custGeom>
            <a:solidFill>
              <a:srgbClr val="1DE4CA"/>
            </a:solidFill>
            <a:ln w="9525" cap="flat">
              <a:solidFill>
                <a:srgbClr val="1DE4CA"/>
              </a:solidFill>
              <a:prstDash val="solid"/>
              <a:miter/>
            </a:ln>
          </p:spPr>
          <p:txBody>
            <a:bodyPr rtlCol="0" anchor="ctr"/>
            <a:lstStyle/>
            <a:p>
              <a:endParaRPr lang="en-US" dirty="0"/>
            </a:p>
          </p:txBody>
        </p:sp>
        <p:sp>
          <p:nvSpPr>
            <p:cNvPr id="101" name="Freeform: Shape 100">
              <a:extLst>
                <a:ext uri="{FF2B5EF4-FFF2-40B4-BE49-F238E27FC236}">
                  <a16:creationId xmlns:a16="http://schemas.microsoft.com/office/drawing/2014/main" id="{931B449D-4792-F9B6-0D1F-9B88025A9C77}"/>
                </a:ext>
              </a:extLst>
            </p:cNvPr>
            <p:cNvSpPr/>
            <p:nvPr/>
          </p:nvSpPr>
          <p:spPr>
            <a:xfrm>
              <a:off x="10612538" y="2082701"/>
              <a:ext cx="5834" cy="5834"/>
            </a:xfrm>
            <a:custGeom>
              <a:avLst/>
              <a:gdLst>
                <a:gd name="connsiteX0" fmla="*/ 2919 w 5834"/>
                <a:gd name="connsiteY0" fmla="*/ 1 h 5834"/>
                <a:gd name="connsiteX1" fmla="*/ 1 w 5834"/>
                <a:gd name="connsiteY1" fmla="*/ 2919 h 5834"/>
                <a:gd name="connsiteX2" fmla="*/ 2919 w 5834"/>
                <a:gd name="connsiteY2" fmla="*/ 5835 h 5834"/>
                <a:gd name="connsiteX3" fmla="*/ 5835 w 5834"/>
                <a:gd name="connsiteY3" fmla="*/ 2919 h 5834"/>
                <a:gd name="connsiteX4" fmla="*/ 2919 w 5834"/>
                <a:gd name="connsiteY4" fmla="*/ 1 h 5834"/>
                <a:gd name="connsiteX5" fmla="*/ 2919 w 5834"/>
                <a:gd name="connsiteY5" fmla="*/ 1 h 5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34" h="5834">
                  <a:moveTo>
                    <a:pt x="2919" y="1"/>
                  </a:moveTo>
                  <a:cubicBezTo>
                    <a:pt x="1307" y="1"/>
                    <a:pt x="1" y="1307"/>
                    <a:pt x="1" y="2919"/>
                  </a:cubicBezTo>
                  <a:cubicBezTo>
                    <a:pt x="1" y="4529"/>
                    <a:pt x="1307" y="5835"/>
                    <a:pt x="2919" y="5835"/>
                  </a:cubicBezTo>
                  <a:cubicBezTo>
                    <a:pt x="4529" y="5835"/>
                    <a:pt x="5835" y="4529"/>
                    <a:pt x="5835" y="2919"/>
                  </a:cubicBezTo>
                  <a:cubicBezTo>
                    <a:pt x="5835" y="1307"/>
                    <a:pt x="4529" y="1"/>
                    <a:pt x="2919" y="1"/>
                  </a:cubicBezTo>
                  <a:lnTo>
                    <a:pt x="2919" y="1"/>
                  </a:lnTo>
                </a:path>
              </a:pathLst>
            </a:custGeom>
            <a:solidFill>
              <a:srgbClr val="5AC0B1"/>
            </a:solidFill>
            <a:ln w="9525" cap="flat">
              <a:solidFill>
                <a:srgbClr val="1DE4CA"/>
              </a:solidFill>
              <a:prstDash val="solid"/>
              <a:miter/>
            </a:ln>
          </p:spPr>
          <p:txBody>
            <a:bodyPr rtlCol="0" anchor="ctr"/>
            <a:lstStyle/>
            <a:p>
              <a:endParaRPr lang="en-US" dirty="0"/>
            </a:p>
          </p:txBody>
        </p:sp>
        <p:sp>
          <p:nvSpPr>
            <p:cNvPr id="102" name="Freeform: Shape 101">
              <a:extLst>
                <a:ext uri="{FF2B5EF4-FFF2-40B4-BE49-F238E27FC236}">
                  <a16:creationId xmlns:a16="http://schemas.microsoft.com/office/drawing/2014/main" id="{DE3B7065-9064-3384-3143-6BBCA03F0117}"/>
                </a:ext>
              </a:extLst>
            </p:cNvPr>
            <p:cNvSpPr/>
            <p:nvPr/>
          </p:nvSpPr>
          <p:spPr>
            <a:xfrm>
              <a:off x="10606704" y="2195650"/>
              <a:ext cx="35004" cy="9525"/>
            </a:xfrm>
            <a:custGeom>
              <a:avLst/>
              <a:gdLst>
                <a:gd name="connsiteX0" fmla="*/ 1 w 35004"/>
                <a:gd name="connsiteY0" fmla="*/ 1 h 9525"/>
                <a:gd name="connsiteX1" fmla="*/ 35005 w 35004"/>
                <a:gd name="connsiteY1" fmla="*/ 1 h 9525"/>
              </a:gdLst>
              <a:ahLst/>
              <a:cxnLst>
                <a:cxn ang="0">
                  <a:pos x="connsiteX0" y="connsiteY0"/>
                </a:cxn>
                <a:cxn ang="0">
                  <a:pos x="connsiteX1" y="connsiteY1"/>
                </a:cxn>
              </a:cxnLst>
              <a:rect l="l" t="t" r="r" b="b"/>
              <a:pathLst>
                <a:path w="35004" h="9525">
                  <a:moveTo>
                    <a:pt x="1" y="1"/>
                  </a:moveTo>
                  <a:lnTo>
                    <a:pt x="35005" y="1"/>
                  </a:lnTo>
                </a:path>
              </a:pathLst>
            </a:custGeom>
            <a:noFill/>
            <a:ln w="9525" cap="flat">
              <a:solidFill>
                <a:srgbClr val="1DE4CA"/>
              </a:solidFill>
              <a:prstDash val="solid"/>
              <a:miter/>
            </a:ln>
          </p:spPr>
          <p:txBody>
            <a:bodyPr rtlCol="0" anchor="ctr"/>
            <a:lstStyle/>
            <a:p>
              <a:endParaRPr lang="en-US" dirty="0"/>
            </a:p>
          </p:txBody>
        </p:sp>
        <p:sp>
          <p:nvSpPr>
            <p:cNvPr id="103" name="Freeform: Shape 102">
              <a:extLst>
                <a:ext uri="{FF2B5EF4-FFF2-40B4-BE49-F238E27FC236}">
                  <a16:creationId xmlns:a16="http://schemas.microsoft.com/office/drawing/2014/main" id="{2C187719-7705-33D6-7DA9-478547727AE4}"/>
                </a:ext>
              </a:extLst>
            </p:cNvPr>
            <p:cNvSpPr/>
            <p:nvPr/>
          </p:nvSpPr>
          <p:spPr>
            <a:xfrm>
              <a:off x="10484188" y="2195650"/>
              <a:ext cx="35004" cy="9525"/>
            </a:xfrm>
            <a:custGeom>
              <a:avLst/>
              <a:gdLst>
                <a:gd name="connsiteX0" fmla="*/ 1 w 35004"/>
                <a:gd name="connsiteY0" fmla="*/ 1 h 9525"/>
                <a:gd name="connsiteX1" fmla="*/ 35005 w 35004"/>
                <a:gd name="connsiteY1" fmla="*/ 1 h 9525"/>
              </a:gdLst>
              <a:ahLst/>
              <a:cxnLst>
                <a:cxn ang="0">
                  <a:pos x="connsiteX0" y="connsiteY0"/>
                </a:cxn>
                <a:cxn ang="0">
                  <a:pos x="connsiteX1" y="connsiteY1"/>
                </a:cxn>
              </a:cxnLst>
              <a:rect l="l" t="t" r="r" b="b"/>
              <a:pathLst>
                <a:path w="35004" h="9525">
                  <a:moveTo>
                    <a:pt x="1" y="1"/>
                  </a:moveTo>
                  <a:lnTo>
                    <a:pt x="35005" y="1"/>
                  </a:lnTo>
                </a:path>
              </a:pathLst>
            </a:custGeom>
            <a:noFill/>
            <a:ln w="9525" cap="flat">
              <a:solidFill>
                <a:srgbClr val="1DE4CA"/>
              </a:solidFill>
              <a:prstDash val="solid"/>
              <a:miter/>
            </a:ln>
          </p:spPr>
          <p:txBody>
            <a:bodyPr rtlCol="0" anchor="ctr"/>
            <a:lstStyle/>
            <a:p>
              <a:endParaRPr lang="en-US" dirty="0"/>
            </a:p>
          </p:txBody>
        </p:sp>
        <p:sp>
          <p:nvSpPr>
            <p:cNvPr id="104" name="Freeform: Shape 103">
              <a:extLst>
                <a:ext uri="{FF2B5EF4-FFF2-40B4-BE49-F238E27FC236}">
                  <a16:creationId xmlns:a16="http://schemas.microsoft.com/office/drawing/2014/main" id="{91DF319F-5507-9A31-6EC7-E335B6D23423}"/>
                </a:ext>
              </a:extLst>
            </p:cNvPr>
            <p:cNvSpPr/>
            <p:nvPr/>
          </p:nvSpPr>
          <p:spPr>
            <a:xfrm>
              <a:off x="10519205" y="2137309"/>
              <a:ext cx="9525" cy="58340"/>
            </a:xfrm>
            <a:custGeom>
              <a:avLst/>
              <a:gdLst>
                <a:gd name="connsiteX0" fmla="*/ 1 w 9525"/>
                <a:gd name="connsiteY0" fmla="*/ 1 h 58340"/>
                <a:gd name="connsiteX1" fmla="*/ 1 w 9525"/>
                <a:gd name="connsiteY1" fmla="*/ 58342 h 58340"/>
              </a:gdLst>
              <a:ahLst/>
              <a:cxnLst>
                <a:cxn ang="0">
                  <a:pos x="connsiteX0" y="connsiteY0"/>
                </a:cxn>
                <a:cxn ang="0">
                  <a:pos x="connsiteX1" y="connsiteY1"/>
                </a:cxn>
              </a:cxnLst>
              <a:rect l="l" t="t" r="r" b="b"/>
              <a:pathLst>
                <a:path w="9525" h="58340">
                  <a:moveTo>
                    <a:pt x="1" y="1"/>
                  </a:moveTo>
                  <a:lnTo>
                    <a:pt x="1" y="58342"/>
                  </a:lnTo>
                </a:path>
              </a:pathLst>
            </a:custGeom>
            <a:noFill/>
            <a:ln w="9525" cap="flat">
              <a:solidFill>
                <a:srgbClr val="1DE4CA"/>
              </a:solidFill>
              <a:prstDash val="solid"/>
              <a:miter/>
            </a:ln>
          </p:spPr>
          <p:txBody>
            <a:bodyPr rtlCol="0" anchor="ctr"/>
            <a:lstStyle/>
            <a:p>
              <a:endParaRPr lang="en-US" dirty="0"/>
            </a:p>
          </p:txBody>
        </p:sp>
        <p:sp>
          <p:nvSpPr>
            <p:cNvPr id="105" name="Freeform: Shape 104">
              <a:extLst>
                <a:ext uri="{FF2B5EF4-FFF2-40B4-BE49-F238E27FC236}">
                  <a16:creationId xmlns:a16="http://schemas.microsoft.com/office/drawing/2014/main" id="{5BDA3FB5-EA05-BBFD-2038-6A5EA3A463CB}"/>
                </a:ext>
              </a:extLst>
            </p:cNvPr>
            <p:cNvSpPr/>
            <p:nvPr/>
          </p:nvSpPr>
          <p:spPr>
            <a:xfrm>
              <a:off x="10455018" y="2189816"/>
              <a:ext cx="5834" cy="5834"/>
            </a:xfrm>
            <a:custGeom>
              <a:avLst/>
              <a:gdLst>
                <a:gd name="connsiteX0" fmla="*/ 2919 w 5834"/>
                <a:gd name="connsiteY0" fmla="*/ 1 h 5834"/>
                <a:gd name="connsiteX1" fmla="*/ 1 w 5834"/>
                <a:gd name="connsiteY1" fmla="*/ 2919 h 5834"/>
                <a:gd name="connsiteX2" fmla="*/ 2919 w 5834"/>
                <a:gd name="connsiteY2" fmla="*/ 5835 h 5834"/>
                <a:gd name="connsiteX3" fmla="*/ 5835 w 5834"/>
                <a:gd name="connsiteY3" fmla="*/ 2919 h 5834"/>
                <a:gd name="connsiteX4" fmla="*/ 2919 w 5834"/>
                <a:gd name="connsiteY4" fmla="*/ 1 h 5834"/>
                <a:gd name="connsiteX5" fmla="*/ 2919 w 5834"/>
                <a:gd name="connsiteY5" fmla="*/ 1 h 5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34" h="5834">
                  <a:moveTo>
                    <a:pt x="2919" y="1"/>
                  </a:moveTo>
                  <a:cubicBezTo>
                    <a:pt x="1307" y="1"/>
                    <a:pt x="1" y="1307"/>
                    <a:pt x="1" y="2919"/>
                  </a:cubicBezTo>
                  <a:cubicBezTo>
                    <a:pt x="1" y="4529"/>
                    <a:pt x="1307" y="5835"/>
                    <a:pt x="2919" y="5835"/>
                  </a:cubicBezTo>
                  <a:cubicBezTo>
                    <a:pt x="4529" y="5835"/>
                    <a:pt x="5835" y="4529"/>
                    <a:pt x="5835" y="2919"/>
                  </a:cubicBezTo>
                  <a:cubicBezTo>
                    <a:pt x="5835" y="1307"/>
                    <a:pt x="4529" y="1"/>
                    <a:pt x="2919" y="1"/>
                  </a:cubicBezTo>
                  <a:lnTo>
                    <a:pt x="2919" y="1"/>
                  </a:lnTo>
                </a:path>
              </a:pathLst>
            </a:custGeom>
            <a:solidFill>
              <a:srgbClr val="5AC0B1"/>
            </a:solidFill>
            <a:ln w="9525" cap="flat">
              <a:solidFill>
                <a:srgbClr val="1DE4CA"/>
              </a:solidFill>
              <a:prstDash val="solid"/>
              <a:miter/>
            </a:ln>
          </p:spPr>
          <p:txBody>
            <a:bodyPr rtlCol="0" anchor="ctr"/>
            <a:lstStyle/>
            <a:p>
              <a:endParaRPr lang="en-US" dirty="0"/>
            </a:p>
          </p:txBody>
        </p:sp>
        <p:sp>
          <p:nvSpPr>
            <p:cNvPr id="106" name="Freeform: Shape 105">
              <a:extLst>
                <a:ext uri="{FF2B5EF4-FFF2-40B4-BE49-F238E27FC236}">
                  <a16:creationId xmlns:a16="http://schemas.microsoft.com/office/drawing/2014/main" id="{FE0AB37C-BEB5-90E5-ACD9-5B2C83DD70EC}"/>
                </a:ext>
              </a:extLst>
            </p:cNvPr>
            <p:cNvSpPr/>
            <p:nvPr/>
          </p:nvSpPr>
          <p:spPr>
            <a:xfrm>
              <a:off x="10425848" y="2189816"/>
              <a:ext cx="5834" cy="5834"/>
            </a:xfrm>
            <a:custGeom>
              <a:avLst/>
              <a:gdLst>
                <a:gd name="connsiteX0" fmla="*/ 2919 w 5834"/>
                <a:gd name="connsiteY0" fmla="*/ 1 h 5834"/>
                <a:gd name="connsiteX1" fmla="*/ 1 w 5834"/>
                <a:gd name="connsiteY1" fmla="*/ 2919 h 5834"/>
                <a:gd name="connsiteX2" fmla="*/ 2919 w 5834"/>
                <a:gd name="connsiteY2" fmla="*/ 5835 h 5834"/>
                <a:gd name="connsiteX3" fmla="*/ 5835 w 5834"/>
                <a:gd name="connsiteY3" fmla="*/ 2919 h 5834"/>
                <a:gd name="connsiteX4" fmla="*/ 2919 w 5834"/>
                <a:gd name="connsiteY4" fmla="*/ 1 h 5834"/>
                <a:gd name="connsiteX5" fmla="*/ 2919 w 5834"/>
                <a:gd name="connsiteY5" fmla="*/ 1 h 5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34" h="5834">
                  <a:moveTo>
                    <a:pt x="2919" y="1"/>
                  </a:moveTo>
                  <a:cubicBezTo>
                    <a:pt x="1307" y="1"/>
                    <a:pt x="1" y="1307"/>
                    <a:pt x="1" y="2919"/>
                  </a:cubicBezTo>
                  <a:cubicBezTo>
                    <a:pt x="1" y="4529"/>
                    <a:pt x="1307" y="5835"/>
                    <a:pt x="2919" y="5835"/>
                  </a:cubicBezTo>
                  <a:cubicBezTo>
                    <a:pt x="4529" y="5835"/>
                    <a:pt x="5835" y="4529"/>
                    <a:pt x="5835" y="2919"/>
                  </a:cubicBezTo>
                  <a:cubicBezTo>
                    <a:pt x="5835" y="1307"/>
                    <a:pt x="4529" y="1"/>
                    <a:pt x="2919" y="1"/>
                  </a:cubicBezTo>
                  <a:lnTo>
                    <a:pt x="2919" y="1"/>
                  </a:lnTo>
                </a:path>
              </a:pathLst>
            </a:custGeom>
            <a:solidFill>
              <a:srgbClr val="5AC0B1"/>
            </a:solidFill>
            <a:ln w="9525" cap="flat">
              <a:solidFill>
                <a:srgbClr val="1DE4CA"/>
              </a:solidFill>
              <a:prstDash val="solid"/>
              <a:miter/>
            </a:ln>
          </p:spPr>
          <p:txBody>
            <a:bodyPr rtlCol="0" anchor="ctr"/>
            <a:lstStyle/>
            <a:p>
              <a:endParaRPr lang="en-US" dirty="0"/>
            </a:p>
          </p:txBody>
        </p:sp>
        <p:sp>
          <p:nvSpPr>
            <p:cNvPr id="107" name="Freeform: Shape 106">
              <a:extLst>
                <a:ext uri="{FF2B5EF4-FFF2-40B4-BE49-F238E27FC236}">
                  <a16:creationId xmlns:a16="http://schemas.microsoft.com/office/drawing/2014/main" id="{B143E8A1-FEB9-BF36-E219-D5EAFEFD75D7}"/>
                </a:ext>
              </a:extLst>
            </p:cNvPr>
            <p:cNvSpPr/>
            <p:nvPr/>
          </p:nvSpPr>
          <p:spPr>
            <a:xfrm>
              <a:off x="10425848" y="2078969"/>
              <a:ext cx="140017" cy="58340"/>
            </a:xfrm>
            <a:custGeom>
              <a:avLst/>
              <a:gdLst>
                <a:gd name="connsiteX0" fmla="*/ 140019 w 140017"/>
                <a:gd name="connsiteY0" fmla="*/ 1 h 58340"/>
                <a:gd name="connsiteX1" fmla="*/ 29171 w 140017"/>
                <a:gd name="connsiteY1" fmla="*/ 1 h 58340"/>
                <a:gd name="connsiteX2" fmla="*/ 1 w 140017"/>
                <a:gd name="connsiteY2" fmla="*/ 29171 h 58340"/>
                <a:gd name="connsiteX3" fmla="*/ 29171 w 140017"/>
                <a:gd name="connsiteY3" fmla="*/ 58342 h 58340"/>
                <a:gd name="connsiteX4" fmla="*/ 105014 w 140017"/>
                <a:gd name="connsiteY4" fmla="*/ 58342 h 58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017" h="58340">
                  <a:moveTo>
                    <a:pt x="140019" y="1"/>
                  </a:moveTo>
                  <a:lnTo>
                    <a:pt x="29171" y="1"/>
                  </a:lnTo>
                  <a:cubicBezTo>
                    <a:pt x="13062" y="1"/>
                    <a:pt x="1" y="13061"/>
                    <a:pt x="1" y="29171"/>
                  </a:cubicBezTo>
                  <a:cubicBezTo>
                    <a:pt x="1" y="45282"/>
                    <a:pt x="13062" y="58342"/>
                    <a:pt x="29171" y="58342"/>
                  </a:cubicBezTo>
                  <a:lnTo>
                    <a:pt x="105014" y="58342"/>
                  </a:lnTo>
                </a:path>
              </a:pathLst>
            </a:custGeom>
            <a:solidFill>
              <a:srgbClr val="1DE4CA"/>
            </a:solidFill>
            <a:ln w="9525" cap="flat">
              <a:solidFill>
                <a:srgbClr val="1DE4CA"/>
              </a:solidFill>
              <a:prstDash val="solid"/>
              <a:miter/>
            </a:ln>
          </p:spPr>
          <p:txBody>
            <a:bodyPr rtlCol="0" anchor="ctr"/>
            <a:lstStyle/>
            <a:p>
              <a:endParaRPr lang="en-US" dirty="0"/>
            </a:p>
          </p:txBody>
        </p:sp>
        <p:sp>
          <p:nvSpPr>
            <p:cNvPr id="108" name="Freeform: Shape 107">
              <a:extLst>
                <a:ext uri="{FF2B5EF4-FFF2-40B4-BE49-F238E27FC236}">
                  <a16:creationId xmlns:a16="http://schemas.microsoft.com/office/drawing/2014/main" id="{F3924766-BC9B-2702-A21B-C40A1BB2974D}"/>
                </a:ext>
              </a:extLst>
            </p:cNvPr>
            <p:cNvSpPr/>
            <p:nvPr/>
          </p:nvSpPr>
          <p:spPr>
            <a:xfrm>
              <a:off x="10466686" y="2105223"/>
              <a:ext cx="5834" cy="5834"/>
            </a:xfrm>
            <a:custGeom>
              <a:avLst/>
              <a:gdLst>
                <a:gd name="connsiteX0" fmla="*/ 2919 w 5834"/>
                <a:gd name="connsiteY0" fmla="*/ 1 h 5834"/>
                <a:gd name="connsiteX1" fmla="*/ 1 w 5834"/>
                <a:gd name="connsiteY1" fmla="*/ 2918 h 5834"/>
                <a:gd name="connsiteX2" fmla="*/ 2919 w 5834"/>
                <a:gd name="connsiteY2" fmla="*/ 5835 h 5834"/>
                <a:gd name="connsiteX3" fmla="*/ 5835 w 5834"/>
                <a:gd name="connsiteY3" fmla="*/ 2918 h 5834"/>
                <a:gd name="connsiteX4" fmla="*/ 2919 w 5834"/>
                <a:gd name="connsiteY4" fmla="*/ 1 h 5834"/>
                <a:gd name="connsiteX5" fmla="*/ 2919 w 5834"/>
                <a:gd name="connsiteY5" fmla="*/ 1 h 5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34" h="5834">
                  <a:moveTo>
                    <a:pt x="2919" y="1"/>
                  </a:moveTo>
                  <a:cubicBezTo>
                    <a:pt x="1307" y="1"/>
                    <a:pt x="1" y="1307"/>
                    <a:pt x="1" y="2918"/>
                  </a:cubicBezTo>
                  <a:cubicBezTo>
                    <a:pt x="1" y="4528"/>
                    <a:pt x="1307" y="5835"/>
                    <a:pt x="2919" y="5835"/>
                  </a:cubicBezTo>
                  <a:cubicBezTo>
                    <a:pt x="4529" y="5835"/>
                    <a:pt x="5835" y="4528"/>
                    <a:pt x="5835" y="2918"/>
                  </a:cubicBezTo>
                  <a:cubicBezTo>
                    <a:pt x="5835" y="1307"/>
                    <a:pt x="4529" y="1"/>
                    <a:pt x="2919" y="1"/>
                  </a:cubicBezTo>
                  <a:lnTo>
                    <a:pt x="2919" y="1"/>
                  </a:lnTo>
                </a:path>
              </a:pathLst>
            </a:custGeom>
            <a:solidFill>
              <a:schemeClr val="bg1"/>
            </a:solidFill>
            <a:ln w="9525" cap="flat">
              <a:solidFill>
                <a:schemeClr val="bg1"/>
              </a:solidFill>
              <a:prstDash val="solid"/>
              <a:miter/>
            </a:ln>
          </p:spPr>
          <p:txBody>
            <a:bodyPr rtlCol="0" anchor="ctr"/>
            <a:lstStyle/>
            <a:p>
              <a:endParaRPr lang="en-US" dirty="0"/>
            </a:p>
          </p:txBody>
        </p:sp>
        <p:sp>
          <p:nvSpPr>
            <p:cNvPr id="109" name="Freeform: Shape 108">
              <a:extLst>
                <a:ext uri="{FF2B5EF4-FFF2-40B4-BE49-F238E27FC236}">
                  <a16:creationId xmlns:a16="http://schemas.microsoft.com/office/drawing/2014/main" id="{7175CBAC-2C56-7474-7663-EB7693E4DF92}"/>
                </a:ext>
              </a:extLst>
            </p:cNvPr>
            <p:cNvSpPr/>
            <p:nvPr/>
          </p:nvSpPr>
          <p:spPr>
            <a:xfrm>
              <a:off x="10495856" y="2105223"/>
              <a:ext cx="5834" cy="5834"/>
            </a:xfrm>
            <a:custGeom>
              <a:avLst/>
              <a:gdLst>
                <a:gd name="connsiteX0" fmla="*/ 2919 w 5834"/>
                <a:gd name="connsiteY0" fmla="*/ 1 h 5834"/>
                <a:gd name="connsiteX1" fmla="*/ 1 w 5834"/>
                <a:gd name="connsiteY1" fmla="*/ 2918 h 5834"/>
                <a:gd name="connsiteX2" fmla="*/ 2919 w 5834"/>
                <a:gd name="connsiteY2" fmla="*/ 5835 h 5834"/>
                <a:gd name="connsiteX3" fmla="*/ 5835 w 5834"/>
                <a:gd name="connsiteY3" fmla="*/ 2918 h 5834"/>
                <a:gd name="connsiteX4" fmla="*/ 2919 w 5834"/>
                <a:gd name="connsiteY4" fmla="*/ 1 h 5834"/>
                <a:gd name="connsiteX5" fmla="*/ 2919 w 5834"/>
                <a:gd name="connsiteY5" fmla="*/ 1 h 5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34" h="5834">
                  <a:moveTo>
                    <a:pt x="2919" y="1"/>
                  </a:moveTo>
                  <a:cubicBezTo>
                    <a:pt x="1307" y="1"/>
                    <a:pt x="1" y="1307"/>
                    <a:pt x="1" y="2918"/>
                  </a:cubicBezTo>
                  <a:cubicBezTo>
                    <a:pt x="1" y="4528"/>
                    <a:pt x="1307" y="5835"/>
                    <a:pt x="2919" y="5835"/>
                  </a:cubicBezTo>
                  <a:cubicBezTo>
                    <a:pt x="4529" y="5835"/>
                    <a:pt x="5835" y="4528"/>
                    <a:pt x="5835" y="2918"/>
                  </a:cubicBezTo>
                  <a:cubicBezTo>
                    <a:pt x="5835" y="1307"/>
                    <a:pt x="4529" y="1"/>
                    <a:pt x="2919" y="1"/>
                  </a:cubicBezTo>
                  <a:lnTo>
                    <a:pt x="2919" y="1"/>
                  </a:lnTo>
                </a:path>
              </a:pathLst>
            </a:custGeom>
            <a:solidFill>
              <a:srgbClr val="D1DFEA"/>
            </a:solidFill>
            <a:ln w="9525" cap="flat">
              <a:solidFill>
                <a:schemeClr val="bg1"/>
              </a:solidFill>
              <a:prstDash val="solid"/>
              <a:miter/>
            </a:ln>
          </p:spPr>
          <p:txBody>
            <a:bodyPr rtlCol="0" anchor="ctr"/>
            <a:lstStyle/>
            <a:p>
              <a:endParaRPr lang="en-US" dirty="0"/>
            </a:p>
          </p:txBody>
        </p:sp>
        <p:sp>
          <p:nvSpPr>
            <p:cNvPr id="110" name="Freeform: Shape 109">
              <a:extLst>
                <a:ext uri="{FF2B5EF4-FFF2-40B4-BE49-F238E27FC236}">
                  <a16:creationId xmlns:a16="http://schemas.microsoft.com/office/drawing/2014/main" id="{C6D9D7DE-9A93-F285-668A-3702BEA14941}"/>
                </a:ext>
              </a:extLst>
            </p:cNvPr>
            <p:cNvSpPr/>
            <p:nvPr/>
          </p:nvSpPr>
          <p:spPr>
            <a:xfrm>
              <a:off x="10429551" y="2017712"/>
              <a:ext cx="198358" cy="58340"/>
            </a:xfrm>
            <a:custGeom>
              <a:avLst/>
              <a:gdLst>
                <a:gd name="connsiteX0" fmla="*/ 198359 w 198358"/>
                <a:gd name="connsiteY0" fmla="*/ 29171 h 58340"/>
                <a:gd name="connsiteX1" fmla="*/ 169189 w 198358"/>
                <a:gd name="connsiteY1" fmla="*/ 1 h 58340"/>
                <a:gd name="connsiteX2" fmla="*/ 29171 w 198358"/>
                <a:gd name="connsiteY2" fmla="*/ 1 h 58340"/>
                <a:gd name="connsiteX3" fmla="*/ 1 w 198358"/>
                <a:gd name="connsiteY3" fmla="*/ 29171 h 58340"/>
                <a:gd name="connsiteX4" fmla="*/ 29171 w 198358"/>
                <a:gd name="connsiteY4" fmla="*/ 58342 h 58340"/>
                <a:gd name="connsiteX5" fmla="*/ 140019 w 198358"/>
                <a:gd name="connsiteY5" fmla="*/ 58342 h 58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8358" h="58340">
                  <a:moveTo>
                    <a:pt x="198359" y="29171"/>
                  </a:moveTo>
                  <a:cubicBezTo>
                    <a:pt x="198359" y="13061"/>
                    <a:pt x="185299" y="1"/>
                    <a:pt x="169189" y="1"/>
                  </a:cubicBezTo>
                  <a:lnTo>
                    <a:pt x="29171" y="1"/>
                  </a:lnTo>
                  <a:cubicBezTo>
                    <a:pt x="13062" y="1"/>
                    <a:pt x="1" y="13061"/>
                    <a:pt x="1" y="29171"/>
                  </a:cubicBezTo>
                  <a:cubicBezTo>
                    <a:pt x="1" y="45282"/>
                    <a:pt x="13062" y="58342"/>
                    <a:pt x="29171" y="58342"/>
                  </a:cubicBezTo>
                  <a:lnTo>
                    <a:pt x="140019" y="58342"/>
                  </a:lnTo>
                </a:path>
              </a:pathLst>
            </a:custGeom>
            <a:solidFill>
              <a:srgbClr val="1DE4CA"/>
            </a:solidFill>
            <a:ln w="9525" cap="flat">
              <a:solidFill>
                <a:srgbClr val="1DE4CA"/>
              </a:solidFill>
              <a:prstDash val="solid"/>
              <a:miter/>
            </a:ln>
          </p:spPr>
          <p:txBody>
            <a:bodyPr rtlCol="0" anchor="ctr"/>
            <a:lstStyle/>
            <a:p>
              <a:endParaRPr lang="en-US" dirty="0"/>
            </a:p>
          </p:txBody>
        </p:sp>
        <p:sp>
          <p:nvSpPr>
            <p:cNvPr id="111" name="Freeform: Shape 110">
              <a:extLst>
                <a:ext uri="{FF2B5EF4-FFF2-40B4-BE49-F238E27FC236}">
                  <a16:creationId xmlns:a16="http://schemas.microsoft.com/office/drawing/2014/main" id="{85E7173F-F621-5EA3-0A13-1C66FBE72779}"/>
                </a:ext>
              </a:extLst>
            </p:cNvPr>
            <p:cNvSpPr/>
            <p:nvPr/>
          </p:nvSpPr>
          <p:spPr>
            <a:xfrm>
              <a:off x="10466686" y="2046882"/>
              <a:ext cx="5834" cy="5834"/>
            </a:xfrm>
            <a:custGeom>
              <a:avLst/>
              <a:gdLst>
                <a:gd name="connsiteX0" fmla="*/ 2919 w 5834"/>
                <a:gd name="connsiteY0" fmla="*/ 1 h 5834"/>
                <a:gd name="connsiteX1" fmla="*/ 1 w 5834"/>
                <a:gd name="connsiteY1" fmla="*/ 2918 h 5834"/>
                <a:gd name="connsiteX2" fmla="*/ 2919 w 5834"/>
                <a:gd name="connsiteY2" fmla="*/ 5835 h 5834"/>
                <a:gd name="connsiteX3" fmla="*/ 5835 w 5834"/>
                <a:gd name="connsiteY3" fmla="*/ 2918 h 5834"/>
                <a:gd name="connsiteX4" fmla="*/ 2919 w 5834"/>
                <a:gd name="connsiteY4" fmla="*/ 1 h 5834"/>
                <a:gd name="connsiteX5" fmla="*/ 2919 w 5834"/>
                <a:gd name="connsiteY5" fmla="*/ 1 h 5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34" h="5834">
                  <a:moveTo>
                    <a:pt x="2919" y="1"/>
                  </a:moveTo>
                  <a:cubicBezTo>
                    <a:pt x="1307" y="1"/>
                    <a:pt x="1" y="1307"/>
                    <a:pt x="1" y="2918"/>
                  </a:cubicBezTo>
                  <a:cubicBezTo>
                    <a:pt x="1" y="4528"/>
                    <a:pt x="1307" y="5835"/>
                    <a:pt x="2919" y="5835"/>
                  </a:cubicBezTo>
                  <a:cubicBezTo>
                    <a:pt x="4529" y="5835"/>
                    <a:pt x="5835" y="4528"/>
                    <a:pt x="5835" y="2918"/>
                  </a:cubicBezTo>
                  <a:cubicBezTo>
                    <a:pt x="5835" y="1307"/>
                    <a:pt x="4529" y="1"/>
                    <a:pt x="2919" y="1"/>
                  </a:cubicBezTo>
                  <a:lnTo>
                    <a:pt x="2919" y="1"/>
                  </a:lnTo>
                </a:path>
              </a:pathLst>
            </a:custGeom>
            <a:solidFill>
              <a:srgbClr val="5AC0B1"/>
            </a:solidFill>
            <a:ln w="9525" cap="flat">
              <a:solidFill>
                <a:schemeClr val="bg1"/>
              </a:solidFill>
              <a:prstDash val="solid"/>
              <a:miter/>
            </a:ln>
          </p:spPr>
          <p:txBody>
            <a:bodyPr rtlCol="0" anchor="ctr"/>
            <a:lstStyle/>
            <a:p>
              <a:endParaRPr lang="en-US" dirty="0"/>
            </a:p>
          </p:txBody>
        </p:sp>
        <p:sp>
          <p:nvSpPr>
            <p:cNvPr id="112" name="Freeform: Shape 111">
              <a:extLst>
                <a:ext uri="{FF2B5EF4-FFF2-40B4-BE49-F238E27FC236}">
                  <a16:creationId xmlns:a16="http://schemas.microsoft.com/office/drawing/2014/main" id="{4E593E61-C6B1-B72C-7547-D8003824EB8D}"/>
                </a:ext>
              </a:extLst>
            </p:cNvPr>
            <p:cNvSpPr/>
            <p:nvPr/>
          </p:nvSpPr>
          <p:spPr>
            <a:xfrm>
              <a:off x="10495856" y="2046882"/>
              <a:ext cx="5834" cy="5834"/>
            </a:xfrm>
            <a:custGeom>
              <a:avLst/>
              <a:gdLst>
                <a:gd name="connsiteX0" fmla="*/ 2919 w 5834"/>
                <a:gd name="connsiteY0" fmla="*/ 1 h 5834"/>
                <a:gd name="connsiteX1" fmla="*/ 1 w 5834"/>
                <a:gd name="connsiteY1" fmla="*/ 2918 h 5834"/>
                <a:gd name="connsiteX2" fmla="*/ 2919 w 5834"/>
                <a:gd name="connsiteY2" fmla="*/ 5835 h 5834"/>
                <a:gd name="connsiteX3" fmla="*/ 5835 w 5834"/>
                <a:gd name="connsiteY3" fmla="*/ 2918 h 5834"/>
                <a:gd name="connsiteX4" fmla="*/ 2919 w 5834"/>
                <a:gd name="connsiteY4" fmla="*/ 1 h 5834"/>
                <a:gd name="connsiteX5" fmla="*/ 2919 w 5834"/>
                <a:gd name="connsiteY5" fmla="*/ 1 h 5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34" h="5834">
                  <a:moveTo>
                    <a:pt x="2919" y="1"/>
                  </a:moveTo>
                  <a:cubicBezTo>
                    <a:pt x="1307" y="1"/>
                    <a:pt x="1" y="1307"/>
                    <a:pt x="1" y="2918"/>
                  </a:cubicBezTo>
                  <a:cubicBezTo>
                    <a:pt x="1" y="4528"/>
                    <a:pt x="1307" y="5835"/>
                    <a:pt x="2919" y="5835"/>
                  </a:cubicBezTo>
                  <a:cubicBezTo>
                    <a:pt x="4529" y="5835"/>
                    <a:pt x="5835" y="4528"/>
                    <a:pt x="5835" y="2918"/>
                  </a:cubicBezTo>
                  <a:cubicBezTo>
                    <a:pt x="5835" y="1307"/>
                    <a:pt x="4529" y="1"/>
                    <a:pt x="2919" y="1"/>
                  </a:cubicBezTo>
                  <a:lnTo>
                    <a:pt x="2919" y="1"/>
                  </a:lnTo>
                </a:path>
              </a:pathLst>
            </a:custGeom>
            <a:noFill/>
            <a:ln w="9525" cap="flat">
              <a:solidFill>
                <a:schemeClr val="bg1"/>
              </a:solidFill>
              <a:prstDash val="solid"/>
              <a:miter/>
            </a:ln>
          </p:spPr>
          <p:txBody>
            <a:bodyPr rtlCol="0" anchor="ctr"/>
            <a:lstStyle/>
            <a:p>
              <a:endParaRPr lang="en-US" dirty="0"/>
            </a:p>
          </p:txBody>
        </p:sp>
        <p:sp>
          <p:nvSpPr>
            <p:cNvPr id="113" name="Freeform: Shape 112">
              <a:extLst>
                <a:ext uri="{FF2B5EF4-FFF2-40B4-BE49-F238E27FC236}">
                  <a16:creationId xmlns:a16="http://schemas.microsoft.com/office/drawing/2014/main" id="{5CBB544A-9FF1-5AC4-E9FE-955383F87EE0}"/>
                </a:ext>
              </a:extLst>
            </p:cNvPr>
            <p:cNvSpPr/>
            <p:nvPr/>
          </p:nvSpPr>
          <p:spPr>
            <a:xfrm>
              <a:off x="10425848" y="1962288"/>
              <a:ext cx="198358" cy="58340"/>
            </a:xfrm>
            <a:custGeom>
              <a:avLst/>
              <a:gdLst>
                <a:gd name="connsiteX0" fmla="*/ 198359 w 198358"/>
                <a:gd name="connsiteY0" fmla="*/ 29171 h 58340"/>
                <a:gd name="connsiteX1" fmla="*/ 189815 w 198358"/>
                <a:gd name="connsiteY1" fmla="*/ 8545 h 58340"/>
                <a:gd name="connsiteX2" fmla="*/ 169189 w 198358"/>
                <a:gd name="connsiteY2" fmla="*/ 1 h 58340"/>
                <a:gd name="connsiteX3" fmla="*/ 29171 w 198358"/>
                <a:gd name="connsiteY3" fmla="*/ 1 h 58340"/>
                <a:gd name="connsiteX4" fmla="*/ 1 w 198358"/>
                <a:gd name="connsiteY4" fmla="*/ 29171 h 58340"/>
                <a:gd name="connsiteX5" fmla="*/ 29171 w 198358"/>
                <a:gd name="connsiteY5" fmla="*/ 58342 h 58340"/>
                <a:gd name="connsiteX6" fmla="*/ 169189 w 198358"/>
                <a:gd name="connsiteY6" fmla="*/ 58342 h 58340"/>
                <a:gd name="connsiteX7" fmla="*/ 198359 w 198358"/>
                <a:gd name="connsiteY7" fmla="*/ 29171 h 58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358" h="58340">
                  <a:moveTo>
                    <a:pt x="198359" y="29171"/>
                  </a:moveTo>
                  <a:cubicBezTo>
                    <a:pt x="198359" y="21435"/>
                    <a:pt x="195286" y="14015"/>
                    <a:pt x="189815" y="8545"/>
                  </a:cubicBezTo>
                  <a:cubicBezTo>
                    <a:pt x="184345" y="3075"/>
                    <a:pt x="176926" y="1"/>
                    <a:pt x="169189" y="1"/>
                  </a:cubicBezTo>
                  <a:lnTo>
                    <a:pt x="29171" y="1"/>
                  </a:lnTo>
                  <a:cubicBezTo>
                    <a:pt x="13062" y="1"/>
                    <a:pt x="1" y="13061"/>
                    <a:pt x="1" y="29171"/>
                  </a:cubicBezTo>
                  <a:cubicBezTo>
                    <a:pt x="1" y="45282"/>
                    <a:pt x="13062" y="58342"/>
                    <a:pt x="29171" y="58342"/>
                  </a:cubicBezTo>
                  <a:lnTo>
                    <a:pt x="169189" y="58342"/>
                  </a:lnTo>
                  <a:cubicBezTo>
                    <a:pt x="185299" y="58342"/>
                    <a:pt x="198359" y="45282"/>
                    <a:pt x="198359" y="29171"/>
                  </a:cubicBezTo>
                  <a:close/>
                </a:path>
              </a:pathLst>
            </a:custGeom>
            <a:solidFill>
              <a:srgbClr val="1DE4CA"/>
            </a:solidFill>
            <a:ln w="9525" cap="flat">
              <a:solidFill>
                <a:srgbClr val="1DE4CA"/>
              </a:solidFill>
              <a:prstDash val="solid"/>
              <a:miter/>
            </a:ln>
          </p:spPr>
          <p:txBody>
            <a:bodyPr rtlCol="0" anchor="ctr"/>
            <a:lstStyle/>
            <a:p>
              <a:endParaRPr lang="en-US" dirty="0"/>
            </a:p>
          </p:txBody>
        </p:sp>
        <p:sp>
          <p:nvSpPr>
            <p:cNvPr id="114" name="Freeform: Shape 113">
              <a:extLst>
                <a:ext uri="{FF2B5EF4-FFF2-40B4-BE49-F238E27FC236}">
                  <a16:creationId xmlns:a16="http://schemas.microsoft.com/office/drawing/2014/main" id="{5B2A46F3-22C6-6355-4C8C-E1F7F0BFEA64}"/>
                </a:ext>
              </a:extLst>
            </p:cNvPr>
            <p:cNvSpPr/>
            <p:nvPr/>
          </p:nvSpPr>
          <p:spPr>
            <a:xfrm>
              <a:off x="10466686" y="1988540"/>
              <a:ext cx="5834" cy="5835"/>
            </a:xfrm>
            <a:custGeom>
              <a:avLst/>
              <a:gdLst>
                <a:gd name="connsiteX0" fmla="*/ 2919 w 5834"/>
                <a:gd name="connsiteY0" fmla="*/ 1 h 5835"/>
                <a:gd name="connsiteX1" fmla="*/ 1 w 5834"/>
                <a:gd name="connsiteY1" fmla="*/ 2919 h 5835"/>
                <a:gd name="connsiteX2" fmla="*/ 2919 w 5834"/>
                <a:gd name="connsiteY2" fmla="*/ 5836 h 5835"/>
                <a:gd name="connsiteX3" fmla="*/ 5835 w 5834"/>
                <a:gd name="connsiteY3" fmla="*/ 2919 h 5835"/>
                <a:gd name="connsiteX4" fmla="*/ 2919 w 5834"/>
                <a:gd name="connsiteY4" fmla="*/ 1 h 5835"/>
                <a:gd name="connsiteX5" fmla="*/ 2919 w 5834"/>
                <a:gd name="connsiteY5" fmla="*/ 1 h 5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34" h="5835">
                  <a:moveTo>
                    <a:pt x="2919" y="1"/>
                  </a:moveTo>
                  <a:cubicBezTo>
                    <a:pt x="1307" y="1"/>
                    <a:pt x="1" y="1308"/>
                    <a:pt x="1" y="2919"/>
                  </a:cubicBezTo>
                  <a:cubicBezTo>
                    <a:pt x="1" y="4529"/>
                    <a:pt x="1307" y="5836"/>
                    <a:pt x="2919" y="5836"/>
                  </a:cubicBezTo>
                  <a:cubicBezTo>
                    <a:pt x="4529" y="5836"/>
                    <a:pt x="5835" y="4529"/>
                    <a:pt x="5835" y="2919"/>
                  </a:cubicBezTo>
                  <a:cubicBezTo>
                    <a:pt x="5835" y="1308"/>
                    <a:pt x="4529" y="1"/>
                    <a:pt x="2919" y="1"/>
                  </a:cubicBezTo>
                  <a:lnTo>
                    <a:pt x="2919" y="1"/>
                  </a:lnTo>
                </a:path>
              </a:pathLst>
            </a:custGeom>
            <a:solidFill>
              <a:schemeClr val="bg1"/>
            </a:solidFill>
            <a:ln w="9525" cap="flat">
              <a:solidFill>
                <a:schemeClr val="bg1"/>
              </a:solidFill>
              <a:prstDash val="solid"/>
              <a:miter/>
            </a:ln>
          </p:spPr>
          <p:txBody>
            <a:bodyPr rtlCol="0" anchor="ctr"/>
            <a:lstStyle/>
            <a:p>
              <a:endParaRPr lang="en-US" dirty="0"/>
            </a:p>
          </p:txBody>
        </p:sp>
        <p:sp>
          <p:nvSpPr>
            <p:cNvPr id="115" name="Freeform: Shape 114">
              <a:extLst>
                <a:ext uri="{FF2B5EF4-FFF2-40B4-BE49-F238E27FC236}">
                  <a16:creationId xmlns:a16="http://schemas.microsoft.com/office/drawing/2014/main" id="{48797A6A-25E2-DCBE-D591-986DEADE0F65}"/>
                </a:ext>
              </a:extLst>
            </p:cNvPr>
            <p:cNvSpPr/>
            <p:nvPr/>
          </p:nvSpPr>
          <p:spPr>
            <a:xfrm>
              <a:off x="10495856" y="1988540"/>
              <a:ext cx="5834" cy="5835"/>
            </a:xfrm>
            <a:custGeom>
              <a:avLst/>
              <a:gdLst>
                <a:gd name="connsiteX0" fmla="*/ 2919 w 5834"/>
                <a:gd name="connsiteY0" fmla="*/ 1 h 5835"/>
                <a:gd name="connsiteX1" fmla="*/ 1 w 5834"/>
                <a:gd name="connsiteY1" fmla="*/ 2919 h 5835"/>
                <a:gd name="connsiteX2" fmla="*/ 2919 w 5834"/>
                <a:gd name="connsiteY2" fmla="*/ 5836 h 5835"/>
                <a:gd name="connsiteX3" fmla="*/ 5835 w 5834"/>
                <a:gd name="connsiteY3" fmla="*/ 2919 h 5835"/>
                <a:gd name="connsiteX4" fmla="*/ 2919 w 5834"/>
                <a:gd name="connsiteY4" fmla="*/ 1 h 5835"/>
                <a:gd name="connsiteX5" fmla="*/ 2919 w 5834"/>
                <a:gd name="connsiteY5" fmla="*/ 1 h 5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34" h="5835">
                  <a:moveTo>
                    <a:pt x="2919" y="1"/>
                  </a:moveTo>
                  <a:cubicBezTo>
                    <a:pt x="1307" y="1"/>
                    <a:pt x="1" y="1308"/>
                    <a:pt x="1" y="2919"/>
                  </a:cubicBezTo>
                  <a:cubicBezTo>
                    <a:pt x="1" y="4529"/>
                    <a:pt x="1307" y="5836"/>
                    <a:pt x="2919" y="5836"/>
                  </a:cubicBezTo>
                  <a:cubicBezTo>
                    <a:pt x="4529" y="5836"/>
                    <a:pt x="5835" y="4529"/>
                    <a:pt x="5835" y="2919"/>
                  </a:cubicBezTo>
                  <a:cubicBezTo>
                    <a:pt x="5835" y="1308"/>
                    <a:pt x="4529" y="1"/>
                    <a:pt x="2919" y="1"/>
                  </a:cubicBezTo>
                  <a:lnTo>
                    <a:pt x="2919" y="1"/>
                  </a:lnTo>
                </a:path>
              </a:pathLst>
            </a:custGeom>
            <a:solidFill>
              <a:srgbClr val="5AC0B1"/>
            </a:solidFill>
            <a:ln w="9525" cap="flat">
              <a:solidFill>
                <a:schemeClr val="bg1"/>
              </a:solidFill>
              <a:prstDash val="solid"/>
              <a:miter/>
            </a:ln>
          </p:spPr>
          <p:txBody>
            <a:bodyPr rtlCol="0" anchor="ctr"/>
            <a:lstStyle/>
            <a:p>
              <a:endParaRPr lang="en-US" dirty="0"/>
            </a:p>
          </p:txBody>
        </p:sp>
      </p:grpSp>
      <p:sp>
        <p:nvSpPr>
          <p:cNvPr id="117" name="TextBox 116">
            <a:extLst>
              <a:ext uri="{FF2B5EF4-FFF2-40B4-BE49-F238E27FC236}">
                <a16:creationId xmlns:a16="http://schemas.microsoft.com/office/drawing/2014/main" id="{13A18E65-F6BD-2F15-B161-75335F4A6020}"/>
              </a:ext>
            </a:extLst>
          </p:cNvPr>
          <p:cNvSpPr txBox="1"/>
          <p:nvPr/>
        </p:nvSpPr>
        <p:spPr>
          <a:xfrm>
            <a:off x="603355" y="1536270"/>
            <a:ext cx="6094562" cy="307777"/>
          </a:xfrm>
          <a:prstGeom prst="rect">
            <a:avLst/>
          </a:prstGeom>
          <a:noFill/>
        </p:spPr>
        <p:txBody>
          <a:bodyPr wrap="square">
            <a:spAutoFit/>
          </a:bodyPr>
          <a:lstStyle/>
          <a:p>
            <a:pPr algn="ctr" defTabSz="914363">
              <a:spcBef>
                <a:spcPts val="1800"/>
              </a:spcBef>
            </a:pPr>
            <a:r>
              <a:rPr lang="en-US" sz="1400" dirty="0">
                <a:solidFill>
                  <a:schemeClr val="tx1">
                    <a:lumMod val="75000"/>
                    <a:lumOff val="25000"/>
                  </a:schemeClr>
                </a:solidFill>
              </a:rPr>
              <a:t>Integration Types Include</a:t>
            </a:r>
          </a:p>
        </p:txBody>
      </p:sp>
      <p:sp>
        <p:nvSpPr>
          <p:cNvPr id="119" name="TextBox 118">
            <a:extLst>
              <a:ext uri="{FF2B5EF4-FFF2-40B4-BE49-F238E27FC236}">
                <a16:creationId xmlns:a16="http://schemas.microsoft.com/office/drawing/2014/main" id="{C1276011-414E-3FE2-C3F8-1F7380A8C8FB}"/>
              </a:ext>
            </a:extLst>
          </p:cNvPr>
          <p:cNvSpPr txBox="1"/>
          <p:nvPr/>
        </p:nvSpPr>
        <p:spPr>
          <a:xfrm>
            <a:off x="7298651" y="5491757"/>
            <a:ext cx="4401103" cy="523220"/>
          </a:xfrm>
          <a:prstGeom prst="rect">
            <a:avLst/>
          </a:prstGeom>
          <a:noFill/>
        </p:spPr>
        <p:txBody>
          <a:bodyPr wrap="square">
            <a:spAutoFit/>
          </a:bodyPr>
          <a:lstStyle/>
          <a:p>
            <a:pPr algn="ctr" defTabSz="914025">
              <a:spcBef>
                <a:spcPts val="500"/>
              </a:spcBef>
            </a:pPr>
            <a:r>
              <a:rPr lang="en-US" sz="1400" dirty="0">
                <a:solidFill>
                  <a:srgbClr val="333F48"/>
                </a:solidFill>
              </a:rPr>
              <a:t>Use our direct and Fintech integrations to build an open, flexible, and scalable tech ecosystem</a:t>
            </a:r>
            <a:endParaRPr lang="en-US" sz="1400" b="1" dirty="0">
              <a:solidFill>
                <a:srgbClr val="333F48"/>
              </a:solidFill>
            </a:endParaRPr>
          </a:p>
        </p:txBody>
      </p:sp>
      <p:grpSp>
        <p:nvGrpSpPr>
          <p:cNvPr id="5" name="Graphic 52">
            <a:extLst>
              <a:ext uri="{FF2B5EF4-FFF2-40B4-BE49-F238E27FC236}">
                <a16:creationId xmlns:a16="http://schemas.microsoft.com/office/drawing/2014/main" id="{A3AB64F2-3219-55A6-12B6-81F4EABDAEBC}"/>
              </a:ext>
            </a:extLst>
          </p:cNvPr>
          <p:cNvGrpSpPr/>
          <p:nvPr/>
        </p:nvGrpSpPr>
        <p:grpSpPr>
          <a:xfrm>
            <a:off x="5661147" y="3917279"/>
            <a:ext cx="466725" cy="466725"/>
            <a:chOff x="5661147" y="3917279"/>
            <a:chExt cx="466725" cy="466725"/>
          </a:xfrm>
        </p:grpSpPr>
        <p:sp>
          <p:nvSpPr>
            <p:cNvPr id="7" name="Freeform: Shape 6">
              <a:extLst>
                <a:ext uri="{FF2B5EF4-FFF2-40B4-BE49-F238E27FC236}">
                  <a16:creationId xmlns:a16="http://schemas.microsoft.com/office/drawing/2014/main" id="{BD9C5011-BD8D-1C6D-E6AA-EC7B42948418}"/>
                </a:ext>
              </a:extLst>
            </p:cNvPr>
            <p:cNvSpPr/>
            <p:nvPr/>
          </p:nvSpPr>
          <p:spPr>
            <a:xfrm>
              <a:off x="5661147" y="3917279"/>
              <a:ext cx="466725" cy="466725"/>
            </a:xfrm>
            <a:custGeom>
              <a:avLst/>
              <a:gdLst>
                <a:gd name="connsiteX0" fmla="*/ 233364 w 466725"/>
                <a:gd name="connsiteY0" fmla="*/ 466726 h 466725"/>
                <a:gd name="connsiteX1" fmla="*/ 1 w 466725"/>
                <a:gd name="connsiteY1" fmla="*/ 233364 h 466725"/>
                <a:gd name="connsiteX2" fmla="*/ 233364 w 466725"/>
                <a:gd name="connsiteY2" fmla="*/ 1 h 466725"/>
                <a:gd name="connsiteX3" fmla="*/ 466726 w 466725"/>
                <a:gd name="connsiteY3" fmla="*/ 233364 h 466725"/>
                <a:gd name="connsiteX4" fmla="*/ 233364 w 466725"/>
                <a:gd name="connsiteY4" fmla="*/ 466726 h 466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25" h="466725">
                  <a:moveTo>
                    <a:pt x="233364" y="466726"/>
                  </a:moveTo>
                  <a:cubicBezTo>
                    <a:pt x="104486" y="466726"/>
                    <a:pt x="1" y="362221"/>
                    <a:pt x="1" y="233364"/>
                  </a:cubicBezTo>
                  <a:cubicBezTo>
                    <a:pt x="1" y="104466"/>
                    <a:pt x="104486" y="1"/>
                    <a:pt x="233364" y="1"/>
                  </a:cubicBezTo>
                  <a:cubicBezTo>
                    <a:pt x="362241" y="1"/>
                    <a:pt x="466726" y="104466"/>
                    <a:pt x="466726" y="233364"/>
                  </a:cubicBezTo>
                  <a:cubicBezTo>
                    <a:pt x="466726" y="362221"/>
                    <a:pt x="362241" y="466726"/>
                    <a:pt x="233364" y="466726"/>
                  </a:cubicBezTo>
                  <a:close/>
                </a:path>
              </a:pathLst>
            </a:custGeom>
            <a:solidFill>
              <a:srgbClr val="FFFFFF"/>
            </a:solidFill>
            <a:ln w="16193" cap="flat">
              <a:solidFill>
                <a:srgbClr val="3880F3"/>
              </a:solid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7C8D7289-D283-7EB7-96DF-77818E8D3E04}"/>
                </a:ext>
              </a:extLst>
            </p:cNvPr>
            <p:cNvSpPr/>
            <p:nvPr/>
          </p:nvSpPr>
          <p:spPr>
            <a:xfrm>
              <a:off x="5852429" y="4084749"/>
              <a:ext cx="88899" cy="88899"/>
            </a:xfrm>
            <a:custGeom>
              <a:avLst/>
              <a:gdLst>
                <a:gd name="connsiteX0" fmla="*/ 44450 w 88899"/>
                <a:gd name="connsiteY0" fmla="*/ 88901 h 88899"/>
                <a:gd name="connsiteX1" fmla="*/ 88901 w 88899"/>
                <a:gd name="connsiteY1" fmla="*/ 44450 h 88899"/>
                <a:gd name="connsiteX2" fmla="*/ 44450 w 88899"/>
                <a:gd name="connsiteY2" fmla="*/ 1 h 88899"/>
                <a:gd name="connsiteX3" fmla="*/ 1 w 88899"/>
                <a:gd name="connsiteY3" fmla="*/ 44450 h 88899"/>
                <a:gd name="connsiteX4" fmla="*/ 44450 w 88899"/>
                <a:gd name="connsiteY4" fmla="*/ 88901 h 888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99" h="88899">
                  <a:moveTo>
                    <a:pt x="44450" y="88901"/>
                  </a:moveTo>
                  <a:cubicBezTo>
                    <a:pt x="69000" y="88901"/>
                    <a:pt x="88901" y="69000"/>
                    <a:pt x="88901" y="44450"/>
                  </a:cubicBezTo>
                  <a:cubicBezTo>
                    <a:pt x="88901" y="19902"/>
                    <a:pt x="69000" y="1"/>
                    <a:pt x="44450" y="1"/>
                  </a:cubicBezTo>
                  <a:cubicBezTo>
                    <a:pt x="19902" y="1"/>
                    <a:pt x="1" y="19902"/>
                    <a:pt x="1" y="44450"/>
                  </a:cubicBezTo>
                  <a:cubicBezTo>
                    <a:pt x="1" y="69000"/>
                    <a:pt x="19902" y="88901"/>
                    <a:pt x="44450" y="88901"/>
                  </a:cubicBezTo>
                  <a:close/>
                </a:path>
              </a:pathLst>
            </a:custGeom>
            <a:solidFill>
              <a:srgbClr val="3880F3"/>
            </a:solidFill>
            <a:ln w="9525" cap="flat">
              <a:solidFill>
                <a:srgbClr val="3880F3"/>
              </a:solidFill>
              <a:prstDash val="solid"/>
              <a:round/>
            </a:ln>
          </p:spPr>
          <p:txBody>
            <a:bodyPr rtlCol="0" anchor="ctr"/>
            <a:lstStyle/>
            <a:p>
              <a:endParaRPr lang="en-US" dirty="0"/>
            </a:p>
          </p:txBody>
        </p:sp>
        <p:sp>
          <p:nvSpPr>
            <p:cNvPr id="10" name="Freeform: Shape 9">
              <a:extLst>
                <a:ext uri="{FF2B5EF4-FFF2-40B4-BE49-F238E27FC236}">
                  <a16:creationId xmlns:a16="http://schemas.microsoft.com/office/drawing/2014/main" id="{4B551E84-240C-439C-7447-41ECDCB586FA}"/>
                </a:ext>
              </a:extLst>
            </p:cNvPr>
            <p:cNvSpPr/>
            <p:nvPr/>
          </p:nvSpPr>
          <p:spPr>
            <a:xfrm>
              <a:off x="5752427" y="4056967"/>
              <a:ext cx="33337" cy="33337"/>
            </a:xfrm>
            <a:custGeom>
              <a:avLst/>
              <a:gdLst>
                <a:gd name="connsiteX0" fmla="*/ 16670 w 33337"/>
                <a:gd name="connsiteY0" fmla="*/ 33339 h 33337"/>
                <a:gd name="connsiteX1" fmla="*/ 33339 w 33337"/>
                <a:gd name="connsiteY1" fmla="*/ 16670 h 33337"/>
                <a:gd name="connsiteX2" fmla="*/ 16670 w 33337"/>
                <a:gd name="connsiteY2" fmla="*/ 1 h 33337"/>
                <a:gd name="connsiteX3" fmla="*/ 1 w 33337"/>
                <a:gd name="connsiteY3" fmla="*/ 16670 h 33337"/>
                <a:gd name="connsiteX4" fmla="*/ 16670 w 33337"/>
                <a:gd name="connsiteY4" fmla="*/ 33339 h 33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 h="33337">
                  <a:moveTo>
                    <a:pt x="16670" y="33339"/>
                  </a:moveTo>
                  <a:cubicBezTo>
                    <a:pt x="25876" y="33339"/>
                    <a:pt x="33339" y="25876"/>
                    <a:pt x="33339" y="16670"/>
                  </a:cubicBezTo>
                  <a:cubicBezTo>
                    <a:pt x="33339" y="7464"/>
                    <a:pt x="25876" y="1"/>
                    <a:pt x="16670" y="1"/>
                  </a:cubicBezTo>
                  <a:cubicBezTo>
                    <a:pt x="7464" y="1"/>
                    <a:pt x="1" y="7464"/>
                    <a:pt x="1" y="16670"/>
                  </a:cubicBezTo>
                  <a:cubicBezTo>
                    <a:pt x="1" y="25876"/>
                    <a:pt x="7464" y="33339"/>
                    <a:pt x="16670" y="33339"/>
                  </a:cubicBezTo>
                  <a:close/>
                </a:path>
              </a:pathLst>
            </a:custGeom>
            <a:solidFill>
              <a:srgbClr val="3880F3"/>
            </a:solidFill>
            <a:ln w="9525" cap="flat">
              <a:solidFill>
                <a:srgbClr val="3880F3"/>
              </a:solidFill>
              <a:prstDash val="solid"/>
              <a:round/>
            </a:ln>
          </p:spPr>
          <p:txBody>
            <a:bodyPr rtlCol="0" anchor="ctr"/>
            <a:lstStyle/>
            <a:p>
              <a:endParaRPr lang="en-US" dirty="0"/>
            </a:p>
          </p:txBody>
        </p:sp>
        <p:sp>
          <p:nvSpPr>
            <p:cNvPr id="11" name="Freeform: Shape 10">
              <a:extLst>
                <a:ext uri="{FF2B5EF4-FFF2-40B4-BE49-F238E27FC236}">
                  <a16:creationId xmlns:a16="http://schemas.microsoft.com/office/drawing/2014/main" id="{B7B33DED-702B-D1DA-7BA0-B291CC054055}"/>
                </a:ext>
              </a:extLst>
            </p:cNvPr>
            <p:cNvSpPr/>
            <p:nvPr/>
          </p:nvSpPr>
          <p:spPr>
            <a:xfrm>
              <a:off x="5974678" y="4018074"/>
              <a:ext cx="33337" cy="33337"/>
            </a:xfrm>
            <a:custGeom>
              <a:avLst/>
              <a:gdLst>
                <a:gd name="connsiteX0" fmla="*/ 16670 w 33337"/>
                <a:gd name="connsiteY0" fmla="*/ 33339 h 33337"/>
                <a:gd name="connsiteX1" fmla="*/ 33339 w 33337"/>
                <a:gd name="connsiteY1" fmla="*/ 16670 h 33337"/>
                <a:gd name="connsiteX2" fmla="*/ 16670 w 33337"/>
                <a:gd name="connsiteY2" fmla="*/ 1 h 33337"/>
                <a:gd name="connsiteX3" fmla="*/ 1 w 33337"/>
                <a:gd name="connsiteY3" fmla="*/ 16670 h 33337"/>
                <a:gd name="connsiteX4" fmla="*/ 16670 w 33337"/>
                <a:gd name="connsiteY4" fmla="*/ 33339 h 33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 h="33337">
                  <a:moveTo>
                    <a:pt x="16670" y="33339"/>
                  </a:moveTo>
                  <a:cubicBezTo>
                    <a:pt x="25876" y="33339"/>
                    <a:pt x="33339" y="25876"/>
                    <a:pt x="33339" y="16670"/>
                  </a:cubicBezTo>
                  <a:cubicBezTo>
                    <a:pt x="33339" y="7464"/>
                    <a:pt x="25876" y="1"/>
                    <a:pt x="16670" y="1"/>
                  </a:cubicBezTo>
                  <a:cubicBezTo>
                    <a:pt x="7464" y="1"/>
                    <a:pt x="1" y="7464"/>
                    <a:pt x="1" y="16670"/>
                  </a:cubicBezTo>
                  <a:cubicBezTo>
                    <a:pt x="1" y="25876"/>
                    <a:pt x="7464" y="33339"/>
                    <a:pt x="16670" y="33339"/>
                  </a:cubicBezTo>
                  <a:close/>
                </a:path>
              </a:pathLst>
            </a:custGeom>
            <a:solidFill>
              <a:srgbClr val="3880F3"/>
            </a:solidFill>
            <a:ln w="9525" cap="flat">
              <a:solidFill>
                <a:srgbClr val="3880F3"/>
              </a:solidFill>
              <a:prstDash val="solid"/>
              <a:round/>
            </a:ln>
          </p:spPr>
          <p:txBody>
            <a:bodyPr rtlCol="0" anchor="ctr"/>
            <a:lstStyle/>
            <a:p>
              <a:endParaRPr lang="en-US" dirty="0"/>
            </a:p>
          </p:txBody>
        </p:sp>
        <p:sp>
          <p:nvSpPr>
            <p:cNvPr id="12" name="Freeform: Shape 11">
              <a:extLst>
                <a:ext uri="{FF2B5EF4-FFF2-40B4-BE49-F238E27FC236}">
                  <a16:creationId xmlns:a16="http://schemas.microsoft.com/office/drawing/2014/main" id="{6FF9CF53-D6C0-1B3A-FF6B-31984AE37ECE}"/>
                </a:ext>
              </a:extLst>
            </p:cNvPr>
            <p:cNvSpPr/>
            <p:nvPr/>
          </p:nvSpPr>
          <p:spPr>
            <a:xfrm>
              <a:off x="5752427" y="4240324"/>
              <a:ext cx="33337" cy="33337"/>
            </a:xfrm>
            <a:custGeom>
              <a:avLst/>
              <a:gdLst>
                <a:gd name="connsiteX0" fmla="*/ 16670 w 33337"/>
                <a:gd name="connsiteY0" fmla="*/ 33339 h 33337"/>
                <a:gd name="connsiteX1" fmla="*/ 33339 w 33337"/>
                <a:gd name="connsiteY1" fmla="*/ 16670 h 33337"/>
                <a:gd name="connsiteX2" fmla="*/ 16670 w 33337"/>
                <a:gd name="connsiteY2" fmla="*/ 1 h 33337"/>
                <a:gd name="connsiteX3" fmla="*/ 1 w 33337"/>
                <a:gd name="connsiteY3" fmla="*/ 16670 h 33337"/>
                <a:gd name="connsiteX4" fmla="*/ 16670 w 33337"/>
                <a:gd name="connsiteY4" fmla="*/ 33339 h 33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 h="33337">
                  <a:moveTo>
                    <a:pt x="16670" y="33339"/>
                  </a:moveTo>
                  <a:cubicBezTo>
                    <a:pt x="25876" y="33339"/>
                    <a:pt x="33339" y="25876"/>
                    <a:pt x="33339" y="16670"/>
                  </a:cubicBezTo>
                  <a:cubicBezTo>
                    <a:pt x="33339" y="7464"/>
                    <a:pt x="25876" y="1"/>
                    <a:pt x="16670" y="1"/>
                  </a:cubicBezTo>
                  <a:cubicBezTo>
                    <a:pt x="7464" y="1"/>
                    <a:pt x="1" y="7464"/>
                    <a:pt x="1" y="16670"/>
                  </a:cubicBezTo>
                  <a:cubicBezTo>
                    <a:pt x="1" y="25876"/>
                    <a:pt x="7464" y="33339"/>
                    <a:pt x="16670" y="33339"/>
                  </a:cubicBezTo>
                  <a:close/>
                </a:path>
              </a:pathLst>
            </a:custGeom>
            <a:solidFill>
              <a:srgbClr val="3880F3"/>
            </a:solidFill>
            <a:ln w="9525" cap="flat">
              <a:solidFill>
                <a:srgbClr val="3880F3"/>
              </a:solidFill>
              <a:prstDash val="solid"/>
              <a:round/>
            </a:ln>
          </p:spPr>
          <p:txBody>
            <a:bodyPr rtlCol="0" anchor="ctr"/>
            <a:lstStyle/>
            <a:p>
              <a:endParaRPr lang="en-US" dirty="0"/>
            </a:p>
          </p:txBody>
        </p:sp>
        <p:sp>
          <p:nvSpPr>
            <p:cNvPr id="13" name="Freeform: Shape 12">
              <a:extLst>
                <a:ext uri="{FF2B5EF4-FFF2-40B4-BE49-F238E27FC236}">
                  <a16:creationId xmlns:a16="http://schemas.microsoft.com/office/drawing/2014/main" id="{130F4A5A-1765-5144-F952-EA4058AB4E86}"/>
                </a:ext>
              </a:extLst>
            </p:cNvPr>
            <p:cNvSpPr/>
            <p:nvPr/>
          </p:nvSpPr>
          <p:spPr>
            <a:xfrm>
              <a:off x="5880210" y="4240324"/>
              <a:ext cx="33337" cy="33337"/>
            </a:xfrm>
            <a:custGeom>
              <a:avLst/>
              <a:gdLst>
                <a:gd name="connsiteX0" fmla="*/ 16670 w 33337"/>
                <a:gd name="connsiteY0" fmla="*/ 33339 h 33337"/>
                <a:gd name="connsiteX1" fmla="*/ 33339 w 33337"/>
                <a:gd name="connsiteY1" fmla="*/ 16670 h 33337"/>
                <a:gd name="connsiteX2" fmla="*/ 16670 w 33337"/>
                <a:gd name="connsiteY2" fmla="*/ 1 h 33337"/>
                <a:gd name="connsiteX3" fmla="*/ 1 w 33337"/>
                <a:gd name="connsiteY3" fmla="*/ 16670 h 33337"/>
                <a:gd name="connsiteX4" fmla="*/ 16670 w 33337"/>
                <a:gd name="connsiteY4" fmla="*/ 33339 h 33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 h="33337">
                  <a:moveTo>
                    <a:pt x="16670" y="33339"/>
                  </a:moveTo>
                  <a:cubicBezTo>
                    <a:pt x="25876" y="33339"/>
                    <a:pt x="33339" y="25876"/>
                    <a:pt x="33339" y="16670"/>
                  </a:cubicBezTo>
                  <a:cubicBezTo>
                    <a:pt x="33339" y="7464"/>
                    <a:pt x="25876" y="1"/>
                    <a:pt x="16670" y="1"/>
                  </a:cubicBezTo>
                  <a:cubicBezTo>
                    <a:pt x="7464" y="1"/>
                    <a:pt x="1" y="7464"/>
                    <a:pt x="1" y="16670"/>
                  </a:cubicBezTo>
                  <a:cubicBezTo>
                    <a:pt x="1" y="25876"/>
                    <a:pt x="7464" y="33339"/>
                    <a:pt x="16670" y="33339"/>
                  </a:cubicBezTo>
                  <a:close/>
                </a:path>
              </a:pathLst>
            </a:custGeom>
            <a:solidFill>
              <a:srgbClr val="3880F3"/>
            </a:solidFill>
            <a:ln w="9525" cap="flat">
              <a:solidFill>
                <a:srgbClr val="3880F3"/>
              </a:solidFill>
              <a:prstDash val="solid"/>
              <a:round/>
            </a:ln>
          </p:spPr>
          <p:txBody>
            <a:bodyPr rtlCol="0" anchor="ctr"/>
            <a:lstStyle/>
            <a:p>
              <a:endParaRPr lang="en-US" dirty="0"/>
            </a:p>
          </p:txBody>
        </p:sp>
        <p:sp>
          <p:nvSpPr>
            <p:cNvPr id="16" name="Freeform: Shape 15">
              <a:extLst>
                <a:ext uri="{FF2B5EF4-FFF2-40B4-BE49-F238E27FC236}">
                  <a16:creationId xmlns:a16="http://schemas.microsoft.com/office/drawing/2014/main" id="{7D1DB345-5FF2-47F9-0320-D76C0EEF92AC}"/>
                </a:ext>
              </a:extLst>
            </p:cNvPr>
            <p:cNvSpPr/>
            <p:nvPr/>
          </p:nvSpPr>
          <p:spPr>
            <a:xfrm>
              <a:off x="5780876" y="4160736"/>
              <a:ext cx="84677" cy="84466"/>
            </a:xfrm>
            <a:custGeom>
              <a:avLst/>
              <a:gdLst>
                <a:gd name="connsiteX0" fmla="*/ 1 w 84677"/>
                <a:gd name="connsiteY0" fmla="*/ 84468 h 84466"/>
                <a:gd name="connsiteX1" fmla="*/ 84678 w 84677"/>
                <a:gd name="connsiteY1" fmla="*/ 1 h 84466"/>
              </a:gdLst>
              <a:ahLst/>
              <a:cxnLst>
                <a:cxn ang="0">
                  <a:pos x="connsiteX0" y="connsiteY0"/>
                </a:cxn>
                <a:cxn ang="0">
                  <a:pos x="connsiteX1" y="connsiteY1"/>
                </a:cxn>
              </a:cxnLst>
              <a:rect l="l" t="t" r="r" b="b"/>
              <a:pathLst>
                <a:path w="84677" h="84466">
                  <a:moveTo>
                    <a:pt x="1" y="84468"/>
                  </a:moveTo>
                  <a:lnTo>
                    <a:pt x="84678" y="1"/>
                  </a:lnTo>
                </a:path>
              </a:pathLst>
            </a:custGeom>
            <a:noFill/>
            <a:ln w="9525" cap="flat">
              <a:solidFill>
                <a:srgbClr val="3880F3"/>
              </a:solidFill>
              <a:prstDash val="solid"/>
              <a:round/>
            </a:ln>
          </p:spPr>
          <p:txBody>
            <a:bodyPr rtlCol="0" anchor="ctr"/>
            <a:lstStyle/>
            <a:p>
              <a:endParaRPr lang="en-US" dirty="0"/>
            </a:p>
          </p:txBody>
        </p:sp>
        <p:sp>
          <p:nvSpPr>
            <p:cNvPr id="17" name="Freeform: Shape 16">
              <a:extLst>
                <a:ext uri="{FF2B5EF4-FFF2-40B4-BE49-F238E27FC236}">
                  <a16:creationId xmlns:a16="http://schemas.microsoft.com/office/drawing/2014/main" id="{E856A771-7199-27E4-5510-72C7678101DA}"/>
                </a:ext>
              </a:extLst>
            </p:cNvPr>
            <p:cNvSpPr/>
            <p:nvPr/>
          </p:nvSpPr>
          <p:spPr>
            <a:xfrm>
              <a:off x="5928372" y="4046533"/>
              <a:ext cx="51173" cy="51294"/>
            </a:xfrm>
            <a:custGeom>
              <a:avLst/>
              <a:gdLst>
                <a:gd name="connsiteX0" fmla="*/ 1 w 51173"/>
                <a:gd name="connsiteY0" fmla="*/ 51296 h 51294"/>
                <a:gd name="connsiteX1" fmla="*/ 51174 w 51173"/>
                <a:gd name="connsiteY1" fmla="*/ 1 h 51294"/>
              </a:gdLst>
              <a:ahLst/>
              <a:cxnLst>
                <a:cxn ang="0">
                  <a:pos x="connsiteX0" y="connsiteY0"/>
                </a:cxn>
                <a:cxn ang="0">
                  <a:pos x="connsiteX1" y="connsiteY1"/>
                </a:cxn>
              </a:cxnLst>
              <a:rect l="l" t="t" r="r" b="b"/>
              <a:pathLst>
                <a:path w="51173" h="51294">
                  <a:moveTo>
                    <a:pt x="1" y="51296"/>
                  </a:moveTo>
                  <a:lnTo>
                    <a:pt x="51174" y="1"/>
                  </a:lnTo>
                </a:path>
              </a:pathLst>
            </a:custGeom>
            <a:noFill/>
            <a:ln w="9525" cap="flat">
              <a:solidFill>
                <a:srgbClr val="3880F3"/>
              </a:solidFill>
              <a:prstDash val="solid"/>
              <a:round/>
            </a:ln>
          </p:spPr>
          <p:txBody>
            <a:bodyPr rtlCol="0" anchor="ctr"/>
            <a:lstStyle/>
            <a:p>
              <a:endParaRPr lang="en-US" dirty="0"/>
            </a:p>
          </p:txBody>
        </p:sp>
        <p:sp>
          <p:nvSpPr>
            <p:cNvPr id="19" name="Freeform: Shape 18">
              <a:extLst>
                <a:ext uri="{FF2B5EF4-FFF2-40B4-BE49-F238E27FC236}">
                  <a16:creationId xmlns:a16="http://schemas.microsoft.com/office/drawing/2014/main" id="{97A0DF55-ACAD-8E41-6C7C-683B14C0B4CC}"/>
                </a:ext>
              </a:extLst>
            </p:cNvPr>
            <p:cNvSpPr/>
            <p:nvPr/>
          </p:nvSpPr>
          <p:spPr>
            <a:xfrm>
              <a:off x="5784098" y="4080859"/>
              <a:ext cx="71920" cy="30837"/>
            </a:xfrm>
            <a:custGeom>
              <a:avLst/>
              <a:gdLst>
                <a:gd name="connsiteX0" fmla="*/ 1 w 71920"/>
                <a:gd name="connsiteY0" fmla="*/ 1 h 30837"/>
                <a:gd name="connsiteX1" fmla="*/ 71921 w 71920"/>
                <a:gd name="connsiteY1" fmla="*/ 30838 h 30837"/>
              </a:gdLst>
              <a:ahLst/>
              <a:cxnLst>
                <a:cxn ang="0">
                  <a:pos x="connsiteX0" y="connsiteY0"/>
                </a:cxn>
                <a:cxn ang="0">
                  <a:pos x="connsiteX1" y="connsiteY1"/>
                </a:cxn>
              </a:cxnLst>
              <a:rect l="l" t="t" r="r" b="b"/>
              <a:pathLst>
                <a:path w="71920" h="30837">
                  <a:moveTo>
                    <a:pt x="1" y="1"/>
                  </a:moveTo>
                  <a:lnTo>
                    <a:pt x="71921" y="30838"/>
                  </a:lnTo>
                </a:path>
              </a:pathLst>
            </a:custGeom>
            <a:noFill/>
            <a:ln w="9525" cap="flat">
              <a:solidFill>
                <a:srgbClr val="3880F3"/>
              </a:solidFill>
              <a:prstDash val="solid"/>
              <a:round/>
            </a:ln>
          </p:spPr>
          <p:txBody>
            <a:bodyPr rtlCol="0" anchor="ctr"/>
            <a:lstStyle/>
            <a:p>
              <a:endParaRPr lang="en-US" dirty="0"/>
            </a:p>
          </p:txBody>
        </p:sp>
        <p:sp>
          <p:nvSpPr>
            <p:cNvPr id="20" name="Freeform: Shape 19">
              <a:extLst>
                <a:ext uri="{FF2B5EF4-FFF2-40B4-BE49-F238E27FC236}">
                  <a16:creationId xmlns:a16="http://schemas.microsoft.com/office/drawing/2014/main" id="{0D8B522E-16D6-EB9B-120A-2286668C6108}"/>
                </a:ext>
              </a:extLst>
            </p:cNvPr>
            <p:cNvSpPr/>
            <p:nvPr/>
          </p:nvSpPr>
          <p:spPr>
            <a:xfrm>
              <a:off x="5935162" y="4151801"/>
              <a:ext cx="40205" cy="16613"/>
            </a:xfrm>
            <a:custGeom>
              <a:avLst/>
              <a:gdLst>
                <a:gd name="connsiteX0" fmla="*/ 40206 w 40205"/>
                <a:gd name="connsiteY0" fmla="*/ 16615 h 16613"/>
                <a:gd name="connsiteX1" fmla="*/ 1 w 40205"/>
                <a:gd name="connsiteY1" fmla="*/ 1 h 16613"/>
              </a:gdLst>
              <a:ahLst/>
              <a:cxnLst>
                <a:cxn ang="0">
                  <a:pos x="connsiteX0" y="connsiteY0"/>
                </a:cxn>
                <a:cxn ang="0">
                  <a:pos x="connsiteX1" y="connsiteY1"/>
                </a:cxn>
              </a:cxnLst>
              <a:rect l="l" t="t" r="r" b="b"/>
              <a:pathLst>
                <a:path w="40205" h="16613">
                  <a:moveTo>
                    <a:pt x="40206" y="16615"/>
                  </a:moveTo>
                  <a:lnTo>
                    <a:pt x="1" y="1"/>
                  </a:lnTo>
                </a:path>
              </a:pathLst>
            </a:custGeom>
            <a:noFill/>
            <a:ln w="9525" cap="flat">
              <a:solidFill>
                <a:srgbClr val="3880F3"/>
              </a:solidFill>
              <a:prstDash val="solid"/>
              <a:round/>
            </a:ln>
          </p:spPr>
          <p:txBody>
            <a:bodyPr rtlCol="0" anchor="ctr"/>
            <a:lstStyle/>
            <a:p>
              <a:endParaRPr lang="en-US" dirty="0"/>
            </a:p>
          </p:txBody>
        </p:sp>
        <p:sp>
          <p:nvSpPr>
            <p:cNvPr id="22" name="Freeform: Shape 21">
              <a:extLst>
                <a:ext uri="{FF2B5EF4-FFF2-40B4-BE49-F238E27FC236}">
                  <a16:creationId xmlns:a16="http://schemas.microsoft.com/office/drawing/2014/main" id="{A5003783-153C-E128-F301-1CC2E35CBB59}"/>
                </a:ext>
              </a:extLst>
            </p:cNvPr>
            <p:cNvSpPr/>
            <p:nvPr/>
          </p:nvSpPr>
          <p:spPr>
            <a:xfrm>
              <a:off x="5896879" y="4173649"/>
              <a:ext cx="9525" cy="66675"/>
            </a:xfrm>
            <a:custGeom>
              <a:avLst/>
              <a:gdLst>
                <a:gd name="connsiteX0" fmla="*/ 1 w 9525"/>
                <a:gd name="connsiteY0" fmla="*/ 66676 h 66675"/>
                <a:gd name="connsiteX1" fmla="*/ 1 w 9525"/>
                <a:gd name="connsiteY1" fmla="*/ 1 h 66675"/>
              </a:gdLst>
              <a:ahLst/>
              <a:cxnLst>
                <a:cxn ang="0">
                  <a:pos x="connsiteX0" y="connsiteY0"/>
                </a:cxn>
                <a:cxn ang="0">
                  <a:pos x="connsiteX1" y="connsiteY1"/>
                </a:cxn>
              </a:cxnLst>
              <a:rect l="l" t="t" r="r" b="b"/>
              <a:pathLst>
                <a:path w="9525" h="66675">
                  <a:moveTo>
                    <a:pt x="1" y="66676"/>
                  </a:moveTo>
                  <a:lnTo>
                    <a:pt x="1" y="1"/>
                  </a:lnTo>
                </a:path>
              </a:pathLst>
            </a:custGeom>
            <a:noFill/>
            <a:ln w="9525" cap="flat">
              <a:solidFill>
                <a:srgbClr val="3880F3"/>
              </a:solidFill>
              <a:prstDash val="solid"/>
              <a:round/>
            </a:ln>
          </p:spPr>
          <p:txBody>
            <a:bodyPr rtlCol="0" anchor="ctr"/>
            <a:lstStyle/>
            <a:p>
              <a:endParaRPr lang="en-US" dirty="0"/>
            </a:p>
          </p:txBody>
        </p:sp>
        <p:sp>
          <p:nvSpPr>
            <p:cNvPr id="27" name="Freeform: Shape 26">
              <a:extLst>
                <a:ext uri="{FF2B5EF4-FFF2-40B4-BE49-F238E27FC236}">
                  <a16:creationId xmlns:a16="http://schemas.microsoft.com/office/drawing/2014/main" id="{CFF20455-010F-095D-5693-3FC7C2EFD496}"/>
                </a:ext>
              </a:extLst>
            </p:cNvPr>
            <p:cNvSpPr/>
            <p:nvPr/>
          </p:nvSpPr>
          <p:spPr>
            <a:xfrm>
              <a:off x="5974678" y="4156980"/>
              <a:ext cx="33337" cy="33337"/>
            </a:xfrm>
            <a:custGeom>
              <a:avLst/>
              <a:gdLst>
                <a:gd name="connsiteX0" fmla="*/ 16670 w 33337"/>
                <a:gd name="connsiteY0" fmla="*/ 33339 h 33337"/>
                <a:gd name="connsiteX1" fmla="*/ 33339 w 33337"/>
                <a:gd name="connsiteY1" fmla="*/ 16670 h 33337"/>
                <a:gd name="connsiteX2" fmla="*/ 16670 w 33337"/>
                <a:gd name="connsiteY2" fmla="*/ 1 h 33337"/>
                <a:gd name="connsiteX3" fmla="*/ 1 w 33337"/>
                <a:gd name="connsiteY3" fmla="*/ 16670 h 33337"/>
                <a:gd name="connsiteX4" fmla="*/ 16670 w 33337"/>
                <a:gd name="connsiteY4" fmla="*/ 33339 h 33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 h="33337">
                  <a:moveTo>
                    <a:pt x="16670" y="33339"/>
                  </a:moveTo>
                  <a:cubicBezTo>
                    <a:pt x="25876" y="33339"/>
                    <a:pt x="33339" y="25876"/>
                    <a:pt x="33339" y="16670"/>
                  </a:cubicBezTo>
                  <a:cubicBezTo>
                    <a:pt x="33339" y="7464"/>
                    <a:pt x="25876" y="1"/>
                    <a:pt x="16670" y="1"/>
                  </a:cubicBezTo>
                  <a:cubicBezTo>
                    <a:pt x="7464" y="1"/>
                    <a:pt x="1" y="7464"/>
                    <a:pt x="1" y="16670"/>
                  </a:cubicBezTo>
                  <a:cubicBezTo>
                    <a:pt x="1" y="25876"/>
                    <a:pt x="7464" y="33339"/>
                    <a:pt x="16670" y="33339"/>
                  </a:cubicBezTo>
                  <a:close/>
                </a:path>
              </a:pathLst>
            </a:custGeom>
            <a:solidFill>
              <a:srgbClr val="3880F3"/>
            </a:solidFill>
            <a:ln w="9525" cap="flat">
              <a:solidFill>
                <a:srgbClr val="3880F3"/>
              </a:solidFill>
              <a:prstDash val="solid"/>
              <a:round/>
            </a:ln>
          </p:spPr>
          <p:txBody>
            <a:bodyPr rtlCol="0" anchor="ctr"/>
            <a:lstStyle/>
            <a:p>
              <a:endParaRPr lang="en-US" dirty="0"/>
            </a:p>
          </p:txBody>
        </p:sp>
      </p:grpSp>
    </p:spTree>
    <p:extLst>
      <p:ext uri="{BB962C8B-B14F-4D97-AF65-F5344CB8AC3E}">
        <p14:creationId xmlns:p14="http://schemas.microsoft.com/office/powerpoint/2010/main" val="3242566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6C2909-9FA6-BA20-2538-8F31C5B367C1}"/>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24FC74CA-3353-5899-3FEB-A2271897C85D}"/>
              </a:ext>
            </a:extLst>
          </p:cNvPr>
          <p:cNvSpPr>
            <a:spLocks noGrp="1" noRot="1" noMove="1" noResize="1" noEditPoints="1" noAdjustHandles="1" noChangeArrowheads="1" noChangeShapeType="1"/>
          </p:cNvSpPr>
          <p:nvPr/>
        </p:nvSpPr>
        <p:spPr>
          <a:xfrm>
            <a:off x="1" y="1479855"/>
            <a:ext cx="12191999" cy="4767325"/>
          </a:xfrm>
          <a:prstGeom prst="rect">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27F2223-F25D-2C08-E049-B2A08883915F}"/>
              </a:ext>
            </a:extLst>
          </p:cNvPr>
          <p:cNvSpPr>
            <a:spLocks noGrp="1"/>
          </p:cNvSpPr>
          <p:nvPr>
            <p:ph type="title"/>
          </p:nvPr>
        </p:nvSpPr>
        <p:spPr/>
        <p:txBody>
          <a:bodyPr/>
          <a:lstStyle/>
          <a:p>
            <a:pPr lvl="0" fontAlgn="base">
              <a:spcAft>
                <a:spcPct val="0"/>
              </a:spcAft>
              <a:defRPr/>
            </a:pPr>
            <a:r>
              <a:rPr lang="en-US" dirty="0"/>
              <a:t>Providing flexibility to deliver firms’ desired experiences</a:t>
            </a:r>
          </a:p>
        </p:txBody>
      </p:sp>
      <p:sp>
        <p:nvSpPr>
          <p:cNvPr id="4" name="Slide Number Placeholder 3">
            <a:extLst>
              <a:ext uri="{FF2B5EF4-FFF2-40B4-BE49-F238E27FC236}">
                <a16:creationId xmlns:a16="http://schemas.microsoft.com/office/drawing/2014/main" id="{C2D48B55-B40D-8702-D6C6-4B952AD361A9}"/>
              </a:ext>
            </a:extLst>
          </p:cNvPr>
          <p:cNvSpPr>
            <a:spLocks noGrp="1"/>
          </p:cNvSpPr>
          <p:nvPr>
            <p:ph type="sldNum" sz="quarter" idx="14"/>
          </p:nvPr>
        </p:nvSpPr>
        <p:spPr>
          <a:xfrm>
            <a:off x="230562" y="6305993"/>
            <a:ext cx="3864359" cy="365125"/>
          </a:xfrm>
        </p:spPr>
        <p:txBody>
          <a:bodyPr/>
          <a:lstStyle/>
          <a:p>
            <a:fld id="{E1134B45-AF8D-4DE1-B6B3-818C9AE12BDB}" type="slidenum">
              <a:rPr lang="en-US" smtClean="0"/>
              <a:pPr/>
              <a:t>4</a:t>
            </a:fld>
            <a:r>
              <a:rPr lang="en-US" dirty="0"/>
              <a:t> </a:t>
            </a:r>
            <a:r>
              <a:rPr lang="en-US" dirty="0">
                <a:solidFill>
                  <a:srgbClr val="000000"/>
                </a:solidFill>
                <a:latin typeface="+mn-lt"/>
                <a:ea typeface="ＭＳ Ｐゴシック" charset="-128"/>
              </a:rPr>
              <a:t>For investment professional use only. | </a:t>
            </a:r>
            <a:r>
              <a:rPr lang="en-US" dirty="0">
                <a:solidFill>
                  <a:schemeClr val="tx1"/>
                </a:solidFill>
                <a:latin typeface="+mn-lt"/>
              </a:rPr>
              <a:t>1250615.1.0</a:t>
            </a:r>
            <a:endParaRPr lang="en-US" dirty="0">
              <a:solidFill>
                <a:srgbClr val="000000"/>
              </a:solidFill>
              <a:latin typeface="+mn-lt"/>
              <a:ea typeface="ＭＳ Ｐゴシック" charset="-128"/>
            </a:endParaRPr>
          </a:p>
          <a:p>
            <a:r>
              <a:rPr lang="en-US" dirty="0"/>
              <a:t>  </a:t>
            </a:r>
          </a:p>
        </p:txBody>
      </p:sp>
      <p:sp>
        <p:nvSpPr>
          <p:cNvPr id="3" name="Text Placeholder 2">
            <a:extLst>
              <a:ext uri="{FF2B5EF4-FFF2-40B4-BE49-F238E27FC236}">
                <a16:creationId xmlns:a16="http://schemas.microsoft.com/office/drawing/2014/main" id="{0FBA485B-D776-A018-7842-A097415DD57D}"/>
              </a:ext>
            </a:extLst>
          </p:cNvPr>
          <p:cNvSpPr>
            <a:spLocks noGrp="1"/>
          </p:cNvSpPr>
          <p:nvPr>
            <p:ph type="body" sz="quarter" idx="13"/>
          </p:nvPr>
        </p:nvSpPr>
        <p:spPr>
          <a:xfrm>
            <a:off x="449732" y="817979"/>
            <a:ext cx="11280043" cy="577150"/>
          </a:xfrm>
        </p:spPr>
        <p:txBody>
          <a:bodyPr/>
          <a:lstStyle/>
          <a:p>
            <a:r>
              <a:rPr lang="en-US" sz="1400" dirty="0"/>
              <a:t>Harness our open architecture suite of capabilities powered by Wealthscape or integrated solutions to meet your needs</a:t>
            </a:r>
          </a:p>
        </p:txBody>
      </p:sp>
      <p:grpSp>
        <p:nvGrpSpPr>
          <p:cNvPr id="5" name="Group 4">
            <a:extLst>
              <a:ext uri="{FF2B5EF4-FFF2-40B4-BE49-F238E27FC236}">
                <a16:creationId xmlns:a16="http://schemas.microsoft.com/office/drawing/2014/main" id="{DBC911A9-A585-7528-392F-63D7B99766C2}"/>
              </a:ext>
            </a:extLst>
          </p:cNvPr>
          <p:cNvGrpSpPr/>
          <p:nvPr/>
        </p:nvGrpSpPr>
        <p:grpSpPr>
          <a:xfrm>
            <a:off x="2744429" y="3223884"/>
            <a:ext cx="8798350" cy="1106895"/>
            <a:chOff x="531562" y="2974113"/>
            <a:chExt cx="10959938" cy="1378838"/>
          </a:xfrm>
        </p:grpSpPr>
        <p:grpSp>
          <p:nvGrpSpPr>
            <p:cNvPr id="6" name="Group 5">
              <a:extLst>
                <a:ext uri="{FF2B5EF4-FFF2-40B4-BE49-F238E27FC236}">
                  <a16:creationId xmlns:a16="http://schemas.microsoft.com/office/drawing/2014/main" id="{24F3AF11-4FEE-D867-BAEB-7ED2AB54D6F6}"/>
                </a:ext>
              </a:extLst>
            </p:cNvPr>
            <p:cNvGrpSpPr/>
            <p:nvPr/>
          </p:nvGrpSpPr>
          <p:grpSpPr>
            <a:xfrm>
              <a:off x="531562" y="2974113"/>
              <a:ext cx="10959938" cy="1378838"/>
              <a:chOff x="531562" y="2974113"/>
              <a:chExt cx="10959938" cy="1378838"/>
            </a:xfrm>
          </p:grpSpPr>
          <p:cxnSp>
            <p:nvCxnSpPr>
              <p:cNvPr id="14" name="Straight Connector 13">
                <a:extLst>
                  <a:ext uri="{FF2B5EF4-FFF2-40B4-BE49-F238E27FC236}">
                    <a16:creationId xmlns:a16="http://schemas.microsoft.com/office/drawing/2014/main" id="{CAE5909C-6BAE-29F6-19EB-8CBDCEB88A37}"/>
                  </a:ext>
                </a:extLst>
              </p:cNvPr>
              <p:cNvCxnSpPr>
                <a:cxnSpLocks/>
              </p:cNvCxnSpPr>
              <p:nvPr/>
            </p:nvCxnSpPr>
            <p:spPr bwMode="auto">
              <a:xfrm>
                <a:off x="1593824" y="2999822"/>
                <a:ext cx="2306238" cy="1316482"/>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15" name="Straight Connector 14">
                <a:extLst>
                  <a:ext uri="{FF2B5EF4-FFF2-40B4-BE49-F238E27FC236}">
                    <a16:creationId xmlns:a16="http://schemas.microsoft.com/office/drawing/2014/main" id="{263BBFEC-5DEB-C350-DED6-45E5EB9E5785}"/>
                  </a:ext>
                </a:extLst>
              </p:cNvPr>
              <p:cNvCxnSpPr>
                <a:cxnSpLocks/>
              </p:cNvCxnSpPr>
              <p:nvPr/>
            </p:nvCxnSpPr>
            <p:spPr bwMode="auto">
              <a:xfrm>
                <a:off x="865728" y="3405463"/>
                <a:ext cx="1570244" cy="896350"/>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18" name="Straight Connector 17">
                <a:extLst>
                  <a:ext uri="{FF2B5EF4-FFF2-40B4-BE49-F238E27FC236}">
                    <a16:creationId xmlns:a16="http://schemas.microsoft.com/office/drawing/2014/main" id="{B9E761C3-6D64-BCA4-15D7-0CAC44F29F8B}"/>
                  </a:ext>
                </a:extLst>
              </p:cNvPr>
              <p:cNvCxnSpPr>
                <a:cxnSpLocks/>
              </p:cNvCxnSpPr>
              <p:nvPr/>
            </p:nvCxnSpPr>
            <p:spPr bwMode="auto">
              <a:xfrm>
                <a:off x="10296763" y="2994365"/>
                <a:ext cx="863502" cy="492917"/>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21" name="Straight Connector 20">
                <a:extLst>
                  <a:ext uri="{FF2B5EF4-FFF2-40B4-BE49-F238E27FC236}">
                    <a16:creationId xmlns:a16="http://schemas.microsoft.com/office/drawing/2014/main" id="{D39A97BD-9203-0500-2991-6789EFA35EE6}"/>
                  </a:ext>
                </a:extLst>
              </p:cNvPr>
              <p:cNvCxnSpPr>
                <a:cxnSpLocks/>
              </p:cNvCxnSpPr>
              <p:nvPr/>
            </p:nvCxnSpPr>
            <p:spPr bwMode="auto">
              <a:xfrm>
                <a:off x="4458644" y="2994365"/>
                <a:ext cx="2363979" cy="1349442"/>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23" name="Straight Connector 22">
                <a:extLst>
                  <a:ext uri="{FF2B5EF4-FFF2-40B4-BE49-F238E27FC236}">
                    <a16:creationId xmlns:a16="http://schemas.microsoft.com/office/drawing/2014/main" id="{2F2680F6-D310-82C0-8BF8-891F5D2F100A}"/>
                  </a:ext>
                </a:extLst>
              </p:cNvPr>
              <p:cNvCxnSpPr>
                <a:cxnSpLocks/>
              </p:cNvCxnSpPr>
              <p:nvPr/>
            </p:nvCxnSpPr>
            <p:spPr bwMode="auto">
              <a:xfrm>
                <a:off x="3022762" y="2995977"/>
                <a:ext cx="2350508" cy="1341752"/>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24" name="Straight Connector 23">
                <a:extLst>
                  <a:ext uri="{FF2B5EF4-FFF2-40B4-BE49-F238E27FC236}">
                    <a16:creationId xmlns:a16="http://schemas.microsoft.com/office/drawing/2014/main" id="{ED73C240-517E-0D59-F862-D142764BFD85}"/>
                  </a:ext>
                </a:extLst>
              </p:cNvPr>
              <p:cNvCxnSpPr>
                <a:cxnSpLocks/>
              </p:cNvCxnSpPr>
              <p:nvPr/>
            </p:nvCxnSpPr>
            <p:spPr bwMode="auto">
              <a:xfrm>
                <a:off x="5966412" y="2998970"/>
                <a:ext cx="2306238" cy="1316482"/>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25" name="Straight Connector 24">
                <a:extLst>
                  <a:ext uri="{FF2B5EF4-FFF2-40B4-BE49-F238E27FC236}">
                    <a16:creationId xmlns:a16="http://schemas.microsoft.com/office/drawing/2014/main" id="{225F3E13-B730-41F1-685E-8247E53E7D5A}"/>
                  </a:ext>
                </a:extLst>
              </p:cNvPr>
              <p:cNvCxnSpPr>
                <a:cxnSpLocks/>
              </p:cNvCxnSpPr>
              <p:nvPr/>
            </p:nvCxnSpPr>
            <p:spPr bwMode="auto">
              <a:xfrm>
                <a:off x="8853266" y="3004530"/>
                <a:ext cx="2329098" cy="1329532"/>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26" name="Straight Connector 25">
                <a:extLst>
                  <a:ext uri="{FF2B5EF4-FFF2-40B4-BE49-F238E27FC236}">
                    <a16:creationId xmlns:a16="http://schemas.microsoft.com/office/drawing/2014/main" id="{6A07D3EC-B690-9D93-8A76-CA22A085E7E9}"/>
                  </a:ext>
                </a:extLst>
              </p:cNvPr>
              <p:cNvCxnSpPr>
                <a:cxnSpLocks/>
              </p:cNvCxnSpPr>
              <p:nvPr/>
            </p:nvCxnSpPr>
            <p:spPr bwMode="auto">
              <a:xfrm>
                <a:off x="7406367" y="3006142"/>
                <a:ext cx="2291241" cy="1307920"/>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29" name="Straight Connector 28">
                <a:extLst>
                  <a:ext uri="{FF2B5EF4-FFF2-40B4-BE49-F238E27FC236}">
                    <a16:creationId xmlns:a16="http://schemas.microsoft.com/office/drawing/2014/main" id="{3BB31FCF-598F-839A-677E-97A558326618}"/>
                  </a:ext>
                </a:extLst>
              </p:cNvPr>
              <p:cNvCxnSpPr>
                <a:cxnSpLocks/>
              </p:cNvCxnSpPr>
              <p:nvPr/>
            </p:nvCxnSpPr>
            <p:spPr bwMode="auto">
              <a:xfrm>
                <a:off x="852292" y="4230718"/>
                <a:ext cx="169713" cy="96879"/>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31" name="Straight Connector 30">
                <a:extLst>
                  <a:ext uri="{FF2B5EF4-FFF2-40B4-BE49-F238E27FC236}">
                    <a16:creationId xmlns:a16="http://schemas.microsoft.com/office/drawing/2014/main" id="{5A32E20A-A8A2-5900-CFF1-F2F6F5AD897B}"/>
                  </a:ext>
                </a:extLst>
              </p:cNvPr>
              <p:cNvCxnSpPr>
                <a:cxnSpLocks/>
              </p:cNvCxnSpPr>
              <p:nvPr/>
            </p:nvCxnSpPr>
            <p:spPr bwMode="auto">
              <a:xfrm flipV="1">
                <a:off x="1592827" y="2988619"/>
                <a:ext cx="2274636" cy="1313194"/>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33" name="Straight Connector 32">
                <a:extLst>
                  <a:ext uri="{FF2B5EF4-FFF2-40B4-BE49-F238E27FC236}">
                    <a16:creationId xmlns:a16="http://schemas.microsoft.com/office/drawing/2014/main" id="{38F74ADF-C8F3-F51B-7E9B-A12DB98350F3}"/>
                  </a:ext>
                </a:extLst>
              </p:cNvPr>
              <p:cNvCxnSpPr>
                <a:cxnSpLocks/>
              </p:cNvCxnSpPr>
              <p:nvPr/>
            </p:nvCxnSpPr>
            <p:spPr bwMode="auto">
              <a:xfrm flipV="1">
                <a:off x="3024201" y="2999822"/>
                <a:ext cx="2311574" cy="1334519"/>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35" name="Straight Connector 34">
                <a:extLst>
                  <a:ext uri="{FF2B5EF4-FFF2-40B4-BE49-F238E27FC236}">
                    <a16:creationId xmlns:a16="http://schemas.microsoft.com/office/drawing/2014/main" id="{86D70AC9-43CD-8692-6C43-5F9C8448560E}"/>
                  </a:ext>
                </a:extLst>
              </p:cNvPr>
              <p:cNvCxnSpPr>
                <a:cxnSpLocks/>
              </p:cNvCxnSpPr>
              <p:nvPr/>
            </p:nvCxnSpPr>
            <p:spPr bwMode="auto">
              <a:xfrm flipV="1">
                <a:off x="4511048" y="2974113"/>
                <a:ext cx="2311574" cy="1334519"/>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40" name="Straight Connector 39">
                <a:extLst>
                  <a:ext uri="{FF2B5EF4-FFF2-40B4-BE49-F238E27FC236}">
                    <a16:creationId xmlns:a16="http://schemas.microsoft.com/office/drawing/2014/main" id="{6DB09EF8-6000-C0C0-DD49-07A7DCACB5DE}"/>
                  </a:ext>
                </a:extLst>
              </p:cNvPr>
              <p:cNvCxnSpPr>
                <a:cxnSpLocks/>
              </p:cNvCxnSpPr>
              <p:nvPr/>
            </p:nvCxnSpPr>
            <p:spPr bwMode="auto">
              <a:xfrm flipV="1">
                <a:off x="5918525" y="2980933"/>
                <a:ext cx="2311574" cy="1334519"/>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42" name="Straight Connector 41">
                <a:extLst>
                  <a:ext uri="{FF2B5EF4-FFF2-40B4-BE49-F238E27FC236}">
                    <a16:creationId xmlns:a16="http://schemas.microsoft.com/office/drawing/2014/main" id="{5C4BB74B-229A-45B2-4B26-199DBBBCE3CD}"/>
                  </a:ext>
                </a:extLst>
              </p:cNvPr>
              <p:cNvCxnSpPr>
                <a:cxnSpLocks/>
              </p:cNvCxnSpPr>
              <p:nvPr/>
            </p:nvCxnSpPr>
            <p:spPr bwMode="auto">
              <a:xfrm flipV="1">
                <a:off x="7393444" y="3018432"/>
                <a:ext cx="2311574" cy="1334519"/>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44" name="Straight Connector 43">
                <a:extLst>
                  <a:ext uri="{FF2B5EF4-FFF2-40B4-BE49-F238E27FC236}">
                    <a16:creationId xmlns:a16="http://schemas.microsoft.com/office/drawing/2014/main" id="{65A68E5C-4968-F1DE-1ACD-52125538C88E}"/>
                  </a:ext>
                </a:extLst>
              </p:cNvPr>
              <p:cNvCxnSpPr>
                <a:cxnSpLocks/>
              </p:cNvCxnSpPr>
              <p:nvPr/>
            </p:nvCxnSpPr>
            <p:spPr bwMode="auto">
              <a:xfrm flipV="1">
                <a:off x="8880291" y="2992723"/>
                <a:ext cx="2311574" cy="1334519"/>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46" name="Straight Connector 45">
                <a:extLst>
                  <a:ext uri="{FF2B5EF4-FFF2-40B4-BE49-F238E27FC236}">
                    <a16:creationId xmlns:a16="http://schemas.microsoft.com/office/drawing/2014/main" id="{A9D25797-6DCF-E332-8FDC-60A0276BD690}"/>
                  </a:ext>
                </a:extLst>
              </p:cNvPr>
              <p:cNvCxnSpPr>
                <a:cxnSpLocks/>
              </p:cNvCxnSpPr>
              <p:nvPr/>
            </p:nvCxnSpPr>
            <p:spPr bwMode="auto">
              <a:xfrm flipV="1">
                <a:off x="10287768" y="3846712"/>
                <a:ext cx="844159" cy="487350"/>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48" name="Straight Connector 47">
                <a:extLst>
                  <a:ext uri="{FF2B5EF4-FFF2-40B4-BE49-F238E27FC236}">
                    <a16:creationId xmlns:a16="http://schemas.microsoft.com/office/drawing/2014/main" id="{FCDE4F25-2BC3-CD74-BA41-7EF09DBC35C8}"/>
                  </a:ext>
                </a:extLst>
              </p:cNvPr>
              <p:cNvCxnSpPr>
                <a:cxnSpLocks/>
              </p:cNvCxnSpPr>
              <p:nvPr/>
            </p:nvCxnSpPr>
            <p:spPr bwMode="auto">
              <a:xfrm flipV="1">
                <a:off x="863389" y="2985302"/>
                <a:ext cx="1572485" cy="907828"/>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49" name="Straight Connector 48">
                <a:extLst>
                  <a:ext uri="{FF2B5EF4-FFF2-40B4-BE49-F238E27FC236}">
                    <a16:creationId xmlns:a16="http://schemas.microsoft.com/office/drawing/2014/main" id="{57DE2BD3-FDC1-FC7A-34EA-64BC567D693E}"/>
                  </a:ext>
                </a:extLst>
              </p:cNvPr>
              <p:cNvCxnSpPr>
                <a:cxnSpLocks/>
              </p:cNvCxnSpPr>
              <p:nvPr/>
            </p:nvCxnSpPr>
            <p:spPr bwMode="auto">
              <a:xfrm flipV="1">
                <a:off x="850662" y="2977996"/>
                <a:ext cx="110788" cy="63960"/>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53" name="Straight Connector 52">
                <a:extLst>
                  <a:ext uri="{FF2B5EF4-FFF2-40B4-BE49-F238E27FC236}">
                    <a16:creationId xmlns:a16="http://schemas.microsoft.com/office/drawing/2014/main" id="{8420F33B-6D25-C2B8-A176-2C28CB95C6E6}"/>
                  </a:ext>
                </a:extLst>
              </p:cNvPr>
              <p:cNvCxnSpPr>
                <a:cxnSpLocks/>
              </p:cNvCxnSpPr>
              <p:nvPr/>
            </p:nvCxnSpPr>
            <p:spPr bwMode="auto">
              <a:xfrm flipV="1">
                <a:off x="1252498" y="3186702"/>
                <a:ext cx="0" cy="943613"/>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58" name="Straight Connector 57">
                <a:extLst>
                  <a:ext uri="{FF2B5EF4-FFF2-40B4-BE49-F238E27FC236}">
                    <a16:creationId xmlns:a16="http://schemas.microsoft.com/office/drawing/2014/main" id="{5D972E34-A197-3809-B55E-4CF370575C01}"/>
                  </a:ext>
                </a:extLst>
              </p:cNvPr>
              <p:cNvCxnSpPr>
                <a:cxnSpLocks/>
              </p:cNvCxnSpPr>
              <p:nvPr/>
            </p:nvCxnSpPr>
            <p:spPr bwMode="auto">
              <a:xfrm flipV="1">
                <a:off x="2730145" y="3169565"/>
                <a:ext cx="0" cy="943613"/>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59" name="Straight Connector 58">
                <a:extLst>
                  <a:ext uri="{FF2B5EF4-FFF2-40B4-BE49-F238E27FC236}">
                    <a16:creationId xmlns:a16="http://schemas.microsoft.com/office/drawing/2014/main" id="{42948B18-15EC-4942-A9CE-8264C127B94B}"/>
                  </a:ext>
                </a:extLst>
              </p:cNvPr>
              <p:cNvCxnSpPr>
                <a:cxnSpLocks/>
              </p:cNvCxnSpPr>
              <p:nvPr/>
            </p:nvCxnSpPr>
            <p:spPr bwMode="auto">
              <a:xfrm flipV="1">
                <a:off x="4196331" y="3186701"/>
                <a:ext cx="0" cy="943613"/>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60" name="Straight Connector 59">
                <a:extLst>
                  <a:ext uri="{FF2B5EF4-FFF2-40B4-BE49-F238E27FC236}">
                    <a16:creationId xmlns:a16="http://schemas.microsoft.com/office/drawing/2014/main" id="{9C67A905-1F18-4D54-A46A-C28360DA9469}"/>
                  </a:ext>
                </a:extLst>
              </p:cNvPr>
              <p:cNvCxnSpPr>
                <a:cxnSpLocks/>
              </p:cNvCxnSpPr>
              <p:nvPr/>
            </p:nvCxnSpPr>
            <p:spPr bwMode="auto">
              <a:xfrm flipV="1">
                <a:off x="5673978" y="3169564"/>
                <a:ext cx="0" cy="943613"/>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61" name="Straight Connector 60">
                <a:extLst>
                  <a:ext uri="{FF2B5EF4-FFF2-40B4-BE49-F238E27FC236}">
                    <a16:creationId xmlns:a16="http://schemas.microsoft.com/office/drawing/2014/main" id="{513372BD-1D62-78F3-5318-166C98253D98}"/>
                  </a:ext>
                </a:extLst>
              </p:cNvPr>
              <p:cNvCxnSpPr>
                <a:cxnSpLocks/>
              </p:cNvCxnSpPr>
              <p:nvPr/>
            </p:nvCxnSpPr>
            <p:spPr bwMode="auto">
              <a:xfrm flipV="1">
                <a:off x="7074340" y="3194446"/>
                <a:ext cx="0" cy="943613"/>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62" name="Straight Connector 61">
                <a:extLst>
                  <a:ext uri="{FF2B5EF4-FFF2-40B4-BE49-F238E27FC236}">
                    <a16:creationId xmlns:a16="http://schemas.microsoft.com/office/drawing/2014/main" id="{FC039805-8389-4FDC-A680-E150D35C3B14}"/>
                  </a:ext>
                </a:extLst>
              </p:cNvPr>
              <p:cNvCxnSpPr>
                <a:cxnSpLocks/>
              </p:cNvCxnSpPr>
              <p:nvPr/>
            </p:nvCxnSpPr>
            <p:spPr bwMode="auto">
              <a:xfrm flipV="1">
                <a:off x="8551987" y="3177309"/>
                <a:ext cx="0" cy="943613"/>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63" name="Straight Connector 62">
                <a:extLst>
                  <a:ext uri="{FF2B5EF4-FFF2-40B4-BE49-F238E27FC236}">
                    <a16:creationId xmlns:a16="http://schemas.microsoft.com/office/drawing/2014/main" id="{ABD1183D-AAED-822E-BB31-A8116A1EEC22}"/>
                  </a:ext>
                </a:extLst>
              </p:cNvPr>
              <p:cNvCxnSpPr>
                <a:cxnSpLocks/>
              </p:cNvCxnSpPr>
              <p:nvPr/>
            </p:nvCxnSpPr>
            <p:spPr bwMode="auto">
              <a:xfrm flipV="1">
                <a:off x="10013853" y="3169564"/>
                <a:ext cx="0" cy="990646"/>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64" name="Straight Connector 63">
                <a:extLst>
                  <a:ext uri="{FF2B5EF4-FFF2-40B4-BE49-F238E27FC236}">
                    <a16:creationId xmlns:a16="http://schemas.microsoft.com/office/drawing/2014/main" id="{934C48EF-CE08-2F0C-E567-FA41BBE0309E}"/>
                  </a:ext>
                </a:extLst>
              </p:cNvPr>
              <p:cNvCxnSpPr>
                <a:cxnSpLocks/>
              </p:cNvCxnSpPr>
              <p:nvPr/>
            </p:nvCxnSpPr>
            <p:spPr bwMode="auto">
              <a:xfrm flipV="1">
                <a:off x="11491500" y="3169564"/>
                <a:ext cx="0" cy="1010976"/>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65" name="Straight Connector 64">
                <a:extLst>
                  <a:ext uri="{FF2B5EF4-FFF2-40B4-BE49-F238E27FC236}">
                    <a16:creationId xmlns:a16="http://schemas.microsoft.com/office/drawing/2014/main" id="{B4C7B99C-F480-F482-2F77-D81AE1C40912}"/>
                  </a:ext>
                </a:extLst>
              </p:cNvPr>
              <p:cNvCxnSpPr>
                <a:cxnSpLocks/>
              </p:cNvCxnSpPr>
              <p:nvPr/>
            </p:nvCxnSpPr>
            <p:spPr bwMode="auto">
              <a:xfrm flipV="1">
                <a:off x="10745698" y="3604960"/>
                <a:ext cx="0" cy="241752"/>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66" name="Straight Connector 65">
                <a:extLst>
                  <a:ext uri="{FF2B5EF4-FFF2-40B4-BE49-F238E27FC236}">
                    <a16:creationId xmlns:a16="http://schemas.microsoft.com/office/drawing/2014/main" id="{BDE7045B-DA6E-3475-3FF2-D38B4160EAF8}"/>
                  </a:ext>
                </a:extLst>
              </p:cNvPr>
              <p:cNvCxnSpPr>
                <a:cxnSpLocks/>
              </p:cNvCxnSpPr>
              <p:nvPr/>
            </p:nvCxnSpPr>
            <p:spPr bwMode="auto">
              <a:xfrm flipV="1">
                <a:off x="9292450" y="3527213"/>
                <a:ext cx="0" cy="241752"/>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67" name="Straight Connector 66">
                <a:extLst>
                  <a:ext uri="{FF2B5EF4-FFF2-40B4-BE49-F238E27FC236}">
                    <a16:creationId xmlns:a16="http://schemas.microsoft.com/office/drawing/2014/main" id="{894C8D62-F458-70EA-88BC-F0FAB319FD19}"/>
                  </a:ext>
                </a:extLst>
              </p:cNvPr>
              <p:cNvCxnSpPr>
                <a:cxnSpLocks/>
              </p:cNvCxnSpPr>
              <p:nvPr/>
            </p:nvCxnSpPr>
            <p:spPr bwMode="auto">
              <a:xfrm flipV="1">
                <a:off x="7807719" y="3527213"/>
                <a:ext cx="0" cy="241752"/>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68" name="Straight Connector 67">
                <a:extLst>
                  <a:ext uri="{FF2B5EF4-FFF2-40B4-BE49-F238E27FC236}">
                    <a16:creationId xmlns:a16="http://schemas.microsoft.com/office/drawing/2014/main" id="{082CB5B2-F90E-C0B7-0D60-193CA5F070CB}"/>
                  </a:ext>
                </a:extLst>
              </p:cNvPr>
              <p:cNvCxnSpPr>
                <a:cxnSpLocks/>
              </p:cNvCxnSpPr>
              <p:nvPr/>
            </p:nvCxnSpPr>
            <p:spPr bwMode="auto">
              <a:xfrm flipV="1">
                <a:off x="4912048" y="3533197"/>
                <a:ext cx="0" cy="241752"/>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69" name="Straight Connector 68">
                <a:extLst>
                  <a:ext uri="{FF2B5EF4-FFF2-40B4-BE49-F238E27FC236}">
                    <a16:creationId xmlns:a16="http://schemas.microsoft.com/office/drawing/2014/main" id="{5A0281CD-39E7-5B6A-2708-21B4BB9986AB}"/>
                  </a:ext>
                </a:extLst>
              </p:cNvPr>
              <p:cNvCxnSpPr>
                <a:cxnSpLocks/>
              </p:cNvCxnSpPr>
              <p:nvPr/>
            </p:nvCxnSpPr>
            <p:spPr bwMode="auto">
              <a:xfrm flipV="1">
                <a:off x="3457249" y="3520494"/>
                <a:ext cx="0" cy="241752"/>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70" name="Straight Connector 69">
                <a:extLst>
                  <a:ext uri="{FF2B5EF4-FFF2-40B4-BE49-F238E27FC236}">
                    <a16:creationId xmlns:a16="http://schemas.microsoft.com/office/drawing/2014/main" id="{FB3197D6-B09A-86D4-6A66-EE7C3605486E}"/>
                  </a:ext>
                </a:extLst>
              </p:cNvPr>
              <p:cNvCxnSpPr>
                <a:cxnSpLocks/>
              </p:cNvCxnSpPr>
              <p:nvPr/>
            </p:nvCxnSpPr>
            <p:spPr bwMode="auto">
              <a:xfrm flipV="1">
                <a:off x="2004507" y="3574416"/>
                <a:ext cx="0" cy="241752"/>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cxnSp>
            <p:nvCxnSpPr>
              <p:cNvPr id="71" name="Straight Connector 70">
                <a:extLst>
                  <a:ext uri="{FF2B5EF4-FFF2-40B4-BE49-F238E27FC236}">
                    <a16:creationId xmlns:a16="http://schemas.microsoft.com/office/drawing/2014/main" id="{637AE625-2624-12AC-D99C-D27AF0BEE5B9}"/>
                  </a:ext>
                </a:extLst>
              </p:cNvPr>
              <p:cNvCxnSpPr>
                <a:cxnSpLocks/>
              </p:cNvCxnSpPr>
              <p:nvPr/>
            </p:nvCxnSpPr>
            <p:spPr bwMode="auto">
              <a:xfrm flipV="1">
                <a:off x="531562" y="3537164"/>
                <a:ext cx="0" cy="241752"/>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grpSp>
        <p:cxnSp>
          <p:nvCxnSpPr>
            <p:cNvPr id="7" name="Straight Connector 6">
              <a:extLst>
                <a:ext uri="{FF2B5EF4-FFF2-40B4-BE49-F238E27FC236}">
                  <a16:creationId xmlns:a16="http://schemas.microsoft.com/office/drawing/2014/main" id="{6CE7C882-2514-2A48-9275-664BAB9C88D2}"/>
                </a:ext>
              </a:extLst>
            </p:cNvPr>
            <p:cNvCxnSpPr>
              <a:cxnSpLocks/>
            </p:cNvCxnSpPr>
            <p:nvPr/>
          </p:nvCxnSpPr>
          <p:spPr bwMode="auto">
            <a:xfrm flipV="1">
              <a:off x="6381175" y="3545376"/>
              <a:ext cx="0" cy="241752"/>
            </a:xfrm>
            <a:prstGeom prst="line">
              <a:avLst/>
            </a:prstGeom>
            <a:solidFill>
              <a:schemeClr val="hlink"/>
            </a:solidFill>
            <a:ln w="44450" cap="flat" cmpd="sng" algn="ctr">
              <a:solidFill>
                <a:schemeClr val="bg1">
                  <a:lumMod val="75000"/>
                </a:schemeClr>
              </a:solidFill>
              <a:prstDash val="solid"/>
              <a:round/>
              <a:headEnd type="none" w="med" len="med"/>
              <a:tailEnd type="none" w="med" len="med"/>
            </a:ln>
            <a:effectLst/>
          </p:spPr>
        </p:cxnSp>
      </p:grpSp>
      <p:sp>
        <p:nvSpPr>
          <p:cNvPr id="72" name="Freeform: Shape 71">
            <a:extLst>
              <a:ext uri="{FF2B5EF4-FFF2-40B4-BE49-F238E27FC236}">
                <a16:creationId xmlns:a16="http://schemas.microsoft.com/office/drawing/2014/main" id="{129AB85E-589D-187B-D943-833DAE19080F}"/>
              </a:ext>
            </a:extLst>
          </p:cNvPr>
          <p:cNvSpPr/>
          <p:nvPr/>
        </p:nvSpPr>
        <p:spPr>
          <a:xfrm>
            <a:off x="3005639" y="2811169"/>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Investment products</a:t>
            </a:r>
          </a:p>
        </p:txBody>
      </p:sp>
      <p:sp>
        <p:nvSpPr>
          <p:cNvPr id="73" name="Freeform: Shape 72">
            <a:extLst>
              <a:ext uri="{FF2B5EF4-FFF2-40B4-BE49-F238E27FC236}">
                <a16:creationId xmlns:a16="http://schemas.microsoft.com/office/drawing/2014/main" id="{405FF661-6A86-5B6E-7616-6016506B2858}"/>
              </a:ext>
            </a:extLst>
          </p:cNvPr>
          <p:cNvSpPr/>
          <p:nvPr/>
        </p:nvSpPr>
        <p:spPr>
          <a:xfrm>
            <a:off x="4176825" y="3481091"/>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Insurance &amp; annuities</a:t>
            </a:r>
          </a:p>
        </p:txBody>
      </p:sp>
      <p:sp>
        <p:nvSpPr>
          <p:cNvPr id="74" name="Freeform: Shape 73">
            <a:extLst>
              <a:ext uri="{FF2B5EF4-FFF2-40B4-BE49-F238E27FC236}">
                <a16:creationId xmlns:a16="http://schemas.microsoft.com/office/drawing/2014/main" id="{D88E0531-65F8-80FA-54C0-12542CD0F721}"/>
              </a:ext>
            </a:extLst>
          </p:cNvPr>
          <p:cNvSpPr/>
          <p:nvPr/>
        </p:nvSpPr>
        <p:spPr>
          <a:xfrm>
            <a:off x="3590837" y="3150333"/>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Market data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&amp; research</a:t>
            </a:r>
          </a:p>
        </p:txBody>
      </p:sp>
      <p:sp>
        <p:nvSpPr>
          <p:cNvPr id="75" name="Freeform: Shape 74">
            <a:extLst>
              <a:ext uri="{FF2B5EF4-FFF2-40B4-BE49-F238E27FC236}">
                <a16:creationId xmlns:a16="http://schemas.microsoft.com/office/drawing/2014/main" id="{48501081-F2F1-6F32-1444-68B0B1C9349D}"/>
              </a:ext>
            </a:extLst>
          </p:cNvPr>
          <p:cNvSpPr/>
          <p:nvPr/>
        </p:nvSpPr>
        <p:spPr>
          <a:xfrm>
            <a:off x="4173949" y="2814567"/>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Cash mgmt.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&amp; lending</a:t>
            </a:r>
          </a:p>
        </p:txBody>
      </p:sp>
      <p:sp>
        <p:nvSpPr>
          <p:cNvPr id="76" name="Freeform: Shape 75">
            <a:extLst>
              <a:ext uri="{FF2B5EF4-FFF2-40B4-BE49-F238E27FC236}">
                <a16:creationId xmlns:a16="http://schemas.microsoft.com/office/drawing/2014/main" id="{E161E62E-E812-02F8-B9D7-DB0F8034BC25}"/>
              </a:ext>
            </a:extLst>
          </p:cNvPr>
          <p:cNvSpPr/>
          <p:nvPr/>
        </p:nvSpPr>
        <p:spPr>
          <a:xfrm>
            <a:off x="3009749" y="3481091"/>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Capital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700" b="1" kern="0" dirty="0">
                <a:solidFill>
                  <a:schemeClr val="tx1">
                    <a:lumMod val="95000"/>
                    <a:lumOff val="5000"/>
                  </a:schemeClr>
                </a:solidFill>
                <a:ea typeface="ＭＳ Ｐゴシック"/>
              </a:rPr>
              <a:t>m</a:t>
            </a:r>
            <a:r>
              <a:rPr kumimoji="0" lang="en-US" sz="700" b="1" i="0" u="none" strike="noStrike" kern="0" cap="none" spc="0" normalizeH="0" baseline="0" noProof="0" dirty="0" err="1">
                <a:ln>
                  <a:noFill/>
                </a:ln>
                <a:solidFill>
                  <a:schemeClr val="tx1">
                    <a:lumMod val="95000"/>
                    <a:lumOff val="5000"/>
                  </a:schemeClr>
                </a:solidFill>
                <a:effectLst/>
                <a:uLnTx/>
                <a:uFillTx/>
                <a:ea typeface="ＭＳ Ｐゴシック"/>
                <a:cs typeface="+mn-cs"/>
              </a:rPr>
              <a:t>arkets</a:t>
            </a:r>
            <a:endPar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endParaRPr>
          </a:p>
        </p:txBody>
      </p:sp>
      <p:sp>
        <p:nvSpPr>
          <p:cNvPr id="77" name="Freeform: Shape 76">
            <a:extLst>
              <a:ext uri="{FF2B5EF4-FFF2-40B4-BE49-F238E27FC236}">
                <a16:creationId xmlns:a16="http://schemas.microsoft.com/office/drawing/2014/main" id="{8739BF88-357D-7F47-782B-3CF8C4C285E7}"/>
              </a:ext>
            </a:extLst>
          </p:cNvPr>
          <p:cNvSpPr/>
          <p:nvPr/>
        </p:nvSpPr>
        <p:spPr>
          <a:xfrm>
            <a:off x="5343048" y="3481091"/>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Reporting &amp; analytics</a:t>
            </a:r>
          </a:p>
        </p:txBody>
      </p:sp>
      <p:sp>
        <p:nvSpPr>
          <p:cNvPr id="78" name="Freeform: Shape 77">
            <a:extLst>
              <a:ext uri="{FF2B5EF4-FFF2-40B4-BE49-F238E27FC236}">
                <a16:creationId xmlns:a16="http://schemas.microsoft.com/office/drawing/2014/main" id="{3546838C-303F-6C63-EE24-FD8EB3225420}"/>
              </a:ext>
            </a:extLst>
          </p:cNvPr>
          <p:cNvSpPr/>
          <p:nvPr/>
        </p:nvSpPr>
        <p:spPr>
          <a:xfrm>
            <a:off x="4757061" y="3150333"/>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Money movement</a:t>
            </a:r>
          </a:p>
        </p:txBody>
      </p:sp>
      <p:sp>
        <p:nvSpPr>
          <p:cNvPr id="79" name="Freeform: Shape 78">
            <a:extLst>
              <a:ext uri="{FF2B5EF4-FFF2-40B4-BE49-F238E27FC236}">
                <a16:creationId xmlns:a16="http://schemas.microsoft.com/office/drawing/2014/main" id="{742EDAA4-0ED9-57CC-9CA3-5F2B80EAAF52}"/>
              </a:ext>
            </a:extLst>
          </p:cNvPr>
          <p:cNvSpPr/>
          <p:nvPr/>
        </p:nvSpPr>
        <p:spPr>
          <a:xfrm>
            <a:off x="5340172" y="2814567"/>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Account opening</a:t>
            </a:r>
          </a:p>
        </p:txBody>
      </p:sp>
      <p:sp>
        <p:nvSpPr>
          <p:cNvPr id="80" name="Freeform: Shape 79">
            <a:extLst>
              <a:ext uri="{FF2B5EF4-FFF2-40B4-BE49-F238E27FC236}">
                <a16:creationId xmlns:a16="http://schemas.microsoft.com/office/drawing/2014/main" id="{8B542E8D-0281-785C-689F-F6C0318BF88B}"/>
              </a:ext>
            </a:extLst>
          </p:cNvPr>
          <p:cNvSpPr/>
          <p:nvPr/>
        </p:nvSpPr>
        <p:spPr>
          <a:xfrm>
            <a:off x="6510463" y="3479384"/>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Portfolio construction</a:t>
            </a:r>
          </a:p>
        </p:txBody>
      </p:sp>
      <p:sp>
        <p:nvSpPr>
          <p:cNvPr id="81" name="Freeform: Shape 80">
            <a:extLst>
              <a:ext uri="{FF2B5EF4-FFF2-40B4-BE49-F238E27FC236}">
                <a16:creationId xmlns:a16="http://schemas.microsoft.com/office/drawing/2014/main" id="{361878C1-8200-7FCD-321C-08296E46542D}"/>
              </a:ext>
            </a:extLst>
          </p:cNvPr>
          <p:cNvSpPr/>
          <p:nvPr/>
        </p:nvSpPr>
        <p:spPr>
          <a:xfrm>
            <a:off x="5924475" y="3148626"/>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Trading</a:t>
            </a:r>
          </a:p>
        </p:txBody>
      </p:sp>
      <p:sp>
        <p:nvSpPr>
          <p:cNvPr id="82" name="Freeform: Shape 81">
            <a:extLst>
              <a:ext uri="{FF2B5EF4-FFF2-40B4-BE49-F238E27FC236}">
                <a16:creationId xmlns:a16="http://schemas.microsoft.com/office/drawing/2014/main" id="{80287D6E-75F2-05F6-1B76-65F7C162FEB6}"/>
              </a:ext>
            </a:extLst>
          </p:cNvPr>
          <p:cNvSpPr/>
          <p:nvPr/>
        </p:nvSpPr>
        <p:spPr>
          <a:xfrm>
            <a:off x="6507587" y="2812859"/>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Models</a:t>
            </a:r>
          </a:p>
        </p:txBody>
      </p:sp>
      <p:sp>
        <p:nvSpPr>
          <p:cNvPr id="83" name="Freeform: Shape 82">
            <a:extLst>
              <a:ext uri="{FF2B5EF4-FFF2-40B4-BE49-F238E27FC236}">
                <a16:creationId xmlns:a16="http://schemas.microsoft.com/office/drawing/2014/main" id="{59C83868-C0FD-BDBF-0EF1-7A75E58C5C20}"/>
              </a:ext>
            </a:extLst>
          </p:cNvPr>
          <p:cNvSpPr/>
          <p:nvPr/>
        </p:nvSpPr>
        <p:spPr>
          <a:xfrm>
            <a:off x="7676686" y="3479384"/>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Reporting</a:t>
            </a:r>
          </a:p>
        </p:txBody>
      </p:sp>
      <p:sp>
        <p:nvSpPr>
          <p:cNvPr id="84" name="Freeform: Shape 83">
            <a:extLst>
              <a:ext uri="{FF2B5EF4-FFF2-40B4-BE49-F238E27FC236}">
                <a16:creationId xmlns:a16="http://schemas.microsoft.com/office/drawing/2014/main" id="{43651A27-F916-A8C6-7713-18B678BA1B94}"/>
              </a:ext>
            </a:extLst>
          </p:cNvPr>
          <p:cNvSpPr/>
          <p:nvPr/>
        </p:nvSpPr>
        <p:spPr>
          <a:xfrm>
            <a:off x="7090698" y="3148626"/>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Cyber-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security</a:t>
            </a:r>
          </a:p>
        </p:txBody>
      </p:sp>
      <p:sp>
        <p:nvSpPr>
          <p:cNvPr id="85" name="Freeform: Shape 84">
            <a:extLst>
              <a:ext uri="{FF2B5EF4-FFF2-40B4-BE49-F238E27FC236}">
                <a16:creationId xmlns:a16="http://schemas.microsoft.com/office/drawing/2014/main" id="{A90CC99D-008D-4B63-5806-1F8D960E0BF0}"/>
              </a:ext>
            </a:extLst>
          </p:cNvPr>
          <p:cNvSpPr/>
          <p:nvPr/>
        </p:nvSpPr>
        <p:spPr>
          <a:xfrm>
            <a:off x="7673810" y="2812859"/>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Rules</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700" b="1" kern="0" dirty="0">
                <a:solidFill>
                  <a:schemeClr val="tx1">
                    <a:lumMod val="95000"/>
                    <a:lumOff val="5000"/>
                  </a:schemeClr>
                </a:solidFill>
                <a:ea typeface="ＭＳ Ｐゴシック"/>
              </a:rPr>
              <a:t>e</a:t>
            </a:r>
            <a:r>
              <a:rPr kumimoji="0" lang="en-US" sz="700" b="1" i="0" u="none" strike="noStrike" kern="0" cap="none" spc="0" normalizeH="0" baseline="0" noProof="0" dirty="0" err="1">
                <a:ln>
                  <a:noFill/>
                </a:ln>
                <a:solidFill>
                  <a:schemeClr val="tx1">
                    <a:lumMod val="95000"/>
                    <a:lumOff val="5000"/>
                  </a:schemeClr>
                </a:solidFill>
                <a:effectLst/>
                <a:uLnTx/>
                <a:uFillTx/>
                <a:ea typeface="ＭＳ Ｐゴシック"/>
                <a:cs typeface="+mn-cs"/>
              </a:rPr>
              <a:t>ngine</a:t>
            </a:r>
            <a:endPar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endParaRPr>
          </a:p>
        </p:txBody>
      </p:sp>
      <p:sp>
        <p:nvSpPr>
          <p:cNvPr id="86" name="Freeform: Shape 85">
            <a:extLst>
              <a:ext uri="{FF2B5EF4-FFF2-40B4-BE49-F238E27FC236}">
                <a16:creationId xmlns:a16="http://schemas.microsoft.com/office/drawing/2014/main" id="{1E7944F5-6EB5-D67B-BD73-A649EEE34D54}"/>
              </a:ext>
            </a:extLst>
          </p:cNvPr>
          <p:cNvSpPr/>
          <p:nvPr/>
        </p:nvSpPr>
        <p:spPr>
          <a:xfrm>
            <a:off x="8843444" y="3479384"/>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Firm maintenance </a:t>
            </a:r>
            <a:r>
              <a:rPr lang="en-US" sz="700" b="1" kern="0" dirty="0">
                <a:solidFill>
                  <a:schemeClr val="tx1">
                    <a:lumMod val="95000"/>
                    <a:lumOff val="5000"/>
                  </a:schemeClr>
                </a:solidFill>
                <a:ea typeface="ＭＳ Ｐゴシック"/>
              </a:rPr>
              <a:t>t</a:t>
            </a:r>
            <a:r>
              <a:rPr kumimoji="0" lang="en-US" sz="700" b="1" i="0" u="none" strike="noStrike" kern="0" cap="none" spc="0" normalizeH="0" baseline="0" noProof="0" dirty="0" err="1">
                <a:ln>
                  <a:noFill/>
                </a:ln>
                <a:solidFill>
                  <a:schemeClr val="tx1">
                    <a:lumMod val="95000"/>
                    <a:lumOff val="5000"/>
                  </a:schemeClr>
                </a:solidFill>
                <a:effectLst/>
                <a:uLnTx/>
                <a:uFillTx/>
                <a:ea typeface="ＭＳ Ｐゴシック"/>
                <a:cs typeface="+mn-cs"/>
              </a:rPr>
              <a:t>ools</a:t>
            </a:r>
            <a:endPar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endParaRPr>
          </a:p>
        </p:txBody>
      </p:sp>
      <p:sp>
        <p:nvSpPr>
          <p:cNvPr id="87" name="Freeform: Shape 86">
            <a:extLst>
              <a:ext uri="{FF2B5EF4-FFF2-40B4-BE49-F238E27FC236}">
                <a16:creationId xmlns:a16="http://schemas.microsoft.com/office/drawing/2014/main" id="{943C3C62-33E8-0186-9005-17321F6C3F14}"/>
              </a:ext>
            </a:extLst>
          </p:cNvPr>
          <p:cNvSpPr/>
          <p:nvPr/>
        </p:nvSpPr>
        <p:spPr>
          <a:xfrm>
            <a:off x="8257456" y="3148626"/>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Compliance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&amp; Controls</a:t>
            </a:r>
          </a:p>
        </p:txBody>
      </p:sp>
      <p:sp>
        <p:nvSpPr>
          <p:cNvPr id="88" name="Freeform: Shape 87">
            <a:extLst>
              <a:ext uri="{FF2B5EF4-FFF2-40B4-BE49-F238E27FC236}">
                <a16:creationId xmlns:a16="http://schemas.microsoft.com/office/drawing/2014/main" id="{EF6350C7-9F9F-FB33-EFD1-EC05D354702B}"/>
              </a:ext>
            </a:extLst>
          </p:cNvPr>
          <p:cNvSpPr/>
          <p:nvPr/>
        </p:nvSpPr>
        <p:spPr>
          <a:xfrm>
            <a:off x="8840567" y="2812859"/>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Service</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700" b="1" kern="0" dirty="0">
                <a:solidFill>
                  <a:schemeClr val="tx1">
                    <a:lumMod val="95000"/>
                    <a:lumOff val="5000"/>
                  </a:schemeClr>
                </a:solidFill>
                <a:ea typeface="ＭＳ Ｐゴシック"/>
              </a:rPr>
              <a:t>c</a:t>
            </a: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enter</a:t>
            </a:r>
          </a:p>
        </p:txBody>
      </p:sp>
      <p:sp>
        <p:nvSpPr>
          <p:cNvPr id="89" name="Freeform: Shape 88">
            <a:extLst>
              <a:ext uri="{FF2B5EF4-FFF2-40B4-BE49-F238E27FC236}">
                <a16:creationId xmlns:a16="http://schemas.microsoft.com/office/drawing/2014/main" id="{D37F9CA3-6F53-5C59-C843-F9934268F5C8}"/>
              </a:ext>
            </a:extLst>
          </p:cNvPr>
          <p:cNvSpPr/>
          <p:nvPr/>
        </p:nvSpPr>
        <p:spPr>
          <a:xfrm>
            <a:off x="10010858" y="3477676"/>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Client</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700" b="1" kern="0" dirty="0">
                <a:solidFill>
                  <a:schemeClr val="tx1">
                    <a:lumMod val="95000"/>
                    <a:lumOff val="5000"/>
                  </a:schemeClr>
                </a:solidFill>
                <a:ea typeface="ＭＳ Ｐゴシック"/>
              </a:rPr>
              <a:t>p</a:t>
            </a:r>
            <a:r>
              <a:rPr kumimoji="0" lang="en-US" sz="700" b="1" i="0" u="none" strike="noStrike" kern="0" cap="none" spc="0" normalizeH="0" baseline="0" noProof="0" dirty="0" err="1">
                <a:ln>
                  <a:noFill/>
                </a:ln>
                <a:solidFill>
                  <a:schemeClr val="tx1">
                    <a:lumMod val="95000"/>
                    <a:lumOff val="5000"/>
                  </a:schemeClr>
                </a:solidFill>
                <a:effectLst/>
                <a:uLnTx/>
                <a:uFillTx/>
                <a:ea typeface="ＭＳ Ｐゴシック"/>
                <a:cs typeface="+mn-cs"/>
              </a:rPr>
              <a:t>ortal</a:t>
            </a:r>
            <a:endPar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endParaRPr>
          </a:p>
        </p:txBody>
      </p:sp>
      <p:sp>
        <p:nvSpPr>
          <p:cNvPr id="90" name="Freeform: Shape 89">
            <a:extLst>
              <a:ext uri="{FF2B5EF4-FFF2-40B4-BE49-F238E27FC236}">
                <a16:creationId xmlns:a16="http://schemas.microsoft.com/office/drawing/2014/main" id="{B1E5B8D9-AF87-EF5C-A912-ADC8EABF1E82}"/>
              </a:ext>
            </a:extLst>
          </p:cNvPr>
          <p:cNvSpPr/>
          <p:nvPr/>
        </p:nvSpPr>
        <p:spPr>
          <a:xfrm>
            <a:off x="9424870" y="3146918"/>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Documents</a:t>
            </a:r>
          </a:p>
        </p:txBody>
      </p:sp>
      <p:sp>
        <p:nvSpPr>
          <p:cNvPr id="91" name="Freeform: Shape 90">
            <a:extLst>
              <a:ext uri="{FF2B5EF4-FFF2-40B4-BE49-F238E27FC236}">
                <a16:creationId xmlns:a16="http://schemas.microsoft.com/office/drawing/2014/main" id="{F10367C7-51D4-6B05-63E8-F3822F4ED19C}"/>
              </a:ext>
            </a:extLst>
          </p:cNvPr>
          <p:cNvSpPr/>
          <p:nvPr/>
        </p:nvSpPr>
        <p:spPr>
          <a:xfrm>
            <a:off x="10007982" y="2811152"/>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Mobile app experience</a:t>
            </a:r>
          </a:p>
        </p:txBody>
      </p:sp>
      <p:sp>
        <p:nvSpPr>
          <p:cNvPr id="92" name="Freeform: Shape 91">
            <a:extLst>
              <a:ext uri="{FF2B5EF4-FFF2-40B4-BE49-F238E27FC236}">
                <a16:creationId xmlns:a16="http://schemas.microsoft.com/office/drawing/2014/main" id="{0A28700A-A46D-0B1A-FF06-A6D329168177}"/>
              </a:ext>
            </a:extLst>
          </p:cNvPr>
          <p:cNvSpPr/>
          <p:nvPr/>
        </p:nvSpPr>
        <p:spPr>
          <a:xfrm>
            <a:off x="11177081" y="3477676"/>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Trading</a:t>
            </a:r>
          </a:p>
        </p:txBody>
      </p:sp>
      <p:sp>
        <p:nvSpPr>
          <p:cNvPr id="93" name="Freeform: Shape 92">
            <a:extLst>
              <a:ext uri="{FF2B5EF4-FFF2-40B4-BE49-F238E27FC236}">
                <a16:creationId xmlns:a16="http://schemas.microsoft.com/office/drawing/2014/main" id="{73B6528A-5E44-FF96-DB25-C5BD4E765D03}"/>
              </a:ext>
            </a:extLst>
          </p:cNvPr>
          <p:cNvSpPr/>
          <p:nvPr/>
        </p:nvSpPr>
        <p:spPr>
          <a:xfrm>
            <a:off x="10591093" y="3146918"/>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eDelivery</a:t>
            </a:r>
          </a:p>
        </p:txBody>
      </p:sp>
      <p:sp>
        <p:nvSpPr>
          <p:cNvPr id="94" name="Freeform: Shape 93">
            <a:extLst>
              <a:ext uri="{FF2B5EF4-FFF2-40B4-BE49-F238E27FC236}">
                <a16:creationId xmlns:a16="http://schemas.microsoft.com/office/drawing/2014/main" id="{6B2EED54-7480-D5EB-122C-9AC79B35A543}"/>
              </a:ext>
            </a:extLst>
          </p:cNvPr>
          <p:cNvSpPr/>
          <p:nvPr/>
        </p:nvSpPr>
        <p:spPr>
          <a:xfrm>
            <a:off x="11174205" y="2811152"/>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Account</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700" b="1" kern="0" dirty="0">
                <a:solidFill>
                  <a:schemeClr val="tx1">
                    <a:lumMod val="95000"/>
                    <a:lumOff val="5000"/>
                  </a:schemeClr>
                </a:solidFill>
                <a:ea typeface="ＭＳ Ｐゴシック"/>
              </a:rPr>
              <a:t>m</a:t>
            </a:r>
            <a:r>
              <a:rPr kumimoji="0" lang="en-US" sz="700" b="1" i="0" u="none" strike="noStrike" kern="0" cap="none" spc="0" normalizeH="0" baseline="0" noProof="0" dirty="0" err="1">
                <a:ln>
                  <a:noFill/>
                </a:ln>
                <a:solidFill>
                  <a:schemeClr val="tx1">
                    <a:lumMod val="95000"/>
                    <a:lumOff val="5000"/>
                  </a:schemeClr>
                </a:solidFill>
                <a:effectLst/>
                <a:uLnTx/>
                <a:uFillTx/>
                <a:ea typeface="ＭＳ Ｐゴシック"/>
                <a:cs typeface="+mn-cs"/>
              </a:rPr>
              <a:t>gmt</a:t>
            </a: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a:t>
            </a:r>
          </a:p>
        </p:txBody>
      </p:sp>
      <p:sp>
        <p:nvSpPr>
          <p:cNvPr id="95" name="Freeform: Shape 94">
            <a:extLst>
              <a:ext uri="{FF2B5EF4-FFF2-40B4-BE49-F238E27FC236}">
                <a16:creationId xmlns:a16="http://schemas.microsoft.com/office/drawing/2014/main" id="{4D3774E3-375D-2496-9FF1-0FE1F7702933}"/>
              </a:ext>
            </a:extLst>
          </p:cNvPr>
          <p:cNvSpPr/>
          <p:nvPr/>
        </p:nvSpPr>
        <p:spPr>
          <a:xfrm>
            <a:off x="3588999" y="3808698"/>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rgbClr val="E3F1DD"/>
          </a:solidFill>
          <a:ln w="12700" cap="flat">
            <a:solidFill>
              <a:srgbClr val="6CC24A"/>
            </a:solidFill>
            <a:prstDash val="lgDash"/>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Arial"/>
              </a:rPr>
              <a:t>Lead optimization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1" u="none" strike="noStrike" kern="0" cap="none" spc="0" normalizeH="0" baseline="0" noProof="0" dirty="0">
                <a:ln>
                  <a:noFill/>
                </a:ln>
                <a:solidFill>
                  <a:schemeClr val="tx1">
                    <a:lumMod val="95000"/>
                    <a:lumOff val="5000"/>
                  </a:schemeClr>
                </a:solidFill>
                <a:effectLst/>
                <a:uLnTx/>
                <a:uFillTx/>
                <a:ea typeface="ＭＳ Ｐゴシック"/>
                <a:cs typeface="Arial"/>
              </a:rPr>
              <a:t>by Catchlight</a:t>
            </a:r>
          </a:p>
        </p:txBody>
      </p:sp>
      <p:sp>
        <p:nvSpPr>
          <p:cNvPr id="96" name="Freeform: Shape 95">
            <a:extLst>
              <a:ext uri="{FF2B5EF4-FFF2-40B4-BE49-F238E27FC236}">
                <a16:creationId xmlns:a16="http://schemas.microsoft.com/office/drawing/2014/main" id="{A38BB663-C15C-53DE-5BC4-C22F24ABC504}"/>
              </a:ext>
            </a:extLst>
          </p:cNvPr>
          <p:cNvSpPr/>
          <p:nvPr/>
        </p:nvSpPr>
        <p:spPr>
          <a:xfrm>
            <a:off x="4753088" y="3814957"/>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rgbClr val="E3F1DD"/>
          </a:solidFill>
          <a:ln w="12700" cap="flat">
            <a:solidFill>
              <a:srgbClr val="6CC24A"/>
            </a:solidFill>
            <a:prstDash val="lgDash"/>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Financial planning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1" u="none" strike="noStrike" kern="0" cap="none" spc="0" normalizeH="0" baseline="0" noProof="0" dirty="0">
                <a:ln>
                  <a:noFill/>
                </a:ln>
                <a:solidFill>
                  <a:schemeClr val="tx1">
                    <a:lumMod val="95000"/>
                    <a:lumOff val="5000"/>
                  </a:schemeClr>
                </a:solidFill>
                <a:effectLst/>
                <a:uLnTx/>
                <a:uFillTx/>
                <a:ea typeface="ＭＳ Ｐゴシック"/>
                <a:cs typeface="+mn-cs"/>
              </a:rPr>
              <a:t>by eMoney</a:t>
            </a:r>
          </a:p>
        </p:txBody>
      </p:sp>
      <p:sp>
        <p:nvSpPr>
          <p:cNvPr id="97" name="Freeform: Shape 96">
            <a:extLst>
              <a:ext uri="{FF2B5EF4-FFF2-40B4-BE49-F238E27FC236}">
                <a16:creationId xmlns:a16="http://schemas.microsoft.com/office/drawing/2014/main" id="{362FED64-3DF7-4E01-070D-D32A2E0E99CC}"/>
              </a:ext>
            </a:extLst>
          </p:cNvPr>
          <p:cNvSpPr/>
          <p:nvPr/>
        </p:nvSpPr>
        <p:spPr>
          <a:xfrm>
            <a:off x="5924475" y="3815113"/>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rgbClr val="E3F1DD"/>
          </a:solidFill>
          <a:ln w="12700" cap="flat">
            <a:solidFill>
              <a:srgbClr val="6CC24A"/>
            </a:solidFill>
            <a:prstDash val="lgDash"/>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Managed account </a:t>
            </a:r>
            <a:r>
              <a:rPr lang="en-US" sz="700" b="1" kern="0" dirty="0">
                <a:solidFill>
                  <a:schemeClr val="tx1">
                    <a:lumMod val="95000"/>
                    <a:lumOff val="5000"/>
                  </a:schemeClr>
                </a:solidFill>
                <a:ea typeface="ＭＳ Ｐゴシック"/>
              </a:rPr>
              <a:t>s</a:t>
            </a:r>
            <a:r>
              <a:rPr kumimoji="0" lang="en-US" sz="700" b="1" i="0" u="none" strike="noStrike" kern="0" cap="none" spc="0" normalizeH="0" baseline="0" noProof="0" dirty="0" err="1">
                <a:ln>
                  <a:noFill/>
                </a:ln>
                <a:solidFill>
                  <a:schemeClr val="tx1">
                    <a:lumMod val="95000"/>
                    <a:lumOff val="5000"/>
                  </a:schemeClr>
                </a:solidFill>
                <a:effectLst/>
                <a:uLnTx/>
                <a:uFillTx/>
                <a:ea typeface="ＭＳ Ｐゴシック"/>
                <a:cs typeface="+mn-cs"/>
              </a:rPr>
              <a:t>olutions</a:t>
            </a: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1" u="none" strike="noStrike" kern="0" cap="none" spc="0" normalizeH="0" baseline="0" noProof="0" dirty="0">
                <a:ln>
                  <a:noFill/>
                </a:ln>
                <a:solidFill>
                  <a:schemeClr val="tx1">
                    <a:lumMod val="95000"/>
                    <a:lumOff val="5000"/>
                  </a:schemeClr>
                </a:solidFill>
                <a:effectLst/>
                <a:uLnTx/>
                <a:uFillTx/>
                <a:ea typeface="ＭＳ Ｐゴシック"/>
                <a:cs typeface="+mn-cs"/>
              </a:rPr>
              <a:t>by FMAX</a:t>
            </a:r>
            <a:endPar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endParaRPr>
          </a:p>
        </p:txBody>
      </p:sp>
      <p:sp>
        <p:nvSpPr>
          <p:cNvPr id="98" name="Freeform: Shape 97">
            <a:extLst>
              <a:ext uri="{FF2B5EF4-FFF2-40B4-BE49-F238E27FC236}">
                <a16:creationId xmlns:a16="http://schemas.microsoft.com/office/drawing/2014/main" id="{B785E410-50AD-A5F1-E63C-B9FC9827F372}"/>
              </a:ext>
            </a:extLst>
          </p:cNvPr>
          <p:cNvSpPr/>
          <p:nvPr/>
        </p:nvSpPr>
        <p:spPr>
          <a:xfrm>
            <a:off x="7110654" y="3802097"/>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3">
              <a:lumMod val="20000"/>
              <a:lumOff val="80000"/>
            </a:schemeClr>
          </a:solidFill>
          <a:ln w="12700" cap="flat">
            <a:solidFill>
              <a:schemeClr val="accent1"/>
            </a:solidFill>
            <a:prstDash val="lgDash"/>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Risk management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1" u="none" strike="noStrike" kern="0" cap="none" spc="0" normalizeH="0" baseline="0" noProof="0" dirty="0">
                <a:ln>
                  <a:noFill/>
                </a:ln>
                <a:solidFill>
                  <a:schemeClr val="tx1">
                    <a:lumMod val="95000"/>
                    <a:lumOff val="5000"/>
                  </a:schemeClr>
                </a:solidFill>
                <a:effectLst/>
                <a:uLnTx/>
                <a:uFillTx/>
                <a:ea typeface="ＭＳ Ｐゴシック"/>
                <a:cs typeface="+mn-cs"/>
              </a:rPr>
              <a:t>by Saifr</a:t>
            </a:r>
          </a:p>
        </p:txBody>
      </p:sp>
      <p:sp>
        <p:nvSpPr>
          <p:cNvPr id="99" name="Freeform: Shape 98">
            <a:extLst>
              <a:ext uri="{FF2B5EF4-FFF2-40B4-BE49-F238E27FC236}">
                <a16:creationId xmlns:a16="http://schemas.microsoft.com/office/drawing/2014/main" id="{CD9789F5-7E0C-C6DF-77DC-809E7C0355F2}"/>
              </a:ext>
            </a:extLst>
          </p:cNvPr>
          <p:cNvSpPr/>
          <p:nvPr/>
        </p:nvSpPr>
        <p:spPr>
          <a:xfrm>
            <a:off x="2428955" y="3822529"/>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bg1">
              <a:lumMod val="95000"/>
            </a:schemeClr>
          </a:solidFill>
          <a:ln w="12700" cap="flat">
            <a:solidFill>
              <a:schemeClr val="bg1">
                <a:lumMod val="50000"/>
              </a:schemeClr>
            </a:solidFill>
            <a:prstDash val="lgDash"/>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Arial"/>
              </a:rPr>
              <a:t>iCapital</a:t>
            </a:r>
            <a:endParaRPr kumimoji="0" lang="en-US" sz="700" b="1" i="1" u="none" strike="noStrike" kern="0" cap="none" spc="0" normalizeH="0" baseline="0" noProof="0" dirty="0">
              <a:ln>
                <a:noFill/>
              </a:ln>
              <a:solidFill>
                <a:schemeClr val="tx1">
                  <a:lumMod val="95000"/>
                  <a:lumOff val="5000"/>
                </a:schemeClr>
              </a:solidFill>
              <a:effectLst/>
              <a:uLnTx/>
              <a:uFillTx/>
              <a:ea typeface="ＭＳ Ｐゴシック"/>
              <a:cs typeface="Arial"/>
            </a:endParaRPr>
          </a:p>
        </p:txBody>
      </p:sp>
      <p:sp>
        <p:nvSpPr>
          <p:cNvPr id="100" name="Freeform: Shape 99">
            <a:extLst>
              <a:ext uri="{FF2B5EF4-FFF2-40B4-BE49-F238E27FC236}">
                <a16:creationId xmlns:a16="http://schemas.microsoft.com/office/drawing/2014/main" id="{4A6CE3ED-695E-E660-83A2-D1D9255B069D}"/>
              </a:ext>
            </a:extLst>
          </p:cNvPr>
          <p:cNvSpPr/>
          <p:nvPr/>
        </p:nvSpPr>
        <p:spPr>
          <a:xfrm>
            <a:off x="3013053" y="4156391"/>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bg1">
              <a:lumMod val="95000"/>
            </a:schemeClr>
          </a:solidFill>
          <a:ln w="12700" cap="flat">
            <a:solidFill>
              <a:schemeClr val="bg1">
                <a:lumMod val="50000"/>
              </a:schemeClr>
            </a:solidFill>
            <a:prstDash val="lgDash"/>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Orion</a:t>
            </a:r>
            <a:endParaRPr kumimoji="0" lang="en-US" sz="700" b="1" i="1" u="none" strike="noStrike" kern="0" cap="none" spc="0" normalizeH="0" baseline="0" noProof="0" dirty="0">
              <a:ln>
                <a:noFill/>
              </a:ln>
              <a:solidFill>
                <a:schemeClr val="tx1">
                  <a:lumMod val="95000"/>
                  <a:lumOff val="5000"/>
                </a:schemeClr>
              </a:solidFill>
              <a:effectLst/>
              <a:uLnTx/>
              <a:uFillTx/>
              <a:ea typeface="ＭＳ Ｐゴシック"/>
              <a:cs typeface="+mn-cs"/>
            </a:endParaRPr>
          </a:p>
        </p:txBody>
      </p:sp>
      <p:sp>
        <p:nvSpPr>
          <p:cNvPr id="101" name="Freeform: Shape 100">
            <a:extLst>
              <a:ext uri="{FF2B5EF4-FFF2-40B4-BE49-F238E27FC236}">
                <a16:creationId xmlns:a16="http://schemas.microsoft.com/office/drawing/2014/main" id="{DD687936-547E-D0D8-61C1-A4250D680C48}"/>
              </a:ext>
            </a:extLst>
          </p:cNvPr>
          <p:cNvSpPr/>
          <p:nvPr/>
        </p:nvSpPr>
        <p:spPr>
          <a:xfrm>
            <a:off x="4169599" y="4148822"/>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bg1">
              <a:lumMod val="95000"/>
            </a:schemeClr>
          </a:solidFill>
          <a:ln w="12700" cap="flat">
            <a:solidFill>
              <a:schemeClr val="bg1">
                <a:lumMod val="50000"/>
              </a:schemeClr>
            </a:solidFill>
            <a:prstDash val="lgDash"/>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Money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Guide Pro</a:t>
            </a:r>
          </a:p>
        </p:txBody>
      </p:sp>
      <p:sp>
        <p:nvSpPr>
          <p:cNvPr id="102" name="Freeform: Shape 101">
            <a:extLst>
              <a:ext uri="{FF2B5EF4-FFF2-40B4-BE49-F238E27FC236}">
                <a16:creationId xmlns:a16="http://schemas.microsoft.com/office/drawing/2014/main" id="{37DE8092-B6AB-F6F4-0C1A-5D631B9E3685}"/>
              </a:ext>
            </a:extLst>
          </p:cNvPr>
          <p:cNvSpPr/>
          <p:nvPr/>
        </p:nvSpPr>
        <p:spPr>
          <a:xfrm>
            <a:off x="5346276" y="4148822"/>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bg1">
              <a:lumMod val="95000"/>
            </a:schemeClr>
          </a:solidFill>
          <a:ln w="12700" cap="flat">
            <a:solidFill>
              <a:schemeClr val="bg1">
                <a:lumMod val="50000"/>
              </a:schemeClr>
            </a:solidFill>
            <a:prstDash val="lgDash"/>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Envestnet</a:t>
            </a:r>
            <a:endParaRPr kumimoji="0" lang="en-US" sz="700" b="1" i="1" u="none" strike="noStrike" kern="0" cap="none" spc="0" normalizeH="0" baseline="0" noProof="0" dirty="0">
              <a:ln>
                <a:noFill/>
              </a:ln>
              <a:solidFill>
                <a:schemeClr val="tx1">
                  <a:lumMod val="95000"/>
                  <a:lumOff val="5000"/>
                </a:schemeClr>
              </a:solidFill>
              <a:effectLst/>
              <a:uLnTx/>
              <a:uFillTx/>
              <a:ea typeface="ＭＳ Ｐゴシック"/>
              <a:cs typeface="+mn-cs"/>
            </a:endParaRPr>
          </a:p>
        </p:txBody>
      </p:sp>
      <p:sp>
        <p:nvSpPr>
          <p:cNvPr id="103" name="Freeform: Shape 102">
            <a:extLst>
              <a:ext uri="{FF2B5EF4-FFF2-40B4-BE49-F238E27FC236}">
                <a16:creationId xmlns:a16="http://schemas.microsoft.com/office/drawing/2014/main" id="{8563A99A-AF82-7C68-DFB8-8768BCCFEA0C}"/>
              </a:ext>
            </a:extLst>
          </p:cNvPr>
          <p:cNvSpPr/>
          <p:nvPr/>
        </p:nvSpPr>
        <p:spPr>
          <a:xfrm>
            <a:off x="7703133" y="4148822"/>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bg1">
              <a:lumMod val="95000"/>
            </a:schemeClr>
          </a:solidFill>
          <a:ln w="12700" cap="flat">
            <a:solidFill>
              <a:schemeClr val="bg1">
                <a:lumMod val="50000"/>
              </a:schemeClr>
            </a:solidFill>
            <a:prstDash val="lgDash"/>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Protegent</a:t>
            </a:r>
            <a:endParaRPr kumimoji="0" lang="en-US" sz="700" b="1" i="1" u="none" strike="noStrike" kern="0" cap="none" spc="0" normalizeH="0" baseline="0" noProof="0" dirty="0">
              <a:ln>
                <a:noFill/>
              </a:ln>
              <a:solidFill>
                <a:schemeClr val="tx1">
                  <a:lumMod val="95000"/>
                  <a:lumOff val="5000"/>
                </a:schemeClr>
              </a:solidFill>
              <a:effectLst/>
              <a:uLnTx/>
              <a:uFillTx/>
              <a:ea typeface="ＭＳ Ｐゴシック"/>
              <a:cs typeface="+mn-cs"/>
            </a:endParaRPr>
          </a:p>
        </p:txBody>
      </p:sp>
      <p:sp>
        <p:nvSpPr>
          <p:cNvPr id="104" name="Freeform: Shape 103">
            <a:extLst>
              <a:ext uri="{FF2B5EF4-FFF2-40B4-BE49-F238E27FC236}">
                <a16:creationId xmlns:a16="http://schemas.microsoft.com/office/drawing/2014/main" id="{50B26393-30FC-2003-C2D3-DCA49929A856}"/>
              </a:ext>
            </a:extLst>
          </p:cNvPr>
          <p:cNvSpPr/>
          <p:nvPr/>
        </p:nvSpPr>
        <p:spPr>
          <a:xfrm>
            <a:off x="8875081" y="4148822"/>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bg1">
              <a:lumMod val="95000"/>
            </a:schemeClr>
          </a:solidFill>
          <a:ln w="12700" cap="flat">
            <a:solidFill>
              <a:schemeClr val="bg1">
                <a:lumMod val="50000"/>
              </a:schemeClr>
            </a:solidFill>
            <a:prstDash val="lgDash"/>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Docupace</a:t>
            </a:r>
          </a:p>
        </p:txBody>
      </p:sp>
      <p:sp>
        <p:nvSpPr>
          <p:cNvPr id="105" name="Freeform: Shape 104">
            <a:extLst>
              <a:ext uri="{FF2B5EF4-FFF2-40B4-BE49-F238E27FC236}">
                <a16:creationId xmlns:a16="http://schemas.microsoft.com/office/drawing/2014/main" id="{9D098F62-6B99-C21D-3845-008D09E4FAD7}"/>
              </a:ext>
            </a:extLst>
          </p:cNvPr>
          <p:cNvSpPr/>
          <p:nvPr/>
        </p:nvSpPr>
        <p:spPr>
          <a:xfrm>
            <a:off x="9437756" y="3808434"/>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bg1">
              <a:lumMod val="95000"/>
            </a:schemeClr>
          </a:solidFill>
          <a:ln w="12700" cap="flat">
            <a:solidFill>
              <a:schemeClr val="bg1">
                <a:lumMod val="50000"/>
              </a:schemeClr>
            </a:solidFill>
            <a:prstDash val="lgDash"/>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Advyzon</a:t>
            </a:r>
            <a:endParaRPr kumimoji="0" lang="en-US" sz="700" b="1" i="1" u="none" strike="noStrike" kern="0" cap="none" spc="0" normalizeH="0" baseline="0" noProof="0" dirty="0">
              <a:ln>
                <a:noFill/>
              </a:ln>
              <a:solidFill>
                <a:schemeClr val="tx1">
                  <a:lumMod val="95000"/>
                  <a:lumOff val="5000"/>
                </a:schemeClr>
              </a:solidFill>
              <a:effectLst/>
              <a:uLnTx/>
              <a:uFillTx/>
              <a:ea typeface="ＭＳ Ｐゴシック"/>
              <a:cs typeface="+mn-cs"/>
            </a:endParaRPr>
          </a:p>
        </p:txBody>
      </p:sp>
      <p:sp>
        <p:nvSpPr>
          <p:cNvPr id="106" name="Freeform: Shape 105">
            <a:extLst>
              <a:ext uri="{FF2B5EF4-FFF2-40B4-BE49-F238E27FC236}">
                <a16:creationId xmlns:a16="http://schemas.microsoft.com/office/drawing/2014/main" id="{0095A9D9-148E-A06C-575F-D777559A5F27}"/>
              </a:ext>
            </a:extLst>
          </p:cNvPr>
          <p:cNvSpPr/>
          <p:nvPr/>
        </p:nvSpPr>
        <p:spPr>
          <a:xfrm>
            <a:off x="6530041" y="4148822"/>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bg1">
              <a:lumMod val="95000"/>
            </a:schemeClr>
          </a:solidFill>
          <a:ln w="12700" cap="flat">
            <a:solidFill>
              <a:schemeClr val="bg1">
                <a:lumMod val="50000"/>
              </a:schemeClr>
            </a:solidFill>
            <a:prstDash val="lgDash"/>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Salesforce</a:t>
            </a:r>
            <a:endParaRPr kumimoji="0" lang="en-US" sz="700" b="1" i="1" u="none" strike="noStrike" kern="0" cap="none" spc="0" normalizeH="0" baseline="0" noProof="0" dirty="0">
              <a:ln>
                <a:noFill/>
              </a:ln>
              <a:solidFill>
                <a:schemeClr val="tx1">
                  <a:lumMod val="95000"/>
                  <a:lumOff val="5000"/>
                </a:schemeClr>
              </a:solidFill>
              <a:effectLst/>
              <a:uLnTx/>
              <a:uFillTx/>
              <a:ea typeface="ＭＳ Ｐゴシック"/>
              <a:cs typeface="+mn-cs"/>
            </a:endParaRPr>
          </a:p>
        </p:txBody>
      </p:sp>
      <p:sp>
        <p:nvSpPr>
          <p:cNvPr id="107" name="Freeform: Shape 106">
            <a:extLst>
              <a:ext uri="{FF2B5EF4-FFF2-40B4-BE49-F238E27FC236}">
                <a16:creationId xmlns:a16="http://schemas.microsoft.com/office/drawing/2014/main" id="{B3D39CF3-3168-40A1-2B72-28C923049CA5}"/>
              </a:ext>
            </a:extLst>
          </p:cNvPr>
          <p:cNvSpPr/>
          <p:nvPr/>
        </p:nvSpPr>
        <p:spPr>
          <a:xfrm>
            <a:off x="11220121" y="4171220"/>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bg1">
              <a:lumMod val="95000"/>
            </a:schemeClr>
          </a:solidFill>
          <a:ln w="12700" cap="flat">
            <a:solidFill>
              <a:schemeClr val="tx1"/>
            </a:solidFill>
            <a:prstDash val="lgDash"/>
            <a:miter/>
          </a:ln>
          <a:effectLst>
            <a:outerShdw blurRad="50800" dist="38100" dir="5400000" algn="t" rotWithShape="0">
              <a:prstClr val="black">
                <a:alpha val="40000"/>
              </a:prstClr>
            </a:outerShdw>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 hundreds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more</a:t>
            </a:r>
          </a:p>
        </p:txBody>
      </p:sp>
      <p:sp>
        <p:nvSpPr>
          <p:cNvPr id="108" name="Freeform: Shape 107">
            <a:extLst>
              <a:ext uri="{FF2B5EF4-FFF2-40B4-BE49-F238E27FC236}">
                <a16:creationId xmlns:a16="http://schemas.microsoft.com/office/drawing/2014/main" id="{DFD59BAC-F590-3DA9-41E3-64F0D3CB4EDD}"/>
              </a:ext>
            </a:extLst>
          </p:cNvPr>
          <p:cNvSpPr/>
          <p:nvPr/>
        </p:nvSpPr>
        <p:spPr>
          <a:xfrm>
            <a:off x="2429176" y="3141927"/>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bg1">
              <a:lumMod val="95000"/>
            </a:schemeClr>
          </a:solidFill>
          <a:ln w="12700" cap="flat">
            <a:solidFill>
              <a:schemeClr val="bg1">
                <a:lumMod val="50000"/>
              </a:schemeClr>
            </a:solidFill>
            <a:prstDash val="lgDash"/>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CAIS</a:t>
            </a:r>
            <a:endParaRPr kumimoji="0" lang="en-US" sz="700" b="1" i="1" u="none" strike="noStrike" kern="0" cap="none" spc="0" normalizeH="0" baseline="0" noProof="0" dirty="0">
              <a:ln>
                <a:noFill/>
              </a:ln>
              <a:solidFill>
                <a:schemeClr val="tx1">
                  <a:lumMod val="95000"/>
                  <a:lumOff val="5000"/>
                </a:schemeClr>
              </a:solidFill>
              <a:effectLst/>
              <a:uLnTx/>
              <a:uFillTx/>
              <a:ea typeface="ＭＳ Ｐゴシック"/>
              <a:cs typeface="+mn-cs"/>
            </a:endParaRPr>
          </a:p>
        </p:txBody>
      </p:sp>
      <p:sp>
        <p:nvSpPr>
          <p:cNvPr id="109" name="Freeform: Shape 108">
            <a:extLst>
              <a:ext uri="{FF2B5EF4-FFF2-40B4-BE49-F238E27FC236}">
                <a16:creationId xmlns:a16="http://schemas.microsoft.com/office/drawing/2014/main" id="{D51683E0-EFA1-B806-2D72-75C021E9B122}"/>
              </a:ext>
            </a:extLst>
          </p:cNvPr>
          <p:cNvSpPr/>
          <p:nvPr/>
        </p:nvSpPr>
        <p:spPr>
          <a:xfrm>
            <a:off x="10015247" y="4156391"/>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20000"/>
              <a:lumOff val="80000"/>
            </a:schemeClr>
          </a:solidFill>
          <a:ln w="12700" cap="flat">
            <a:solidFill>
              <a:schemeClr val="accent1"/>
            </a:solidFill>
            <a:prstDash val="lgDash"/>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UMH and performance </a:t>
            </a:r>
            <a:r>
              <a:rPr lang="en-US" sz="700" b="1" kern="0" dirty="0">
                <a:solidFill>
                  <a:schemeClr val="tx1">
                    <a:lumMod val="95000"/>
                    <a:lumOff val="5000"/>
                  </a:schemeClr>
                </a:solidFill>
                <a:ea typeface="ＭＳ Ｐゴシック"/>
              </a:rPr>
              <a:t>r</a:t>
            </a:r>
            <a:r>
              <a:rPr kumimoji="0" lang="en-US" sz="700" b="1" i="0" u="none" strike="noStrike" kern="0" cap="none" spc="0" normalizeH="0" baseline="0" noProof="0" dirty="0" err="1">
                <a:ln>
                  <a:noFill/>
                </a:ln>
                <a:solidFill>
                  <a:schemeClr val="tx1">
                    <a:lumMod val="95000"/>
                    <a:lumOff val="5000"/>
                  </a:schemeClr>
                </a:solidFill>
                <a:effectLst/>
                <a:uLnTx/>
                <a:uFillTx/>
                <a:ea typeface="ＭＳ Ｐゴシック"/>
                <a:cs typeface="+mn-cs"/>
              </a:rPr>
              <a:t>eporting</a:t>
            </a:r>
            <a:endPar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1" u="none" strike="noStrike" kern="0" cap="none" spc="0" normalizeH="0" baseline="0" noProof="0" dirty="0">
                <a:ln>
                  <a:noFill/>
                </a:ln>
                <a:solidFill>
                  <a:schemeClr val="tx1">
                    <a:lumMod val="95000"/>
                    <a:lumOff val="5000"/>
                  </a:schemeClr>
                </a:solidFill>
                <a:effectLst/>
                <a:uLnTx/>
                <a:uFillTx/>
                <a:ea typeface="ＭＳ Ｐゴシック"/>
                <a:cs typeface="+mn-cs"/>
              </a:rPr>
              <a:t>by FMAX</a:t>
            </a:r>
          </a:p>
        </p:txBody>
      </p:sp>
      <p:sp>
        <p:nvSpPr>
          <p:cNvPr id="110" name="Freeform: Shape 109">
            <a:extLst>
              <a:ext uri="{FF2B5EF4-FFF2-40B4-BE49-F238E27FC236}">
                <a16:creationId xmlns:a16="http://schemas.microsoft.com/office/drawing/2014/main" id="{CEAC3D8A-0B96-1729-2A54-7A94E58322DC}"/>
              </a:ext>
            </a:extLst>
          </p:cNvPr>
          <p:cNvSpPr/>
          <p:nvPr/>
        </p:nvSpPr>
        <p:spPr>
          <a:xfrm>
            <a:off x="10596846" y="3822529"/>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20000"/>
              <a:lumOff val="80000"/>
            </a:schemeClr>
          </a:solidFill>
          <a:ln w="12700" cap="flat">
            <a:solidFill>
              <a:schemeClr val="accent1"/>
            </a:solidFill>
            <a:prstDash val="lgDash"/>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chemeClr val="tx1">
                    <a:lumMod val="95000"/>
                    <a:lumOff val="5000"/>
                  </a:schemeClr>
                </a:solidFill>
                <a:effectLst/>
                <a:uLnTx/>
                <a:uFillTx/>
                <a:ea typeface="ＭＳ Ｐゴシック"/>
                <a:cs typeface="+mn-cs"/>
              </a:rPr>
              <a:t>Financial planning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1" u="none" strike="noStrike" kern="0" cap="none" spc="0" normalizeH="0" baseline="0" noProof="0" dirty="0">
                <a:ln>
                  <a:noFill/>
                </a:ln>
                <a:solidFill>
                  <a:schemeClr val="tx1">
                    <a:lumMod val="95000"/>
                    <a:lumOff val="5000"/>
                  </a:schemeClr>
                </a:solidFill>
                <a:effectLst/>
                <a:uLnTx/>
                <a:uFillTx/>
                <a:ea typeface="ＭＳ Ｐゴシック"/>
                <a:cs typeface="+mn-cs"/>
              </a:rPr>
              <a:t>by eMoney</a:t>
            </a:r>
          </a:p>
        </p:txBody>
      </p:sp>
      <p:sp>
        <p:nvSpPr>
          <p:cNvPr id="111" name="Rectangle: Rounded Corners 110">
            <a:extLst>
              <a:ext uri="{FF2B5EF4-FFF2-40B4-BE49-F238E27FC236}">
                <a16:creationId xmlns:a16="http://schemas.microsoft.com/office/drawing/2014/main" id="{EA851AF6-23F3-FA0C-A600-BA40C00C62C7}"/>
              </a:ext>
            </a:extLst>
          </p:cNvPr>
          <p:cNvSpPr/>
          <p:nvPr/>
        </p:nvSpPr>
        <p:spPr bwMode="auto">
          <a:xfrm>
            <a:off x="218141" y="1913554"/>
            <a:ext cx="2302293" cy="339666"/>
          </a:xfrm>
          <a:prstGeom prst="roundRect">
            <a:avLst>
              <a:gd name="adj" fmla="val 29115"/>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ea typeface="ＭＳ Ｐゴシック" charset="-128"/>
                <a:cs typeface="+mn-cs"/>
              </a:rPr>
              <a:t>Your tech stack</a:t>
            </a:r>
          </a:p>
        </p:txBody>
      </p:sp>
      <p:sp>
        <p:nvSpPr>
          <p:cNvPr id="118" name="Freeform: Shape 117">
            <a:extLst>
              <a:ext uri="{FF2B5EF4-FFF2-40B4-BE49-F238E27FC236}">
                <a16:creationId xmlns:a16="http://schemas.microsoft.com/office/drawing/2014/main" id="{6448534F-9D1B-D558-909A-F599DABEA54F}"/>
              </a:ext>
            </a:extLst>
          </p:cNvPr>
          <p:cNvSpPr/>
          <p:nvPr/>
        </p:nvSpPr>
        <p:spPr>
          <a:xfrm>
            <a:off x="8283207" y="3822183"/>
            <a:ext cx="672067" cy="582001"/>
          </a:xfrm>
          <a:custGeom>
            <a:avLst/>
            <a:gdLst>
              <a:gd name="connsiteX0" fmla="*/ 590948 w 787987"/>
              <a:gd name="connsiteY0" fmla="*/ 0 h 682387"/>
              <a:gd name="connsiteX1" fmla="*/ 197040 w 787987"/>
              <a:gd name="connsiteY1" fmla="*/ 0 h 682387"/>
              <a:gd name="connsiteX2" fmla="*/ 0 w 787987"/>
              <a:gd name="connsiteY2" fmla="*/ 341194 h 682387"/>
              <a:gd name="connsiteX3" fmla="*/ 197040 w 787987"/>
              <a:gd name="connsiteY3" fmla="*/ 682388 h 682387"/>
              <a:gd name="connsiteX4" fmla="*/ 590948 w 787987"/>
              <a:gd name="connsiteY4" fmla="*/ 682388 h 682387"/>
              <a:gd name="connsiteX5" fmla="*/ 787988 w 787987"/>
              <a:gd name="connsiteY5" fmla="*/ 341194 h 682387"/>
              <a:gd name="connsiteX6" fmla="*/ 590948 w 787987"/>
              <a:gd name="connsiteY6" fmla="*/ 0 h 68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7987" h="682387">
                <a:moveTo>
                  <a:pt x="590948" y="0"/>
                </a:moveTo>
                <a:lnTo>
                  <a:pt x="197040" y="0"/>
                </a:lnTo>
                <a:lnTo>
                  <a:pt x="0" y="341194"/>
                </a:lnTo>
                <a:lnTo>
                  <a:pt x="197040" y="682388"/>
                </a:lnTo>
                <a:lnTo>
                  <a:pt x="590948" y="682388"/>
                </a:lnTo>
                <a:lnTo>
                  <a:pt x="787988" y="341194"/>
                </a:lnTo>
                <a:lnTo>
                  <a:pt x="590948" y="0"/>
                </a:lnTo>
                <a:close/>
              </a:path>
            </a:pathLst>
          </a:cu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 b="1" i="0" u="none" strike="noStrike" kern="0" cap="none" spc="0" normalizeH="0" baseline="0" noProof="0" dirty="0">
              <a:ln>
                <a:noFill/>
              </a:ln>
              <a:solidFill>
                <a:schemeClr val="tx1">
                  <a:lumMod val="95000"/>
                  <a:lumOff val="5000"/>
                </a:schemeClr>
              </a:solidFill>
              <a:effectLst/>
              <a:uLnTx/>
              <a:uFillTx/>
              <a:ea typeface="ＭＳ Ｐゴシック"/>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0" cap="none" spc="0" normalizeH="0" baseline="0" noProof="0" dirty="0">
                <a:ln>
                  <a:noFill/>
                </a:ln>
                <a:solidFill>
                  <a:schemeClr val="tx1">
                    <a:lumMod val="95000"/>
                    <a:lumOff val="5000"/>
                  </a:schemeClr>
                </a:solidFill>
                <a:effectLst/>
                <a:uLnTx/>
                <a:uFillTx/>
                <a:ea typeface="ＭＳ Ｐゴシック"/>
                <a:cs typeface="+mn-cs"/>
              </a:rPr>
              <a:t>Workflows -</a:t>
            </a:r>
            <a:r>
              <a:rPr lang="en-US" sz="600" b="1" kern="0" dirty="0">
                <a:solidFill>
                  <a:schemeClr val="tx1">
                    <a:lumMod val="95000"/>
                    <a:lumOff val="5000"/>
                  </a:schemeClr>
                </a:solidFill>
                <a:ea typeface="ＭＳ Ｐゴシック"/>
              </a:rPr>
              <a:t>Business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600" b="1" kern="0" dirty="0">
                <a:solidFill>
                  <a:schemeClr val="tx1">
                    <a:lumMod val="95000"/>
                    <a:lumOff val="5000"/>
                  </a:schemeClr>
                </a:solidFill>
                <a:ea typeface="ＭＳ Ｐゴシック"/>
              </a:rPr>
              <a:t>Process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600" b="1" kern="0" dirty="0">
                <a:solidFill>
                  <a:schemeClr val="tx1">
                    <a:lumMod val="95000"/>
                    <a:lumOff val="5000"/>
                  </a:schemeClr>
                </a:solidFill>
                <a:ea typeface="ＭＳ Ｐゴシック"/>
              </a:rPr>
              <a:t>Manager</a:t>
            </a:r>
            <a:endParaRPr kumimoji="0" lang="en-US" sz="600" b="1" i="0" u="none" strike="noStrike" kern="0" cap="none" spc="0" normalizeH="0" baseline="0" noProof="0" dirty="0">
              <a:ln>
                <a:noFill/>
              </a:ln>
              <a:solidFill>
                <a:schemeClr val="tx1">
                  <a:lumMod val="95000"/>
                  <a:lumOff val="5000"/>
                </a:schemeClr>
              </a:solidFill>
              <a:effectLst/>
              <a:uLnTx/>
              <a:uFillTx/>
              <a:ea typeface="ＭＳ Ｐゴシック"/>
              <a:cs typeface="+mn-cs"/>
            </a:endParaRPr>
          </a:p>
        </p:txBody>
      </p:sp>
      <p:sp>
        <p:nvSpPr>
          <p:cNvPr id="119" name="TextBox 118">
            <a:extLst>
              <a:ext uri="{FF2B5EF4-FFF2-40B4-BE49-F238E27FC236}">
                <a16:creationId xmlns:a16="http://schemas.microsoft.com/office/drawing/2014/main" id="{586EC92F-F716-549E-227E-B906265F80C5}"/>
              </a:ext>
            </a:extLst>
          </p:cNvPr>
          <p:cNvSpPr txBox="1"/>
          <p:nvPr/>
        </p:nvSpPr>
        <p:spPr>
          <a:xfrm>
            <a:off x="3401666" y="1892152"/>
            <a:ext cx="2105735" cy="307777"/>
          </a:xfrm>
          <a:prstGeom prst="rect">
            <a:avLst/>
          </a:prstGeom>
          <a:noFill/>
        </p:spPr>
        <p:txBody>
          <a:bodyPr wrap="square" lIns="0" r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368727"/>
                </a:solidFill>
                <a:effectLst/>
                <a:uLnTx/>
                <a:uFillTx/>
                <a:ea typeface="ＭＳ Ｐゴシック"/>
                <a:cs typeface="+mn-cs"/>
              </a:rPr>
              <a:t>Advisor experience</a:t>
            </a:r>
          </a:p>
        </p:txBody>
      </p:sp>
      <p:sp>
        <p:nvSpPr>
          <p:cNvPr id="120" name="TextBox 119">
            <a:extLst>
              <a:ext uri="{FF2B5EF4-FFF2-40B4-BE49-F238E27FC236}">
                <a16:creationId xmlns:a16="http://schemas.microsoft.com/office/drawing/2014/main" id="{D58E5F5D-3A70-CA9C-DFAB-E8FDCF55D4EB}"/>
              </a:ext>
            </a:extLst>
          </p:cNvPr>
          <p:cNvSpPr txBox="1"/>
          <p:nvPr/>
        </p:nvSpPr>
        <p:spPr>
          <a:xfrm>
            <a:off x="6680935" y="1914037"/>
            <a:ext cx="2105736" cy="307777"/>
          </a:xfrm>
          <a:prstGeom prst="rect">
            <a:avLst/>
          </a:prstGeom>
          <a:noFill/>
        </p:spPr>
        <p:txBody>
          <a:bodyPr wrap="square" lIns="0" r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368727"/>
                </a:solidFill>
                <a:effectLst/>
                <a:uLnTx/>
                <a:uFillTx/>
                <a:ea typeface="ＭＳ Ｐゴシック"/>
                <a:cs typeface="+mn-cs"/>
              </a:rPr>
              <a:t>Operations experience</a:t>
            </a:r>
          </a:p>
        </p:txBody>
      </p:sp>
      <p:sp>
        <p:nvSpPr>
          <p:cNvPr id="121" name="TextBox 120">
            <a:extLst>
              <a:ext uri="{FF2B5EF4-FFF2-40B4-BE49-F238E27FC236}">
                <a16:creationId xmlns:a16="http://schemas.microsoft.com/office/drawing/2014/main" id="{EBEDC963-43D6-0CE0-2CAB-BF908786D7E3}"/>
              </a:ext>
            </a:extLst>
          </p:cNvPr>
          <p:cNvSpPr txBox="1"/>
          <p:nvPr/>
        </p:nvSpPr>
        <p:spPr>
          <a:xfrm>
            <a:off x="9808404" y="1914037"/>
            <a:ext cx="2146504" cy="307777"/>
          </a:xfrm>
          <a:prstGeom prst="rect">
            <a:avLst/>
          </a:prstGeom>
          <a:noFill/>
        </p:spPr>
        <p:txBody>
          <a:bodyPr wrap="square" lIns="0" r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368727"/>
                </a:solidFill>
                <a:effectLst/>
                <a:uLnTx/>
                <a:uFillTx/>
                <a:ea typeface="ＭＳ Ｐゴシック"/>
                <a:cs typeface="+mn-cs"/>
              </a:rPr>
              <a:t>Investor </a:t>
            </a:r>
            <a:r>
              <a:rPr lang="en-US" sz="1400" b="1" dirty="0">
                <a:solidFill>
                  <a:srgbClr val="368727"/>
                </a:solidFill>
                <a:ea typeface="ＭＳ Ｐゴシック"/>
              </a:rPr>
              <a:t>e</a:t>
            </a:r>
            <a:r>
              <a:rPr kumimoji="0" lang="en-US" sz="1400" b="1" i="0" u="none" strike="noStrike" kern="1200" cap="none" spc="0" normalizeH="0" baseline="0" noProof="0" dirty="0" err="1">
                <a:ln>
                  <a:noFill/>
                </a:ln>
                <a:solidFill>
                  <a:srgbClr val="368727"/>
                </a:solidFill>
                <a:effectLst/>
                <a:uLnTx/>
                <a:uFillTx/>
                <a:ea typeface="ＭＳ Ｐゴシック"/>
                <a:cs typeface="+mn-cs"/>
              </a:rPr>
              <a:t>xperience</a:t>
            </a:r>
            <a:endParaRPr kumimoji="0" lang="en-US" sz="1400" b="1" i="0" u="none" strike="noStrike" kern="1200" cap="none" spc="0" normalizeH="0" baseline="0" noProof="0" dirty="0">
              <a:ln>
                <a:noFill/>
              </a:ln>
              <a:solidFill>
                <a:srgbClr val="368727"/>
              </a:solidFill>
              <a:effectLst/>
              <a:uLnTx/>
              <a:uFillTx/>
              <a:ea typeface="ＭＳ Ｐゴシック"/>
              <a:cs typeface="+mn-cs"/>
            </a:endParaRPr>
          </a:p>
        </p:txBody>
      </p:sp>
      <p:sp>
        <p:nvSpPr>
          <p:cNvPr id="123" name="TextBox 122">
            <a:extLst>
              <a:ext uri="{FF2B5EF4-FFF2-40B4-BE49-F238E27FC236}">
                <a16:creationId xmlns:a16="http://schemas.microsoft.com/office/drawing/2014/main" id="{2C1AB603-8E97-B993-7148-7DFAF319A3CB}"/>
              </a:ext>
            </a:extLst>
          </p:cNvPr>
          <p:cNvSpPr txBox="1"/>
          <p:nvPr/>
        </p:nvSpPr>
        <p:spPr>
          <a:xfrm>
            <a:off x="4991885" y="5438262"/>
            <a:ext cx="6094562"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bg2">
                    <a:lumMod val="50000"/>
                  </a:schemeClr>
                </a:solidFill>
                <a:effectLst/>
                <a:uLnTx/>
                <a:uFillTx/>
                <a:latin typeface="Arial"/>
                <a:ea typeface="+mn-ea"/>
                <a:cs typeface="+mn-cs"/>
              </a:rPr>
              <a:t>Seamless connectivity powered by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bg2">
                    <a:lumMod val="50000"/>
                  </a:schemeClr>
                </a:solidFill>
                <a:effectLst/>
                <a:uLnTx/>
                <a:uFillTx/>
                <a:latin typeface="Arial"/>
                <a:ea typeface="+mn-ea"/>
                <a:cs typeface="+mn-cs"/>
              </a:rPr>
              <a:t>the Integration Xchange</a:t>
            </a:r>
          </a:p>
        </p:txBody>
      </p:sp>
      <p:sp>
        <p:nvSpPr>
          <p:cNvPr id="127" name="TextBox 126">
            <a:extLst>
              <a:ext uri="{FF2B5EF4-FFF2-40B4-BE49-F238E27FC236}">
                <a16:creationId xmlns:a16="http://schemas.microsoft.com/office/drawing/2014/main" id="{5E840B6B-11BF-8030-7FF0-A4650F79D8D4}"/>
              </a:ext>
            </a:extLst>
          </p:cNvPr>
          <p:cNvSpPr txBox="1"/>
          <p:nvPr/>
        </p:nvSpPr>
        <p:spPr>
          <a:xfrm>
            <a:off x="250518" y="5339697"/>
            <a:ext cx="2423873" cy="246222"/>
          </a:xfrm>
          <a:prstGeom prst="rect">
            <a:avLst/>
          </a:prstGeom>
          <a:solidFill>
            <a:schemeClr val="accent1">
              <a:lumMod val="40000"/>
              <a:lumOff val="60000"/>
            </a:schemeClr>
          </a:solidFill>
          <a:ln w="12700" cap="flat">
            <a:solidFill>
              <a:schemeClr val="accent1"/>
            </a:solidFill>
            <a:prstDash val="solid"/>
            <a:miter/>
          </a:ln>
          <a:effectLst/>
        </p:spPr>
        <p:txBody>
          <a:bodyPr lIns="0" tIns="91440" rIns="0" bIns="91440" rtlCol="0" anchor="ctr"/>
          <a:lstStyle>
            <a:defPPr>
              <a:defRPr lang="en-US"/>
            </a:defPPr>
            <a:lvl1pPr marR="0" lvl="0" indent="0" algn="ctr" fontAlgn="auto">
              <a:lnSpc>
                <a:spcPct val="100000"/>
              </a:lnSpc>
              <a:spcBef>
                <a:spcPts val="0"/>
              </a:spcBef>
              <a:spcAft>
                <a:spcPts val="0"/>
              </a:spcAft>
              <a:buClrTx/>
              <a:buSzTx/>
              <a:buFontTx/>
              <a:buNone/>
              <a:tabLst/>
              <a:defRPr kumimoji="0" sz="700" b="1" i="0" u="none" strike="noStrike" kern="0" cap="none" spc="0" normalizeH="0" baseline="0">
                <a:ln>
                  <a:noFill/>
                </a:ln>
                <a:solidFill>
                  <a:schemeClr val="tx1">
                    <a:lumMod val="95000"/>
                    <a:lumOff val="5000"/>
                  </a:schemeClr>
                </a:solidFill>
                <a:effectLst/>
                <a:uLnTx/>
                <a:uFillTx/>
                <a:ea typeface="ＭＳ Ｐゴシック"/>
              </a:defRPr>
            </a:lvl1pPr>
          </a:lstStyle>
          <a:p>
            <a:r>
              <a:rPr lang="en-US" dirty="0" err="1"/>
              <a:t>Wealthscape</a:t>
            </a:r>
            <a:r>
              <a:rPr lang="en-US" baseline="30000" dirty="0" err="1"/>
              <a:t>SM</a:t>
            </a:r>
            <a:r>
              <a:rPr lang="en-US" dirty="0"/>
              <a:t>  integration enabled</a:t>
            </a:r>
          </a:p>
        </p:txBody>
      </p:sp>
      <p:sp>
        <p:nvSpPr>
          <p:cNvPr id="128" name="TextBox 127">
            <a:extLst>
              <a:ext uri="{FF2B5EF4-FFF2-40B4-BE49-F238E27FC236}">
                <a16:creationId xmlns:a16="http://schemas.microsoft.com/office/drawing/2014/main" id="{F4EFFA7D-AEF7-DFB4-2ADF-818BD0D6738C}"/>
              </a:ext>
            </a:extLst>
          </p:cNvPr>
          <p:cNvSpPr txBox="1"/>
          <p:nvPr/>
        </p:nvSpPr>
        <p:spPr>
          <a:xfrm>
            <a:off x="250518" y="5954150"/>
            <a:ext cx="2423877" cy="246222"/>
          </a:xfrm>
          <a:prstGeom prst="rect">
            <a:avLst/>
          </a:prstGeom>
          <a:solidFill>
            <a:schemeClr val="bg1">
              <a:lumMod val="95000"/>
            </a:schemeClr>
          </a:solidFill>
          <a:ln w="12700" cap="flat">
            <a:solidFill>
              <a:schemeClr val="bg1">
                <a:lumMod val="50000"/>
              </a:schemeClr>
            </a:solidFill>
            <a:prstDash val="lgDash"/>
            <a:miter/>
          </a:ln>
          <a:effectLst/>
        </p:spPr>
        <p:txBody>
          <a:bodyPr lIns="0" tIns="91440" rIns="0" bIns="91440" rtlCol="0" anchor="ctr"/>
          <a:lstStyle>
            <a:defPPr>
              <a:defRPr lang="en-US"/>
            </a:defPPr>
            <a:lvl1pPr marR="0" lvl="0" indent="0" algn="ctr" fontAlgn="auto">
              <a:lnSpc>
                <a:spcPct val="100000"/>
              </a:lnSpc>
              <a:spcBef>
                <a:spcPts val="0"/>
              </a:spcBef>
              <a:spcAft>
                <a:spcPts val="0"/>
              </a:spcAft>
              <a:buClrTx/>
              <a:buSzTx/>
              <a:buFontTx/>
              <a:buNone/>
              <a:tabLst/>
              <a:defRPr kumimoji="0" sz="700" b="1" i="0" u="none" strike="noStrike" kern="0" cap="none" spc="0" normalizeH="0" baseline="0">
                <a:ln>
                  <a:noFill/>
                </a:ln>
                <a:solidFill>
                  <a:schemeClr val="tx1">
                    <a:lumMod val="95000"/>
                    <a:lumOff val="5000"/>
                  </a:schemeClr>
                </a:solidFill>
                <a:effectLst/>
                <a:uLnTx/>
                <a:uFillTx/>
                <a:ea typeface="ＭＳ Ｐゴシック"/>
              </a:defRPr>
            </a:lvl1pPr>
          </a:lstStyle>
          <a:p>
            <a:r>
              <a:rPr lang="en-US" dirty="0"/>
              <a:t>Fintech integrations</a:t>
            </a:r>
          </a:p>
        </p:txBody>
      </p:sp>
      <p:sp>
        <p:nvSpPr>
          <p:cNvPr id="11" name="TextBox 10">
            <a:extLst>
              <a:ext uri="{FF2B5EF4-FFF2-40B4-BE49-F238E27FC236}">
                <a16:creationId xmlns:a16="http://schemas.microsoft.com/office/drawing/2014/main" id="{C97505C3-3F8A-6435-E5B0-5B91C768080A}"/>
              </a:ext>
            </a:extLst>
          </p:cNvPr>
          <p:cNvSpPr txBox="1"/>
          <p:nvPr/>
        </p:nvSpPr>
        <p:spPr>
          <a:xfrm>
            <a:off x="332302" y="6451827"/>
            <a:ext cx="10163420" cy="415498"/>
          </a:xfrm>
          <a:prstGeom prst="rect">
            <a:avLst/>
          </a:prstGeom>
          <a:noFill/>
        </p:spPr>
        <p:txBody>
          <a:bodyPr wrap="square">
            <a:spAutoFit/>
          </a:bodyPr>
          <a:lstStyle/>
          <a:p>
            <a:pPr marL="0" marR="0"/>
            <a:r>
              <a:rPr lang="en-US" sz="700" kern="100" dirty="0">
                <a:effectLst/>
                <a:ea typeface="Aptos" panose="020B0004020202020204" pitchFamily="34" charset="0"/>
                <a:cs typeface="Times New Roman" panose="02020603050405020304" pitchFamily="18" charset="0"/>
              </a:rPr>
              <a:t>IWMS platform is integrated with more than 250 fintech providers across the industry. The fintech providers referenced above are listed for illustrative purposes only and based on relative market popularity as of December 2025. Such references do not constitute an endorsement, recommendation, or solicitation for the use of any specific product, service, or partnership. Investment professionals are solely responsible for conducting their own independent due diligence prior to selecting or engaging any fintech products or services.</a:t>
            </a:r>
          </a:p>
        </p:txBody>
      </p:sp>
      <p:grpSp>
        <p:nvGrpSpPr>
          <p:cNvPr id="10" name="Graphic 39">
            <a:extLst>
              <a:ext uri="{FF2B5EF4-FFF2-40B4-BE49-F238E27FC236}">
                <a16:creationId xmlns:a16="http://schemas.microsoft.com/office/drawing/2014/main" id="{49984C79-9DA1-737B-058C-CB9B5D5B4484}"/>
              </a:ext>
            </a:extLst>
          </p:cNvPr>
          <p:cNvGrpSpPr/>
          <p:nvPr/>
        </p:nvGrpSpPr>
        <p:grpSpPr>
          <a:xfrm>
            <a:off x="355234" y="2287526"/>
            <a:ext cx="2060203" cy="3038721"/>
            <a:chOff x="11277559" y="-575167"/>
            <a:chExt cx="2611648" cy="8267995"/>
          </a:xfrm>
          <a:solidFill>
            <a:schemeClr val="accent1"/>
          </a:solidFill>
        </p:grpSpPr>
        <p:grpSp>
          <p:nvGrpSpPr>
            <p:cNvPr id="12" name="Graphic 39">
              <a:extLst>
                <a:ext uri="{FF2B5EF4-FFF2-40B4-BE49-F238E27FC236}">
                  <a16:creationId xmlns:a16="http://schemas.microsoft.com/office/drawing/2014/main" id="{08A2EE05-DD5B-4D8A-48BB-9BA30E01DC4F}"/>
                </a:ext>
              </a:extLst>
            </p:cNvPr>
            <p:cNvGrpSpPr/>
            <p:nvPr/>
          </p:nvGrpSpPr>
          <p:grpSpPr>
            <a:xfrm>
              <a:off x="11277560" y="4244791"/>
              <a:ext cx="2570964" cy="3448037"/>
              <a:chOff x="11277560" y="4244791"/>
              <a:chExt cx="2570964" cy="3448037"/>
            </a:xfrm>
            <a:noFill/>
          </p:grpSpPr>
          <p:sp>
            <p:nvSpPr>
              <p:cNvPr id="34" name="Freeform 43">
                <a:extLst>
                  <a:ext uri="{FF2B5EF4-FFF2-40B4-BE49-F238E27FC236}">
                    <a16:creationId xmlns:a16="http://schemas.microsoft.com/office/drawing/2014/main" id="{6D33CD84-7B91-687F-166D-3D0E581EF7F9}"/>
                  </a:ext>
                </a:extLst>
              </p:cNvPr>
              <p:cNvSpPr/>
              <p:nvPr/>
            </p:nvSpPr>
            <p:spPr>
              <a:xfrm>
                <a:off x="11277560" y="4244791"/>
                <a:ext cx="2570964" cy="1483259"/>
              </a:xfrm>
              <a:custGeom>
                <a:avLst/>
                <a:gdLst>
                  <a:gd name="connsiteX0" fmla="*/ 1285483 w 2570964"/>
                  <a:gd name="connsiteY0" fmla="*/ 0 h 1483259"/>
                  <a:gd name="connsiteX1" fmla="*/ 0 w 2570964"/>
                  <a:gd name="connsiteY1" fmla="*/ 741625 h 1483259"/>
                  <a:gd name="connsiteX2" fmla="*/ 1285483 w 2570964"/>
                  <a:gd name="connsiteY2" fmla="*/ 1483259 h 1483259"/>
                  <a:gd name="connsiteX3" fmla="*/ 2570965 w 2570964"/>
                  <a:gd name="connsiteY3" fmla="*/ 741625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0"/>
                    </a:moveTo>
                    <a:lnTo>
                      <a:pt x="0" y="741625"/>
                    </a:lnTo>
                    <a:lnTo>
                      <a:pt x="1285483" y="1483259"/>
                    </a:lnTo>
                    <a:lnTo>
                      <a:pt x="2570965" y="741625"/>
                    </a:lnTo>
                    <a:close/>
                  </a:path>
                </a:pathLst>
              </a:custGeom>
              <a:noFill/>
              <a:ln w="17494" cap="flat">
                <a:solidFill>
                  <a:srgbClr val="56606E">
                    <a:alpha val="75000"/>
                  </a:srgbClr>
                </a:solidFill>
                <a:prstDash val="solid"/>
                <a:miter/>
              </a:ln>
            </p:spPr>
            <p:txBody>
              <a:bodyPr rtlCol="0" anchor="ctr"/>
              <a:lstStyle/>
              <a:p>
                <a:endParaRPr lang="en-US" dirty="0"/>
              </a:p>
            </p:txBody>
          </p:sp>
          <p:sp>
            <p:nvSpPr>
              <p:cNvPr id="36" name="Freeform 44">
                <a:extLst>
                  <a:ext uri="{FF2B5EF4-FFF2-40B4-BE49-F238E27FC236}">
                    <a16:creationId xmlns:a16="http://schemas.microsoft.com/office/drawing/2014/main" id="{ACD83697-2A90-051E-6772-6232A13B33F9}"/>
                  </a:ext>
                </a:extLst>
              </p:cNvPr>
              <p:cNvSpPr/>
              <p:nvPr/>
            </p:nvSpPr>
            <p:spPr>
              <a:xfrm>
                <a:off x="11277560" y="4735982"/>
                <a:ext cx="2570964" cy="1483259"/>
              </a:xfrm>
              <a:custGeom>
                <a:avLst/>
                <a:gdLst>
                  <a:gd name="connsiteX0" fmla="*/ 1285483 w 2570964"/>
                  <a:gd name="connsiteY0" fmla="*/ 0 h 1483259"/>
                  <a:gd name="connsiteX1" fmla="*/ 0 w 2570964"/>
                  <a:gd name="connsiteY1" fmla="*/ 741634 h 1483259"/>
                  <a:gd name="connsiteX2" fmla="*/ 1285483 w 2570964"/>
                  <a:gd name="connsiteY2" fmla="*/ 1483259 h 1483259"/>
                  <a:gd name="connsiteX3" fmla="*/ 2570965 w 2570964"/>
                  <a:gd name="connsiteY3" fmla="*/ 741625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0"/>
                    </a:moveTo>
                    <a:lnTo>
                      <a:pt x="0" y="741634"/>
                    </a:lnTo>
                    <a:lnTo>
                      <a:pt x="1285483" y="1483259"/>
                    </a:lnTo>
                    <a:lnTo>
                      <a:pt x="2570965" y="741625"/>
                    </a:lnTo>
                    <a:close/>
                  </a:path>
                </a:pathLst>
              </a:custGeom>
              <a:noFill/>
              <a:ln w="17494" cap="flat">
                <a:solidFill>
                  <a:srgbClr val="56606E">
                    <a:alpha val="50000"/>
                  </a:srgbClr>
                </a:solidFill>
                <a:prstDash val="solid"/>
                <a:miter/>
              </a:ln>
            </p:spPr>
            <p:txBody>
              <a:bodyPr rtlCol="0" anchor="ctr"/>
              <a:lstStyle/>
              <a:p>
                <a:endParaRPr lang="en-US" dirty="0"/>
              </a:p>
            </p:txBody>
          </p:sp>
          <p:sp>
            <p:nvSpPr>
              <p:cNvPr id="37" name="Freeform 45">
                <a:extLst>
                  <a:ext uri="{FF2B5EF4-FFF2-40B4-BE49-F238E27FC236}">
                    <a16:creationId xmlns:a16="http://schemas.microsoft.com/office/drawing/2014/main" id="{BCBE6ADA-762A-6C7E-3E1E-2C90D0BAEE9A}"/>
                  </a:ext>
                </a:extLst>
              </p:cNvPr>
              <p:cNvSpPr/>
              <p:nvPr/>
            </p:nvSpPr>
            <p:spPr>
              <a:xfrm>
                <a:off x="11277560" y="5227172"/>
                <a:ext cx="2570964" cy="1483267"/>
              </a:xfrm>
              <a:custGeom>
                <a:avLst/>
                <a:gdLst>
                  <a:gd name="connsiteX0" fmla="*/ 1285483 w 2570964"/>
                  <a:gd name="connsiteY0" fmla="*/ 0 h 1483267"/>
                  <a:gd name="connsiteX1" fmla="*/ 0 w 2570964"/>
                  <a:gd name="connsiteY1" fmla="*/ 741634 h 1483267"/>
                  <a:gd name="connsiteX2" fmla="*/ 1285483 w 2570964"/>
                  <a:gd name="connsiteY2" fmla="*/ 1483268 h 1483267"/>
                  <a:gd name="connsiteX3" fmla="*/ 2570965 w 2570964"/>
                  <a:gd name="connsiteY3" fmla="*/ 741634 h 1483267"/>
                </a:gdLst>
                <a:ahLst/>
                <a:cxnLst>
                  <a:cxn ang="0">
                    <a:pos x="connsiteX0" y="connsiteY0"/>
                  </a:cxn>
                  <a:cxn ang="0">
                    <a:pos x="connsiteX1" y="connsiteY1"/>
                  </a:cxn>
                  <a:cxn ang="0">
                    <a:pos x="connsiteX2" y="connsiteY2"/>
                  </a:cxn>
                  <a:cxn ang="0">
                    <a:pos x="connsiteX3" y="connsiteY3"/>
                  </a:cxn>
                </a:cxnLst>
                <a:rect l="l" t="t" r="r" b="b"/>
                <a:pathLst>
                  <a:path w="2570964" h="1483267">
                    <a:moveTo>
                      <a:pt x="1285483" y="0"/>
                    </a:moveTo>
                    <a:lnTo>
                      <a:pt x="0" y="741634"/>
                    </a:lnTo>
                    <a:lnTo>
                      <a:pt x="1285483" y="1483268"/>
                    </a:lnTo>
                    <a:lnTo>
                      <a:pt x="2570965" y="741634"/>
                    </a:lnTo>
                    <a:close/>
                  </a:path>
                </a:pathLst>
              </a:custGeom>
              <a:noFill/>
              <a:ln w="17494" cap="flat">
                <a:solidFill>
                  <a:srgbClr val="56606E">
                    <a:alpha val="33000"/>
                  </a:srgbClr>
                </a:solidFill>
                <a:prstDash val="solid"/>
                <a:miter/>
              </a:ln>
            </p:spPr>
            <p:txBody>
              <a:bodyPr rtlCol="0" anchor="ctr"/>
              <a:lstStyle/>
              <a:p>
                <a:endParaRPr lang="en-US" dirty="0"/>
              </a:p>
            </p:txBody>
          </p:sp>
          <p:sp>
            <p:nvSpPr>
              <p:cNvPr id="38" name="Freeform 46">
                <a:extLst>
                  <a:ext uri="{FF2B5EF4-FFF2-40B4-BE49-F238E27FC236}">
                    <a16:creationId xmlns:a16="http://schemas.microsoft.com/office/drawing/2014/main" id="{E165DA22-C4B6-859C-29B0-152E93693E12}"/>
                  </a:ext>
                </a:extLst>
              </p:cNvPr>
              <p:cNvSpPr/>
              <p:nvPr/>
            </p:nvSpPr>
            <p:spPr>
              <a:xfrm>
                <a:off x="11277560" y="5718371"/>
                <a:ext cx="2570964" cy="1483259"/>
              </a:xfrm>
              <a:custGeom>
                <a:avLst/>
                <a:gdLst>
                  <a:gd name="connsiteX0" fmla="*/ 1285483 w 2570964"/>
                  <a:gd name="connsiteY0" fmla="*/ 0 h 1483259"/>
                  <a:gd name="connsiteX1" fmla="*/ 0 w 2570964"/>
                  <a:gd name="connsiteY1" fmla="*/ 741634 h 1483259"/>
                  <a:gd name="connsiteX2" fmla="*/ 1285483 w 2570964"/>
                  <a:gd name="connsiteY2" fmla="*/ 1483259 h 1483259"/>
                  <a:gd name="connsiteX3" fmla="*/ 2570965 w 2570964"/>
                  <a:gd name="connsiteY3" fmla="*/ 741625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0"/>
                    </a:moveTo>
                    <a:lnTo>
                      <a:pt x="0" y="741634"/>
                    </a:lnTo>
                    <a:lnTo>
                      <a:pt x="1285483" y="1483259"/>
                    </a:lnTo>
                    <a:lnTo>
                      <a:pt x="2570965" y="741625"/>
                    </a:lnTo>
                    <a:close/>
                  </a:path>
                </a:pathLst>
              </a:custGeom>
              <a:noFill/>
              <a:ln w="17494" cap="flat">
                <a:solidFill>
                  <a:srgbClr val="56606E">
                    <a:alpha val="25000"/>
                  </a:srgbClr>
                </a:solidFill>
                <a:prstDash val="solid"/>
                <a:miter/>
              </a:ln>
            </p:spPr>
            <p:txBody>
              <a:bodyPr rtlCol="0" anchor="ctr"/>
              <a:lstStyle/>
              <a:p>
                <a:endParaRPr lang="en-US" dirty="0"/>
              </a:p>
            </p:txBody>
          </p:sp>
          <p:sp>
            <p:nvSpPr>
              <p:cNvPr id="39" name="Freeform 47">
                <a:extLst>
                  <a:ext uri="{FF2B5EF4-FFF2-40B4-BE49-F238E27FC236}">
                    <a16:creationId xmlns:a16="http://schemas.microsoft.com/office/drawing/2014/main" id="{9DF4EA61-BB22-566E-62D5-004FA892A0EB}"/>
                  </a:ext>
                </a:extLst>
              </p:cNvPr>
              <p:cNvSpPr/>
              <p:nvPr/>
            </p:nvSpPr>
            <p:spPr>
              <a:xfrm>
                <a:off x="11277560" y="6209561"/>
                <a:ext cx="2570964" cy="1483267"/>
              </a:xfrm>
              <a:custGeom>
                <a:avLst/>
                <a:gdLst>
                  <a:gd name="connsiteX0" fmla="*/ 1285483 w 2570964"/>
                  <a:gd name="connsiteY0" fmla="*/ 0 h 1483267"/>
                  <a:gd name="connsiteX1" fmla="*/ 0 w 2570964"/>
                  <a:gd name="connsiteY1" fmla="*/ 741634 h 1483267"/>
                  <a:gd name="connsiteX2" fmla="*/ 1285483 w 2570964"/>
                  <a:gd name="connsiteY2" fmla="*/ 1483268 h 1483267"/>
                  <a:gd name="connsiteX3" fmla="*/ 2570965 w 2570964"/>
                  <a:gd name="connsiteY3" fmla="*/ 741634 h 1483267"/>
                </a:gdLst>
                <a:ahLst/>
                <a:cxnLst>
                  <a:cxn ang="0">
                    <a:pos x="connsiteX0" y="connsiteY0"/>
                  </a:cxn>
                  <a:cxn ang="0">
                    <a:pos x="connsiteX1" y="connsiteY1"/>
                  </a:cxn>
                  <a:cxn ang="0">
                    <a:pos x="connsiteX2" y="connsiteY2"/>
                  </a:cxn>
                  <a:cxn ang="0">
                    <a:pos x="connsiteX3" y="connsiteY3"/>
                  </a:cxn>
                </a:cxnLst>
                <a:rect l="l" t="t" r="r" b="b"/>
                <a:pathLst>
                  <a:path w="2570964" h="1483267">
                    <a:moveTo>
                      <a:pt x="1285483" y="0"/>
                    </a:moveTo>
                    <a:lnTo>
                      <a:pt x="0" y="741634"/>
                    </a:lnTo>
                    <a:lnTo>
                      <a:pt x="1285483" y="1483268"/>
                    </a:lnTo>
                    <a:lnTo>
                      <a:pt x="2570965" y="741634"/>
                    </a:lnTo>
                    <a:close/>
                  </a:path>
                </a:pathLst>
              </a:custGeom>
              <a:noFill/>
              <a:ln w="17494" cap="flat">
                <a:solidFill>
                  <a:srgbClr val="56606E">
                    <a:alpha val="10000"/>
                  </a:srgbClr>
                </a:solidFill>
                <a:prstDash val="solid"/>
                <a:miter/>
              </a:ln>
            </p:spPr>
            <p:txBody>
              <a:bodyPr rtlCol="0" anchor="ctr"/>
              <a:lstStyle/>
              <a:p>
                <a:endParaRPr lang="en-US" dirty="0"/>
              </a:p>
            </p:txBody>
          </p:sp>
        </p:grpSp>
        <p:sp>
          <p:nvSpPr>
            <p:cNvPr id="13" name="Freeform 48">
              <a:extLst>
                <a:ext uri="{FF2B5EF4-FFF2-40B4-BE49-F238E27FC236}">
                  <a16:creationId xmlns:a16="http://schemas.microsoft.com/office/drawing/2014/main" id="{27AF5637-2728-C529-5715-3B564A69BC48}"/>
                </a:ext>
              </a:extLst>
            </p:cNvPr>
            <p:cNvSpPr/>
            <p:nvPr/>
          </p:nvSpPr>
          <p:spPr>
            <a:xfrm>
              <a:off x="11277560" y="3783245"/>
              <a:ext cx="2570964" cy="1483259"/>
            </a:xfrm>
            <a:custGeom>
              <a:avLst/>
              <a:gdLst>
                <a:gd name="connsiteX0" fmla="*/ 1285483 w 2570964"/>
                <a:gd name="connsiteY0" fmla="*/ 1483259 h 1483259"/>
                <a:gd name="connsiteX1" fmla="*/ 0 w 2570964"/>
                <a:gd name="connsiteY1" fmla="*/ 741625 h 1483259"/>
                <a:gd name="connsiteX2" fmla="*/ 1285483 w 2570964"/>
                <a:gd name="connsiteY2" fmla="*/ 0 h 1483259"/>
                <a:gd name="connsiteX3" fmla="*/ 2570965 w 2570964"/>
                <a:gd name="connsiteY3" fmla="*/ 741634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1483259"/>
                  </a:moveTo>
                  <a:lnTo>
                    <a:pt x="0" y="741625"/>
                  </a:lnTo>
                  <a:lnTo>
                    <a:pt x="1285483" y="0"/>
                  </a:lnTo>
                  <a:lnTo>
                    <a:pt x="2570965" y="741634"/>
                  </a:lnTo>
                  <a:close/>
                </a:path>
              </a:pathLst>
            </a:custGeom>
            <a:solidFill>
              <a:srgbClr val="3880F3">
                <a:alpha val="74902"/>
              </a:srgbClr>
            </a:solidFill>
            <a:ln w="17494" cap="flat">
              <a:solidFill>
                <a:srgbClr val="56606E">
                  <a:alpha val="75000"/>
                </a:srgbClr>
              </a:solidFill>
              <a:prstDash val="solid"/>
              <a:miter/>
            </a:ln>
          </p:spPr>
          <p:txBody>
            <a:bodyPr rtlCol="0" anchor="ctr"/>
            <a:lstStyle/>
            <a:p>
              <a:endParaRPr lang="en-US" dirty="0"/>
            </a:p>
          </p:txBody>
        </p:sp>
        <p:sp>
          <p:nvSpPr>
            <p:cNvPr id="16" name="Freeform 49">
              <a:extLst>
                <a:ext uri="{FF2B5EF4-FFF2-40B4-BE49-F238E27FC236}">
                  <a16:creationId xmlns:a16="http://schemas.microsoft.com/office/drawing/2014/main" id="{D9B730CC-B723-404B-0DB7-DF34161C8D0F}"/>
                </a:ext>
              </a:extLst>
            </p:cNvPr>
            <p:cNvSpPr/>
            <p:nvPr/>
          </p:nvSpPr>
          <p:spPr>
            <a:xfrm>
              <a:off x="11277560" y="3307634"/>
              <a:ext cx="2570964" cy="1483258"/>
            </a:xfrm>
            <a:custGeom>
              <a:avLst/>
              <a:gdLst>
                <a:gd name="connsiteX0" fmla="*/ 1285483 w 2570964"/>
                <a:gd name="connsiteY0" fmla="*/ 1483259 h 1483258"/>
                <a:gd name="connsiteX1" fmla="*/ 0 w 2570964"/>
                <a:gd name="connsiteY1" fmla="*/ 741625 h 1483258"/>
                <a:gd name="connsiteX2" fmla="*/ 1285483 w 2570964"/>
                <a:gd name="connsiteY2" fmla="*/ 0 h 1483258"/>
                <a:gd name="connsiteX3" fmla="*/ 2570965 w 2570964"/>
                <a:gd name="connsiteY3" fmla="*/ 741634 h 1483258"/>
              </a:gdLst>
              <a:ahLst/>
              <a:cxnLst>
                <a:cxn ang="0">
                  <a:pos x="connsiteX0" y="connsiteY0"/>
                </a:cxn>
                <a:cxn ang="0">
                  <a:pos x="connsiteX1" y="connsiteY1"/>
                </a:cxn>
                <a:cxn ang="0">
                  <a:pos x="connsiteX2" y="connsiteY2"/>
                </a:cxn>
                <a:cxn ang="0">
                  <a:pos x="connsiteX3" y="connsiteY3"/>
                </a:cxn>
              </a:cxnLst>
              <a:rect l="l" t="t" r="r" b="b"/>
              <a:pathLst>
                <a:path w="2570964" h="1483258">
                  <a:moveTo>
                    <a:pt x="1285483" y="1483259"/>
                  </a:moveTo>
                  <a:lnTo>
                    <a:pt x="0" y="741625"/>
                  </a:lnTo>
                  <a:lnTo>
                    <a:pt x="1285483" y="0"/>
                  </a:lnTo>
                  <a:lnTo>
                    <a:pt x="2570965" y="741634"/>
                  </a:lnTo>
                  <a:close/>
                </a:path>
              </a:pathLst>
            </a:custGeom>
            <a:solidFill>
              <a:srgbClr val="28CAFF">
                <a:alpha val="75000"/>
              </a:srgbClr>
            </a:solidFill>
            <a:ln w="17494" cap="flat">
              <a:solidFill>
                <a:srgbClr val="56606E">
                  <a:alpha val="75000"/>
                </a:srgbClr>
              </a:solidFill>
              <a:prstDash val="solid"/>
              <a:miter/>
            </a:ln>
          </p:spPr>
          <p:txBody>
            <a:bodyPr rtlCol="0" anchor="ctr"/>
            <a:lstStyle/>
            <a:p>
              <a:endParaRPr lang="en-US" dirty="0"/>
            </a:p>
          </p:txBody>
        </p:sp>
        <p:sp>
          <p:nvSpPr>
            <p:cNvPr id="17" name="Freeform 50">
              <a:extLst>
                <a:ext uri="{FF2B5EF4-FFF2-40B4-BE49-F238E27FC236}">
                  <a16:creationId xmlns:a16="http://schemas.microsoft.com/office/drawing/2014/main" id="{05902D4C-DF7E-94C4-AB64-CC6D5E1791D0}"/>
                </a:ext>
              </a:extLst>
            </p:cNvPr>
            <p:cNvSpPr/>
            <p:nvPr/>
          </p:nvSpPr>
          <p:spPr>
            <a:xfrm>
              <a:off x="11277560" y="2832023"/>
              <a:ext cx="2570964" cy="1483258"/>
            </a:xfrm>
            <a:custGeom>
              <a:avLst/>
              <a:gdLst>
                <a:gd name="connsiteX0" fmla="*/ 1285483 w 2570964"/>
                <a:gd name="connsiteY0" fmla="*/ 1483259 h 1483258"/>
                <a:gd name="connsiteX1" fmla="*/ 0 w 2570964"/>
                <a:gd name="connsiteY1" fmla="*/ 741625 h 1483258"/>
                <a:gd name="connsiteX2" fmla="*/ 1285483 w 2570964"/>
                <a:gd name="connsiteY2" fmla="*/ 0 h 1483258"/>
                <a:gd name="connsiteX3" fmla="*/ 2570965 w 2570964"/>
                <a:gd name="connsiteY3" fmla="*/ 741634 h 1483258"/>
              </a:gdLst>
              <a:ahLst/>
              <a:cxnLst>
                <a:cxn ang="0">
                  <a:pos x="connsiteX0" y="connsiteY0"/>
                </a:cxn>
                <a:cxn ang="0">
                  <a:pos x="connsiteX1" y="connsiteY1"/>
                </a:cxn>
                <a:cxn ang="0">
                  <a:pos x="connsiteX2" y="connsiteY2"/>
                </a:cxn>
                <a:cxn ang="0">
                  <a:pos x="connsiteX3" y="connsiteY3"/>
                </a:cxn>
              </a:cxnLst>
              <a:rect l="l" t="t" r="r" b="b"/>
              <a:pathLst>
                <a:path w="2570964" h="1483258">
                  <a:moveTo>
                    <a:pt x="1285483" y="1483259"/>
                  </a:moveTo>
                  <a:lnTo>
                    <a:pt x="0" y="741625"/>
                  </a:lnTo>
                  <a:lnTo>
                    <a:pt x="1285483" y="0"/>
                  </a:lnTo>
                  <a:lnTo>
                    <a:pt x="2570965" y="741634"/>
                  </a:lnTo>
                  <a:close/>
                </a:path>
              </a:pathLst>
            </a:custGeom>
            <a:solidFill>
              <a:srgbClr val="1DE4CA">
                <a:alpha val="75000"/>
              </a:srgbClr>
            </a:solidFill>
            <a:ln w="17494" cap="flat">
              <a:solidFill>
                <a:srgbClr val="56606E">
                  <a:alpha val="75000"/>
                </a:srgbClr>
              </a:solidFill>
              <a:prstDash val="solid"/>
              <a:miter/>
            </a:ln>
          </p:spPr>
          <p:txBody>
            <a:bodyPr rtlCol="0" anchor="ctr"/>
            <a:lstStyle/>
            <a:p>
              <a:endParaRPr lang="en-US" dirty="0"/>
            </a:p>
          </p:txBody>
        </p:sp>
        <p:sp>
          <p:nvSpPr>
            <p:cNvPr id="19" name="Freeform 51">
              <a:extLst>
                <a:ext uri="{FF2B5EF4-FFF2-40B4-BE49-F238E27FC236}">
                  <a16:creationId xmlns:a16="http://schemas.microsoft.com/office/drawing/2014/main" id="{AFADFBFD-6B3D-2C91-E6C1-AF9DC8535F41}"/>
                </a:ext>
              </a:extLst>
            </p:cNvPr>
            <p:cNvSpPr/>
            <p:nvPr/>
          </p:nvSpPr>
          <p:spPr>
            <a:xfrm>
              <a:off x="11277560" y="2356411"/>
              <a:ext cx="2570964" cy="1483258"/>
            </a:xfrm>
            <a:custGeom>
              <a:avLst/>
              <a:gdLst>
                <a:gd name="connsiteX0" fmla="*/ 1285483 w 2570964"/>
                <a:gd name="connsiteY0" fmla="*/ 1483259 h 1483258"/>
                <a:gd name="connsiteX1" fmla="*/ 0 w 2570964"/>
                <a:gd name="connsiteY1" fmla="*/ 741625 h 1483258"/>
                <a:gd name="connsiteX2" fmla="*/ 1285483 w 2570964"/>
                <a:gd name="connsiteY2" fmla="*/ 0 h 1483258"/>
                <a:gd name="connsiteX3" fmla="*/ 2570965 w 2570964"/>
                <a:gd name="connsiteY3" fmla="*/ 741634 h 1483258"/>
              </a:gdLst>
              <a:ahLst/>
              <a:cxnLst>
                <a:cxn ang="0">
                  <a:pos x="connsiteX0" y="connsiteY0"/>
                </a:cxn>
                <a:cxn ang="0">
                  <a:pos x="connsiteX1" y="connsiteY1"/>
                </a:cxn>
                <a:cxn ang="0">
                  <a:pos x="connsiteX2" y="connsiteY2"/>
                </a:cxn>
                <a:cxn ang="0">
                  <a:pos x="connsiteX3" y="connsiteY3"/>
                </a:cxn>
              </a:cxnLst>
              <a:rect l="l" t="t" r="r" b="b"/>
              <a:pathLst>
                <a:path w="2570964" h="1483258">
                  <a:moveTo>
                    <a:pt x="1285483" y="1483259"/>
                  </a:moveTo>
                  <a:lnTo>
                    <a:pt x="0" y="741625"/>
                  </a:lnTo>
                  <a:lnTo>
                    <a:pt x="1285483" y="0"/>
                  </a:lnTo>
                  <a:lnTo>
                    <a:pt x="2570965" y="741634"/>
                  </a:lnTo>
                  <a:close/>
                </a:path>
              </a:pathLst>
            </a:custGeom>
            <a:solidFill>
              <a:srgbClr val="6AD539">
                <a:alpha val="75000"/>
              </a:srgbClr>
            </a:solidFill>
            <a:ln w="17494" cap="flat">
              <a:solidFill>
                <a:srgbClr val="56606E">
                  <a:alpha val="75000"/>
                </a:srgbClr>
              </a:solidFill>
              <a:prstDash val="solid"/>
              <a:miter/>
            </a:ln>
          </p:spPr>
          <p:txBody>
            <a:bodyPr rtlCol="0" anchor="ctr"/>
            <a:lstStyle/>
            <a:p>
              <a:endParaRPr lang="en-US" dirty="0"/>
            </a:p>
          </p:txBody>
        </p:sp>
        <p:sp>
          <p:nvSpPr>
            <p:cNvPr id="20" name="Freeform 52">
              <a:extLst>
                <a:ext uri="{FF2B5EF4-FFF2-40B4-BE49-F238E27FC236}">
                  <a16:creationId xmlns:a16="http://schemas.microsoft.com/office/drawing/2014/main" id="{1D7A37F8-B925-F7B5-D0D7-A512348AF5F2}"/>
                </a:ext>
              </a:extLst>
            </p:cNvPr>
            <p:cNvSpPr/>
            <p:nvPr/>
          </p:nvSpPr>
          <p:spPr>
            <a:xfrm>
              <a:off x="11277559" y="1880799"/>
              <a:ext cx="2570964" cy="1483260"/>
            </a:xfrm>
            <a:custGeom>
              <a:avLst/>
              <a:gdLst>
                <a:gd name="connsiteX0" fmla="*/ 1285483 w 2570964"/>
                <a:gd name="connsiteY0" fmla="*/ 1483259 h 1483259"/>
                <a:gd name="connsiteX1" fmla="*/ 0 w 2570964"/>
                <a:gd name="connsiteY1" fmla="*/ 741625 h 1483259"/>
                <a:gd name="connsiteX2" fmla="*/ 1285483 w 2570964"/>
                <a:gd name="connsiteY2" fmla="*/ 0 h 1483259"/>
                <a:gd name="connsiteX3" fmla="*/ 2570965 w 2570964"/>
                <a:gd name="connsiteY3" fmla="*/ 741634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1483259"/>
                  </a:moveTo>
                  <a:lnTo>
                    <a:pt x="0" y="741625"/>
                  </a:lnTo>
                  <a:lnTo>
                    <a:pt x="1285483" y="0"/>
                  </a:lnTo>
                  <a:lnTo>
                    <a:pt x="2570965" y="741634"/>
                  </a:lnTo>
                  <a:close/>
                </a:path>
              </a:pathLst>
            </a:custGeom>
            <a:solidFill>
              <a:srgbClr val="044014">
                <a:alpha val="75000"/>
              </a:srgbClr>
            </a:solidFill>
            <a:ln w="17494" cap="flat">
              <a:solidFill>
                <a:srgbClr val="56606E">
                  <a:alpha val="75000"/>
                </a:srgbClr>
              </a:solidFill>
              <a:prstDash val="solid"/>
              <a:miter/>
            </a:ln>
          </p:spPr>
          <p:txBody>
            <a:bodyPr rtlCol="0" anchor="ctr"/>
            <a:lstStyle/>
            <a:p>
              <a:endParaRPr lang="en-US" dirty="0"/>
            </a:p>
          </p:txBody>
        </p:sp>
        <p:sp>
          <p:nvSpPr>
            <p:cNvPr id="22" name="Freeform 64">
              <a:extLst>
                <a:ext uri="{FF2B5EF4-FFF2-40B4-BE49-F238E27FC236}">
                  <a16:creationId xmlns:a16="http://schemas.microsoft.com/office/drawing/2014/main" id="{B1B14E82-DDFF-04D1-E89A-5ACA0D2C1289}"/>
                </a:ext>
              </a:extLst>
            </p:cNvPr>
            <p:cNvSpPr/>
            <p:nvPr/>
          </p:nvSpPr>
          <p:spPr>
            <a:xfrm>
              <a:off x="11277560" y="1389610"/>
              <a:ext cx="2570964" cy="1483259"/>
            </a:xfrm>
            <a:custGeom>
              <a:avLst/>
              <a:gdLst>
                <a:gd name="connsiteX0" fmla="*/ 1285483 w 2570964"/>
                <a:gd name="connsiteY0" fmla="*/ 1483259 h 1483259"/>
                <a:gd name="connsiteX1" fmla="*/ 0 w 2570964"/>
                <a:gd name="connsiteY1" fmla="*/ 741625 h 1483259"/>
                <a:gd name="connsiteX2" fmla="*/ 1285483 w 2570964"/>
                <a:gd name="connsiteY2" fmla="*/ 0 h 1483259"/>
                <a:gd name="connsiteX3" fmla="*/ 2570965 w 2570964"/>
                <a:gd name="connsiteY3" fmla="*/ 741625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1483259"/>
                  </a:moveTo>
                  <a:lnTo>
                    <a:pt x="0" y="741625"/>
                  </a:lnTo>
                  <a:lnTo>
                    <a:pt x="1285483" y="0"/>
                  </a:lnTo>
                  <a:lnTo>
                    <a:pt x="2570965" y="741625"/>
                  </a:lnTo>
                  <a:close/>
                </a:path>
              </a:pathLst>
            </a:custGeom>
            <a:noFill/>
            <a:ln w="17494" cap="flat">
              <a:solidFill>
                <a:srgbClr val="56606E">
                  <a:alpha val="75000"/>
                </a:srgbClr>
              </a:solidFill>
              <a:prstDash val="solid"/>
              <a:miter/>
            </a:ln>
          </p:spPr>
          <p:txBody>
            <a:bodyPr rtlCol="0" anchor="ctr"/>
            <a:lstStyle/>
            <a:p>
              <a:endParaRPr lang="en-US" dirty="0"/>
            </a:p>
          </p:txBody>
        </p:sp>
        <p:sp>
          <p:nvSpPr>
            <p:cNvPr id="27" name="Freeform 65">
              <a:extLst>
                <a:ext uri="{FF2B5EF4-FFF2-40B4-BE49-F238E27FC236}">
                  <a16:creationId xmlns:a16="http://schemas.microsoft.com/office/drawing/2014/main" id="{B3F11BF5-D678-2DF9-8887-624EFB53A20D}"/>
                </a:ext>
              </a:extLst>
            </p:cNvPr>
            <p:cNvSpPr/>
            <p:nvPr/>
          </p:nvSpPr>
          <p:spPr>
            <a:xfrm>
              <a:off x="11277559" y="898411"/>
              <a:ext cx="2570964" cy="1483257"/>
            </a:xfrm>
            <a:custGeom>
              <a:avLst/>
              <a:gdLst>
                <a:gd name="connsiteX0" fmla="*/ 1285483 w 2570964"/>
                <a:gd name="connsiteY0" fmla="*/ 1483259 h 1483258"/>
                <a:gd name="connsiteX1" fmla="*/ 0 w 2570964"/>
                <a:gd name="connsiteY1" fmla="*/ 741625 h 1483258"/>
                <a:gd name="connsiteX2" fmla="*/ 1285483 w 2570964"/>
                <a:gd name="connsiteY2" fmla="*/ 0 h 1483258"/>
                <a:gd name="connsiteX3" fmla="*/ 2570965 w 2570964"/>
                <a:gd name="connsiteY3" fmla="*/ 741634 h 1483258"/>
              </a:gdLst>
              <a:ahLst/>
              <a:cxnLst>
                <a:cxn ang="0">
                  <a:pos x="connsiteX0" y="connsiteY0"/>
                </a:cxn>
                <a:cxn ang="0">
                  <a:pos x="connsiteX1" y="connsiteY1"/>
                </a:cxn>
                <a:cxn ang="0">
                  <a:pos x="connsiteX2" y="connsiteY2"/>
                </a:cxn>
                <a:cxn ang="0">
                  <a:pos x="connsiteX3" y="connsiteY3"/>
                </a:cxn>
              </a:cxnLst>
              <a:rect l="l" t="t" r="r" b="b"/>
              <a:pathLst>
                <a:path w="2570964" h="1483258">
                  <a:moveTo>
                    <a:pt x="1285483" y="1483259"/>
                  </a:moveTo>
                  <a:lnTo>
                    <a:pt x="0" y="741625"/>
                  </a:lnTo>
                  <a:lnTo>
                    <a:pt x="1285483" y="0"/>
                  </a:lnTo>
                  <a:lnTo>
                    <a:pt x="2570965" y="741634"/>
                  </a:lnTo>
                  <a:close/>
                </a:path>
              </a:pathLst>
            </a:custGeom>
            <a:noFill/>
            <a:ln w="17494" cap="flat">
              <a:solidFill>
                <a:srgbClr val="56606E">
                  <a:alpha val="50000"/>
                </a:srgbClr>
              </a:solidFill>
              <a:prstDash val="solid"/>
              <a:miter/>
            </a:ln>
          </p:spPr>
          <p:txBody>
            <a:bodyPr rtlCol="0" anchor="ctr"/>
            <a:lstStyle/>
            <a:p>
              <a:endParaRPr lang="en-US" dirty="0"/>
            </a:p>
          </p:txBody>
        </p:sp>
        <p:sp>
          <p:nvSpPr>
            <p:cNvPr id="28" name="Freeform 66">
              <a:extLst>
                <a:ext uri="{FF2B5EF4-FFF2-40B4-BE49-F238E27FC236}">
                  <a16:creationId xmlns:a16="http://schemas.microsoft.com/office/drawing/2014/main" id="{DFE7AAA8-ED26-F7F8-A45A-0D367AD2DDDE}"/>
                </a:ext>
              </a:extLst>
            </p:cNvPr>
            <p:cNvSpPr/>
            <p:nvPr/>
          </p:nvSpPr>
          <p:spPr>
            <a:xfrm>
              <a:off x="11318243" y="406492"/>
              <a:ext cx="2570964" cy="1483259"/>
            </a:xfrm>
            <a:custGeom>
              <a:avLst/>
              <a:gdLst>
                <a:gd name="connsiteX0" fmla="*/ 1285483 w 2570964"/>
                <a:gd name="connsiteY0" fmla="*/ 1483259 h 1483259"/>
                <a:gd name="connsiteX1" fmla="*/ 0 w 2570964"/>
                <a:gd name="connsiteY1" fmla="*/ 741625 h 1483259"/>
                <a:gd name="connsiteX2" fmla="*/ 1285483 w 2570964"/>
                <a:gd name="connsiteY2" fmla="*/ 0 h 1483259"/>
                <a:gd name="connsiteX3" fmla="*/ 2570965 w 2570964"/>
                <a:gd name="connsiteY3" fmla="*/ 741625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1483259"/>
                  </a:moveTo>
                  <a:lnTo>
                    <a:pt x="0" y="741625"/>
                  </a:lnTo>
                  <a:lnTo>
                    <a:pt x="1285483" y="0"/>
                  </a:lnTo>
                  <a:lnTo>
                    <a:pt x="2570965" y="741625"/>
                  </a:lnTo>
                  <a:close/>
                </a:path>
              </a:pathLst>
            </a:custGeom>
            <a:noFill/>
            <a:ln w="17494" cap="flat">
              <a:solidFill>
                <a:srgbClr val="56606E">
                  <a:alpha val="33000"/>
                </a:srgbClr>
              </a:solidFill>
              <a:prstDash val="solid"/>
              <a:miter/>
            </a:ln>
          </p:spPr>
          <p:txBody>
            <a:bodyPr rtlCol="0" anchor="ctr"/>
            <a:lstStyle/>
            <a:p>
              <a:endParaRPr lang="en-US" dirty="0"/>
            </a:p>
          </p:txBody>
        </p:sp>
        <p:sp>
          <p:nvSpPr>
            <p:cNvPr id="30" name="Freeform 67">
              <a:extLst>
                <a:ext uri="{FF2B5EF4-FFF2-40B4-BE49-F238E27FC236}">
                  <a16:creationId xmlns:a16="http://schemas.microsoft.com/office/drawing/2014/main" id="{00CFDAFE-FC28-9D5B-BA55-647630B94488}"/>
                </a:ext>
              </a:extLst>
            </p:cNvPr>
            <p:cNvSpPr/>
            <p:nvPr/>
          </p:nvSpPr>
          <p:spPr>
            <a:xfrm>
              <a:off x="11277560" y="-83977"/>
              <a:ext cx="2570964" cy="1483259"/>
            </a:xfrm>
            <a:custGeom>
              <a:avLst/>
              <a:gdLst>
                <a:gd name="connsiteX0" fmla="*/ 1285483 w 2570964"/>
                <a:gd name="connsiteY0" fmla="*/ 1483259 h 1483259"/>
                <a:gd name="connsiteX1" fmla="*/ 0 w 2570964"/>
                <a:gd name="connsiteY1" fmla="*/ 741634 h 1483259"/>
                <a:gd name="connsiteX2" fmla="*/ 1285483 w 2570964"/>
                <a:gd name="connsiteY2" fmla="*/ 0 h 1483259"/>
                <a:gd name="connsiteX3" fmla="*/ 2570965 w 2570964"/>
                <a:gd name="connsiteY3" fmla="*/ 741634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1483259"/>
                  </a:moveTo>
                  <a:lnTo>
                    <a:pt x="0" y="741634"/>
                  </a:lnTo>
                  <a:lnTo>
                    <a:pt x="1285483" y="0"/>
                  </a:lnTo>
                  <a:lnTo>
                    <a:pt x="2570965" y="741634"/>
                  </a:lnTo>
                  <a:close/>
                </a:path>
              </a:pathLst>
            </a:custGeom>
            <a:noFill/>
            <a:ln w="17494" cap="flat">
              <a:solidFill>
                <a:srgbClr val="56606E">
                  <a:alpha val="25000"/>
                </a:srgbClr>
              </a:solidFill>
              <a:prstDash val="solid"/>
              <a:miter/>
            </a:ln>
          </p:spPr>
          <p:txBody>
            <a:bodyPr rtlCol="0" anchor="ctr"/>
            <a:lstStyle/>
            <a:p>
              <a:endParaRPr lang="en-US" dirty="0"/>
            </a:p>
          </p:txBody>
        </p:sp>
        <p:sp>
          <p:nvSpPr>
            <p:cNvPr id="32" name="Freeform 68">
              <a:extLst>
                <a:ext uri="{FF2B5EF4-FFF2-40B4-BE49-F238E27FC236}">
                  <a16:creationId xmlns:a16="http://schemas.microsoft.com/office/drawing/2014/main" id="{DA8E5B25-6787-DC64-3085-39B84C3C31C6}"/>
                </a:ext>
              </a:extLst>
            </p:cNvPr>
            <p:cNvSpPr/>
            <p:nvPr/>
          </p:nvSpPr>
          <p:spPr>
            <a:xfrm>
              <a:off x="11277560" y="-575167"/>
              <a:ext cx="2570964" cy="1483258"/>
            </a:xfrm>
            <a:custGeom>
              <a:avLst/>
              <a:gdLst>
                <a:gd name="connsiteX0" fmla="*/ 1285483 w 2570964"/>
                <a:gd name="connsiteY0" fmla="*/ 1483259 h 1483258"/>
                <a:gd name="connsiteX1" fmla="*/ 0 w 2570964"/>
                <a:gd name="connsiteY1" fmla="*/ 741625 h 1483258"/>
                <a:gd name="connsiteX2" fmla="*/ 1285483 w 2570964"/>
                <a:gd name="connsiteY2" fmla="*/ 0 h 1483258"/>
                <a:gd name="connsiteX3" fmla="*/ 2570965 w 2570964"/>
                <a:gd name="connsiteY3" fmla="*/ 741634 h 1483258"/>
              </a:gdLst>
              <a:ahLst/>
              <a:cxnLst>
                <a:cxn ang="0">
                  <a:pos x="connsiteX0" y="connsiteY0"/>
                </a:cxn>
                <a:cxn ang="0">
                  <a:pos x="connsiteX1" y="connsiteY1"/>
                </a:cxn>
                <a:cxn ang="0">
                  <a:pos x="connsiteX2" y="connsiteY2"/>
                </a:cxn>
                <a:cxn ang="0">
                  <a:pos x="connsiteX3" y="connsiteY3"/>
                </a:cxn>
              </a:cxnLst>
              <a:rect l="l" t="t" r="r" b="b"/>
              <a:pathLst>
                <a:path w="2570964" h="1483258">
                  <a:moveTo>
                    <a:pt x="1285483" y="1483259"/>
                  </a:moveTo>
                  <a:lnTo>
                    <a:pt x="0" y="741625"/>
                  </a:lnTo>
                  <a:lnTo>
                    <a:pt x="1285483" y="0"/>
                  </a:lnTo>
                  <a:lnTo>
                    <a:pt x="2570965" y="741634"/>
                  </a:lnTo>
                  <a:close/>
                </a:path>
              </a:pathLst>
            </a:custGeom>
            <a:noFill/>
            <a:ln w="17494" cap="flat">
              <a:solidFill>
                <a:srgbClr val="56606E">
                  <a:alpha val="10000"/>
                </a:srgbClr>
              </a:solidFill>
              <a:prstDash val="solid"/>
              <a:miter/>
            </a:ln>
          </p:spPr>
          <p:txBody>
            <a:bodyPr rtlCol="0" anchor="ctr"/>
            <a:lstStyle/>
            <a:p>
              <a:endParaRPr lang="en-US" dirty="0"/>
            </a:p>
          </p:txBody>
        </p:sp>
      </p:grpSp>
      <p:sp>
        <p:nvSpPr>
          <p:cNvPr id="41" name="TextBox 40">
            <a:extLst>
              <a:ext uri="{FF2B5EF4-FFF2-40B4-BE49-F238E27FC236}">
                <a16:creationId xmlns:a16="http://schemas.microsoft.com/office/drawing/2014/main" id="{95EDE67A-6E70-CA92-8328-3D7013898FD6}"/>
              </a:ext>
            </a:extLst>
          </p:cNvPr>
          <p:cNvSpPr txBox="1"/>
          <p:nvPr/>
        </p:nvSpPr>
        <p:spPr>
          <a:xfrm>
            <a:off x="250514" y="5655601"/>
            <a:ext cx="2423877" cy="246222"/>
          </a:xfrm>
          <a:prstGeom prst="rect">
            <a:avLst/>
          </a:prstGeom>
          <a:solidFill>
            <a:srgbClr val="E3F1DD"/>
          </a:solidFill>
          <a:ln w="12700" cap="flat">
            <a:solidFill>
              <a:srgbClr val="6CC24A"/>
            </a:solidFill>
            <a:prstDash val="lgDash"/>
            <a:miter/>
          </a:ln>
          <a:effectLst/>
        </p:spPr>
        <p:txBody>
          <a:bodyPr lIns="0" tIns="91440" rIns="0" bIns="91440" rtlCol="0" anchor="ctr"/>
          <a:lstStyle>
            <a:defPPr>
              <a:defRPr lang="en-US"/>
            </a:defPPr>
            <a:lvl1pPr marR="0" lvl="0" indent="0" algn="ctr" fontAlgn="auto">
              <a:lnSpc>
                <a:spcPct val="100000"/>
              </a:lnSpc>
              <a:spcBef>
                <a:spcPts val="0"/>
              </a:spcBef>
              <a:spcAft>
                <a:spcPts val="0"/>
              </a:spcAft>
              <a:buClrTx/>
              <a:buSzTx/>
              <a:buFontTx/>
              <a:buNone/>
              <a:tabLst/>
              <a:defRPr kumimoji="0" sz="700" b="1" i="0" u="none" strike="noStrike" kern="0" cap="none" spc="0" normalizeH="0" baseline="0">
                <a:ln>
                  <a:noFill/>
                </a:ln>
                <a:solidFill>
                  <a:schemeClr val="tx1">
                    <a:lumMod val="95000"/>
                    <a:lumOff val="5000"/>
                  </a:schemeClr>
                </a:solidFill>
                <a:effectLst/>
                <a:uLnTx/>
                <a:uFillTx/>
                <a:ea typeface="ＭＳ Ｐゴシック"/>
                <a:cs typeface="Arial"/>
              </a:defRPr>
            </a:lvl1pPr>
          </a:lstStyle>
          <a:p>
            <a:r>
              <a:rPr lang="en-US" dirty="0"/>
              <a:t>Fidelity integrations</a:t>
            </a:r>
          </a:p>
        </p:txBody>
      </p:sp>
    </p:spTree>
    <p:extLst>
      <p:ext uri="{BB962C8B-B14F-4D97-AF65-F5344CB8AC3E}">
        <p14:creationId xmlns:p14="http://schemas.microsoft.com/office/powerpoint/2010/main" val="1155955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C94FFF-C59A-70DB-6EBB-E8EEFF396719}"/>
            </a:ext>
          </a:extLst>
        </p:cNvPr>
        <p:cNvGrpSpPr/>
        <p:nvPr/>
      </p:nvGrpSpPr>
      <p:grpSpPr>
        <a:xfrm>
          <a:off x="0" y="0"/>
          <a:ext cx="0" cy="0"/>
          <a:chOff x="0" y="0"/>
          <a:chExt cx="0" cy="0"/>
        </a:xfrm>
      </p:grpSpPr>
      <p:sp>
        <p:nvSpPr>
          <p:cNvPr id="26" name="Rectangle 25">
            <a:extLst>
              <a:ext uri="{FF2B5EF4-FFF2-40B4-BE49-F238E27FC236}">
                <a16:creationId xmlns:a16="http://schemas.microsoft.com/office/drawing/2014/main" id="{CC619036-865B-545E-8977-EE8E285AA3EF}"/>
              </a:ext>
            </a:extLst>
          </p:cNvPr>
          <p:cNvSpPr/>
          <p:nvPr/>
        </p:nvSpPr>
        <p:spPr>
          <a:xfrm>
            <a:off x="1" y="1479855"/>
            <a:ext cx="12191999" cy="4767325"/>
          </a:xfrm>
          <a:prstGeom prst="rect">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1155" name="Table 23" descr="Table divided into two sections with headlines above each, topics in the left columns, and details in the right columns.">
            <a:extLst>
              <a:ext uri="{FF2B5EF4-FFF2-40B4-BE49-F238E27FC236}">
                <a16:creationId xmlns:a16="http://schemas.microsoft.com/office/drawing/2014/main" id="{51913C51-B40A-62EB-3CEE-6A9EEF7949EF}"/>
              </a:ext>
            </a:extLst>
          </p:cNvPr>
          <p:cNvGraphicFramePr>
            <a:graphicFrameLocks noGrp="1"/>
          </p:cNvGraphicFramePr>
          <p:nvPr>
            <p:extLst>
              <p:ext uri="{D42A27DB-BD31-4B8C-83A1-F6EECF244321}">
                <p14:modId xmlns:p14="http://schemas.microsoft.com/office/powerpoint/2010/main" val="1394700728"/>
              </p:ext>
            </p:extLst>
          </p:nvPr>
        </p:nvGraphicFramePr>
        <p:xfrm>
          <a:off x="2942360" y="2604952"/>
          <a:ext cx="6381157" cy="2271233"/>
        </p:xfrm>
        <a:graphic>
          <a:graphicData uri="http://schemas.openxmlformats.org/drawingml/2006/table">
            <a:tbl>
              <a:tblPr firstRow="1" bandRow="1">
                <a:tableStyleId>{5C22544A-7EE6-4342-B048-85BDC9FD1C3A}</a:tableStyleId>
              </a:tblPr>
              <a:tblGrid>
                <a:gridCol w="6381157">
                  <a:extLst>
                    <a:ext uri="{9D8B030D-6E8A-4147-A177-3AD203B41FA5}">
                      <a16:colId xmlns:a16="http://schemas.microsoft.com/office/drawing/2014/main" val="1867859838"/>
                    </a:ext>
                  </a:extLst>
                </a:gridCol>
              </a:tblGrid>
              <a:tr h="2271233">
                <a:tc>
                  <a:txBody>
                    <a:body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sz="1000" b="0" kern="1200" dirty="0">
                        <a:solidFill>
                          <a:schemeClr val="dk1"/>
                        </a:solidFill>
                        <a:latin typeface="+mn-lt"/>
                        <a:ea typeface="+mn-ea"/>
                        <a:cs typeface="+mn-cs"/>
                      </a:endParaRPr>
                    </a:p>
                  </a:txBody>
                  <a:tcPr marL="92521" marR="92521" marT="91440" marB="91440" anchor="ctr">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08701688"/>
                  </a:ext>
                </a:extLst>
              </a:tr>
            </a:tbl>
          </a:graphicData>
        </a:graphic>
      </p:graphicFrame>
      <p:sp>
        <p:nvSpPr>
          <p:cNvPr id="3" name="Slide Number Placeholder 2">
            <a:extLst>
              <a:ext uri="{FF2B5EF4-FFF2-40B4-BE49-F238E27FC236}">
                <a16:creationId xmlns:a16="http://schemas.microsoft.com/office/drawing/2014/main" id="{600D0D1A-1CF1-0F9D-D61C-C32FF07A8E6A}"/>
              </a:ext>
            </a:extLst>
          </p:cNvPr>
          <p:cNvSpPr>
            <a:spLocks noGrp="1"/>
          </p:cNvSpPr>
          <p:nvPr>
            <p:ph type="sldNum" sz="quarter" idx="10"/>
          </p:nvPr>
        </p:nvSpPr>
        <p:spPr>
          <a:xfrm>
            <a:off x="230563" y="6163225"/>
            <a:ext cx="3371378" cy="365125"/>
          </a:xfrm>
        </p:spPr>
        <p:txBody>
          <a:bodyPr/>
          <a:lstStyle/>
          <a:p>
            <a:fld id="{E1134B45-AF8D-4DE1-B6B3-818C9AE12BDB}" type="slidenum">
              <a:rPr lang="en-US" smtClean="0"/>
              <a:pPr/>
              <a:t>5</a:t>
            </a:fld>
            <a:r>
              <a:rPr lang="en-US" dirty="0"/>
              <a:t> </a:t>
            </a:r>
            <a:r>
              <a:rPr lang="en-US" dirty="0">
                <a:solidFill>
                  <a:srgbClr val="000000"/>
                </a:solidFill>
                <a:latin typeface="+mn-lt"/>
                <a:ea typeface="ＭＳ Ｐゴシック" charset="-128"/>
              </a:rPr>
              <a:t>For investment professional use only. | </a:t>
            </a:r>
            <a:r>
              <a:rPr lang="en-US" dirty="0">
                <a:solidFill>
                  <a:schemeClr val="tx1"/>
                </a:solidFill>
                <a:latin typeface="+mn-lt"/>
              </a:rPr>
              <a:t>1250615.1.0</a:t>
            </a:r>
            <a:endParaRPr lang="en-US" dirty="0">
              <a:latin typeface="+mn-lt"/>
            </a:endParaRPr>
          </a:p>
        </p:txBody>
      </p:sp>
      <p:graphicFrame>
        <p:nvGraphicFramePr>
          <p:cNvPr id="33" name="Table 23" descr="Table divided into two sections with headlines above each, topics in the left columns, and details in the right columns.">
            <a:extLst>
              <a:ext uri="{FF2B5EF4-FFF2-40B4-BE49-F238E27FC236}">
                <a16:creationId xmlns:a16="http://schemas.microsoft.com/office/drawing/2014/main" id="{4BB376F5-B804-7FF1-50EB-D960ABF9E087}"/>
              </a:ext>
            </a:extLst>
          </p:cNvPr>
          <p:cNvGraphicFramePr>
            <a:graphicFrameLocks noGrp="1"/>
          </p:cNvGraphicFramePr>
          <p:nvPr>
            <p:extLst>
              <p:ext uri="{D42A27DB-BD31-4B8C-83A1-F6EECF244321}">
                <p14:modId xmlns:p14="http://schemas.microsoft.com/office/powerpoint/2010/main" val="2536294504"/>
              </p:ext>
            </p:extLst>
          </p:nvPr>
        </p:nvGraphicFramePr>
        <p:xfrm>
          <a:off x="443089" y="2113369"/>
          <a:ext cx="2679678" cy="3335842"/>
        </p:xfrm>
        <a:graphic>
          <a:graphicData uri="http://schemas.openxmlformats.org/drawingml/2006/table">
            <a:tbl>
              <a:tblPr firstRow="1" bandRow="1">
                <a:tableStyleId>{5C22544A-7EE6-4342-B048-85BDC9FD1C3A}</a:tableStyleId>
              </a:tblPr>
              <a:tblGrid>
                <a:gridCol w="2679678">
                  <a:extLst>
                    <a:ext uri="{9D8B030D-6E8A-4147-A177-3AD203B41FA5}">
                      <a16:colId xmlns:a16="http://schemas.microsoft.com/office/drawing/2014/main" val="1867859838"/>
                    </a:ext>
                  </a:extLst>
                </a:gridCol>
              </a:tblGrid>
              <a:tr h="3335842">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400" b="1" kern="1200" dirty="0">
                          <a:solidFill>
                            <a:schemeClr val="bg2"/>
                          </a:solidFill>
                          <a:latin typeface="+mn-lt"/>
                          <a:ea typeface="+mn-ea"/>
                          <a:cs typeface="+mn-cs"/>
                        </a:rPr>
                        <a:t>IWMS client’s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400" b="1" kern="1200" dirty="0">
                          <a:solidFill>
                            <a:schemeClr val="bg2"/>
                          </a:solidFill>
                          <a:latin typeface="+mn-lt"/>
                          <a:ea typeface="+mn-ea"/>
                          <a:cs typeface="+mn-cs"/>
                        </a:rPr>
                        <a:t>advisor portal</a:t>
                      </a:r>
                    </a:p>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sz="1000" b="0" kern="1200" dirty="0">
                        <a:solidFill>
                          <a:schemeClr val="dk1"/>
                        </a:solidFill>
                        <a:latin typeface="+mn-lt"/>
                        <a:ea typeface="+mn-ea"/>
                        <a:cs typeface="+mn-cs"/>
                      </a:endParaRPr>
                    </a:p>
                  </a:txBody>
                  <a:tcPr marL="92521" marR="92521" marT="91440" marB="91440" anchor="ctr">
                    <a:lnL w="12700" cap="flat" cmpd="sng" algn="ctr">
                      <a:solidFill>
                        <a:schemeClr val="bg2">
                          <a:lumMod val="40000"/>
                          <a:lumOff val="60000"/>
                        </a:schemeClr>
                      </a:solidFill>
                      <a:prstDash val="solid"/>
                      <a:round/>
                      <a:headEnd type="none" w="med" len="med"/>
                      <a:tailEnd type="none" w="med" len="med"/>
                    </a:lnL>
                    <a:lnR w="12700" cap="flat" cmpd="sng" algn="ctr">
                      <a:solidFill>
                        <a:schemeClr val="bg2">
                          <a:lumMod val="40000"/>
                          <a:lumOff val="60000"/>
                        </a:schemeClr>
                      </a:solidFill>
                      <a:prstDash val="solid"/>
                      <a:round/>
                      <a:headEnd type="none" w="med" len="med"/>
                      <a:tailEnd type="none" w="med" len="med"/>
                    </a:lnR>
                    <a:lnT w="12700" cap="flat" cmpd="sng" algn="ctr">
                      <a:solidFill>
                        <a:schemeClr val="bg2">
                          <a:lumMod val="40000"/>
                          <a:lumOff val="60000"/>
                        </a:schemeClr>
                      </a:solidFill>
                      <a:prstDash val="solid"/>
                      <a:round/>
                      <a:headEnd type="none" w="med" len="med"/>
                      <a:tailEnd type="none" w="med" len="med"/>
                    </a:lnT>
                    <a:lnB w="12700" cap="flat" cmpd="sng" algn="ctr">
                      <a:solidFill>
                        <a:schemeClr val="bg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08701688"/>
                  </a:ext>
                </a:extLst>
              </a:tr>
            </a:tbl>
          </a:graphicData>
        </a:graphic>
      </p:graphicFrame>
      <p:graphicFrame>
        <p:nvGraphicFramePr>
          <p:cNvPr id="36" name="Table 23" descr="Table divided into two sections with headlines above each, topics in the left columns, and details in the right columns.">
            <a:extLst>
              <a:ext uri="{FF2B5EF4-FFF2-40B4-BE49-F238E27FC236}">
                <a16:creationId xmlns:a16="http://schemas.microsoft.com/office/drawing/2014/main" id="{CBAA8F67-F5F5-5F45-363C-0992F1FC97D8}"/>
              </a:ext>
            </a:extLst>
          </p:cNvPr>
          <p:cNvGraphicFramePr>
            <a:graphicFrameLocks noGrp="1"/>
          </p:cNvGraphicFramePr>
          <p:nvPr>
            <p:extLst>
              <p:ext uri="{D42A27DB-BD31-4B8C-83A1-F6EECF244321}">
                <p14:modId xmlns:p14="http://schemas.microsoft.com/office/powerpoint/2010/main" val="241735456"/>
              </p:ext>
            </p:extLst>
          </p:nvPr>
        </p:nvGraphicFramePr>
        <p:xfrm>
          <a:off x="9145637" y="2103239"/>
          <a:ext cx="2561791" cy="3345972"/>
        </p:xfrm>
        <a:graphic>
          <a:graphicData uri="http://schemas.openxmlformats.org/drawingml/2006/table">
            <a:tbl>
              <a:tblPr firstRow="1" bandRow="1">
                <a:tableStyleId>{5C22544A-7EE6-4342-B048-85BDC9FD1C3A}</a:tableStyleId>
              </a:tblPr>
              <a:tblGrid>
                <a:gridCol w="2561791">
                  <a:extLst>
                    <a:ext uri="{9D8B030D-6E8A-4147-A177-3AD203B41FA5}">
                      <a16:colId xmlns:a16="http://schemas.microsoft.com/office/drawing/2014/main" val="1867859838"/>
                    </a:ext>
                  </a:extLst>
                </a:gridCol>
              </a:tblGrid>
              <a:tr h="3345972">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400" b="1" kern="1200" dirty="0">
                          <a:solidFill>
                            <a:schemeClr val="bg2"/>
                          </a:solidFill>
                          <a:latin typeface="+mn-lt"/>
                          <a:ea typeface="+mn-ea"/>
                          <a:cs typeface="+mn-cs"/>
                        </a:rPr>
                        <a:t> IWMS platform</a:t>
                      </a:r>
                    </a:p>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sz="2400" b="1" kern="1200" dirty="0">
                        <a:solidFill>
                          <a:schemeClr val="bg2"/>
                        </a:solidFill>
                        <a:latin typeface="+mn-lt"/>
                        <a:ea typeface="+mn-ea"/>
                        <a:cs typeface="+mn-cs"/>
                      </a:endParaRPr>
                    </a:p>
                  </a:txBody>
                  <a:tcPr marL="92521" marR="92521" marT="91440" marB="91440" anchor="ctr">
                    <a:lnL w="12700" cap="flat" cmpd="sng" algn="ctr">
                      <a:solidFill>
                        <a:schemeClr val="bg2">
                          <a:lumMod val="40000"/>
                          <a:lumOff val="60000"/>
                        </a:schemeClr>
                      </a:solidFill>
                      <a:prstDash val="solid"/>
                      <a:round/>
                      <a:headEnd type="none" w="med" len="med"/>
                      <a:tailEnd type="none" w="med" len="med"/>
                    </a:lnL>
                    <a:lnR w="12700" cap="flat" cmpd="sng" algn="ctr">
                      <a:solidFill>
                        <a:schemeClr val="bg2">
                          <a:lumMod val="40000"/>
                          <a:lumOff val="60000"/>
                        </a:schemeClr>
                      </a:solidFill>
                      <a:prstDash val="solid"/>
                      <a:round/>
                      <a:headEnd type="none" w="med" len="med"/>
                      <a:tailEnd type="none" w="med" len="med"/>
                    </a:lnR>
                    <a:lnT w="12700" cap="flat" cmpd="sng" algn="ctr">
                      <a:solidFill>
                        <a:schemeClr val="bg2">
                          <a:lumMod val="40000"/>
                          <a:lumOff val="60000"/>
                        </a:schemeClr>
                      </a:solidFill>
                      <a:prstDash val="solid"/>
                      <a:round/>
                      <a:headEnd type="none" w="med" len="med"/>
                      <a:tailEnd type="none" w="med" len="med"/>
                    </a:lnT>
                    <a:lnB w="12700" cap="flat" cmpd="sng" algn="ctr">
                      <a:solidFill>
                        <a:schemeClr val="bg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08701688"/>
                  </a:ext>
                </a:extLst>
              </a:tr>
            </a:tbl>
          </a:graphicData>
        </a:graphic>
      </p:graphicFrame>
      <p:sp>
        <p:nvSpPr>
          <p:cNvPr id="67" name="TextBox 66">
            <a:extLst>
              <a:ext uri="{FF2B5EF4-FFF2-40B4-BE49-F238E27FC236}">
                <a16:creationId xmlns:a16="http://schemas.microsoft.com/office/drawing/2014/main" id="{E3276122-53C1-60CF-B752-301B339F6CBA}"/>
              </a:ext>
            </a:extLst>
          </p:cNvPr>
          <p:cNvSpPr txBox="1"/>
          <p:nvPr/>
        </p:nvSpPr>
        <p:spPr>
          <a:xfrm>
            <a:off x="3744744" y="1958806"/>
            <a:ext cx="4719374" cy="400110"/>
          </a:xfrm>
          <a:prstGeom prst="rect">
            <a:avLst/>
          </a:prstGeom>
          <a:noFill/>
        </p:spPr>
        <p:txBody>
          <a:bodyPr wrap="square" rtlCol="0">
            <a:spAutoFit/>
          </a:bodyPr>
          <a:lstStyle/>
          <a:p>
            <a:pPr algn="ctr" fontAlgn="ctr"/>
            <a:r>
              <a:rPr lang="en-US" sz="1000" b="1" dirty="0">
                <a:solidFill>
                  <a:srgbClr val="298FC2"/>
                </a:solidFill>
                <a:cs typeface="Arial"/>
              </a:rPr>
              <a:t>Strategic operations</a:t>
            </a:r>
            <a:r>
              <a:rPr lang="en-US" sz="1000" b="1" dirty="0">
                <a:solidFill>
                  <a:schemeClr val="bg2"/>
                </a:solidFill>
                <a:cs typeface="Arial"/>
              </a:rPr>
              <a:t>: </a:t>
            </a:r>
            <a:r>
              <a:rPr lang="en-US" sz="1000" dirty="0">
                <a:solidFill>
                  <a:schemeClr val="tx1">
                    <a:lumMod val="85000"/>
                    <a:lumOff val="15000"/>
                  </a:schemeClr>
                </a:solidFill>
                <a:cs typeface="Arial"/>
              </a:rPr>
              <a:t>governance review, legal agreement,  revenue, pricing,  exception, risk, tech review, market data reporting</a:t>
            </a:r>
          </a:p>
        </p:txBody>
      </p:sp>
      <p:sp>
        <p:nvSpPr>
          <p:cNvPr id="68" name="TextBox 67">
            <a:extLst>
              <a:ext uri="{FF2B5EF4-FFF2-40B4-BE49-F238E27FC236}">
                <a16:creationId xmlns:a16="http://schemas.microsoft.com/office/drawing/2014/main" id="{ADF53FEC-3293-1DF0-C548-CD368BAF7603}"/>
              </a:ext>
            </a:extLst>
          </p:cNvPr>
          <p:cNvSpPr txBox="1"/>
          <p:nvPr/>
        </p:nvSpPr>
        <p:spPr>
          <a:xfrm>
            <a:off x="3419190" y="5146337"/>
            <a:ext cx="5475212" cy="400110"/>
          </a:xfrm>
          <a:prstGeom prst="rect">
            <a:avLst/>
          </a:prstGeom>
          <a:noFill/>
        </p:spPr>
        <p:txBody>
          <a:bodyPr wrap="square" rtlCol="0">
            <a:spAutoFit/>
          </a:bodyPr>
          <a:lstStyle/>
          <a:p>
            <a:pPr algn="ctr" fontAlgn="ctr">
              <a:spcBef>
                <a:spcPts val="600"/>
              </a:spcBef>
            </a:pPr>
            <a:r>
              <a:rPr lang="en-US" sz="1000" b="1" dirty="0">
                <a:solidFill>
                  <a:schemeClr val="accent6">
                    <a:lumMod val="75000"/>
                  </a:schemeClr>
                </a:solidFill>
                <a:cs typeface="Arial"/>
              </a:rPr>
              <a:t>Services support</a:t>
            </a:r>
            <a:r>
              <a:rPr lang="en-US" sz="1000" b="1" dirty="0">
                <a:solidFill>
                  <a:schemeClr val="bg2"/>
                </a:solidFill>
                <a:cs typeface="Arial"/>
              </a:rPr>
              <a:t>: </a:t>
            </a:r>
            <a:r>
              <a:rPr lang="en-US" sz="1000" dirty="0">
                <a:solidFill>
                  <a:schemeClr val="tx1">
                    <a:lumMod val="85000"/>
                    <a:lumOff val="15000"/>
                  </a:schemeClr>
                </a:solidFill>
                <a:cs typeface="Arial"/>
              </a:rPr>
              <a:t>test/UAT environment, test data management, ID provisioning, conversions, mergers &amp; acquisitions, SLA/OLA, prod support</a:t>
            </a:r>
          </a:p>
        </p:txBody>
      </p:sp>
      <p:graphicFrame>
        <p:nvGraphicFramePr>
          <p:cNvPr id="1099" name="Table 1098">
            <a:extLst>
              <a:ext uri="{FF2B5EF4-FFF2-40B4-BE49-F238E27FC236}">
                <a16:creationId xmlns:a16="http://schemas.microsoft.com/office/drawing/2014/main" id="{7C658D6F-235A-B557-45AA-3E4F573E9BD3}"/>
              </a:ext>
            </a:extLst>
          </p:cNvPr>
          <p:cNvGraphicFramePr>
            <a:graphicFrameLocks noGrp="1"/>
          </p:cNvGraphicFramePr>
          <p:nvPr>
            <p:extLst>
              <p:ext uri="{D42A27DB-BD31-4B8C-83A1-F6EECF244321}">
                <p14:modId xmlns:p14="http://schemas.microsoft.com/office/powerpoint/2010/main" val="878813187"/>
              </p:ext>
            </p:extLst>
          </p:nvPr>
        </p:nvGraphicFramePr>
        <p:xfrm>
          <a:off x="5375732" y="3776214"/>
          <a:ext cx="3740741" cy="1125414"/>
        </p:xfrm>
        <a:graphic>
          <a:graphicData uri="http://schemas.openxmlformats.org/drawingml/2006/table">
            <a:tbl>
              <a:tblPr firstRow="1" bandRow="1">
                <a:tableStyleId>{F5AB1C69-6EDB-4FF4-983F-18BD219EF322}</a:tableStyleId>
              </a:tblPr>
              <a:tblGrid>
                <a:gridCol w="999595">
                  <a:extLst>
                    <a:ext uri="{9D8B030D-6E8A-4147-A177-3AD203B41FA5}">
                      <a16:colId xmlns:a16="http://schemas.microsoft.com/office/drawing/2014/main" val="1414851128"/>
                    </a:ext>
                  </a:extLst>
                </a:gridCol>
                <a:gridCol w="2741146">
                  <a:extLst>
                    <a:ext uri="{9D8B030D-6E8A-4147-A177-3AD203B41FA5}">
                      <a16:colId xmlns:a16="http://schemas.microsoft.com/office/drawing/2014/main" val="2778632638"/>
                    </a:ext>
                  </a:extLst>
                </a:gridCol>
              </a:tblGrid>
              <a:tr h="187569">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normalizeH="0" baseline="0" dirty="0">
                          <a:ln>
                            <a:noFill/>
                          </a:ln>
                          <a:solidFill>
                            <a:srgbClr val="407B90"/>
                          </a:solidFill>
                          <a:effectLst/>
                          <a:latin typeface="+mn-lt"/>
                          <a:ea typeface="ＭＳ Ｐゴシック" charset="-128"/>
                          <a:cs typeface="Calibri" panose="020F0502020204030204" pitchFamily="34" charset="0"/>
                        </a:rPr>
                        <a:t>5 data files</a:t>
                      </a:r>
                    </a:p>
                  </a:txBody>
                  <a:tcPr marT="9144" marB="9144" anchor="b">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no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600"/>
                        </a:spcBef>
                        <a:spcAft>
                          <a:spcPct val="0"/>
                        </a:spcAft>
                        <a:buClr>
                          <a:srgbClr val="009681"/>
                        </a:buClr>
                        <a:buSzTx/>
                        <a:buFont typeface="Wingdings" panose="05000000000000000000" pitchFamily="2" charset="2"/>
                        <a:buChar char="§"/>
                        <a:tabLst/>
                        <a:defRPr/>
                      </a:pPr>
                      <a:r>
                        <a:rPr lang="en-US" sz="900" b="0" i="0" u="none" strike="noStrike" kern="1200" dirty="0">
                          <a:solidFill>
                            <a:schemeClr val="tx1">
                              <a:lumMod val="85000"/>
                              <a:lumOff val="15000"/>
                            </a:schemeClr>
                          </a:solidFill>
                          <a:effectLst/>
                          <a:latin typeface="+mn-lt"/>
                          <a:ea typeface="+mn-ea"/>
                          <a:cs typeface="Calibri" panose="020F0502020204030204" pitchFamily="34" charset="0"/>
                        </a:rPr>
                        <a:t>Outbound files </a:t>
                      </a: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no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extLst>
                  <a:ext uri="{0D108BD9-81ED-4DB2-BD59-A6C34878D82A}">
                    <a16:rowId xmlns:a16="http://schemas.microsoft.com/office/drawing/2014/main" val="534192965"/>
                  </a:ext>
                </a:extLst>
              </a:tr>
              <a:tr h="187569">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cap="none" normalizeH="0" baseline="0" dirty="0">
                          <a:ln>
                            <a:noFill/>
                          </a:ln>
                          <a:solidFill>
                            <a:srgbClr val="407B90"/>
                          </a:solidFill>
                          <a:effectLst/>
                          <a:latin typeface="+mn-lt"/>
                          <a:ea typeface="ＭＳ Ｐゴシック" charset="-128"/>
                          <a:cs typeface="Calibri" panose="020F0502020204030204" pitchFamily="34" charset="0"/>
                        </a:rPr>
                        <a:t>10 data files</a:t>
                      </a:r>
                      <a:endParaRPr kumimoji="0" lang="en-US" sz="1000" b="0" i="0" u="none" strike="noStrike" cap="none" normalizeH="0" baseline="0" dirty="0">
                        <a:ln>
                          <a:noFill/>
                        </a:ln>
                        <a:solidFill>
                          <a:srgbClr val="407B90"/>
                        </a:solidFill>
                        <a:effectLst/>
                        <a:latin typeface="+mn-lt"/>
                        <a:ea typeface="ＭＳ Ｐゴシック" charset="-128"/>
                        <a:cs typeface="Calibri" panose="020F0502020204030204" pitchFamily="34" charset="0"/>
                      </a:endParaRPr>
                    </a:p>
                  </a:txBody>
                  <a:tcPr marT="9144" marB="9144" anchor="b">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600"/>
                        </a:spcBef>
                        <a:spcAft>
                          <a:spcPct val="0"/>
                        </a:spcAft>
                        <a:buClr>
                          <a:srgbClr val="009681"/>
                        </a:buClr>
                        <a:buSzTx/>
                        <a:buFont typeface="Wingdings" panose="05000000000000000000" pitchFamily="2" charset="2"/>
                        <a:buChar char="§"/>
                        <a:tabLst/>
                        <a:defRPr/>
                      </a:pPr>
                      <a:r>
                        <a:rPr lang="en-US" altLang="en-US" sz="900" b="0" i="0" u="none" strike="noStrike" kern="1200" dirty="0">
                          <a:solidFill>
                            <a:schemeClr val="tx1">
                              <a:lumMod val="85000"/>
                              <a:lumOff val="15000"/>
                            </a:schemeClr>
                          </a:solidFill>
                          <a:effectLst/>
                          <a:latin typeface="+mn-lt"/>
                          <a:ea typeface="+mn-ea"/>
                          <a:cs typeface="Calibri" panose="020F0502020204030204" pitchFamily="34" charset="0"/>
                        </a:rPr>
                        <a:t>Outbound files</a:t>
                      </a: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extLst>
                  <a:ext uri="{0D108BD9-81ED-4DB2-BD59-A6C34878D82A}">
                    <a16:rowId xmlns:a16="http://schemas.microsoft.com/office/drawing/2014/main" val="1484779041"/>
                  </a:ext>
                </a:extLst>
              </a:tr>
              <a:tr h="187569">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cap="none" normalizeH="0" baseline="0" dirty="0">
                          <a:ln>
                            <a:noFill/>
                          </a:ln>
                          <a:solidFill>
                            <a:srgbClr val="04547C"/>
                          </a:solidFill>
                          <a:effectLst/>
                          <a:latin typeface="+mn-lt"/>
                          <a:ea typeface="ＭＳ Ｐゴシック" charset="-128"/>
                          <a:cs typeface="Calibri" panose="020F0502020204030204" pitchFamily="34" charset="0"/>
                        </a:rPr>
                        <a:t>FIX</a:t>
                      </a:r>
                    </a:p>
                  </a:txBody>
                  <a:tcPr marT="9144" marB="9144" anchor="b">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600"/>
                        </a:spcBef>
                        <a:spcAft>
                          <a:spcPct val="0"/>
                        </a:spcAft>
                        <a:buClr>
                          <a:srgbClr val="009681"/>
                        </a:buClr>
                        <a:buSzTx/>
                        <a:buFont typeface="Wingdings" panose="05000000000000000000" pitchFamily="2" charset="2"/>
                        <a:buChar char="§"/>
                        <a:tabLst/>
                        <a:defRPr/>
                      </a:pPr>
                      <a:r>
                        <a:rPr lang="en-US" altLang="en-US" sz="900" b="0" i="0" u="none" strike="noStrike" kern="1200" dirty="0">
                          <a:solidFill>
                            <a:schemeClr val="tx1">
                              <a:lumMod val="85000"/>
                              <a:lumOff val="15000"/>
                            </a:schemeClr>
                          </a:solidFill>
                          <a:effectLst/>
                          <a:latin typeface="+mn-lt"/>
                          <a:ea typeface="+mn-ea"/>
                          <a:cs typeface="Calibri" panose="020F0502020204030204" pitchFamily="34" charset="0"/>
                        </a:rPr>
                        <a:t>Structured products</a:t>
                      </a: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extLst>
                  <a:ext uri="{0D108BD9-81ED-4DB2-BD59-A6C34878D82A}">
                    <a16:rowId xmlns:a16="http://schemas.microsoft.com/office/drawing/2014/main" val="857572262"/>
                  </a:ext>
                </a:extLst>
              </a:tr>
              <a:tr h="187569">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cap="none" normalizeH="0" baseline="0" dirty="0">
                          <a:ln>
                            <a:noFill/>
                          </a:ln>
                          <a:solidFill>
                            <a:srgbClr val="04547C"/>
                          </a:solidFill>
                          <a:effectLst/>
                          <a:latin typeface="+mn-lt"/>
                          <a:ea typeface="ＭＳ Ｐゴシック" charset="-128"/>
                          <a:cs typeface="Calibri" panose="020F0502020204030204" pitchFamily="34" charset="0"/>
                        </a:rPr>
                        <a:t>FIX</a:t>
                      </a:r>
                    </a:p>
                  </a:txBody>
                  <a:tcPr marT="9144" marB="9144" anchor="b">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600"/>
                        </a:spcBef>
                        <a:spcAft>
                          <a:spcPct val="0"/>
                        </a:spcAft>
                        <a:buClr>
                          <a:srgbClr val="009681"/>
                        </a:buClr>
                        <a:buSzTx/>
                        <a:buFont typeface="Wingdings" panose="05000000000000000000" pitchFamily="2" charset="2"/>
                        <a:buChar char="§"/>
                        <a:tabLst/>
                        <a:defRPr/>
                      </a:pPr>
                      <a:r>
                        <a:rPr lang="en-US" altLang="en-US" sz="900" b="0" i="0" u="none" strike="noStrike" kern="1200" dirty="0">
                          <a:solidFill>
                            <a:schemeClr val="tx1">
                              <a:lumMod val="85000"/>
                              <a:lumOff val="15000"/>
                            </a:schemeClr>
                          </a:solidFill>
                          <a:effectLst/>
                          <a:latin typeface="+mn-lt"/>
                          <a:ea typeface="+mn-ea"/>
                          <a:cs typeface="Calibri" panose="020F0502020204030204" pitchFamily="34" charset="0"/>
                        </a:rPr>
                        <a:t>UITs</a:t>
                      </a: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extLst>
                  <a:ext uri="{0D108BD9-81ED-4DB2-BD59-A6C34878D82A}">
                    <a16:rowId xmlns:a16="http://schemas.microsoft.com/office/drawing/2014/main" val="2845155623"/>
                  </a:ext>
                </a:extLst>
              </a:tr>
              <a:tr h="187569">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cap="none" normalizeH="0" baseline="0" dirty="0">
                          <a:ln>
                            <a:noFill/>
                          </a:ln>
                          <a:solidFill>
                            <a:srgbClr val="04547C"/>
                          </a:solidFill>
                          <a:effectLst/>
                          <a:latin typeface="+mn-lt"/>
                          <a:ea typeface="ＭＳ Ｐゴシック" charset="-128"/>
                          <a:cs typeface="Calibri" panose="020F0502020204030204" pitchFamily="34" charset="0"/>
                        </a:rPr>
                        <a:t>FIX</a:t>
                      </a:r>
                    </a:p>
                  </a:txBody>
                  <a:tcPr marT="9144" marB="9144" anchor="b">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600"/>
                        </a:spcBef>
                        <a:spcAft>
                          <a:spcPct val="0"/>
                        </a:spcAft>
                        <a:buClr>
                          <a:srgbClr val="009681"/>
                        </a:buClr>
                        <a:buSzTx/>
                        <a:buFont typeface="Wingdings" panose="05000000000000000000" pitchFamily="2" charset="2"/>
                        <a:buChar char="§"/>
                        <a:tabLst/>
                        <a:defRPr/>
                      </a:pPr>
                      <a:r>
                        <a:rPr lang="en-US" altLang="en-US" sz="900" b="0" i="0" u="none" strike="noStrike" kern="1200" dirty="0">
                          <a:solidFill>
                            <a:schemeClr val="tx1">
                              <a:lumMod val="85000"/>
                              <a:lumOff val="15000"/>
                            </a:schemeClr>
                          </a:solidFill>
                          <a:effectLst/>
                          <a:latin typeface="+mn-lt"/>
                          <a:ea typeface="+mn-ea"/>
                          <a:cs typeface="Calibri" panose="020F0502020204030204" pitchFamily="34" charset="0"/>
                        </a:rPr>
                        <a:t>Fixed income</a:t>
                      </a: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extLst>
                  <a:ext uri="{0D108BD9-81ED-4DB2-BD59-A6C34878D82A}">
                    <a16:rowId xmlns:a16="http://schemas.microsoft.com/office/drawing/2014/main" val="2211475512"/>
                  </a:ext>
                </a:extLst>
              </a:tr>
              <a:tr h="187569">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cap="none" normalizeH="0" baseline="0" dirty="0">
                        <a:ln>
                          <a:noFill/>
                        </a:ln>
                        <a:solidFill>
                          <a:srgbClr val="04547C"/>
                        </a:solidFill>
                        <a:effectLst/>
                        <a:latin typeface="+mn-lt"/>
                        <a:ea typeface="ＭＳ Ｐゴシック" charset="-128"/>
                        <a:cs typeface="Calibri" panose="020F0502020204030204" pitchFamily="34" charset="0"/>
                      </a:endParaRPr>
                    </a:p>
                  </a:txBody>
                  <a:tcPr marT="9144" marB="9144" anchor="b">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12700" cap="flat" cmpd="sng" algn="ctr">
                      <a:noFill/>
                      <a:prstDash val="solid"/>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600"/>
                        </a:spcBef>
                        <a:spcAft>
                          <a:spcPct val="0"/>
                        </a:spcAft>
                        <a:buClr>
                          <a:srgbClr val="009681"/>
                        </a:buClr>
                        <a:buSzTx/>
                        <a:buFont typeface="Wingdings" panose="05000000000000000000" pitchFamily="2" charset="2"/>
                        <a:buChar char="§"/>
                        <a:tabLst/>
                        <a:defRPr/>
                      </a:pPr>
                      <a:endParaRPr lang="en-US" altLang="en-US" sz="900" b="0" i="0" u="none" strike="noStrike" kern="1200" dirty="0">
                        <a:solidFill>
                          <a:schemeClr val="tx1">
                            <a:lumMod val="85000"/>
                            <a:lumOff val="15000"/>
                          </a:schemeClr>
                        </a:solidFill>
                        <a:effectLst/>
                        <a:latin typeface="+mn-lt"/>
                        <a:ea typeface="+mn-ea"/>
                        <a:cs typeface="Calibri" panose="020F0502020204030204" pitchFamily="34" charset="0"/>
                      </a:endParaRP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634935441"/>
                  </a:ext>
                </a:extLst>
              </a:tr>
            </a:tbl>
          </a:graphicData>
        </a:graphic>
      </p:graphicFrame>
      <p:graphicFrame>
        <p:nvGraphicFramePr>
          <p:cNvPr id="1100" name="Table 1099">
            <a:extLst>
              <a:ext uri="{FF2B5EF4-FFF2-40B4-BE49-F238E27FC236}">
                <a16:creationId xmlns:a16="http://schemas.microsoft.com/office/drawing/2014/main" id="{2F6C9E59-4687-67B9-1DE2-E67C784E7A39}"/>
              </a:ext>
            </a:extLst>
          </p:cNvPr>
          <p:cNvGraphicFramePr>
            <a:graphicFrameLocks noGrp="1"/>
          </p:cNvGraphicFramePr>
          <p:nvPr>
            <p:extLst>
              <p:ext uri="{D42A27DB-BD31-4B8C-83A1-F6EECF244321}">
                <p14:modId xmlns:p14="http://schemas.microsoft.com/office/powerpoint/2010/main" val="931232986"/>
              </p:ext>
            </p:extLst>
          </p:nvPr>
        </p:nvGraphicFramePr>
        <p:xfrm>
          <a:off x="3173036" y="2706047"/>
          <a:ext cx="5967520" cy="1078226"/>
        </p:xfrm>
        <a:graphic>
          <a:graphicData uri="http://schemas.openxmlformats.org/drawingml/2006/table">
            <a:tbl>
              <a:tblPr firstRow="1" bandRow="1">
                <a:tableStyleId>{F5AB1C69-6EDB-4FF4-983F-18BD219EF322}</a:tableStyleId>
              </a:tblPr>
              <a:tblGrid>
                <a:gridCol w="1226571">
                  <a:extLst>
                    <a:ext uri="{9D8B030D-6E8A-4147-A177-3AD203B41FA5}">
                      <a16:colId xmlns:a16="http://schemas.microsoft.com/office/drawing/2014/main" val="1414851128"/>
                    </a:ext>
                  </a:extLst>
                </a:gridCol>
                <a:gridCol w="4740949">
                  <a:extLst>
                    <a:ext uri="{9D8B030D-6E8A-4147-A177-3AD203B41FA5}">
                      <a16:colId xmlns:a16="http://schemas.microsoft.com/office/drawing/2014/main" val="2778632638"/>
                    </a:ext>
                  </a:extLst>
                </a:gridCol>
              </a:tblGrid>
              <a:tr h="177062">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normalizeH="0" baseline="0" dirty="0">
                          <a:ln>
                            <a:noFill/>
                          </a:ln>
                          <a:solidFill>
                            <a:schemeClr val="bg2"/>
                          </a:solidFill>
                          <a:effectLst/>
                          <a:latin typeface="+mn-lt"/>
                          <a:ea typeface="ＭＳ Ｐゴシック" charset="-128"/>
                          <a:cs typeface="Calibri" panose="020F0502020204030204" pitchFamily="34" charset="0"/>
                        </a:rPr>
                        <a:t>2 SSO</a:t>
                      </a: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no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600"/>
                        </a:spcBef>
                        <a:spcAft>
                          <a:spcPct val="0"/>
                        </a:spcAft>
                        <a:buClr>
                          <a:srgbClr val="009681"/>
                        </a:buClr>
                        <a:buSzTx/>
                        <a:buFont typeface="Wingdings" panose="05000000000000000000" pitchFamily="2" charset="2"/>
                        <a:buChar char="§"/>
                        <a:tabLst/>
                        <a:defRPr/>
                      </a:pPr>
                      <a:r>
                        <a:rPr lang="en-US" sz="900" b="0" i="0" u="none" strike="noStrike" kern="1200" dirty="0">
                          <a:solidFill>
                            <a:schemeClr val="tx1">
                              <a:lumMod val="85000"/>
                              <a:lumOff val="15000"/>
                            </a:schemeClr>
                          </a:solidFill>
                          <a:effectLst/>
                          <a:latin typeface="+mn-lt"/>
                          <a:ea typeface="+mn-ea"/>
                          <a:cs typeface="Calibri" panose="020F0502020204030204" pitchFamily="34" charset="0"/>
                        </a:rPr>
                        <a:t>Single sign on to Wealthscape + alt login for mobile app</a:t>
                      </a: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no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extLst>
                  <a:ext uri="{0D108BD9-81ED-4DB2-BD59-A6C34878D82A}">
                    <a16:rowId xmlns:a16="http://schemas.microsoft.com/office/drawing/2014/main" val="534192965"/>
                  </a:ext>
                </a:extLst>
              </a:tr>
              <a:tr h="192916">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cap="none" normalizeH="0" baseline="0" dirty="0">
                          <a:ln>
                            <a:noFill/>
                          </a:ln>
                          <a:solidFill>
                            <a:schemeClr val="bg2"/>
                          </a:solidFill>
                          <a:effectLst/>
                          <a:latin typeface="+mn-lt"/>
                          <a:ea typeface="ＭＳ Ｐゴシック" charset="-128"/>
                          <a:cs typeface="Calibri" panose="020F0502020204030204" pitchFamily="34" charset="0"/>
                        </a:rPr>
                        <a:t>3 S2S Alerts</a:t>
                      </a:r>
                      <a:endParaRPr kumimoji="0" lang="en-US" sz="1000" b="0" i="0" u="none" strike="noStrike" cap="none" normalizeH="0" baseline="0" dirty="0">
                        <a:ln>
                          <a:noFill/>
                        </a:ln>
                        <a:solidFill>
                          <a:schemeClr val="bg2"/>
                        </a:solidFill>
                        <a:effectLst/>
                        <a:latin typeface="+mn-lt"/>
                        <a:ea typeface="ＭＳ Ｐゴシック" charset="-128"/>
                        <a:cs typeface="Calibri" panose="020F0502020204030204" pitchFamily="34" charset="0"/>
                      </a:endParaRP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600"/>
                        </a:spcBef>
                        <a:spcAft>
                          <a:spcPct val="0"/>
                        </a:spcAft>
                        <a:buClr>
                          <a:srgbClr val="009681"/>
                        </a:buClr>
                        <a:buSzTx/>
                        <a:buFont typeface="Wingdings" panose="05000000000000000000" pitchFamily="2" charset="2"/>
                        <a:buChar char="§"/>
                        <a:tabLst/>
                        <a:defRPr/>
                      </a:pPr>
                      <a:r>
                        <a:rPr lang="en-US" altLang="en-US" sz="900" b="0" i="0" u="none" strike="noStrike" kern="1200" dirty="0">
                          <a:solidFill>
                            <a:schemeClr val="tx1">
                              <a:lumMod val="85000"/>
                              <a:lumOff val="15000"/>
                            </a:schemeClr>
                          </a:solidFill>
                          <a:effectLst/>
                          <a:latin typeface="+mn-lt"/>
                          <a:ea typeface="+mn-ea"/>
                          <a:cs typeface="Calibri" panose="020F0502020204030204" pitchFamily="34" charset="0"/>
                        </a:rPr>
                        <a:t>Portal ID and account restrictions functions</a:t>
                      </a: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extLst>
                  <a:ext uri="{0D108BD9-81ED-4DB2-BD59-A6C34878D82A}">
                    <a16:rowId xmlns:a16="http://schemas.microsoft.com/office/drawing/2014/main" val="1484779041"/>
                  </a:ext>
                </a:extLst>
              </a:tr>
              <a:tr h="177062">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cap="none" normalizeH="0" baseline="0" dirty="0">
                          <a:ln>
                            <a:noFill/>
                          </a:ln>
                          <a:solidFill>
                            <a:schemeClr val="bg2"/>
                          </a:solidFill>
                          <a:effectLst/>
                          <a:latin typeface="+mn-lt"/>
                          <a:ea typeface="ＭＳ Ｐゴシック" charset="-128"/>
                          <a:cs typeface="Calibri" panose="020F0502020204030204" pitchFamily="34" charset="0"/>
                        </a:rPr>
                        <a:t>25 APIs</a:t>
                      </a: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600"/>
                        </a:spcBef>
                        <a:spcAft>
                          <a:spcPct val="0"/>
                        </a:spcAft>
                        <a:buClr>
                          <a:srgbClr val="009681"/>
                        </a:buClr>
                        <a:buSzTx/>
                        <a:buFont typeface="Wingdings" panose="05000000000000000000" pitchFamily="2" charset="2"/>
                        <a:buChar char="§"/>
                        <a:tabLst/>
                        <a:defRPr/>
                      </a:pPr>
                      <a:r>
                        <a:rPr lang="en-US" altLang="en-US" sz="900" b="0" i="0" u="none" strike="noStrike" kern="1200" dirty="0">
                          <a:solidFill>
                            <a:schemeClr val="tx1">
                              <a:lumMod val="85000"/>
                              <a:lumOff val="15000"/>
                            </a:schemeClr>
                          </a:solidFill>
                          <a:effectLst/>
                          <a:latin typeface="+mn-lt"/>
                          <a:ea typeface="+mn-ea"/>
                          <a:cs typeface="Calibri" panose="020F0502020204030204" pitchFamily="34" charset="0"/>
                        </a:rPr>
                        <a:t>AO(20+ reg types), profile, positions, balances, tox lots, money movement suite</a:t>
                      </a: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extLst>
                  <a:ext uri="{0D108BD9-81ED-4DB2-BD59-A6C34878D82A}">
                    <a16:rowId xmlns:a16="http://schemas.microsoft.com/office/drawing/2014/main" val="857572262"/>
                  </a:ext>
                </a:extLst>
              </a:tr>
              <a:tr h="177062">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cap="none" normalizeH="0" baseline="0" dirty="0">
                          <a:ln>
                            <a:noFill/>
                          </a:ln>
                          <a:solidFill>
                            <a:srgbClr val="407B90"/>
                          </a:solidFill>
                          <a:effectLst/>
                          <a:latin typeface="+mn-lt"/>
                          <a:ea typeface="ＭＳ Ｐゴシック" charset="-128"/>
                          <a:cs typeface="Calibri" panose="020F0502020204030204" pitchFamily="34" charset="0"/>
                        </a:rPr>
                        <a:t>2 Connectivity</a:t>
                      </a: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600"/>
                        </a:spcBef>
                        <a:spcAft>
                          <a:spcPct val="0"/>
                        </a:spcAft>
                        <a:buClr>
                          <a:srgbClr val="009681"/>
                        </a:buClr>
                        <a:buSzTx/>
                        <a:buFont typeface="Wingdings" panose="05000000000000000000" pitchFamily="2" charset="2"/>
                        <a:buChar char="§"/>
                        <a:tabLst/>
                        <a:defRPr/>
                      </a:pPr>
                      <a:r>
                        <a:rPr lang="en-US" altLang="en-US" sz="900" b="0" i="0" u="none" strike="noStrike" kern="1200" dirty="0">
                          <a:solidFill>
                            <a:schemeClr val="tx1">
                              <a:lumMod val="85000"/>
                              <a:lumOff val="15000"/>
                            </a:schemeClr>
                          </a:solidFill>
                          <a:effectLst/>
                          <a:latin typeface="+mn-lt"/>
                          <a:ea typeface="+mn-ea"/>
                          <a:cs typeface="Calibri" panose="020F0502020204030204" pitchFamily="34" charset="0"/>
                        </a:rPr>
                        <a:t>Peer to peer VPN (FBSI), Axway file delivery</a:t>
                      </a: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extLst>
                  <a:ext uri="{0D108BD9-81ED-4DB2-BD59-A6C34878D82A}">
                    <a16:rowId xmlns:a16="http://schemas.microsoft.com/office/drawing/2014/main" val="1702541688"/>
                  </a:ext>
                </a:extLst>
              </a:tr>
              <a:tr h="177062">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cap="none" normalizeH="0" baseline="0" dirty="0">
                          <a:ln>
                            <a:noFill/>
                          </a:ln>
                          <a:solidFill>
                            <a:srgbClr val="407B90"/>
                          </a:solidFill>
                          <a:effectLst/>
                          <a:latin typeface="+mn-lt"/>
                          <a:ea typeface="ＭＳ Ｐゴシック" charset="-128"/>
                          <a:cs typeface="Calibri" panose="020F0502020204030204" pitchFamily="34" charset="0"/>
                        </a:rPr>
                        <a:t>48 Data Files</a:t>
                      </a: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600"/>
                        </a:spcBef>
                        <a:spcAft>
                          <a:spcPct val="0"/>
                        </a:spcAft>
                        <a:buClr>
                          <a:srgbClr val="009681"/>
                        </a:buClr>
                        <a:buSzTx/>
                        <a:buFont typeface="Wingdings" panose="05000000000000000000" pitchFamily="2" charset="2"/>
                        <a:buChar char="§"/>
                        <a:tabLst/>
                        <a:defRPr/>
                      </a:pPr>
                      <a:r>
                        <a:rPr lang="en-US" altLang="en-US" sz="900" b="0" i="0" u="none" strike="noStrike" kern="1200" dirty="0">
                          <a:solidFill>
                            <a:schemeClr val="tx1">
                              <a:lumMod val="85000"/>
                              <a:lumOff val="15000"/>
                            </a:schemeClr>
                          </a:solidFill>
                          <a:effectLst/>
                          <a:latin typeface="+mn-lt"/>
                          <a:ea typeface="+mn-ea"/>
                          <a:cs typeface="Calibri" panose="020F0502020204030204" pitchFamily="34" charset="0"/>
                        </a:rPr>
                        <a:t>Outbound full bookkeeping and other data files</a:t>
                      </a: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extLst>
                  <a:ext uri="{0D108BD9-81ED-4DB2-BD59-A6C34878D82A}">
                    <a16:rowId xmlns:a16="http://schemas.microsoft.com/office/drawing/2014/main" val="2335060172"/>
                  </a:ext>
                </a:extLst>
              </a:tr>
              <a:tr h="177062">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cap="none" normalizeH="0" baseline="0" dirty="0">
                          <a:ln>
                            <a:noFill/>
                          </a:ln>
                          <a:solidFill>
                            <a:srgbClr val="407B90"/>
                          </a:solidFill>
                          <a:effectLst/>
                          <a:latin typeface="+mn-lt"/>
                          <a:ea typeface="ＭＳ Ｐゴシック" charset="-128"/>
                          <a:cs typeface="Calibri" panose="020F0502020204030204" pitchFamily="34" charset="0"/>
                        </a:rPr>
                        <a:t>5 IFPs</a:t>
                      </a: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600"/>
                        </a:spcBef>
                        <a:spcAft>
                          <a:spcPct val="0"/>
                        </a:spcAft>
                        <a:buClr>
                          <a:srgbClr val="009681"/>
                        </a:buClr>
                        <a:buSzTx/>
                        <a:buFont typeface="Wingdings" panose="05000000000000000000" pitchFamily="2" charset="2"/>
                        <a:buChar char="§"/>
                        <a:tabLst/>
                        <a:defRPr/>
                      </a:pPr>
                      <a:r>
                        <a:rPr lang="en-US" altLang="en-US" sz="800" b="0" i="0" u="none" strike="noStrike" kern="1200" dirty="0">
                          <a:solidFill>
                            <a:schemeClr val="tx1">
                              <a:lumMod val="85000"/>
                              <a:lumOff val="15000"/>
                            </a:schemeClr>
                          </a:solidFill>
                          <a:effectLst/>
                          <a:latin typeface="+mn-lt"/>
                          <a:ea typeface="+mn-ea"/>
                          <a:cs typeface="Calibri" panose="020F0502020204030204" pitchFamily="34" charset="0"/>
                        </a:rPr>
                        <a:t>A/c fees. </a:t>
                      </a:r>
                      <a:r>
                        <a:rPr lang="en-US" altLang="en-US" sz="800" b="0" i="0" u="none" strike="noStrike" kern="1200" dirty="0" err="1">
                          <a:solidFill>
                            <a:schemeClr val="tx1">
                              <a:lumMod val="85000"/>
                              <a:lumOff val="15000"/>
                            </a:schemeClr>
                          </a:solidFill>
                          <a:effectLst/>
                          <a:latin typeface="+mn-lt"/>
                          <a:ea typeface="+mn-ea"/>
                          <a:cs typeface="Calibri" panose="020F0502020204030204" pitchFamily="34" charset="0"/>
                        </a:rPr>
                        <a:t>TradeHub</a:t>
                      </a:r>
                      <a:r>
                        <a:rPr lang="en-US" altLang="en-US" sz="800" b="0" i="0" u="none" strike="noStrike" kern="1200" dirty="0">
                          <a:solidFill>
                            <a:schemeClr val="tx1">
                              <a:lumMod val="85000"/>
                              <a:lumOff val="15000"/>
                            </a:schemeClr>
                          </a:solidFill>
                          <a:effectLst/>
                          <a:latin typeface="+mn-lt"/>
                          <a:ea typeface="+mn-ea"/>
                          <a:cs typeface="Calibri" panose="020F0502020204030204" pitchFamily="34" charset="0"/>
                        </a:rPr>
                        <a:t>, rep profile, check writing, householding, large trader ID, order entry</a:t>
                      </a: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extLst>
                  <a:ext uri="{0D108BD9-81ED-4DB2-BD59-A6C34878D82A}">
                    <a16:rowId xmlns:a16="http://schemas.microsoft.com/office/drawing/2014/main" val="262715191"/>
                  </a:ext>
                </a:extLst>
              </a:tr>
            </a:tbl>
          </a:graphicData>
        </a:graphic>
      </p:graphicFrame>
      <p:graphicFrame>
        <p:nvGraphicFramePr>
          <p:cNvPr id="1101" name="Table 1100">
            <a:extLst>
              <a:ext uri="{FF2B5EF4-FFF2-40B4-BE49-F238E27FC236}">
                <a16:creationId xmlns:a16="http://schemas.microsoft.com/office/drawing/2014/main" id="{B45DD4B0-ACBA-8CC6-B5ED-41777F9F44E4}"/>
              </a:ext>
            </a:extLst>
          </p:cNvPr>
          <p:cNvGraphicFramePr>
            <a:graphicFrameLocks noGrp="1"/>
          </p:cNvGraphicFramePr>
          <p:nvPr>
            <p:extLst>
              <p:ext uri="{D42A27DB-BD31-4B8C-83A1-F6EECF244321}">
                <p14:modId xmlns:p14="http://schemas.microsoft.com/office/powerpoint/2010/main" val="2471731208"/>
              </p:ext>
            </p:extLst>
          </p:nvPr>
        </p:nvGraphicFramePr>
        <p:xfrm>
          <a:off x="3151931" y="3801315"/>
          <a:ext cx="570068" cy="1074870"/>
        </p:xfrm>
        <a:graphic>
          <a:graphicData uri="http://schemas.openxmlformats.org/drawingml/2006/table">
            <a:tbl>
              <a:tblPr firstRow="1" bandRow="1">
                <a:tableStyleId>{F5AB1C69-6EDB-4FF4-983F-18BD219EF322}</a:tableStyleId>
              </a:tblPr>
              <a:tblGrid>
                <a:gridCol w="570068">
                  <a:extLst>
                    <a:ext uri="{9D8B030D-6E8A-4147-A177-3AD203B41FA5}">
                      <a16:colId xmlns:a16="http://schemas.microsoft.com/office/drawing/2014/main" val="1414851128"/>
                    </a:ext>
                  </a:extLst>
                </a:gridCol>
              </a:tblGrid>
              <a:tr h="179145">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normalizeH="0" baseline="0" dirty="0">
                        <a:ln>
                          <a:noFill/>
                        </a:ln>
                        <a:solidFill>
                          <a:schemeClr val="tx1">
                            <a:lumMod val="85000"/>
                            <a:lumOff val="15000"/>
                          </a:schemeClr>
                        </a:solidFill>
                        <a:effectLst/>
                        <a:latin typeface="+mn-lt"/>
                        <a:ea typeface="ＭＳ Ｐゴシック" charset="-128"/>
                        <a:cs typeface="Calibri" panose="020F0502020204030204" pitchFamily="34" charset="0"/>
                      </a:endParaRP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no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extLst>
                  <a:ext uri="{0D108BD9-81ED-4DB2-BD59-A6C34878D82A}">
                    <a16:rowId xmlns:a16="http://schemas.microsoft.com/office/drawing/2014/main" val="534192965"/>
                  </a:ext>
                </a:extLst>
              </a:tr>
              <a:tr h="179145">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cap="none" normalizeH="0" baseline="0" dirty="0">
                        <a:ln>
                          <a:noFill/>
                        </a:ln>
                        <a:solidFill>
                          <a:schemeClr val="tx1">
                            <a:lumMod val="85000"/>
                            <a:lumOff val="15000"/>
                          </a:schemeClr>
                        </a:solidFill>
                        <a:effectLst/>
                        <a:latin typeface="+mn-lt"/>
                        <a:ea typeface="ＭＳ Ｐゴシック" charset="-128"/>
                        <a:cs typeface="Calibri" panose="020F0502020204030204" pitchFamily="34" charset="0"/>
                      </a:endParaRP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extLst>
                  <a:ext uri="{0D108BD9-81ED-4DB2-BD59-A6C34878D82A}">
                    <a16:rowId xmlns:a16="http://schemas.microsoft.com/office/drawing/2014/main" val="1484779041"/>
                  </a:ext>
                </a:extLst>
              </a:tr>
              <a:tr h="179145">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cap="none" normalizeH="0" baseline="0" dirty="0">
                        <a:ln>
                          <a:noFill/>
                        </a:ln>
                        <a:solidFill>
                          <a:schemeClr val="tx1">
                            <a:lumMod val="85000"/>
                            <a:lumOff val="15000"/>
                          </a:schemeClr>
                        </a:solidFill>
                        <a:effectLst/>
                        <a:latin typeface="+mn-lt"/>
                        <a:ea typeface="ＭＳ Ｐゴシック" charset="-128"/>
                        <a:cs typeface="Calibri" panose="020F0502020204030204" pitchFamily="34" charset="0"/>
                      </a:endParaRP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extLst>
                  <a:ext uri="{0D108BD9-81ED-4DB2-BD59-A6C34878D82A}">
                    <a16:rowId xmlns:a16="http://schemas.microsoft.com/office/drawing/2014/main" val="857572262"/>
                  </a:ext>
                </a:extLst>
              </a:tr>
              <a:tr h="179145">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cap="none" normalizeH="0" baseline="0" dirty="0">
                        <a:ln>
                          <a:noFill/>
                        </a:ln>
                        <a:solidFill>
                          <a:schemeClr val="tx1">
                            <a:lumMod val="85000"/>
                            <a:lumOff val="15000"/>
                          </a:schemeClr>
                        </a:solidFill>
                        <a:effectLst/>
                        <a:latin typeface="+mn-lt"/>
                        <a:ea typeface="ＭＳ Ｐゴシック" charset="-128"/>
                        <a:cs typeface="Calibri" panose="020F0502020204030204" pitchFamily="34" charset="0"/>
                      </a:endParaRP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extLst>
                  <a:ext uri="{0D108BD9-81ED-4DB2-BD59-A6C34878D82A}">
                    <a16:rowId xmlns:a16="http://schemas.microsoft.com/office/drawing/2014/main" val="2845155623"/>
                  </a:ext>
                </a:extLst>
              </a:tr>
              <a:tr h="179145">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cap="none" normalizeH="0" baseline="0" dirty="0">
                        <a:ln>
                          <a:noFill/>
                        </a:ln>
                        <a:solidFill>
                          <a:schemeClr val="tx1">
                            <a:lumMod val="85000"/>
                            <a:lumOff val="15000"/>
                          </a:schemeClr>
                        </a:solidFill>
                        <a:effectLst/>
                        <a:latin typeface="+mn-lt"/>
                        <a:ea typeface="ＭＳ Ｐゴシック" charset="-128"/>
                        <a:cs typeface="Calibri" panose="020F0502020204030204" pitchFamily="34" charset="0"/>
                      </a:endParaRP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9525" cap="flat" cmpd="sng" algn="ctr">
                      <a:solidFill>
                        <a:schemeClr val="bg2"/>
                      </a:solidFill>
                      <a:prstDash val="sysDot"/>
                      <a:round/>
                      <a:headEnd type="none" w="med" len="med"/>
                      <a:tailEnd type="none" w="med" len="med"/>
                    </a:lnB>
                    <a:noFill/>
                  </a:tcPr>
                </a:tc>
                <a:extLst>
                  <a:ext uri="{0D108BD9-81ED-4DB2-BD59-A6C34878D82A}">
                    <a16:rowId xmlns:a16="http://schemas.microsoft.com/office/drawing/2014/main" val="2211475512"/>
                  </a:ext>
                </a:extLst>
              </a:tr>
              <a:tr h="179145">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cap="none" normalizeH="0" baseline="0" dirty="0">
                        <a:ln>
                          <a:noFill/>
                        </a:ln>
                        <a:solidFill>
                          <a:schemeClr val="tx1">
                            <a:lumMod val="85000"/>
                            <a:lumOff val="15000"/>
                          </a:schemeClr>
                        </a:solidFill>
                        <a:effectLst/>
                        <a:latin typeface="+mn-lt"/>
                        <a:ea typeface="ＭＳ Ｐゴシック" charset="-128"/>
                        <a:cs typeface="Calibri" panose="020F0502020204030204" pitchFamily="34" charset="0"/>
                      </a:endParaRPr>
                    </a:p>
                  </a:txBody>
                  <a:tcPr marT="9144" marB="9144"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2"/>
                      </a:solidFill>
                      <a:prstDash val="sysDot"/>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634935441"/>
                  </a:ext>
                </a:extLst>
              </a:tr>
            </a:tbl>
          </a:graphicData>
        </a:graphic>
      </p:graphicFrame>
      <p:sp>
        <p:nvSpPr>
          <p:cNvPr id="1102" name="Isosceles Triangle 1101">
            <a:extLst>
              <a:ext uri="{FF2B5EF4-FFF2-40B4-BE49-F238E27FC236}">
                <a16:creationId xmlns:a16="http://schemas.microsoft.com/office/drawing/2014/main" id="{2F40E7D0-50D3-BC46-6B6C-C5BE50B806F3}"/>
              </a:ext>
            </a:extLst>
          </p:cNvPr>
          <p:cNvSpPr/>
          <p:nvPr/>
        </p:nvSpPr>
        <p:spPr>
          <a:xfrm rot="16200000">
            <a:off x="3134122" y="3038212"/>
            <a:ext cx="84834" cy="69494"/>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3" name="Isosceles Triangle 1102">
            <a:extLst>
              <a:ext uri="{FF2B5EF4-FFF2-40B4-BE49-F238E27FC236}">
                <a16:creationId xmlns:a16="http://schemas.microsoft.com/office/drawing/2014/main" id="{E946237F-C461-3B90-A2A2-AF93B960A83D}"/>
              </a:ext>
            </a:extLst>
          </p:cNvPr>
          <p:cNvSpPr/>
          <p:nvPr/>
        </p:nvSpPr>
        <p:spPr>
          <a:xfrm rot="16200000">
            <a:off x="3128749" y="3221463"/>
            <a:ext cx="84834" cy="69494"/>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4" name="Isosceles Triangle 1103">
            <a:extLst>
              <a:ext uri="{FF2B5EF4-FFF2-40B4-BE49-F238E27FC236}">
                <a16:creationId xmlns:a16="http://schemas.microsoft.com/office/drawing/2014/main" id="{63D914C0-5EC9-1964-A614-7AAA359E3545}"/>
              </a:ext>
            </a:extLst>
          </p:cNvPr>
          <p:cNvSpPr/>
          <p:nvPr/>
        </p:nvSpPr>
        <p:spPr>
          <a:xfrm rot="16200000">
            <a:off x="3128749" y="3400587"/>
            <a:ext cx="84834" cy="69494"/>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5" name="Isosceles Triangle 1104">
            <a:extLst>
              <a:ext uri="{FF2B5EF4-FFF2-40B4-BE49-F238E27FC236}">
                <a16:creationId xmlns:a16="http://schemas.microsoft.com/office/drawing/2014/main" id="{466EC768-6D93-23BC-B3F9-35758E0CF71E}"/>
              </a:ext>
            </a:extLst>
          </p:cNvPr>
          <p:cNvSpPr/>
          <p:nvPr/>
        </p:nvSpPr>
        <p:spPr>
          <a:xfrm rot="16200000">
            <a:off x="3128079" y="3565774"/>
            <a:ext cx="84834" cy="69494"/>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6" name="Isosceles Triangle 1105">
            <a:extLst>
              <a:ext uri="{FF2B5EF4-FFF2-40B4-BE49-F238E27FC236}">
                <a16:creationId xmlns:a16="http://schemas.microsoft.com/office/drawing/2014/main" id="{157A1396-366A-5CB5-8015-8353AEB1DE06}"/>
              </a:ext>
            </a:extLst>
          </p:cNvPr>
          <p:cNvSpPr/>
          <p:nvPr/>
        </p:nvSpPr>
        <p:spPr>
          <a:xfrm rot="16200000">
            <a:off x="3128079" y="3943141"/>
            <a:ext cx="84834" cy="69494"/>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7" name="Isosceles Triangle 1106">
            <a:extLst>
              <a:ext uri="{FF2B5EF4-FFF2-40B4-BE49-F238E27FC236}">
                <a16:creationId xmlns:a16="http://schemas.microsoft.com/office/drawing/2014/main" id="{D3CC48D8-E798-4C75-66A4-3E67EE0C7F56}"/>
              </a:ext>
            </a:extLst>
          </p:cNvPr>
          <p:cNvSpPr/>
          <p:nvPr/>
        </p:nvSpPr>
        <p:spPr>
          <a:xfrm rot="16200000">
            <a:off x="3126016" y="4132396"/>
            <a:ext cx="84834" cy="69494"/>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8" name="Isosceles Triangle 1107">
            <a:extLst>
              <a:ext uri="{FF2B5EF4-FFF2-40B4-BE49-F238E27FC236}">
                <a16:creationId xmlns:a16="http://schemas.microsoft.com/office/drawing/2014/main" id="{99DDAD7E-95A4-DE00-6D7D-35662976AC85}"/>
              </a:ext>
            </a:extLst>
          </p:cNvPr>
          <p:cNvSpPr/>
          <p:nvPr/>
        </p:nvSpPr>
        <p:spPr>
          <a:xfrm rot="16200000">
            <a:off x="3125744" y="4485388"/>
            <a:ext cx="84834" cy="69494"/>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9" name="Isosceles Triangle 1108">
            <a:extLst>
              <a:ext uri="{FF2B5EF4-FFF2-40B4-BE49-F238E27FC236}">
                <a16:creationId xmlns:a16="http://schemas.microsoft.com/office/drawing/2014/main" id="{903F39BD-A553-5A35-C422-79A1037EDF2C}"/>
              </a:ext>
            </a:extLst>
          </p:cNvPr>
          <p:cNvSpPr/>
          <p:nvPr/>
        </p:nvSpPr>
        <p:spPr>
          <a:xfrm rot="16200000">
            <a:off x="3119394" y="4306103"/>
            <a:ext cx="84834" cy="69494"/>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0" name="Isosceles Triangle 1109">
            <a:extLst>
              <a:ext uri="{FF2B5EF4-FFF2-40B4-BE49-F238E27FC236}">
                <a16:creationId xmlns:a16="http://schemas.microsoft.com/office/drawing/2014/main" id="{42EF7FE2-3ED1-3E48-F8BF-99D9F143F648}"/>
              </a:ext>
            </a:extLst>
          </p:cNvPr>
          <p:cNvSpPr/>
          <p:nvPr/>
        </p:nvSpPr>
        <p:spPr>
          <a:xfrm rot="16200000">
            <a:off x="3125744" y="4664665"/>
            <a:ext cx="84834" cy="69494"/>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4" name="Isosceles Triangle 1113">
            <a:extLst>
              <a:ext uri="{FF2B5EF4-FFF2-40B4-BE49-F238E27FC236}">
                <a16:creationId xmlns:a16="http://schemas.microsoft.com/office/drawing/2014/main" id="{6B49A0FD-B9E6-145F-9E59-6AF81C793EA7}"/>
              </a:ext>
            </a:extLst>
          </p:cNvPr>
          <p:cNvSpPr/>
          <p:nvPr/>
        </p:nvSpPr>
        <p:spPr>
          <a:xfrm rot="5400000">
            <a:off x="9065120" y="4680877"/>
            <a:ext cx="84834" cy="69494"/>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5" name="Isosceles Triangle 1114">
            <a:extLst>
              <a:ext uri="{FF2B5EF4-FFF2-40B4-BE49-F238E27FC236}">
                <a16:creationId xmlns:a16="http://schemas.microsoft.com/office/drawing/2014/main" id="{A7744F0F-7C45-A838-FEA9-992AF2C6C64E}"/>
              </a:ext>
            </a:extLst>
          </p:cNvPr>
          <p:cNvSpPr/>
          <p:nvPr/>
        </p:nvSpPr>
        <p:spPr>
          <a:xfrm rot="5400000">
            <a:off x="9065120" y="4493181"/>
            <a:ext cx="84834" cy="69494"/>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6" name="Isosceles Triangle 1115">
            <a:extLst>
              <a:ext uri="{FF2B5EF4-FFF2-40B4-BE49-F238E27FC236}">
                <a16:creationId xmlns:a16="http://schemas.microsoft.com/office/drawing/2014/main" id="{C1657319-156F-5450-76B4-395F13E54CE9}"/>
              </a:ext>
            </a:extLst>
          </p:cNvPr>
          <p:cNvSpPr/>
          <p:nvPr/>
        </p:nvSpPr>
        <p:spPr>
          <a:xfrm rot="5400000">
            <a:off x="9061580" y="4301184"/>
            <a:ext cx="84834" cy="69494"/>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7" name="Isosceles Triangle 1116">
            <a:extLst>
              <a:ext uri="{FF2B5EF4-FFF2-40B4-BE49-F238E27FC236}">
                <a16:creationId xmlns:a16="http://schemas.microsoft.com/office/drawing/2014/main" id="{D63292CD-7AA7-EFFD-AC82-5A514EF99730}"/>
              </a:ext>
            </a:extLst>
          </p:cNvPr>
          <p:cNvSpPr/>
          <p:nvPr/>
        </p:nvSpPr>
        <p:spPr>
          <a:xfrm rot="5400000">
            <a:off x="9068655" y="3751290"/>
            <a:ext cx="84834" cy="69494"/>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8" name="Isosceles Triangle 1117">
            <a:extLst>
              <a:ext uri="{FF2B5EF4-FFF2-40B4-BE49-F238E27FC236}">
                <a16:creationId xmlns:a16="http://schemas.microsoft.com/office/drawing/2014/main" id="{D2A8C5FB-4B3C-36AA-9FEA-839025C802F3}"/>
              </a:ext>
            </a:extLst>
          </p:cNvPr>
          <p:cNvSpPr/>
          <p:nvPr/>
        </p:nvSpPr>
        <p:spPr>
          <a:xfrm rot="5400000">
            <a:off x="9061580" y="3393929"/>
            <a:ext cx="84834" cy="69494"/>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9" name="Isosceles Triangle 1118">
            <a:extLst>
              <a:ext uri="{FF2B5EF4-FFF2-40B4-BE49-F238E27FC236}">
                <a16:creationId xmlns:a16="http://schemas.microsoft.com/office/drawing/2014/main" id="{5CE3162E-95E8-B7F7-204D-315A98F0AA90}"/>
              </a:ext>
            </a:extLst>
          </p:cNvPr>
          <p:cNvSpPr/>
          <p:nvPr/>
        </p:nvSpPr>
        <p:spPr>
          <a:xfrm rot="5400000">
            <a:off x="9068655" y="3211582"/>
            <a:ext cx="84834" cy="69494"/>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0" name="Isosceles Triangle 1119">
            <a:extLst>
              <a:ext uri="{FF2B5EF4-FFF2-40B4-BE49-F238E27FC236}">
                <a16:creationId xmlns:a16="http://schemas.microsoft.com/office/drawing/2014/main" id="{21580932-E1B0-C0A5-D447-5FCA55EA55C8}"/>
              </a:ext>
            </a:extLst>
          </p:cNvPr>
          <p:cNvSpPr/>
          <p:nvPr/>
        </p:nvSpPr>
        <p:spPr>
          <a:xfrm rot="5400000">
            <a:off x="9073373" y="2838850"/>
            <a:ext cx="84834" cy="69494"/>
          </a:xfrm>
          <a:prstGeom prst="triangl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descr="Broadridge Profile | Workiva Marketplace">
            <a:extLst>
              <a:ext uri="{FF2B5EF4-FFF2-40B4-BE49-F238E27FC236}">
                <a16:creationId xmlns:a16="http://schemas.microsoft.com/office/drawing/2014/main" id="{DE7B15DF-6FA4-098A-12C7-C5DB2BF77C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4917" y="3907106"/>
            <a:ext cx="966838" cy="42189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EF618BFD-4EAE-ED5C-8A9D-A3FE5040CAC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9175" y="4247398"/>
            <a:ext cx="798839" cy="19066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FAQs 1 — SAA">
            <a:extLst>
              <a:ext uri="{FF2B5EF4-FFF2-40B4-BE49-F238E27FC236}">
                <a16:creationId xmlns:a16="http://schemas.microsoft.com/office/drawing/2014/main" id="{F584C7E3-AAA4-4D09-D636-874DDD8B1D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43309" y="4374548"/>
            <a:ext cx="700861" cy="52564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703E4BAD-CD3F-1AD2-D872-B055C376D02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34171" y="4467213"/>
            <a:ext cx="303999" cy="30399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Orion Connect | Orion Advisor Tech">
            <a:extLst>
              <a:ext uri="{FF2B5EF4-FFF2-40B4-BE49-F238E27FC236}">
                <a16:creationId xmlns:a16="http://schemas.microsoft.com/office/drawing/2014/main" id="{C0C3426B-4B2A-6938-96BB-0B6BD7AD097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98578" y="3776303"/>
            <a:ext cx="749100" cy="27467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aphic 39">
            <a:extLst>
              <a:ext uri="{FF2B5EF4-FFF2-40B4-BE49-F238E27FC236}">
                <a16:creationId xmlns:a16="http://schemas.microsoft.com/office/drawing/2014/main" id="{4B8095E7-2A29-EB49-761E-B56D9FA2AB96}"/>
              </a:ext>
            </a:extLst>
          </p:cNvPr>
          <p:cNvGrpSpPr/>
          <p:nvPr/>
        </p:nvGrpSpPr>
        <p:grpSpPr>
          <a:xfrm>
            <a:off x="4248310" y="1544266"/>
            <a:ext cx="3382278" cy="4642139"/>
            <a:chOff x="11277559" y="-575167"/>
            <a:chExt cx="2611648" cy="8267995"/>
          </a:xfrm>
          <a:noFill/>
        </p:grpSpPr>
        <p:grpSp>
          <p:nvGrpSpPr>
            <p:cNvPr id="9" name="Graphic 39">
              <a:extLst>
                <a:ext uri="{FF2B5EF4-FFF2-40B4-BE49-F238E27FC236}">
                  <a16:creationId xmlns:a16="http://schemas.microsoft.com/office/drawing/2014/main" id="{E4E38B01-FCB1-DF40-38E4-2F36DFB68088}"/>
                </a:ext>
              </a:extLst>
            </p:cNvPr>
            <p:cNvGrpSpPr/>
            <p:nvPr/>
          </p:nvGrpSpPr>
          <p:grpSpPr>
            <a:xfrm>
              <a:off x="11277560" y="4244791"/>
              <a:ext cx="2570964" cy="3448037"/>
              <a:chOff x="11277560" y="4244791"/>
              <a:chExt cx="2570964" cy="3448037"/>
            </a:xfrm>
            <a:grpFill/>
          </p:grpSpPr>
          <p:sp>
            <p:nvSpPr>
              <p:cNvPr id="20" name="Freeform 43">
                <a:extLst>
                  <a:ext uri="{FF2B5EF4-FFF2-40B4-BE49-F238E27FC236}">
                    <a16:creationId xmlns:a16="http://schemas.microsoft.com/office/drawing/2014/main" id="{54FC87B0-FDA1-D7EE-700B-1F9F51419FAB}"/>
                  </a:ext>
                </a:extLst>
              </p:cNvPr>
              <p:cNvSpPr/>
              <p:nvPr/>
            </p:nvSpPr>
            <p:spPr>
              <a:xfrm>
                <a:off x="11277560" y="4244791"/>
                <a:ext cx="2570964" cy="1483259"/>
              </a:xfrm>
              <a:custGeom>
                <a:avLst/>
                <a:gdLst>
                  <a:gd name="connsiteX0" fmla="*/ 1285483 w 2570964"/>
                  <a:gd name="connsiteY0" fmla="*/ 0 h 1483259"/>
                  <a:gd name="connsiteX1" fmla="*/ 0 w 2570964"/>
                  <a:gd name="connsiteY1" fmla="*/ 741625 h 1483259"/>
                  <a:gd name="connsiteX2" fmla="*/ 1285483 w 2570964"/>
                  <a:gd name="connsiteY2" fmla="*/ 1483259 h 1483259"/>
                  <a:gd name="connsiteX3" fmla="*/ 2570965 w 2570964"/>
                  <a:gd name="connsiteY3" fmla="*/ 741625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0"/>
                    </a:moveTo>
                    <a:lnTo>
                      <a:pt x="0" y="741625"/>
                    </a:lnTo>
                    <a:lnTo>
                      <a:pt x="1285483" y="1483259"/>
                    </a:lnTo>
                    <a:lnTo>
                      <a:pt x="2570965" y="741625"/>
                    </a:lnTo>
                    <a:close/>
                  </a:path>
                </a:pathLst>
              </a:custGeom>
              <a:grpFill/>
              <a:ln w="17494" cap="flat">
                <a:solidFill>
                  <a:schemeClr val="bg1">
                    <a:lumMod val="75000"/>
                    <a:alpha val="23137"/>
                  </a:schemeClr>
                </a:solidFill>
                <a:prstDash val="solid"/>
                <a:miter/>
              </a:ln>
            </p:spPr>
            <p:txBody>
              <a:bodyPr rtlCol="0" anchor="ctr"/>
              <a:lstStyle/>
              <a:p>
                <a:endParaRPr lang="en-US" dirty="0"/>
              </a:p>
            </p:txBody>
          </p:sp>
          <p:sp>
            <p:nvSpPr>
              <p:cNvPr id="21" name="Freeform 44">
                <a:extLst>
                  <a:ext uri="{FF2B5EF4-FFF2-40B4-BE49-F238E27FC236}">
                    <a16:creationId xmlns:a16="http://schemas.microsoft.com/office/drawing/2014/main" id="{6DA285FD-A694-B88B-391C-0F36CD1F8BA1}"/>
                  </a:ext>
                </a:extLst>
              </p:cNvPr>
              <p:cNvSpPr/>
              <p:nvPr/>
            </p:nvSpPr>
            <p:spPr>
              <a:xfrm>
                <a:off x="11277560" y="4735982"/>
                <a:ext cx="2570964" cy="1483259"/>
              </a:xfrm>
              <a:custGeom>
                <a:avLst/>
                <a:gdLst>
                  <a:gd name="connsiteX0" fmla="*/ 1285483 w 2570964"/>
                  <a:gd name="connsiteY0" fmla="*/ 0 h 1483259"/>
                  <a:gd name="connsiteX1" fmla="*/ 0 w 2570964"/>
                  <a:gd name="connsiteY1" fmla="*/ 741634 h 1483259"/>
                  <a:gd name="connsiteX2" fmla="*/ 1285483 w 2570964"/>
                  <a:gd name="connsiteY2" fmla="*/ 1483259 h 1483259"/>
                  <a:gd name="connsiteX3" fmla="*/ 2570965 w 2570964"/>
                  <a:gd name="connsiteY3" fmla="*/ 741625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0"/>
                    </a:moveTo>
                    <a:lnTo>
                      <a:pt x="0" y="741634"/>
                    </a:lnTo>
                    <a:lnTo>
                      <a:pt x="1285483" y="1483259"/>
                    </a:lnTo>
                    <a:lnTo>
                      <a:pt x="2570965" y="741625"/>
                    </a:lnTo>
                    <a:close/>
                  </a:path>
                </a:pathLst>
              </a:custGeom>
              <a:grpFill/>
              <a:ln w="17494" cap="flat">
                <a:solidFill>
                  <a:schemeClr val="bg1">
                    <a:lumMod val="75000"/>
                    <a:alpha val="23137"/>
                  </a:schemeClr>
                </a:solidFill>
                <a:prstDash val="solid"/>
                <a:miter/>
              </a:ln>
            </p:spPr>
            <p:txBody>
              <a:bodyPr rtlCol="0" anchor="ctr"/>
              <a:lstStyle/>
              <a:p>
                <a:endParaRPr lang="en-US" dirty="0"/>
              </a:p>
            </p:txBody>
          </p:sp>
          <p:sp>
            <p:nvSpPr>
              <p:cNvPr id="22" name="Freeform 45">
                <a:extLst>
                  <a:ext uri="{FF2B5EF4-FFF2-40B4-BE49-F238E27FC236}">
                    <a16:creationId xmlns:a16="http://schemas.microsoft.com/office/drawing/2014/main" id="{C5DC0E71-9CF0-F703-C716-B4BD9E9FEA40}"/>
                  </a:ext>
                </a:extLst>
              </p:cNvPr>
              <p:cNvSpPr/>
              <p:nvPr/>
            </p:nvSpPr>
            <p:spPr>
              <a:xfrm>
                <a:off x="11277560" y="5227172"/>
                <a:ext cx="2570964" cy="1483267"/>
              </a:xfrm>
              <a:custGeom>
                <a:avLst/>
                <a:gdLst>
                  <a:gd name="connsiteX0" fmla="*/ 1285483 w 2570964"/>
                  <a:gd name="connsiteY0" fmla="*/ 0 h 1483267"/>
                  <a:gd name="connsiteX1" fmla="*/ 0 w 2570964"/>
                  <a:gd name="connsiteY1" fmla="*/ 741634 h 1483267"/>
                  <a:gd name="connsiteX2" fmla="*/ 1285483 w 2570964"/>
                  <a:gd name="connsiteY2" fmla="*/ 1483268 h 1483267"/>
                  <a:gd name="connsiteX3" fmla="*/ 2570965 w 2570964"/>
                  <a:gd name="connsiteY3" fmla="*/ 741634 h 1483267"/>
                </a:gdLst>
                <a:ahLst/>
                <a:cxnLst>
                  <a:cxn ang="0">
                    <a:pos x="connsiteX0" y="connsiteY0"/>
                  </a:cxn>
                  <a:cxn ang="0">
                    <a:pos x="connsiteX1" y="connsiteY1"/>
                  </a:cxn>
                  <a:cxn ang="0">
                    <a:pos x="connsiteX2" y="connsiteY2"/>
                  </a:cxn>
                  <a:cxn ang="0">
                    <a:pos x="connsiteX3" y="connsiteY3"/>
                  </a:cxn>
                </a:cxnLst>
                <a:rect l="l" t="t" r="r" b="b"/>
                <a:pathLst>
                  <a:path w="2570964" h="1483267">
                    <a:moveTo>
                      <a:pt x="1285483" y="0"/>
                    </a:moveTo>
                    <a:lnTo>
                      <a:pt x="0" y="741634"/>
                    </a:lnTo>
                    <a:lnTo>
                      <a:pt x="1285483" y="1483268"/>
                    </a:lnTo>
                    <a:lnTo>
                      <a:pt x="2570965" y="741634"/>
                    </a:lnTo>
                    <a:close/>
                  </a:path>
                </a:pathLst>
              </a:custGeom>
              <a:grpFill/>
              <a:ln w="17494" cap="flat">
                <a:solidFill>
                  <a:schemeClr val="bg1">
                    <a:lumMod val="75000"/>
                    <a:alpha val="23137"/>
                  </a:schemeClr>
                </a:solidFill>
                <a:prstDash val="solid"/>
                <a:miter/>
              </a:ln>
            </p:spPr>
            <p:txBody>
              <a:bodyPr rtlCol="0" anchor="ctr"/>
              <a:lstStyle/>
              <a:p>
                <a:endParaRPr lang="en-US" dirty="0"/>
              </a:p>
            </p:txBody>
          </p:sp>
          <p:sp>
            <p:nvSpPr>
              <p:cNvPr id="23" name="Freeform 46">
                <a:extLst>
                  <a:ext uri="{FF2B5EF4-FFF2-40B4-BE49-F238E27FC236}">
                    <a16:creationId xmlns:a16="http://schemas.microsoft.com/office/drawing/2014/main" id="{1B3118E2-02A7-6FBD-8799-A53A605AE177}"/>
                  </a:ext>
                </a:extLst>
              </p:cNvPr>
              <p:cNvSpPr/>
              <p:nvPr/>
            </p:nvSpPr>
            <p:spPr>
              <a:xfrm>
                <a:off x="11277560" y="5718371"/>
                <a:ext cx="2570964" cy="1483259"/>
              </a:xfrm>
              <a:custGeom>
                <a:avLst/>
                <a:gdLst>
                  <a:gd name="connsiteX0" fmla="*/ 1285483 w 2570964"/>
                  <a:gd name="connsiteY0" fmla="*/ 0 h 1483259"/>
                  <a:gd name="connsiteX1" fmla="*/ 0 w 2570964"/>
                  <a:gd name="connsiteY1" fmla="*/ 741634 h 1483259"/>
                  <a:gd name="connsiteX2" fmla="*/ 1285483 w 2570964"/>
                  <a:gd name="connsiteY2" fmla="*/ 1483259 h 1483259"/>
                  <a:gd name="connsiteX3" fmla="*/ 2570965 w 2570964"/>
                  <a:gd name="connsiteY3" fmla="*/ 741625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0"/>
                    </a:moveTo>
                    <a:lnTo>
                      <a:pt x="0" y="741634"/>
                    </a:lnTo>
                    <a:lnTo>
                      <a:pt x="1285483" y="1483259"/>
                    </a:lnTo>
                    <a:lnTo>
                      <a:pt x="2570965" y="741625"/>
                    </a:lnTo>
                    <a:close/>
                  </a:path>
                </a:pathLst>
              </a:custGeom>
              <a:grpFill/>
              <a:ln w="17494" cap="flat">
                <a:solidFill>
                  <a:schemeClr val="bg1">
                    <a:lumMod val="75000"/>
                    <a:alpha val="23137"/>
                  </a:schemeClr>
                </a:solidFill>
                <a:prstDash val="solid"/>
                <a:miter/>
              </a:ln>
            </p:spPr>
            <p:txBody>
              <a:bodyPr rtlCol="0" anchor="ctr"/>
              <a:lstStyle/>
              <a:p>
                <a:endParaRPr lang="en-US" dirty="0"/>
              </a:p>
            </p:txBody>
          </p:sp>
          <p:sp>
            <p:nvSpPr>
              <p:cNvPr id="24" name="Freeform 47">
                <a:extLst>
                  <a:ext uri="{FF2B5EF4-FFF2-40B4-BE49-F238E27FC236}">
                    <a16:creationId xmlns:a16="http://schemas.microsoft.com/office/drawing/2014/main" id="{DC8CD9A3-BC7A-F72E-5B7B-E047DDE0D800}"/>
                  </a:ext>
                </a:extLst>
              </p:cNvPr>
              <p:cNvSpPr/>
              <p:nvPr/>
            </p:nvSpPr>
            <p:spPr>
              <a:xfrm>
                <a:off x="11277560" y="6209561"/>
                <a:ext cx="2570964" cy="1483267"/>
              </a:xfrm>
              <a:custGeom>
                <a:avLst/>
                <a:gdLst>
                  <a:gd name="connsiteX0" fmla="*/ 1285483 w 2570964"/>
                  <a:gd name="connsiteY0" fmla="*/ 0 h 1483267"/>
                  <a:gd name="connsiteX1" fmla="*/ 0 w 2570964"/>
                  <a:gd name="connsiteY1" fmla="*/ 741634 h 1483267"/>
                  <a:gd name="connsiteX2" fmla="*/ 1285483 w 2570964"/>
                  <a:gd name="connsiteY2" fmla="*/ 1483268 h 1483267"/>
                  <a:gd name="connsiteX3" fmla="*/ 2570965 w 2570964"/>
                  <a:gd name="connsiteY3" fmla="*/ 741634 h 1483267"/>
                </a:gdLst>
                <a:ahLst/>
                <a:cxnLst>
                  <a:cxn ang="0">
                    <a:pos x="connsiteX0" y="connsiteY0"/>
                  </a:cxn>
                  <a:cxn ang="0">
                    <a:pos x="connsiteX1" y="connsiteY1"/>
                  </a:cxn>
                  <a:cxn ang="0">
                    <a:pos x="connsiteX2" y="connsiteY2"/>
                  </a:cxn>
                  <a:cxn ang="0">
                    <a:pos x="connsiteX3" y="connsiteY3"/>
                  </a:cxn>
                </a:cxnLst>
                <a:rect l="l" t="t" r="r" b="b"/>
                <a:pathLst>
                  <a:path w="2570964" h="1483267">
                    <a:moveTo>
                      <a:pt x="1285483" y="0"/>
                    </a:moveTo>
                    <a:lnTo>
                      <a:pt x="0" y="741634"/>
                    </a:lnTo>
                    <a:lnTo>
                      <a:pt x="1285483" y="1483268"/>
                    </a:lnTo>
                    <a:lnTo>
                      <a:pt x="2570965" y="741634"/>
                    </a:lnTo>
                    <a:close/>
                  </a:path>
                </a:pathLst>
              </a:custGeom>
              <a:grpFill/>
              <a:ln w="17494" cap="flat">
                <a:solidFill>
                  <a:schemeClr val="bg1">
                    <a:lumMod val="75000"/>
                    <a:alpha val="23137"/>
                  </a:schemeClr>
                </a:solidFill>
                <a:prstDash val="solid"/>
                <a:miter/>
              </a:ln>
            </p:spPr>
            <p:txBody>
              <a:bodyPr rtlCol="0" anchor="ctr"/>
              <a:lstStyle/>
              <a:p>
                <a:endParaRPr lang="en-US" dirty="0"/>
              </a:p>
            </p:txBody>
          </p:sp>
        </p:grpSp>
        <p:sp>
          <p:nvSpPr>
            <p:cNvPr id="10" name="Freeform 48">
              <a:extLst>
                <a:ext uri="{FF2B5EF4-FFF2-40B4-BE49-F238E27FC236}">
                  <a16:creationId xmlns:a16="http://schemas.microsoft.com/office/drawing/2014/main" id="{C441A8A2-EA51-3342-1674-364B6684F09F}"/>
                </a:ext>
              </a:extLst>
            </p:cNvPr>
            <p:cNvSpPr/>
            <p:nvPr/>
          </p:nvSpPr>
          <p:spPr>
            <a:xfrm>
              <a:off x="11277560" y="3783245"/>
              <a:ext cx="2570964" cy="1483259"/>
            </a:xfrm>
            <a:custGeom>
              <a:avLst/>
              <a:gdLst>
                <a:gd name="connsiteX0" fmla="*/ 1285483 w 2570964"/>
                <a:gd name="connsiteY0" fmla="*/ 1483259 h 1483259"/>
                <a:gd name="connsiteX1" fmla="*/ 0 w 2570964"/>
                <a:gd name="connsiteY1" fmla="*/ 741625 h 1483259"/>
                <a:gd name="connsiteX2" fmla="*/ 1285483 w 2570964"/>
                <a:gd name="connsiteY2" fmla="*/ 0 h 1483259"/>
                <a:gd name="connsiteX3" fmla="*/ 2570965 w 2570964"/>
                <a:gd name="connsiteY3" fmla="*/ 741634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1483259"/>
                  </a:moveTo>
                  <a:lnTo>
                    <a:pt x="0" y="741625"/>
                  </a:lnTo>
                  <a:lnTo>
                    <a:pt x="1285483" y="0"/>
                  </a:lnTo>
                  <a:lnTo>
                    <a:pt x="2570965" y="741634"/>
                  </a:lnTo>
                  <a:close/>
                </a:path>
              </a:pathLst>
            </a:custGeom>
            <a:grpFill/>
            <a:ln w="17494" cap="flat">
              <a:solidFill>
                <a:schemeClr val="bg1">
                  <a:lumMod val="75000"/>
                  <a:alpha val="23137"/>
                </a:schemeClr>
              </a:solidFill>
              <a:prstDash val="solid"/>
              <a:miter/>
            </a:ln>
          </p:spPr>
          <p:txBody>
            <a:bodyPr rtlCol="0" anchor="ctr"/>
            <a:lstStyle/>
            <a:p>
              <a:endParaRPr lang="en-US" dirty="0"/>
            </a:p>
          </p:txBody>
        </p:sp>
        <p:sp>
          <p:nvSpPr>
            <p:cNvPr id="11" name="Freeform 49">
              <a:extLst>
                <a:ext uri="{FF2B5EF4-FFF2-40B4-BE49-F238E27FC236}">
                  <a16:creationId xmlns:a16="http://schemas.microsoft.com/office/drawing/2014/main" id="{4080A1AB-7D4C-F949-EDC3-7A13ECCDED23}"/>
                </a:ext>
              </a:extLst>
            </p:cNvPr>
            <p:cNvSpPr/>
            <p:nvPr/>
          </p:nvSpPr>
          <p:spPr>
            <a:xfrm>
              <a:off x="11277560" y="3307634"/>
              <a:ext cx="2570964" cy="1483258"/>
            </a:xfrm>
            <a:custGeom>
              <a:avLst/>
              <a:gdLst>
                <a:gd name="connsiteX0" fmla="*/ 1285483 w 2570964"/>
                <a:gd name="connsiteY0" fmla="*/ 1483259 h 1483258"/>
                <a:gd name="connsiteX1" fmla="*/ 0 w 2570964"/>
                <a:gd name="connsiteY1" fmla="*/ 741625 h 1483258"/>
                <a:gd name="connsiteX2" fmla="*/ 1285483 w 2570964"/>
                <a:gd name="connsiteY2" fmla="*/ 0 h 1483258"/>
                <a:gd name="connsiteX3" fmla="*/ 2570965 w 2570964"/>
                <a:gd name="connsiteY3" fmla="*/ 741634 h 1483258"/>
              </a:gdLst>
              <a:ahLst/>
              <a:cxnLst>
                <a:cxn ang="0">
                  <a:pos x="connsiteX0" y="connsiteY0"/>
                </a:cxn>
                <a:cxn ang="0">
                  <a:pos x="connsiteX1" y="connsiteY1"/>
                </a:cxn>
                <a:cxn ang="0">
                  <a:pos x="connsiteX2" y="connsiteY2"/>
                </a:cxn>
                <a:cxn ang="0">
                  <a:pos x="connsiteX3" y="connsiteY3"/>
                </a:cxn>
              </a:cxnLst>
              <a:rect l="l" t="t" r="r" b="b"/>
              <a:pathLst>
                <a:path w="2570964" h="1483258">
                  <a:moveTo>
                    <a:pt x="1285483" y="1483259"/>
                  </a:moveTo>
                  <a:lnTo>
                    <a:pt x="0" y="741625"/>
                  </a:lnTo>
                  <a:lnTo>
                    <a:pt x="1285483" y="0"/>
                  </a:lnTo>
                  <a:lnTo>
                    <a:pt x="2570965" y="741634"/>
                  </a:lnTo>
                  <a:close/>
                </a:path>
              </a:pathLst>
            </a:custGeom>
            <a:grpFill/>
            <a:ln w="17494" cap="flat">
              <a:solidFill>
                <a:schemeClr val="bg1">
                  <a:lumMod val="75000"/>
                  <a:alpha val="23137"/>
                </a:schemeClr>
              </a:solidFill>
              <a:prstDash val="solid"/>
              <a:miter/>
            </a:ln>
          </p:spPr>
          <p:txBody>
            <a:bodyPr rtlCol="0" anchor="ctr"/>
            <a:lstStyle/>
            <a:p>
              <a:endParaRPr lang="en-US" dirty="0"/>
            </a:p>
          </p:txBody>
        </p:sp>
        <p:sp>
          <p:nvSpPr>
            <p:cNvPr id="12" name="Freeform 50">
              <a:extLst>
                <a:ext uri="{FF2B5EF4-FFF2-40B4-BE49-F238E27FC236}">
                  <a16:creationId xmlns:a16="http://schemas.microsoft.com/office/drawing/2014/main" id="{5ED2E69E-55FF-B132-3B14-D71AA4A004BA}"/>
                </a:ext>
              </a:extLst>
            </p:cNvPr>
            <p:cNvSpPr/>
            <p:nvPr/>
          </p:nvSpPr>
          <p:spPr>
            <a:xfrm>
              <a:off x="11277560" y="2832023"/>
              <a:ext cx="2570964" cy="1483258"/>
            </a:xfrm>
            <a:custGeom>
              <a:avLst/>
              <a:gdLst>
                <a:gd name="connsiteX0" fmla="*/ 1285483 w 2570964"/>
                <a:gd name="connsiteY0" fmla="*/ 1483259 h 1483258"/>
                <a:gd name="connsiteX1" fmla="*/ 0 w 2570964"/>
                <a:gd name="connsiteY1" fmla="*/ 741625 h 1483258"/>
                <a:gd name="connsiteX2" fmla="*/ 1285483 w 2570964"/>
                <a:gd name="connsiteY2" fmla="*/ 0 h 1483258"/>
                <a:gd name="connsiteX3" fmla="*/ 2570965 w 2570964"/>
                <a:gd name="connsiteY3" fmla="*/ 741634 h 1483258"/>
              </a:gdLst>
              <a:ahLst/>
              <a:cxnLst>
                <a:cxn ang="0">
                  <a:pos x="connsiteX0" y="connsiteY0"/>
                </a:cxn>
                <a:cxn ang="0">
                  <a:pos x="connsiteX1" y="connsiteY1"/>
                </a:cxn>
                <a:cxn ang="0">
                  <a:pos x="connsiteX2" y="connsiteY2"/>
                </a:cxn>
                <a:cxn ang="0">
                  <a:pos x="connsiteX3" y="connsiteY3"/>
                </a:cxn>
              </a:cxnLst>
              <a:rect l="l" t="t" r="r" b="b"/>
              <a:pathLst>
                <a:path w="2570964" h="1483258">
                  <a:moveTo>
                    <a:pt x="1285483" y="1483259"/>
                  </a:moveTo>
                  <a:lnTo>
                    <a:pt x="0" y="741625"/>
                  </a:lnTo>
                  <a:lnTo>
                    <a:pt x="1285483" y="0"/>
                  </a:lnTo>
                  <a:lnTo>
                    <a:pt x="2570965" y="741634"/>
                  </a:lnTo>
                  <a:close/>
                </a:path>
              </a:pathLst>
            </a:custGeom>
            <a:grpFill/>
            <a:ln w="17494" cap="flat">
              <a:solidFill>
                <a:schemeClr val="bg1">
                  <a:lumMod val="75000"/>
                  <a:alpha val="23137"/>
                </a:schemeClr>
              </a:solidFill>
              <a:prstDash val="solid"/>
              <a:miter/>
            </a:ln>
          </p:spPr>
          <p:txBody>
            <a:bodyPr rtlCol="0" anchor="ctr"/>
            <a:lstStyle/>
            <a:p>
              <a:endParaRPr lang="en-US" dirty="0"/>
            </a:p>
          </p:txBody>
        </p:sp>
        <p:sp>
          <p:nvSpPr>
            <p:cNvPr id="13" name="Freeform 51">
              <a:extLst>
                <a:ext uri="{FF2B5EF4-FFF2-40B4-BE49-F238E27FC236}">
                  <a16:creationId xmlns:a16="http://schemas.microsoft.com/office/drawing/2014/main" id="{10A53CCB-41DA-95CB-0CE7-58718DC2BC14}"/>
                </a:ext>
              </a:extLst>
            </p:cNvPr>
            <p:cNvSpPr/>
            <p:nvPr/>
          </p:nvSpPr>
          <p:spPr>
            <a:xfrm>
              <a:off x="11277560" y="2356411"/>
              <a:ext cx="2570964" cy="1483258"/>
            </a:xfrm>
            <a:custGeom>
              <a:avLst/>
              <a:gdLst>
                <a:gd name="connsiteX0" fmla="*/ 1285483 w 2570964"/>
                <a:gd name="connsiteY0" fmla="*/ 1483259 h 1483258"/>
                <a:gd name="connsiteX1" fmla="*/ 0 w 2570964"/>
                <a:gd name="connsiteY1" fmla="*/ 741625 h 1483258"/>
                <a:gd name="connsiteX2" fmla="*/ 1285483 w 2570964"/>
                <a:gd name="connsiteY2" fmla="*/ 0 h 1483258"/>
                <a:gd name="connsiteX3" fmla="*/ 2570965 w 2570964"/>
                <a:gd name="connsiteY3" fmla="*/ 741634 h 1483258"/>
              </a:gdLst>
              <a:ahLst/>
              <a:cxnLst>
                <a:cxn ang="0">
                  <a:pos x="connsiteX0" y="connsiteY0"/>
                </a:cxn>
                <a:cxn ang="0">
                  <a:pos x="connsiteX1" y="connsiteY1"/>
                </a:cxn>
                <a:cxn ang="0">
                  <a:pos x="connsiteX2" y="connsiteY2"/>
                </a:cxn>
                <a:cxn ang="0">
                  <a:pos x="connsiteX3" y="connsiteY3"/>
                </a:cxn>
              </a:cxnLst>
              <a:rect l="l" t="t" r="r" b="b"/>
              <a:pathLst>
                <a:path w="2570964" h="1483258">
                  <a:moveTo>
                    <a:pt x="1285483" y="1483259"/>
                  </a:moveTo>
                  <a:lnTo>
                    <a:pt x="0" y="741625"/>
                  </a:lnTo>
                  <a:lnTo>
                    <a:pt x="1285483" y="0"/>
                  </a:lnTo>
                  <a:lnTo>
                    <a:pt x="2570965" y="741634"/>
                  </a:lnTo>
                  <a:close/>
                </a:path>
              </a:pathLst>
            </a:custGeom>
            <a:grpFill/>
            <a:ln w="17494" cap="flat">
              <a:solidFill>
                <a:schemeClr val="bg1">
                  <a:lumMod val="75000"/>
                  <a:alpha val="23137"/>
                </a:schemeClr>
              </a:solidFill>
              <a:prstDash val="solid"/>
              <a:miter/>
            </a:ln>
          </p:spPr>
          <p:txBody>
            <a:bodyPr rtlCol="0" anchor="ctr"/>
            <a:lstStyle/>
            <a:p>
              <a:endParaRPr lang="en-US" dirty="0"/>
            </a:p>
          </p:txBody>
        </p:sp>
        <p:sp>
          <p:nvSpPr>
            <p:cNvPr id="14" name="Freeform 52">
              <a:extLst>
                <a:ext uri="{FF2B5EF4-FFF2-40B4-BE49-F238E27FC236}">
                  <a16:creationId xmlns:a16="http://schemas.microsoft.com/office/drawing/2014/main" id="{59EEFCDF-7360-735F-42C1-955E748B2608}"/>
                </a:ext>
              </a:extLst>
            </p:cNvPr>
            <p:cNvSpPr/>
            <p:nvPr/>
          </p:nvSpPr>
          <p:spPr>
            <a:xfrm>
              <a:off x="11277559" y="1880799"/>
              <a:ext cx="2570964" cy="1483260"/>
            </a:xfrm>
            <a:custGeom>
              <a:avLst/>
              <a:gdLst>
                <a:gd name="connsiteX0" fmla="*/ 1285483 w 2570964"/>
                <a:gd name="connsiteY0" fmla="*/ 1483259 h 1483259"/>
                <a:gd name="connsiteX1" fmla="*/ 0 w 2570964"/>
                <a:gd name="connsiteY1" fmla="*/ 741625 h 1483259"/>
                <a:gd name="connsiteX2" fmla="*/ 1285483 w 2570964"/>
                <a:gd name="connsiteY2" fmla="*/ 0 h 1483259"/>
                <a:gd name="connsiteX3" fmla="*/ 2570965 w 2570964"/>
                <a:gd name="connsiteY3" fmla="*/ 741634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1483259"/>
                  </a:moveTo>
                  <a:lnTo>
                    <a:pt x="0" y="741625"/>
                  </a:lnTo>
                  <a:lnTo>
                    <a:pt x="1285483" y="0"/>
                  </a:lnTo>
                  <a:lnTo>
                    <a:pt x="2570965" y="741634"/>
                  </a:lnTo>
                  <a:close/>
                </a:path>
              </a:pathLst>
            </a:custGeom>
            <a:grpFill/>
            <a:ln w="17494" cap="flat">
              <a:solidFill>
                <a:schemeClr val="bg1">
                  <a:lumMod val="75000"/>
                  <a:alpha val="23137"/>
                </a:schemeClr>
              </a:solidFill>
              <a:prstDash val="solid"/>
              <a:miter/>
            </a:ln>
          </p:spPr>
          <p:txBody>
            <a:bodyPr rtlCol="0" anchor="ctr"/>
            <a:lstStyle/>
            <a:p>
              <a:endParaRPr lang="en-US" dirty="0"/>
            </a:p>
          </p:txBody>
        </p:sp>
        <p:sp>
          <p:nvSpPr>
            <p:cNvPr id="15" name="Freeform 64">
              <a:extLst>
                <a:ext uri="{FF2B5EF4-FFF2-40B4-BE49-F238E27FC236}">
                  <a16:creationId xmlns:a16="http://schemas.microsoft.com/office/drawing/2014/main" id="{14B7AECB-D78E-4BD1-8D9B-0D87D4572B8E}"/>
                </a:ext>
              </a:extLst>
            </p:cNvPr>
            <p:cNvSpPr/>
            <p:nvPr/>
          </p:nvSpPr>
          <p:spPr>
            <a:xfrm>
              <a:off x="11277560" y="1389610"/>
              <a:ext cx="2570964" cy="1483259"/>
            </a:xfrm>
            <a:custGeom>
              <a:avLst/>
              <a:gdLst>
                <a:gd name="connsiteX0" fmla="*/ 1285483 w 2570964"/>
                <a:gd name="connsiteY0" fmla="*/ 1483259 h 1483259"/>
                <a:gd name="connsiteX1" fmla="*/ 0 w 2570964"/>
                <a:gd name="connsiteY1" fmla="*/ 741625 h 1483259"/>
                <a:gd name="connsiteX2" fmla="*/ 1285483 w 2570964"/>
                <a:gd name="connsiteY2" fmla="*/ 0 h 1483259"/>
                <a:gd name="connsiteX3" fmla="*/ 2570965 w 2570964"/>
                <a:gd name="connsiteY3" fmla="*/ 741625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1483259"/>
                  </a:moveTo>
                  <a:lnTo>
                    <a:pt x="0" y="741625"/>
                  </a:lnTo>
                  <a:lnTo>
                    <a:pt x="1285483" y="0"/>
                  </a:lnTo>
                  <a:lnTo>
                    <a:pt x="2570965" y="741625"/>
                  </a:lnTo>
                  <a:close/>
                </a:path>
              </a:pathLst>
            </a:custGeom>
            <a:grpFill/>
            <a:ln w="17494" cap="flat">
              <a:solidFill>
                <a:schemeClr val="bg1">
                  <a:lumMod val="75000"/>
                  <a:alpha val="23137"/>
                </a:schemeClr>
              </a:solidFill>
              <a:prstDash val="solid"/>
              <a:miter/>
            </a:ln>
          </p:spPr>
          <p:txBody>
            <a:bodyPr rtlCol="0" anchor="ctr"/>
            <a:lstStyle/>
            <a:p>
              <a:endParaRPr lang="en-US" dirty="0"/>
            </a:p>
          </p:txBody>
        </p:sp>
        <p:sp>
          <p:nvSpPr>
            <p:cNvPr id="16" name="Freeform 65">
              <a:extLst>
                <a:ext uri="{FF2B5EF4-FFF2-40B4-BE49-F238E27FC236}">
                  <a16:creationId xmlns:a16="http://schemas.microsoft.com/office/drawing/2014/main" id="{9318AC04-6C1C-3D40-A73C-191AD2F57A81}"/>
                </a:ext>
              </a:extLst>
            </p:cNvPr>
            <p:cNvSpPr/>
            <p:nvPr/>
          </p:nvSpPr>
          <p:spPr>
            <a:xfrm>
              <a:off x="11277559" y="898411"/>
              <a:ext cx="2570964" cy="1483257"/>
            </a:xfrm>
            <a:custGeom>
              <a:avLst/>
              <a:gdLst>
                <a:gd name="connsiteX0" fmla="*/ 1285483 w 2570964"/>
                <a:gd name="connsiteY0" fmla="*/ 1483259 h 1483258"/>
                <a:gd name="connsiteX1" fmla="*/ 0 w 2570964"/>
                <a:gd name="connsiteY1" fmla="*/ 741625 h 1483258"/>
                <a:gd name="connsiteX2" fmla="*/ 1285483 w 2570964"/>
                <a:gd name="connsiteY2" fmla="*/ 0 h 1483258"/>
                <a:gd name="connsiteX3" fmla="*/ 2570965 w 2570964"/>
                <a:gd name="connsiteY3" fmla="*/ 741634 h 1483258"/>
              </a:gdLst>
              <a:ahLst/>
              <a:cxnLst>
                <a:cxn ang="0">
                  <a:pos x="connsiteX0" y="connsiteY0"/>
                </a:cxn>
                <a:cxn ang="0">
                  <a:pos x="connsiteX1" y="connsiteY1"/>
                </a:cxn>
                <a:cxn ang="0">
                  <a:pos x="connsiteX2" y="connsiteY2"/>
                </a:cxn>
                <a:cxn ang="0">
                  <a:pos x="connsiteX3" y="connsiteY3"/>
                </a:cxn>
              </a:cxnLst>
              <a:rect l="l" t="t" r="r" b="b"/>
              <a:pathLst>
                <a:path w="2570964" h="1483258">
                  <a:moveTo>
                    <a:pt x="1285483" y="1483259"/>
                  </a:moveTo>
                  <a:lnTo>
                    <a:pt x="0" y="741625"/>
                  </a:lnTo>
                  <a:lnTo>
                    <a:pt x="1285483" y="0"/>
                  </a:lnTo>
                  <a:lnTo>
                    <a:pt x="2570965" y="741634"/>
                  </a:lnTo>
                  <a:close/>
                </a:path>
              </a:pathLst>
            </a:custGeom>
            <a:grpFill/>
            <a:ln w="17494" cap="flat">
              <a:solidFill>
                <a:schemeClr val="bg1">
                  <a:lumMod val="75000"/>
                  <a:alpha val="23137"/>
                </a:schemeClr>
              </a:solidFill>
              <a:prstDash val="solid"/>
              <a:miter/>
            </a:ln>
          </p:spPr>
          <p:txBody>
            <a:bodyPr rtlCol="0" anchor="ctr"/>
            <a:lstStyle/>
            <a:p>
              <a:endParaRPr lang="en-US" dirty="0"/>
            </a:p>
          </p:txBody>
        </p:sp>
        <p:sp>
          <p:nvSpPr>
            <p:cNvPr id="17" name="Freeform 66">
              <a:extLst>
                <a:ext uri="{FF2B5EF4-FFF2-40B4-BE49-F238E27FC236}">
                  <a16:creationId xmlns:a16="http://schemas.microsoft.com/office/drawing/2014/main" id="{21D96380-64F9-3D9F-4D8C-F38FDEB681F0}"/>
                </a:ext>
              </a:extLst>
            </p:cNvPr>
            <p:cNvSpPr/>
            <p:nvPr/>
          </p:nvSpPr>
          <p:spPr>
            <a:xfrm>
              <a:off x="11318243" y="406492"/>
              <a:ext cx="2570964" cy="1483259"/>
            </a:xfrm>
            <a:custGeom>
              <a:avLst/>
              <a:gdLst>
                <a:gd name="connsiteX0" fmla="*/ 1285483 w 2570964"/>
                <a:gd name="connsiteY0" fmla="*/ 1483259 h 1483259"/>
                <a:gd name="connsiteX1" fmla="*/ 0 w 2570964"/>
                <a:gd name="connsiteY1" fmla="*/ 741625 h 1483259"/>
                <a:gd name="connsiteX2" fmla="*/ 1285483 w 2570964"/>
                <a:gd name="connsiteY2" fmla="*/ 0 h 1483259"/>
                <a:gd name="connsiteX3" fmla="*/ 2570965 w 2570964"/>
                <a:gd name="connsiteY3" fmla="*/ 741625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1483259"/>
                  </a:moveTo>
                  <a:lnTo>
                    <a:pt x="0" y="741625"/>
                  </a:lnTo>
                  <a:lnTo>
                    <a:pt x="1285483" y="0"/>
                  </a:lnTo>
                  <a:lnTo>
                    <a:pt x="2570965" y="741625"/>
                  </a:lnTo>
                  <a:close/>
                </a:path>
              </a:pathLst>
            </a:custGeom>
            <a:grpFill/>
            <a:ln w="17494" cap="flat">
              <a:solidFill>
                <a:schemeClr val="bg1">
                  <a:lumMod val="75000"/>
                  <a:alpha val="23137"/>
                </a:schemeClr>
              </a:solidFill>
              <a:prstDash val="solid"/>
              <a:miter/>
            </a:ln>
          </p:spPr>
          <p:txBody>
            <a:bodyPr rtlCol="0" anchor="ctr"/>
            <a:lstStyle/>
            <a:p>
              <a:endParaRPr lang="en-US" dirty="0"/>
            </a:p>
          </p:txBody>
        </p:sp>
        <p:sp>
          <p:nvSpPr>
            <p:cNvPr id="18" name="Freeform 67">
              <a:extLst>
                <a:ext uri="{FF2B5EF4-FFF2-40B4-BE49-F238E27FC236}">
                  <a16:creationId xmlns:a16="http://schemas.microsoft.com/office/drawing/2014/main" id="{3E5A23A1-2A93-69D4-5D94-2703B4E0F588}"/>
                </a:ext>
              </a:extLst>
            </p:cNvPr>
            <p:cNvSpPr/>
            <p:nvPr/>
          </p:nvSpPr>
          <p:spPr>
            <a:xfrm>
              <a:off x="11277560" y="-83977"/>
              <a:ext cx="2570964" cy="1483259"/>
            </a:xfrm>
            <a:custGeom>
              <a:avLst/>
              <a:gdLst>
                <a:gd name="connsiteX0" fmla="*/ 1285483 w 2570964"/>
                <a:gd name="connsiteY0" fmla="*/ 1483259 h 1483259"/>
                <a:gd name="connsiteX1" fmla="*/ 0 w 2570964"/>
                <a:gd name="connsiteY1" fmla="*/ 741634 h 1483259"/>
                <a:gd name="connsiteX2" fmla="*/ 1285483 w 2570964"/>
                <a:gd name="connsiteY2" fmla="*/ 0 h 1483259"/>
                <a:gd name="connsiteX3" fmla="*/ 2570965 w 2570964"/>
                <a:gd name="connsiteY3" fmla="*/ 741634 h 1483259"/>
              </a:gdLst>
              <a:ahLst/>
              <a:cxnLst>
                <a:cxn ang="0">
                  <a:pos x="connsiteX0" y="connsiteY0"/>
                </a:cxn>
                <a:cxn ang="0">
                  <a:pos x="connsiteX1" y="connsiteY1"/>
                </a:cxn>
                <a:cxn ang="0">
                  <a:pos x="connsiteX2" y="connsiteY2"/>
                </a:cxn>
                <a:cxn ang="0">
                  <a:pos x="connsiteX3" y="connsiteY3"/>
                </a:cxn>
              </a:cxnLst>
              <a:rect l="l" t="t" r="r" b="b"/>
              <a:pathLst>
                <a:path w="2570964" h="1483259">
                  <a:moveTo>
                    <a:pt x="1285483" y="1483259"/>
                  </a:moveTo>
                  <a:lnTo>
                    <a:pt x="0" y="741634"/>
                  </a:lnTo>
                  <a:lnTo>
                    <a:pt x="1285483" y="0"/>
                  </a:lnTo>
                  <a:lnTo>
                    <a:pt x="2570965" y="741634"/>
                  </a:lnTo>
                  <a:close/>
                </a:path>
              </a:pathLst>
            </a:custGeom>
            <a:grpFill/>
            <a:ln w="17494" cap="flat">
              <a:solidFill>
                <a:schemeClr val="bg1">
                  <a:lumMod val="75000"/>
                  <a:alpha val="23137"/>
                </a:schemeClr>
              </a:solidFill>
              <a:prstDash val="solid"/>
              <a:miter/>
            </a:ln>
          </p:spPr>
          <p:txBody>
            <a:bodyPr rtlCol="0" anchor="ctr"/>
            <a:lstStyle/>
            <a:p>
              <a:endParaRPr lang="en-US" dirty="0"/>
            </a:p>
          </p:txBody>
        </p:sp>
        <p:sp>
          <p:nvSpPr>
            <p:cNvPr id="19" name="Freeform 68">
              <a:extLst>
                <a:ext uri="{FF2B5EF4-FFF2-40B4-BE49-F238E27FC236}">
                  <a16:creationId xmlns:a16="http://schemas.microsoft.com/office/drawing/2014/main" id="{AF296E57-FA94-EA3A-708B-F5ADCD25BB55}"/>
                </a:ext>
              </a:extLst>
            </p:cNvPr>
            <p:cNvSpPr/>
            <p:nvPr/>
          </p:nvSpPr>
          <p:spPr>
            <a:xfrm>
              <a:off x="11277560" y="-575167"/>
              <a:ext cx="2570964" cy="1483258"/>
            </a:xfrm>
            <a:custGeom>
              <a:avLst/>
              <a:gdLst>
                <a:gd name="connsiteX0" fmla="*/ 1285483 w 2570964"/>
                <a:gd name="connsiteY0" fmla="*/ 1483259 h 1483258"/>
                <a:gd name="connsiteX1" fmla="*/ 0 w 2570964"/>
                <a:gd name="connsiteY1" fmla="*/ 741625 h 1483258"/>
                <a:gd name="connsiteX2" fmla="*/ 1285483 w 2570964"/>
                <a:gd name="connsiteY2" fmla="*/ 0 h 1483258"/>
                <a:gd name="connsiteX3" fmla="*/ 2570965 w 2570964"/>
                <a:gd name="connsiteY3" fmla="*/ 741634 h 1483258"/>
              </a:gdLst>
              <a:ahLst/>
              <a:cxnLst>
                <a:cxn ang="0">
                  <a:pos x="connsiteX0" y="connsiteY0"/>
                </a:cxn>
                <a:cxn ang="0">
                  <a:pos x="connsiteX1" y="connsiteY1"/>
                </a:cxn>
                <a:cxn ang="0">
                  <a:pos x="connsiteX2" y="connsiteY2"/>
                </a:cxn>
                <a:cxn ang="0">
                  <a:pos x="connsiteX3" y="connsiteY3"/>
                </a:cxn>
              </a:cxnLst>
              <a:rect l="l" t="t" r="r" b="b"/>
              <a:pathLst>
                <a:path w="2570964" h="1483258">
                  <a:moveTo>
                    <a:pt x="1285483" y="1483259"/>
                  </a:moveTo>
                  <a:lnTo>
                    <a:pt x="0" y="741625"/>
                  </a:lnTo>
                  <a:lnTo>
                    <a:pt x="1285483" y="0"/>
                  </a:lnTo>
                  <a:lnTo>
                    <a:pt x="2570965" y="741634"/>
                  </a:lnTo>
                  <a:close/>
                </a:path>
              </a:pathLst>
            </a:custGeom>
            <a:grpFill/>
            <a:ln w="17494" cap="flat">
              <a:solidFill>
                <a:schemeClr val="bg1">
                  <a:lumMod val="75000"/>
                  <a:alpha val="23137"/>
                </a:schemeClr>
              </a:solidFill>
              <a:prstDash val="solid"/>
              <a:miter/>
            </a:ln>
          </p:spPr>
          <p:txBody>
            <a:bodyPr rtlCol="0" anchor="ctr"/>
            <a:lstStyle/>
            <a:p>
              <a:endParaRPr lang="en-US" dirty="0"/>
            </a:p>
          </p:txBody>
        </p:sp>
      </p:grpSp>
      <p:sp>
        <p:nvSpPr>
          <p:cNvPr id="25" name="TextBox 24">
            <a:extLst>
              <a:ext uri="{FF2B5EF4-FFF2-40B4-BE49-F238E27FC236}">
                <a16:creationId xmlns:a16="http://schemas.microsoft.com/office/drawing/2014/main" id="{60FD0252-4D54-6EC0-6E13-D4739DB1FEC0}"/>
              </a:ext>
            </a:extLst>
          </p:cNvPr>
          <p:cNvSpPr txBox="1"/>
          <p:nvPr/>
        </p:nvSpPr>
        <p:spPr>
          <a:xfrm>
            <a:off x="294022" y="6363430"/>
            <a:ext cx="10163420" cy="415498"/>
          </a:xfrm>
          <a:prstGeom prst="rect">
            <a:avLst/>
          </a:prstGeom>
          <a:noFill/>
        </p:spPr>
        <p:txBody>
          <a:bodyPr wrap="square">
            <a:spAutoFit/>
          </a:bodyPr>
          <a:lstStyle/>
          <a:p>
            <a:pPr marL="0" marR="0"/>
            <a:r>
              <a:rPr lang="en-US" sz="700" kern="100" dirty="0">
                <a:effectLst/>
                <a:ea typeface="Aptos" panose="020B0004020202020204" pitchFamily="34" charset="0"/>
                <a:cs typeface="Times New Roman" panose="02020603050405020304" pitchFamily="18" charset="0"/>
              </a:rPr>
              <a:t>IWMS platform is integrated with more than 250 fintech providers across the industry. The fintech providers referenced above are listed for illustrative purposes only and based on relative market popularity as of December 2025. Such references do not constitute an endorsement, recommendation, or solicitation for the use of any specific product, service, or partnership. Investment professionals are solely responsible for conducting their own independent due diligence prior to selecting or engaging any fintech products or services.</a:t>
            </a:r>
          </a:p>
        </p:txBody>
      </p:sp>
      <p:sp>
        <p:nvSpPr>
          <p:cNvPr id="5" name="Title 1">
            <a:extLst>
              <a:ext uri="{FF2B5EF4-FFF2-40B4-BE49-F238E27FC236}">
                <a16:creationId xmlns:a16="http://schemas.microsoft.com/office/drawing/2014/main" id="{1DD983D9-2A86-B7AC-D015-8783B2A51F57}"/>
              </a:ext>
            </a:extLst>
          </p:cNvPr>
          <p:cNvSpPr txBox="1">
            <a:spLocks/>
          </p:cNvSpPr>
          <p:nvPr/>
        </p:nvSpPr>
        <p:spPr>
          <a:xfrm>
            <a:off x="462224" y="365126"/>
            <a:ext cx="11267554" cy="569822"/>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2800" kern="1200">
                <a:solidFill>
                  <a:schemeClr val="bg2"/>
                </a:solidFill>
                <a:latin typeface="+mj-lt"/>
                <a:ea typeface="+mj-ea"/>
                <a:cs typeface="+mj-cs"/>
              </a:defRPr>
            </a:lvl1pPr>
          </a:lstStyle>
          <a:p>
            <a:pPr fontAlgn="base">
              <a:spcAft>
                <a:spcPct val="0"/>
              </a:spcAft>
              <a:defRPr/>
            </a:pPr>
            <a:r>
              <a:rPr lang="en-US" dirty="0"/>
              <a:t>Use case: custom advisor portal for comprehensive client services</a:t>
            </a:r>
          </a:p>
        </p:txBody>
      </p:sp>
      <p:sp>
        <p:nvSpPr>
          <p:cNvPr id="27" name="Text Placeholder 2">
            <a:extLst>
              <a:ext uri="{FF2B5EF4-FFF2-40B4-BE49-F238E27FC236}">
                <a16:creationId xmlns:a16="http://schemas.microsoft.com/office/drawing/2014/main" id="{6F03D2F4-9DB2-F59F-6463-E4F7963D7BF7}"/>
              </a:ext>
            </a:extLst>
          </p:cNvPr>
          <p:cNvSpPr txBox="1">
            <a:spLocks/>
          </p:cNvSpPr>
          <p:nvPr/>
        </p:nvSpPr>
        <p:spPr>
          <a:xfrm>
            <a:off x="449732" y="817979"/>
            <a:ext cx="11280043" cy="577150"/>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300"/>
              </a:spcBef>
              <a:buNone/>
            </a:pPr>
            <a:r>
              <a:rPr lang="en-US" sz="1400" dirty="0"/>
              <a:t>Scalable services, flexible architecture and expert guidance to help create optimized workflows and connected tech ecosystems</a:t>
            </a:r>
          </a:p>
          <a:p>
            <a:pPr marL="0" indent="0">
              <a:spcBef>
                <a:spcPts val="300"/>
              </a:spcBef>
              <a:buNone/>
            </a:pPr>
            <a:r>
              <a:rPr lang="en-US" sz="1400" b="1" dirty="0"/>
              <a:t>100</a:t>
            </a:r>
            <a:r>
              <a:rPr lang="en-US" sz="1400" dirty="0"/>
              <a:t> integrations | </a:t>
            </a:r>
            <a:r>
              <a:rPr lang="en-US" sz="1400" b="1" dirty="0"/>
              <a:t>7 </a:t>
            </a:r>
            <a:r>
              <a:rPr lang="en-US" sz="1400" dirty="0"/>
              <a:t>month initiative | </a:t>
            </a:r>
            <a:r>
              <a:rPr lang="en-US" sz="1400" b="1" dirty="0"/>
              <a:t>3</a:t>
            </a:r>
            <a:r>
              <a:rPr lang="en-US" sz="1400" dirty="0"/>
              <a:t> Integration Services resources</a:t>
            </a:r>
          </a:p>
          <a:p>
            <a:pPr marL="0" indent="0">
              <a:spcBef>
                <a:spcPts val="300"/>
              </a:spcBef>
              <a:buNone/>
            </a:pPr>
            <a:endParaRPr lang="en-US" sz="1400" dirty="0"/>
          </a:p>
        </p:txBody>
      </p:sp>
    </p:spTree>
    <p:extLst>
      <p:ext uri="{BB962C8B-B14F-4D97-AF65-F5344CB8AC3E}">
        <p14:creationId xmlns:p14="http://schemas.microsoft.com/office/powerpoint/2010/main" val="1031979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D3B3E1-701E-2F89-74DC-5D8C75F23533}"/>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E2AAE79E-1A3C-DAC8-E517-EB4ADFC01F34}"/>
              </a:ext>
            </a:extLst>
          </p:cNvPr>
          <p:cNvSpPr>
            <a:spLocks noGrp="1" noRot="1" noMove="1" noResize="1" noEditPoints="1" noAdjustHandles="1" noChangeArrowheads="1" noChangeShapeType="1"/>
          </p:cNvSpPr>
          <p:nvPr/>
        </p:nvSpPr>
        <p:spPr>
          <a:xfrm>
            <a:off x="1" y="1479855"/>
            <a:ext cx="12191999" cy="4767325"/>
          </a:xfrm>
          <a:prstGeom prst="rect">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2" name="Title 1">
            <a:extLst>
              <a:ext uri="{FF2B5EF4-FFF2-40B4-BE49-F238E27FC236}">
                <a16:creationId xmlns:a16="http://schemas.microsoft.com/office/drawing/2014/main" id="{07429A23-6D8D-3FB4-4D79-1511CA6FCF50}"/>
              </a:ext>
            </a:extLst>
          </p:cNvPr>
          <p:cNvSpPr>
            <a:spLocks noGrp="1"/>
          </p:cNvSpPr>
          <p:nvPr>
            <p:ph type="title"/>
          </p:nvPr>
        </p:nvSpPr>
        <p:spPr/>
        <p:txBody>
          <a:bodyPr/>
          <a:lstStyle/>
          <a:p>
            <a:r>
              <a:rPr lang="en-US" dirty="0"/>
              <a:t>2025 integration highlights</a:t>
            </a:r>
          </a:p>
        </p:txBody>
      </p:sp>
      <p:sp>
        <p:nvSpPr>
          <p:cNvPr id="3" name="Text Placeholder 2">
            <a:extLst>
              <a:ext uri="{FF2B5EF4-FFF2-40B4-BE49-F238E27FC236}">
                <a16:creationId xmlns:a16="http://schemas.microsoft.com/office/drawing/2014/main" id="{8C69700E-716B-0EA6-D4D1-D114981397A3}"/>
              </a:ext>
            </a:extLst>
          </p:cNvPr>
          <p:cNvSpPr>
            <a:spLocks noGrp="1"/>
          </p:cNvSpPr>
          <p:nvPr>
            <p:ph type="body" sz="quarter" idx="13"/>
          </p:nvPr>
        </p:nvSpPr>
        <p:spPr>
          <a:xfrm>
            <a:off x="449732" y="817979"/>
            <a:ext cx="11280043" cy="577150"/>
          </a:xfrm>
        </p:spPr>
        <p:txBody>
          <a:bodyPr/>
          <a:lstStyle/>
          <a:p>
            <a:r>
              <a:rPr lang="en-US" sz="1600" dirty="0"/>
              <a:t>Relentless execution amid accelerating demand</a:t>
            </a:r>
          </a:p>
        </p:txBody>
      </p:sp>
      <p:sp>
        <p:nvSpPr>
          <p:cNvPr id="4" name="Slide Number Placeholder 3">
            <a:extLst>
              <a:ext uri="{FF2B5EF4-FFF2-40B4-BE49-F238E27FC236}">
                <a16:creationId xmlns:a16="http://schemas.microsoft.com/office/drawing/2014/main" id="{F64B407F-3C6C-E037-FBB9-2EC5437CC506}"/>
              </a:ext>
            </a:extLst>
          </p:cNvPr>
          <p:cNvSpPr>
            <a:spLocks noGrp="1"/>
          </p:cNvSpPr>
          <p:nvPr>
            <p:ph type="sldNum" sz="quarter" idx="14"/>
          </p:nvPr>
        </p:nvSpPr>
        <p:spPr>
          <a:xfrm>
            <a:off x="230563" y="6305993"/>
            <a:ext cx="3753040" cy="365125"/>
          </a:xfrm>
        </p:spPr>
        <p:txBody>
          <a:bodyPr/>
          <a:lstStyle/>
          <a:p>
            <a:fld id="{E1134B45-AF8D-4DE1-B6B3-818C9AE12BDB}" type="slidenum">
              <a:rPr lang="en-US" smtClean="0"/>
              <a:pPr/>
              <a:t>6</a:t>
            </a:fld>
            <a:r>
              <a:rPr lang="en-US" dirty="0"/>
              <a:t> </a:t>
            </a:r>
            <a:r>
              <a:rPr lang="en-US" dirty="0">
                <a:solidFill>
                  <a:srgbClr val="000000"/>
                </a:solidFill>
                <a:latin typeface="+mn-lt"/>
                <a:ea typeface="ＭＳ Ｐゴシック" charset="-128"/>
              </a:rPr>
              <a:t>For investment professional use only. | </a:t>
            </a:r>
            <a:r>
              <a:rPr lang="en-US" dirty="0">
                <a:solidFill>
                  <a:schemeClr val="tx1"/>
                </a:solidFill>
                <a:latin typeface="+mn-lt"/>
              </a:rPr>
              <a:t>1250615.1.0</a:t>
            </a:r>
            <a:endParaRPr lang="en-US" dirty="0">
              <a:solidFill>
                <a:srgbClr val="000000"/>
              </a:solidFill>
              <a:latin typeface="+mn-lt"/>
              <a:ea typeface="ＭＳ Ｐゴシック" charset="-128"/>
            </a:endParaRPr>
          </a:p>
          <a:p>
            <a:endParaRPr lang="en-US" dirty="0"/>
          </a:p>
        </p:txBody>
      </p:sp>
      <p:graphicFrame>
        <p:nvGraphicFramePr>
          <p:cNvPr id="5" name="Table 4">
            <a:extLst>
              <a:ext uri="{FF2B5EF4-FFF2-40B4-BE49-F238E27FC236}">
                <a16:creationId xmlns:a16="http://schemas.microsoft.com/office/drawing/2014/main" id="{C93F24EC-E19A-38C2-629E-79BE85CE0B1F}"/>
              </a:ext>
            </a:extLst>
          </p:cNvPr>
          <p:cNvGraphicFramePr>
            <a:graphicFrameLocks noGrp="1"/>
          </p:cNvGraphicFramePr>
          <p:nvPr/>
        </p:nvGraphicFramePr>
        <p:xfrm>
          <a:off x="5532788" y="2043696"/>
          <a:ext cx="6363039" cy="3623856"/>
        </p:xfrm>
        <a:graphic>
          <a:graphicData uri="http://schemas.openxmlformats.org/drawingml/2006/table">
            <a:tbl>
              <a:tblPr firstRow="1" bandRow="1">
                <a:tableStyleId>{5C22544A-7EE6-4342-B048-85BDC9FD1C3A}</a:tableStyleId>
              </a:tblPr>
              <a:tblGrid>
                <a:gridCol w="2121013">
                  <a:extLst>
                    <a:ext uri="{9D8B030D-6E8A-4147-A177-3AD203B41FA5}">
                      <a16:colId xmlns:a16="http://schemas.microsoft.com/office/drawing/2014/main" val="1824500391"/>
                    </a:ext>
                  </a:extLst>
                </a:gridCol>
                <a:gridCol w="1076264">
                  <a:extLst>
                    <a:ext uri="{9D8B030D-6E8A-4147-A177-3AD203B41FA5}">
                      <a16:colId xmlns:a16="http://schemas.microsoft.com/office/drawing/2014/main" val="675443310"/>
                    </a:ext>
                  </a:extLst>
                </a:gridCol>
                <a:gridCol w="1044749">
                  <a:extLst>
                    <a:ext uri="{9D8B030D-6E8A-4147-A177-3AD203B41FA5}">
                      <a16:colId xmlns:a16="http://schemas.microsoft.com/office/drawing/2014/main" val="2307044948"/>
                    </a:ext>
                  </a:extLst>
                </a:gridCol>
                <a:gridCol w="2121013">
                  <a:extLst>
                    <a:ext uri="{9D8B030D-6E8A-4147-A177-3AD203B41FA5}">
                      <a16:colId xmlns:a16="http://schemas.microsoft.com/office/drawing/2014/main" val="709372542"/>
                    </a:ext>
                  </a:extLst>
                </a:gridCol>
              </a:tblGrid>
              <a:tr h="1811928">
                <a:tc>
                  <a:txBody>
                    <a:bodyPr/>
                    <a:lstStyle/>
                    <a:p>
                      <a:endParaRPr 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gridSpan="2">
                  <a:txBody>
                    <a:bodyPr/>
                    <a:lstStyle/>
                    <a:p>
                      <a:endParaRPr 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hMerge="1">
                  <a:txBody>
                    <a:bodyPr/>
                    <a:lstStyle/>
                    <a:p>
                      <a:endParaRPr lang="en-US"/>
                    </a:p>
                  </a:txBody>
                  <a:tcPr/>
                </a:tc>
                <a:tc>
                  <a:txBody>
                    <a:bodyPr/>
                    <a:lstStyle/>
                    <a:p>
                      <a:endParaRPr 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2995787663"/>
                  </a:ext>
                </a:extLst>
              </a:tr>
              <a:tr h="1811928">
                <a:tc gridSpan="2">
                  <a:txBody>
                    <a:bodyPr/>
                    <a:lstStyle/>
                    <a:p>
                      <a:endParaRPr 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hMerge="1">
                  <a:txBody>
                    <a:bodyPr/>
                    <a:lstStyle/>
                    <a:p>
                      <a:endParaRPr lang="en-US"/>
                    </a:p>
                  </a:txBody>
                  <a:tcPr>
                    <a:lnR w="12700" cap="flat" cmpd="sng" algn="ctr">
                      <a:solidFill>
                        <a:schemeClr val="tx1"/>
                      </a:solidFill>
                      <a:prstDash val="solid"/>
                      <a:round/>
                      <a:headEnd type="none" w="med" len="med"/>
                      <a:tailEnd type="none" w="med" len="med"/>
                    </a:lnR>
                  </a:tcPr>
                </a:tc>
                <a:tc gridSpan="2">
                  <a:txBody>
                    <a:bodyPr/>
                    <a:lstStyle/>
                    <a:p>
                      <a:endParaRPr 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hMerge="1">
                  <a:txBody>
                    <a:bodyPr/>
                    <a:lstStyle/>
                    <a:p>
                      <a:endParaRPr lang="en-US"/>
                    </a:p>
                  </a:txBody>
                  <a:tcPr/>
                </a:tc>
                <a:extLst>
                  <a:ext uri="{0D108BD9-81ED-4DB2-BD59-A6C34878D82A}">
                    <a16:rowId xmlns:a16="http://schemas.microsoft.com/office/drawing/2014/main" val="44911347"/>
                  </a:ext>
                </a:extLst>
              </a:tr>
            </a:tbl>
          </a:graphicData>
        </a:graphic>
      </p:graphicFrame>
      <p:sp>
        <p:nvSpPr>
          <p:cNvPr id="10" name="Text Placeholder 18">
            <a:extLst>
              <a:ext uri="{FF2B5EF4-FFF2-40B4-BE49-F238E27FC236}">
                <a16:creationId xmlns:a16="http://schemas.microsoft.com/office/drawing/2014/main" id="{14C22A61-1767-8411-A1F6-B3C7C0F1388B}"/>
              </a:ext>
            </a:extLst>
          </p:cNvPr>
          <p:cNvSpPr txBox="1">
            <a:spLocks/>
          </p:cNvSpPr>
          <p:nvPr/>
        </p:nvSpPr>
        <p:spPr>
          <a:xfrm>
            <a:off x="5727228" y="2373408"/>
            <a:ext cx="1664208" cy="538608"/>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600" b="1" dirty="0">
                <a:solidFill>
                  <a:schemeClr val="bg1"/>
                </a:solidFill>
              </a:rPr>
              <a:t>105M</a:t>
            </a:r>
            <a:r>
              <a:rPr lang="en-US" sz="3600" dirty="0">
                <a:solidFill>
                  <a:schemeClr val="bg1"/>
                </a:solidFill>
              </a:rPr>
              <a:t> </a:t>
            </a:r>
          </a:p>
        </p:txBody>
      </p:sp>
      <p:sp>
        <p:nvSpPr>
          <p:cNvPr id="11" name="Text Placeholder 17">
            <a:extLst>
              <a:ext uri="{FF2B5EF4-FFF2-40B4-BE49-F238E27FC236}">
                <a16:creationId xmlns:a16="http://schemas.microsoft.com/office/drawing/2014/main" id="{CF23C939-B627-DC18-2387-C9B41AA306E9}"/>
              </a:ext>
            </a:extLst>
          </p:cNvPr>
          <p:cNvSpPr txBox="1">
            <a:spLocks/>
          </p:cNvSpPr>
          <p:nvPr/>
        </p:nvSpPr>
        <p:spPr>
          <a:xfrm>
            <a:off x="5499972" y="3150565"/>
            <a:ext cx="2163754" cy="538608"/>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en-US" sz="1100" dirty="0">
                <a:solidFill>
                  <a:schemeClr val="bg1"/>
                </a:solidFill>
              </a:rPr>
              <a:t>Monthly API hit rate </a:t>
            </a:r>
          </a:p>
          <a:p>
            <a:pPr marL="0" indent="0" algn="ctr">
              <a:spcBef>
                <a:spcPts val="0"/>
              </a:spcBef>
              <a:buNone/>
            </a:pPr>
            <a:r>
              <a:rPr lang="en-US" sz="1100" dirty="0">
                <a:solidFill>
                  <a:schemeClr val="bg1"/>
                </a:solidFill>
              </a:rPr>
              <a:t>27% 7 year CAGR</a:t>
            </a:r>
          </a:p>
          <a:p>
            <a:pPr marL="0" indent="0" algn="ctr">
              <a:spcBef>
                <a:spcPts val="0"/>
              </a:spcBef>
              <a:buNone/>
            </a:pPr>
            <a:r>
              <a:rPr lang="en-US" sz="1100" dirty="0">
                <a:solidFill>
                  <a:schemeClr val="bg1"/>
                </a:solidFill>
              </a:rPr>
              <a:t>reflecting robust adoption, platform scalability</a:t>
            </a:r>
          </a:p>
        </p:txBody>
      </p:sp>
      <p:sp>
        <p:nvSpPr>
          <p:cNvPr id="13" name="Text Placeholder 20">
            <a:extLst>
              <a:ext uri="{FF2B5EF4-FFF2-40B4-BE49-F238E27FC236}">
                <a16:creationId xmlns:a16="http://schemas.microsoft.com/office/drawing/2014/main" id="{AE3268A4-C3A2-8885-9350-F059991DB4CF}"/>
              </a:ext>
            </a:extLst>
          </p:cNvPr>
          <p:cNvSpPr txBox="1">
            <a:spLocks/>
          </p:cNvSpPr>
          <p:nvPr/>
        </p:nvSpPr>
        <p:spPr>
          <a:xfrm>
            <a:off x="7884050" y="2415832"/>
            <a:ext cx="1664208" cy="538608"/>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600" b="1" dirty="0">
                <a:solidFill>
                  <a:schemeClr val="bg1"/>
                </a:solidFill>
              </a:rPr>
              <a:t>70%</a:t>
            </a:r>
          </a:p>
        </p:txBody>
      </p:sp>
      <p:sp>
        <p:nvSpPr>
          <p:cNvPr id="16" name="Text Placeholder 19">
            <a:extLst>
              <a:ext uri="{FF2B5EF4-FFF2-40B4-BE49-F238E27FC236}">
                <a16:creationId xmlns:a16="http://schemas.microsoft.com/office/drawing/2014/main" id="{0E693C1A-D7F8-9B85-B916-D69C41FB27D7}"/>
              </a:ext>
            </a:extLst>
          </p:cNvPr>
          <p:cNvSpPr txBox="1">
            <a:spLocks/>
          </p:cNvSpPr>
          <p:nvPr/>
        </p:nvSpPr>
        <p:spPr>
          <a:xfrm>
            <a:off x="7681524" y="3159696"/>
            <a:ext cx="2029968" cy="538608"/>
          </a:xfrm>
          <a:prstGeom prst="rect">
            <a:avLst/>
          </a:prstGeom>
        </p:spPr>
        <p:txBody>
          <a:bodyPr anchor="ct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en-US" sz="1100" dirty="0">
                <a:solidFill>
                  <a:schemeClr val="bg1"/>
                </a:solidFill>
              </a:rPr>
              <a:t>Of IWMS clients return to Integration Xchange to deepen their integrations</a:t>
            </a:r>
          </a:p>
        </p:txBody>
      </p:sp>
      <p:sp>
        <p:nvSpPr>
          <p:cNvPr id="17" name="Text Placeholder 22">
            <a:extLst>
              <a:ext uri="{FF2B5EF4-FFF2-40B4-BE49-F238E27FC236}">
                <a16:creationId xmlns:a16="http://schemas.microsoft.com/office/drawing/2014/main" id="{B49D8BE7-70F9-96ED-8727-B26FA8161183}"/>
              </a:ext>
            </a:extLst>
          </p:cNvPr>
          <p:cNvSpPr txBox="1">
            <a:spLocks/>
          </p:cNvSpPr>
          <p:nvPr/>
        </p:nvSpPr>
        <p:spPr>
          <a:xfrm>
            <a:off x="9999669" y="2415832"/>
            <a:ext cx="1666122" cy="538608"/>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600" b="1" dirty="0">
                <a:solidFill>
                  <a:schemeClr val="bg1"/>
                </a:solidFill>
              </a:rPr>
              <a:t>25%</a:t>
            </a:r>
          </a:p>
        </p:txBody>
      </p:sp>
      <p:sp>
        <p:nvSpPr>
          <p:cNvPr id="19" name="Text Placeholder 21">
            <a:extLst>
              <a:ext uri="{FF2B5EF4-FFF2-40B4-BE49-F238E27FC236}">
                <a16:creationId xmlns:a16="http://schemas.microsoft.com/office/drawing/2014/main" id="{9E4C9838-AFE6-0A82-DFEC-09D28D65EB9B}"/>
              </a:ext>
            </a:extLst>
          </p:cNvPr>
          <p:cNvSpPr txBox="1">
            <a:spLocks/>
          </p:cNvSpPr>
          <p:nvPr/>
        </p:nvSpPr>
        <p:spPr>
          <a:xfrm>
            <a:off x="9807140" y="3221141"/>
            <a:ext cx="2088686" cy="538608"/>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en-US" sz="1100" dirty="0">
                <a:solidFill>
                  <a:schemeClr val="bg1"/>
                </a:solidFill>
              </a:rPr>
              <a:t> Increase in API deployment efficiency with our patent filed AI tool</a:t>
            </a:r>
          </a:p>
        </p:txBody>
      </p:sp>
      <p:sp>
        <p:nvSpPr>
          <p:cNvPr id="20" name="Text Placeholder 24">
            <a:extLst>
              <a:ext uri="{FF2B5EF4-FFF2-40B4-BE49-F238E27FC236}">
                <a16:creationId xmlns:a16="http://schemas.microsoft.com/office/drawing/2014/main" id="{18F8EDEA-57C5-7CC4-A9A2-6E610BE9315E}"/>
              </a:ext>
            </a:extLst>
          </p:cNvPr>
          <p:cNvSpPr txBox="1">
            <a:spLocks/>
          </p:cNvSpPr>
          <p:nvPr/>
        </p:nvSpPr>
        <p:spPr>
          <a:xfrm>
            <a:off x="5749318" y="4210325"/>
            <a:ext cx="2835145" cy="538608"/>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600" b="1" dirty="0">
                <a:solidFill>
                  <a:schemeClr val="bg1"/>
                </a:solidFill>
              </a:rPr>
              <a:t>150+</a:t>
            </a:r>
          </a:p>
        </p:txBody>
      </p:sp>
      <p:sp>
        <p:nvSpPr>
          <p:cNvPr id="22" name="Text Placeholder 23">
            <a:extLst>
              <a:ext uri="{FF2B5EF4-FFF2-40B4-BE49-F238E27FC236}">
                <a16:creationId xmlns:a16="http://schemas.microsoft.com/office/drawing/2014/main" id="{08D84780-6E48-30A4-1D2B-F595A642D7C9}"/>
              </a:ext>
            </a:extLst>
          </p:cNvPr>
          <p:cNvSpPr txBox="1">
            <a:spLocks/>
          </p:cNvSpPr>
          <p:nvPr/>
        </p:nvSpPr>
        <p:spPr>
          <a:xfrm>
            <a:off x="5470875" y="4861984"/>
            <a:ext cx="3310127" cy="538608"/>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en-US" sz="1100" dirty="0">
                <a:solidFill>
                  <a:schemeClr val="bg1"/>
                </a:solidFill>
              </a:rPr>
              <a:t>Active clients/fintech in the test environment,</a:t>
            </a:r>
          </a:p>
          <a:p>
            <a:pPr marL="0" indent="0" algn="ctr">
              <a:spcBef>
                <a:spcPts val="0"/>
              </a:spcBef>
              <a:buNone/>
            </a:pPr>
            <a:r>
              <a:rPr lang="en-US" sz="1100" dirty="0">
                <a:solidFill>
                  <a:schemeClr val="bg1"/>
                </a:solidFill>
              </a:rPr>
              <a:t>an 18% increase from 2024</a:t>
            </a:r>
          </a:p>
        </p:txBody>
      </p:sp>
      <p:sp>
        <p:nvSpPr>
          <p:cNvPr id="27" name="Text Placeholder 26">
            <a:extLst>
              <a:ext uri="{FF2B5EF4-FFF2-40B4-BE49-F238E27FC236}">
                <a16:creationId xmlns:a16="http://schemas.microsoft.com/office/drawing/2014/main" id="{46C11A08-AAA0-00FC-CD56-25EEB8C7FF8C}"/>
              </a:ext>
            </a:extLst>
          </p:cNvPr>
          <p:cNvSpPr txBox="1">
            <a:spLocks/>
          </p:cNvSpPr>
          <p:nvPr/>
        </p:nvSpPr>
        <p:spPr>
          <a:xfrm>
            <a:off x="8917592" y="4200958"/>
            <a:ext cx="2645105" cy="538608"/>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600" b="1" dirty="0">
                <a:solidFill>
                  <a:schemeClr val="bg1"/>
                </a:solidFill>
              </a:rPr>
              <a:t>250+</a:t>
            </a:r>
          </a:p>
        </p:txBody>
      </p:sp>
      <p:sp>
        <p:nvSpPr>
          <p:cNvPr id="28" name="Text Placeholder 25">
            <a:extLst>
              <a:ext uri="{FF2B5EF4-FFF2-40B4-BE49-F238E27FC236}">
                <a16:creationId xmlns:a16="http://schemas.microsoft.com/office/drawing/2014/main" id="{50CADC85-121B-7DD5-7B47-29A1529D3035}"/>
              </a:ext>
            </a:extLst>
          </p:cNvPr>
          <p:cNvSpPr txBox="1">
            <a:spLocks/>
          </p:cNvSpPr>
          <p:nvPr/>
        </p:nvSpPr>
        <p:spPr>
          <a:xfrm>
            <a:off x="8714792" y="4853790"/>
            <a:ext cx="3181034" cy="538608"/>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en-US" sz="1100" dirty="0">
                <a:solidFill>
                  <a:schemeClr val="bg1"/>
                </a:solidFill>
              </a:rPr>
              <a:t>Integrated </a:t>
            </a:r>
            <a:r>
              <a:rPr lang="en-US" sz="1100" dirty="0" err="1">
                <a:solidFill>
                  <a:schemeClr val="bg1"/>
                </a:solidFill>
              </a:rPr>
              <a:t>fintechs</a:t>
            </a:r>
            <a:endParaRPr lang="en-US" sz="1100" dirty="0">
              <a:solidFill>
                <a:schemeClr val="bg1"/>
              </a:solidFill>
            </a:endParaRPr>
          </a:p>
          <a:p>
            <a:pPr marL="0" indent="0" algn="ctr">
              <a:spcBef>
                <a:spcPts val="0"/>
              </a:spcBef>
              <a:buNone/>
            </a:pPr>
            <a:r>
              <a:rPr lang="en-US" sz="1100" dirty="0">
                <a:solidFill>
                  <a:schemeClr val="bg1"/>
                </a:solidFill>
              </a:rPr>
              <a:t>9% 7 Year CAGR signaling continued expansion in IWMS platform ecosystem </a:t>
            </a:r>
          </a:p>
        </p:txBody>
      </p:sp>
      <p:graphicFrame>
        <p:nvGraphicFramePr>
          <p:cNvPr id="6" name="Chart 5">
            <a:extLst>
              <a:ext uri="{FF2B5EF4-FFF2-40B4-BE49-F238E27FC236}">
                <a16:creationId xmlns:a16="http://schemas.microsoft.com/office/drawing/2014/main" id="{19F7C7CA-B05D-248D-ADEF-38AE2F90F7CC}"/>
              </a:ext>
            </a:extLst>
          </p:cNvPr>
          <p:cNvGraphicFramePr>
            <a:graphicFrameLocks/>
          </p:cNvGraphicFramePr>
          <p:nvPr>
            <p:extLst>
              <p:ext uri="{D42A27DB-BD31-4B8C-83A1-F6EECF244321}">
                <p14:modId xmlns:p14="http://schemas.microsoft.com/office/powerpoint/2010/main" val="913008464"/>
              </p:ext>
            </p:extLst>
          </p:nvPr>
        </p:nvGraphicFramePr>
        <p:xfrm>
          <a:off x="126749" y="1940036"/>
          <a:ext cx="5370443" cy="3799861"/>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a:extLst>
              <a:ext uri="{FF2B5EF4-FFF2-40B4-BE49-F238E27FC236}">
                <a16:creationId xmlns:a16="http://schemas.microsoft.com/office/drawing/2014/main" id="{AF9CC255-EA7B-FA51-9869-C6BE2D1F8DA5}"/>
              </a:ext>
            </a:extLst>
          </p:cNvPr>
          <p:cNvSpPr txBox="1"/>
          <p:nvPr/>
        </p:nvSpPr>
        <p:spPr>
          <a:xfrm>
            <a:off x="1043107" y="5809832"/>
            <a:ext cx="3537726" cy="369332"/>
          </a:xfrm>
          <a:prstGeom prst="rect">
            <a:avLst/>
          </a:prstGeom>
          <a:noFill/>
        </p:spPr>
        <p:txBody>
          <a:bodyPr wrap="square">
            <a:spAutoFit/>
          </a:bodyPr>
          <a:lstStyle/>
          <a:p>
            <a:r>
              <a:rPr lang="en-US" sz="900" dirty="0"/>
              <a:t>*The chart shows integration growth as a percentage, using the number of clients with integrations in 2018 as the benchmark.</a:t>
            </a:r>
          </a:p>
        </p:txBody>
      </p:sp>
      <p:sp>
        <p:nvSpPr>
          <p:cNvPr id="7" name="TextBox 6">
            <a:extLst>
              <a:ext uri="{FF2B5EF4-FFF2-40B4-BE49-F238E27FC236}">
                <a16:creationId xmlns:a16="http://schemas.microsoft.com/office/drawing/2014/main" id="{864C387B-D6A6-0122-577E-48DA50F07640}"/>
              </a:ext>
            </a:extLst>
          </p:cNvPr>
          <p:cNvSpPr txBox="1"/>
          <p:nvPr/>
        </p:nvSpPr>
        <p:spPr>
          <a:xfrm>
            <a:off x="7424328" y="5809586"/>
            <a:ext cx="2986528" cy="369332"/>
          </a:xfrm>
          <a:prstGeom prst="rect">
            <a:avLst/>
          </a:prstGeom>
          <a:noFill/>
        </p:spPr>
        <p:txBody>
          <a:bodyPr wrap="square" rtlCol="0">
            <a:spAutoFit/>
          </a:bodyPr>
          <a:lstStyle/>
          <a:p>
            <a:pPr algn="ctr"/>
            <a:r>
              <a:rPr lang="en-US" sz="900" dirty="0"/>
              <a:t>The reference data set forth above is derived from Fidelity internal data as of December 2025.</a:t>
            </a:r>
          </a:p>
        </p:txBody>
      </p:sp>
      <p:sp>
        <p:nvSpPr>
          <p:cNvPr id="8" name="TextBox 7">
            <a:extLst>
              <a:ext uri="{FF2B5EF4-FFF2-40B4-BE49-F238E27FC236}">
                <a16:creationId xmlns:a16="http://schemas.microsoft.com/office/drawing/2014/main" id="{D2AB845C-C880-5C3D-D211-1170D7A18539}"/>
              </a:ext>
            </a:extLst>
          </p:cNvPr>
          <p:cNvSpPr txBox="1"/>
          <p:nvPr/>
        </p:nvSpPr>
        <p:spPr>
          <a:xfrm>
            <a:off x="332302" y="6451827"/>
            <a:ext cx="10163420" cy="415498"/>
          </a:xfrm>
          <a:prstGeom prst="rect">
            <a:avLst/>
          </a:prstGeom>
          <a:noFill/>
        </p:spPr>
        <p:txBody>
          <a:bodyPr wrap="square">
            <a:spAutoFit/>
          </a:bodyPr>
          <a:lstStyle/>
          <a:p>
            <a:pPr marL="0" marR="0"/>
            <a:r>
              <a:rPr lang="en-US" sz="700" kern="100" dirty="0">
                <a:effectLst/>
                <a:ea typeface="Aptos" panose="020B0004020202020204" pitchFamily="34" charset="0"/>
                <a:cs typeface="Times New Roman" panose="02020603050405020304" pitchFamily="18" charset="0"/>
              </a:rPr>
              <a:t>IWMS platform is integrated with more than 250 fintech providers across the industry. The fintech providers referenced above are listed for illustrative purposes only and based on relative market popularity as of December 2025. Such references do not constitute an endorsement, recommendation, or solicitation for the use of any specific product, service, or partnership. Investment professionals are solely responsible for conducting their own independent due diligence prior to selecting or engaging any fintech products or services.</a:t>
            </a:r>
          </a:p>
        </p:txBody>
      </p:sp>
    </p:spTree>
    <p:extLst>
      <p:ext uri="{BB962C8B-B14F-4D97-AF65-F5344CB8AC3E}">
        <p14:creationId xmlns:p14="http://schemas.microsoft.com/office/powerpoint/2010/main" val="950900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D737D-2798-BC94-B640-4F15FC944A45}"/>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1E1663E-254D-95CA-054A-75A950B7D59A}"/>
              </a:ext>
            </a:extLst>
          </p:cNvPr>
          <p:cNvSpPr/>
          <p:nvPr/>
        </p:nvSpPr>
        <p:spPr>
          <a:xfrm>
            <a:off x="1" y="1422980"/>
            <a:ext cx="12191999" cy="4767325"/>
          </a:xfrm>
          <a:prstGeom prst="rect">
            <a:avLst/>
          </a:prstGeom>
          <a:solidFill>
            <a:srgbClr val="F7F4E4"/>
          </a:solidFill>
          <a:ln>
            <a:solidFill>
              <a:schemeClr val="bg1">
                <a:lumMod val="95000"/>
              </a:schemeClr>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4159B032-572D-8724-BA39-5D685E7290AC}"/>
              </a:ext>
            </a:extLst>
          </p:cNvPr>
          <p:cNvSpPr>
            <a:spLocks noGrp="1"/>
          </p:cNvSpPr>
          <p:nvPr>
            <p:ph type="title"/>
          </p:nvPr>
        </p:nvSpPr>
        <p:spPr>
          <a:xfrm>
            <a:off x="462223" y="365125"/>
            <a:ext cx="11267554" cy="720097"/>
          </a:xfrm>
        </p:spPr>
        <p:txBody>
          <a:bodyPr/>
          <a:lstStyle/>
          <a:p>
            <a:r>
              <a:rPr lang="en-US" dirty="0"/>
              <a:t>Technology consulting &amp; deployment model &amp; approach</a:t>
            </a:r>
          </a:p>
        </p:txBody>
      </p:sp>
      <p:sp>
        <p:nvSpPr>
          <p:cNvPr id="5" name="Slide Number Placeholder 4">
            <a:extLst>
              <a:ext uri="{FF2B5EF4-FFF2-40B4-BE49-F238E27FC236}">
                <a16:creationId xmlns:a16="http://schemas.microsoft.com/office/drawing/2014/main" id="{051D4F7C-A069-7441-387F-259C175045FD}"/>
              </a:ext>
            </a:extLst>
          </p:cNvPr>
          <p:cNvSpPr>
            <a:spLocks noGrp="1"/>
          </p:cNvSpPr>
          <p:nvPr>
            <p:ph type="sldNum" sz="quarter" idx="10"/>
          </p:nvPr>
        </p:nvSpPr>
        <p:spPr>
          <a:xfrm>
            <a:off x="230564" y="6231486"/>
            <a:ext cx="3880260" cy="365125"/>
          </a:xfrm>
        </p:spPr>
        <p:txBody>
          <a:bodyPr/>
          <a:lstStyle/>
          <a:p>
            <a:fld id="{E1134B45-AF8D-4DE1-B6B3-818C9AE12BDB}" type="slidenum">
              <a:rPr lang="en-US" smtClean="0"/>
              <a:pPr/>
              <a:t>7</a:t>
            </a:fld>
            <a:r>
              <a:rPr lang="en-US" dirty="0"/>
              <a:t> </a:t>
            </a:r>
            <a:r>
              <a:rPr lang="en-US" dirty="0">
                <a:solidFill>
                  <a:srgbClr val="000000"/>
                </a:solidFill>
                <a:latin typeface="+mn-lt"/>
                <a:ea typeface="ＭＳ Ｐゴシック" charset="-128"/>
              </a:rPr>
              <a:t>For investment professional use only. | </a:t>
            </a:r>
            <a:r>
              <a:rPr lang="en-US" dirty="0">
                <a:solidFill>
                  <a:schemeClr val="tx1"/>
                </a:solidFill>
                <a:latin typeface="+mn-lt"/>
              </a:rPr>
              <a:t>1250615.1.0</a:t>
            </a:r>
            <a:endParaRPr lang="en-US" dirty="0">
              <a:latin typeface="+mn-lt"/>
            </a:endParaRPr>
          </a:p>
        </p:txBody>
      </p:sp>
      <p:cxnSp>
        <p:nvCxnSpPr>
          <p:cNvPr id="8" name="Straight Connector 7">
            <a:extLst>
              <a:ext uri="{FF2B5EF4-FFF2-40B4-BE49-F238E27FC236}">
                <a16:creationId xmlns:a16="http://schemas.microsoft.com/office/drawing/2014/main" id="{93E5F1FE-55AB-DACB-C6EB-8082A3BFB312}"/>
              </a:ext>
            </a:extLst>
          </p:cNvPr>
          <p:cNvCxnSpPr>
            <a:cxnSpLocks/>
          </p:cNvCxnSpPr>
          <p:nvPr/>
        </p:nvCxnSpPr>
        <p:spPr>
          <a:xfrm flipV="1">
            <a:off x="3308933" y="1959554"/>
            <a:ext cx="6552955" cy="18854"/>
          </a:xfrm>
          <a:prstGeom prst="line">
            <a:avLst/>
          </a:prstGeom>
          <a:ln w="28575">
            <a:solidFill>
              <a:schemeClr val="bg1">
                <a:lumMod val="50000"/>
              </a:schemeClr>
            </a:solidFill>
            <a:prstDash val="sysDot"/>
          </a:ln>
          <a:effectLst/>
        </p:spPr>
        <p:style>
          <a:lnRef idx="1">
            <a:schemeClr val="accent1"/>
          </a:lnRef>
          <a:fillRef idx="0">
            <a:schemeClr val="accent1"/>
          </a:fillRef>
          <a:effectRef idx="0">
            <a:schemeClr val="accent1"/>
          </a:effectRef>
          <a:fontRef idx="minor">
            <a:schemeClr val="tx1"/>
          </a:fontRef>
        </p:style>
      </p:cxnSp>
      <p:sp>
        <p:nvSpPr>
          <p:cNvPr id="9" name="Parallelogram 8">
            <a:extLst>
              <a:ext uri="{FF2B5EF4-FFF2-40B4-BE49-F238E27FC236}">
                <a16:creationId xmlns:a16="http://schemas.microsoft.com/office/drawing/2014/main" id="{A015AAC7-30E1-289F-EB42-10930DC811CA}"/>
              </a:ext>
            </a:extLst>
          </p:cNvPr>
          <p:cNvSpPr/>
          <p:nvPr/>
        </p:nvSpPr>
        <p:spPr>
          <a:xfrm>
            <a:off x="1522778" y="1748539"/>
            <a:ext cx="1902431" cy="426126"/>
          </a:xfrm>
          <a:prstGeom prst="parallelogram">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00" b="1" dirty="0">
                <a:solidFill>
                  <a:schemeClr val="bg1"/>
                </a:solidFill>
                <a:ea typeface="ＭＳ Ｐゴシック"/>
                <a:cs typeface="Arial"/>
              </a:rPr>
              <a:t>Consultation</a:t>
            </a:r>
          </a:p>
        </p:txBody>
      </p:sp>
      <p:sp>
        <p:nvSpPr>
          <p:cNvPr id="10" name="Parallelogram 9">
            <a:extLst>
              <a:ext uri="{FF2B5EF4-FFF2-40B4-BE49-F238E27FC236}">
                <a16:creationId xmlns:a16="http://schemas.microsoft.com/office/drawing/2014/main" id="{DADCEE8B-CAE5-88D8-5027-947D2467CCEA}"/>
              </a:ext>
            </a:extLst>
          </p:cNvPr>
          <p:cNvSpPr/>
          <p:nvPr/>
        </p:nvSpPr>
        <p:spPr>
          <a:xfrm>
            <a:off x="3596675" y="1748539"/>
            <a:ext cx="1902431" cy="426126"/>
          </a:xfrm>
          <a:prstGeom prst="parallelogram">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00" b="1" dirty="0">
                <a:solidFill>
                  <a:schemeClr val="bg1"/>
                </a:solidFill>
                <a:ea typeface="ＭＳ Ｐゴシック"/>
                <a:cs typeface="Arial"/>
              </a:rPr>
              <a:t>Technology &amp; </a:t>
            </a:r>
          </a:p>
          <a:p>
            <a:pPr algn="ctr"/>
            <a:r>
              <a:rPr lang="en-US" sz="1100" b="1" dirty="0">
                <a:solidFill>
                  <a:schemeClr val="bg1"/>
                </a:solidFill>
                <a:ea typeface="ＭＳ Ｐゴシック"/>
                <a:cs typeface="Arial"/>
              </a:rPr>
              <a:t>ops assessment</a:t>
            </a:r>
          </a:p>
        </p:txBody>
      </p:sp>
      <p:sp>
        <p:nvSpPr>
          <p:cNvPr id="11" name="Parallelogram 10">
            <a:extLst>
              <a:ext uri="{FF2B5EF4-FFF2-40B4-BE49-F238E27FC236}">
                <a16:creationId xmlns:a16="http://schemas.microsoft.com/office/drawing/2014/main" id="{D3B4083F-8326-B2F4-B079-3CC6B8BF4445}"/>
              </a:ext>
            </a:extLst>
          </p:cNvPr>
          <p:cNvSpPr/>
          <p:nvPr/>
        </p:nvSpPr>
        <p:spPr>
          <a:xfrm>
            <a:off x="5670572" y="1748539"/>
            <a:ext cx="1902431" cy="426126"/>
          </a:xfrm>
          <a:prstGeom prst="parallelogram">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00" b="1" dirty="0">
                <a:solidFill>
                  <a:schemeClr val="bg1"/>
                </a:solidFill>
                <a:ea typeface="ＭＳ Ｐゴシック"/>
                <a:cs typeface="Arial"/>
              </a:rPr>
              <a:t>Implementation</a:t>
            </a:r>
            <a:endParaRPr lang="en-US" sz="1100" dirty="0">
              <a:solidFill>
                <a:schemeClr val="bg1"/>
              </a:solidFill>
            </a:endParaRPr>
          </a:p>
        </p:txBody>
      </p:sp>
      <p:sp>
        <p:nvSpPr>
          <p:cNvPr id="12" name="Parallelogram 11">
            <a:extLst>
              <a:ext uri="{FF2B5EF4-FFF2-40B4-BE49-F238E27FC236}">
                <a16:creationId xmlns:a16="http://schemas.microsoft.com/office/drawing/2014/main" id="{15E49E6D-F166-BEF4-C04D-25EC96DC6E90}"/>
              </a:ext>
            </a:extLst>
          </p:cNvPr>
          <p:cNvSpPr/>
          <p:nvPr/>
        </p:nvSpPr>
        <p:spPr>
          <a:xfrm>
            <a:off x="7741330" y="1748539"/>
            <a:ext cx="1902431" cy="426126"/>
          </a:xfrm>
          <a:prstGeom prst="parallelogram">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00" b="1" dirty="0">
                <a:solidFill>
                  <a:schemeClr val="bg1"/>
                </a:solidFill>
                <a:ea typeface="ＭＳ Ｐゴシック"/>
                <a:cs typeface="Arial"/>
              </a:rPr>
              <a:t>Production</a:t>
            </a:r>
          </a:p>
        </p:txBody>
      </p:sp>
      <p:sp>
        <p:nvSpPr>
          <p:cNvPr id="19" name="Parallelogram 18">
            <a:extLst>
              <a:ext uri="{FF2B5EF4-FFF2-40B4-BE49-F238E27FC236}">
                <a16:creationId xmlns:a16="http://schemas.microsoft.com/office/drawing/2014/main" id="{CE91849C-77EF-D737-36C5-69FE969B758C}"/>
              </a:ext>
            </a:extLst>
          </p:cNvPr>
          <p:cNvSpPr/>
          <p:nvPr/>
        </p:nvSpPr>
        <p:spPr>
          <a:xfrm>
            <a:off x="9810197" y="1748539"/>
            <a:ext cx="1902431" cy="426126"/>
          </a:xfrm>
          <a:prstGeom prst="parallelogram">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00" b="1" dirty="0">
                <a:solidFill>
                  <a:schemeClr val="bg1"/>
                </a:solidFill>
                <a:ea typeface="ＭＳ Ｐゴシック"/>
                <a:cs typeface="Arial"/>
              </a:rPr>
              <a:t>Post-production</a:t>
            </a:r>
          </a:p>
          <a:p>
            <a:pPr algn="ctr"/>
            <a:r>
              <a:rPr lang="en-US" sz="1100" b="1" dirty="0">
                <a:solidFill>
                  <a:schemeClr val="bg1"/>
                </a:solidFill>
                <a:ea typeface="ＭＳ Ｐゴシック"/>
                <a:cs typeface="Arial"/>
              </a:rPr>
              <a:t>support</a:t>
            </a:r>
          </a:p>
        </p:txBody>
      </p:sp>
      <p:sp>
        <p:nvSpPr>
          <p:cNvPr id="4" name="Rectangle: Rounded Corners 3">
            <a:extLst>
              <a:ext uri="{FF2B5EF4-FFF2-40B4-BE49-F238E27FC236}">
                <a16:creationId xmlns:a16="http://schemas.microsoft.com/office/drawing/2014/main" id="{046BBC35-C5A8-C49A-EB45-A4DF2F3B6995}"/>
              </a:ext>
            </a:extLst>
          </p:cNvPr>
          <p:cNvSpPr/>
          <p:nvPr/>
        </p:nvSpPr>
        <p:spPr>
          <a:xfrm>
            <a:off x="3527212" y="2369506"/>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Technology</a:t>
            </a:r>
          </a:p>
          <a:p>
            <a:pPr marL="171450" indent="-171450" algn="ctr">
              <a:buFont typeface="Arial" panose="020B0604020202020204" pitchFamily="34" charset="0"/>
              <a:buChar char="•"/>
            </a:pPr>
            <a:endParaRPr lang="en-US" sz="900" dirty="0">
              <a:solidFill>
                <a:schemeClr val="bg2"/>
              </a:solidFill>
              <a:ea typeface="ＭＳ Ｐゴシック"/>
              <a:cs typeface="Arial"/>
            </a:endParaRP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Authentication &amp; authorization </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Design solution architecture</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Use case analysis &amp; mapping </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Security model review</a:t>
            </a:r>
          </a:p>
        </p:txBody>
      </p:sp>
      <p:sp>
        <p:nvSpPr>
          <p:cNvPr id="1054" name="Text Placeholder 2">
            <a:extLst>
              <a:ext uri="{FF2B5EF4-FFF2-40B4-BE49-F238E27FC236}">
                <a16:creationId xmlns:a16="http://schemas.microsoft.com/office/drawing/2014/main" id="{1FE6B03D-839D-D936-A3DA-7FB05318AE71}"/>
              </a:ext>
            </a:extLst>
          </p:cNvPr>
          <p:cNvSpPr txBox="1">
            <a:spLocks/>
          </p:cNvSpPr>
          <p:nvPr/>
        </p:nvSpPr>
        <p:spPr>
          <a:xfrm>
            <a:off x="96007" y="1694388"/>
            <a:ext cx="1522777" cy="500701"/>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400" dirty="0"/>
              <a:t>Key integration phases</a:t>
            </a:r>
          </a:p>
        </p:txBody>
      </p:sp>
      <p:sp>
        <p:nvSpPr>
          <p:cNvPr id="7" name="Rectangle: Rounded Corners 6">
            <a:extLst>
              <a:ext uri="{FF2B5EF4-FFF2-40B4-BE49-F238E27FC236}">
                <a16:creationId xmlns:a16="http://schemas.microsoft.com/office/drawing/2014/main" id="{5BB1C90A-BCFD-6892-BBE4-4F825E03038E}"/>
              </a:ext>
            </a:extLst>
          </p:cNvPr>
          <p:cNvSpPr/>
          <p:nvPr/>
        </p:nvSpPr>
        <p:spPr>
          <a:xfrm>
            <a:off x="3527212" y="3616221"/>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Operations</a:t>
            </a:r>
          </a:p>
          <a:p>
            <a:pPr marL="171450" indent="-171450" algn="ctr">
              <a:buFont typeface="Arial" panose="020B0604020202020204" pitchFamily="34" charset="0"/>
              <a:buChar char="•"/>
            </a:pPr>
            <a:endParaRPr lang="en-US" sz="900" dirty="0">
              <a:solidFill>
                <a:schemeClr val="bg2"/>
              </a:solidFill>
              <a:ea typeface="ＭＳ Ｐゴシック"/>
              <a:cs typeface="Arial"/>
            </a:endParaRP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Legal agreements/contracts</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Vendor/client tech review </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Exception &amp; risk control</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Market data subscription </a:t>
            </a:r>
          </a:p>
        </p:txBody>
      </p:sp>
      <p:sp>
        <p:nvSpPr>
          <p:cNvPr id="13" name="Rectangle: Rounded Corners 12">
            <a:extLst>
              <a:ext uri="{FF2B5EF4-FFF2-40B4-BE49-F238E27FC236}">
                <a16:creationId xmlns:a16="http://schemas.microsoft.com/office/drawing/2014/main" id="{229E3191-3B43-472C-4495-BC71F9869084}"/>
              </a:ext>
            </a:extLst>
          </p:cNvPr>
          <p:cNvSpPr/>
          <p:nvPr/>
        </p:nvSpPr>
        <p:spPr>
          <a:xfrm>
            <a:off x="3527212" y="4914699"/>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Fintech (If applicable)	</a:t>
            </a:r>
            <a:endParaRPr lang="en-US" sz="900" dirty="0">
              <a:solidFill>
                <a:schemeClr val="bg2"/>
              </a:solidFill>
              <a:ea typeface="ＭＳ Ｐゴシック"/>
              <a:cs typeface="Arial"/>
            </a:endParaRP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Assess integration solutions</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Align operating model</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Conduct architecture review </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Perform tech assessment</a:t>
            </a:r>
          </a:p>
        </p:txBody>
      </p:sp>
      <p:sp>
        <p:nvSpPr>
          <p:cNvPr id="14" name="Rectangle: Rounded Corners 13">
            <a:extLst>
              <a:ext uri="{FF2B5EF4-FFF2-40B4-BE49-F238E27FC236}">
                <a16:creationId xmlns:a16="http://schemas.microsoft.com/office/drawing/2014/main" id="{0BF8FE11-1180-C870-6901-EFF5CD10ED3D}"/>
              </a:ext>
            </a:extLst>
          </p:cNvPr>
          <p:cNvSpPr/>
          <p:nvPr/>
        </p:nvSpPr>
        <p:spPr>
          <a:xfrm>
            <a:off x="5601109" y="2369506"/>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Solution deployment</a:t>
            </a:r>
          </a:p>
          <a:p>
            <a:pPr marL="171450" indent="-171450" algn="ctr">
              <a:buFont typeface="Arial" panose="020B0604020202020204" pitchFamily="34" charset="0"/>
              <a:buChar char="•"/>
            </a:pPr>
            <a:endParaRPr lang="en-US" sz="900" dirty="0">
              <a:solidFill>
                <a:schemeClr val="bg2"/>
              </a:solidFill>
              <a:ea typeface="ＭＳ Ｐゴシック"/>
              <a:cs typeface="Arial"/>
            </a:endParaRP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Connectivity, IFP, transmission</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Deploy API, SSO, S2S alerts</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FIX order &amp; trade flow</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Provide E2E testing support </a:t>
            </a:r>
          </a:p>
        </p:txBody>
      </p:sp>
      <p:sp>
        <p:nvSpPr>
          <p:cNvPr id="15" name="Rectangle: Rounded Corners 14">
            <a:extLst>
              <a:ext uri="{FF2B5EF4-FFF2-40B4-BE49-F238E27FC236}">
                <a16:creationId xmlns:a16="http://schemas.microsoft.com/office/drawing/2014/main" id="{DE698E1B-649F-60BB-E540-DC8320949DFB}"/>
              </a:ext>
            </a:extLst>
          </p:cNvPr>
          <p:cNvSpPr/>
          <p:nvPr/>
        </p:nvSpPr>
        <p:spPr>
          <a:xfrm>
            <a:off x="5601109" y="3616221"/>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Development support</a:t>
            </a:r>
          </a:p>
          <a:p>
            <a:pPr marL="171450" indent="-171450" algn="ctr">
              <a:buFont typeface="Arial" panose="020B0604020202020204" pitchFamily="34" charset="0"/>
              <a:buChar char="•"/>
            </a:pPr>
            <a:endParaRPr lang="en-US" sz="900" dirty="0">
              <a:solidFill>
                <a:schemeClr val="bg2"/>
              </a:solidFill>
              <a:ea typeface="ＭＳ Ｐゴシック"/>
              <a:cs typeface="Arial"/>
            </a:endParaRP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Tech configuration &amp; setup</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Establish network connectivity </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Test data &amp; ID provisioning</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Support test case execution</a:t>
            </a:r>
          </a:p>
        </p:txBody>
      </p:sp>
      <p:sp>
        <p:nvSpPr>
          <p:cNvPr id="16" name="Rectangle: Rounded Corners 15">
            <a:extLst>
              <a:ext uri="{FF2B5EF4-FFF2-40B4-BE49-F238E27FC236}">
                <a16:creationId xmlns:a16="http://schemas.microsoft.com/office/drawing/2014/main" id="{5B942282-691C-BC3C-7160-B7C79F7639FE}"/>
              </a:ext>
            </a:extLst>
          </p:cNvPr>
          <p:cNvSpPr/>
          <p:nvPr/>
        </p:nvSpPr>
        <p:spPr>
          <a:xfrm>
            <a:off x="5601109" y="4914699"/>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Program management	</a:t>
            </a:r>
            <a:endParaRPr lang="en-US" sz="900" dirty="0">
              <a:solidFill>
                <a:schemeClr val="bg2"/>
              </a:solidFill>
              <a:ea typeface="ＭＳ Ｐゴシック"/>
              <a:cs typeface="Arial"/>
            </a:endParaRP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Track timeline &amp; milestone</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Deliver progress update </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Enhancement &amp; issue list</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Conduct change management </a:t>
            </a:r>
          </a:p>
        </p:txBody>
      </p:sp>
      <p:sp>
        <p:nvSpPr>
          <p:cNvPr id="17" name="Rectangle: Rounded Corners 16">
            <a:extLst>
              <a:ext uri="{FF2B5EF4-FFF2-40B4-BE49-F238E27FC236}">
                <a16:creationId xmlns:a16="http://schemas.microsoft.com/office/drawing/2014/main" id="{21D8DD2B-4EB6-70FA-D265-8047A1A1EA3A}"/>
              </a:ext>
            </a:extLst>
          </p:cNvPr>
          <p:cNvSpPr/>
          <p:nvPr/>
        </p:nvSpPr>
        <p:spPr>
          <a:xfrm>
            <a:off x="7671867" y="2369506"/>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Installs/releases</a:t>
            </a:r>
          </a:p>
          <a:p>
            <a:pPr algn="ctr"/>
            <a:endParaRPr lang="en-US" sz="900" dirty="0">
              <a:solidFill>
                <a:schemeClr val="bg2"/>
              </a:solidFill>
              <a:ea typeface="ＭＳ Ｐゴシック"/>
              <a:cs typeface="Arial"/>
            </a:endParaRP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Validate production installs</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Two-week production warranty</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Transition to prod support </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Incidents resolution &amp; triage</a:t>
            </a:r>
          </a:p>
        </p:txBody>
      </p:sp>
      <p:sp>
        <p:nvSpPr>
          <p:cNvPr id="18" name="Rectangle: Rounded Corners 17">
            <a:extLst>
              <a:ext uri="{FF2B5EF4-FFF2-40B4-BE49-F238E27FC236}">
                <a16:creationId xmlns:a16="http://schemas.microsoft.com/office/drawing/2014/main" id="{AF768FE3-1C40-63F4-DCB8-67DF0487F6BF}"/>
              </a:ext>
            </a:extLst>
          </p:cNvPr>
          <p:cNvSpPr/>
          <p:nvPr/>
        </p:nvSpPr>
        <p:spPr>
          <a:xfrm>
            <a:off x="7671867" y="3616221"/>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err="1">
                <a:solidFill>
                  <a:schemeClr val="bg2"/>
                </a:solidFill>
                <a:ea typeface="ＭＳ Ｐゴシック"/>
                <a:cs typeface="Arial"/>
              </a:rPr>
              <a:t>Dashbard</a:t>
            </a:r>
            <a:r>
              <a:rPr lang="en-US" sz="1050" b="1" dirty="0">
                <a:solidFill>
                  <a:schemeClr val="bg2"/>
                </a:solidFill>
                <a:ea typeface="ＭＳ Ｐゴシック"/>
                <a:cs typeface="Arial"/>
              </a:rPr>
              <a:t>/analytics</a:t>
            </a:r>
          </a:p>
          <a:p>
            <a:pPr algn="ctr"/>
            <a:endParaRPr lang="en-US" sz="900" dirty="0">
              <a:solidFill>
                <a:schemeClr val="bg2"/>
              </a:solidFill>
              <a:ea typeface="ＭＳ Ｐゴシック"/>
              <a:cs typeface="Arial"/>
            </a:endParaRP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Monitor E2E traffic </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Track performance metrics</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Usage &amp; adoption reports</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Implement alert &amp; notification</a:t>
            </a:r>
          </a:p>
        </p:txBody>
      </p:sp>
      <p:sp>
        <p:nvSpPr>
          <p:cNvPr id="20" name="Rectangle: Rounded Corners 19">
            <a:extLst>
              <a:ext uri="{FF2B5EF4-FFF2-40B4-BE49-F238E27FC236}">
                <a16:creationId xmlns:a16="http://schemas.microsoft.com/office/drawing/2014/main" id="{118A7694-027D-133A-8A5F-E0940DEF8AE8}"/>
              </a:ext>
            </a:extLst>
          </p:cNvPr>
          <p:cNvSpPr/>
          <p:nvPr/>
        </p:nvSpPr>
        <p:spPr>
          <a:xfrm>
            <a:off x="7671867" y="4914699"/>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Maintenance/upgrades	</a:t>
            </a:r>
            <a:endParaRPr lang="en-US" sz="900" dirty="0">
              <a:solidFill>
                <a:schemeClr val="bg2"/>
              </a:solidFill>
              <a:ea typeface="ＭＳ Ｐゴシック"/>
              <a:cs typeface="Arial"/>
            </a:endParaRP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Follow up on industry events</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Tech/version upgrades</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Cybersecurity upgrades</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Maintenance changes</a:t>
            </a:r>
          </a:p>
        </p:txBody>
      </p:sp>
      <p:sp>
        <p:nvSpPr>
          <p:cNvPr id="21" name="Rectangle: Rounded Corners 20">
            <a:extLst>
              <a:ext uri="{FF2B5EF4-FFF2-40B4-BE49-F238E27FC236}">
                <a16:creationId xmlns:a16="http://schemas.microsoft.com/office/drawing/2014/main" id="{C2763662-FD3D-E12F-0DE0-8C9360E19DFF}"/>
              </a:ext>
            </a:extLst>
          </p:cNvPr>
          <p:cNvSpPr/>
          <p:nvPr/>
        </p:nvSpPr>
        <p:spPr>
          <a:xfrm>
            <a:off x="9740734" y="2369506"/>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Development support</a:t>
            </a:r>
          </a:p>
          <a:p>
            <a:pPr marL="171450" indent="-171450" algn="ctr">
              <a:buFont typeface="Arial" panose="020B0604020202020204" pitchFamily="34" charset="0"/>
              <a:buChar char="•"/>
            </a:pPr>
            <a:endParaRPr lang="en-US" sz="900" dirty="0">
              <a:solidFill>
                <a:schemeClr val="bg2"/>
              </a:solidFill>
              <a:ea typeface="ＭＳ Ｐゴシック"/>
              <a:cs typeface="Arial"/>
            </a:endParaRP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Production like test env. </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Production like test data </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E2E integrated capabilities </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24 x 5 support model </a:t>
            </a:r>
          </a:p>
        </p:txBody>
      </p:sp>
      <p:sp>
        <p:nvSpPr>
          <p:cNvPr id="27" name="Rectangle: Rounded Corners 26">
            <a:extLst>
              <a:ext uri="{FF2B5EF4-FFF2-40B4-BE49-F238E27FC236}">
                <a16:creationId xmlns:a16="http://schemas.microsoft.com/office/drawing/2014/main" id="{E1F146A6-D213-AFB2-01EF-C3E913A8B7FD}"/>
              </a:ext>
            </a:extLst>
          </p:cNvPr>
          <p:cNvSpPr/>
          <p:nvPr/>
        </p:nvSpPr>
        <p:spPr>
          <a:xfrm>
            <a:off x="9740733" y="3616221"/>
            <a:ext cx="1935701"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Tech solutioning</a:t>
            </a:r>
          </a:p>
          <a:p>
            <a:pPr marL="171450" indent="-171450" algn="ctr">
              <a:buFont typeface="Arial" panose="020B0604020202020204" pitchFamily="34" charset="0"/>
              <a:buChar char="•"/>
            </a:pPr>
            <a:endParaRPr lang="en-US" sz="900" dirty="0">
              <a:solidFill>
                <a:schemeClr val="bg2"/>
              </a:solidFill>
              <a:ea typeface="ＭＳ Ｐゴシック"/>
              <a:cs typeface="Arial"/>
            </a:endParaRP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Consult on complex use cases</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Spec review for optimization </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Support fintech ecosystem</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Tech stack consolidation </a:t>
            </a:r>
          </a:p>
        </p:txBody>
      </p:sp>
      <p:sp>
        <p:nvSpPr>
          <p:cNvPr id="28" name="Rectangle: Rounded Corners 27">
            <a:extLst>
              <a:ext uri="{FF2B5EF4-FFF2-40B4-BE49-F238E27FC236}">
                <a16:creationId xmlns:a16="http://schemas.microsoft.com/office/drawing/2014/main" id="{0EF277AD-73BE-E6DE-0330-F68CA0BF028C}"/>
              </a:ext>
            </a:extLst>
          </p:cNvPr>
          <p:cNvSpPr/>
          <p:nvPr/>
        </p:nvSpPr>
        <p:spPr>
          <a:xfrm>
            <a:off x="9740734" y="4914699"/>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Annual integration review	</a:t>
            </a:r>
            <a:endParaRPr lang="en-US" sz="900" dirty="0">
              <a:solidFill>
                <a:schemeClr val="bg2"/>
              </a:solidFill>
              <a:ea typeface="ＭＳ Ｐゴシック"/>
              <a:cs typeface="Arial"/>
            </a:endParaRP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New product &amp; tech update</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Current state assessment</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Future development roadmap </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Integration opportunities </a:t>
            </a:r>
          </a:p>
        </p:txBody>
      </p:sp>
      <p:sp>
        <p:nvSpPr>
          <p:cNvPr id="29" name="Rectangle: Rounded Corners 28">
            <a:extLst>
              <a:ext uri="{FF2B5EF4-FFF2-40B4-BE49-F238E27FC236}">
                <a16:creationId xmlns:a16="http://schemas.microsoft.com/office/drawing/2014/main" id="{9AEBADF8-4600-173F-FE3F-1BDE2E7216BC}"/>
              </a:ext>
            </a:extLst>
          </p:cNvPr>
          <p:cNvSpPr/>
          <p:nvPr/>
        </p:nvSpPr>
        <p:spPr>
          <a:xfrm>
            <a:off x="1466520" y="2369506"/>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Tech discovery</a:t>
            </a:r>
          </a:p>
          <a:p>
            <a:pPr marL="171450" indent="-171450" algn="ctr">
              <a:buFont typeface="Arial" panose="020B0604020202020204" pitchFamily="34" charset="0"/>
              <a:buChar char="•"/>
            </a:pPr>
            <a:endParaRPr lang="en-US" sz="900" dirty="0">
              <a:solidFill>
                <a:schemeClr val="bg2"/>
              </a:solidFill>
              <a:ea typeface="ＭＳ Ｐゴシック"/>
              <a:cs typeface="Arial"/>
            </a:endParaRP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Joint stakeholder engagement</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Vision/scope alignment</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Needs/wants analysis</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Initiative expectations/timeline</a:t>
            </a:r>
          </a:p>
        </p:txBody>
      </p:sp>
      <p:sp>
        <p:nvSpPr>
          <p:cNvPr id="30" name="Rectangle: Rounded Corners 29">
            <a:extLst>
              <a:ext uri="{FF2B5EF4-FFF2-40B4-BE49-F238E27FC236}">
                <a16:creationId xmlns:a16="http://schemas.microsoft.com/office/drawing/2014/main" id="{60FBF4FB-AD72-F05D-D540-08B168018B66}"/>
              </a:ext>
            </a:extLst>
          </p:cNvPr>
          <p:cNvSpPr/>
          <p:nvPr/>
        </p:nvSpPr>
        <p:spPr>
          <a:xfrm>
            <a:off x="1466520" y="3616221"/>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Use case review</a:t>
            </a:r>
          </a:p>
          <a:p>
            <a:pPr marL="171450" indent="-171450" algn="ctr">
              <a:buFont typeface="Arial" panose="020B0604020202020204" pitchFamily="34" charset="0"/>
              <a:buChar char="•"/>
            </a:pPr>
            <a:endParaRPr lang="en-US" sz="900" dirty="0">
              <a:solidFill>
                <a:schemeClr val="bg2"/>
              </a:solidFill>
              <a:ea typeface="ＭＳ Ｐゴシック"/>
              <a:cs typeface="Arial"/>
            </a:endParaRPr>
          </a:p>
          <a:p>
            <a:pPr marL="171450" lvl="0" indent="-171450">
              <a:buFont typeface="Wingdings" panose="05000000000000000000" pitchFamily="2" charset="2"/>
              <a:buChar char="ü"/>
              <a:defRPr/>
            </a:pPr>
            <a:r>
              <a:rPr lang="en-US" sz="900" dirty="0">
                <a:solidFill>
                  <a:srgbClr val="000000">
                    <a:lumMod val="95000"/>
                    <a:lumOff val="5000"/>
                  </a:srgbClr>
                </a:solidFill>
                <a:ea typeface="ＭＳ Ｐゴシック"/>
                <a:cs typeface="Arial"/>
              </a:rPr>
              <a:t>Use case (UC) documentation</a:t>
            </a:r>
          </a:p>
          <a:p>
            <a:pPr marL="171450" lvl="0" indent="-171450">
              <a:buFont typeface="Wingdings" panose="05000000000000000000" pitchFamily="2" charset="2"/>
              <a:buChar char="ü"/>
              <a:defRPr/>
            </a:pPr>
            <a:r>
              <a:rPr lang="en-US" sz="900" dirty="0">
                <a:solidFill>
                  <a:srgbClr val="000000">
                    <a:lumMod val="95000"/>
                    <a:lumOff val="5000"/>
                  </a:srgbClr>
                </a:solidFill>
                <a:ea typeface="ＭＳ Ｐゴシック"/>
                <a:cs typeface="Arial"/>
              </a:rPr>
              <a:t>UC to capabilities offering</a:t>
            </a:r>
          </a:p>
          <a:p>
            <a:pPr marL="171450" lvl="0" indent="-171450">
              <a:buFont typeface="Wingdings" panose="05000000000000000000" pitchFamily="2" charset="2"/>
              <a:buChar char="ü"/>
              <a:defRPr/>
            </a:pPr>
            <a:r>
              <a:rPr lang="en-US" sz="900" dirty="0">
                <a:solidFill>
                  <a:srgbClr val="000000">
                    <a:lumMod val="95000"/>
                    <a:lumOff val="5000"/>
                  </a:srgbClr>
                </a:solidFill>
                <a:ea typeface="ＭＳ Ｐゴシック"/>
                <a:cs typeface="Arial"/>
              </a:rPr>
              <a:t>Integration confirmation</a:t>
            </a:r>
          </a:p>
          <a:p>
            <a:pPr marL="171450" lvl="0" indent="-171450">
              <a:buFont typeface="Wingdings" panose="05000000000000000000" pitchFamily="2" charset="2"/>
              <a:buChar char="ü"/>
              <a:defRPr/>
            </a:pPr>
            <a:r>
              <a:rPr lang="en-US" sz="900" dirty="0">
                <a:solidFill>
                  <a:srgbClr val="000000">
                    <a:lumMod val="95000"/>
                    <a:lumOff val="5000"/>
                  </a:srgbClr>
                </a:solidFill>
                <a:ea typeface="ＭＳ Ｐゴシック"/>
                <a:cs typeface="Arial"/>
              </a:rPr>
              <a:t>Out of scope agreement</a:t>
            </a:r>
          </a:p>
        </p:txBody>
      </p:sp>
      <p:sp>
        <p:nvSpPr>
          <p:cNvPr id="31" name="Rectangle: Rounded Corners 30">
            <a:extLst>
              <a:ext uri="{FF2B5EF4-FFF2-40B4-BE49-F238E27FC236}">
                <a16:creationId xmlns:a16="http://schemas.microsoft.com/office/drawing/2014/main" id="{5AACD7A1-0423-67B5-3546-8336AC87726C}"/>
              </a:ext>
            </a:extLst>
          </p:cNvPr>
          <p:cNvSpPr/>
          <p:nvPr/>
        </p:nvSpPr>
        <p:spPr>
          <a:xfrm>
            <a:off x="1466520" y="4914699"/>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Solutioning design</a:t>
            </a:r>
            <a:endParaRPr lang="en-US" sz="900" dirty="0">
              <a:solidFill>
                <a:schemeClr val="bg2"/>
              </a:solidFill>
              <a:ea typeface="ＭＳ Ｐゴシック"/>
              <a:cs typeface="Arial"/>
            </a:endParaRPr>
          </a:p>
          <a:p>
            <a:pPr marL="171450" indent="-171450">
              <a:buFont typeface="Arial" panose="020B0604020202020204" pitchFamily="34" charset="0"/>
              <a:buChar char="•"/>
            </a:pPr>
            <a:endParaRPr lang="en-US" sz="900" dirty="0">
              <a:solidFill>
                <a:schemeClr val="tx1">
                  <a:lumMod val="95000"/>
                  <a:lumOff val="5000"/>
                </a:schemeClr>
              </a:solidFill>
              <a:ea typeface="ＭＳ Ｐゴシック"/>
              <a:cs typeface="Arial"/>
            </a:endParaRP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Business requirements</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Confirm UC alignment</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Resource alignment</a:t>
            </a:r>
          </a:p>
          <a:p>
            <a:pPr marL="171450" indent="-171450">
              <a:buFont typeface="Wingdings" panose="05000000000000000000" pitchFamily="2" charset="2"/>
              <a:buChar char="ü"/>
            </a:pPr>
            <a:r>
              <a:rPr lang="en-US" sz="900" dirty="0">
                <a:solidFill>
                  <a:schemeClr val="tx1">
                    <a:lumMod val="95000"/>
                    <a:lumOff val="5000"/>
                  </a:schemeClr>
                </a:solidFill>
                <a:ea typeface="ＭＳ Ｐゴシック"/>
                <a:cs typeface="Arial"/>
              </a:rPr>
              <a:t>Finalize roles/responsibilities </a:t>
            </a:r>
          </a:p>
        </p:txBody>
      </p:sp>
      <p:sp>
        <p:nvSpPr>
          <p:cNvPr id="6" name="TextBox 5">
            <a:extLst>
              <a:ext uri="{FF2B5EF4-FFF2-40B4-BE49-F238E27FC236}">
                <a16:creationId xmlns:a16="http://schemas.microsoft.com/office/drawing/2014/main" id="{D88B67CC-10FC-A8E4-3A60-CBFE942390C3}"/>
              </a:ext>
            </a:extLst>
          </p:cNvPr>
          <p:cNvSpPr txBox="1"/>
          <p:nvPr/>
        </p:nvSpPr>
        <p:spPr>
          <a:xfrm>
            <a:off x="332302" y="6451827"/>
            <a:ext cx="10163420" cy="415498"/>
          </a:xfrm>
          <a:prstGeom prst="rect">
            <a:avLst/>
          </a:prstGeom>
          <a:noFill/>
        </p:spPr>
        <p:txBody>
          <a:bodyPr wrap="square">
            <a:spAutoFit/>
          </a:bodyPr>
          <a:lstStyle/>
          <a:p>
            <a:pPr marL="0" marR="0"/>
            <a:r>
              <a:rPr lang="en-US" sz="700" kern="100" dirty="0">
                <a:effectLst/>
                <a:ea typeface="Aptos" panose="020B0004020202020204" pitchFamily="34" charset="0"/>
                <a:cs typeface="Times New Roman" panose="02020603050405020304" pitchFamily="18" charset="0"/>
              </a:rPr>
              <a:t>IWMS platform is integrated with more than </a:t>
            </a:r>
            <a:r>
              <a:rPr lang="en-US" sz="700" kern="100" dirty="0">
                <a:ea typeface="Aptos" panose="020B0004020202020204" pitchFamily="34" charset="0"/>
                <a:cs typeface="Times New Roman" panose="02020603050405020304" pitchFamily="18" charset="0"/>
              </a:rPr>
              <a:t>25</a:t>
            </a:r>
            <a:r>
              <a:rPr lang="en-US" sz="700" kern="100" dirty="0">
                <a:effectLst/>
                <a:ea typeface="Aptos" panose="020B0004020202020204" pitchFamily="34" charset="0"/>
                <a:cs typeface="Times New Roman" panose="02020603050405020304" pitchFamily="18" charset="0"/>
              </a:rPr>
              <a:t>0 fintech providers across the industry. The fintech providers referenced above are listed for illustrative purposes only and based on relative market popularity as of December 2025. Such references do not constitute an endorsement, recommendation, or solicitation for the use of any specific product, service, or partnership. Investment professionals are solely responsible for conducting their own independent due diligence prior to selecting or engaging any fintech products or services.</a:t>
            </a:r>
          </a:p>
        </p:txBody>
      </p:sp>
    </p:spTree>
    <p:extLst>
      <p:ext uri="{BB962C8B-B14F-4D97-AF65-F5344CB8AC3E}">
        <p14:creationId xmlns:p14="http://schemas.microsoft.com/office/powerpoint/2010/main" val="3338183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5C1D05-9A24-E8DD-7E2F-5C101001D6F5}"/>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0DFD1C6C-7792-78C7-CE12-0871308F13D5}"/>
              </a:ext>
            </a:extLst>
          </p:cNvPr>
          <p:cNvSpPr/>
          <p:nvPr/>
        </p:nvSpPr>
        <p:spPr>
          <a:xfrm>
            <a:off x="1" y="1422980"/>
            <a:ext cx="12191999" cy="4767325"/>
          </a:xfrm>
          <a:prstGeom prst="rect">
            <a:avLst/>
          </a:prstGeom>
          <a:solidFill>
            <a:srgbClr val="F7F4E4"/>
          </a:solidFill>
          <a:ln>
            <a:solidFill>
              <a:schemeClr val="bg1">
                <a:lumMod val="95000"/>
              </a:schemeClr>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588F92C4-63E2-A762-D098-340FE0427F1D}"/>
              </a:ext>
            </a:extLst>
          </p:cNvPr>
          <p:cNvSpPr>
            <a:spLocks noGrp="1"/>
          </p:cNvSpPr>
          <p:nvPr>
            <p:ph type="title"/>
          </p:nvPr>
        </p:nvSpPr>
        <p:spPr>
          <a:xfrm>
            <a:off x="462223" y="365125"/>
            <a:ext cx="11267554" cy="720097"/>
          </a:xfrm>
        </p:spPr>
        <p:txBody>
          <a:bodyPr/>
          <a:lstStyle/>
          <a:p>
            <a:r>
              <a:rPr lang="en-US" dirty="0"/>
              <a:t>Fidelity &amp; client engagement by phase</a:t>
            </a:r>
          </a:p>
        </p:txBody>
      </p:sp>
      <p:sp>
        <p:nvSpPr>
          <p:cNvPr id="5" name="Slide Number Placeholder 4">
            <a:extLst>
              <a:ext uri="{FF2B5EF4-FFF2-40B4-BE49-F238E27FC236}">
                <a16:creationId xmlns:a16="http://schemas.microsoft.com/office/drawing/2014/main" id="{12C2430C-A4FA-D854-7ABD-11C2AE772C90}"/>
              </a:ext>
            </a:extLst>
          </p:cNvPr>
          <p:cNvSpPr>
            <a:spLocks noGrp="1"/>
          </p:cNvSpPr>
          <p:nvPr>
            <p:ph type="sldNum" sz="quarter" idx="10"/>
          </p:nvPr>
        </p:nvSpPr>
        <p:spPr>
          <a:xfrm>
            <a:off x="238005" y="6301810"/>
            <a:ext cx="2493975" cy="365125"/>
          </a:xfrm>
        </p:spPr>
        <p:txBody>
          <a:bodyPr/>
          <a:lstStyle/>
          <a:p>
            <a:fld id="{E1134B45-AF8D-4DE1-B6B3-818C9AE12BDB}" type="slidenum">
              <a:rPr lang="en-US" smtClean="0"/>
              <a:pPr/>
              <a:t>8</a:t>
            </a:fld>
            <a:r>
              <a:rPr lang="en-US" dirty="0"/>
              <a:t> </a:t>
            </a:r>
            <a:r>
              <a:rPr lang="en-US" dirty="0">
                <a:solidFill>
                  <a:srgbClr val="000000"/>
                </a:solidFill>
                <a:latin typeface="Arial" charset="0"/>
                <a:ea typeface="ＭＳ Ｐゴシック" charset="-128"/>
              </a:rPr>
              <a:t>For investment professional use only. </a:t>
            </a:r>
          </a:p>
          <a:p>
            <a:endParaRPr lang="en-US" dirty="0"/>
          </a:p>
        </p:txBody>
      </p:sp>
      <p:cxnSp>
        <p:nvCxnSpPr>
          <p:cNvPr id="8" name="Straight Connector 7">
            <a:extLst>
              <a:ext uri="{FF2B5EF4-FFF2-40B4-BE49-F238E27FC236}">
                <a16:creationId xmlns:a16="http://schemas.microsoft.com/office/drawing/2014/main" id="{DC425541-A64C-D50A-CBB3-58AB327295BC}"/>
              </a:ext>
            </a:extLst>
          </p:cNvPr>
          <p:cNvCxnSpPr>
            <a:cxnSpLocks/>
          </p:cNvCxnSpPr>
          <p:nvPr/>
        </p:nvCxnSpPr>
        <p:spPr>
          <a:xfrm flipV="1">
            <a:off x="3271148" y="2065352"/>
            <a:ext cx="6552955" cy="18854"/>
          </a:xfrm>
          <a:prstGeom prst="line">
            <a:avLst/>
          </a:prstGeom>
          <a:ln w="28575">
            <a:solidFill>
              <a:schemeClr val="bg1">
                <a:lumMod val="50000"/>
              </a:schemeClr>
            </a:solidFill>
            <a:prstDash val="sysDot"/>
          </a:ln>
          <a:effectLst/>
        </p:spPr>
        <p:style>
          <a:lnRef idx="1">
            <a:schemeClr val="accent1"/>
          </a:lnRef>
          <a:fillRef idx="0">
            <a:schemeClr val="accent1"/>
          </a:fillRef>
          <a:effectRef idx="0">
            <a:schemeClr val="accent1"/>
          </a:effectRef>
          <a:fontRef idx="minor">
            <a:schemeClr val="tx1"/>
          </a:fontRef>
        </p:style>
      </p:cxnSp>
      <p:sp>
        <p:nvSpPr>
          <p:cNvPr id="9" name="Parallelogram 8">
            <a:extLst>
              <a:ext uri="{FF2B5EF4-FFF2-40B4-BE49-F238E27FC236}">
                <a16:creationId xmlns:a16="http://schemas.microsoft.com/office/drawing/2014/main" id="{ED183FAC-5745-D6A4-9A0D-5444CFD861B4}"/>
              </a:ext>
            </a:extLst>
          </p:cNvPr>
          <p:cNvSpPr/>
          <p:nvPr/>
        </p:nvSpPr>
        <p:spPr>
          <a:xfrm>
            <a:off x="1484993" y="1854337"/>
            <a:ext cx="1902431" cy="426126"/>
          </a:xfrm>
          <a:prstGeom prst="parallelogram">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00" b="1" dirty="0">
                <a:solidFill>
                  <a:schemeClr val="bg1"/>
                </a:solidFill>
                <a:ea typeface="ＭＳ Ｐゴシック"/>
                <a:cs typeface="Arial"/>
              </a:rPr>
              <a:t>Consultation</a:t>
            </a:r>
          </a:p>
        </p:txBody>
      </p:sp>
      <p:sp>
        <p:nvSpPr>
          <p:cNvPr id="10" name="Parallelogram 9">
            <a:extLst>
              <a:ext uri="{FF2B5EF4-FFF2-40B4-BE49-F238E27FC236}">
                <a16:creationId xmlns:a16="http://schemas.microsoft.com/office/drawing/2014/main" id="{2AD3B809-D36A-E994-AAAF-E762B91E2B37}"/>
              </a:ext>
            </a:extLst>
          </p:cNvPr>
          <p:cNvSpPr/>
          <p:nvPr/>
        </p:nvSpPr>
        <p:spPr>
          <a:xfrm>
            <a:off x="3558890" y="1854337"/>
            <a:ext cx="1902431" cy="426126"/>
          </a:xfrm>
          <a:prstGeom prst="parallelogram">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00" b="1" dirty="0">
                <a:solidFill>
                  <a:schemeClr val="bg1"/>
                </a:solidFill>
                <a:ea typeface="ＭＳ Ｐゴシック"/>
                <a:cs typeface="Arial"/>
              </a:rPr>
              <a:t>Technology &amp; </a:t>
            </a:r>
          </a:p>
          <a:p>
            <a:pPr algn="ctr"/>
            <a:r>
              <a:rPr lang="en-US" sz="1100" b="1" dirty="0">
                <a:solidFill>
                  <a:schemeClr val="bg1"/>
                </a:solidFill>
                <a:ea typeface="ＭＳ Ｐゴシック"/>
                <a:cs typeface="Arial"/>
              </a:rPr>
              <a:t>ops assessment</a:t>
            </a:r>
          </a:p>
        </p:txBody>
      </p:sp>
      <p:sp>
        <p:nvSpPr>
          <p:cNvPr id="11" name="Parallelogram 10">
            <a:extLst>
              <a:ext uri="{FF2B5EF4-FFF2-40B4-BE49-F238E27FC236}">
                <a16:creationId xmlns:a16="http://schemas.microsoft.com/office/drawing/2014/main" id="{780ABF84-5ECE-6F2A-C121-6721215DEAD3}"/>
              </a:ext>
            </a:extLst>
          </p:cNvPr>
          <p:cNvSpPr/>
          <p:nvPr/>
        </p:nvSpPr>
        <p:spPr>
          <a:xfrm>
            <a:off x="5632787" y="1854337"/>
            <a:ext cx="1902431" cy="426126"/>
          </a:xfrm>
          <a:prstGeom prst="parallelogram">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00" b="1" dirty="0">
                <a:solidFill>
                  <a:schemeClr val="bg1"/>
                </a:solidFill>
                <a:ea typeface="ＭＳ Ｐゴシック"/>
                <a:cs typeface="Arial"/>
              </a:rPr>
              <a:t>Implementation</a:t>
            </a:r>
            <a:endParaRPr lang="en-US" sz="1100" dirty="0">
              <a:solidFill>
                <a:schemeClr val="bg1"/>
              </a:solidFill>
            </a:endParaRPr>
          </a:p>
        </p:txBody>
      </p:sp>
      <p:sp>
        <p:nvSpPr>
          <p:cNvPr id="12" name="Parallelogram 11">
            <a:extLst>
              <a:ext uri="{FF2B5EF4-FFF2-40B4-BE49-F238E27FC236}">
                <a16:creationId xmlns:a16="http://schemas.microsoft.com/office/drawing/2014/main" id="{966398F1-7B24-591C-8F57-FC6993C5532B}"/>
              </a:ext>
            </a:extLst>
          </p:cNvPr>
          <p:cNvSpPr/>
          <p:nvPr/>
        </p:nvSpPr>
        <p:spPr>
          <a:xfrm>
            <a:off x="7703545" y="1854337"/>
            <a:ext cx="1902431" cy="426126"/>
          </a:xfrm>
          <a:prstGeom prst="parallelogram">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00" b="1" dirty="0">
                <a:solidFill>
                  <a:schemeClr val="bg1"/>
                </a:solidFill>
                <a:ea typeface="ＭＳ Ｐゴシック"/>
                <a:cs typeface="Arial"/>
              </a:rPr>
              <a:t>Production</a:t>
            </a:r>
          </a:p>
        </p:txBody>
      </p:sp>
      <p:sp>
        <p:nvSpPr>
          <p:cNvPr id="19" name="Parallelogram 18">
            <a:extLst>
              <a:ext uri="{FF2B5EF4-FFF2-40B4-BE49-F238E27FC236}">
                <a16:creationId xmlns:a16="http://schemas.microsoft.com/office/drawing/2014/main" id="{A07ECE8E-11B4-9287-A380-0D47307A350C}"/>
              </a:ext>
            </a:extLst>
          </p:cNvPr>
          <p:cNvSpPr/>
          <p:nvPr/>
        </p:nvSpPr>
        <p:spPr>
          <a:xfrm>
            <a:off x="9772412" y="1854337"/>
            <a:ext cx="1902431" cy="426126"/>
          </a:xfrm>
          <a:prstGeom prst="parallelogram">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00" b="1" dirty="0">
                <a:solidFill>
                  <a:schemeClr val="bg1"/>
                </a:solidFill>
                <a:ea typeface="ＭＳ Ｐゴシック"/>
                <a:cs typeface="Arial"/>
              </a:rPr>
              <a:t>Post-production</a:t>
            </a:r>
          </a:p>
          <a:p>
            <a:pPr algn="ctr"/>
            <a:r>
              <a:rPr lang="en-US" sz="1100" b="1" dirty="0">
                <a:solidFill>
                  <a:schemeClr val="bg1"/>
                </a:solidFill>
                <a:ea typeface="ＭＳ Ｐゴシック"/>
                <a:cs typeface="Arial"/>
              </a:rPr>
              <a:t>support</a:t>
            </a:r>
          </a:p>
        </p:txBody>
      </p:sp>
      <p:sp>
        <p:nvSpPr>
          <p:cNvPr id="4" name="Rectangle: Rounded Corners 3">
            <a:extLst>
              <a:ext uri="{FF2B5EF4-FFF2-40B4-BE49-F238E27FC236}">
                <a16:creationId xmlns:a16="http://schemas.microsoft.com/office/drawing/2014/main" id="{87040C89-B870-9F29-F784-6B0D3C859BD5}"/>
              </a:ext>
            </a:extLst>
          </p:cNvPr>
          <p:cNvSpPr/>
          <p:nvPr/>
        </p:nvSpPr>
        <p:spPr>
          <a:xfrm>
            <a:off x="3489427" y="2475304"/>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Deployment team</a:t>
            </a:r>
          </a:p>
          <a:p>
            <a:pPr marL="171450" indent="-171450" algn="ctr">
              <a:buFont typeface="Arial" panose="020B0604020202020204" pitchFamily="34" charset="0"/>
              <a:buChar char="•"/>
            </a:pPr>
            <a:endParaRPr lang="en-US" sz="900" dirty="0">
              <a:solidFill>
                <a:schemeClr val="bg2"/>
              </a:solidFill>
              <a:ea typeface="ＭＳ Ｐゴシック"/>
              <a:cs typeface="Arial"/>
            </a:endParaRP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Relationship manager</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Tech consultant</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Strategic ops (if applicable)</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Fintech manager (if applicable)</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Legal and risk (If appliable)</a:t>
            </a:r>
          </a:p>
        </p:txBody>
      </p:sp>
      <p:sp>
        <p:nvSpPr>
          <p:cNvPr id="1054" name="Text Placeholder 2">
            <a:extLst>
              <a:ext uri="{FF2B5EF4-FFF2-40B4-BE49-F238E27FC236}">
                <a16:creationId xmlns:a16="http://schemas.microsoft.com/office/drawing/2014/main" id="{FD439F2A-E397-8B35-1AAA-6DF2B423638E}"/>
              </a:ext>
            </a:extLst>
          </p:cNvPr>
          <p:cNvSpPr txBox="1">
            <a:spLocks/>
          </p:cNvSpPr>
          <p:nvPr/>
        </p:nvSpPr>
        <p:spPr>
          <a:xfrm>
            <a:off x="196549" y="1965842"/>
            <a:ext cx="1522777" cy="500701"/>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t>Key phases</a:t>
            </a:r>
          </a:p>
        </p:txBody>
      </p:sp>
      <p:sp>
        <p:nvSpPr>
          <p:cNvPr id="1121" name="Text Placeholder 2">
            <a:extLst>
              <a:ext uri="{FF2B5EF4-FFF2-40B4-BE49-F238E27FC236}">
                <a16:creationId xmlns:a16="http://schemas.microsoft.com/office/drawing/2014/main" id="{82B6AC68-803C-7438-C9AA-1821C546714D}"/>
              </a:ext>
            </a:extLst>
          </p:cNvPr>
          <p:cNvSpPr txBox="1">
            <a:spLocks/>
          </p:cNvSpPr>
          <p:nvPr/>
        </p:nvSpPr>
        <p:spPr>
          <a:xfrm>
            <a:off x="114867" y="1633890"/>
            <a:ext cx="1719006" cy="220447"/>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900" dirty="0"/>
              <a:t>Est. duration</a:t>
            </a:r>
          </a:p>
        </p:txBody>
      </p:sp>
      <p:sp>
        <p:nvSpPr>
          <p:cNvPr id="7" name="Rectangle: Rounded Corners 6">
            <a:extLst>
              <a:ext uri="{FF2B5EF4-FFF2-40B4-BE49-F238E27FC236}">
                <a16:creationId xmlns:a16="http://schemas.microsoft.com/office/drawing/2014/main" id="{96B54EE5-CC48-1810-4574-96FCF6A7DFB7}"/>
              </a:ext>
            </a:extLst>
          </p:cNvPr>
          <p:cNvSpPr/>
          <p:nvPr/>
        </p:nvSpPr>
        <p:spPr>
          <a:xfrm>
            <a:off x="3489427" y="3684234"/>
            <a:ext cx="1918554" cy="955779"/>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Tech lead</a:t>
            </a:r>
          </a:p>
          <a:p>
            <a:pPr marL="171450" indent="-171450" algn="ctr">
              <a:buFont typeface="Arial" panose="020B0604020202020204" pitchFamily="34" charset="0"/>
              <a:buChar char="•"/>
            </a:pPr>
            <a:endParaRPr lang="en-US" sz="900" dirty="0">
              <a:solidFill>
                <a:schemeClr val="bg2"/>
              </a:solidFill>
              <a:ea typeface="ＭＳ Ｐゴシック"/>
              <a:cs typeface="Arial"/>
            </a:endParaRP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Business lead</a:t>
            </a:r>
          </a:p>
          <a:p>
            <a:pPr marL="171450" indent="-171450">
              <a:buFont typeface="Wingdings" panose="05000000000000000000" pitchFamily="2" charset="2"/>
              <a:buChar char="v"/>
              <a:defRPr/>
            </a:pPr>
            <a:r>
              <a:rPr lang="en-US" sz="900" dirty="0">
                <a:solidFill>
                  <a:schemeClr val="tx1">
                    <a:lumMod val="95000"/>
                    <a:lumOff val="5000"/>
                  </a:schemeClr>
                </a:solidFill>
                <a:ea typeface="ＭＳ Ｐゴシック"/>
                <a:cs typeface="Arial"/>
              </a:rPr>
              <a:t>Development team</a:t>
            </a:r>
          </a:p>
          <a:p>
            <a:pPr marL="171450" lvl="0" indent="-171450">
              <a:buFont typeface="Wingdings" panose="05000000000000000000" pitchFamily="2" charset="2"/>
              <a:buChar char="v"/>
              <a:defRPr/>
            </a:pPr>
            <a:r>
              <a:rPr lang="en-US" sz="900" dirty="0">
                <a:solidFill>
                  <a:srgbClr val="000000">
                    <a:lumMod val="95000"/>
                    <a:lumOff val="5000"/>
                  </a:srgbClr>
                </a:solidFill>
                <a:ea typeface="ＭＳ Ｐゴシック"/>
                <a:cs typeface="Arial"/>
              </a:rPr>
              <a:t>Business analyst (if available)</a:t>
            </a:r>
          </a:p>
          <a:p>
            <a:pPr marL="171450" lvl="0" indent="-171450">
              <a:buFont typeface="Wingdings" panose="05000000000000000000" pitchFamily="2" charset="2"/>
              <a:buChar char="v"/>
              <a:defRPr/>
            </a:pPr>
            <a:r>
              <a:rPr lang="en-US" sz="900" dirty="0">
                <a:solidFill>
                  <a:srgbClr val="000000">
                    <a:lumMod val="95000"/>
                    <a:lumOff val="5000"/>
                  </a:srgbClr>
                </a:solidFill>
                <a:ea typeface="ＭＳ Ｐゴシック"/>
                <a:cs typeface="Arial"/>
              </a:rPr>
              <a:t>Tech analyst (if available)</a:t>
            </a:r>
          </a:p>
        </p:txBody>
      </p:sp>
      <p:sp>
        <p:nvSpPr>
          <p:cNvPr id="13" name="Rectangle: Rounded Corners 12">
            <a:extLst>
              <a:ext uri="{FF2B5EF4-FFF2-40B4-BE49-F238E27FC236}">
                <a16:creationId xmlns:a16="http://schemas.microsoft.com/office/drawing/2014/main" id="{F57ABD47-F630-D944-ABCC-6C10B816612D}"/>
              </a:ext>
            </a:extLst>
          </p:cNvPr>
          <p:cNvSpPr/>
          <p:nvPr/>
        </p:nvSpPr>
        <p:spPr>
          <a:xfrm>
            <a:off x="3489427" y="4808901"/>
            <a:ext cx="1918554" cy="955779"/>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Tech Lead</a:t>
            </a:r>
            <a:endParaRPr lang="en-US" sz="900" dirty="0">
              <a:solidFill>
                <a:schemeClr val="bg2"/>
              </a:solidFill>
              <a:ea typeface="ＭＳ Ｐゴシック"/>
              <a:cs typeface="Arial"/>
            </a:endParaRPr>
          </a:p>
          <a:p>
            <a:pPr algn="ctr"/>
            <a:r>
              <a:rPr lang="en-US" sz="1050" b="1" dirty="0">
                <a:solidFill>
                  <a:schemeClr val="bg2"/>
                </a:solidFill>
                <a:ea typeface="ＭＳ Ｐゴシック"/>
                <a:cs typeface="Arial"/>
              </a:rPr>
              <a:t>	</a:t>
            </a:r>
            <a:endParaRPr lang="en-US" sz="900" dirty="0">
              <a:solidFill>
                <a:schemeClr val="bg2"/>
              </a:solidFill>
              <a:ea typeface="ＭＳ Ｐゴシック"/>
              <a:cs typeface="Arial"/>
            </a:endParaRP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Business lead</a:t>
            </a:r>
          </a:p>
          <a:p>
            <a:pPr marL="171450" lvl="0" indent="-171450">
              <a:buFont typeface="Wingdings" panose="05000000000000000000" pitchFamily="2" charset="2"/>
              <a:buChar char="v"/>
              <a:defRPr/>
            </a:pPr>
            <a:r>
              <a:rPr lang="en-US" sz="900" dirty="0">
                <a:solidFill>
                  <a:srgbClr val="000000">
                    <a:lumMod val="95000"/>
                    <a:lumOff val="5000"/>
                  </a:srgbClr>
                </a:solidFill>
                <a:ea typeface="ＭＳ Ｐゴシック"/>
                <a:cs typeface="Arial"/>
              </a:rPr>
              <a:t>Business analyst (if available)</a:t>
            </a:r>
          </a:p>
          <a:p>
            <a:pPr marL="171450" lvl="0" indent="-171450">
              <a:buFont typeface="Wingdings" panose="05000000000000000000" pitchFamily="2" charset="2"/>
              <a:buChar char="v"/>
              <a:defRPr/>
            </a:pPr>
            <a:r>
              <a:rPr lang="en-US" sz="900" dirty="0">
                <a:solidFill>
                  <a:srgbClr val="000000">
                    <a:lumMod val="95000"/>
                    <a:lumOff val="5000"/>
                  </a:srgbClr>
                </a:solidFill>
                <a:ea typeface="ＭＳ Ｐゴシック"/>
                <a:cs typeface="Arial"/>
              </a:rPr>
              <a:t>Tech analyst (if available)</a:t>
            </a:r>
          </a:p>
        </p:txBody>
      </p:sp>
      <p:sp>
        <p:nvSpPr>
          <p:cNvPr id="14" name="Rectangle: Rounded Corners 13">
            <a:extLst>
              <a:ext uri="{FF2B5EF4-FFF2-40B4-BE49-F238E27FC236}">
                <a16:creationId xmlns:a16="http://schemas.microsoft.com/office/drawing/2014/main" id="{4B830C40-AC4B-70CB-0E6F-69373A85632D}"/>
              </a:ext>
            </a:extLst>
          </p:cNvPr>
          <p:cNvSpPr/>
          <p:nvPr/>
        </p:nvSpPr>
        <p:spPr>
          <a:xfrm>
            <a:off x="5563324" y="2475304"/>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Deployment team</a:t>
            </a:r>
          </a:p>
          <a:p>
            <a:pPr marL="171450" indent="-171450" algn="ctr">
              <a:buFont typeface="Arial" panose="020B0604020202020204" pitchFamily="34" charset="0"/>
              <a:buChar char="•"/>
            </a:pPr>
            <a:endParaRPr lang="en-US" sz="900" dirty="0">
              <a:solidFill>
                <a:schemeClr val="bg2"/>
              </a:solidFill>
              <a:ea typeface="ＭＳ Ｐゴシック"/>
              <a:cs typeface="Arial"/>
            </a:endParaRP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Relationship manager</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Program management </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Client testing support</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Enterprise env. support (R4)</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Product SMEs as needed</a:t>
            </a:r>
          </a:p>
        </p:txBody>
      </p:sp>
      <p:sp>
        <p:nvSpPr>
          <p:cNvPr id="15" name="Rectangle: Rounded Corners 14">
            <a:extLst>
              <a:ext uri="{FF2B5EF4-FFF2-40B4-BE49-F238E27FC236}">
                <a16:creationId xmlns:a16="http://schemas.microsoft.com/office/drawing/2014/main" id="{C3294D5D-1191-5E28-CA3A-8CB31F640753}"/>
              </a:ext>
            </a:extLst>
          </p:cNvPr>
          <p:cNvSpPr/>
          <p:nvPr/>
        </p:nvSpPr>
        <p:spPr>
          <a:xfrm>
            <a:off x="5563324" y="3684234"/>
            <a:ext cx="1918554" cy="955779"/>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Development team</a:t>
            </a:r>
          </a:p>
          <a:p>
            <a:pPr algn="ctr"/>
            <a:endParaRPr lang="en-US" sz="900" dirty="0">
              <a:solidFill>
                <a:schemeClr val="bg2"/>
              </a:solidFill>
              <a:ea typeface="ＭＳ Ｐゴシック"/>
              <a:cs typeface="Arial"/>
            </a:endParaRP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Business lead </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Program management</a:t>
            </a:r>
          </a:p>
          <a:p>
            <a:pPr marL="171450" indent="-171450">
              <a:buFont typeface="Wingdings" panose="05000000000000000000" pitchFamily="2" charset="2"/>
              <a:buChar char="v"/>
            </a:pPr>
            <a:r>
              <a:rPr lang="en-US" sz="900" dirty="0">
                <a:solidFill>
                  <a:srgbClr val="000000">
                    <a:lumMod val="95000"/>
                    <a:lumOff val="5000"/>
                  </a:srgbClr>
                </a:solidFill>
                <a:ea typeface="ＭＳ Ｐゴシック"/>
                <a:cs typeface="Arial"/>
              </a:rPr>
              <a:t>Tech analyst (if available)</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QA lead (if applicable)</a:t>
            </a:r>
          </a:p>
        </p:txBody>
      </p:sp>
      <p:sp>
        <p:nvSpPr>
          <p:cNvPr id="16" name="Rectangle: Rounded Corners 15">
            <a:extLst>
              <a:ext uri="{FF2B5EF4-FFF2-40B4-BE49-F238E27FC236}">
                <a16:creationId xmlns:a16="http://schemas.microsoft.com/office/drawing/2014/main" id="{7F722E5A-D507-8D2F-D35F-2E985DC8E9C0}"/>
              </a:ext>
            </a:extLst>
          </p:cNvPr>
          <p:cNvSpPr/>
          <p:nvPr/>
        </p:nvSpPr>
        <p:spPr>
          <a:xfrm>
            <a:off x="5563324" y="4808901"/>
            <a:ext cx="1918554" cy="955779"/>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Development team	</a:t>
            </a:r>
            <a:endParaRPr lang="en-US" sz="900" dirty="0">
              <a:solidFill>
                <a:schemeClr val="bg2"/>
              </a:solidFill>
              <a:ea typeface="ＭＳ Ｐゴシック"/>
              <a:cs typeface="Arial"/>
            </a:endParaRP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Business lead</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Tech lead</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Program management</a:t>
            </a:r>
          </a:p>
        </p:txBody>
      </p:sp>
      <p:sp>
        <p:nvSpPr>
          <p:cNvPr id="17" name="Rectangle: Rounded Corners 16">
            <a:extLst>
              <a:ext uri="{FF2B5EF4-FFF2-40B4-BE49-F238E27FC236}">
                <a16:creationId xmlns:a16="http://schemas.microsoft.com/office/drawing/2014/main" id="{E3999F46-D2CA-1143-FA17-663324878A87}"/>
              </a:ext>
            </a:extLst>
          </p:cNvPr>
          <p:cNvSpPr/>
          <p:nvPr/>
        </p:nvSpPr>
        <p:spPr>
          <a:xfrm>
            <a:off x="7634082" y="2475304"/>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Client experience support</a:t>
            </a:r>
          </a:p>
          <a:p>
            <a:pPr algn="ctr"/>
            <a:endParaRPr lang="en-US" sz="900" dirty="0">
              <a:solidFill>
                <a:schemeClr val="bg2"/>
              </a:solidFill>
              <a:ea typeface="ＭＳ Ｐゴシック"/>
              <a:cs typeface="Arial"/>
            </a:endParaRP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Relationship manager</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Deployment team</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Client testing support</a:t>
            </a:r>
          </a:p>
        </p:txBody>
      </p:sp>
      <p:sp>
        <p:nvSpPr>
          <p:cNvPr id="18" name="Rectangle: Rounded Corners 17">
            <a:extLst>
              <a:ext uri="{FF2B5EF4-FFF2-40B4-BE49-F238E27FC236}">
                <a16:creationId xmlns:a16="http://schemas.microsoft.com/office/drawing/2014/main" id="{5ECCCB7F-83E2-890D-3557-5AB25894906A}"/>
              </a:ext>
            </a:extLst>
          </p:cNvPr>
          <p:cNvSpPr/>
          <p:nvPr/>
        </p:nvSpPr>
        <p:spPr>
          <a:xfrm>
            <a:off x="7634082" y="3684234"/>
            <a:ext cx="1918554" cy="955779"/>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Production support</a:t>
            </a:r>
          </a:p>
          <a:p>
            <a:pPr algn="ctr"/>
            <a:endParaRPr lang="en-US" sz="900" dirty="0">
              <a:solidFill>
                <a:schemeClr val="bg2"/>
              </a:solidFill>
              <a:ea typeface="ＭＳ Ｐゴシック"/>
              <a:cs typeface="Arial"/>
            </a:endParaRP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Business lead</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Tech lead</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Development team</a:t>
            </a:r>
          </a:p>
        </p:txBody>
      </p:sp>
      <p:sp>
        <p:nvSpPr>
          <p:cNvPr id="20" name="Rectangle: Rounded Corners 19">
            <a:extLst>
              <a:ext uri="{FF2B5EF4-FFF2-40B4-BE49-F238E27FC236}">
                <a16:creationId xmlns:a16="http://schemas.microsoft.com/office/drawing/2014/main" id="{BD70384C-BD49-84E1-E1E6-85FFC7E9F076}"/>
              </a:ext>
            </a:extLst>
          </p:cNvPr>
          <p:cNvSpPr/>
          <p:nvPr/>
        </p:nvSpPr>
        <p:spPr>
          <a:xfrm>
            <a:off x="7634082" y="4808901"/>
            <a:ext cx="1918554" cy="955779"/>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Production support	</a:t>
            </a:r>
            <a:endParaRPr lang="en-US" sz="900" dirty="0">
              <a:solidFill>
                <a:schemeClr val="bg2"/>
              </a:solidFill>
              <a:ea typeface="ＭＳ Ｐゴシック"/>
              <a:cs typeface="Arial"/>
            </a:endParaRP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Business &amp; tech contact</a:t>
            </a:r>
          </a:p>
        </p:txBody>
      </p:sp>
      <p:sp>
        <p:nvSpPr>
          <p:cNvPr id="21" name="Rectangle: Rounded Corners 20">
            <a:extLst>
              <a:ext uri="{FF2B5EF4-FFF2-40B4-BE49-F238E27FC236}">
                <a16:creationId xmlns:a16="http://schemas.microsoft.com/office/drawing/2014/main" id="{E004702C-4768-322F-2862-3E4DAB0164E8}"/>
              </a:ext>
            </a:extLst>
          </p:cNvPr>
          <p:cNvSpPr/>
          <p:nvPr/>
        </p:nvSpPr>
        <p:spPr>
          <a:xfrm>
            <a:off x="9702949" y="2475304"/>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Deployment team</a:t>
            </a:r>
          </a:p>
          <a:p>
            <a:pPr marL="171450" indent="-171450" algn="ctr">
              <a:buFont typeface="Arial" panose="020B0604020202020204" pitchFamily="34" charset="0"/>
              <a:buChar char="•"/>
            </a:pPr>
            <a:endParaRPr lang="en-US" sz="900" dirty="0">
              <a:solidFill>
                <a:schemeClr val="bg2"/>
              </a:solidFill>
              <a:ea typeface="ＭＳ Ｐゴシック"/>
              <a:cs typeface="Arial"/>
            </a:endParaRP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Relationship manager</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Client Testing support</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Client experience support</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Tech consultant</a:t>
            </a:r>
          </a:p>
        </p:txBody>
      </p:sp>
      <p:sp>
        <p:nvSpPr>
          <p:cNvPr id="27" name="Rectangle: Rounded Corners 26">
            <a:extLst>
              <a:ext uri="{FF2B5EF4-FFF2-40B4-BE49-F238E27FC236}">
                <a16:creationId xmlns:a16="http://schemas.microsoft.com/office/drawing/2014/main" id="{661B56E1-CB32-6DDA-F165-CFF1538485C7}"/>
              </a:ext>
            </a:extLst>
          </p:cNvPr>
          <p:cNvSpPr/>
          <p:nvPr/>
        </p:nvSpPr>
        <p:spPr>
          <a:xfrm>
            <a:off x="9702948" y="3684234"/>
            <a:ext cx="1935701" cy="955779"/>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Tech lead</a:t>
            </a:r>
          </a:p>
          <a:p>
            <a:pPr marL="171450" indent="-171450" algn="ctr">
              <a:buFont typeface="Arial" panose="020B0604020202020204" pitchFamily="34" charset="0"/>
              <a:buChar char="•"/>
            </a:pPr>
            <a:endParaRPr lang="en-US" sz="900" dirty="0">
              <a:solidFill>
                <a:schemeClr val="bg2"/>
              </a:solidFill>
              <a:ea typeface="ＭＳ Ｐゴシック"/>
              <a:cs typeface="Arial"/>
            </a:endParaRP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Business lead</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Development team</a:t>
            </a:r>
          </a:p>
        </p:txBody>
      </p:sp>
      <p:sp>
        <p:nvSpPr>
          <p:cNvPr id="28" name="Rectangle: Rounded Corners 27">
            <a:extLst>
              <a:ext uri="{FF2B5EF4-FFF2-40B4-BE49-F238E27FC236}">
                <a16:creationId xmlns:a16="http://schemas.microsoft.com/office/drawing/2014/main" id="{71040B10-63AC-01D4-7D48-5EDF88C3F266}"/>
              </a:ext>
            </a:extLst>
          </p:cNvPr>
          <p:cNvSpPr/>
          <p:nvPr/>
        </p:nvSpPr>
        <p:spPr>
          <a:xfrm>
            <a:off x="9702949" y="4808901"/>
            <a:ext cx="1918554" cy="955779"/>
          </a:xfrm>
          <a:prstGeom prst="roundRect">
            <a:avLst/>
          </a:prstGeom>
          <a:solidFill>
            <a:schemeClr val="bg1">
              <a:lumMod val="85000"/>
            </a:schemeClr>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lumMod val="50000"/>
                  </a:schemeClr>
                </a:solidFill>
                <a:ea typeface="ＭＳ Ｐゴシック"/>
                <a:cs typeface="Arial"/>
              </a:rPr>
              <a:t>Follow fintech </a:t>
            </a:r>
          </a:p>
          <a:p>
            <a:pPr algn="ctr"/>
            <a:r>
              <a:rPr lang="en-US" sz="1050" b="1" dirty="0">
                <a:solidFill>
                  <a:schemeClr val="bg2">
                    <a:lumMod val="50000"/>
                  </a:schemeClr>
                </a:solidFill>
                <a:ea typeface="ＭＳ Ｐゴシック"/>
                <a:cs typeface="Arial"/>
              </a:rPr>
              <a:t>operating model </a:t>
            </a:r>
            <a:endParaRPr lang="en-US" sz="900" dirty="0">
              <a:solidFill>
                <a:schemeClr val="bg2">
                  <a:lumMod val="50000"/>
                </a:schemeClr>
              </a:solidFill>
              <a:ea typeface="ＭＳ Ｐゴシック"/>
              <a:cs typeface="Arial"/>
            </a:endParaRPr>
          </a:p>
        </p:txBody>
      </p:sp>
      <p:sp>
        <p:nvSpPr>
          <p:cNvPr id="29" name="Rectangle: Rounded Corners 28">
            <a:extLst>
              <a:ext uri="{FF2B5EF4-FFF2-40B4-BE49-F238E27FC236}">
                <a16:creationId xmlns:a16="http://schemas.microsoft.com/office/drawing/2014/main" id="{E09CB32D-49B9-B206-5B76-D198AC4B12BE}"/>
              </a:ext>
            </a:extLst>
          </p:cNvPr>
          <p:cNvSpPr/>
          <p:nvPr/>
        </p:nvSpPr>
        <p:spPr>
          <a:xfrm>
            <a:off x="1428735" y="2475304"/>
            <a:ext cx="1918554" cy="1074734"/>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Tech consultant</a:t>
            </a:r>
          </a:p>
          <a:p>
            <a:pPr marL="171450" indent="-171450" algn="ctr">
              <a:buFont typeface="Arial" panose="020B0604020202020204" pitchFamily="34" charset="0"/>
              <a:buChar char="•"/>
            </a:pPr>
            <a:endParaRPr lang="en-US" sz="900" dirty="0">
              <a:solidFill>
                <a:schemeClr val="bg2"/>
              </a:solidFill>
              <a:ea typeface="ＭＳ Ｐゴシック"/>
              <a:cs typeface="Arial"/>
            </a:endParaRP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Relationship manager</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Deployment team</a:t>
            </a:r>
          </a:p>
        </p:txBody>
      </p:sp>
      <p:sp>
        <p:nvSpPr>
          <p:cNvPr id="30" name="Rectangle: Rounded Corners 29">
            <a:extLst>
              <a:ext uri="{FF2B5EF4-FFF2-40B4-BE49-F238E27FC236}">
                <a16:creationId xmlns:a16="http://schemas.microsoft.com/office/drawing/2014/main" id="{11F6DDE2-29BC-53D4-31D4-E0CA847DA058}"/>
              </a:ext>
            </a:extLst>
          </p:cNvPr>
          <p:cNvSpPr/>
          <p:nvPr/>
        </p:nvSpPr>
        <p:spPr>
          <a:xfrm>
            <a:off x="1428735" y="3684234"/>
            <a:ext cx="1918554" cy="955779"/>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Business/ops lead</a:t>
            </a:r>
          </a:p>
          <a:p>
            <a:pPr marL="171450" indent="-171450" algn="ctr">
              <a:buFont typeface="Arial" panose="020B0604020202020204" pitchFamily="34" charset="0"/>
              <a:buChar char="•"/>
            </a:pPr>
            <a:endParaRPr lang="en-US" sz="900" dirty="0">
              <a:solidFill>
                <a:schemeClr val="bg2"/>
              </a:solidFill>
              <a:ea typeface="ＭＳ Ｐゴシック"/>
              <a:cs typeface="Arial"/>
            </a:endParaRPr>
          </a:p>
          <a:p>
            <a:pPr marL="171450" lvl="0" indent="-171450">
              <a:buFont typeface="Wingdings" panose="05000000000000000000" pitchFamily="2" charset="2"/>
              <a:buChar char="v"/>
              <a:defRPr/>
            </a:pPr>
            <a:r>
              <a:rPr lang="en-US" sz="900" dirty="0">
                <a:solidFill>
                  <a:srgbClr val="000000">
                    <a:lumMod val="95000"/>
                    <a:lumOff val="5000"/>
                  </a:srgbClr>
                </a:solidFill>
                <a:ea typeface="ＭＳ Ｐゴシック"/>
                <a:cs typeface="Arial"/>
              </a:rPr>
              <a:t>Technology lead</a:t>
            </a:r>
          </a:p>
          <a:p>
            <a:pPr marL="171450" lvl="0" indent="-171450">
              <a:buFont typeface="Wingdings" panose="05000000000000000000" pitchFamily="2" charset="2"/>
              <a:buChar char="v"/>
              <a:defRPr/>
            </a:pPr>
            <a:r>
              <a:rPr lang="en-US" sz="900" dirty="0">
                <a:solidFill>
                  <a:srgbClr val="000000">
                    <a:lumMod val="95000"/>
                    <a:lumOff val="5000"/>
                  </a:srgbClr>
                </a:solidFill>
                <a:ea typeface="ＭＳ Ｐゴシック"/>
                <a:cs typeface="Arial"/>
              </a:rPr>
              <a:t>Business analyst (if available)</a:t>
            </a:r>
          </a:p>
          <a:p>
            <a:pPr marL="171450" lvl="0" indent="-171450">
              <a:buFont typeface="Wingdings" panose="05000000000000000000" pitchFamily="2" charset="2"/>
              <a:buChar char="v"/>
              <a:defRPr/>
            </a:pPr>
            <a:r>
              <a:rPr lang="en-US" sz="900" dirty="0">
                <a:solidFill>
                  <a:srgbClr val="000000">
                    <a:lumMod val="95000"/>
                    <a:lumOff val="5000"/>
                  </a:srgbClr>
                </a:solidFill>
                <a:ea typeface="ＭＳ Ｐゴシック"/>
                <a:cs typeface="Arial"/>
              </a:rPr>
              <a:t>Tech analyst (if available)</a:t>
            </a:r>
          </a:p>
        </p:txBody>
      </p:sp>
      <p:sp>
        <p:nvSpPr>
          <p:cNvPr id="31" name="Rectangle: Rounded Corners 30">
            <a:extLst>
              <a:ext uri="{FF2B5EF4-FFF2-40B4-BE49-F238E27FC236}">
                <a16:creationId xmlns:a16="http://schemas.microsoft.com/office/drawing/2014/main" id="{9083C636-18B2-9AD7-6AE4-AF50B5EA8CD5}"/>
              </a:ext>
            </a:extLst>
          </p:cNvPr>
          <p:cNvSpPr/>
          <p:nvPr/>
        </p:nvSpPr>
        <p:spPr>
          <a:xfrm>
            <a:off x="1428735" y="4808901"/>
            <a:ext cx="1918554" cy="955779"/>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Tech lead</a:t>
            </a:r>
            <a:endParaRPr lang="en-US" sz="900" dirty="0">
              <a:solidFill>
                <a:schemeClr val="bg2"/>
              </a:solidFill>
              <a:ea typeface="ＭＳ Ｐゴシック"/>
              <a:cs typeface="Arial"/>
            </a:endParaRPr>
          </a:p>
          <a:p>
            <a:pPr marL="171450" indent="-171450">
              <a:buFont typeface="Arial" panose="020B0604020202020204" pitchFamily="34" charset="0"/>
              <a:buChar char="•"/>
            </a:pPr>
            <a:endParaRPr lang="en-US" sz="900" dirty="0">
              <a:solidFill>
                <a:schemeClr val="tx1">
                  <a:lumMod val="95000"/>
                  <a:lumOff val="5000"/>
                </a:schemeClr>
              </a:solidFill>
              <a:ea typeface="ＭＳ Ｐゴシック"/>
              <a:cs typeface="Arial"/>
            </a:endParaRP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Business lead</a:t>
            </a:r>
          </a:p>
        </p:txBody>
      </p:sp>
      <p:sp>
        <p:nvSpPr>
          <p:cNvPr id="1122" name="Text Placeholder 2">
            <a:extLst>
              <a:ext uri="{FF2B5EF4-FFF2-40B4-BE49-F238E27FC236}">
                <a16:creationId xmlns:a16="http://schemas.microsoft.com/office/drawing/2014/main" id="{D0E6ED4C-EE54-4E9E-42EB-D50573A525D0}"/>
              </a:ext>
            </a:extLst>
          </p:cNvPr>
          <p:cNvSpPr txBox="1">
            <a:spLocks/>
          </p:cNvSpPr>
          <p:nvPr/>
        </p:nvSpPr>
        <p:spPr>
          <a:xfrm>
            <a:off x="1581342" y="1621161"/>
            <a:ext cx="1719006" cy="220447"/>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900" dirty="0"/>
              <a:t>1 – 2 months</a:t>
            </a:r>
          </a:p>
        </p:txBody>
      </p:sp>
      <p:sp>
        <p:nvSpPr>
          <p:cNvPr id="1124" name="Text Placeholder 2">
            <a:extLst>
              <a:ext uri="{FF2B5EF4-FFF2-40B4-BE49-F238E27FC236}">
                <a16:creationId xmlns:a16="http://schemas.microsoft.com/office/drawing/2014/main" id="{5C3AC4BF-B70C-EAD3-F6F7-8564343847C3}"/>
              </a:ext>
            </a:extLst>
          </p:cNvPr>
          <p:cNvSpPr txBox="1">
            <a:spLocks/>
          </p:cNvSpPr>
          <p:nvPr/>
        </p:nvSpPr>
        <p:spPr>
          <a:xfrm>
            <a:off x="3650602" y="1628157"/>
            <a:ext cx="1719006" cy="220447"/>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900" dirty="0"/>
              <a:t>1 – 2 months</a:t>
            </a:r>
          </a:p>
        </p:txBody>
      </p:sp>
      <p:sp>
        <p:nvSpPr>
          <p:cNvPr id="1126" name="Text Placeholder 2">
            <a:extLst>
              <a:ext uri="{FF2B5EF4-FFF2-40B4-BE49-F238E27FC236}">
                <a16:creationId xmlns:a16="http://schemas.microsoft.com/office/drawing/2014/main" id="{F476F2F8-AD38-2015-7BC2-5D5703AF6628}"/>
              </a:ext>
            </a:extLst>
          </p:cNvPr>
          <p:cNvSpPr txBox="1">
            <a:spLocks/>
          </p:cNvSpPr>
          <p:nvPr/>
        </p:nvSpPr>
        <p:spPr>
          <a:xfrm>
            <a:off x="5724499" y="1635620"/>
            <a:ext cx="1719006" cy="220447"/>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900" dirty="0"/>
              <a:t>3 – 6 months</a:t>
            </a:r>
          </a:p>
        </p:txBody>
      </p:sp>
      <p:sp>
        <p:nvSpPr>
          <p:cNvPr id="1127" name="Text Placeholder 2">
            <a:extLst>
              <a:ext uri="{FF2B5EF4-FFF2-40B4-BE49-F238E27FC236}">
                <a16:creationId xmlns:a16="http://schemas.microsoft.com/office/drawing/2014/main" id="{F123AFD5-DE25-7CE8-0DA5-81DA3CD38F03}"/>
              </a:ext>
            </a:extLst>
          </p:cNvPr>
          <p:cNvSpPr txBox="1">
            <a:spLocks/>
          </p:cNvSpPr>
          <p:nvPr/>
        </p:nvSpPr>
        <p:spPr>
          <a:xfrm>
            <a:off x="7833630" y="1628156"/>
            <a:ext cx="1719006" cy="220447"/>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900" dirty="0"/>
              <a:t>ongoing</a:t>
            </a:r>
          </a:p>
        </p:txBody>
      </p:sp>
      <p:sp>
        <p:nvSpPr>
          <p:cNvPr id="1128" name="Text Placeholder 2">
            <a:extLst>
              <a:ext uri="{FF2B5EF4-FFF2-40B4-BE49-F238E27FC236}">
                <a16:creationId xmlns:a16="http://schemas.microsoft.com/office/drawing/2014/main" id="{1DBD9A18-9CB4-9D2A-A050-26EA76A62BD4}"/>
              </a:ext>
            </a:extLst>
          </p:cNvPr>
          <p:cNvSpPr txBox="1">
            <a:spLocks/>
          </p:cNvSpPr>
          <p:nvPr/>
        </p:nvSpPr>
        <p:spPr>
          <a:xfrm>
            <a:off x="9902497" y="1635620"/>
            <a:ext cx="1719006" cy="220447"/>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900" dirty="0"/>
              <a:t>ongoing</a:t>
            </a:r>
          </a:p>
        </p:txBody>
      </p:sp>
      <p:sp>
        <p:nvSpPr>
          <p:cNvPr id="25" name="Text Placeholder 2">
            <a:extLst>
              <a:ext uri="{FF2B5EF4-FFF2-40B4-BE49-F238E27FC236}">
                <a16:creationId xmlns:a16="http://schemas.microsoft.com/office/drawing/2014/main" id="{37EB8C3F-FD33-C44C-69CB-46940FB1CAD4}"/>
              </a:ext>
            </a:extLst>
          </p:cNvPr>
          <p:cNvSpPr txBox="1">
            <a:spLocks/>
          </p:cNvSpPr>
          <p:nvPr/>
        </p:nvSpPr>
        <p:spPr>
          <a:xfrm>
            <a:off x="179334" y="2869225"/>
            <a:ext cx="1262414" cy="286891"/>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t>Fidelity</a:t>
            </a:r>
          </a:p>
        </p:txBody>
      </p:sp>
      <p:sp>
        <p:nvSpPr>
          <p:cNvPr id="26" name="Text Placeholder 2">
            <a:extLst>
              <a:ext uri="{FF2B5EF4-FFF2-40B4-BE49-F238E27FC236}">
                <a16:creationId xmlns:a16="http://schemas.microsoft.com/office/drawing/2014/main" id="{87071A44-321C-AD95-EA9C-A9306E3F35DE}"/>
              </a:ext>
            </a:extLst>
          </p:cNvPr>
          <p:cNvSpPr txBox="1">
            <a:spLocks/>
          </p:cNvSpPr>
          <p:nvPr/>
        </p:nvSpPr>
        <p:spPr>
          <a:xfrm>
            <a:off x="185936" y="4069146"/>
            <a:ext cx="1262414" cy="286891"/>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t>Client</a:t>
            </a:r>
          </a:p>
        </p:txBody>
      </p:sp>
      <p:sp>
        <p:nvSpPr>
          <p:cNvPr id="1120" name="Text Placeholder 2">
            <a:extLst>
              <a:ext uri="{FF2B5EF4-FFF2-40B4-BE49-F238E27FC236}">
                <a16:creationId xmlns:a16="http://schemas.microsoft.com/office/drawing/2014/main" id="{4D4B1C64-DF22-A9E0-85B1-8BECD65260B8}"/>
              </a:ext>
            </a:extLst>
          </p:cNvPr>
          <p:cNvSpPr txBox="1">
            <a:spLocks/>
          </p:cNvSpPr>
          <p:nvPr/>
        </p:nvSpPr>
        <p:spPr>
          <a:xfrm>
            <a:off x="179334" y="5125621"/>
            <a:ext cx="1367807" cy="286891"/>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US" sz="1200" dirty="0"/>
              <a:t>Fintech</a:t>
            </a:r>
          </a:p>
          <a:p>
            <a:pPr marL="0" indent="0">
              <a:spcBef>
                <a:spcPts val="0"/>
              </a:spcBef>
              <a:buNone/>
            </a:pPr>
            <a:r>
              <a:rPr lang="en-US" sz="1200" dirty="0"/>
              <a:t>i</a:t>
            </a:r>
            <a:r>
              <a:rPr lang="en-US" sz="1000" dirty="0"/>
              <a:t>f applicable</a:t>
            </a:r>
          </a:p>
        </p:txBody>
      </p:sp>
      <p:sp>
        <p:nvSpPr>
          <p:cNvPr id="1129" name="Rectangle: Rounded Corners 1128">
            <a:extLst>
              <a:ext uri="{FF2B5EF4-FFF2-40B4-BE49-F238E27FC236}">
                <a16:creationId xmlns:a16="http://schemas.microsoft.com/office/drawing/2014/main" id="{C1D02FC0-6288-0A3F-DB48-736627868F10}"/>
              </a:ext>
            </a:extLst>
          </p:cNvPr>
          <p:cNvSpPr/>
          <p:nvPr/>
        </p:nvSpPr>
        <p:spPr>
          <a:xfrm>
            <a:off x="10487115" y="906490"/>
            <a:ext cx="1187728" cy="350528"/>
          </a:xfrm>
          <a:prstGeom prst="roundRect">
            <a:avLst/>
          </a:prstGeom>
          <a:solidFill>
            <a:schemeClr val="bg1"/>
          </a:solidFill>
          <a:ln w="9525" cap="flat" cmpd="sng" algn="ctr">
            <a:solidFill>
              <a:schemeClr val="bg1">
                <a:lumMod val="95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a:solidFill>
                  <a:schemeClr val="bg2"/>
                </a:solidFill>
                <a:ea typeface="ＭＳ Ｐゴシック"/>
                <a:cs typeface="Arial"/>
              </a:rPr>
              <a:t>Lead by phase</a:t>
            </a:r>
          </a:p>
          <a:p>
            <a:pPr marL="171450" indent="-171450">
              <a:buFont typeface="Wingdings" panose="05000000000000000000" pitchFamily="2" charset="2"/>
              <a:buChar char="v"/>
            </a:pPr>
            <a:r>
              <a:rPr lang="en-US" sz="900" dirty="0">
                <a:solidFill>
                  <a:schemeClr val="tx1">
                    <a:lumMod val="95000"/>
                    <a:lumOff val="5000"/>
                  </a:schemeClr>
                </a:solidFill>
                <a:ea typeface="ＭＳ Ｐゴシック"/>
                <a:cs typeface="Arial"/>
              </a:rPr>
              <a:t>Support </a:t>
            </a:r>
          </a:p>
        </p:txBody>
      </p:sp>
      <p:sp>
        <p:nvSpPr>
          <p:cNvPr id="23" name="TextBox 22">
            <a:extLst>
              <a:ext uri="{FF2B5EF4-FFF2-40B4-BE49-F238E27FC236}">
                <a16:creationId xmlns:a16="http://schemas.microsoft.com/office/drawing/2014/main" id="{E484CD8F-1FCF-589E-6989-3D411F4A41C9}"/>
              </a:ext>
            </a:extLst>
          </p:cNvPr>
          <p:cNvSpPr txBox="1"/>
          <p:nvPr/>
        </p:nvSpPr>
        <p:spPr>
          <a:xfrm>
            <a:off x="332302" y="6451827"/>
            <a:ext cx="10163420" cy="415498"/>
          </a:xfrm>
          <a:prstGeom prst="rect">
            <a:avLst/>
          </a:prstGeom>
          <a:noFill/>
        </p:spPr>
        <p:txBody>
          <a:bodyPr wrap="square">
            <a:spAutoFit/>
          </a:bodyPr>
          <a:lstStyle/>
          <a:p>
            <a:pPr marL="0" marR="0"/>
            <a:r>
              <a:rPr lang="en-US" sz="700" kern="100" dirty="0">
                <a:effectLst/>
                <a:ea typeface="Aptos" panose="020B0004020202020204" pitchFamily="34" charset="0"/>
                <a:cs typeface="Times New Roman" panose="02020603050405020304" pitchFamily="18" charset="0"/>
              </a:rPr>
              <a:t>IWMS platform is integrated with more than 250 fintech providers across the industry. The fintech providers referenced above are listed for illustrative purposes only and based on relative market popularity as of December 2025. Such references do not constitute an endorsement, recommendation, or solicitation for the use of any specific product, service, or partnership. Investment professionals are solely responsible for conducting their own independent due diligence prior to selecting or engaging any fintech products or services.</a:t>
            </a:r>
          </a:p>
        </p:txBody>
      </p:sp>
    </p:spTree>
    <p:extLst>
      <p:ext uri="{BB962C8B-B14F-4D97-AF65-F5344CB8AC3E}">
        <p14:creationId xmlns:p14="http://schemas.microsoft.com/office/powerpoint/2010/main" val="419208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4EF7E0-CD9A-C866-F4A8-720367A01F79}"/>
              </a:ext>
            </a:extLst>
          </p:cNvPr>
          <p:cNvSpPr/>
          <p:nvPr/>
        </p:nvSpPr>
        <p:spPr>
          <a:xfrm>
            <a:off x="0" y="1315391"/>
            <a:ext cx="12191999" cy="4767325"/>
          </a:xfrm>
          <a:prstGeom prst="rect">
            <a:avLst/>
          </a:prstGeom>
          <a:solidFill>
            <a:srgbClr val="F7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3" name="Title 2">
            <a:extLst>
              <a:ext uri="{FF2B5EF4-FFF2-40B4-BE49-F238E27FC236}">
                <a16:creationId xmlns:a16="http://schemas.microsoft.com/office/drawing/2014/main" id="{BC373033-4601-C151-4CAA-502CF5DB526B}"/>
              </a:ext>
            </a:extLst>
          </p:cNvPr>
          <p:cNvSpPr>
            <a:spLocks noGrp="1"/>
          </p:cNvSpPr>
          <p:nvPr>
            <p:ph type="title"/>
          </p:nvPr>
        </p:nvSpPr>
        <p:spPr>
          <a:xfrm>
            <a:off x="462223" y="365125"/>
            <a:ext cx="11267554" cy="720097"/>
          </a:xfrm>
        </p:spPr>
        <p:txBody>
          <a:bodyPr/>
          <a:lstStyle/>
          <a:p>
            <a:r>
              <a:rPr lang="en-US" dirty="0"/>
              <a:t>2026 observations:  evolving landscape</a:t>
            </a:r>
          </a:p>
        </p:txBody>
      </p:sp>
      <p:sp>
        <p:nvSpPr>
          <p:cNvPr id="5" name="Slide Number Placeholder 4">
            <a:extLst>
              <a:ext uri="{FF2B5EF4-FFF2-40B4-BE49-F238E27FC236}">
                <a16:creationId xmlns:a16="http://schemas.microsoft.com/office/drawing/2014/main" id="{E9A20D32-0CD2-BFFB-BA1D-6B82AD3FD360}"/>
              </a:ext>
            </a:extLst>
          </p:cNvPr>
          <p:cNvSpPr>
            <a:spLocks noGrp="1"/>
          </p:cNvSpPr>
          <p:nvPr>
            <p:ph type="sldNum" sz="quarter" idx="10"/>
          </p:nvPr>
        </p:nvSpPr>
        <p:spPr>
          <a:xfrm>
            <a:off x="240088" y="6225221"/>
            <a:ext cx="3912067" cy="365125"/>
          </a:xfrm>
        </p:spPr>
        <p:txBody>
          <a:bodyPr/>
          <a:lstStyle/>
          <a:p>
            <a:fld id="{E1134B45-AF8D-4DE1-B6B3-818C9AE12BDB}" type="slidenum">
              <a:rPr lang="en-US" smtClean="0">
                <a:latin typeface="+mn-lt"/>
              </a:rPr>
              <a:pPr/>
              <a:t>9</a:t>
            </a:fld>
            <a:r>
              <a:rPr lang="en-US" dirty="0">
                <a:latin typeface="+mn-lt"/>
              </a:rPr>
              <a:t> </a:t>
            </a:r>
            <a:r>
              <a:rPr lang="en-US" dirty="0">
                <a:solidFill>
                  <a:srgbClr val="000000"/>
                </a:solidFill>
                <a:latin typeface="+mn-lt"/>
                <a:ea typeface="ＭＳ Ｐゴシック" charset="-128"/>
              </a:rPr>
              <a:t>For investment professional use only. | </a:t>
            </a:r>
            <a:r>
              <a:rPr lang="en-US" dirty="0">
                <a:solidFill>
                  <a:schemeClr val="tx1"/>
                </a:solidFill>
                <a:latin typeface="+mn-lt"/>
              </a:rPr>
              <a:t>1250615.1.0</a:t>
            </a:r>
            <a:endParaRPr lang="en-US" dirty="0">
              <a:latin typeface="+mn-lt"/>
            </a:endParaRPr>
          </a:p>
        </p:txBody>
      </p:sp>
      <p:grpSp>
        <p:nvGrpSpPr>
          <p:cNvPr id="7" name="Group 6">
            <a:extLst>
              <a:ext uri="{FF2B5EF4-FFF2-40B4-BE49-F238E27FC236}">
                <a16:creationId xmlns:a16="http://schemas.microsoft.com/office/drawing/2014/main" id="{B64584F4-D87A-8A62-B397-C7CB00194B86}"/>
              </a:ext>
            </a:extLst>
          </p:cNvPr>
          <p:cNvGrpSpPr/>
          <p:nvPr/>
        </p:nvGrpSpPr>
        <p:grpSpPr>
          <a:xfrm>
            <a:off x="4948910" y="1836340"/>
            <a:ext cx="2592514" cy="2499989"/>
            <a:chOff x="5332392" y="1162508"/>
            <a:chExt cx="4637313" cy="4583787"/>
          </a:xfrm>
          <a:solidFill>
            <a:schemeClr val="bg2"/>
          </a:solidFill>
        </p:grpSpPr>
        <p:sp>
          <p:nvSpPr>
            <p:cNvPr id="8" name="Freeform: Shape 160">
              <a:extLst>
                <a:ext uri="{FF2B5EF4-FFF2-40B4-BE49-F238E27FC236}">
                  <a16:creationId xmlns:a16="http://schemas.microsoft.com/office/drawing/2014/main" id="{3F76EAE3-1B59-554C-9E90-236BD64F1942}"/>
                </a:ext>
              </a:extLst>
            </p:cNvPr>
            <p:cNvSpPr/>
            <p:nvPr/>
          </p:nvSpPr>
          <p:spPr>
            <a:xfrm rot="688558">
              <a:off x="5387191" y="1209284"/>
              <a:ext cx="4531905" cy="4498950"/>
            </a:xfrm>
            <a:custGeom>
              <a:avLst/>
              <a:gdLst>
                <a:gd name="connsiteX0" fmla="*/ 1953871 w 4531905"/>
                <a:gd name="connsiteY0" fmla="*/ 4230079 h 4498950"/>
                <a:gd name="connsiteX1" fmla="*/ 1949756 w 4531905"/>
                <a:gd name="connsiteY1" fmla="*/ 4240015 h 4498950"/>
                <a:gd name="connsiteX2" fmla="*/ 1947477 w 4531905"/>
                <a:gd name="connsiteY2" fmla="*/ 4240958 h 4498950"/>
                <a:gd name="connsiteX3" fmla="*/ 2440312 w 4531905"/>
                <a:gd name="connsiteY3" fmla="*/ 4487263 h 4498950"/>
                <a:gd name="connsiteX4" fmla="*/ 2947765 w 4531905"/>
                <a:gd name="connsiteY4" fmla="*/ 4170078 h 4498950"/>
                <a:gd name="connsiteX5" fmla="*/ 2943996 w 4531905"/>
                <a:gd name="connsiteY5" fmla="*/ 4161017 h 4498950"/>
                <a:gd name="connsiteX6" fmla="*/ 1359105 w 4531905"/>
                <a:gd name="connsiteY6" fmla="*/ 4014441 h 4498950"/>
                <a:gd name="connsiteX7" fmla="*/ 1626018 w 4531905"/>
                <a:gd name="connsiteY7" fmla="*/ 4418082 h 4498950"/>
                <a:gd name="connsiteX8" fmla="*/ 1893977 w 4531905"/>
                <a:gd name="connsiteY8" fmla="*/ 4233030 h 4498950"/>
                <a:gd name="connsiteX9" fmla="*/ 1891011 w 4531905"/>
                <a:gd name="connsiteY9" fmla="*/ 4225870 h 4498950"/>
                <a:gd name="connsiteX10" fmla="*/ 2367552 w 4531905"/>
                <a:gd name="connsiteY10" fmla="*/ 3510480 h 4498950"/>
                <a:gd name="connsiteX11" fmla="*/ 2367421 w 4531905"/>
                <a:gd name="connsiteY11" fmla="*/ 3510796 h 4498950"/>
                <a:gd name="connsiteX12" fmla="*/ 2340978 w 4531905"/>
                <a:gd name="connsiteY12" fmla="*/ 3521749 h 4498950"/>
                <a:gd name="connsiteX13" fmla="*/ 2338113 w 4531905"/>
                <a:gd name="connsiteY13" fmla="*/ 3520562 h 4498950"/>
                <a:gd name="connsiteX14" fmla="*/ 1942471 w 4531905"/>
                <a:gd name="connsiteY14" fmla="*/ 4184112 h 4498950"/>
                <a:gd name="connsiteX15" fmla="*/ 1949756 w 4531905"/>
                <a:gd name="connsiteY15" fmla="*/ 4187129 h 4498950"/>
                <a:gd name="connsiteX16" fmla="*/ 1960709 w 4531905"/>
                <a:gd name="connsiteY16" fmla="*/ 4213572 h 4498950"/>
                <a:gd name="connsiteX17" fmla="*/ 1958186 w 4531905"/>
                <a:gd name="connsiteY17" fmla="*/ 4219662 h 4498950"/>
                <a:gd name="connsiteX18" fmla="*/ 2943470 w 4531905"/>
                <a:gd name="connsiteY18" fmla="*/ 4150999 h 4498950"/>
                <a:gd name="connsiteX19" fmla="*/ 2952635 w 4531905"/>
                <a:gd name="connsiteY19" fmla="*/ 4128965 h 4498950"/>
                <a:gd name="connsiteX20" fmla="*/ 2953893 w 4531905"/>
                <a:gd name="connsiteY20" fmla="*/ 4128441 h 4498950"/>
                <a:gd name="connsiteX21" fmla="*/ 721049 w 4531905"/>
                <a:gd name="connsiteY21" fmla="*/ 3674339 h 4498950"/>
                <a:gd name="connsiteX22" fmla="*/ 718702 w 4531905"/>
                <a:gd name="connsiteY22" fmla="*/ 3679980 h 4498950"/>
                <a:gd name="connsiteX23" fmla="*/ 710806 w 4531905"/>
                <a:gd name="connsiteY23" fmla="*/ 3683265 h 4498950"/>
                <a:gd name="connsiteX24" fmla="*/ 947282 w 4531905"/>
                <a:gd name="connsiteY24" fmla="*/ 4106293 h 4498950"/>
                <a:gd name="connsiteX25" fmla="*/ 1332226 w 4531905"/>
                <a:gd name="connsiteY25" fmla="*/ 4001820 h 4498950"/>
                <a:gd name="connsiteX26" fmla="*/ 4040208 w 4531905"/>
                <a:gd name="connsiteY26" fmla="*/ 2927407 h 4498950"/>
                <a:gd name="connsiteX27" fmla="*/ 3506560 w 4531905"/>
                <a:gd name="connsiteY27" fmla="*/ 4110502 h 4498950"/>
                <a:gd name="connsiteX28" fmla="*/ 4323894 w 4531905"/>
                <a:gd name="connsiteY28" fmla="*/ 3174436 h 4498950"/>
                <a:gd name="connsiteX29" fmla="*/ 4077702 w 4531905"/>
                <a:gd name="connsiteY29" fmla="*/ 2922069 h 4498950"/>
                <a:gd name="connsiteX30" fmla="*/ 4052537 w 4531905"/>
                <a:gd name="connsiteY30" fmla="*/ 2932535 h 4498950"/>
                <a:gd name="connsiteX31" fmla="*/ 4029630 w 4531905"/>
                <a:gd name="connsiteY31" fmla="*/ 2923007 h 4498950"/>
                <a:gd name="connsiteX32" fmla="*/ 3007551 w 4531905"/>
                <a:gd name="connsiteY32" fmla="*/ 4133829 h 4498950"/>
                <a:gd name="connsiteX33" fmla="*/ 3013065 w 4531905"/>
                <a:gd name="connsiteY33" fmla="*/ 4147194 h 4498950"/>
                <a:gd name="connsiteX34" fmla="*/ 3484533 w 4531905"/>
                <a:gd name="connsiteY34" fmla="*/ 4134342 h 4498950"/>
                <a:gd name="connsiteX35" fmla="*/ 4030705 w 4531905"/>
                <a:gd name="connsiteY35" fmla="*/ 2923455 h 4498950"/>
                <a:gd name="connsiteX36" fmla="*/ 2795539 w 4531905"/>
                <a:gd name="connsiteY36" fmla="*/ 2866268 h 4498950"/>
                <a:gd name="connsiteX37" fmla="*/ 2371651 w 4531905"/>
                <a:gd name="connsiteY37" fmla="*/ 3468123 h 4498950"/>
                <a:gd name="connsiteX38" fmla="*/ 2378373 w 4531905"/>
                <a:gd name="connsiteY38" fmla="*/ 3484353 h 4498950"/>
                <a:gd name="connsiteX39" fmla="*/ 2371800 w 4531905"/>
                <a:gd name="connsiteY39" fmla="*/ 3500225 h 4498950"/>
                <a:gd name="connsiteX40" fmla="*/ 2964037 w 4531905"/>
                <a:gd name="connsiteY40" fmla="*/ 4124222 h 4498950"/>
                <a:gd name="connsiteX41" fmla="*/ 2975309 w 4531905"/>
                <a:gd name="connsiteY41" fmla="*/ 4119534 h 4498950"/>
                <a:gd name="connsiteX42" fmla="*/ 2960349 w 4531905"/>
                <a:gd name="connsiteY42" fmla="*/ 3997314 h 4498950"/>
                <a:gd name="connsiteX43" fmla="*/ 2821902 w 4531905"/>
                <a:gd name="connsiteY43" fmla="*/ 2866785 h 4498950"/>
                <a:gd name="connsiteX44" fmla="*/ 2810059 w 4531905"/>
                <a:gd name="connsiteY44" fmla="*/ 2869193 h 4498950"/>
                <a:gd name="connsiteX45" fmla="*/ 1043573 w 4531905"/>
                <a:gd name="connsiteY45" fmla="*/ 3049367 h 4498950"/>
                <a:gd name="connsiteX46" fmla="*/ 708100 w 4531905"/>
                <a:gd name="connsiteY46" fmla="*/ 3622749 h 4498950"/>
                <a:gd name="connsiteX47" fmla="*/ 718702 w 4531905"/>
                <a:gd name="connsiteY47" fmla="*/ 3627159 h 4498950"/>
                <a:gd name="connsiteX48" fmla="*/ 729687 w 4531905"/>
                <a:gd name="connsiteY48" fmla="*/ 3653570 h 4498950"/>
                <a:gd name="connsiteX49" fmla="*/ 724901 w 4531905"/>
                <a:gd name="connsiteY49" fmla="*/ 3665077 h 4498950"/>
                <a:gd name="connsiteX50" fmla="*/ 1347294 w 4531905"/>
                <a:gd name="connsiteY50" fmla="*/ 3998745 h 4498950"/>
                <a:gd name="connsiteX51" fmla="*/ 1886138 w 4531905"/>
                <a:gd name="connsiteY51" fmla="*/ 4213040 h 4498950"/>
                <a:gd name="connsiteX52" fmla="*/ 1888903 w 4531905"/>
                <a:gd name="connsiteY52" fmla="*/ 4206363 h 4498950"/>
                <a:gd name="connsiteX53" fmla="*/ 1082540 w 4531905"/>
                <a:gd name="connsiteY53" fmla="*/ 3051440 h 4498950"/>
                <a:gd name="connsiteX54" fmla="*/ 1065548 w 4531905"/>
                <a:gd name="connsiteY54" fmla="*/ 3058507 h 4498950"/>
                <a:gd name="connsiteX55" fmla="*/ 1098976 w 4531905"/>
                <a:gd name="connsiteY55" fmla="*/ 3030652 h 4498950"/>
                <a:gd name="connsiteX56" fmla="*/ 1091974 w 4531905"/>
                <a:gd name="connsiteY56" fmla="*/ 3047486 h 4498950"/>
                <a:gd name="connsiteX57" fmla="*/ 1893455 w 4531905"/>
                <a:gd name="connsiteY57" fmla="*/ 4195374 h 4498950"/>
                <a:gd name="connsiteX58" fmla="*/ 1896870 w 4531905"/>
                <a:gd name="connsiteY58" fmla="*/ 4187129 h 4498950"/>
                <a:gd name="connsiteX59" fmla="*/ 1923313 w 4531905"/>
                <a:gd name="connsiteY59" fmla="*/ 4176177 h 4498950"/>
                <a:gd name="connsiteX60" fmla="*/ 1932778 w 4531905"/>
                <a:gd name="connsiteY60" fmla="*/ 4180097 h 4498950"/>
                <a:gd name="connsiteX61" fmla="*/ 2328368 w 4531905"/>
                <a:gd name="connsiteY61" fmla="*/ 3516526 h 4498950"/>
                <a:gd name="connsiteX62" fmla="*/ 2314535 w 4531905"/>
                <a:gd name="connsiteY62" fmla="*/ 3510797 h 4498950"/>
                <a:gd name="connsiteX63" fmla="*/ 2303582 w 4531905"/>
                <a:gd name="connsiteY63" fmla="*/ 3484354 h 4498950"/>
                <a:gd name="connsiteX64" fmla="*/ 2307148 w 4531905"/>
                <a:gd name="connsiteY64" fmla="*/ 3475746 h 4498950"/>
                <a:gd name="connsiteX65" fmla="*/ 4511573 w 4531905"/>
                <a:gd name="connsiteY65" fmla="*/ 2310595 h 4498950"/>
                <a:gd name="connsiteX66" fmla="*/ 4075258 w 4531905"/>
                <a:gd name="connsiteY66" fmla="*/ 2867193 h 4498950"/>
                <a:gd name="connsiteX67" fmla="*/ 4078949 w 4531905"/>
                <a:gd name="connsiteY67" fmla="*/ 2868729 h 4498950"/>
                <a:gd name="connsiteX68" fmla="*/ 4089934 w 4531905"/>
                <a:gd name="connsiteY68" fmla="*/ 2895139 h 4498950"/>
                <a:gd name="connsiteX69" fmla="*/ 4082692 w 4531905"/>
                <a:gd name="connsiteY69" fmla="*/ 2912551 h 4498950"/>
                <a:gd name="connsiteX70" fmla="*/ 4327865 w 4531905"/>
                <a:gd name="connsiteY70" fmla="*/ 3163685 h 4498950"/>
                <a:gd name="connsiteX71" fmla="*/ 3604025 w 4531905"/>
                <a:gd name="connsiteY71" fmla="*/ 2397485 h 4498950"/>
                <a:gd name="connsiteX72" fmla="*/ 3595958 w 4531905"/>
                <a:gd name="connsiteY72" fmla="*/ 2409484 h 4498950"/>
                <a:gd name="connsiteX73" fmla="*/ 3556575 w 4531905"/>
                <a:gd name="connsiteY73" fmla="*/ 2425814 h 4498950"/>
                <a:gd name="connsiteX74" fmla="*/ 3551028 w 4531905"/>
                <a:gd name="connsiteY74" fmla="*/ 2424695 h 4498950"/>
                <a:gd name="connsiteX75" fmla="*/ 2998710 w 4531905"/>
                <a:gd name="connsiteY75" fmla="*/ 4126132 h 4498950"/>
                <a:gd name="connsiteX76" fmla="*/ 3000278 w 4531905"/>
                <a:gd name="connsiteY76" fmla="*/ 4126782 h 4498950"/>
                <a:gd name="connsiteX77" fmla="*/ 4023265 w 4531905"/>
                <a:gd name="connsiteY77" fmla="*/ 2914670 h 4498950"/>
                <a:gd name="connsiteX78" fmla="*/ 4015142 w 4531905"/>
                <a:gd name="connsiteY78" fmla="*/ 2895140 h 4498950"/>
                <a:gd name="connsiteX79" fmla="*/ 4026127 w 4531905"/>
                <a:gd name="connsiteY79" fmla="*/ 2868729 h 4498950"/>
                <a:gd name="connsiteX80" fmla="*/ 4027158 w 4531905"/>
                <a:gd name="connsiteY80" fmla="*/ 2868300 h 4498950"/>
                <a:gd name="connsiteX81" fmla="*/ 3508299 w 4531905"/>
                <a:gd name="connsiteY81" fmla="*/ 2396016 h 4498950"/>
                <a:gd name="connsiteX82" fmla="*/ 2862847 w 4531905"/>
                <a:gd name="connsiteY82" fmla="*/ 2800623 h 4498950"/>
                <a:gd name="connsiteX83" fmla="*/ 2865454 w 4531905"/>
                <a:gd name="connsiteY83" fmla="*/ 2813568 h 4498950"/>
                <a:gd name="connsiteX84" fmla="*/ 2849238 w 4531905"/>
                <a:gd name="connsiteY84" fmla="*/ 2852862 h 4498950"/>
                <a:gd name="connsiteX85" fmla="*/ 2831961 w 4531905"/>
                <a:gd name="connsiteY85" fmla="*/ 2864584 h 4498950"/>
                <a:gd name="connsiteX86" fmla="*/ 2985872 w 4531905"/>
                <a:gd name="connsiteY86" fmla="*/ 4120810 h 4498950"/>
                <a:gd name="connsiteX87" fmla="*/ 2989455 w 4531905"/>
                <a:gd name="connsiteY87" fmla="*/ 4122295 h 4498950"/>
                <a:gd name="connsiteX88" fmla="*/ 3541005 w 4531905"/>
                <a:gd name="connsiteY88" fmla="*/ 2422672 h 4498950"/>
                <a:gd name="connsiteX89" fmla="*/ 3535003 w 4531905"/>
                <a:gd name="connsiteY89" fmla="*/ 2421461 h 4498950"/>
                <a:gd name="connsiteX90" fmla="*/ 3517398 w 4531905"/>
                <a:gd name="connsiteY90" fmla="*/ 2409571 h 4498950"/>
                <a:gd name="connsiteX91" fmla="*/ 407050 w 4531905"/>
                <a:gd name="connsiteY91" fmla="*/ 2933286 h 4498950"/>
                <a:gd name="connsiteX92" fmla="*/ 399612 w 4531905"/>
                <a:gd name="connsiteY92" fmla="*/ 2936366 h 4498950"/>
                <a:gd name="connsiteX93" fmla="*/ 311087 w 4531905"/>
                <a:gd name="connsiteY93" fmla="*/ 3416343 h 4498950"/>
                <a:gd name="connsiteX94" fmla="*/ 664382 w 4531905"/>
                <a:gd name="connsiteY94" fmla="*/ 3630763 h 4498950"/>
                <a:gd name="connsiteX95" fmla="*/ 665881 w 4531905"/>
                <a:gd name="connsiteY95" fmla="*/ 3627159 h 4498950"/>
                <a:gd name="connsiteX96" fmla="*/ 671213 w 4531905"/>
                <a:gd name="connsiteY96" fmla="*/ 3624941 h 4498950"/>
                <a:gd name="connsiteX97" fmla="*/ 660277 w 4531905"/>
                <a:gd name="connsiteY97" fmla="*/ 3596287 h 4498950"/>
                <a:gd name="connsiteX98" fmla="*/ 427672 w 4531905"/>
                <a:gd name="connsiteY98" fmla="*/ 2911809 h 4498950"/>
                <a:gd name="connsiteX99" fmla="*/ 421205 w 4531905"/>
                <a:gd name="connsiteY99" fmla="*/ 2927422 h 4498950"/>
                <a:gd name="connsiteX100" fmla="*/ 416654 w 4531905"/>
                <a:gd name="connsiteY100" fmla="*/ 2929307 h 4498950"/>
                <a:gd name="connsiteX101" fmla="*/ 680740 w 4531905"/>
                <a:gd name="connsiteY101" fmla="*/ 3620979 h 4498950"/>
                <a:gd name="connsiteX102" fmla="*/ 692291 w 4531905"/>
                <a:gd name="connsiteY102" fmla="*/ 3616174 h 4498950"/>
                <a:gd name="connsiteX103" fmla="*/ 698792 w 4531905"/>
                <a:gd name="connsiteY103" fmla="*/ 3618878 h 4498950"/>
                <a:gd name="connsiteX104" fmla="*/ 1036623 w 4531905"/>
                <a:gd name="connsiteY104" fmla="*/ 3041477 h 4498950"/>
                <a:gd name="connsiteX105" fmla="*/ 1028152 w 4531905"/>
                <a:gd name="connsiteY105" fmla="*/ 3021112 h 4498950"/>
                <a:gd name="connsiteX106" fmla="*/ 1032152 w 4531905"/>
                <a:gd name="connsiteY106" fmla="*/ 3011494 h 4498950"/>
                <a:gd name="connsiteX107" fmla="*/ 1971238 w 4531905"/>
                <a:gd name="connsiteY107" fmla="*/ 2593983 h 4498950"/>
                <a:gd name="connsiteX108" fmla="*/ 1968512 w 4531905"/>
                <a:gd name="connsiteY108" fmla="*/ 2607492 h 4498950"/>
                <a:gd name="connsiteX109" fmla="*/ 1956621 w 4531905"/>
                <a:gd name="connsiteY109" fmla="*/ 2625098 h 4498950"/>
                <a:gd name="connsiteX110" fmla="*/ 1953599 w 4531905"/>
                <a:gd name="connsiteY110" fmla="*/ 2627127 h 4498950"/>
                <a:gd name="connsiteX111" fmla="*/ 2339374 w 4531905"/>
                <a:gd name="connsiteY111" fmla="*/ 3447622 h 4498950"/>
                <a:gd name="connsiteX112" fmla="*/ 2340978 w 4531905"/>
                <a:gd name="connsiteY112" fmla="*/ 3446958 h 4498950"/>
                <a:gd name="connsiteX113" fmla="*/ 2366535 w 4531905"/>
                <a:gd name="connsiteY113" fmla="*/ 3457544 h 4498950"/>
                <a:gd name="connsiteX114" fmla="*/ 2785366 w 4531905"/>
                <a:gd name="connsiteY114" fmla="*/ 2862766 h 4498950"/>
                <a:gd name="connsiteX115" fmla="*/ 2770766 w 4531905"/>
                <a:gd name="connsiteY115" fmla="*/ 2852950 h 4498950"/>
                <a:gd name="connsiteX116" fmla="*/ 2754434 w 4531905"/>
                <a:gd name="connsiteY116" fmla="*/ 2813568 h 4498950"/>
                <a:gd name="connsiteX117" fmla="*/ 2755572 w 4531905"/>
                <a:gd name="connsiteY117" fmla="*/ 2807931 h 4498950"/>
                <a:gd name="connsiteX118" fmla="*/ 1867671 w 4531905"/>
                <a:gd name="connsiteY118" fmla="*/ 2609683 h 4498950"/>
                <a:gd name="connsiteX119" fmla="*/ 1093963 w 4531905"/>
                <a:gd name="connsiteY119" fmla="*/ 2999520 h 4498950"/>
                <a:gd name="connsiteX120" fmla="*/ 1102883 w 4531905"/>
                <a:gd name="connsiteY120" fmla="*/ 3020967 h 4498950"/>
                <a:gd name="connsiteX121" fmla="*/ 2311093 w 4531905"/>
                <a:gd name="connsiteY121" fmla="*/ 3466220 h 4498950"/>
                <a:gd name="connsiteX122" fmla="*/ 2314535 w 4531905"/>
                <a:gd name="connsiteY122" fmla="*/ 3457910 h 4498950"/>
                <a:gd name="connsiteX123" fmla="*/ 2329895 w 4531905"/>
                <a:gd name="connsiteY123" fmla="*/ 3451548 h 4498950"/>
                <a:gd name="connsiteX124" fmla="*/ 1944984 w 4531905"/>
                <a:gd name="connsiteY124" fmla="*/ 2632909 h 4498950"/>
                <a:gd name="connsiteX125" fmla="*/ 1938945 w 4531905"/>
                <a:gd name="connsiteY125" fmla="*/ 2636963 h 4498950"/>
                <a:gd name="connsiteX126" fmla="*/ 1917238 w 4531905"/>
                <a:gd name="connsiteY126" fmla="*/ 2641312 h 4498950"/>
                <a:gd name="connsiteX127" fmla="*/ 1878060 w 4531905"/>
                <a:gd name="connsiteY127" fmla="*/ 2625098 h 4498950"/>
                <a:gd name="connsiteX128" fmla="*/ 764059 w 4531905"/>
                <a:gd name="connsiteY128" fmla="*/ 2108418 h 4498950"/>
                <a:gd name="connsiteX129" fmla="*/ 419069 w 4531905"/>
                <a:gd name="connsiteY129" fmla="*/ 2873652 h 4498950"/>
                <a:gd name="connsiteX130" fmla="*/ 421205 w 4531905"/>
                <a:gd name="connsiteY130" fmla="*/ 2874537 h 4498950"/>
                <a:gd name="connsiteX131" fmla="*/ 432157 w 4531905"/>
                <a:gd name="connsiteY131" fmla="*/ 2900980 h 4498950"/>
                <a:gd name="connsiteX132" fmla="*/ 431738 w 4531905"/>
                <a:gd name="connsiteY132" fmla="*/ 2901993 h 4498950"/>
                <a:gd name="connsiteX133" fmla="*/ 1036192 w 4531905"/>
                <a:gd name="connsiteY133" fmla="*/ 3001782 h 4498950"/>
                <a:gd name="connsiteX134" fmla="*/ 1039137 w 4531905"/>
                <a:gd name="connsiteY134" fmla="*/ 2994701 h 4498950"/>
                <a:gd name="connsiteX135" fmla="*/ 1048712 w 4531905"/>
                <a:gd name="connsiteY135" fmla="*/ 2990719 h 4498950"/>
                <a:gd name="connsiteX136" fmla="*/ 779199 w 4531905"/>
                <a:gd name="connsiteY136" fmla="*/ 2105428 h 4498950"/>
                <a:gd name="connsiteX137" fmla="*/ 768020 w 4531905"/>
                <a:gd name="connsiteY137" fmla="*/ 2110058 h 4498950"/>
                <a:gd name="connsiteX138" fmla="*/ 798737 w 4531905"/>
                <a:gd name="connsiteY138" fmla="*/ 2088789 h 4498950"/>
                <a:gd name="connsiteX139" fmla="*/ 794464 w 4531905"/>
                <a:gd name="connsiteY139" fmla="*/ 2099106 h 4498950"/>
                <a:gd name="connsiteX140" fmla="*/ 788732 w 4531905"/>
                <a:gd name="connsiteY140" fmla="*/ 2101480 h 4498950"/>
                <a:gd name="connsiteX141" fmla="*/ 1058043 w 4531905"/>
                <a:gd name="connsiteY141" fmla="*/ 2986837 h 4498950"/>
                <a:gd name="connsiteX142" fmla="*/ 1065548 w 4531905"/>
                <a:gd name="connsiteY142" fmla="*/ 2983716 h 4498950"/>
                <a:gd name="connsiteX143" fmla="*/ 1086125 w 4531905"/>
                <a:gd name="connsiteY143" fmla="*/ 2992275 h 4498950"/>
                <a:gd name="connsiteX144" fmla="*/ 1864683 w 4531905"/>
                <a:gd name="connsiteY144" fmla="*/ 2599993 h 4498950"/>
                <a:gd name="connsiteX145" fmla="*/ 1861846 w 4531905"/>
                <a:gd name="connsiteY145" fmla="*/ 2585920 h 4498950"/>
                <a:gd name="connsiteX146" fmla="*/ 1866195 w 4531905"/>
                <a:gd name="connsiteY146" fmla="*/ 2564348 h 4498950"/>
                <a:gd name="connsiteX147" fmla="*/ 1870311 w 4531905"/>
                <a:gd name="connsiteY147" fmla="*/ 2558241 h 4498950"/>
                <a:gd name="connsiteX148" fmla="*/ 4116318 w 4531905"/>
                <a:gd name="connsiteY148" fmla="*/ 1373257 h 4498950"/>
                <a:gd name="connsiteX149" fmla="*/ 4058341 w 4531905"/>
                <a:gd name="connsiteY149" fmla="*/ 2860157 h 4498950"/>
                <a:gd name="connsiteX150" fmla="*/ 4065496 w 4531905"/>
                <a:gd name="connsiteY150" fmla="*/ 2863133 h 4498950"/>
                <a:gd name="connsiteX151" fmla="*/ 4515154 w 4531905"/>
                <a:gd name="connsiteY151" fmla="*/ 2289632 h 4498950"/>
                <a:gd name="connsiteX152" fmla="*/ 4203990 w 4531905"/>
                <a:gd name="connsiteY152" fmla="*/ 1687487 h 4498950"/>
                <a:gd name="connsiteX153" fmla="*/ 4120668 w 4531905"/>
                <a:gd name="connsiteY153" fmla="*/ 1372380 h 4498950"/>
                <a:gd name="connsiteX154" fmla="*/ 4093285 w 4531905"/>
                <a:gd name="connsiteY154" fmla="*/ 1373036 h 4498950"/>
                <a:gd name="connsiteX155" fmla="*/ 3588568 w 4531905"/>
                <a:gd name="connsiteY155" fmla="*/ 2325894 h 4498950"/>
                <a:gd name="connsiteX156" fmla="*/ 3595958 w 4531905"/>
                <a:gd name="connsiteY156" fmla="*/ 2330836 h 4498950"/>
                <a:gd name="connsiteX157" fmla="*/ 3612203 w 4531905"/>
                <a:gd name="connsiteY157" fmla="*/ 2370189 h 4498950"/>
                <a:gd name="connsiteX158" fmla="*/ 3608711 w 4531905"/>
                <a:gd name="connsiteY158" fmla="*/ 2387521 h 4498950"/>
                <a:gd name="connsiteX159" fmla="*/ 4037020 w 4531905"/>
                <a:gd name="connsiteY159" fmla="*/ 2864198 h 4498950"/>
                <a:gd name="connsiteX160" fmla="*/ 4048022 w 4531905"/>
                <a:gd name="connsiteY160" fmla="*/ 2859622 h 4498950"/>
                <a:gd name="connsiteX161" fmla="*/ 4106105 w 4531905"/>
                <a:gd name="connsiteY161" fmla="*/ 1375316 h 4498950"/>
                <a:gd name="connsiteX162" fmla="*/ 4105361 w 4531905"/>
                <a:gd name="connsiteY162" fmla="*/ 1375466 h 4498950"/>
                <a:gd name="connsiteX163" fmla="*/ 2769884 w 4531905"/>
                <a:gd name="connsiteY163" fmla="*/ 1624303 h 4498950"/>
                <a:gd name="connsiteX164" fmla="*/ 2755914 w 4531905"/>
                <a:gd name="connsiteY164" fmla="*/ 1633781 h 4498950"/>
                <a:gd name="connsiteX165" fmla="*/ 2747987 w 4531905"/>
                <a:gd name="connsiteY165" fmla="*/ 1635392 h 4498950"/>
                <a:gd name="connsiteX166" fmla="*/ 2822569 w 4531905"/>
                <a:gd name="connsiteY166" fmla="*/ 2760641 h 4498950"/>
                <a:gd name="connsiteX167" fmla="*/ 2831632 w 4531905"/>
                <a:gd name="connsiteY167" fmla="*/ 2762426 h 4498950"/>
                <a:gd name="connsiteX168" fmla="*/ 2849239 w 4531905"/>
                <a:gd name="connsiteY168" fmla="*/ 2774302 h 4498950"/>
                <a:gd name="connsiteX169" fmla="*/ 2859964 w 4531905"/>
                <a:gd name="connsiteY169" fmla="*/ 2790266 h 4498950"/>
                <a:gd name="connsiteX170" fmla="*/ 3504371 w 4531905"/>
                <a:gd name="connsiteY170" fmla="*/ 2386099 h 4498950"/>
                <a:gd name="connsiteX171" fmla="*/ 3501183 w 4531905"/>
                <a:gd name="connsiteY171" fmla="*/ 2370189 h 4498950"/>
                <a:gd name="connsiteX172" fmla="*/ 3517398 w 4531905"/>
                <a:gd name="connsiteY172" fmla="*/ 2331012 h 4498950"/>
                <a:gd name="connsiteX173" fmla="*/ 3530267 w 4531905"/>
                <a:gd name="connsiteY173" fmla="*/ 2322339 h 4498950"/>
                <a:gd name="connsiteX174" fmla="*/ 2710790 w 4531905"/>
                <a:gd name="connsiteY174" fmla="*/ 1632507 h 4498950"/>
                <a:gd name="connsiteX175" fmla="*/ 1955216 w 4531905"/>
                <a:gd name="connsiteY175" fmla="*/ 2545799 h 4498950"/>
                <a:gd name="connsiteX176" fmla="*/ 1956621 w 4531905"/>
                <a:gd name="connsiteY176" fmla="*/ 2546742 h 4498950"/>
                <a:gd name="connsiteX177" fmla="*/ 1968512 w 4531905"/>
                <a:gd name="connsiteY177" fmla="*/ 2564348 h 4498950"/>
                <a:gd name="connsiteX178" fmla="*/ 1972398 w 4531905"/>
                <a:gd name="connsiteY178" fmla="*/ 2583604 h 4498950"/>
                <a:gd name="connsiteX179" fmla="*/ 2757642 w 4531905"/>
                <a:gd name="connsiteY179" fmla="*/ 2797669 h 4498950"/>
                <a:gd name="connsiteX180" fmla="*/ 2758787 w 4531905"/>
                <a:gd name="connsiteY180" fmla="*/ 2791996 h 4498950"/>
                <a:gd name="connsiteX181" fmla="*/ 2810059 w 4531905"/>
                <a:gd name="connsiteY181" fmla="*/ 2758176 h 4498950"/>
                <a:gd name="connsiteX182" fmla="*/ 2812225 w 4531905"/>
                <a:gd name="connsiteY182" fmla="*/ 2758603 h 4498950"/>
                <a:gd name="connsiteX183" fmla="*/ 2737834 w 4531905"/>
                <a:gd name="connsiteY183" fmla="*/ 1637457 h 4498950"/>
                <a:gd name="connsiteX184" fmla="*/ 2734343 w 4531905"/>
                <a:gd name="connsiteY184" fmla="*/ 1638166 h 4498950"/>
                <a:gd name="connsiteX185" fmla="*/ 2712734 w 4531905"/>
                <a:gd name="connsiteY185" fmla="*/ 1633814 h 4498950"/>
                <a:gd name="connsiteX186" fmla="*/ 4157833 w 4531905"/>
                <a:gd name="connsiteY186" fmla="*/ 1334551 h 4498950"/>
                <a:gd name="connsiteX187" fmla="*/ 4156403 w 4531905"/>
                <a:gd name="connsiteY187" fmla="*/ 1341645 h 4498950"/>
                <a:gd name="connsiteX188" fmla="*/ 4144538 w 4531905"/>
                <a:gd name="connsiteY188" fmla="*/ 1359251 h 4498950"/>
                <a:gd name="connsiteX189" fmla="*/ 4130256 w 4531905"/>
                <a:gd name="connsiteY189" fmla="*/ 1368876 h 4498950"/>
                <a:gd name="connsiteX190" fmla="*/ 4213339 w 4531905"/>
                <a:gd name="connsiteY190" fmla="*/ 1683514 h 4498950"/>
                <a:gd name="connsiteX191" fmla="*/ 4510403 w 4531905"/>
                <a:gd name="connsiteY191" fmla="*/ 2258242 h 4498950"/>
                <a:gd name="connsiteX192" fmla="*/ 4353574 w 4531905"/>
                <a:gd name="connsiteY192" fmla="*/ 1356300 h 4498950"/>
                <a:gd name="connsiteX193" fmla="*/ 2789136 w 4531905"/>
                <a:gd name="connsiteY193" fmla="*/ 1585518 h 4498950"/>
                <a:gd name="connsiteX194" fmla="*/ 2785385 w 4531905"/>
                <a:gd name="connsiteY194" fmla="*/ 1604150 h 4498950"/>
                <a:gd name="connsiteX195" fmla="*/ 2776755 w 4531905"/>
                <a:gd name="connsiteY195" fmla="*/ 1617014 h 4498950"/>
                <a:gd name="connsiteX196" fmla="*/ 3540398 w 4531905"/>
                <a:gd name="connsiteY196" fmla="*/ 2318059 h 4498950"/>
                <a:gd name="connsiteX197" fmla="*/ 3556575 w 4531905"/>
                <a:gd name="connsiteY197" fmla="*/ 2314798 h 4498950"/>
                <a:gd name="connsiteX198" fmla="*/ 3578282 w 4531905"/>
                <a:gd name="connsiteY198" fmla="*/ 2319015 h 4498950"/>
                <a:gd name="connsiteX199" fmla="*/ 3579992 w 4531905"/>
                <a:gd name="connsiteY199" fmla="*/ 2320158 h 4498950"/>
                <a:gd name="connsiteX200" fmla="*/ 4082975 w 4531905"/>
                <a:gd name="connsiteY200" fmla="*/ 1370595 h 4498950"/>
                <a:gd name="connsiteX201" fmla="*/ 4066065 w 4531905"/>
                <a:gd name="connsiteY201" fmla="*/ 1359251 h 4498950"/>
                <a:gd name="connsiteX202" fmla="*/ 4054119 w 4531905"/>
                <a:gd name="connsiteY202" fmla="*/ 1341645 h 4498950"/>
                <a:gd name="connsiteX203" fmla="*/ 4054046 w 4531905"/>
                <a:gd name="connsiteY203" fmla="*/ 1341285 h 4498950"/>
                <a:gd name="connsiteX204" fmla="*/ 271054 w 4531905"/>
                <a:gd name="connsiteY204" fmla="*/ 2007881 h 4498950"/>
                <a:gd name="connsiteX205" fmla="*/ 12620 w 4531905"/>
                <a:gd name="connsiteY205" fmla="*/ 2493366 h 4498950"/>
                <a:gd name="connsiteX206" fmla="*/ 377472 w 4531905"/>
                <a:gd name="connsiteY206" fmla="*/ 2870745 h 4498950"/>
                <a:gd name="connsiteX207" fmla="*/ 390884 w 4531905"/>
                <a:gd name="connsiteY207" fmla="*/ 2865190 h 4498950"/>
                <a:gd name="connsiteX208" fmla="*/ 284492 w 4531905"/>
                <a:gd name="connsiteY208" fmla="*/ 2007984 h 4498950"/>
                <a:gd name="connsiteX209" fmla="*/ 277897 w 4531905"/>
                <a:gd name="connsiteY209" fmla="*/ 2010727 h 4498950"/>
                <a:gd name="connsiteX210" fmla="*/ 311924 w 4531905"/>
                <a:gd name="connsiteY210" fmla="*/ 1981431 h 4498950"/>
                <a:gd name="connsiteX211" fmla="*/ 304308 w 4531905"/>
                <a:gd name="connsiteY211" fmla="*/ 1999742 h 4498950"/>
                <a:gd name="connsiteX212" fmla="*/ 294376 w 4531905"/>
                <a:gd name="connsiteY212" fmla="*/ 2003873 h 4498950"/>
                <a:gd name="connsiteX213" fmla="*/ 401373 w 4531905"/>
                <a:gd name="connsiteY213" fmla="*/ 2866322 h 4498950"/>
                <a:gd name="connsiteX214" fmla="*/ 409590 w 4531905"/>
                <a:gd name="connsiteY214" fmla="*/ 2869725 h 4498950"/>
                <a:gd name="connsiteX215" fmla="*/ 754549 w 4531905"/>
                <a:gd name="connsiteY215" fmla="*/ 2104478 h 4498950"/>
                <a:gd name="connsiteX216" fmla="*/ 741577 w 4531905"/>
                <a:gd name="connsiteY216" fmla="*/ 2099106 h 4498950"/>
                <a:gd name="connsiteX217" fmla="*/ 730624 w 4531905"/>
                <a:gd name="connsiteY217" fmla="*/ 2072663 h 4498950"/>
                <a:gd name="connsiteX218" fmla="*/ 732197 w 4531905"/>
                <a:gd name="connsiteY218" fmla="*/ 2068867 h 4498950"/>
                <a:gd name="connsiteX219" fmla="*/ 1589540 w 4531905"/>
                <a:gd name="connsiteY219" fmla="*/ 1565165 h 4498950"/>
                <a:gd name="connsiteX220" fmla="*/ 800964 w 4531905"/>
                <a:gd name="connsiteY220" fmla="*/ 2061913 h 4498950"/>
                <a:gd name="connsiteX221" fmla="*/ 805416 w 4531905"/>
                <a:gd name="connsiteY221" fmla="*/ 2072663 h 4498950"/>
                <a:gd name="connsiteX222" fmla="*/ 802699 w 4531905"/>
                <a:gd name="connsiteY222" fmla="*/ 2079223 h 4498950"/>
                <a:gd name="connsiteX223" fmla="*/ 1876280 w 4531905"/>
                <a:gd name="connsiteY223" fmla="*/ 2549383 h 4498950"/>
                <a:gd name="connsiteX224" fmla="*/ 1878060 w 4531905"/>
                <a:gd name="connsiteY224" fmla="*/ 2546742 h 4498950"/>
                <a:gd name="connsiteX225" fmla="*/ 1895666 w 4531905"/>
                <a:gd name="connsiteY225" fmla="*/ 2534877 h 4498950"/>
                <a:gd name="connsiteX226" fmla="*/ 1906763 w 4531905"/>
                <a:gd name="connsiteY226" fmla="*/ 2532640 h 4498950"/>
                <a:gd name="connsiteX227" fmla="*/ 1647527 w 4531905"/>
                <a:gd name="connsiteY227" fmla="*/ 1582116 h 4498950"/>
                <a:gd name="connsiteX228" fmla="*/ 1631393 w 4531905"/>
                <a:gd name="connsiteY228" fmla="*/ 1585349 h 4498950"/>
                <a:gd name="connsiteX229" fmla="*/ 1592216 w 4531905"/>
                <a:gd name="connsiteY229" fmla="*/ 1569135 h 4498950"/>
                <a:gd name="connsiteX230" fmla="*/ 1685713 w 4531905"/>
                <a:gd name="connsiteY230" fmla="*/ 1536433 h 4498950"/>
                <a:gd name="connsiteX231" fmla="*/ 1682667 w 4531905"/>
                <a:gd name="connsiteY231" fmla="*/ 1551529 h 4498950"/>
                <a:gd name="connsiteX232" fmla="*/ 1670776 w 4531905"/>
                <a:gd name="connsiteY232" fmla="*/ 1569134 h 4498950"/>
                <a:gd name="connsiteX233" fmla="*/ 1657006 w 4531905"/>
                <a:gd name="connsiteY233" fmla="*/ 1578378 h 4498950"/>
                <a:gd name="connsiteX234" fmla="*/ 1916710 w 4531905"/>
                <a:gd name="connsiteY234" fmla="*/ 2530634 h 4498950"/>
                <a:gd name="connsiteX235" fmla="*/ 1917238 w 4531905"/>
                <a:gd name="connsiteY235" fmla="*/ 2530528 h 4498950"/>
                <a:gd name="connsiteX236" fmla="*/ 1938945 w 4531905"/>
                <a:gd name="connsiteY236" fmla="*/ 2534877 h 4498950"/>
                <a:gd name="connsiteX237" fmla="*/ 1946789 w 4531905"/>
                <a:gd name="connsiteY237" fmla="*/ 2540142 h 4498950"/>
                <a:gd name="connsiteX238" fmla="*/ 2702536 w 4531905"/>
                <a:gd name="connsiteY238" fmla="*/ 1626958 h 4498950"/>
                <a:gd name="connsiteX239" fmla="*/ 2695047 w 4531905"/>
                <a:gd name="connsiteY239" fmla="*/ 1621923 h 4498950"/>
                <a:gd name="connsiteX240" fmla="*/ 2683102 w 4531905"/>
                <a:gd name="connsiteY240" fmla="*/ 1604248 h 4498950"/>
                <a:gd name="connsiteX241" fmla="*/ 2680576 w 4531905"/>
                <a:gd name="connsiteY241" fmla="*/ 1591750 h 4498950"/>
                <a:gd name="connsiteX242" fmla="*/ 3194897 w 4531905"/>
                <a:gd name="connsiteY242" fmla="*/ 1030417 h 4498950"/>
                <a:gd name="connsiteX243" fmla="*/ 3193487 w 4531905"/>
                <a:gd name="connsiteY243" fmla="*/ 1032504 h 4498950"/>
                <a:gd name="connsiteX244" fmla="*/ 3154104 w 4531905"/>
                <a:gd name="connsiteY244" fmla="*/ 1048719 h 4498950"/>
                <a:gd name="connsiteX245" fmla="*/ 3136802 w 4531905"/>
                <a:gd name="connsiteY245" fmla="*/ 1045231 h 4498950"/>
                <a:gd name="connsiteX246" fmla="*/ 2776328 w 4531905"/>
                <a:gd name="connsiteY246" fmla="*/ 1547566 h 4498950"/>
                <a:gd name="connsiteX247" fmla="*/ 2785353 w 4531905"/>
                <a:gd name="connsiteY247" fmla="*/ 1560936 h 4498950"/>
                <a:gd name="connsiteX248" fmla="*/ 2788246 w 4531905"/>
                <a:gd name="connsiteY248" fmla="*/ 1575201 h 4498950"/>
                <a:gd name="connsiteX249" fmla="*/ 4052007 w 4531905"/>
                <a:gd name="connsiteY249" fmla="*/ 1331253 h 4498950"/>
                <a:gd name="connsiteX250" fmla="*/ 4049734 w 4531905"/>
                <a:gd name="connsiteY250" fmla="*/ 1320072 h 4498950"/>
                <a:gd name="connsiteX251" fmla="*/ 4051780 w 4531905"/>
                <a:gd name="connsiteY251" fmla="*/ 1309912 h 4498950"/>
                <a:gd name="connsiteX252" fmla="*/ 1367717 w 4531905"/>
                <a:gd name="connsiteY252" fmla="*/ 1124294 h 4498950"/>
                <a:gd name="connsiteX253" fmla="*/ 795510 w 4531905"/>
                <a:gd name="connsiteY253" fmla="*/ 2048745 h 4498950"/>
                <a:gd name="connsiteX254" fmla="*/ 797071 w 4531905"/>
                <a:gd name="connsiteY254" fmla="*/ 2052514 h 4498950"/>
                <a:gd name="connsiteX255" fmla="*/ 1583816 w 4531905"/>
                <a:gd name="connsiteY255" fmla="*/ 1556671 h 4498950"/>
                <a:gd name="connsiteX256" fmla="*/ 1580350 w 4531905"/>
                <a:gd name="connsiteY256" fmla="*/ 1551529 h 4498950"/>
                <a:gd name="connsiteX257" fmla="*/ 1576001 w 4531905"/>
                <a:gd name="connsiteY257" fmla="*/ 1529957 h 4498950"/>
                <a:gd name="connsiteX258" fmla="*/ 1592216 w 4531905"/>
                <a:gd name="connsiteY258" fmla="*/ 1490662 h 4498950"/>
                <a:gd name="connsiteX259" fmla="*/ 1606755 w 4531905"/>
                <a:gd name="connsiteY259" fmla="*/ 1480797 h 4498950"/>
                <a:gd name="connsiteX260" fmla="*/ 1415657 w 4531905"/>
                <a:gd name="connsiteY260" fmla="*/ 1124859 h 4498950"/>
                <a:gd name="connsiteX261" fmla="*/ 1413769 w 4531905"/>
                <a:gd name="connsiteY261" fmla="*/ 1126135 h 4498950"/>
                <a:gd name="connsiteX262" fmla="*/ 1392062 w 4531905"/>
                <a:gd name="connsiteY262" fmla="*/ 1130521 h 4498950"/>
                <a:gd name="connsiteX263" fmla="*/ 1370491 w 4531905"/>
                <a:gd name="connsiteY263" fmla="*/ 1126168 h 4498950"/>
                <a:gd name="connsiteX264" fmla="*/ 1352086 w 4531905"/>
                <a:gd name="connsiteY264" fmla="*/ 1113087 h 4498950"/>
                <a:gd name="connsiteX265" fmla="*/ 308948 w 4531905"/>
                <a:gd name="connsiteY265" fmla="*/ 1957953 h 4498950"/>
                <a:gd name="connsiteX266" fmla="*/ 314586 w 4531905"/>
                <a:gd name="connsiteY266" fmla="*/ 1971617 h 4498950"/>
                <a:gd name="connsiteX267" fmla="*/ 736114 w 4531905"/>
                <a:gd name="connsiteY267" fmla="*/ 2059411 h 4498950"/>
                <a:gd name="connsiteX268" fmla="*/ 741577 w 4531905"/>
                <a:gd name="connsiteY268" fmla="*/ 2046220 h 4498950"/>
                <a:gd name="connsiteX269" fmla="*/ 768020 w 4531905"/>
                <a:gd name="connsiteY269" fmla="*/ 2035267 h 4498950"/>
                <a:gd name="connsiteX270" fmla="*/ 786832 w 4531905"/>
                <a:gd name="connsiteY270" fmla="*/ 2043059 h 4498950"/>
                <a:gd name="connsiteX271" fmla="*/ 1359166 w 4531905"/>
                <a:gd name="connsiteY271" fmla="*/ 1118519 h 4498950"/>
                <a:gd name="connsiteX272" fmla="*/ 1352885 w 4531905"/>
                <a:gd name="connsiteY272" fmla="*/ 1114277 h 4498950"/>
                <a:gd name="connsiteX273" fmla="*/ 3242615 w 4531905"/>
                <a:gd name="connsiteY273" fmla="*/ 546861 h 4498950"/>
                <a:gd name="connsiteX274" fmla="*/ 3242483 w 4531905"/>
                <a:gd name="connsiteY274" fmla="*/ 547182 h 4498950"/>
                <a:gd name="connsiteX275" fmla="*/ 3216040 w 4531905"/>
                <a:gd name="connsiteY275" fmla="*/ 558135 h 4498950"/>
                <a:gd name="connsiteX276" fmla="*/ 3215764 w 4531905"/>
                <a:gd name="connsiteY276" fmla="*/ 558021 h 4498950"/>
                <a:gd name="connsiteX277" fmla="*/ 3168540 w 4531905"/>
                <a:gd name="connsiteY277" fmla="*/ 940617 h 4498950"/>
                <a:gd name="connsiteX278" fmla="*/ 3175812 w 4531905"/>
                <a:gd name="connsiteY278" fmla="*/ 942086 h 4498950"/>
                <a:gd name="connsiteX279" fmla="*/ 3209732 w 4531905"/>
                <a:gd name="connsiteY279" fmla="*/ 993327 h 4498950"/>
                <a:gd name="connsiteX280" fmla="*/ 3205378 w 4531905"/>
                <a:gd name="connsiteY280" fmla="*/ 1014899 h 4498950"/>
                <a:gd name="connsiteX281" fmla="*/ 3200820 w 4531905"/>
                <a:gd name="connsiteY281" fmla="*/ 1021648 h 4498950"/>
                <a:gd name="connsiteX282" fmla="*/ 4053802 w 4531905"/>
                <a:gd name="connsiteY282" fmla="*/ 1299878 h 4498950"/>
                <a:gd name="connsiteX283" fmla="*/ 4054087 w 4531905"/>
                <a:gd name="connsiteY283" fmla="*/ 1298464 h 4498950"/>
                <a:gd name="connsiteX284" fmla="*/ 4062532 w 4531905"/>
                <a:gd name="connsiteY284" fmla="*/ 1285904 h 4498950"/>
                <a:gd name="connsiteX285" fmla="*/ 403424 w 4531905"/>
                <a:gd name="connsiteY285" fmla="*/ 1121370 h 4498950"/>
                <a:gd name="connsiteX286" fmla="*/ 80401 w 4531905"/>
                <a:gd name="connsiteY286" fmla="*/ 1488822 h 4498950"/>
                <a:gd name="connsiteX287" fmla="*/ 275919 w 4531905"/>
                <a:gd name="connsiteY287" fmla="*/ 1936757 h 4498950"/>
                <a:gd name="connsiteX288" fmla="*/ 277897 w 4531905"/>
                <a:gd name="connsiteY288" fmla="*/ 1935935 h 4498950"/>
                <a:gd name="connsiteX289" fmla="*/ 284926 w 4531905"/>
                <a:gd name="connsiteY289" fmla="*/ 1938849 h 4498950"/>
                <a:gd name="connsiteX290" fmla="*/ 326400 w 4531905"/>
                <a:gd name="connsiteY290" fmla="*/ 1671382 h 4498950"/>
                <a:gd name="connsiteX291" fmla="*/ 411129 w 4531905"/>
                <a:gd name="connsiteY291" fmla="*/ 1124575 h 4498950"/>
                <a:gd name="connsiteX292" fmla="*/ 458902 w 4531905"/>
                <a:gd name="connsiteY292" fmla="*/ 1097797 h 4498950"/>
                <a:gd name="connsiteX293" fmla="*/ 450152 w 4531905"/>
                <a:gd name="connsiteY293" fmla="*/ 1118835 h 4498950"/>
                <a:gd name="connsiteX294" fmla="*/ 423741 w 4531905"/>
                <a:gd name="connsiteY294" fmla="*/ 1129820 h 4498950"/>
                <a:gd name="connsiteX295" fmla="*/ 420718 w 4531905"/>
                <a:gd name="connsiteY295" fmla="*/ 1128563 h 4498950"/>
                <a:gd name="connsiteX296" fmla="*/ 343127 w 4531905"/>
                <a:gd name="connsiteY296" fmla="*/ 1629362 h 4498950"/>
                <a:gd name="connsiteX297" fmla="*/ 294589 w 4531905"/>
                <a:gd name="connsiteY297" fmla="*/ 1942854 h 4498950"/>
                <a:gd name="connsiteX298" fmla="*/ 304396 w 4531905"/>
                <a:gd name="connsiteY298" fmla="*/ 1946920 h 4498950"/>
                <a:gd name="connsiteX299" fmla="*/ 304871 w 4531905"/>
                <a:gd name="connsiteY299" fmla="*/ 1948073 h 4498950"/>
                <a:gd name="connsiteX300" fmla="*/ 1346387 w 4531905"/>
                <a:gd name="connsiteY300" fmla="*/ 1104597 h 4498950"/>
                <a:gd name="connsiteX301" fmla="*/ 1341020 w 4531905"/>
                <a:gd name="connsiteY301" fmla="*/ 1096601 h 4498950"/>
                <a:gd name="connsiteX302" fmla="*/ 1337547 w 4531905"/>
                <a:gd name="connsiteY302" fmla="*/ 1079271 h 4498950"/>
                <a:gd name="connsiteX303" fmla="*/ 3253120 w 4531905"/>
                <a:gd name="connsiteY303" fmla="*/ 519977 h 4498950"/>
                <a:gd name="connsiteX304" fmla="*/ 3253436 w 4531905"/>
                <a:gd name="connsiteY304" fmla="*/ 520739 h 4498950"/>
                <a:gd name="connsiteX305" fmla="*/ 3246904 w 4531905"/>
                <a:gd name="connsiteY305" fmla="*/ 536507 h 4498950"/>
                <a:gd name="connsiteX306" fmla="*/ 4069689 w 4531905"/>
                <a:gd name="connsiteY306" fmla="*/ 1278271 h 4498950"/>
                <a:gd name="connsiteX307" fmla="*/ 4083653 w 4531905"/>
                <a:gd name="connsiteY307" fmla="*/ 1268833 h 4498950"/>
                <a:gd name="connsiteX308" fmla="*/ 4084589 w 4531905"/>
                <a:gd name="connsiteY308" fmla="*/ 1268644 h 4498950"/>
                <a:gd name="connsiteX309" fmla="*/ 3769966 w 4531905"/>
                <a:gd name="connsiteY309" fmla="*/ 513726 h 4498950"/>
                <a:gd name="connsiteX310" fmla="*/ 2281453 w 4531905"/>
                <a:gd name="connsiteY310" fmla="*/ 624450 h 4498950"/>
                <a:gd name="connsiteX311" fmla="*/ 1671008 w 4531905"/>
                <a:gd name="connsiteY311" fmla="*/ 1491093 h 4498950"/>
                <a:gd name="connsiteX312" fmla="*/ 1682667 w 4531905"/>
                <a:gd name="connsiteY312" fmla="*/ 1508381 h 4498950"/>
                <a:gd name="connsiteX313" fmla="*/ 1686236 w 4531905"/>
                <a:gd name="connsiteY313" fmla="*/ 1526071 h 4498950"/>
                <a:gd name="connsiteX314" fmla="*/ 2678990 w 4531905"/>
                <a:gd name="connsiteY314" fmla="*/ 1581178 h 4498950"/>
                <a:gd name="connsiteX315" fmla="*/ 2683069 w 4531905"/>
                <a:gd name="connsiteY315" fmla="*/ 1560969 h 4498950"/>
                <a:gd name="connsiteX316" fmla="*/ 2694960 w 4531905"/>
                <a:gd name="connsiteY316" fmla="*/ 1543364 h 4498950"/>
                <a:gd name="connsiteX317" fmla="*/ 2710781 w 4531905"/>
                <a:gd name="connsiteY317" fmla="*/ 1532744 h 4498950"/>
                <a:gd name="connsiteX318" fmla="*/ 2334906 w 4531905"/>
                <a:gd name="connsiteY318" fmla="*/ 617093 h 4498950"/>
                <a:gd name="connsiteX319" fmla="*/ 2324231 w 4531905"/>
                <a:gd name="connsiteY319" fmla="*/ 624336 h 4498950"/>
                <a:gd name="connsiteX320" fmla="*/ 2302660 w 4531905"/>
                <a:gd name="connsiteY320" fmla="*/ 628722 h 4498950"/>
                <a:gd name="connsiteX321" fmla="*/ 2354967 w 4531905"/>
                <a:gd name="connsiteY321" fmla="*/ 588418 h 4498950"/>
                <a:gd name="connsiteX322" fmla="*/ 2353702 w 4531905"/>
                <a:gd name="connsiteY322" fmla="*/ 594703 h 4498950"/>
                <a:gd name="connsiteX323" fmla="*/ 2343210 w 4531905"/>
                <a:gd name="connsiteY323" fmla="*/ 610344 h 4498950"/>
                <a:gd name="connsiteX324" fmla="*/ 2720749 w 4531905"/>
                <a:gd name="connsiteY324" fmla="*/ 1529873 h 4498950"/>
                <a:gd name="connsiteX325" fmla="*/ 2734343 w 4531905"/>
                <a:gd name="connsiteY325" fmla="*/ 1527150 h 4498950"/>
                <a:gd name="connsiteX326" fmla="*/ 2755816 w 4531905"/>
                <a:gd name="connsiteY326" fmla="*/ 1531400 h 4498950"/>
                <a:gd name="connsiteX327" fmla="*/ 2769106 w 4531905"/>
                <a:gd name="connsiteY327" fmla="*/ 1540358 h 4498950"/>
                <a:gd name="connsiteX328" fmla="*/ 3127537 w 4531905"/>
                <a:gd name="connsiteY328" fmla="*/ 1041003 h 4498950"/>
                <a:gd name="connsiteX329" fmla="*/ 3114927 w 4531905"/>
                <a:gd name="connsiteY329" fmla="*/ 1032504 h 4498950"/>
                <a:gd name="connsiteX330" fmla="*/ 3098712 w 4531905"/>
                <a:gd name="connsiteY330" fmla="*/ 993327 h 4498950"/>
                <a:gd name="connsiteX331" fmla="*/ 3099768 w 4531905"/>
                <a:gd name="connsiteY331" fmla="*/ 988083 h 4498950"/>
                <a:gd name="connsiteX332" fmla="*/ 2256752 w 4531905"/>
                <a:gd name="connsiteY332" fmla="*/ 602694 h 4498950"/>
                <a:gd name="connsiteX333" fmla="*/ 1442348 w 4531905"/>
                <a:gd name="connsiteY333" fmla="*/ 1051860 h 4498950"/>
                <a:gd name="connsiteX334" fmla="*/ 1443336 w 4531905"/>
                <a:gd name="connsiteY334" fmla="*/ 1053323 h 4498950"/>
                <a:gd name="connsiteX335" fmla="*/ 1447689 w 4531905"/>
                <a:gd name="connsiteY335" fmla="*/ 1074894 h 4498950"/>
                <a:gd name="connsiteX336" fmla="*/ 1431445 w 4531905"/>
                <a:gd name="connsiteY336" fmla="*/ 1114189 h 4498950"/>
                <a:gd name="connsiteX337" fmla="*/ 1424036 w 4531905"/>
                <a:gd name="connsiteY337" fmla="*/ 1119197 h 4498950"/>
                <a:gd name="connsiteX338" fmla="*/ 1616543 w 4531905"/>
                <a:gd name="connsiteY338" fmla="*/ 1477349 h 4498950"/>
                <a:gd name="connsiteX339" fmla="*/ 1631392 w 4531905"/>
                <a:gd name="connsiteY339" fmla="*/ 1474330 h 4498950"/>
                <a:gd name="connsiteX340" fmla="*/ 1653100 w 4531905"/>
                <a:gd name="connsiteY340" fmla="*/ 1478814 h 4498950"/>
                <a:gd name="connsiteX341" fmla="*/ 1662686 w 4531905"/>
                <a:gd name="connsiteY341" fmla="*/ 1485287 h 4498950"/>
                <a:gd name="connsiteX342" fmla="*/ 2272794 w 4531905"/>
                <a:gd name="connsiteY342" fmla="*/ 618817 h 4498950"/>
                <a:gd name="connsiteX343" fmla="*/ 2263364 w 4531905"/>
                <a:gd name="connsiteY343" fmla="*/ 612478 h 4498950"/>
                <a:gd name="connsiteX344" fmla="*/ 2356650 w 4531905"/>
                <a:gd name="connsiteY344" fmla="*/ 566196 h 4498950"/>
                <a:gd name="connsiteX345" fmla="*/ 2358052 w 4531905"/>
                <a:gd name="connsiteY345" fmla="*/ 573094 h 4498950"/>
                <a:gd name="connsiteX346" fmla="*/ 2357039 w 4531905"/>
                <a:gd name="connsiteY346" fmla="*/ 578127 h 4498950"/>
                <a:gd name="connsiteX347" fmla="*/ 3101836 w 4531905"/>
                <a:gd name="connsiteY347" fmla="*/ 977806 h 4498950"/>
                <a:gd name="connsiteX348" fmla="*/ 3103062 w 4531905"/>
                <a:gd name="connsiteY348" fmla="*/ 971718 h 4498950"/>
                <a:gd name="connsiteX349" fmla="*/ 3154104 w 4531905"/>
                <a:gd name="connsiteY349" fmla="*/ 937700 h 4498950"/>
                <a:gd name="connsiteX350" fmla="*/ 3158415 w 4531905"/>
                <a:gd name="connsiteY350" fmla="*/ 938571 h 4498950"/>
                <a:gd name="connsiteX351" fmla="*/ 3205892 w 4531905"/>
                <a:gd name="connsiteY351" fmla="*/ 553932 h 4498950"/>
                <a:gd name="connsiteX352" fmla="*/ 3189596 w 4531905"/>
                <a:gd name="connsiteY352" fmla="*/ 547183 h 4498950"/>
                <a:gd name="connsiteX353" fmla="*/ 3179411 w 4531905"/>
                <a:gd name="connsiteY353" fmla="*/ 522592 h 4498950"/>
                <a:gd name="connsiteX354" fmla="*/ 933110 w 4531905"/>
                <a:gd name="connsiteY354" fmla="*/ 667004 h 4498950"/>
                <a:gd name="connsiteX355" fmla="*/ 453115 w 4531905"/>
                <a:gd name="connsiteY355" fmla="*/ 1072982 h 4498950"/>
                <a:gd name="connsiteX356" fmla="*/ 459131 w 4531905"/>
                <a:gd name="connsiteY356" fmla="*/ 1087564 h 4498950"/>
                <a:gd name="connsiteX357" fmla="*/ 1337832 w 4531905"/>
                <a:gd name="connsiteY357" fmla="*/ 1069129 h 4498950"/>
                <a:gd name="connsiteX358" fmla="*/ 1341020 w 4531905"/>
                <a:gd name="connsiteY358" fmla="*/ 1053322 h 4498950"/>
                <a:gd name="connsiteX359" fmla="*/ 1350715 w 4531905"/>
                <a:gd name="connsiteY359" fmla="*/ 1038936 h 4498950"/>
                <a:gd name="connsiteX360" fmla="*/ 975062 w 4531905"/>
                <a:gd name="connsiteY360" fmla="*/ 674596 h 4498950"/>
                <a:gd name="connsiteX361" fmla="*/ 960610 w 4531905"/>
                <a:gd name="connsiteY361" fmla="*/ 680607 h 4498950"/>
                <a:gd name="connsiteX362" fmla="*/ 934199 w 4531905"/>
                <a:gd name="connsiteY362" fmla="*/ 669622 h 4498950"/>
                <a:gd name="connsiteX363" fmla="*/ 996394 w 4531905"/>
                <a:gd name="connsiteY363" fmla="*/ 647086 h 4498950"/>
                <a:gd name="connsiteX364" fmla="*/ 987021 w 4531905"/>
                <a:gd name="connsiteY364" fmla="*/ 669622 h 4498950"/>
                <a:gd name="connsiteX365" fmla="*/ 985350 w 4531905"/>
                <a:gd name="connsiteY365" fmla="*/ 670317 h 4498950"/>
                <a:gd name="connsiteX366" fmla="*/ 1358500 w 4531905"/>
                <a:gd name="connsiteY366" fmla="*/ 1031933 h 4498950"/>
                <a:gd name="connsiteX367" fmla="*/ 1370491 w 4531905"/>
                <a:gd name="connsiteY367" fmla="*/ 1023851 h 4498950"/>
                <a:gd name="connsiteX368" fmla="*/ 1392062 w 4531905"/>
                <a:gd name="connsiteY368" fmla="*/ 1019502 h 4498950"/>
                <a:gd name="connsiteX369" fmla="*/ 1431445 w 4531905"/>
                <a:gd name="connsiteY369" fmla="*/ 1035717 h 4498950"/>
                <a:gd name="connsiteX370" fmla="*/ 1436650 w 4531905"/>
                <a:gd name="connsiteY370" fmla="*/ 1043423 h 4498950"/>
                <a:gd name="connsiteX371" fmla="*/ 2251313 w 4531905"/>
                <a:gd name="connsiteY371" fmla="*/ 594281 h 4498950"/>
                <a:gd name="connsiteX372" fmla="*/ 2247032 w 4531905"/>
                <a:gd name="connsiteY372" fmla="*/ 573094 h 4498950"/>
                <a:gd name="connsiteX373" fmla="*/ 2247213 w 4531905"/>
                <a:gd name="connsiteY373" fmla="*/ 572502 h 4498950"/>
                <a:gd name="connsiteX374" fmla="*/ 581038 w 4531905"/>
                <a:gd name="connsiteY374" fmla="*/ 663310 h 4498950"/>
                <a:gd name="connsiteX375" fmla="*/ 438015 w 4531905"/>
                <a:gd name="connsiteY375" fmla="*/ 1060946 h 4498950"/>
                <a:gd name="connsiteX376" fmla="*/ 447008 w 4531905"/>
                <a:gd name="connsiteY376" fmla="*/ 1064674 h 4498950"/>
                <a:gd name="connsiteX377" fmla="*/ 928959 w 4531905"/>
                <a:gd name="connsiteY377" fmla="*/ 657024 h 4498950"/>
                <a:gd name="connsiteX378" fmla="*/ 926293 w 4531905"/>
                <a:gd name="connsiteY378" fmla="*/ 650616 h 4498950"/>
                <a:gd name="connsiteX379" fmla="*/ 2324653 w 4531905"/>
                <a:gd name="connsiteY379" fmla="*/ 169638 h 4498950"/>
                <a:gd name="connsiteX380" fmla="*/ 2322982 w 4531905"/>
                <a:gd name="connsiteY380" fmla="*/ 173656 h 4498950"/>
                <a:gd name="connsiteX381" fmla="*/ 2296572 w 4531905"/>
                <a:gd name="connsiteY381" fmla="*/ 184641 h 4498950"/>
                <a:gd name="connsiteX382" fmla="*/ 2292233 w 4531905"/>
                <a:gd name="connsiteY382" fmla="*/ 182837 h 4498950"/>
                <a:gd name="connsiteX383" fmla="*/ 2319987 w 4531905"/>
                <a:gd name="connsiteY383" fmla="*/ 521213 h 4498950"/>
                <a:gd name="connsiteX384" fmla="*/ 2324132 w 4531905"/>
                <a:gd name="connsiteY384" fmla="*/ 522052 h 4498950"/>
                <a:gd name="connsiteX385" fmla="*/ 2353669 w 4531905"/>
                <a:gd name="connsiteY385" fmla="*/ 551523 h 4498950"/>
                <a:gd name="connsiteX386" fmla="*/ 2354565 w 4531905"/>
                <a:gd name="connsiteY386" fmla="*/ 555935 h 4498950"/>
                <a:gd name="connsiteX387" fmla="*/ 3182233 w 4531905"/>
                <a:gd name="connsiteY387" fmla="*/ 512076 h 4498950"/>
                <a:gd name="connsiteX388" fmla="*/ 3183766 w 4531905"/>
                <a:gd name="connsiteY388" fmla="*/ 508376 h 4498950"/>
                <a:gd name="connsiteX389" fmla="*/ 2264803 w 4531905"/>
                <a:gd name="connsiteY389" fmla="*/ 160775 h 4498950"/>
                <a:gd name="connsiteX390" fmla="*/ 994236 w 4531905"/>
                <a:gd name="connsiteY390" fmla="*/ 634149 h 4498950"/>
                <a:gd name="connsiteX391" fmla="*/ 995355 w 4531905"/>
                <a:gd name="connsiteY391" fmla="*/ 636838 h 4498950"/>
                <a:gd name="connsiteX392" fmla="*/ 2250460 w 4531905"/>
                <a:gd name="connsiteY392" fmla="*/ 561877 h 4498950"/>
                <a:gd name="connsiteX393" fmla="*/ 2256498 w 4531905"/>
                <a:gd name="connsiteY393" fmla="*/ 542114 h 4498950"/>
                <a:gd name="connsiteX394" fmla="*/ 2280952 w 4531905"/>
                <a:gd name="connsiteY394" fmla="*/ 522052 h 4498950"/>
                <a:gd name="connsiteX395" fmla="*/ 2302660 w 4531905"/>
                <a:gd name="connsiteY395" fmla="*/ 517703 h 4498950"/>
                <a:gd name="connsiteX396" fmla="*/ 2309592 w 4531905"/>
                <a:gd name="connsiteY396" fmla="*/ 519107 h 4498950"/>
                <a:gd name="connsiteX397" fmla="*/ 2281682 w 4531905"/>
                <a:gd name="connsiteY397" fmla="*/ 178448 h 4498950"/>
                <a:gd name="connsiteX398" fmla="*/ 2270161 w 4531905"/>
                <a:gd name="connsiteY398" fmla="*/ 173656 h 4498950"/>
                <a:gd name="connsiteX399" fmla="*/ 2333578 w 4531905"/>
                <a:gd name="connsiteY399" fmla="*/ 146308 h 4498950"/>
                <a:gd name="connsiteX400" fmla="*/ 2333968 w 4531905"/>
                <a:gd name="connsiteY400" fmla="*/ 147245 h 4498950"/>
                <a:gd name="connsiteX401" fmla="*/ 2328585 w 4531905"/>
                <a:gd name="connsiteY401" fmla="*/ 160186 h 4498950"/>
                <a:gd name="connsiteX402" fmla="*/ 3187706 w 4531905"/>
                <a:gd name="connsiteY402" fmla="*/ 498861 h 4498950"/>
                <a:gd name="connsiteX403" fmla="*/ 3189597 w 4531905"/>
                <a:gd name="connsiteY403" fmla="*/ 494296 h 4498950"/>
                <a:gd name="connsiteX404" fmla="*/ 3198595 w 4531905"/>
                <a:gd name="connsiteY404" fmla="*/ 490569 h 4498950"/>
                <a:gd name="connsiteX405" fmla="*/ 2995172 w 4531905"/>
                <a:gd name="connsiteY405" fmla="*/ 51889 h 4498950"/>
                <a:gd name="connsiteX406" fmla="*/ 1666919 w 4531905"/>
                <a:gd name="connsiteY406" fmla="*/ 10986 h 4498950"/>
                <a:gd name="connsiteX407" fmla="*/ 987893 w 4531905"/>
                <a:gd name="connsiteY407" fmla="*/ 618897 h 4498950"/>
                <a:gd name="connsiteX408" fmla="*/ 990302 w 4531905"/>
                <a:gd name="connsiteY408" fmla="*/ 624690 h 4498950"/>
                <a:gd name="connsiteX409" fmla="*/ 2260906 w 4531905"/>
                <a:gd name="connsiteY409" fmla="*/ 151406 h 4498950"/>
                <a:gd name="connsiteX410" fmla="*/ 2259375 w 4531905"/>
                <a:gd name="connsiteY410" fmla="*/ 147725 h 4498950"/>
                <a:gd name="connsiteX411" fmla="*/ 1664117 w 4531905"/>
                <a:gd name="connsiteY411" fmla="*/ 0 h 4498950"/>
                <a:gd name="connsiteX412" fmla="*/ 1666686 w 4531905"/>
                <a:gd name="connsiteY412" fmla="*/ 467 h 4498950"/>
                <a:gd name="connsiteX413" fmla="*/ 2263009 w 4531905"/>
                <a:gd name="connsiteY413" fmla="*/ 138030 h 4498950"/>
                <a:gd name="connsiteX414" fmla="*/ 2270161 w 4531905"/>
                <a:gd name="connsiteY414" fmla="*/ 120834 h 4498950"/>
                <a:gd name="connsiteX415" fmla="*/ 2296572 w 4531905"/>
                <a:gd name="connsiteY415" fmla="*/ 109849 h 4498950"/>
                <a:gd name="connsiteX416" fmla="*/ 2322982 w 4531905"/>
                <a:gd name="connsiteY416" fmla="*/ 120834 h 4498950"/>
                <a:gd name="connsiteX417" fmla="*/ 2329514 w 4531905"/>
                <a:gd name="connsiteY417" fmla="*/ 136539 h 4498950"/>
                <a:gd name="connsiteX418" fmla="*/ 3001014 w 4531905"/>
                <a:gd name="connsiteY418" fmla="*/ 40670 h 4498950"/>
                <a:gd name="connsiteX419" fmla="*/ 3208073 w 4531905"/>
                <a:gd name="connsiteY419" fmla="*/ 486644 h 4498950"/>
                <a:gd name="connsiteX420" fmla="*/ 3216040 w 4531905"/>
                <a:gd name="connsiteY420" fmla="*/ 483343 h 4498950"/>
                <a:gd name="connsiteX421" fmla="*/ 3242483 w 4531905"/>
                <a:gd name="connsiteY421" fmla="*/ 494296 h 4498950"/>
                <a:gd name="connsiteX422" fmla="*/ 3249036 w 4531905"/>
                <a:gd name="connsiteY422" fmla="*/ 510118 h 4498950"/>
                <a:gd name="connsiteX423" fmla="*/ 3776510 w 4531905"/>
                <a:gd name="connsiteY423" fmla="*/ 503676 h 4498950"/>
                <a:gd name="connsiteX424" fmla="*/ 3777914 w 4531905"/>
                <a:gd name="connsiteY424" fmla="*/ 506947 h 4498950"/>
                <a:gd name="connsiteX425" fmla="*/ 4094521 w 4531905"/>
                <a:gd name="connsiteY425" fmla="*/ 1266637 h 4498950"/>
                <a:gd name="connsiteX426" fmla="*/ 4105361 w 4531905"/>
                <a:gd name="connsiteY426" fmla="*/ 1264447 h 4498950"/>
                <a:gd name="connsiteX427" fmla="*/ 4160753 w 4531905"/>
                <a:gd name="connsiteY427" fmla="*/ 1320072 h 4498950"/>
                <a:gd name="connsiteX428" fmla="*/ 4159791 w 4531905"/>
                <a:gd name="connsiteY428" fmla="*/ 1324840 h 4498950"/>
                <a:gd name="connsiteX429" fmla="*/ 4362457 w 4531905"/>
                <a:gd name="connsiteY429" fmla="*/ 1347420 h 4498950"/>
                <a:gd name="connsiteX430" fmla="*/ 4363156 w 4531905"/>
                <a:gd name="connsiteY430" fmla="*/ 1351160 h 4498950"/>
                <a:gd name="connsiteX431" fmla="*/ 4524254 w 4531905"/>
                <a:gd name="connsiteY431" fmla="*/ 2278026 h 4498950"/>
                <a:gd name="connsiteX432" fmla="*/ 4530971 w 4531905"/>
                <a:gd name="connsiteY432" fmla="*/ 2269459 h 4498950"/>
                <a:gd name="connsiteX433" fmla="*/ 4526432 w 4531905"/>
                <a:gd name="connsiteY433" fmla="*/ 2290560 h 4498950"/>
                <a:gd name="connsiteX434" fmla="*/ 4531905 w 4531905"/>
                <a:gd name="connsiteY434" fmla="*/ 2322048 h 4498950"/>
                <a:gd name="connsiteX435" fmla="*/ 4523256 w 4531905"/>
                <a:gd name="connsiteY435" fmla="*/ 2305311 h 4498950"/>
                <a:gd name="connsiteX436" fmla="*/ 4336475 w 4531905"/>
                <a:gd name="connsiteY436" fmla="*/ 3172733 h 4498950"/>
                <a:gd name="connsiteX437" fmla="*/ 4337682 w 4531905"/>
                <a:gd name="connsiteY437" fmla="*/ 3173969 h 4498950"/>
                <a:gd name="connsiteX438" fmla="*/ 4335722 w 4531905"/>
                <a:gd name="connsiteY438" fmla="*/ 3176231 h 4498950"/>
                <a:gd name="connsiteX439" fmla="*/ 4333943 w 4531905"/>
                <a:gd name="connsiteY439" fmla="*/ 3184489 h 4498950"/>
                <a:gd name="connsiteX440" fmla="*/ 4331079 w 4531905"/>
                <a:gd name="connsiteY440" fmla="*/ 3181556 h 4498950"/>
                <a:gd name="connsiteX441" fmla="*/ 3491702 w 4531905"/>
                <a:gd name="connsiteY441" fmla="*/ 4142852 h 4498950"/>
                <a:gd name="connsiteX442" fmla="*/ 3490903 w 4531905"/>
                <a:gd name="connsiteY442" fmla="*/ 4144624 h 4498950"/>
                <a:gd name="connsiteX443" fmla="*/ 3490155 w 4531905"/>
                <a:gd name="connsiteY443" fmla="*/ 4144624 h 4498950"/>
                <a:gd name="connsiteX444" fmla="*/ 3468931 w 4531905"/>
                <a:gd name="connsiteY444" fmla="*/ 4168931 h 4498950"/>
                <a:gd name="connsiteX445" fmla="*/ 3479798 w 4531905"/>
                <a:gd name="connsiteY445" fmla="*/ 4144838 h 4498950"/>
                <a:gd name="connsiteX446" fmla="*/ 3015558 w 4531905"/>
                <a:gd name="connsiteY446" fmla="*/ 4157498 h 4498950"/>
                <a:gd name="connsiteX447" fmla="*/ 3005456 w 4531905"/>
                <a:gd name="connsiteY447" fmla="*/ 4181786 h 4498950"/>
                <a:gd name="connsiteX448" fmla="*/ 2979045 w 4531905"/>
                <a:gd name="connsiteY448" fmla="*/ 4192771 h 4498950"/>
                <a:gd name="connsiteX449" fmla="*/ 2952635 w 4531905"/>
                <a:gd name="connsiteY449" fmla="*/ 4181786 h 4498950"/>
                <a:gd name="connsiteX450" fmla="*/ 2951807 w 4531905"/>
                <a:gd name="connsiteY450" fmla="*/ 4179796 h 4498950"/>
                <a:gd name="connsiteX451" fmla="*/ 2440781 w 4531905"/>
                <a:gd name="connsiteY451" fmla="*/ 4498950 h 4498950"/>
                <a:gd name="connsiteX452" fmla="*/ 1934957 w 4531905"/>
                <a:gd name="connsiteY452" fmla="*/ 4246145 h 4498950"/>
                <a:gd name="connsiteX453" fmla="*/ 1923313 w 4531905"/>
                <a:gd name="connsiteY453" fmla="*/ 4250968 h 4498950"/>
                <a:gd name="connsiteX454" fmla="*/ 1900052 w 4531905"/>
                <a:gd name="connsiteY454" fmla="*/ 4241333 h 4498950"/>
                <a:gd name="connsiteX455" fmla="*/ 1623214 w 4531905"/>
                <a:gd name="connsiteY455" fmla="*/ 4432339 h 4498950"/>
                <a:gd name="connsiteX456" fmla="*/ 1620409 w 4531905"/>
                <a:gd name="connsiteY456" fmla="*/ 4427898 h 4498950"/>
                <a:gd name="connsiteX457" fmla="*/ 1343729 w 4531905"/>
                <a:gd name="connsiteY457" fmla="*/ 4009620 h 4498950"/>
                <a:gd name="connsiteX458" fmla="*/ 942139 w 4531905"/>
                <a:gd name="connsiteY458" fmla="*/ 4118449 h 4498950"/>
                <a:gd name="connsiteX459" fmla="*/ 701196 w 4531905"/>
                <a:gd name="connsiteY459" fmla="*/ 3687262 h 4498950"/>
                <a:gd name="connsiteX460" fmla="*/ 692292 w 4531905"/>
                <a:gd name="connsiteY460" fmla="*/ 3690965 h 4498950"/>
                <a:gd name="connsiteX461" fmla="*/ 654896 w 4531905"/>
                <a:gd name="connsiteY461" fmla="*/ 3653570 h 4498950"/>
                <a:gd name="connsiteX462" fmla="*/ 660366 w 4531905"/>
                <a:gd name="connsiteY462" fmla="*/ 3640419 h 4498950"/>
                <a:gd name="connsiteX463" fmla="*/ 299868 w 4531905"/>
                <a:gd name="connsiteY463" fmla="*/ 3421484 h 4498950"/>
                <a:gd name="connsiteX464" fmla="*/ 389271 w 4531905"/>
                <a:gd name="connsiteY464" fmla="*/ 2936101 h 4498950"/>
                <a:gd name="connsiteX465" fmla="*/ 368319 w 4531905"/>
                <a:gd name="connsiteY465" fmla="*/ 2927423 h 4498950"/>
                <a:gd name="connsiteX466" fmla="*/ 357366 w 4531905"/>
                <a:gd name="connsiteY466" fmla="*/ 2900980 h 4498950"/>
                <a:gd name="connsiteX467" fmla="*/ 367897 w 4531905"/>
                <a:gd name="connsiteY467" fmla="*/ 2875556 h 4498950"/>
                <a:gd name="connsiteX468" fmla="*/ 0 w 4531905"/>
                <a:gd name="connsiteY468" fmla="*/ 2495003 h 4498950"/>
                <a:gd name="connsiteX469" fmla="*/ 1870 w 4531905"/>
                <a:gd name="connsiteY469" fmla="*/ 2491730 h 4498950"/>
                <a:gd name="connsiteX470" fmla="*/ 261562 w 4531905"/>
                <a:gd name="connsiteY470" fmla="*/ 2003933 h 4498950"/>
                <a:gd name="connsiteX471" fmla="*/ 251487 w 4531905"/>
                <a:gd name="connsiteY471" fmla="*/ 1999742 h 4498950"/>
                <a:gd name="connsiteX472" fmla="*/ 240501 w 4531905"/>
                <a:gd name="connsiteY472" fmla="*/ 1973331 h 4498950"/>
                <a:gd name="connsiteX473" fmla="*/ 251486 w 4531905"/>
                <a:gd name="connsiteY473" fmla="*/ 1946920 h 4498950"/>
                <a:gd name="connsiteX474" fmla="*/ 266478 w 4531905"/>
                <a:gd name="connsiteY474" fmla="*/ 1940684 h 4498950"/>
                <a:gd name="connsiteX475" fmla="*/ 68247 w 4531905"/>
                <a:gd name="connsiteY475" fmla="*/ 1486953 h 4498950"/>
                <a:gd name="connsiteX476" fmla="*/ 70350 w 4531905"/>
                <a:gd name="connsiteY476" fmla="*/ 1484617 h 4498950"/>
                <a:gd name="connsiteX477" fmla="*/ 395578 w 4531905"/>
                <a:gd name="connsiteY477" fmla="*/ 1114624 h 4498950"/>
                <a:gd name="connsiteX478" fmla="*/ 386345 w 4531905"/>
                <a:gd name="connsiteY478" fmla="*/ 1092424 h 4498950"/>
                <a:gd name="connsiteX479" fmla="*/ 423740 w 4531905"/>
                <a:gd name="connsiteY479" fmla="*/ 1055028 h 4498950"/>
                <a:gd name="connsiteX480" fmla="*/ 428786 w 4531905"/>
                <a:gd name="connsiteY480" fmla="*/ 1057120 h 4498950"/>
                <a:gd name="connsiteX481" fmla="*/ 574028 w 4531905"/>
                <a:gd name="connsiteY481" fmla="*/ 653259 h 4498950"/>
                <a:gd name="connsiteX482" fmla="*/ 924330 w 4531905"/>
                <a:gd name="connsiteY482" fmla="*/ 640526 h 4498950"/>
                <a:gd name="connsiteX483" fmla="*/ 934198 w 4531905"/>
                <a:gd name="connsiteY483" fmla="*/ 616800 h 4498950"/>
                <a:gd name="connsiteX484" fmla="*/ 960609 w 4531905"/>
                <a:gd name="connsiteY484" fmla="*/ 605815 h 4498950"/>
                <a:gd name="connsiteX485" fmla="*/ 978741 w 4531905"/>
                <a:gd name="connsiteY485" fmla="*/ 613357 h 4498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4531905" h="4498950">
                  <a:moveTo>
                    <a:pt x="1953871" y="4230079"/>
                  </a:moveTo>
                  <a:lnTo>
                    <a:pt x="1949756" y="4240015"/>
                  </a:lnTo>
                  <a:lnTo>
                    <a:pt x="1947477" y="4240958"/>
                  </a:lnTo>
                  <a:lnTo>
                    <a:pt x="2440312" y="4487263"/>
                  </a:lnTo>
                  <a:lnTo>
                    <a:pt x="2947765" y="4170078"/>
                  </a:lnTo>
                  <a:lnTo>
                    <a:pt x="2943996" y="4161017"/>
                  </a:lnTo>
                  <a:close/>
                  <a:moveTo>
                    <a:pt x="1359105" y="4014441"/>
                  </a:moveTo>
                  <a:lnTo>
                    <a:pt x="1626018" y="4418082"/>
                  </a:lnTo>
                  <a:lnTo>
                    <a:pt x="1893977" y="4233030"/>
                  </a:lnTo>
                  <a:lnTo>
                    <a:pt x="1891011" y="4225870"/>
                  </a:lnTo>
                  <a:close/>
                  <a:moveTo>
                    <a:pt x="2367552" y="3510480"/>
                  </a:moveTo>
                  <a:lnTo>
                    <a:pt x="2367421" y="3510796"/>
                  </a:lnTo>
                  <a:cubicBezTo>
                    <a:pt x="2360654" y="3517563"/>
                    <a:pt x="2351305" y="3521749"/>
                    <a:pt x="2340978" y="3521749"/>
                  </a:cubicBezTo>
                  <a:lnTo>
                    <a:pt x="2338113" y="3520562"/>
                  </a:lnTo>
                  <a:lnTo>
                    <a:pt x="1942471" y="4184112"/>
                  </a:lnTo>
                  <a:lnTo>
                    <a:pt x="1949756" y="4187129"/>
                  </a:lnTo>
                  <a:cubicBezTo>
                    <a:pt x="1956523" y="4193896"/>
                    <a:pt x="1960709" y="4203245"/>
                    <a:pt x="1960709" y="4213572"/>
                  </a:cubicBezTo>
                  <a:lnTo>
                    <a:pt x="1958186" y="4219662"/>
                  </a:lnTo>
                  <a:lnTo>
                    <a:pt x="2943470" y="4150999"/>
                  </a:lnTo>
                  <a:lnTo>
                    <a:pt x="2952635" y="4128965"/>
                  </a:lnTo>
                  <a:lnTo>
                    <a:pt x="2953893" y="4128441"/>
                  </a:lnTo>
                  <a:close/>
                  <a:moveTo>
                    <a:pt x="721049" y="3674339"/>
                  </a:moveTo>
                  <a:lnTo>
                    <a:pt x="718702" y="3679980"/>
                  </a:lnTo>
                  <a:lnTo>
                    <a:pt x="710806" y="3683265"/>
                  </a:lnTo>
                  <a:lnTo>
                    <a:pt x="947282" y="4106293"/>
                  </a:lnTo>
                  <a:lnTo>
                    <a:pt x="1332226" y="4001820"/>
                  </a:lnTo>
                  <a:close/>
                  <a:moveTo>
                    <a:pt x="4040208" y="2927407"/>
                  </a:moveTo>
                  <a:lnTo>
                    <a:pt x="3506560" y="4110502"/>
                  </a:lnTo>
                  <a:lnTo>
                    <a:pt x="4323894" y="3174436"/>
                  </a:lnTo>
                  <a:lnTo>
                    <a:pt x="4077702" y="2922069"/>
                  </a:lnTo>
                  <a:lnTo>
                    <a:pt x="4052537" y="2932535"/>
                  </a:lnTo>
                  <a:close/>
                  <a:moveTo>
                    <a:pt x="4029630" y="2923007"/>
                  </a:moveTo>
                  <a:lnTo>
                    <a:pt x="3007551" y="4133829"/>
                  </a:lnTo>
                  <a:lnTo>
                    <a:pt x="3013065" y="4147194"/>
                  </a:lnTo>
                  <a:lnTo>
                    <a:pt x="3484533" y="4134342"/>
                  </a:lnTo>
                  <a:lnTo>
                    <a:pt x="4030705" y="2923455"/>
                  </a:lnTo>
                  <a:close/>
                  <a:moveTo>
                    <a:pt x="2795539" y="2866268"/>
                  </a:moveTo>
                  <a:lnTo>
                    <a:pt x="2371651" y="3468123"/>
                  </a:lnTo>
                  <a:lnTo>
                    <a:pt x="2378373" y="3484353"/>
                  </a:lnTo>
                  <a:lnTo>
                    <a:pt x="2371800" y="3500225"/>
                  </a:lnTo>
                  <a:lnTo>
                    <a:pt x="2964037" y="4124222"/>
                  </a:lnTo>
                  <a:lnTo>
                    <a:pt x="2975309" y="4119534"/>
                  </a:lnTo>
                  <a:lnTo>
                    <a:pt x="2960349" y="3997314"/>
                  </a:lnTo>
                  <a:lnTo>
                    <a:pt x="2821902" y="2866785"/>
                  </a:lnTo>
                  <a:lnTo>
                    <a:pt x="2810059" y="2869193"/>
                  </a:lnTo>
                  <a:close/>
                  <a:moveTo>
                    <a:pt x="1043573" y="3049367"/>
                  </a:moveTo>
                  <a:lnTo>
                    <a:pt x="708100" y="3622749"/>
                  </a:lnTo>
                  <a:lnTo>
                    <a:pt x="718702" y="3627159"/>
                  </a:lnTo>
                  <a:cubicBezTo>
                    <a:pt x="725480" y="3633937"/>
                    <a:pt x="729687" y="3643286"/>
                    <a:pt x="729687" y="3653570"/>
                  </a:cubicBezTo>
                  <a:lnTo>
                    <a:pt x="724901" y="3665077"/>
                  </a:lnTo>
                  <a:lnTo>
                    <a:pt x="1347294" y="3998745"/>
                  </a:lnTo>
                  <a:lnTo>
                    <a:pt x="1886138" y="4213040"/>
                  </a:lnTo>
                  <a:lnTo>
                    <a:pt x="1888903" y="4206363"/>
                  </a:lnTo>
                  <a:lnTo>
                    <a:pt x="1082540" y="3051440"/>
                  </a:lnTo>
                  <a:lnTo>
                    <a:pt x="1065548" y="3058507"/>
                  </a:lnTo>
                  <a:close/>
                  <a:moveTo>
                    <a:pt x="1098976" y="3030652"/>
                  </a:moveTo>
                  <a:lnTo>
                    <a:pt x="1091974" y="3047486"/>
                  </a:lnTo>
                  <a:lnTo>
                    <a:pt x="1893455" y="4195374"/>
                  </a:lnTo>
                  <a:lnTo>
                    <a:pt x="1896870" y="4187129"/>
                  </a:lnTo>
                  <a:cubicBezTo>
                    <a:pt x="1903637" y="4180362"/>
                    <a:pt x="1912986" y="4176176"/>
                    <a:pt x="1923313" y="4176177"/>
                  </a:cubicBezTo>
                  <a:lnTo>
                    <a:pt x="1932778" y="4180097"/>
                  </a:lnTo>
                  <a:lnTo>
                    <a:pt x="2328368" y="3516526"/>
                  </a:lnTo>
                  <a:lnTo>
                    <a:pt x="2314535" y="3510797"/>
                  </a:lnTo>
                  <a:cubicBezTo>
                    <a:pt x="2307768" y="3504029"/>
                    <a:pt x="2303582" y="3494681"/>
                    <a:pt x="2303582" y="3484354"/>
                  </a:cubicBezTo>
                  <a:lnTo>
                    <a:pt x="2307148" y="3475746"/>
                  </a:lnTo>
                  <a:close/>
                  <a:moveTo>
                    <a:pt x="4511573" y="2310595"/>
                  </a:moveTo>
                  <a:lnTo>
                    <a:pt x="4075258" y="2867193"/>
                  </a:lnTo>
                  <a:lnTo>
                    <a:pt x="4078949" y="2868729"/>
                  </a:lnTo>
                  <a:cubicBezTo>
                    <a:pt x="4085727" y="2875507"/>
                    <a:pt x="4089934" y="2884856"/>
                    <a:pt x="4089934" y="2895139"/>
                  </a:cubicBezTo>
                  <a:lnTo>
                    <a:pt x="4082692" y="2912551"/>
                  </a:lnTo>
                  <a:lnTo>
                    <a:pt x="4327865" y="3163685"/>
                  </a:lnTo>
                  <a:close/>
                  <a:moveTo>
                    <a:pt x="3604025" y="2397485"/>
                  </a:moveTo>
                  <a:lnTo>
                    <a:pt x="3595958" y="2409484"/>
                  </a:lnTo>
                  <a:cubicBezTo>
                    <a:pt x="3585907" y="2419562"/>
                    <a:pt x="3572001" y="2425814"/>
                    <a:pt x="3556575" y="2425814"/>
                  </a:cubicBezTo>
                  <a:lnTo>
                    <a:pt x="3551028" y="2424695"/>
                  </a:lnTo>
                  <a:lnTo>
                    <a:pt x="2998710" y="4126132"/>
                  </a:lnTo>
                  <a:lnTo>
                    <a:pt x="3000278" y="4126782"/>
                  </a:lnTo>
                  <a:lnTo>
                    <a:pt x="4023265" y="2914670"/>
                  </a:lnTo>
                  <a:lnTo>
                    <a:pt x="4015142" y="2895140"/>
                  </a:lnTo>
                  <a:cubicBezTo>
                    <a:pt x="4015142" y="2884856"/>
                    <a:pt x="4019349" y="2875507"/>
                    <a:pt x="4026127" y="2868729"/>
                  </a:cubicBezTo>
                  <a:lnTo>
                    <a:pt x="4027158" y="2868300"/>
                  </a:lnTo>
                  <a:close/>
                  <a:moveTo>
                    <a:pt x="3508299" y="2396016"/>
                  </a:moveTo>
                  <a:lnTo>
                    <a:pt x="2862847" y="2800623"/>
                  </a:lnTo>
                  <a:lnTo>
                    <a:pt x="2865454" y="2813568"/>
                  </a:lnTo>
                  <a:cubicBezTo>
                    <a:pt x="2865454" y="2828877"/>
                    <a:pt x="2859260" y="2842783"/>
                    <a:pt x="2849238" y="2852862"/>
                  </a:cubicBezTo>
                  <a:lnTo>
                    <a:pt x="2831961" y="2864584"/>
                  </a:lnTo>
                  <a:lnTo>
                    <a:pt x="2985872" y="4120810"/>
                  </a:lnTo>
                  <a:lnTo>
                    <a:pt x="2989455" y="4122295"/>
                  </a:lnTo>
                  <a:lnTo>
                    <a:pt x="3541005" y="2422672"/>
                  </a:lnTo>
                  <a:lnTo>
                    <a:pt x="3535003" y="2421461"/>
                  </a:lnTo>
                  <a:cubicBezTo>
                    <a:pt x="3528376" y="2418657"/>
                    <a:pt x="3522409" y="2414596"/>
                    <a:pt x="3517398" y="2409571"/>
                  </a:cubicBezTo>
                  <a:close/>
                  <a:moveTo>
                    <a:pt x="407050" y="2933286"/>
                  </a:moveTo>
                  <a:lnTo>
                    <a:pt x="399612" y="2936366"/>
                  </a:lnTo>
                  <a:lnTo>
                    <a:pt x="311087" y="3416343"/>
                  </a:lnTo>
                  <a:lnTo>
                    <a:pt x="664382" y="3630763"/>
                  </a:lnTo>
                  <a:lnTo>
                    <a:pt x="665881" y="3627159"/>
                  </a:lnTo>
                  <a:lnTo>
                    <a:pt x="671213" y="3624941"/>
                  </a:lnTo>
                  <a:lnTo>
                    <a:pt x="660277" y="3596287"/>
                  </a:lnTo>
                  <a:close/>
                  <a:moveTo>
                    <a:pt x="427672" y="2911809"/>
                  </a:moveTo>
                  <a:lnTo>
                    <a:pt x="421205" y="2927422"/>
                  </a:lnTo>
                  <a:lnTo>
                    <a:pt x="416654" y="2929307"/>
                  </a:lnTo>
                  <a:lnTo>
                    <a:pt x="680740" y="3620979"/>
                  </a:lnTo>
                  <a:lnTo>
                    <a:pt x="692291" y="3616174"/>
                  </a:lnTo>
                  <a:lnTo>
                    <a:pt x="698792" y="3618878"/>
                  </a:lnTo>
                  <a:lnTo>
                    <a:pt x="1036623" y="3041477"/>
                  </a:lnTo>
                  <a:lnTo>
                    <a:pt x="1028152" y="3021112"/>
                  </a:lnTo>
                  <a:lnTo>
                    <a:pt x="1032152" y="3011494"/>
                  </a:lnTo>
                  <a:close/>
                  <a:moveTo>
                    <a:pt x="1971238" y="2593983"/>
                  </a:moveTo>
                  <a:lnTo>
                    <a:pt x="1968512" y="2607492"/>
                  </a:lnTo>
                  <a:cubicBezTo>
                    <a:pt x="1965707" y="2614120"/>
                    <a:pt x="1961646" y="2620088"/>
                    <a:pt x="1956621" y="2625098"/>
                  </a:cubicBezTo>
                  <a:lnTo>
                    <a:pt x="1953599" y="2627127"/>
                  </a:lnTo>
                  <a:lnTo>
                    <a:pt x="2339374" y="3447622"/>
                  </a:lnTo>
                  <a:lnTo>
                    <a:pt x="2340978" y="3446958"/>
                  </a:lnTo>
                  <a:lnTo>
                    <a:pt x="2366535" y="3457544"/>
                  </a:lnTo>
                  <a:lnTo>
                    <a:pt x="2785366" y="2862766"/>
                  </a:lnTo>
                  <a:lnTo>
                    <a:pt x="2770766" y="2852950"/>
                  </a:lnTo>
                  <a:cubicBezTo>
                    <a:pt x="2760686" y="2842900"/>
                    <a:pt x="2754434" y="2828994"/>
                    <a:pt x="2754434" y="2813568"/>
                  </a:cubicBezTo>
                  <a:lnTo>
                    <a:pt x="2755572" y="2807931"/>
                  </a:lnTo>
                  <a:close/>
                  <a:moveTo>
                    <a:pt x="1867671" y="2609683"/>
                  </a:moveTo>
                  <a:lnTo>
                    <a:pt x="1093963" y="2999520"/>
                  </a:lnTo>
                  <a:lnTo>
                    <a:pt x="1102883" y="3020967"/>
                  </a:lnTo>
                  <a:lnTo>
                    <a:pt x="2311093" y="3466220"/>
                  </a:lnTo>
                  <a:lnTo>
                    <a:pt x="2314535" y="3457910"/>
                  </a:lnTo>
                  <a:lnTo>
                    <a:pt x="2329895" y="3451548"/>
                  </a:lnTo>
                  <a:lnTo>
                    <a:pt x="1944984" y="2632909"/>
                  </a:lnTo>
                  <a:lnTo>
                    <a:pt x="1938945" y="2636963"/>
                  </a:lnTo>
                  <a:cubicBezTo>
                    <a:pt x="1932284" y="2639764"/>
                    <a:pt x="1924951" y="2641312"/>
                    <a:pt x="1917238" y="2641312"/>
                  </a:cubicBezTo>
                  <a:cubicBezTo>
                    <a:pt x="1901929" y="2641312"/>
                    <a:pt x="1888081" y="2635119"/>
                    <a:pt x="1878060" y="2625098"/>
                  </a:cubicBezTo>
                  <a:close/>
                  <a:moveTo>
                    <a:pt x="764059" y="2108418"/>
                  </a:moveTo>
                  <a:lnTo>
                    <a:pt x="419069" y="2873652"/>
                  </a:lnTo>
                  <a:lnTo>
                    <a:pt x="421205" y="2874537"/>
                  </a:lnTo>
                  <a:cubicBezTo>
                    <a:pt x="427972" y="2881304"/>
                    <a:pt x="432158" y="2890653"/>
                    <a:pt x="432157" y="2900980"/>
                  </a:cubicBezTo>
                  <a:lnTo>
                    <a:pt x="431738" y="2901993"/>
                  </a:lnTo>
                  <a:lnTo>
                    <a:pt x="1036192" y="3001782"/>
                  </a:lnTo>
                  <a:lnTo>
                    <a:pt x="1039137" y="2994701"/>
                  </a:lnTo>
                  <a:lnTo>
                    <a:pt x="1048712" y="2990719"/>
                  </a:lnTo>
                  <a:lnTo>
                    <a:pt x="779199" y="2105428"/>
                  </a:lnTo>
                  <a:lnTo>
                    <a:pt x="768020" y="2110058"/>
                  </a:lnTo>
                  <a:close/>
                  <a:moveTo>
                    <a:pt x="798737" y="2088789"/>
                  </a:moveTo>
                  <a:lnTo>
                    <a:pt x="794464" y="2099106"/>
                  </a:lnTo>
                  <a:lnTo>
                    <a:pt x="788732" y="2101480"/>
                  </a:lnTo>
                  <a:lnTo>
                    <a:pt x="1058043" y="2986837"/>
                  </a:lnTo>
                  <a:lnTo>
                    <a:pt x="1065548" y="2983716"/>
                  </a:lnTo>
                  <a:lnTo>
                    <a:pt x="1086125" y="2992275"/>
                  </a:lnTo>
                  <a:lnTo>
                    <a:pt x="1864683" y="2599993"/>
                  </a:lnTo>
                  <a:lnTo>
                    <a:pt x="1861846" y="2585920"/>
                  </a:lnTo>
                  <a:cubicBezTo>
                    <a:pt x="1861846" y="2578266"/>
                    <a:pt x="1863394" y="2570976"/>
                    <a:pt x="1866195" y="2564348"/>
                  </a:cubicBezTo>
                  <a:lnTo>
                    <a:pt x="1870311" y="2558241"/>
                  </a:lnTo>
                  <a:close/>
                  <a:moveTo>
                    <a:pt x="4116318" y="1373257"/>
                  </a:moveTo>
                  <a:lnTo>
                    <a:pt x="4058341" y="2860157"/>
                  </a:lnTo>
                  <a:lnTo>
                    <a:pt x="4065496" y="2863133"/>
                  </a:lnTo>
                  <a:lnTo>
                    <a:pt x="4515154" y="2289632"/>
                  </a:lnTo>
                  <a:lnTo>
                    <a:pt x="4203990" y="1687487"/>
                  </a:lnTo>
                  <a:lnTo>
                    <a:pt x="4120668" y="1372380"/>
                  </a:lnTo>
                  <a:close/>
                  <a:moveTo>
                    <a:pt x="4093285" y="1373036"/>
                  </a:moveTo>
                  <a:lnTo>
                    <a:pt x="3588568" y="2325894"/>
                  </a:lnTo>
                  <a:lnTo>
                    <a:pt x="3595958" y="2330836"/>
                  </a:lnTo>
                  <a:cubicBezTo>
                    <a:pt x="3606009" y="2340857"/>
                    <a:pt x="3612203" y="2354764"/>
                    <a:pt x="3612203" y="2370189"/>
                  </a:cubicBezTo>
                  <a:lnTo>
                    <a:pt x="3608711" y="2387521"/>
                  </a:lnTo>
                  <a:lnTo>
                    <a:pt x="4037020" y="2864198"/>
                  </a:lnTo>
                  <a:lnTo>
                    <a:pt x="4048022" y="2859622"/>
                  </a:lnTo>
                  <a:lnTo>
                    <a:pt x="4106105" y="1375316"/>
                  </a:lnTo>
                  <a:lnTo>
                    <a:pt x="4105361" y="1375466"/>
                  </a:lnTo>
                  <a:close/>
                  <a:moveTo>
                    <a:pt x="2769884" y="1624303"/>
                  </a:moveTo>
                  <a:lnTo>
                    <a:pt x="2755914" y="1633781"/>
                  </a:lnTo>
                  <a:lnTo>
                    <a:pt x="2747987" y="1635392"/>
                  </a:lnTo>
                  <a:lnTo>
                    <a:pt x="2822569" y="2760641"/>
                  </a:lnTo>
                  <a:lnTo>
                    <a:pt x="2831632" y="2762426"/>
                  </a:lnTo>
                  <a:cubicBezTo>
                    <a:pt x="2838261" y="2765216"/>
                    <a:pt x="2844228" y="2769277"/>
                    <a:pt x="2849239" y="2774302"/>
                  </a:cubicBezTo>
                  <a:lnTo>
                    <a:pt x="2859964" y="2790266"/>
                  </a:lnTo>
                  <a:lnTo>
                    <a:pt x="3504371" y="2386099"/>
                  </a:lnTo>
                  <a:lnTo>
                    <a:pt x="3501183" y="2370189"/>
                  </a:lnTo>
                  <a:cubicBezTo>
                    <a:pt x="3501183" y="2354880"/>
                    <a:pt x="3507377" y="2341032"/>
                    <a:pt x="3517398" y="2331012"/>
                  </a:cubicBezTo>
                  <a:lnTo>
                    <a:pt x="3530267" y="2322339"/>
                  </a:lnTo>
                  <a:close/>
                  <a:moveTo>
                    <a:pt x="2710790" y="1632507"/>
                  </a:moveTo>
                  <a:lnTo>
                    <a:pt x="1955216" y="2545799"/>
                  </a:lnTo>
                  <a:lnTo>
                    <a:pt x="1956621" y="2546742"/>
                  </a:lnTo>
                  <a:cubicBezTo>
                    <a:pt x="1961646" y="2551753"/>
                    <a:pt x="1965707" y="2557720"/>
                    <a:pt x="1968512" y="2564348"/>
                  </a:cubicBezTo>
                  <a:lnTo>
                    <a:pt x="1972398" y="2583604"/>
                  </a:lnTo>
                  <a:lnTo>
                    <a:pt x="2757642" y="2797669"/>
                  </a:lnTo>
                  <a:lnTo>
                    <a:pt x="2758787" y="2791996"/>
                  </a:lnTo>
                  <a:cubicBezTo>
                    <a:pt x="2767201" y="2772111"/>
                    <a:pt x="2786921" y="2758176"/>
                    <a:pt x="2810059" y="2758176"/>
                  </a:cubicBezTo>
                  <a:lnTo>
                    <a:pt x="2812225" y="2758603"/>
                  </a:lnTo>
                  <a:lnTo>
                    <a:pt x="2737834" y="1637457"/>
                  </a:lnTo>
                  <a:lnTo>
                    <a:pt x="2734343" y="1638166"/>
                  </a:lnTo>
                  <a:cubicBezTo>
                    <a:pt x="2726688" y="1638166"/>
                    <a:pt x="2719384" y="1636618"/>
                    <a:pt x="2712734" y="1633814"/>
                  </a:cubicBezTo>
                  <a:close/>
                  <a:moveTo>
                    <a:pt x="4157833" y="1334551"/>
                  </a:moveTo>
                  <a:lnTo>
                    <a:pt x="4156403" y="1341645"/>
                  </a:lnTo>
                  <a:cubicBezTo>
                    <a:pt x="4153602" y="1348273"/>
                    <a:pt x="4149548" y="1354241"/>
                    <a:pt x="4144538" y="1359251"/>
                  </a:cubicBezTo>
                  <a:lnTo>
                    <a:pt x="4130256" y="1368876"/>
                  </a:lnTo>
                  <a:lnTo>
                    <a:pt x="4213339" y="1683514"/>
                  </a:lnTo>
                  <a:lnTo>
                    <a:pt x="4510403" y="2258242"/>
                  </a:lnTo>
                  <a:lnTo>
                    <a:pt x="4353574" y="1356300"/>
                  </a:lnTo>
                  <a:close/>
                  <a:moveTo>
                    <a:pt x="2789136" y="1585518"/>
                  </a:moveTo>
                  <a:lnTo>
                    <a:pt x="2785385" y="1604150"/>
                  </a:lnTo>
                  <a:lnTo>
                    <a:pt x="2776755" y="1617014"/>
                  </a:lnTo>
                  <a:lnTo>
                    <a:pt x="3540398" y="2318059"/>
                  </a:lnTo>
                  <a:lnTo>
                    <a:pt x="3556575" y="2314798"/>
                  </a:lnTo>
                  <a:cubicBezTo>
                    <a:pt x="3564288" y="2314739"/>
                    <a:pt x="3571620" y="2316243"/>
                    <a:pt x="3578282" y="2319015"/>
                  </a:cubicBezTo>
                  <a:lnTo>
                    <a:pt x="3579992" y="2320158"/>
                  </a:lnTo>
                  <a:lnTo>
                    <a:pt x="4082975" y="1370595"/>
                  </a:lnTo>
                  <a:lnTo>
                    <a:pt x="4066065" y="1359251"/>
                  </a:lnTo>
                  <a:cubicBezTo>
                    <a:pt x="4061025" y="1354240"/>
                    <a:pt x="4056943" y="1348273"/>
                    <a:pt x="4054119" y="1341645"/>
                  </a:cubicBezTo>
                  <a:lnTo>
                    <a:pt x="4054046" y="1341285"/>
                  </a:lnTo>
                  <a:close/>
                  <a:moveTo>
                    <a:pt x="271054" y="2007881"/>
                  </a:moveTo>
                  <a:lnTo>
                    <a:pt x="12620" y="2493366"/>
                  </a:lnTo>
                  <a:lnTo>
                    <a:pt x="377472" y="2870745"/>
                  </a:lnTo>
                  <a:lnTo>
                    <a:pt x="390884" y="2865190"/>
                  </a:lnTo>
                  <a:lnTo>
                    <a:pt x="284492" y="2007984"/>
                  </a:lnTo>
                  <a:lnTo>
                    <a:pt x="277897" y="2010727"/>
                  </a:lnTo>
                  <a:close/>
                  <a:moveTo>
                    <a:pt x="311924" y="1981431"/>
                  </a:moveTo>
                  <a:lnTo>
                    <a:pt x="304308" y="1999742"/>
                  </a:lnTo>
                  <a:lnTo>
                    <a:pt x="294376" y="2003873"/>
                  </a:lnTo>
                  <a:lnTo>
                    <a:pt x="401373" y="2866322"/>
                  </a:lnTo>
                  <a:lnTo>
                    <a:pt x="409590" y="2869725"/>
                  </a:lnTo>
                  <a:lnTo>
                    <a:pt x="754549" y="2104478"/>
                  </a:lnTo>
                  <a:lnTo>
                    <a:pt x="741577" y="2099106"/>
                  </a:lnTo>
                  <a:cubicBezTo>
                    <a:pt x="734810" y="2092339"/>
                    <a:pt x="730625" y="2082990"/>
                    <a:pt x="730624" y="2072663"/>
                  </a:cubicBezTo>
                  <a:lnTo>
                    <a:pt x="732197" y="2068867"/>
                  </a:lnTo>
                  <a:close/>
                  <a:moveTo>
                    <a:pt x="1589540" y="1565165"/>
                  </a:moveTo>
                  <a:lnTo>
                    <a:pt x="800964" y="2061913"/>
                  </a:lnTo>
                  <a:lnTo>
                    <a:pt x="805416" y="2072663"/>
                  </a:lnTo>
                  <a:lnTo>
                    <a:pt x="802699" y="2079223"/>
                  </a:lnTo>
                  <a:lnTo>
                    <a:pt x="1876280" y="2549383"/>
                  </a:lnTo>
                  <a:lnTo>
                    <a:pt x="1878060" y="2546742"/>
                  </a:lnTo>
                  <a:cubicBezTo>
                    <a:pt x="1883070" y="2541732"/>
                    <a:pt x="1889038" y="2537678"/>
                    <a:pt x="1895666" y="2534877"/>
                  </a:cubicBezTo>
                  <a:lnTo>
                    <a:pt x="1906763" y="2532640"/>
                  </a:lnTo>
                  <a:lnTo>
                    <a:pt x="1647527" y="1582116"/>
                  </a:lnTo>
                  <a:lnTo>
                    <a:pt x="1631393" y="1585349"/>
                  </a:lnTo>
                  <a:cubicBezTo>
                    <a:pt x="1616085" y="1585350"/>
                    <a:pt x="1602237" y="1579156"/>
                    <a:pt x="1592216" y="1569135"/>
                  </a:cubicBezTo>
                  <a:close/>
                  <a:moveTo>
                    <a:pt x="1685713" y="1536433"/>
                  </a:moveTo>
                  <a:lnTo>
                    <a:pt x="1682667" y="1551529"/>
                  </a:lnTo>
                  <a:cubicBezTo>
                    <a:pt x="1679862" y="1558157"/>
                    <a:pt x="1675801" y="1564124"/>
                    <a:pt x="1670776" y="1569134"/>
                  </a:cubicBezTo>
                  <a:lnTo>
                    <a:pt x="1657006" y="1578378"/>
                  </a:lnTo>
                  <a:lnTo>
                    <a:pt x="1916710" y="2530634"/>
                  </a:lnTo>
                  <a:lnTo>
                    <a:pt x="1917238" y="2530528"/>
                  </a:lnTo>
                  <a:cubicBezTo>
                    <a:pt x="1924951" y="2530528"/>
                    <a:pt x="1932284" y="2532076"/>
                    <a:pt x="1938945" y="2534877"/>
                  </a:cubicBezTo>
                  <a:lnTo>
                    <a:pt x="1946789" y="2540142"/>
                  </a:lnTo>
                  <a:lnTo>
                    <a:pt x="2702536" y="1626958"/>
                  </a:lnTo>
                  <a:lnTo>
                    <a:pt x="2695047" y="1621923"/>
                  </a:lnTo>
                  <a:cubicBezTo>
                    <a:pt x="2690007" y="1616898"/>
                    <a:pt x="2685924" y="1610909"/>
                    <a:pt x="2683102" y="1604248"/>
                  </a:cubicBezTo>
                  <a:lnTo>
                    <a:pt x="2680576" y="1591750"/>
                  </a:lnTo>
                  <a:close/>
                  <a:moveTo>
                    <a:pt x="3194897" y="1030417"/>
                  </a:moveTo>
                  <a:lnTo>
                    <a:pt x="3193487" y="1032504"/>
                  </a:lnTo>
                  <a:cubicBezTo>
                    <a:pt x="3183437" y="1042525"/>
                    <a:pt x="3169529" y="1048720"/>
                    <a:pt x="3154104" y="1048719"/>
                  </a:cubicBezTo>
                  <a:lnTo>
                    <a:pt x="3136802" y="1045231"/>
                  </a:lnTo>
                  <a:lnTo>
                    <a:pt x="2776328" y="1547566"/>
                  </a:lnTo>
                  <a:lnTo>
                    <a:pt x="2785353" y="1560936"/>
                  </a:lnTo>
                  <a:lnTo>
                    <a:pt x="2788246" y="1575201"/>
                  </a:lnTo>
                  <a:lnTo>
                    <a:pt x="4052007" y="1331253"/>
                  </a:lnTo>
                  <a:lnTo>
                    <a:pt x="4049734" y="1320072"/>
                  </a:lnTo>
                  <a:lnTo>
                    <a:pt x="4051780" y="1309912"/>
                  </a:lnTo>
                  <a:close/>
                  <a:moveTo>
                    <a:pt x="1367717" y="1124294"/>
                  </a:moveTo>
                  <a:lnTo>
                    <a:pt x="795510" y="2048745"/>
                  </a:lnTo>
                  <a:lnTo>
                    <a:pt x="797071" y="2052514"/>
                  </a:lnTo>
                  <a:lnTo>
                    <a:pt x="1583816" y="1556671"/>
                  </a:lnTo>
                  <a:lnTo>
                    <a:pt x="1580350" y="1551529"/>
                  </a:lnTo>
                  <a:cubicBezTo>
                    <a:pt x="1577549" y="1544901"/>
                    <a:pt x="1576001" y="1537611"/>
                    <a:pt x="1576001" y="1529957"/>
                  </a:cubicBezTo>
                  <a:cubicBezTo>
                    <a:pt x="1576001" y="1514648"/>
                    <a:pt x="1582195" y="1500741"/>
                    <a:pt x="1592216" y="1490662"/>
                  </a:cubicBezTo>
                  <a:lnTo>
                    <a:pt x="1606755" y="1480797"/>
                  </a:lnTo>
                  <a:lnTo>
                    <a:pt x="1415657" y="1124859"/>
                  </a:lnTo>
                  <a:lnTo>
                    <a:pt x="1413769" y="1126135"/>
                  </a:lnTo>
                  <a:cubicBezTo>
                    <a:pt x="1407108" y="1128958"/>
                    <a:pt x="1399775" y="1130521"/>
                    <a:pt x="1392062" y="1130521"/>
                  </a:cubicBezTo>
                  <a:cubicBezTo>
                    <a:pt x="1384408" y="1130521"/>
                    <a:pt x="1377119" y="1128973"/>
                    <a:pt x="1370491" y="1126168"/>
                  </a:cubicBezTo>
                  <a:close/>
                  <a:moveTo>
                    <a:pt x="1352086" y="1113087"/>
                  </a:moveTo>
                  <a:lnTo>
                    <a:pt x="308948" y="1957953"/>
                  </a:lnTo>
                  <a:lnTo>
                    <a:pt x="314586" y="1971617"/>
                  </a:lnTo>
                  <a:lnTo>
                    <a:pt x="736114" y="2059411"/>
                  </a:lnTo>
                  <a:lnTo>
                    <a:pt x="741577" y="2046220"/>
                  </a:lnTo>
                  <a:cubicBezTo>
                    <a:pt x="748344" y="2039453"/>
                    <a:pt x="757693" y="2035267"/>
                    <a:pt x="768020" y="2035267"/>
                  </a:cubicBezTo>
                  <a:lnTo>
                    <a:pt x="786832" y="2043059"/>
                  </a:lnTo>
                  <a:lnTo>
                    <a:pt x="1359166" y="1118519"/>
                  </a:lnTo>
                  <a:lnTo>
                    <a:pt x="1352885" y="1114277"/>
                  </a:lnTo>
                  <a:close/>
                  <a:moveTo>
                    <a:pt x="3242615" y="546861"/>
                  </a:moveTo>
                  <a:lnTo>
                    <a:pt x="3242483" y="547182"/>
                  </a:lnTo>
                  <a:cubicBezTo>
                    <a:pt x="3235716" y="553950"/>
                    <a:pt x="3226367" y="558136"/>
                    <a:pt x="3216040" y="558135"/>
                  </a:cubicBezTo>
                  <a:lnTo>
                    <a:pt x="3215764" y="558021"/>
                  </a:lnTo>
                  <a:lnTo>
                    <a:pt x="3168540" y="940617"/>
                  </a:lnTo>
                  <a:lnTo>
                    <a:pt x="3175812" y="942086"/>
                  </a:lnTo>
                  <a:cubicBezTo>
                    <a:pt x="3195795" y="950555"/>
                    <a:pt x="3209732" y="970364"/>
                    <a:pt x="3209732" y="993327"/>
                  </a:cubicBezTo>
                  <a:cubicBezTo>
                    <a:pt x="3209731" y="1000982"/>
                    <a:pt x="3208184" y="1008270"/>
                    <a:pt x="3205378" y="1014899"/>
                  </a:cubicBezTo>
                  <a:lnTo>
                    <a:pt x="3200820" y="1021648"/>
                  </a:lnTo>
                  <a:lnTo>
                    <a:pt x="4053802" y="1299878"/>
                  </a:lnTo>
                  <a:lnTo>
                    <a:pt x="4054087" y="1298464"/>
                  </a:lnTo>
                  <a:lnTo>
                    <a:pt x="4062532" y="1285904"/>
                  </a:lnTo>
                  <a:close/>
                  <a:moveTo>
                    <a:pt x="403424" y="1121370"/>
                  </a:moveTo>
                  <a:lnTo>
                    <a:pt x="80401" y="1488822"/>
                  </a:lnTo>
                  <a:lnTo>
                    <a:pt x="275919" y="1936757"/>
                  </a:lnTo>
                  <a:lnTo>
                    <a:pt x="277897" y="1935935"/>
                  </a:lnTo>
                  <a:lnTo>
                    <a:pt x="284926" y="1938849"/>
                  </a:lnTo>
                  <a:lnTo>
                    <a:pt x="326400" y="1671382"/>
                  </a:lnTo>
                  <a:lnTo>
                    <a:pt x="411129" y="1124575"/>
                  </a:lnTo>
                  <a:close/>
                  <a:moveTo>
                    <a:pt x="458902" y="1097797"/>
                  </a:moveTo>
                  <a:lnTo>
                    <a:pt x="450152" y="1118835"/>
                  </a:lnTo>
                  <a:cubicBezTo>
                    <a:pt x="443374" y="1125613"/>
                    <a:pt x="434025" y="1129820"/>
                    <a:pt x="423741" y="1129820"/>
                  </a:cubicBezTo>
                  <a:lnTo>
                    <a:pt x="420718" y="1128563"/>
                  </a:lnTo>
                  <a:lnTo>
                    <a:pt x="343127" y="1629362"/>
                  </a:lnTo>
                  <a:lnTo>
                    <a:pt x="294589" y="1942854"/>
                  </a:lnTo>
                  <a:lnTo>
                    <a:pt x="304396" y="1946920"/>
                  </a:lnTo>
                  <a:lnTo>
                    <a:pt x="304871" y="1948073"/>
                  </a:lnTo>
                  <a:lnTo>
                    <a:pt x="1346387" y="1104597"/>
                  </a:lnTo>
                  <a:lnTo>
                    <a:pt x="1341020" y="1096601"/>
                  </a:lnTo>
                  <a:lnTo>
                    <a:pt x="1337547" y="1079271"/>
                  </a:lnTo>
                  <a:close/>
                  <a:moveTo>
                    <a:pt x="3253120" y="519977"/>
                  </a:moveTo>
                  <a:lnTo>
                    <a:pt x="3253436" y="520739"/>
                  </a:lnTo>
                  <a:lnTo>
                    <a:pt x="3246904" y="536507"/>
                  </a:lnTo>
                  <a:lnTo>
                    <a:pt x="4069689" y="1278271"/>
                  </a:lnTo>
                  <a:lnTo>
                    <a:pt x="4083653" y="1268833"/>
                  </a:lnTo>
                  <a:lnTo>
                    <a:pt x="4084589" y="1268644"/>
                  </a:lnTo>
                  <a:lnTo>
                    <a:pt x="3769966" y="513726"/>
                  </a:lnTo>
                  <a:close/>
                  <a:moveTo>
                    <a:pt x="2281453" y="624450"/>
                  </a:moveTo>
                  <a:lnTo>
                    <a:pt x="1671008" y="1491093"/>
                  </a:lnTo>
                  <a:lnTo>
                    <a:pt x="1682667" y="1508381"/>
                  </a:lnTo>
                  <a:lnTo>
                    <a:pt x="1686236" y="1526071"/>
                  </a:lnTo>
                  <a:lnTo>
                    <a:pt x="2678990" y="1581178"/>
                  </a:lnTo>
                  <a:lnTo>
                    <a:pt x="2683069" y="1560969"/>
                  </a:lnTo>
                  <a:cubicBezTo>
                    <a:pt x="2685874" y="1554341"/>
                    <a:pt x="2689935" y="1548374"/>
                    <a:pt x="2694960" y="1543364"/>
                  </a:cubicBezTo>
                  <a:lnTo>
                    <a:pt x="2710781" y="1532744"/>
                  </a:lnTo>
                  <a:lnTo>
                    <a:pt x="2334906" y="617093"/>
                  </a:lnTo>
                  <a:lnTo>
                    <a:pt x="2324231" y="624336"/>
                  </a:lnTo>
                  <a:cubicBezTo>
                    <a:pt x="2317603" y="627159"/>
                    <a:pt x="2310314" y="628722"/>
                    <a:pt x="2302660" y="628722"/>
                  </a:cubicBezTo>
                  <a:close/>
                  <a:moveTo>
                    <a:pt x="2354967" y="588418"/>
                  </a:moveTo>
                  <a:lnTo>
                    <a:pt x="2353702" y="594703"/>
                  </a:lnTo>
                  <a:lnTo>
                    <a:pt x="2343210" y="610344"/>
                  </a:lnTo>
                  <a:lnTo>
                    <a:pt x="2720749" y="1529873"/>
                  </a:lnTo>
                  <a:lnTo>
                    <a:pt x="2734343" y="1527150"/>
                  </a:lnTo>
                  <a:cubicBezTo>
                    <a:pt x="2741938" y="1527091"/>
                    <a:pt x="2749198" y="1528610"/>
                    <a:pt x="2755816" y="1531400"/>
                  </a:cubicBezTo>
                  <a:lnTo>
                    <a:pt x="2769106" y="1540358"/>
                  </a:lnTo>
                  <a:lnTo>
                    <a:pt x="3127537" y="1041003"/>
                  </a:lnTo>
                  <a:lnTo>
                    <a:pt x="3114927" y="1032504"/>
                  </a:lnTo>
                  <a:cubicBezTo>
                    <a:pt x="3104906" y="1022483"/>
                    <a:pt x="3098712" y="1008635"/>
                    <a:pt x="3098712" y="993327"/>
                  </a:cubicBezTo>
                  <a:lnTo>
                    <a:pt x="3099768" y="988083"/>
                  </a:lnTo>
                  <a:close/>
                  <a:moveTo>
                    <a:pt x="2256752" y="602694"/>
                  </a:moveTo>
                  <a:lnTo>
                    <a:pt x="1442348" y="1051860"/>
                  </a:lnTo>
                  <a:lnTo>
                    <a:pt x="1443336" y="1053323"/>
                  </a:lnTo>
                  <a:cubicBezTo>
                    <a:pt x="1446141" y="1059951"/>
                    <a:pt x="1447690" y="1067240"/>
                    <a:pt x="1447689" y="1074894"/>
                  </a:cubicBezTo>
                  <a:cubicBezTo>
                    <a:pt x="1447689" y="1090203"/>
                    <a:pt x="1441495" y="1104110"/>
                    <a:pt x="1431445" y="1114189"/>
                  </a:cubicBezTo>
                  <a:lnTo>
                    <a:pt x="1424036" y="1119197"/>
                  </a:lnTo>
                  <a:lnTo>
                    <a:pt x="1616543" y="1477349"/>
                  </a:lnTo>
                  <a:lnTo>
                    <a:pt x="1631392" y="1474330"/>
                  </a:lnTo>
                  <a:cubicBezTo>
                    <a:pt x="1639105" y="1474388"/>
                    <a:pt x="1646439" y="1475980"/>
                    <a:pt x="1653100" y="1478814"/>
                  </a:cubicBezTo>
                  <a:lnTo>
                    <a:pt x="1662686" y="1485287"/>
                  </a:lnTo>
                  <a:lnTo>
                    <a:pt x="2272794" y="618817"/>
                  </a:lnTo>
                  <a:lnTo>
                    <a:pt x="2263364" y="612478"/>
                  </a:lnTo>
                  <a:close/>
                  <a:moveTo>
                    <a:pt x="2356650" y="566196"/>
                  </a:moveTo>
                  <a:lnTo>
                    <a:pt x="2358052" y="573094"/>
                  </a:lnTo>
                  <a:lnTo>
                    <a:pt x="2357039" y="578127"/>
                  </a:lnTo>
                  <a:lnTo>
                    <a:pt x="3101836" y="977806"/>
                  </a:lnTo>
                  <a:lnTo>
                    <a:pt x="3103062" y="971718"/>
                  </a:lnTo>
                  <a:cubicBezTo>
                    <a:pt x="3111464" y="951768"/>
                    <a:pt x="3131141" y="937700"/>
                    <a:pt x="3154104" y="937700"/>
                  </a:cubicBezTo>
                  <a:lnTo>
                    <a:pt x="3158415" y="938571"/>
                  </a:lnTo>
                  <a:lnTo>
                    <a:pt x="3205892" y="553932"/>
                  </a:lnTo>
                  <a:lnTo>
                    <a:pt x="3189596" y="547183"/>
                  </a:lnTo>
                  <a:lnTo>
                    <a:pt x="3179411" y="522592"/>
                  </a:lnTo>
                  <a:close/>
                  <a:moveTo>
                    <a:pt x="933110" y="667004"/>
                  </a:moveTo>
                  <a:lnTo>
                    <a:pt x="453115" y="1072982"/>
                  </a:lnTo>
                  <a:lnTo>
                    <a:pt x="459131" y="1087564"/>
                  </a:lnTo>
                  <a:lnTo>
                    <a:pt x="1337832" y="1069129"/>
                  </a:lnTo>
                  <a:lnTo>
                    <a:pt x="1341020" y="1053322"/>
                  </a:lnTo>
                  <a:lnTo>
                    <a:pt x="1350715" y="1038936"/>
                  </a:lnTo>
                  <a:lnTo>
                    <a:pt x="975062" y="674596"/>
                  </a:lnTo>
                  <a:lnTo>
                    <a:pt x="960610" y="680607"/>
                  </a:lnTo>
                  <a:cubicBezTo>
                    <a:pt x="950326" y="680607"/>
                    <a:pt x="940977" y="676400"/>
                    <a:pt x="934199" y="669622"/>
                  </a:cubicBezTo>
                  <a:close/>
                  <a:moveTo>
                    <a:pt x="996394" y="647086"/>
                  </a:moveTo>
                  <a:lnTo>
                    <a:pt x="987021" y="669622"/>
                  </a:lnTo>
                  <a:lnTo>
                    <a:pt x="985350" y="670317"/>
                  </a:lnTo>
                  <a:lnTo>
                    <a:pt x="1358500" y="1031933"/>
                  </a:lnTo>
                  <a:lnTo>
                    <a:pt x="1370491" y="1023851"/>
                  </a:lnTo>
                  <a:cubicBezTo>
                    <a:pt x="1377119" y="1021051"/>
                    <a:pt x="1384408" y="1019502"/>
                    <a:pt x="1392062" y="1019502"/>
                  </a:cubicBezTo>
                  <a:cubicBezTo>
                    <a:pt x="1407488" y="1019502"/>
                    <a:pt x="1421394" y="1025696"/>
                    <a:pt x="1431445" y="1035717"/>
                  </a:cubicBezTo>
                  <a:lnTo>
                    <a:pt x="1436650" y="1043423"/>
                  </a:lnTo>
                  <a:lnTo>
                    <a:pt x="2251313" y="594281"/>
                  </a:lnTo>
                  <a:lnTo>
                    <a:pt x="2247032" y="573094"/>
                  </a:lnTo>
                  <a:lnTo>
                    <a:pt x="2247213" y="572502"/>
                  </a:lnTo>
                  <a:close/>
                  <a:moveTo>
                    <a:pt x="581038" y="663310"/>
                  </a:moveTo>
                  <a:lnTo>
                    <a:pt x="438015" y="1060946"/>
                  </a:lnTo>
                  <a:lnTo>
                    <a:pt x="447008" y="1064674"/>
                  </a:lnTo>
                  <a:lnTo>
                    <a:pt x="928959" y="657024"/>
                  </a:lnTo>
                  <a:lnTo>
                    <a:pt x="926293" y="650616"/>
                  </a:lnTo>
                  <a:close/>
                  <a:moveTo>
                    <a:pt x="2324653" y="169638"/>
                  </a:moveTo>
                  <a:lnTo>
                    <a:pt x="2322982" y="173656"/>
                  </a:lnTo>
                  <a:cubicBezTo>
                    <a:pt x="2316204" y="180434"/>
                    <a:pt x="2306855" y="184641"/>
                    <a:pt x="2296572" y="184641"/>
                  </a:cubicBezTo>
                  <a:lnTo>
                    <a:pt x="2292233" y="182837"/>
                  </a:lnTo>
                  <a:lnTo>
                    <a:pt x="2319987" y="521213"/>
                  </a:lnTo>
                  <a:lnTo>
                    <a:pt x="2324132" y="522052"/>
                  </a:lnTo>
                  <a:cubicBezTo>
                    <a:pt x="2337367" y="527654"/>
                    <a:pt x="2348031" y="538267"/>
                    <a:pt x="2353669" y="551523"/>
                  </a:cubicBezTo>
                  <a:lnTo>
                    <a:pt x="2354565" y="555935"/>
                  </a:lnTo>
                  <a:lnTo>
                    <a:pt x="3182233" y="512076"/>
                  </a:lnTo>
                  <a:lnTo>
                    <a:pt x="3183766" y="508376"/>
                  </a:lnTo>
                  <a:close/>
                  <a:moveTo>
                    <a:pt x="2264803" y="160775"/>
                  </a:moveTo>
                  <a:lnTo>
                    <a:pt x="994236" y="634149"/>
                  </a:lnTo>
                  <a:lnTo>
                    <a:pt x="995355" y="636838"/>
                  </a:lnTo>
                  <a:lnTo>
                    <a:pt x="2250460" y="561877"/>
                  </a:lnTo>
                  <a:lnTo>
                    <a:pt x="2256498" y="542114"/>
                  </a:lnTo>
                  <a:cubicBezTo>
                    <a:pt x="2262480" y="533274"/>
                    <a:pt x="2270960" y="526254"/>
                    <a:pt x="2280952" y="522052"/>
                  </a:cubicBezTo>
                  <a:cubicBezTo>
                    <a:pt x="2287613" y="519250"/>
                    <a:pt x="2294946" y="517702"/>
                    <a:pt x="2302660" y="517703"/>
                  </a:cubicBezTo>
                  <a:lnTo>
                    <a:pt x="2309592" y="519107"/>
                  </a:lnTo>
                  <a:lnTo>
                    <a:pt x="2281682" y="178448"/>
                  </a:lnTo>
                  <a:lnTo>
                    <a:pt x="2270161" y="173656"/>
                  </a:lnTo>
                  <a:close/>
                  <a:moveTo>
                    <a:pt x="2333578" y="146308"/>
                  </a:moveTo>
                  <a:lnTo>
                    <a:pt x="2333968" y="147245"/>
                  </a:lnTo>
                  <a:lnTo>
                    <a:pt x="2328585" y="160186"/>
                  </a:lnTo>
                  <a:lnTo>
                    <a:pt x="3187706" y="498861"/>
                  </a:lnTo>
                  <a:lnTo>
                    <a:pt x="3189597" y="494296"/>
                  </a:lnTo>
                  <a:lnTo>
                    <a:pt x="3198595" y="490569"/>
                  </a:lnTo>
                  <a:lnTo>
                    <a:pt x="2995172" y="51889"/>
                  </a:lnTo>
                  <a:close/>
                  <a:moveTo>
                    <a:pt x="1666919" y="10986"/>
                  </a:moveTo>
                  <a:lnTo>
                    <a:pt x="987893" y="618897"/>
                  </a:lnTo>
                  <a:lnTo>
                    <a:pt x="990302" y="624690"/>
                  </a:lnTo>
                  <a:lnTo>
                    <a:pt x="2260906" y="151406"/>
                  </a:lnTo>
                  <a:lnTo>
                    <a:pt x="2259375" y="147725"/>
                  </a:lnTo>
                  <a:close/>
                  <a:moveTo>
                    <a:pt x="1664117" y="0"/>
                  </a:moveTo>
                  <a:lnTo>
                    <a:pt x="1666686" y="467"/>
                  </a:lnTo>
                  <a:lnTo>
                    <a:pt x="2263009" y="138030"/>
                  </a:lnTo>
                  <a:lnTo>
                    <a:pt x="2270161" y="120834"/>
                  </a:lnTo>
                  <a:cubicBezTo>
                    <a:pt x="2276939" y="114057"/>
                    <a:pt x="2286288" y="109849"/>
                    <a:pt x="2296572" y="109849"/>
                  </a:cubicBezTo>
                  <a:cubicBezTo>
                    <a:pt x="2306855" y="109850"/>
                    <a:pt x="2316204" y="114057"/>
                    <a:pt x="2322982" y="120834"/>
                  </a:cubicBezTo>
                  <a:lnTo>
                    <a:pt x="2329514" y="136539"/>
                  </a:lnTo>
                  <a:lnTo>
                    <a:pt x="3001014" y="40670"/>
                  </a:lnTo>
                  <a:lnTo>
                    <a:pt x="3208073" y="486644"/>
                  </a:lnTo>
                  <a:lnTo>
                    <a:pt x="3216040" y="483343"/>
                  </a:lnTo>
                  <a:cubicBezTo>
                    <a:pt x="3226367" y="483343"/>
                    <a:pt x="3235716" y="487529"/>
                    <a:pt x="3242483" y="494296"/>
                  </a:cubicBezTo>
                  <a:lnTo>
                    <a:pt x="3249036" y="510118"/>
                  </a:lnTo>
                  <a:lnTo>
                    <a:pt x="3776510" y="503676"/>
                  </a:lnTo>
                  <a:lnTo>
                    <a:pt x="3777914" y="506947"/>
                  </a:lnTo>
                  <a:lnTo>
                    <a:pt x="4094521" y="1266637"/>
                  </a:lnTo>
                  <a:lnTo>
                    <a:pt x="4105361" y="1264447"/>
                  </a:lnTo>
                  <a:cubicBezTo>
                    <a:pt x="4135743" y="1264447"/>
                    <a:pt x="4160753" y="1289220"/>
                    <a:pt x="4160753" y="1320072"/>
                  </a:cubicBezTo>
                  <a:lnTo>
                    <a:pt x="4159791" y="1324840"/>
                  </a:lnTo>
                  <a:lnTo>
                    <a:pt x="4362457" y="1347420"/>
                  </a:lnTo>
                  <a:lnTo>
                    <a:pt x="4363156" y="1351160"/>
                  </a:lnTo>
                  <a:lnTo>
                    <a:pt x="4524254" y="2278026"/>
                  </a:lnTo>
                  <a:lnTo>
                    <a:pt x="4530971" y="2269459"/>
                  </a:lnTo>
                  <a:lnTo>
                    <a:pt x="4526432" y="2290560"/>
                  </a:lnTo>
                  <a:lnTo>
                    <a:pt x="4531905" y="2322048"/>
                  </a:lnTo>
                  <a:lnTo>
                    <a:pt x="4523256" y="2305311"/>
                  </a:lnTo>
                  <a:lnTo>
                    <a:pt x="4336475" y="3172733"/>
                  </a:lnTo>
                  <a:lnTo>
                    <a:pt x="4337682" y="3173969"/>
                  </a:lnTo>
                  <a:lnTo>
                    <a:pt x="4335722" y="3176231"/>
                  </a:lnTo>
                  <a:lnTo>
                    <a:pt x="4333943" y="3184489"/>
                  </a:lnTo>
                  <a:lnTo>
                    <a:pt x="4331079" y="3181556"/>
                  </a:lnTo>
                  <a:lnTo>
                    <a:pt x="3491702" y="4142852"/>
                  </a:lnTo>
                  <a:lnTo>
                    <a:pt x="3490903" y="4144624"/>
                  </a:lnTo>
                  <a:lnTo>
                    <a:pt x="3490155" y="4144624"/>
                  </a:lnTo>
                  <a:lnTo>
                    <a:pt x="3468931" y="4168931"/>
                  </a:lnTo>
                  <a:lnTo>
                    <a:pt x="3479798" y="4144838"/>
                  </a:lnTo>
                  <a:lnTo>
                    <a:pt x="3015558" y="4157498"/>
                  </a:lnTo>
                  <a:lnTo>
                    <a:pt x="3005456" y="4181786"/>
                  </a:lnTo>
                  <a:cubicBezTo>
                    <a:pt x="2998678" y="4188564"/>
                    <a:pt x="2989329" y="4192771"/>
                    <a:pt x="2979045" y="4192771"/>
                  </a:cubicBezTo>
                  <a:cubicBezTo>
                    <a:pt x="2968762" y="4192771"/>
                    <a:pt x="2959413" y="4188564"/>
                    <a:pt x="2952635" y="4181786"/>
                  </a:cubicBezTo>
                  <a:lnTo>
                    <a:pt x="2951807" y="4179796"/>
                  </a:lnTo>
                  <a:lnTo>
                    <a:pt x="2440781" y="4498950"/>
                  </a:lnTo>
                  <a:lnTo>
                    <a:pt x="1934957" y="4246145"/>
                  </a:lnTo>
                  <a:lnTo>
                    <a:pt x="1923313" y="4250968"/>
                  </a:lnTo>
                  <a:lnTo>
                    <a:pt x="1900052" y="4241333"/>
                  </a:lnTo>
                  <a:lnTo>
                    <a:pt x="1623214" y="4432339"/>
                  </a:lnTo>
                  <a:lnTo>
                    <a:pt x="1620409" y="4427898"/>
                  </a:lnTo>
                  <a:lnTo>
                    <a:pt x="1343729" y="4009620"/>
                  </a:lnTo>
                  <a:lnTo>
                    <a:pt x="942139" y="4118449"/>
                  </a:lnTo>
                  <a:lnTo>
                    <a:pt x="701196" y="3687262"/>
                  </a:lnTo>
                  <a:lnTo>
                    <a:pt x="692292" y="3690965"/>
                  </a:lnTo>
                  <a:cubicBezTo>
                    <a:pt x="671724" y="3690966"/>
                    <a:pt x="654896" y="3674138"/>
                    <a:pt x="654896" y="3653570"/>
                  </a:cubicBezTo>
                  <a:lnTo>
                    <a:pt x="660366" y="3640419"/>
                  </a:lnTo>
                  <a:lnTo>
                    <a:pt x="299868" y="3421484"/>
                  </a:lnTo>
                  <a:lnTo>
                    <a:pt x="389271" y="2936101"/>
                  </a:lnTo>
                  <a:lnTo>
                    <a:pt x="368319" y="2927423"/>
                  </a:lnTo>
                  <a:cubicBezTo>
                    <a:pt x="361551" y="2920655"/>
                    <a:pt x="357366" y="2911307"/>
                    <a:pt x="357366" y="2900980"/>
                  </a:cubicBezTo>
                  <a:lnTo>
                    <a:pt x="367897" y="2875556"/>
                  </a:lnTo>
                  <a:lnTo>
                    <a:pt x="0" y="2495003"/>
                  </a:lnTo>
                  <a:lnTo>
                    <a:pt x="1870" y="2491730"/>
                  </a:lnTo>
                  <a:lnTo>
                    <a:pt x="261562" y="2003933"/>
                  </a:lnTo>
                  <a:lnTo>
                    <a:pt x="251487" y="1999742"/>
                  </a:lnTo>
                  <a:cubicBezTo>
                    <a:pt x="244708" y="1992964"/>
                    <a:pt x="240501" y="1983615"/>
                    <a:pt x="240501" y="1973331"/>
                  </a:cubicBezTo>
                  <a:cubicBezTo>
                    <a:pt x="240501" y="1963047"/>
                    <a:pt x="244708" y="1953698"/>
                    <a:pt x="251486" y="1946920"/>
                  </a:cubicBezTo>
                  <a:lnTo>
                    <a:pt x="266478" y="1940684"/>
                  </a:lnTo>
                  <a:lnTo>
                    <a:pt x="68247" y="1486953"/>
                  </a:lnTo>
                  <a:lnTo>
                    <a:pt x="70350" y="1484617"/>
                  </a:lnTo>
                  <a:lnTo>
                    <a:pt x="395578" y="1114624"/>
                  </a:lnTo>
                  <a:lnTo>
                    <a:pt x="386345" y="1092424"/>
                  </a:lnTo>
                  <a:cubicBezTo>
                    <a:pt x="386344" y="1071856"/>
                    <a:pt x="403173" y="1055028"/>
                    <a:pt x="423740" y="1055028"/>
                  </a:cubicBezTo>
                  <a:lnTo>
                    <a:pt x="428786" y="1057120"/>
                  </a:lnTo>
                  <a:lnTo>
                    <a:pt x="574028" y="653259"/>
                  </a:lnTo>
                  <a:lnTo>
                    <a:pt x="924330" y="640526"/>
                  </a:lnTo>
                  <a:lnTo>
                    <a:pt x="934198" y="616800"/>
                  </a:lnTo>
                  <a:cubicBezTo>
                    <a:pt x="940976" y="610022"/>
                    <a:pt x="950326" y="605815"/>
                    <a:pt x="960609" y="605815"/>
                  </a:cubicBezTo>
                  <a:lnTo>
                    <a:pt x="978741" y="6133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lt1"/>
                </a:solidFill>
                <a:latin typeface="Fidelity Sans" panose="020B0503030202020204" pitchFamily="34" charset="0"/>
              </a:endParaRPr>
            </a:p>
          </p:txBody>
        </p:sp>
        <p:sp>
          <p:nvSpPr>
            <p:cNvPr id="9" name="Freeform: Shape 156">
              <a:extLst>
                <a:ext uri="{FF2B5EF4-FFF2-40B4-BE49-F238E27FC236}">
                  <a16:creationId xmlns:a16="http://schemas.microsoft.com/office/drawing/2014/main" id="{7255CEBB-37FA-F5BB-1EDC-464CE1D1BE0C}"/>
                </a:ext>
              </a:extLst>
            </p:cNvPr>
            <p:cNvSpPr/>
            <p:nvPr/>
          </p:nvSpPr>
          <p:spPr>
            <a:xfrm rot="688558">
              <a:off x="5332392" y="1162508"/>
              <a:ext cx="4637313" cy="4583787"/>
            </a:xfrm>
            <a:custGeom>
              <a:avLst/>
              <a:gdLst>
                <a:gd name="connsiteX0" fmla="*/ 2090395 w 4637313"/>
                <a:gd name="connsiteY0" fmla="*/ 4356074 h 4583787"/>
                <a:gd name="connsiteX1" fmla="*/ 1725774 w 4637313"/>
                <a:gd name="connsiteY1" fmla="*/ 4463280 h 4583787"/>
                <a:gd name="connsiteX2" fmla="*/ 1727162 w 4637313"/>
                <a:gd name="connsiteY2" fmla="*/ 4470171 h 4583787"/>
                <a:gd name="connsiteX3" fmla="*/ 2441743 w 4637313"/>
                <a:gd name="connsiteY3" fmla="*/ 4529703 h 4583787"/>
                <a:gd name="connsiteX4" fmla="*/ 2441477 w 4637313"/>
                <a:gd name="connsiteY4" fmla="*/ 4528395 h 4583787"/>
                <a:gd name="connsiteX5" fmla="*/ 2444117 w 4637313"/>
                <a:gd name="connsiteY5" fmla="*/ 4515289 h 4583787"/>
                <a:gd name="connsiteX6" fmla="*/ 2193352 w 4637313"/>
                <a:gd name="connsiteY6" fmla="*/ 4370656 h 4583787"/>
                <a:gd name="connsiteX7" fmla="*/ 2175214 w 4637313"/>
                <a:gd name="connsiteY7" fmla="*/ 4382885 h 4583787"/>
                <a:gd name="connsiteX8" fmla="*/ 2147921 w 4637313"/>
                <a:gd name="connsiteY8" fmla="*/ 4388395 h 4583787"/>
                <a:gd name="connsiteX9" fmla="*/ 2098340 w 4637313"/>
                <a:gd name="connsiteY9" fmla="*/ 4367859 h 4583787"/>
                <a:gd name="connsiteX10" fmla="*/ 2967317 w 4637313"/>
                <a:gd name="connsiteY10" fmla="*/ 4142926 h 4583787"/>
                <a:gd name="connsiteX11" fmla="*/ 2967222 w 4637313"/>
                <a:gd name="connsiteY11" fmla="*/ 4143397 h 4583787"/>
                <a:gd name="connsiteX12" fmla="*/ 2902614 w 4637313"/>
                <a:gd name="connsiteY12" fmla="*/ 4186220 h 4583787"/>
                <a:gd name="connsiteX13" fmla="*/ 2875322 w 4637313"/>
                <a:gd name="connsiteY13" fmla="*/ 4180711 h 4583787"/>
                <a:gd name="connsiteX14" fmla="*/ 2859991 w 4637313"/>
                <a:gd name="connsiteY14" fmla="*/ 4170374 h 4583787"/>
                <a:gd name="connsiteX15" fmla="*/ 2542692 w 4637313"/>
                <a:gd name="connsiteY15" fmla="*/ 4498654 h 4583787"/>
                <a:gd name="connsiteX16" fmla="*/ 2548147 w 4637313"/>
                <a:gd name="connsiteY16" fmla="*/ 4506786 h 4583787"/>
                <a:gd name="connsiteX17" fmla="*/ 2549984 w 4637313"/>
                <a:gd name="connsiteY17" fmla="*/ 4515912 h 4583787"/>
                <a:gd name="connsiteX18" fmla="*/ 3517208 w 4637313"/>
                <a:gd name="connsiteY18" fmla="*/ 4189375 h 4583787"/>
                <a:gd name="connsiteX19" fmla="*/ 3517119 w 4637313"/>
                <a:gd name="connsiteY19" fmla="*/ 4188931 h 4583787"/>
                <a:gd name="connsiteX20" fmla="*/ 2842446 w 4637313"/>
                <a:gd name="connsiteY20" fmla="*/ 4149979 h 4583787"/>
                <a:gd name="connsiteX21" fmla="*/ 2217612 w 4637313"/>
                <a:gd name="connsiteY21" fmla="*/ 4320389 h 4583787"/>
                <a:gd name="connsiteX22" fmla="*/ 2212528 w 4637313"/>
                <a:gd name="connsiteY22" fmla="*/ 4345571 h 4583787"/>
                <a:gd name="connsiteX23" fmla="*/ 2200675 w 4637313"/>
                <a:gd name="connsiteY23" fmla="*/ 4363152 h 4583787"/>
                <a:gd name="connsiteX24" fmla="*/ 2446963 w 4637313"/>
                <a:gd name="connsiteY24" fmla="*/ 4505100 h 4583787"/>
                <a:gd name="connsiteX25" fmla="*/ 2457720 w 4637313"/>
                <a:gd name="connsiteY25" fmla="*/ 4489099 h 4583787"/>
                <a:gd name="connsiteX26" fmla="*/ 2497102 w 4637313"/>
                <a:gd name="connsiteY26" fmla="*/ 4472767 h 4583787"/>
                <a:gd name="connsiteX27" fmla="*/ 2536281 w 4637313"/>
                <a:gd name="connsiteY27" fmla="*/ 4489099 h 4583787"/>
                <a:gd name="connsiteX28" fmla="*/ 2536914 w 4637313"/>
                <a:gd name="connsiteY28" fmla="*/ 4490042 h 4583787"/>
                <a:gd name="connsiteX29" fmla="*/ 2851947 w 4637313"/>
                <a:gd name="connsiteY29" fmla="*/ 4164071 h 4583787"/>
                <a:gd name="connsiteX30" fmla="*/ 1504042 w 4637313"/>
                <a:gd name="connsiteY30" fmla="*/ 4199993 h 4583787"/>
                <a:gd name="connsiteX31" fmla="*/ 1502756 w 4637313"/>
                <a:gd name="connsiteY31" fmla="*/ 4201911 h 4583787"/>
                <a:gd name="connsiteX32" fmla="*/ 1488615 w 4637313"/>
                <a:gd name="connsiteY32" fmla="*/ 4211506 h 4583787"/>
                <a:gd name="connsiteX33" fmla="*/ 1650101 w 4637313"/>
                <a:gd name="connsiteY33" fmla="*/ 4423374 h 4583787"/>
                <a:gd name="connsiteX34" fmla="*/ 1650818 w 4637313"/>
                <a:gd name="connsiteY34" fmla="*/ 4422892 h 4583787"/>
                <a:gd name="connsiteX35" fmla="*/ 1672525 w 4637313"/>
                <a:gd name="connsiteY35" fmla="*/ 4418543 h 4583787"/>
                <a:gd name="connsiteX36" fmla="*/ 1723570 w 4637313"/>
                <a:gd name="connsiteY36" fmla="*/ 4452330 h 4583787"/>
                <a:gd name="connsiteX37" fmla="*/ 1723759 w 4637313"/>
                <a:gd name="connsiteY37" fmla="*/ 4453269 h 4583787"/>
                <a:gd name="connsiteX38" fmla="*/ 2084443 w 4637313"/>
                <a:gd name="connsiteY38" fmla="*/ 4347247 h 4583787"/>
                <a:gd name="connsiteX39" fmla="*/ 2083313 w 4637313"/>
                <a:gd name="connsiteY39" fmla="*/ 4345571 h 4583787"/>
                <a:gd name="connsiteX40" fmla="*/ 2079502 w 4637313"/>
                <a:gd name="connsiteY40" fmla="*/ 4326692 h 4583787"/>
                <a:gd name="connsiteX41" fmla="*/ 1035862 w 4637313"/>
                <a:gd name="connsiteY41" fmla="*/ 4165942 h 4583787"/>
                <a:gd name="connsiteX42" fmla="*/ 1036658 w 4637313"/>
                <a:gd name="connsiteY42" fmla="*/ 4169869 h 4583787"/>
                <a:gd name="connsiteX43" fmla="*/ 1628305 w 4637313"/>
                <a:gd name="connsiteY43" fmla="*/ 4441920 h 4583787"/>
                <a:gd name="connsiteX44" fmla="*/ 1633143 w 4637313"/>
                <a:gd name="connsiteY44" fmla="*/ 4434757 h 4583787"/>
                <a:gd name="connsiteX45" fmla="*/ 1641615 w 4637313"/>
                <a:gd name="connsiteY45" fmla="*/ 4429070 h 4583787"/>
                <a:gd name="connsiteX46" fmla="*/ 1478588 w 4637313"/>
                <a:gd name="connsiteY46" fmla="*/ 4215191 h 4583787"/>
                <a:gd name="connsiteX47" fmla="*/ 1463577 w 4637313"/>
                <a:gd name="connsiteY47" fmla="*/ 4218243 h 4583787"/>
                <a:gd name="connsiteX48" fmla="*/ 1424283 w 4637313"/>
                <a:gd name="connsiteY48" fmla="*/ 4201998 h 4583787"/>
                <a:gd name="connsiteX49" fmla="*/ 1414989 w 4637313"/>
                <a:gd name="connsiteY49" fmla="*/ 4188245 h 4583787"/>
                <a:gd name="connsiteX50" fmla="*/ 3948495 w 4637313"/>
                <a:gd name="connsiteY50" fmla="*/ 3354452 h 4583787"/>
                <a:gd name="connsiteX51" fmla="*/ 2963807 w 4637313"/>
                <a:gd name="connsiteY51" fmla="*/ 4083744 h 4583787"/>
                <a:gd name="connsiteX52" fmla="*/ 2967222 w 4637313"/>
                <a:gd name="connsiteY52" fmla="*/ 4088810 h 4583787"/>
                <a:gd name="connsiteX53" fmla="*/ 2972732 w 4637313"/>
                <a:gd name="connsiteY53" fmla="*/ 4116103 h 4583787"/>
                <a:gd name="connsiteX54" fmla="*/ 2969334 w 4637313"/>
                <a:gd name="connsiteY54" fmla="*/ 4132935 h 4583787"/>
                <a:gd name="connsiteX55" fmla="*/ 3515016 w 4637313"/>
                <a:gd name="connsiteY55" fmla="*/ 4178503 h 4583787"/>
                <a:gd name="connsiteX56" fmla="*/ 3514969 w 4637313"/>
                <a:gd name="connsiteY56" fmla="*/ 4178275 h 4583787"/>
                <a:gd name="connsiteX57" fmla="*/ 3548790 w 4637313"/>
                <a:gd name="connsiteY57" fmla="*/ 4127033 h 4583787"/>
                <a:gd name="connsiteX58" fmla="*/ 3570254 w 4637313"/>
                <a:gd name="connsiteY58" fmla="*/ 4122669 h 4583787"/>
                <a:gd name="connsiteX59" fmla="*/ 3961348 w 4637313"/>
                <a:gd name="connsiteY59" fmla="*/ 3364253 h 4583787"/>
                <a:gd name="connsiteX60" fmla="*/ 3949900 w 4637313"/>
                <a:gd name="connsiteY60" fmla="*/ 3356535 h 4583787"/>
                <a:gd name="connsiteX61" fmla="*/ 4324166 w 4637313"/>
                <a:gd name="connsiteY61" fmla="*/ 3240739 h 4583787"/>
                <a:gd name="connsiteX62" fmla="*/ 4068684 w 4637313"/>
                <a:gd name="connsiteY62" fmla="*/ 3302428 h 4583787"/>
                <a:gd name="connsiteX63" fmla="*/ 4069598 w 4637313"/>
                <a:gd name="connsiteY63" fmla="*/ 3306954 h 4583787"/>
                <a:gd name="connsiteX64" fmla="*/ 3999481 w 4637313"/>
                <a:gd name="connsiteY64" fmla="*/ 3377071 h 4583787"/>
                <a:gd name="connsiteX65" fmla="*/ 3972187 w 4637313"/>
                <a:gd name="connsiteY65" fmla="*/ 3371561 h 4583787"/>
                <a:gd name="connsiteX66" fmla="*/ 3969951 w 4637313"/>
                <a:gd name="connsiteY66" fmla="*/ 3370054 h 4583787"/>
                <a:gd name="connsiteX67" fmla="*/ 3580795 w 4637313"/>
                <a:gd name="connsiteY67" fmla="*/ 4124802 h 4583787"/>
                <a:gd name="connsiteX68" fmla="*/ 3588711 w 4637313"/>
                <a:gd name="connsiteY68" fmla="*/ 4126438 h 4583787"/>
                <a:gd name="connsiteX69" fmla="*/ 4344379 w 4637313"/>
                <a:gd name="connsiteY69" fmla="*/ 3261062 h 4583787"/>
                <a:gd name="connsiteX70" fmla="*/ 4332507 w 4637313"/>
                <a:gd name="connsiteY70" fmla="*/ 3253080 h 4583787"/>
                <a:gd name="connsiteX71" fmla="*/ 1902929 w 4637313"/>
                <a:gd name="connsiteY71" fmla="*/ 3566046 h 4583787"/>
                <a:gd name="connsiteX72" fmla="*/ 1507624 w 4637313"/>
                <a:gd name="connsiteY72" fmla="*/ 4130660 h 4583787"/>
                <a:gd name="connsiteX73" fmla="*/ 1514621 w 4637313"/>
                <a:gd name="connsiteY73" fmla="*/ 4141043 h 4583787"/>
                <a:gd name="connsiteX74" fmla="*/ 1518971 w 4637313"/>
                <a:gd name="connsiteY74" fmla="*/ 4162615 h 4583787"/>
                <a:gd name="connsiteX75" fmla="*/ 1514622 w 4637313"/>
                <a:gd name="connsiteY75" fmla="*/ 4184224 h 4583787"/>
                <a:gd name="connsiteX76" fmla="*/ 1510071 w 4637313"/>
                <a:gd name="connsiteY76" fmla="*/ 4191007 h 4583787"/>
                <a:gd name="connsiteX77" fmla="*/ 2078279 w 4637313"/>
                <a:gd name="connsiteY77" fmla="*/ 4315921 h 4583787"/>
                <a:gd name="connsiteX78" fmla="*/ 2083313 w 4637313"/>
                <a:gd name="connsiteY78" fmla="*/ 4290984 h 4583787"/>
                <a:gd name="connsiteX79" fmla="*/ 2098340 w 4637313"/>
                <a:gd name="connsiteY79" fmla="*/ 4268697 h 4583787"/>
                <a:gd name="connsiteX80" fmla="*/ 2117813 w 4637313"/>
                <a:gd name="connsiteY80" fmla="*/ 4255567 h 4583787"/>
                <a:gd name="connsiteX81" fmla="*/ 1948644 w 4637313"/>
                <a:gd name="connsiteY81" fmla="*/ 3567783 h 4583787"/>
                <a:gd name="connsiteX82" fmla="*/ 1930090 w 4637313"/>
                <a:gd name="connsiteY82" fmla="*/ 3571529 h 4583787"/>
                <a:gd name="connsiteX83" fmla="*/ 853229 w 4637313"/>
                <a:gd name="connsiteY83" fmla="*/ 3697048 h 4583787"/>
                <a:gd name="connsiteX84" fmla="*/ 851954 w 4637313"/>
                <a:gd name="connsiteY84" fmla="*/ 3698939 h 4583787"/>
                <a:gd name="connsiteX85" fmla="*/ 835921 w 4637313"/>
                <a:gd name="connsiteY85" fmla="*/ 3709749 h 4583787"/>
                <a:gd name="connsiteX86" fmla="*/ 989818 w 4637313"/>
                <a:gd name="connsiteY86" fmla="*/ 4116653 h 4583787"/>
                <a:gd name="connsiteX87" fmla="*/ 1002880 w 4637313"/>
                <a:gd name="connsiteY87" fmla="*/ 4119321 h 4583787"/>
                <a:gd name="connsiteX88" fmla="*/ 1032417 w 4637313"/>
                <a:gd name="connsiteY88" fmla="*/ 4148954 h 4583787"/>
                <a:gd name="connsiteX89" fmla="*/ 1033772 w 4637313"/>
                <a:gd name="connsiteY89" fmla="*/ 4155639 h 4583787"/>
                <a:gd name="connsiteX90" fmla="*/ 1411035 w 4637313"/>
                <a:gd name="connsiteY90" fmla="*/ 4177874 h 4583787"/>
                <a:gd name="connsiteX91" fmla="*/ 1407952 w 4637313"/>
                <a:gd name="connsiteY91" fmla="*/ 4162615 h 4583787"/>
                <a:gd name="connsiteX92" fmla="*/ 1410527 w 4637313"/>
                <a:gd name="connsiteY92" fmla="*/ 4149852 h 4583787"/>
                <a:gd name="connsiteX93" fmla="*/ 3621692 w 4637313"/>
                <a:gd name="connsiteY93" fmla="*/ 3119458 h 4583787"/>
                <a:gd name="connsiteX94" fmla="*/ 3610506 w 4637313"/>
                <a:gd name="connsiteY94" fmla="*/ 3136043 h 4583787"/>
                <a:gd name="connsiteX95" fmla="*/ 3540447 w 4637313"/>
                <a:gd name="connsiteY95" fmla="*/ 3165082 h 4583787"/>
                <a:gd name="connsiteX96" fmla="*/ 3501890 w 4637313"/>
                <a:gd name="connsiteY96" fmla="*/ 3157289 h 4583787"/>
                <a:gd name="connsiteX97" fmla="*/ 3497904 w 4637313"/>
                <a:gd name="connsiteY97" fmla="*/ 3154601 h 4583787"/>
                <a:gd name="connsiteX98" fmla="*/ 2941248 w 4637313"/>
                <a:gd name="connsiteY98" fmla="*/ 4059141 h 4583787"/>
                <a:gd name="connsiteX99" fmla="*/ 2952195 w 4637313"/>
                <a:gd name="connsiteY99" fmla="*/ 4066522 h 4583787"/>
                <a:gd name="connsiteX100" fmla="*/ 2958107 w 4637313"/>
                <a:gd name="connsiteY100" fmla="*/ 4075290 h 4583787"/>
                <a:gd name="connsiteX101" fmla="*/ 3942719 w 4637313"/>
                <a:gd name="connsiteY101" fmla="*/ 3345884 h 4583787"/>
                <a:gd name="connsiteX102" fmla="*/ 3934873 w 4637313"/>
                <a:gd name="connsiteY102" fmla="*/ 3334247 h 4583787"/>
                <a:gd name="connsiteX103" fmla="*/ 3929364 w 4637313"/>
                <a:gd name="connsiteY103" fmla="*/ 3306954 h 4583787"/>
                <a:gd name="connsiteX104" fmla="*/ 3932949 w 4637313"/>
                <a:gd name="connsiteY104" fmla="*/ 3289194 h 4583787"/>
                <a:gd name="connsiteX105" fmla="*/ 3764434 w 4637313"/>
                <a:gd name="connsiteY105" fmla="*/ 3197284 h 4583787"/>
                <a:gd name="connsiteX106" fmla="*/ 3475167 w 4637313"/>
                <a:gd name="connsiteY106" fmla="*/ 3139266 h 4583787"/>
                <a:gd name="connsiteX107" fmla="*/ 2207665 w 4637313"/>
                <a:gd name="connsiteY107" fmla="*/ 4283770 h 4583787"/>
                <a:gd name="connsiteX108" fmla="*/ 2212528 w 4637313"/>
                <a:gd name="connsiteY108" fmla="*/ 4290984 h 4583787"/>
                <a:gd name="connsiteX109" fmla="*/ 2216409 w 4637313"/>
                <a:gd name="connsiteY109" fmla="*/ 4310209 h 4583787"/>
                <a:gd name="connsiteX110" fmla="*/ 2837509 w 4637313"/>
                <a:gd name="connsiteY110" fmla="*/ 4140927 h 4583787"/>
                <a:gd name="connsiteX111" fmla="*/ 2832497 w 4637313"/>
                <a:gd name="connsiteY111" fmla="*/ 4116103 h 4583787"/>
                <a:gd name="connsiteX112" fmla="*/ 2902615 w 4637313"/>
                <a:gd name="connsiteY112" fmla="*/ 4045986 h 4583787"/>
                <a:gd name="connsiteX113" fmla="*/ 2929908 w 4637313"/>
                <a:gd name="connsiteY113" fmla="*/ 4051496 h 4583787"/>
                <a:gd name="connsiteX114" fmla="*/ 2932750 w 4637313"/>
                <a:gd name="connsiteY114" fmla="*/ 4053412 h 4583787"/>
                <a:gd name="connsiteX115" fmla="*/ 3243396 w 4637313"/>
                <a:gd name="connsiteY115" fmla="*/ 3548668 h 4583787"/>
                <a:gd name="connsiteX116" fmla="*/ 3489361 w 4637313"/>
                <a:gd name="connsiteY116" fmla="*/ 3148839 h 4583787"/>
                <a:gd name="connsiteX117" fmla="*/ 871884 w 4637313"/>
                <a:gd name="connsiteY117" fmla="*/ 3652362 h 4583787"/>
                <a:gd name="connsiteX118" fmla="*/ 866980 w 4637313"/>
                <a:gd name="connsiteY118" fmla="*/ 3676652 h 4583787"/>
                <a:gd name="connsiteX119" fmla="*/ 858860 w 4637313"/>
                <a:gd name="connsiteY119" fmla="*/ 3688695 h 4583787"/>
                <a:gd name="connsiteX120" fmla="*/ 1413488 w 4637313"/>
                <a:gd name="connsiteY120" fmla="*/ 4139291 h 4583787"/>
                <a:gd name="connsiteX121" fmla="*/ 1424195 w 4637313"/>
                <a:gd name="connsiteY121" fmla="*/ 4123437 h 4583787"/>
                <a:gd name="connsiteX122" fmla="*/ 1463577 w 4637313"/>
                <a:gd name="connsiteY122" fmla="*/ 4107224 h 4583787"/>
                <a:gd name="connsiteX123" fmla="*/ 1485149 w 4637313"/>
                <a:gd name="connsiteY123" fmla="*/ 4111572 h 4583787"/>
                <a:gd name="connsiteX124" fmla="*/ 1500798 w 4637313"/>
                <a:gd name="connsiteY124" fmla="*/ 4122118 h 4583787"/>
                <a:gd name="connsiteX125" fmla="*/ 1894243 w 4637313"/>
                <a:gd name="connsiteY125" fmla="*/ 3560253 h 4583787"/>
                <a:gd name="connsiteX126" fmla="*/ 1880509 w 4637313"/>
                <a:gd name="connsiteY126" fmla="*/ 3550993 h 4583787"/>
                <a:gd name="connsiteX127" fmla="*/ 1865482 w 4637313"/>
                <a:gd name="connsiteY127" fmla="*/ 3528705 h 4583787"/>
                <a:gd name="connsiteX128" fmla="*/ 1863899 w 4637313"/>
                <a:gd name="connsiteY128" fmla="*/ 3520862 h 4583787"/>
                <a:gd name="connsiteX129" fmla="*/ 3448561 w 4637313"/>
                <a:gd name="connsiteY129" fmla="*/ 3101670 h 4583787"/>
                <a:gd name="connsiteX130" fmla="*/ 1998873 w 4637313"/>
                <a:gd name="connsiteY130" fmla="*/ 3494805 h 4583787"/>
                <a:gd name="connsiteX131" fmla="*/ 2000207 w 4637313"/>
                <a:gd name="connsiteY131" fmla="*/ 3501412 h 4583787"/>
                <a:gd name="connsiteX132" fmla="*/ 1979671 w 4637313"/>
                <a:gd name="connsiteY132" fmla="*/ 3550993 h 4583787"/>
                <a:gd name="connsiteX133" fmla="*/ 1958638 w 4637313"/>
                <a:gd name="connsiteY133" fmla="*/ 3565173 h 4583787"/>
                <a:gd name="connsiteX134" fmla="*/ 2127482 w 4637313"/>
                <a:gd name="connsiteY134" fmla="*/ 4252286 h 4583787"/>
                <a:gd name="connsiteX135" fmla="*/ 2147921 w 4637313"/>
                <a:gd name="connsiteY135" fmla="*/ 4248160 h 4583787"/>
                <a:gd name="connsiteX136" fmla="*/ 2197501 w 4637313"/>
                <a:gd name="connsiteY136" fmla="*/ 4268696 h 4583787"/>
                <a:gd name="connsiteX137" fmla="*/ 2201928 w 4637313"/>
                <a:gd name="connsiteY137" fmla="*/ 4275262 h 4583787"/>
                <a:gd name="connsiteX138" fmla="*/ 3467852 w 4637313"/>
                <a:gd name="connsiteY138" fmla="*/ 3132282 h 4583787"/>
                <a:gd name="connsiteX139" fmla="*/ 3449142 w 4637313"/>
                <a:gd name="connsiteY139" fmla="*/ 3104541 h 4583787"/>
                <a:gd name="connsiteX140" fmla="*/ 4341488 w 4637313"/>
                <a:gd name="connsiteY140" fmla="*/ 2781404 h 4583787"/>
                <a:gd name="connsiteX141" fmla="*/ 4039699 w 4637313"/>
                <a:gd name="connsiteY141" fmla="*/ 3251060 h 4583787"/>
                <a:gd name="connsiteX142" fmla="*/ 4049062 w 4637313"/>
                <a:gd name="connsiteY142" fmla="*/ 3257372 h 4583787"/>
                <a:gd name="connsiteX143" fmla="*/ 4064088 w 4637313"/>
                <a:gd name="connsiteY143" fmla="*/ 3279661 h 4583787"/>
                <a:gd name="connsiteX144" fmla="*/ 4066648 w 4637313"/>
                <a:gd name="connsiteY144" fmla="*/ 3292342 h 4583787"/>
                <a:gd name="connsiteX145" fmla="*/ 4319717 w 4637313"/>
                <a:gd name="connsiteY145" fmla="*/ 3231228 h 4583787"/>
                <a:gd name="connsiteX146" fmla="*/ 4316175 w 4637313"/>
                <a:gd name="connsiteY146" fmla="*/ 3213697 h 4583787"/>
                <a:gd name="connsiteX147" fmla="*/ 4371802 w 4637313"/>
                <a:gd name="connsiteY147" fmla="*/ 3158305 h 4583787"/>
                <a:gd name="connsiteX148" fmla="*/ 4377837 w 4637313"/>
                <a:gd name="connsiteY148" fmla="*/ 3159522 h 4583787"/>
                <a:gd name="connsiteX149" fmla="*/ 4356428 w 4637313"/>
                <a:gd name="connsiteY149" fmla="*/ 2785233 h 4583787"/>
                <a:gd name="connsiteX150" fmla="*/ 4343217 w 4637313"/>
                <a:gd name="connsiteY150" fmla="*/ 2782569 h 4583787"/>
                <a:gd name="connsiteX151" fmla="*/ 4321692 w 4637313"/>
                <a:gd name="connsiteY151" fmla="*/ 2764888 h 4583787"/>
                <a:gd name="connsiteX152" fmla="*/ 3955433 w 4637313"/>
                <a:gd name="connsiteY152" fmla="*/ 2911351 h 4583787"/>
                <a:gd name="connsiteX153" fmla="*/ 3634258 w 4637313"/>
                <a:gd name="connsiteY153" fmla="*/ 3039820 h 4583787"/>
                <a:gd name="connsiteX154" fmla="*/ 3639546 w 4637313"/>
                <a:gd name="connsiteY154" fmla="*/ 3065984 h 4583787"/>
                <a:gd name="connsiteX155" fmla="*/ 3631753 w 4637313"/>
                <a:gd name="connsiteY155" fmla="*/ 3104541 h 4583787"/>
                <a:gd name="connsiteX156" fmla="*/ 3627593 w 4637313"/>
                <a:gd name="connsiteY156" fmla="*/ 3110710 h 4583787"/>
                <a:gd name="connsiteX157" fmla="*/ 3935586 w 4637313"/>
                <a:gd name="connsiteY157" fmla="*/ 3278603 h 4583787"/>
                <a:gd name="connsiteX158" fmla="*/ 3949900 w 4637313"/>
                <a:gd name="connsiteY158" fmla="*/ 3257373 h 4583787"/>
                <a:gd name="connsiteX159" fmla="*/ 3999481 w 4637313"/>
                <a:gd name="connsiteY159" fmla="*/ 3236836 h 4583787"/>
                <a:gd name="connsiteX160" fmla="*/ 4026775 w 4637313"/>
                <a:gd name="connsiteY160" fmla="*/ 3242346 h 4583787"/>
                <a:gd name="connsiteX161" fmla="*/ 4031247 w 4637313"/>
                <a:gd name="connsiteY161" fmla="*/ 3245362 h 4583787"/>
                <a:gd name="connsiteX162" fmla="*/ 4333140 w 4637313"/>
                <a:gd name="connsiteY162" fmla="*/ 2775777 h 4583787"/>
                <a:gd name="connsiteX163" fmla="*/ 4325612 w 4637313"/>
                <a:gd name="connsiteY163" fmla="*/ 2770704 h 4583787"/>
                <a:gd name="connsiteX164" fmla="*/ 408270 w 4637313"/>
                <a:gd name="connsiteY164" fmla="*/ 3490546 h 4583787"/>
                <a:gd name="connsiteX165" fmla="*/ 405888 w 4637313"/>
                <a:gd name="connsiteY165" fmla="*/ 3494079 h 4583787"/>
                <a:gd name="connsiteX166" fmla="*/ 399105 w 4637313"/>
                <a:gd name="connsiteY166" fmla="*/ 3498651 h 4583787"/>
                <a:gd name="connsiteX167" fmla="*/ 969381 w 4637313"/>
                <a:gd name="connsiteY167" fmla="*/ 4117365 h 4583787"/>
                <a:gd name="connsiteX168" fmla="*/ 978659 w 4637313"/>
                <a:gd name="connsiteY168" fmla="*/ 4115491 h 4583787"/>
                <a:gd name="connsiteX169" fmla="*/ 827033 w 4637313"/>
                <a:gd name="connsiteY169" fmla="*/ 3714498 h 4583787"/>
                <a:gd name="connsiteX170" fmla="*/ 802373 w 4637313"/>
                <a:gd name="connsiteY170" fmla="*/ 3719476 h 4583787"/>
                <a:gd name="connsiteX171" fmla="*/ 732256 w 4637313"/>
                <a:gd name="connsiteY171" fmla="*/ 3649358 h 4583787"/>
                <a:gd name="connsiteX172" fmla="*/ 736252 w 4637313"/>
                <a:gd name="connsiteY172" fmla="*/ 3629563 h 4583787"/>
                <a:gd name="connsiteX173" fmla="*/ 4557448 w 4637313"/>
                <a:gd name="connsiteY173" fmla="*/ 2383908 h 4583787"/>
                <a:gd name="connsiteX174" fmla="*/ 4395981 w 4637313"/>
                <a:gd name="connsiteY174" fmla="*/ 2686633 h 4583787"/>
                <a:gd name="connsiteX175" fmla="*/ 4404172 w 4637313"/>
                <a:gd name="connsiteY175" fmla="*/ 2692143 h 4583787"/>
                <a:gd name="connsiteX176" fmla="*/ 4420416 w 4637313"/>
                <a:gd name="connsiteY176" fmla="*/ 2731527 h 4583787"/>
                <a:gd name="connsiteX177" fmla="*/ 4386496 w 4637313"/>
                <a:gd name="connsiteY177" fmla="*/ 2782569 h 4583787"/>
                <a:gd name="connsiteX178" fmla="*/ 4366900 w 4637313"/>
                <a:gd name="connsiteY178" fmla="*/ 2786496 h 4583787"/>
                <a:gd name="connsiteX179" fmla="*/ 4388378 w 4637313"/>
                <a:gd name="connsiteY179" fmla="*/ 3161647 h 4583787"/>
                <a:gd name="connsiteX180" fmla="*/ 4393374 w 4637313"/>
                <a:gd name="connsiteY180" fmla="*/ 3162654 h 4583787"/>
                <a:gd name="connsiteX181" fmla="*/ 4393759 w 4637313"/>
                <a:gd name="connsiteY181" fmla="*/ 3162914 h 4583787"/>
                <a:gd name="connsiteX182" fmla="*/ 4561154 w 4637313"/>
                <a:gd name="connsiteY182" fmla="*/ 2385915 h 4583787"/>
                <a:gd name="connsiteX183" fmla="*/ 4560114 w 4637313"/>
                <a:gd name="connsiteY183" fmla="*/ 2385705 h 4583787"/>
                <a:gd name="connsiteX184" fmla="*/ 2378065 w 4637313"/>
                <a:gd name="connsiteY184" fmla="*/ 2503381 h 4583787"/>
                <a:gd name="connsiteX185" fmla="*/ 2365939 w 4637313"/>
                <a:gd name="connsiteY185" fmla="*/ 2521366 h 4583787"/>
                <a:gd name="connsiteX186" fmla="*/ 2295866 w 4637313"/>
                <a:gd name="connsiteY186" fmla="*/ 2550391 h 4583787"/>
                <a:gd name="connsiteX187" fmla="*/ 2281425 w 4637313"/>
                <a:gd name="connsiteY187" fmla="*/ 2547475 h 4583787"/>
                <a:gd name="connsiteX188" fmla="*/ 1966375 w 4637313"/>
                <a:gd name="connsiteY188" fmla="*/ 3442867 h 4583787"/>
                <a:gd name="connsiteX189" fmla="*/ 1979671 w 4637313"/>
                <a:gd name="connsiteY189" fmla="*/ 3451831 h 4583787"/>
                <a:gd name="connsiteX190" fmla="*/ 1994697 w 4637313"/>
                <a:gd name="connsiteY190" fmla="*/ 3474119 h 4583787"/>
                <a:gd name="connsiteX191" fmla="*/ 1996847 w 4637313"/>
                <a:gd name="connsiteY191" fmla="*/ 3484769 h 4583787"/>
                <a:gd name="connsiteX192" fmla="*/ 3446530 w 4637313"/>
                <a:gd name="connsiteY192" fmla="*/ 3091620 h 4583787"/>
                <a:gd name="connsiteX193" fmla="*/ 3441349 w 4637313"/>
                <a:gd name="connsiteY193" fmla="*/ 3065984 h 4583787"/>
                <a:gd name="connsiteX194" fmla="*/ 3448654 w 4637313"/>
                <a:gd name="connsiteY194" fmla="*/ 3029840 h 4583787"/>
                <a:gd name="connsiteX195" fmla="*/ 2959448 w 4637313"/>
                <a:gd name="connsiteY195" fmla="*/ 2789229 h 4583787"/>
                <a:gd name="connsiteX196" fmla="*/ 405607 w 4637313"/>
                <a:gd name="connsiteY196" fmla="*/ 2793510 h 4583787"/>
                <a:gd name="connsiteX197" fmla="*/ 401718 w 4637313"/>
                <a:gd name="connsiteY197" fmla="*/ 2796132 h 4583787"/>
                <a:gd name="connsiteX198" fmla="*/ 391554 w 4637313"/>
                <a:gd name="connsiteY198" fmla="*/ 2798184 h 4583787"/>
                <a:gd name="connsiteX199" fmla="*/ 368671 w 4637313"/>
                <a:gd name="connsiteY199" fmla="*/ 3399674 h 4583787"/>
                <a:gd name="connsiteX200" fmla="*/ 388282 w 4637313"/>
                <a:gd name="connsiteY200" fmla="*/ 3403661 h 4583787"/>
                <a:gd name="connsiteX201" fmla="*/ 422104 w 4637313"/>
                <a:gd name="connsiteY201" fmla="*/ 3454902 h 4583787"/>
                <a:gd name="connsiteX202" fmla="*/ 417754 w 4637313"/>
                <a:gd name="connsiteY202" fmla="*/ 3476473 h 4583787"/>
                <a:gd name="connsiteX203" fmla="*/ 414056 w 4637313"/>
                <a:gd name="connsiteY203" fmla="*/ 3481961 h 4583787"/>
                <a:gd name="connsiteX204" fmla="*/ 739204 w 4637313"/>
                <a:gd name="connsiteY204" fmla="*/ 3619932 h 4583787"/>
                <a:gd name="connsiteX205" fmla="*/ 752792 w 4637313"/>
                <a:gd name="connsiteY205" fmla="*/ 3599778 h 4583787"/>
                <a:gd name="connsiteX206" fmla="*/ 772500 w 4637313"/>
                <a:gd name="connsiteY206" fmla="*/ 3586490 h 4583787"/>
                <a:gd name="connsiteX207" fmla="*/ 967330 w 4637313"/>
                <a:gd name="connsiteY207" fmla="*/ 2503487 h 4583787"/>
                <a:gd name="connsiteX208" fmla="*/ 965687 w 4637313"/>
                <a:gd name="connsiteY208" fmla="*/ 2505922 h 4583787"/>
                <a:gd name="connsiteX209" fmla="*/ 934186 w 4637313"/>
                <a:gd name="connsiteY209" fmla="*/ 2527169 h 4583787"/>
                <a:gd name="connsiteX210" fmla="*/ 902438 w 4637313"/>
                <a:gd name="connsiteY210" fmla="*/ 2533587 h 4583787"/>
                <a:gd name="connsiteX211" fmla="*/ 820778 w 4637313"/>
                <a:gd name="connsiteY211" fmla="*/ 3582957 h 4583787"/>
                <a:gd name="connsiteX212" fmla="*/ 829666 w 4637313"/>
                <a:gd name="connsiteY212" fmla="*/ 3584751 h 4583787"/>
                <a:gd name="connsiteX213" fmla="*/ 866980 w 4637313"/>
                <a:gd name="connsiteY213" fmla="*/ 3622065 h 4583787"/>
                <a:gd name="connsiteX214" fmla="*/ 871047 w 4637313"/>
                <a:gd name="connsiteY214" fmla="*/ 3642212 h 4583787"/>
                <a:gd name="connsiteX215" fmla="*/ 1861897 w 4637313"/>
                <a:gd name="connsiteY215" fmla="*/ 3510944 h 4583787"/>
                <a:gd name="connsiteX216" fmla="*/ 1859973 w 4637313"/>
                <a:gd name="connsiteY216" fmla="*/ 3501412 h 4583787"/>
                <a:gd name="connsiteX217" fmla="*/ 1865482 w 4637313"/>
                <a:gd name="connsiteY217" fmla="*/ 3474118 h 4583787"/>
                <a:gd name="connsiteX218" fmla="*/ 1880157 w 4637313"/>
                <a:gd name="connsiteY218" fmla="*/ 3452353 h 4583787"/>
                <a:gd name="connsiteX219" fmla="*/ 816005 w 4637313"/>
                <a:gd name="connsiteY219" fmla="*/ 2491740 h 4583787"/>
                <a:gd name="connsiteX220" fmla="*/ 493522 w 4637313"/>
                <a:gd name="connsiteY220" fmla="*/ 2686825 h 4583787"/>
                <a:gd name="connsiteX221" fmla="*/ 441836 w 4637313"/>
                <a:gd name="connsiteY221" fmla="*/ 2718120 h 4583787"/>
                <a:gd name="connsiteX222" fmla="*/ 444542 w 4637313"/>
                <a:gd name="connsiteY222" fmla="*/ 2731525 h 4583787"/>
                <a:gd name="connsiteX223" fmla="*/ 424006 w 4637313"/>
                <a:gd name="connsiteY223" fmla="*/ 2781106 h 4583787"/>
                <a:gd name="connsiteX224" fmla="*/ 414097 w 4637313"/>
                <a:gd name="connsiteY224" fmla="*/ 2787786 h 4583787"/>
                <a:gd name="connsiteX225" fmla="*/ 782079 w 4637313"/>
                <a:gd name="connsiteY225" fmla="*/ 3583338 h 4583787"/>
                <a:gd name="connsiteX226" fmla="*/ 802373 w 4637313"/>
                <a:gd name="connsiteY226" fmla="*/ 3579241 h 4583787"/>
                <a:gd name="connsiteX227" fmla="*/ 810609 w 4637313"/>
                <a:gd name="connsiteY227" fmla="*/ 3580904 h 4583787"/>
                <a:gd name="connsiteX228" fmla="*/ 891912 w 4637313"/>
                <a:gd name="connsiteY228" fmla="*/ 2534211 h 4583787"/>
                <a:gd name="connsiteX229" fmla="*/ 857072 w 4637313"/>
                <a:gd name="connsiteY229" fmla="*/ 2527170 h 4583787"/>
                <a:gd name="connsiteX230" fmla="*/ 825570 w 4637313"/>
                <a:gd name="connsiteY230" fmla="*/ 2505922 h 4583787"/>
                <a:gd name="connsiteX231" fmla="*/ 994153 w 4637313"/>
                <a:gd name="connsiteY231" fmla="*/ 2438709 h 4583787"/>
                <a:gd name="connsiteX232" fmla="*/ 986935 w 4637313"/>
                <a:gd name="connsiteY232" fmla="*/ 2474421 h 4583787"/>
                <a:gd name="connsiteX233" fmla="*/ 973087 w 4637313"/>
                <a:gd name="connsiteY233" fmla="*/ 2494951 h 4583787"/>
                <a:gd name="connsiteX234" fmla="*/ 1888484 w 4637313"/>
                <a:gd name="connsiteY234" fmla="*/ 3446454 h 4583787"/>
                <a:gd name="connsiteX235" fmla="*/ 1902797 w 4637313"/>
                <a:gd name="connsiteY235" fmla="*/ 3436804 h 4583787"/>
                <a:gd name="connsiteX236" fmla="*/ 1930090 w 4637313"/>
                <a:gd name="connsiteY236" fmla="*/ 3431295 h 4583787"/>
                <a:gd name="connsiteX237" fmla="*/ 1957383 w 4637313"/>
                <a:gd name="connsiteY237" fmla="*/ 3436804 h 4583787"/>
                <a:gd name="connsiteX238" fmla="*/ 1957460 w 4637313"/>
                <a:gd name="connsiteY238" fmla="*/ 3436856 h 4583787"/>
                <a:gd name="connsiteX239" fmla="*/ 2271088 w 4637313"/>
                <a:gd name="connsiteY239" fmla="*/ 2545389 h 4583787"/>
                <a:gd name="connsiteX240" fmla="*/ 2257292 w 4637313"/>
                <a:gd name="connsiteY240" fmla="*/ 2542603 h 4583787"/>
                <a:gd name="connsiteX241" fmla="*/ 2204554 w 4637313"/>
                <a:gd name="connsiteY241" fmla="*/ 2489866 h 4583787"/>
                <a:gd name="connsiteX242" fmla="*/ 2199539 w 4637313"/>
                <a:gd name="connsiteY242" fmla="*/ 2465021 h 4583787"/>
                <a:gd name="connsiteX243" fmla="*/ 106569 w 4637313"/>
                <a:gd name="connsiteY243" fmla="*/ 2574214 h 4583787"/>
                <a:gd name="connsiteX244" fmla="*/ 94804 w 4637313"/>
                <a:gd name="connsiteY244" fmla="*/ 2591670 h 4583787"/>
                <a:gd name="connsiteX245" fmla="*/ 85837 w 4637313"/>
                <a:gd name="connsiteY245" fmla="*/ 2597714 h 4583787"/>
                <a:gd name="connsiteX246" fmla="*/ 346572 w 4637313"/>
                <a:gd name="connsiteY246" fmla="*/ 3403343 h 4583787"/>
                <a:gd name="connsiteX247" fmla="*/ 358449 w 4637313"/>
                <a:gd name="connsiteY247" fmla="*/ 3400944 h 4583787"/>
                <a:gd name="connsiteX248" fmla="*/ 381063 w 4637313"/>
                <a:gd name="connsiteY248" fmla="*/ 2800302 h 4583787"/>
                <a:gd name="connsiteX249" fmla="*/ 374425 w 4637313"/>
                <a:gd name="connsiteY249" fmla="*/ 2801642 h 4583787"/>
                <a:gd name="connsiteX250" fmla="*/ 304308 w 4637313"/>
                <a:gd name="connsiteY250" fmla="*/ 2731525 h 4583787"/>
                <a:gd name="connsiteX251" fmla="*/ 309817 w 4637313"/>
                <a:gd name="connsiteY251" fmla="*/ 2704232 h 4583787"/>
                <a:gd name="connsiteX252" fmla="*/ 311263 w 4637313"/>
                <a:gd name="connsiteY252" fmla="*/ 2702089 h 4583787"/>
                <a:gd name="connsiteX253" fmla="*/ 3281776 w 4637313"/>
                <a:gd name="connsiteY253" fmla="*/ 1887104 h 4583787"/>
                <a:gd name="connsiteX254" fmla="*/ 2388453 w 4637313"/>
                <a:gd name="connsiteY254" fmla="*/ 2419038 h 4583787"/>
                <a:gd name="connsiteX255" fmla="*/ 2394964 w 4637313"/>
                <a:gd name="connsiteY255" fmla="*/ 2451292 h 4583787"/>
                <a:gd name="connsiteX256" fmla="*/ 2387177 w 4637313"/>
                <a:gd name="connsiteY256" fmla="*/ 2489866 h 4583787"/>
                <a:gd name="connsiteX257" fmla="*/ 2383807 w 4637313"/>
                <a:gd name="connsiteY257" fmla="*/ 2494865 h 4583787"/>
                <a:gd name="connsiteX258" fmla="*/ 3453579 w 4637313"/>
                <a:gd name="connsiteY258" fmla="*/ 3020847 h 4583787"/>
                <a:gd name="connsiteX259" fmla="*/ 3470388 w 4637313"/>
                <a:gd name="connsiteY259" fmla="*/ 2995925 h 4583787"/>
                <a:gd name="connsiteX260" fmla="*/ 3501890 w 4637313"/>
                <a:gd name="connsiteY260" fmla="*/ 2974678 h 4583787"/>
                <a:gd name="connsiteX261" fmla="*/ 3521519 w 4637313"/>
                <a:gd name="connsiteY261" fmla="*/ 2970711 h 4583787"/>
                <a:gd name="connsiteX262" fmla="*/ 3343674 w 4637313"/>
                <a:gd name="connsiteY262" fmla="*/ 1904254 h 4583787"/>
                <a:gd name="connsiteX263" fmla="*/ 3330329 w 4637313"/>
                <a:gd name="connsiteY263" fmla="*/ 1906948 h 4583787"/>
                <a:gd name="connsiteX264" fmla="*/ 3303036 w 4637313"/>
                <a:gd name="connsiteY264" fmla="*/ 1901438 h 4583787"/>
                <a:gd name="connsiteX265" fmla="*/ 4298658 w 4637313"/>
                <a:gd name="connsiteY265" fmla="*/ 1664149 h 4583787"/>
                <a:gd name="connsiteX266" fmla="*/ 4360464 w 4637313"/>
                <a:gd name="connsiteY266" fmla="*/ 2676779 h 4583787"/>
                <a:gd name="connsiteX267" fmla="*/ 4364789 w 4637313"/>
                <a:gd name="connsiteY267" fmla="*/ 2675899 h 4583787"/>
                <a:gd name="connsiteX268" fmla="*/ 4386496 w 4637313"/>
                <a:gd name="connsiteY268" fmla="*/ 2680253 h 4583787"/>
                <a:gd name="connsiteX269" fmla="*/ 4387464 w 4637313"/>
                <a:gd name="connsiteY269" fmla="*/ 2680903 h 4583787"/>
                <a:gd name="connsiteX270" fmla="*/ 4548894 w 4637313"/>
                <a:gd name="connsiteY270" fmla="*/ 2378143 h 4583787"/>
                <a:gd name="connsiteX271" fmla="*/ 4542508 w 4637313"/>
                <a:gd name="connsiteY271" fmla="*/ 2373839 h 4583787"/>
                <a:gd name="connsiteX272" fmla="*/ 4526294 w 4637313"/>
                <a:gd name="connsiteY272" fmla="*/ 2334660 h 4583787"/>
                <a:gd name="connsiteX273" fmla="*/ 4542507 w 4637313"/>
                <a:gd name="connsiteY273" fmla="*/ 2295367 h 4583787"/>
                <a:gd name="connsiteX274" fmla="*/ 4552157 w 4637313"/>
                <a:gd name="connsiteY274" fmla="*/ 2288820 h 4583787"/>
                <a:gd name="connsiteX275" fmla="*/ 4299865 w 4637313"/>
                <a:gd name="connsiteY275" fmla="*/ 1663907 h 4583787"/>
                <a:gd name="connsiteX276" fmla="*/ 4278551 w 4637313"/>
                <a:gd name="connsiteY276" fmla="*/ 1665173 h 4583787"/>
                <a:gd name="connsiteX277" fmla="*/ 3593879 w 4637313"/>
                <a:gd name="connsiteY277" fmla="*/ 2984710 h 4583787"/>
                <a:gd name="connsiteX278" fmla="*/ 3610507 w 4637313"/>
                <a:gd name="connsiteY278" fmla="*/ 2995925 h 4583787"/>
                <a:gd name="connsiteX279" fmla="*/ 3631753 w 4637313"/>
                <a:gd name="connsiteY279" fmla="*/ 3027426 h 4583787"/>
                <a:gd name="connsiteX280" fmla="*/ 3632203 w 4637313"/>
                <a:gd name="connsiteY280" fmla="*/ 3029651 h 4583787"/>
                <a:gd name="connsiteX281" fmla="*/ 4315814 w 4637313"/>
                <a:gd name="connsiteY281" fmla="*/ 2756166 h 4583787"/>
                <a:gd name="connsiteX282" fmla="*/ 4313747 w 4637313"/>
                <a:gd name="connsiteY282" fmla="*/ 2753098 h 4583787"/>
                <a:gd name="connsiteX283" fmla="*/ 4309397 w 4637313"/>
                <a:gd name="connsiteY283" fmla="*/ 2731527 h 4583787"/>
                <a:gd name="connsiteX284" fmla="*/ 4343217 w 4637313"/>
                <a:gd name="connsiteY284" fmla="*/ 2680285 h 4583787"/>
                <a:gd name="connsiteX285" fmla="*/ 4350260 w 4637313"/>
                <a:gd name="connsiteY285" fmla="*/ 2678853 h 4583787"/>
                <a:gd name="connsiteX286" fmla="*/ 4288538 w 4637313"/>
                <a:gd name="connsiteY286" fmla="*/ 1666176 h 4583787"/>
                <a:gd name="connsiteX287" fmla="*/ 4286025 w 4637313"/>
                <a:gd name="connsiteY287" fmla="*/ 1666680 h 4583787"/>
                <a:gd name="connsiteX288" fmla="*/ 4243458 w 4637313"/>
                <a:gd name="connsiteY288" fmla="*/ 1645436 h 4583787"/>
                <a:gd name="connsiteX289" fmla="*/ 3400184 w 4637313"/>
                <a:gd name="connsiteY289" fmla="*/ 1838131 h 4583787"/>
                <a:gd name="connsiteX290" fmla="*/ 3394936 w 4637313"/>
                <a:gd name="connsiteY290" fmla="*/ 1864123 h 4583787"/>
                <a:gd name="connsiteX291" fmla="*/ 3357622 w 4637313"/>
                <a:gd name="connsiteY291" fmla="*/ 1901438 h 4583787"/>
                <a:gd name="connsiteX292" fmla="*/ 3353949 w 4637313"/>
                <a:gd name="connsiteY292" fmla="*/ 1902180 h 4583787"/>
                <a:gd name="connsiteX293" fmla="*/ 3402901 w 4637313"/>
                <a:gd name="connsiteY293" fmla="*/ 2196178 h 4583787"/>
                <a:gd name="connsiteX294" fmla="*/ 3531696 w 4637313"/>
                <a:gd name="connsiteY294" fmla="*/ 2968654 h 4583787"/>
                <a:gd name="connsiteX295" fmla="*/ 3540447 w 4637313"/>
                <a:gd name="connsiteY295" fmla="*/ 2966885 h 4583787"/>
                <a:gd name="connsiteX296" fmla="*/ 3579005 w 4637313"/>
                <a:gd name="connsiteY296" fmla="*/ 2974678 h 4583787"/>
                <a:gd name="connsiteX297" fmla="*/ 3585225 w 4637313"/>
                <a:gd name="connsiteY297" fmla="*/ 2978873 h 4583787"/>
                <a:gd name="connsiteX298" fmla="*/ 4268028 w 4637313"/>
                <a:gd name="connsiteY298" fmla="*/ 1663051 h 4583787"/>
                <a:gd name="connsiteX299" fmla="*/ 4264454 w 4637313"/>
                <a:gd name="connsiteY299" fmla="*/ 1662330 h 4583787"/>
                <a:gd name="connsiteX300" fmla="*/ 4246848 w 4637313"/>
                <a:gd name="connsiteY300" fmla="*/ 1650465 h 4583787"/>
                <a:gd name="connsiteX301" fmla="*/ 4380779 w 4637313"/>
                <a:gd name="connsiteY301" fmla="*/ 1471232 h 4583787"/>
                <a:gd name="connsiteX302" fmla="*/ 4326553 w 4637313"/>
                <a:gd name="connsiteY302" fmla="*/ 1573695 h 4583787"/>
                <a:gd name="connsiteX303" fmla="*/ 4337299 w 4637313"/>
                <a:gd name="connsiteY303" fmla="*/ 1589679 h 4583787"/>
                <a:gd name="connsiteX304" fmla="*/ 4341653 w 4637313"/>
                <a:gd name="connsiteY304" fmla="*/ 1611288 h 4583787"/>
                <a:gd name="connsiteX305" fmla="*/ 4325408 w 4637313"/>
                <a:gd name="connsiteY305" fmla="*/ 1650465 h 4583787"/>
                <a:gd name="connsiteX306" fmla="*/ 4309721 w 4637313"/>
                <a:gd name="connsiteY306" fmla="*/ 1660995 h 4583787"/>
                <a:gd name="connsiteX307" fmla="*/ 4560956 w 4637313"/>
                <a:gd name="connsiteY307" fmla="*/ 2283250 h 4583787"/>
                <a:gd name="connsiteX308" fmla="*/ 4562460 w 4637313"/>
                <a:gd name="connsiteY308" fmla="*/ 2282944 h 4583787"/>
                <a:gd name="connsiteX309" fmla="*/ 4422350 w 4637313"/>
                <a:gd name="connsiteY309" fmla="*/ 1477099 h 4583787"/>
                <a:gd name="connsiteX310" fmla="*/ 4411771 w 4637313"/>
                <a:gd name="connsiteY310" fmla="*/ 1479235 h 4583787"/>
                <a:gd name="connsiteX311" fmla="*/ 4384477 w 4637313"/>
                <a:gd name="connsiteY311" fmla="*/ 1473725 h 4583787"/>
                <a:gd name="connsiteX312" fmla="*/ 294825 w 4637313"/>
                <a:gd name="connsiteY312" fmla="*/ 1828519 h 4583787"/>
                <a:gd name="connsiteX313" fmla="*/ 287315 w 4637313"/>
                <a:gd name="connsiteY313" fmla="*/ 1833614 h 4583787"/>
                <a:gd name="connsiteX314" fmla="*/ 265750 w 4637313"/>
                <a:gd name="connsiteY314" fmla="*/ 1837999 h 4583787"/>
                <a:gd name="connsiteX315" fmla="*/ 381901 w 4637313"/>
                <a:gd name="connsiteY315" fmla="*/ 2662917 h 4583787"/>
                <a:gd name="connsiteX316" fmla="*/ 401719 w 4637313"/>
                <a:gd name="connsiteY316" fmla="*/ 2666918 h 4583787"/>
                <a:gd name="connsiteX317" fmla="*/ 439033 w 4637313"/>
                <a:gd name="connsiteY317" fmla="*/ 2704232 h 4583787"/>
                <a:gd name="connsiteX318" fmla="*/ 439639 w 4637313"/>
                <a:gd name="connsiteY318" fmla="*/ 2707239 h 4583787"/>
                <a:gd name="connsiteX319" fmla="*/ 810094 w 4637313"/>
                <a:gd name="connsiteY319" fmla="*/ 2482976 h 4583787"/>
                <a:gd name="connsiteX320" fmla="*/ 804323 w 4637313"/>
                <a:gd name="connsiteY320" fmla="*/ 2474421 h 4583787"/>
                <a:gd name="connsiteX321" fmla="*/ 796530 w 4637313"/>
                <a:gd name="connsiteY321" fmla="*/ 2435864 h 4583787"/>
                <a:gd name="connsiteX322" fmla="*/ 825570 w 4637313"/>
                <a:gd name="connsiteY322" fmla="*/ 2365805 h 4583787"/>
                <a:gd name="connsiteX323" fmla="*/ 829477 w 4637313"/>
                <a:gd name="connsiteY323" fmla="*/ 2363170 h 4583787"/>
                <a:gd name="connsiteX324" fmla="*/ 2099538 w 4637313"/>
                <a:gd name="connsiteY324" fmla="*/ 1459860 h 4583787"/>
                <a:gd name="connsiteX325" fmla="*/ 975553 w 4637313"/>
                <a:gd name="connsiteY325" fmla="*/ 2380432 h 4583787"/>
                <a:gd name="connsiteX326" fmla="*/ 986935 w 4637313"/>
                <a:gd name="connsiteY326" fmla="*/ 2397307 h 4583787"/>
                <a:gd name="connsiteX327" fmla="*/ 993213 w 4637313"/>
                <a:gd name="connsiteY327" fmla="*/ 2428370 h 4583787"/>
                <a:gd name="connsiteX328" fmla="*/ 2197447 w 4637313"/>
                <a:gd name="connsiteY328" fmla="*/ 2454659 h 4583787"/>
                <a:gd name="connsiteX329" fmla="*/ 2196767 w 4637313"/>
                <a:gd name="connsiteY329" fmla="*/ 2451292 h 4583787"/>
                <a:gd name="connsiteX330" fmla="*/ 2257293 w 4637313"/>
                <a:gd name="connsiteY330" fmla="*/ 2359981 h 4583787"/>
                <a:gd name="connsiteX331" fmla="*/ 2288361 w 4637313"/>
                <a:gd name="connsiteY331" fmla="*/ 2353708 h 4583787"/>
                <a:gd name="connsiteX332" fmla="*/ 2244484 w 4637313"/>
                <a:gd name="connsiteY332" fmla="*/ 1967151 h 4583787"/>
                <a:gd name="connsiteX333" fmla="*/ 2189083 w 4637313"/>
                <a:gd name="connsiteY333" fmla="*/ 1479688 h 4583787"/>
                <a:gd name="connsiteX334" fmla="*/ 2163580 w 4637313"/>
                <a:gd name="connsiteY334" fmla="*/ 1484843 h 4583787"/>
                <a:gd name="connsiteX335" fmla="*/ 2125024 w 4637313"/>
                <a:gd name="connsiteY335" fmla="*/ 1477050 h 4583787"/>
                <a:gd name="connsiteX336" fmla="*/ 243953 w 4637313"/>
                <a:gd name="connsiteY336" fmla="*/ 1833524 h 4583787"/>
                <a:gd name="connsiteX337" fmla="*/ 76957 w 4637313"/>
                <a:gd name="connsiteY337" fmla="*/ 2501301 h 4583787"/>
                <a:gd name="connsiteX338" fmla="*/ 77198 w 4637313"/>
                <a:gd name="connsiteY338" fmla="*/ 2501351 h 4583787"/>
                <a:gd name="connsiteX339" fmla="*/ 111019 w 4637313"/>
                <a:gd name="connsiteY339" fmla="*/ 2552491 h 4583787"/>
                <a:gd name="connsiteX340" fmla="*/ 108776 w 4637313"/>
                <a:gd name="connsiteY340" fmla="*/ 2563615 h 4583787"/>
                <a:gd name="connsiteX341" fmla="*/ 316934 w 4637313"/>
                <a:gd name="connsiteY341" fmla="*/ 2693678 h 4583787"/>
                <a:gd name="connsiteX342" fmla="*/ 324844 w 4637313"/>
                <a:gd name="connsiteY342" fmla="*/ 2681945 h 4583787"/>
                <a:gd name="connsiteX343" fmla="*/ 347132 w 4637313"/>
                <a:gd name="connsiteY343" fmla="*/ 2666917 h 4583787"/>
                <a:gd name="connsiteX344" fmla="*/ 371671 w 4637313"/>
                <a:gd name="connsiteY344" fmla="*/ 2661963 h 4583787"/>
                <a:gd name="connsiteX345" fmla="*/ 255222 w 4637313"/>
                <a:gd name="connsiteY345" fmla="*/ 1835880 h 4583787"/>
                <a:gd name="connsiteX346" fmla="*/ 244135 w 4637313"/>
                <a:gd name="connsiteY346" fmla="*/ 1833647 h 4583787"/>
                <a:gd name="connsiteX347" fmla="*/ 2255948 w 4637313"/>
                <a:gd name="connsiteY347" fmla="*/ 1419042 h 4583787"/>
                <a:gd name="connsiteX348" fmla="*/ 2254886 w 4637313"/>
                <a:gd name="connsiteY348" fmla="*/ 1424302 h 4583787"/>
                <a:gd name="connsiteX349" fmla="*/ 2202137 w 4637313"/>
                <a:gd name="connsiteY349" fmla="*/ 1477050 h 4583787"/>
                <a:gd name="connsiteX350" fmla="*/ 2199223 w 4637313"/>
                <a:gd name="connsiteY350" fmla="*/ 1477639 h 4583787"/>
                <a:gd name="connsiteX351" fmla="*/ 2298664 w 4637313"/>
                <a:gd name="connsiteY351" fmla="*/ 2352758 h 4583787"/>
                <a:gd name="connsiteX352" fmla="*/ 2334440 w 4637313"/>
                <a:gd name="connsiteY352" fmla="*/ 2359981 h 4583787"/>
                <a:gd name="connsiteX353" fmla="*/ 2365940 w 4637313"/>
                <a:gd name="connsiteY353" fmla="*/ 2381218 h 4583787"/>
                <a:gd name="connsiteX354" fmla="*/ 2384761 w 4637313"/>
                <a:gd name="connsiteY354" fmla="*/ 2409135 h 4583787"/>
                <a:gd name="connsiteX355" fmla="*/ 2819555 w 4637313"/>
                <a:gd name="connsiteY355" fmla="*/ 2150310 h 4583787"/>
                <a:gd name="connsiteX356" fmla="*/ 3275601 w 4637313"/>
                <a:gd name="connsiteY356" fmla="*/ 1878778 h 4583787"/>
                <a:gd name="connsiteX357" fmla="*/ 3265721 w 4637313"/>
                <a:gd name="connsiteY357" fmla="*/ 1864123 h 4583787"/>
                <a:gd name="connsiteX358" fmla="*/ 3260212 w 4637313"/>
                <a:gd name="connsiteY358" fmla="*/ 1836831 h 4583787"/>
                <a:gd name="connsiteX359" fmla="*/ 3263224 w 4637313"/>
                <a:gd name="connsiteY359" fmla="*/ 1821912 h 4583787"/>
                <a:gd name="connsiteX360" fmla="*/ 3866338 w 4637313"/>
                <a:gd name="connsiteY360" fmla="*/ 1007332 h 4583787"/>
                <a:gd name="connsiteX361" fmla="*/ 3855485 w 4637313"/>
                <a:gd name="connsiteY361" fmla="*/ 1014669 h 4583787"/>
                <a:gd name="connsiteX362" fmla="*/ 3828160 w 4637313"/>
                <a:gd name="connsiteY362" fmla="*/ 1020202 h 4583787"/>
                <a:gd name="connsiteX363" fmla="*/ 3817021 w 4637313"/>
                <a:gd name="connsiteY363" fmla="*/ 1017952 h 4583787"/>
                <a:gd name="connsiteX364" fmla="*/ 3379292 w 4637313"/>
                <a:gd name="connsiteY364" fmla="*/ 1786833 h 4583787"/>
                <a:gd name="connsiteX365" fmla="*/ 3379910 w 4637313"/>
                <a:gd name="connsiteY365" fmla="*/ 1787250 h 4583787"/>
                <a:gd name="connsiteX366" fmla="*/ 3394937 w 4637313"/>
                <a:gd name="connsiteY366" fmla="*/ 1809537 h 4583787"/>
                <a:gd name="connsiteX367" fmla="*/ 3398650 w 4637313"/>
                <a:gd name="connsiteY367" fmla="*/ 1827933 h 4583787"/>
                <a:gd name="connsiteX368" fmla="*/ 4237257 w 4637313"/>
                <a:gd name="connsiteY368" fmla="*/ 1636233 h 4583787"/>
                <a:gd name="connsiteX369" fmla="*/ 4234983 w 4637313"/>
                <a:gd name="connsiteY369" fmla="*/ 1632859 h 4583787"/>
                <a:gd name="connsiteX370" fmla="*/ 4230633 w 4637313"/>
                <a:gd name="connsiteY370" fmla="*/ 1611288 h 4583787"/>
                <a:gd name="connsiteX371" fmla="*/ 4234983 w 4637313"/>
                <a:gd name="connsiteY371" fmla="*/ 1589679 h 4583787"/>
                <a:gd name="connsiteX372" fmla="*/ 4246800 w 4637313"/>
                <a:gd name="connsiteY372" fmla="*/ 1572065 h 4583787"/>
                <a:gd name="connsiteX373" fmla="*/ 3879290 w 4637313"/>
                <a:gd name="connsiteY373" fmla="*/ 997345 h 4583787"/>
                <a:gd name="connsiteX374" fmla="*/ 3877769 w 4637313"/>
                <a:gd name="connsiteY374" fmla="*/ 999604 h 4583787"/>
                <a:gd name="connsiteX375" fmla="*/ 3874831 w 4637313"/>
                <a:gd name="connsiteY375" fmla="*/ 1001590 h 4583787"/>
                <a:gd name="connsiteX376" fmla="*/ 4255204 w 4637313"/>
                <a:gd name="connsiteY376" fmla="*/ 1566323 h 4583787"/>
                <a:gd name="connsiteX377" fmla="*/ 4264453 w 4637313"/>
                <a:gd name="connsiteY377" fmla="*/ 1560047 h 4583787"/>
                <a:gd name="connsiteX378" fmla="*/ 4286025 w 4637313"/>
                <a:gd name="connsiteY378" fmla="*/ 1555660 h 4583787"/>
                <a:gd name="connsiteX379" fmla="*/ 4307733 w 4637313"/>
                <a:gd name="connsiteY379" fmla="*/ 1560046 h 4583787"/>
                <a:gd name="connsiteX380" fmla="*/ 4318487 w 4637313"/>
                <a:gd name="connsiteY380" fmla="*/ 1567314 h 4583787"/>
                <a:gd name="connsiteX381" fmla="*/ 4372305 w 4637313"/>
                <a:gd name="connsiteY381" fmla="*/ 1465519 h 4583787"/>
                <a:gd name="connsiteX382" fmla="*/ 4362190 w 4637313"/>
                <a:gd name="connsiteY382" fmla="*/ 1458699 h 4583787"/>
                <a:gd name="connsiteX383" fmla="*/ 4341653 w 4637313"/>
                <a:gd name="connsiteY383" fmla="*/ 1409118 h 4583787"/>
                <a:gd name="connsiteX384" fmla="*/ 4347163 w 4637313"/>
                <a:gd name="connsiteY384" fmla="*/ 1381824 h 4583787"/>
                <a:gd name="connsiteX385" fmla="*/ 4359638 w 4637313"/>
                <a:gd name="connsiteY385" fmla="*/ 1363322 h 4583787"/>
                <a:gd name="connsiteX386" fmla="*/ 131300 w 4637313"/>
                <a:gd name="connsiteY386" fmla="*/ 1588417 h 4583787"/>
                <a:gd name="connsiteX387" fmla="*/ 70816 w 4637313"/>
                <a:gd name="connsiteY387" fmla="*/ 2483545 h 4583787"/>
                <a:gd name="connsiteX388" fmla="*/ 234804 w 4637313"/>
                <a:gd name="connsiteY388" fmla="*/ 1827374 h 4583787"/>
                <a:gd name="connsiteX389" fmla="*/ 226448 w 4637313"/>
                <a:gd name="connsiteY389" fmla="*/ 1821756 h 4583787"/>
                <a:gd name="connsiteX390" fmla="*/ 210116 w 4637313"/>
                <a:gd name="connsiteY390" fmla="*/ 1782373 h 4583787"/>
                <a:gd name="connsiteX391" fmla="*/ 226361 w 4637313"/>
                <a:gd name="connsiteY391" fmla="*/ 1743195 h 4583787"/>
                <a:gd name="connsiteX392" fmla="*/ 228142 w 4637313"/>
                <a:gd name="connsiteY392" fmla="*/ 1741999 h 4583787"/>
                <a:gd name="connsiteX393" fmla="*/ 149908 w 4637313"/>
                <a:gd name="connsiteY393" fmla="*/ 1585533 h 4583787"/>
                <a:gd name="connsiteX394" fmla="*/ 133453 w 4637313"/>
                <a:gd name="connsiteY394" fmla="*/ 1588851 h 4583787"/>
                <a:gd name="connsiteX395" fmla="*/ 819073 w 4637313"/>
                <a:gd name="connsiteY395" fmla="*/ 1390904 h 4583787"/>
                <a:gd name="connsiteX396" fmla="*/ 307337 w 4637313"/>
                <a:gd name="connsiteY396" fmla="*/ 1746893 h 4583787"/>
                <a:gd name="connsiteX397" fmla="*/ 316753 w 4637313"/>
                <a:gd name="connsiteY397" fmla="*/ 1760801 h 4583787"/>
                <a:gd name="connsiteX398" fmla="*/ 321136 w 4637313"/>
                <a:gd name="connsiteY398" fmla="*/ 1782373 h 4583787"/>
                <a:gd name="connsiteX399" fmla="*/ 304921 w 4637313"/>
                <a:gd name="connsiteY399" fmla="*/ 1821669 h 4583787"/>
                <a:gd name="connsiteX400" fmla="*/ 303459 w 4637313"/>
                <a:gd name="connsiteY400" fmla="*/ 1822661 h 4583787"/>
                <a:gd name="connsiteX401" fmla="*/ 838131 w 4637313"/>
                <a:gd name="connsiteY401" fmla="*/ 2357333 h 4583787"/>
                <a:gd name="connsiteX402" fmla="*/ 857071 w 4637313"/>
                <a:gd name="connsiteY402" fmla="*/ 2344559 h 4583787"/>
                <a:gd name="connsiteX403" fmla="*/ 895629 w 4637313"/>
                <a:gd name="connsiteY403" fmla="*/ 2336766 h 4583787"/>
                <a:gd name="connsiteX404" fmla="*/ 897789 w 4637313"/>
                <a:gd name="connsiteY404" fmla="*/ 2337202 h 4583787"/>
                <a:gd name="connsiteX405" fmla="*/ 874768 w 4637313"/>
                <a:gd name="connsiteY405" fmla="*/ 1416321 h 4583787"/>
                <a:gd name="connsiteX406" fmla="*/ 872254 w 4637313"/>
                <a:gd name="connsiteY406" fmla="*/ 1416830 h 4583787"/>
                <a:gd name="connsiteX407" fmla="*/ 822735 w 4637313"/>
                <a:gd name="connsiteY407" fmla="*/ 1396321 h 4583787"/>
                <a:gd name="connsiteX408" fmla="*/ 941572 w 4637313"/>
                <a:gd name="connsiteY408" fmla="*/ 1350675 h 4583787"/>
                <a:gd name="connsiteX409" fmla="*/ 936873 w 4637313"/>
                <a:gd name="connsiteY409" fmla="*/ 1373937 h 4583787"/>
                <a:gd name="connsiteX410" fmla="*/ 899579 w 4637313"/>
                <a:gd name="connsiteY410" fmla="*/ 1411297 h 4583787"/>
                <a:gd name="connsiteX411" fmla="*/ 884776 w 4637313"/>
                <a:gd name="connsiteY411" fmla="*/ 1414294 h 4583787"/>
                <a:gd name="connsiteX412" fmla="*/ 907955 w 4637313"/>
                <a:gd name="connsiteY412" fmla="*/ 2339257 h 4583787"/>
                <a:gd name="connsiteX413" fmla="*/ 934186 w 4637313"/>
                <a:gd name="connsiteY413" fmla="*/ 2344559 h 4583787"/>
                <a:gd name="connsiteX414" fmla="*/ 965687 w 4637313"/>
                <a:gd name="connsiteY414" fmla="*/ 2365805 h 4583787"/>
                <a:gd name="connsiteX415" fmla="*/ 969880 w 4637313"/>
                <a:gd name="connsiteY415" fmla="*/ 2372021 h 4583787"/>
                <a:gd name="connsiteX416" fmla="*/ 2091632 w 4637313"/>
                <a:gd name="connsiteY416" fmla="*/ 1453000 h 4583787"/>
                <a:gd name="connsiteX417" fmla="*/ 2072275 w 4637313"/>
                <a:gd name="connsiteY417" fmla="*/ 1424301 h 4583787"/>
                <a:gd name="connsiteX418" fmla="*/ 2064501 w 4637313"/>
                <a:gd name="connsiteY418" fmla="*/ 1385839 h 4583787"/>
                <a:gd name="connsiteX419" fmla="*/ 3852074 w 4637313"/>
                <a:gd name="connsiteY419" fmla="*/ 597200 h 4583787"/>
                <a:gd name="connsiteX420" fmla="*/ 3840985 w 4637313"/>
                <a:gd name="connsiteY420" fmla="*/ 604694 h 4583787"/>
                <a:gd name="connsiteX421" fmla="*/ 3835816 w 4637313"/>
                <a:gd name="connsiteY421" fmla="*/ 605738 h 4583787"/>
                <a:gd name="connsiteX422" fmla="*/ 3845010 w 4637313"/>
                <a:gd name="connsiteY422" fmla="*/ 883378 h 4583787"/>
                <a:gd name="connsiteX423" fmla="*/ 3855485 w 4637313"/>
                <a:gd name="connsiteY423" fmla="*/ 885500 h 4583787"/>
                <a:gd name="connsiteX424" fmla="*/ 3898278 w 4637313"/>
                <a:gd name="connsiteY424" fmla="*/ 950084 h 4583787"/>
                <a:gd name="connsiteX425" fmla="*/ 3892778 w 4637313"/>
                <a:gd name="connsiteY425" fmla="*/ 977309 h 4583787"/>
                <a:gd name="connsiteX426" fmla="*/ 3884988 w 4637313"/>
                <a:gd name="connsiteY426" fmla="*/ 988881 h 4583787"/>
                <a:gd name="connsiteX427" fmla="*/ 4367143 w 4637313"/>
                <a:gd name="connsiteY427" fmla="*/ 1356197 h 4583787"/>
                <a:gd name="connsiteX428" fmla="*/ 4374875 w 4637313"/>
                <a:gd name="connsiteY428" fmla="*/ 1350985 h 4583787"/>
                <a:gd name="connsiteX429" fmla="*/ 1449623 w 4637313"/>
                <a:gd name="connsiteY429" fmla="*/ 1018333 h 4583787"/>
                <a:gd name="connsiteX430" fmla="*/ 934907 w 4637313"/>
                <a:gd name="connsiteY430" fmla="*/ 1316607 h 4583787"/>
                <a:gd name="connsiteX431" fmla="*/ 936872 w 4637313"/>
                <a:gd name="connsiteY431" fmla="*/ 1319520 h 4583787"/>
                <a:gd name="connsiteX432" fmla="*/ 941146 w 4637313"/>
                <a:gd name="connsiteY432" fmla="*/ 1340652 h 4583787"/>
                <a:gd name="connsiteX433" fmla="*/ 2066466 w 4637313"/>
                <a:gd name="connsiteY433" fmla="*/ 1375924 h 4583787"/>
                <a:gd name="connsiteX434" fmla="*/ 2072275 w 4637313"/>
                <a:gd name="connsiteY434" fmla="*/ 1347187 h 4583787"/>
                <a:gd name="connsiteX435" fmla="*/ 2082836 w 4637313"/>
                <a:gd name="connsiteY435" fmla="*/ 1331529 h 4583787"/>
                <a:gd name="connsiteX436" fmla="*/ 1553609 w 4637313"/>
                <a:gd name="connsiteY436" fmla="*/ 1020593 h 4583787"/>
                <a:gd name="connsiteX437" fmla="*/ 1551959 w 4637313"/>
                <a:gd name="connsiteY437" fmla="*/ 1023040 h 4583787"/>
                <a:gd name="connsiteX438" fmla="*/ 1502377 w 4637313"/>
                <a:gd name="connsiteY438" fmla="*/ 1043577 h 4583787"/>
                <a:gd name="connsiteX439" fmla="*/ 1452797 w 4637313"/>
                <a:gd name="connsiteY439" fmla="*/ 1023041 h 4583787"/>
                <a:gd name="connsiteX440" fmla="*/ 2957839 w 4637313"/>
                <a:gd name="connsiteY440" fmla="*/ 705622 h 4583787"/>
                <a:gd name="connsiteX441" fmla="*/ 2801631 w 4637313"/>
                <a:gd name="connsiteY441" fmla="*/ 843909 h 4583787"/>
                <a:gd name="connsiteX442" fmla="*/ 2246779 w 4637313"/>
                <a:gd name="connsiteY442" fmla="*/ 1335167 h 4583787"/>
                <a:gd name="connsiteX443" fmla="*/ 2254886 w 4637313"/>
                <a:gd name="connsiteY443" fmla="*/ 1347187 h 4583787"/>
                <a:gd name="connsiteX444" fmla="*/ 2262679 w 4637313"/>
                <a:gd name="connsiteY444" fmla="*/ 1385744 h 4583787"/>
                <a:gd name="connsiteX445" fmla="*/ 2258037 w 4637313"/>
                <a:gd name="connsiteY445" fmla="*/ 1408710 h 4583787"/>
                <a:gd name="connsiteX446" fmla="*/ 3265295 w 4637313"/>
                <a:gd name="connsiteY446" fmla="*/ 1811655 h 4583787"/>
                <a:gd name="connsiteX447" fmla="*/ 3265722 w 4637313"/>
                <a:gd name="connsiteY447" fmla="*/ 1809537 h 4583787"/>
                <a:gd name="connsiteX448" fmla="*/ 3303036 w 4637313"/>
                <a:gd name="connsiteY448" fmla="*/ 1772223 h 4583787"/>
                <a:gd name="connsiteX449" fmla="*/ 3313168 w 4637313"/>
                <a:gd name="connsiteY449" fmla="*/ 1770178 h 4583787"/>
                <a:gd name="connsiteX450" fmla="*/ 3029056 w 4637313"/>
                <a:gd name="connsiteY450" fmla="*/ 728719 h 4583787"/>
                <a:gd name="connsiteX451" fmla="*/ 3011531 w 4637313"/>
                <a:gd name="connsiteY451" fmla="*/ 732257 h 4583787"/>
                <a:gd name="connsiteX452" fmla="*/ 2961951 w 4637313"/>
                <a:gd name="connsiteY452" fmla="*/ 711720 h 4583787"/>
                <a:gd name="connsiteX453" fmla="*/ 3078019 w 4637313"/>
                <a:gd name="connsiteY453" fmla="*/ 680115 h 4583787"/>
                <a:gd name="connsiteX454" fmla="*/ 3076138 w 4637313"/>
                <a:gd name="connsiteY454" fmla="*/ 689433 h 4583787"/>
                <a:gd name="connsiteX455" fmla="*/ 3061112 w 4637313"/>
                <a:gd name="connsiteY455" fmla="*/ 711720 h 4583787"/>
                <a:gd name="connsiteX456" fmla="*/ 3039006 w 4637313"/>
                <a:gd name="connsiteY456" fmla="*/ 726625 h 4583787"/>
                <a:gd name="connsiteX457" fmla="*/ 3323153 w 4637313"/>
                <a:gd name="connsiteY457" fmla="*/ 1768162 h 4583787"/>
                <a:gd name="connsiteX458" fmla="*/ 3330329 w 4637313"/>
                <a:gd name="connsiteY458" fmla="*/ 1766713 h 4583787"/>
                <a:gd name="connsiteX459" fmla="*/ 3357623 w 4637313"/>
                <a:gd name="connsiteY459" fmla="*/ 1772223 h 4583787"/>
                <a:gd name="connsiteX460" fmla="*/ 3370926 w 4637313"/>
                <a:gd name="connsiteY460" fmla="*/ 1781192 h 4583787"/>
                <a:gd name="connsiteX461" fmla="*/ 3806500 w 4637313"/>
                <a:gd name="connsiteY461" fmla="*/ 1015826 h 4583787"/>
                <a:gd name="connsiteX462" fmla="*/ 3800935 w 4637313"/>
                <a:gd name="connsiteY462" fmla="*/ 1014702 h 4583787"/>
                <a:gd name="connsiteX463" fmla="*/ 3758043 w 4637313"/>
                <a:gd name="connsiteY463" fmla="*/ 950084 h 4583787"/>
                <a:gd name="connsiteX464" fmla="*/ 3760591 w 4637313"/>
                <a:gd name="connsiteY464" fmla="*/ 937426 h 4583787"/>
                <a:gd name="connsiteX465" fmla="*/ 610662 w 4637313"/>
                <a:gd name="connsiteY465" fmla="*/ 1124023 h 4583787"/>
                <a:gd name="connsiteX466" fmla="*/ 284041 w 4637313"/>
                <a:gd name="connsiteY466" fmla="*/ 1730687 h 4583787"/>
                <a:gd name="connsiteX467" fmla="*/ 287217 w 4637313"/>
                <a:gd name="connsiteY467" fmla="*/ 1731330 h 4583787"/>
                <a:gd name="connsiteX468" fmla="*/ 299664 w 4637313"/>
                <a:gd name="connsiteY468" fmla="*/ 1739713 h 4583787"/>
                <a:gd name="connsiteX469" fmla="*/ 813270 w 4637313"/>
                <a:gd name="connsiteY469" fmla="*/ 1382320 h 4583787"/>
                <a:gd name="connsiteX470" fmla="*/ 807670 w 4637313"/>
                <a:gd name="connsiteY470" fmla="*/ 1374037 h 4583787"/>
                <a:gd name="connsiteX471" fmla="*/ 802137 w 4637313"/>
                <a:gd name="connsiteY471" fmla="*/ 1346712 h 4583787"/>
                <a:gd name="connsiteX472" fmla="*/ 822647 w 4637313"/>
                <a:gd name="connsiteY472" fmla="*/ 1297192 h 4583787"/>
                <a:gd name="connsiteX473" fmla="*/ 826694 w 4637313"/>
                <a:gd name="connsiteY473" fmla="*/ 1294457 h 4583787"/>
                <a:gd name="connsiteX474" fmla="*/ 676713 w 4637313"/>
                <a:gd name="connsiteY474" fmla="*/ 1127849 h 4583787"/>
                <a:gd name="connsiteX475" fmla="*/ 668186 w 4637313"/>
                <a:gd name="connsiteY475" fmla="*/ 1133611 h 4583787"/>
                <a:gd name="connsiteX476" fmla="*/ 646479 w 4637313"/>
                <a:gd name="connsiteY476" fmla="*/ 1137997 h 4583787"/>
                <a:gd name="connsiteX477" fmla="*/ 624907 w 4637313"/>
                <a:gd name="connsiteY477" fmla="*/ 1133644 h 4583787"/>
                <a:gd name="connsiteX478" fmla="*/ 599241 w 4637313"/>
                <a:gd name="connsiteY478" fmla="*/ 1109746 h 4583787"/>
                <a:gd name="connsiteX479" fmla="*/ 175690 w 4637313"/>
                <a:gd name="connsiteY479" fmla="*/ 1498902 h 4583787"/>
                <a:gd name="connsiteX480" fmla="*/ 184465 w 4637313"/>
                <a:gd name="connsiteY480" fmla="*/ 1511883 h 4583787"/>
                <a:gd name="connsiteX481" fmla="*/ 188848 w 4637313"/>
                <a:gd name="connsiteY481" fmla="*/ 1533459 h 4583787"/>
                <a:gd name="connsiteX482" fmla="*/ 172632 w 4637313"/>
                <a:gd name="connsiteY482" fmla="*/ 1572636 h 4583787"/>
                <a:gd name="connsiteX483" fmla="*/ 159466 w 4637313"/>
                <a:gd name="connsiteY483" fmla="*/ 1581509 h 4583787"/>
                <a:gd name="connsiteX484" fmla="*/ 236804 w 4637313"/>
                <a:gd name="connsiteY484" fmla="*/ 1736185 h 4583787"/>
                <a:gd name="connsiteX485" fmla="*/ 244037 w 4637313"/>
                <a:gd name="connsiteY485" fmla="*/ 1731330 h 4583787"/>
                <a:gd name="connsiteX486" fmla="*/ 265744 w 4637313"/>
                <a:gd name="connsiteY486" fmla="*/ 1726981 h 4583787"/>
                <a:gd name="connsiteX487" fmla="*/ 273588 w 4637313"/>
                <a:gd name="connsiteY487" fmla="*/ 1728570 h 4583787"/>
                <a:gd name="connsiteX488" fmla="*/ 603438 w 4637313"/>
                <a:gd name="connsiteY488" fmla="*/ 1115998 h 4583787"/>
                <a:gd name="connsiteX489" fmla="*/ 699607 w 4637313"/>
                <a:gd name="connsiteY489" fmla="*/ 1069966 h 4583787"/>
                <a:gd name="connsiteX490" fmla="*/ 702107 w 4637313"/>
                <a:gd name="connsiteY490" fmla="*/ 1082372 h 4583787"/>
                <a:gd name="connsiteX491" fmla="*/ 685862 w 4637313"/>
                <a:gd name="connsiteY491" fmla="*/ 1121666 h 4583787"/>
                <a:gd name="connsiteX492" fmla="*/ 685226 w 4637313"/>
                <a:gd name="connsiteY492" fmla="*/ 1122096 h 4583787"/>
                <a:gd name="connsiteX493" fmla="*/ 835228 w 4637313"/>
                <a:gd name="connsiteY493" fmla="*/ 1288687 h 4583787"/>
                <a:gd name="connsiteX494" fmla="*/ 844931 w 4637313"/>
                <a:gd name="connsiteY494" fmla="*/ 1282127 h 4583787"/>
                <a:gd name="connsiteX495" fmla="*/ 872255 w 4637313"/>
                <a:gd name="connsiteY495" fmla="*/ 1276595 h 4583787"/>
                <a:gd name="connsiteX496" fmla="*/ 921863 w 4637313"/>
                <a:gd name="connsiteY496" fmla="*/ 1297279 h 4583787"/>
                <a:gd name="connsiteX497" fmla="*/ 929100 w 4637313"/>
                <a:gd name="connsiteY497" fmla="*/ 1308002 h 4583787"/>
                <a:gd name="connsiteX498" fmla="*/ 1443842 w 4637313"/>
                <a:gd name="connsiteY498" fmla="*/ 1009759 h 4583787"/>
                <a:gd name="connsiteX499" fmla="*/ 1437770 w 4637313"/>
                <a:gd name="connsiteY499" fmla="*/ 1000753 h 4583787"/>
                <a:gd name="connsiteX500" fmla="*/ 1436594 w 4637313"/>
                <a:gd name="connsiteY500" fmla="*/ 994926 h 4583787"/>
                <a:gd name="connsiteX501" fmla="*/ 3215006 w 4637313"/>
                <a:gd name="connsiteY501" fmla="*/ 342306 h 4583787"/>
                <a:gd name="connsiteX502" fmla="*/ 3214051 w 4637313"/>
                <a:gd name="connsiteY502" fmla="*/ 343720 h 4583787"/>
                <a:gd name="connsiteX503" fmla="*/ 3174668 w 4637313"/>
                <a:gd name="connsiteY503" fmla="*/ 359934 h 4583787"/>
                <a:gd name="connsiteX504" fmla="*/ 3154546 w 4637313"/>
                <a:gd name="connsiteY504" fmla="*/ 355877 h 4583787"/>
                <a:gd name="connsiteX505" fmla="*/ 3041920 w 4637313"/>
                <a:gd name="connsiteY505" fmla="*/ 599618 h 4583787"/>
                <a:gd name="connsiteX506" fmla="*/ 3061112 w 4637313"/>
                <a:gd name="connsiteY506" fmla="*/ 612558 h 4583787"/>
                <a:gd name="connsiteX507" fmla="*/ 3081648 w 4637313"/>
                <a:gd name="connsiteY507" fmla="*/ 662139 h 4583787"/>
                <a:gd name="connsiteX508" fmla="*/ 3080091 w 4637313"/>
                <a:gd name="connsiteY508" fmla="*/ 669850 h 4583787"/>
                <a:gd name="connsiteX509" fmla="*/ 3762664 w 4637313"/>
                <a:gd name="connsiteY509" fmla="*/ 927131 h 4583787"/>
                <a:gd name="connsiteX510" fmla="*/ 3763543 w 4637313"/>
                <a:gd name="connsiteY510" fmla="*/ 922761 h 4583787"/>
                <a:gd name="connsiteX511" fmla="*/ 3776389 w 4637313"/>
                <a:gd name="connsiteY511" fmla="*/ 903689 h 4583787"/>
                <a:gd name="connsiteX512" fmla="*/ 2122817 w 4637313"/>
                <a:gd name="connsiteY512" fmla="*/ 561882 h 4583787"/>
                <a:gd name="connsiteX513" fmla="*/ 1565822 w 4637313"/>
                <a:gd name="connsiteY513" fmla="*/ 944441 h 4583787"/>
                <a:gd name="connsiteX514" fmla="*/ 1566985 w 4637313"/>
                <a:gd name="connsiteY514" fmla="*/ 946166 h 4583787"/>
                <a:gd name="connsiteX515" fmla="*/ 1572495 w 4637313"/>
                <a:gd name="connsiteY515" fmla="*/ 973460 h 4583787"/>
                <a:gd name="connsiteX516" fmla="*/ 1566985 w 4637313"/>
                <a:gd name="connsiteY516" fmla="*/ 1000753 h 4583787"/>
                <a:gd name="connsiteX517" fmla="*/ 1559422 w 4637313"/>
                <a:gd name="connsiteY517" fmla="*/ 1011970 h 4583787"/>
                <a:gd name="connsiteX518" fmla="*/ 2088686 w 4637313"/>
                <a:gd name="connsiteY518" fmla="*/ 1322856 h 4583787"/>
                <a:gd name="connsiteX519" fmla="*/ 2093522 w 4637313"/>
                <a:gd name="connsiteY519" fmla="*/ 1315686 h 4583787"/>
                <a:gd name="connsiteX520" fmla="*/ 2163580 w 4637313"/>
                <a:gd name="connsiteY520" fmla="*/ 1286645 h 4583787"/>
                <a:gd name="connsiteX521" fmla="*/ 2178302 w 4637313"/>
                <a:gd name="connsiteY521" fmla="*/ 1289621 h 4583787"/>
                <a:gd name="connsiteX522" fmla="*/ 2178302 w 4637313"/>
                <a:gd name="connsiteY522" fmla="*/ 592112 h 4583787"/>
                <a:gd name="connsiteX523" fmla="*/ 2151780 w 4637313"/>
                <a:gd name="connsiteY523" fmla="*/ 586755 h 4583787"/>
                <a:gd name="connsiteX524" fmla="*/ 2129485 w 4637313"/>
                <a:gd name="connsiteY524" fmla="*/ 571745 h 4583787"/>
                <a:gd name="connsiteX525" fmla="*/ 2247591 w 4637313"/>
                <a:gd name="connsiteY525" fmla="*/ 529718 h 4583787"/>
                <a:gd name="connsiteX526" fmla="*/ 2243622 w 4637313"/>
                <a:gd name="connsiteY526" fmla="*/ 549362 h 4583787"/>
                <a:gd name="connsiteX527" fmla="*/ 2206328 w 4637313"/>
                <a:gd name="connsiteY527" fmla="*/ 586722 h 4583787"/>
                <a:gd name="connsiteX528" fmla="*/ 2188589 w 4637313"/>
                <a:gd name="connsiteY528" fmla="*/ 590314 h 4583787"/>
                <a:gd name="connsiteX529" fmla="*/ 2188588 w 4637313"/>
                <a:gd name="connsiteY529" fmla="*/ 1291700 h 4583787"/>
                <a:gd name="connsiteX530" fmla="*/ 2202138 w 4637313"/>
                <a:gd name="connsiteY530" fmla="*/ 1294439 h 4583787"/>
                <a:gd name="connsiteX531" fmla="*/ 2233639 w 4637313"/>
                <a:gd name="connsiteY531" fmla="*/ 1315686 h 4583787"/>
                <a:gd name="connsiteX532" fmla="*/ 2241057 w 4637313"/>
                <a:gd name="connsiteY532" fmla="*/ 1326685 h 4583787"/>
                <a:gd name="connsiteX533" fmla="*/ 2952221 w 4637313"/>
                <a:gd name="connsiteY533" fmla="*/ 697290 h 4583787"/>
                <a:gd name="connsiteX534" fmla="*/ 2946924 w 4637313"/>
                <a:gd name="connsiteY534" fmla="*/ 689432 h 4583787"/>
                <a:gd name="connsiteX535" fmla="*/ 2941414 w 4637313"/>
                <a:gd name="connsiteY535" fmla="*/ 662139 h 4583787"/>
                <a:gd name="connsiteX536" fmla="*/ 2945038 w 4637313"/>
                <a:gd name="connsiteY536" fmla="*/ 644187 h 4583787"/>
                <a:gd name="connsiteX537" fmla="*/ 3226769 w 4637313"/>
                <a:gd name="connsiteY537" fmla="*/ 322017 h 4583787"/>
                <a:gd name="connsiteX538" fmla="*/ 3225942 w 4637313"/>
                <a:gd name="connsiteY538" fmla="*/ 326114 h 4583787"/>
                <a:gd name="connsiteX539" fmla="*/ 3220664 w 4637313"/>
                <a:gd name="connsiteY539" fmla="*/ 333927 h 4583787"/>
                <a:gd name="connsiteX540" fmla="*/ 3783845 w 4637313"/>
                <a:gd name="connsiteY540" fmla="*/ 896912 h 4583787"/>
                <a:gd name="connsiteX541" fmla="*/ 3800837 w 4637313"/>
                <a:gd name="connsiteY541" fmla="*/ 885467 h 4583787"/>
                <a:gd name="connsiteX542" fmla="*/ 3828161 w 4637313"/>
                <a:gd name="connsiteY542" fmla="*/ 879967 h 4583787"/>
                <a:gd name="connsiteX543" fmla="*/ 3834765 w 4637313"/>
                <a:gd name="connsiteY543" fmla="*/ 881304 h 4583787"/>
                <a:gd name="connsiteX544" fmla="*/ 3825598 w 4637313"/>
                <a:gd name="connsiteY544" fmla="*/ 607803 h 4583787"/>
                <a:gd name="connsiteX545" fmla="*/ 3819277 w 4637313"/>
                <a:gd name="connsiteY545" fmla="*/ 609080 h 4583787"/>
                <a:gd name="connsiteX546" fmla="*/ 3763886 w 4637313"/>
                <a:gd name="connsiteY546" fmla="*/ 553456 h 4583787"/>
                <a:gd name="connsiteX547" fmla="*/ 3767414 w 4637313"/>
                <a:gd name="connsiteY547" fmla="*/ 535957 h 4583787"/>
                <a:gd name="connsiteX548" fmla="*/ 603327 w 4637313"/>
                <a:gd name="connsiteY548" fmla="*/ 763378 h 4583787"/>
                <a:gd name="connsiteX549" fmla="*/ 163688 w 4637313"/>
                <a:gd name="connsiteY549" fmla="*/ 1488250 h 4583787"/>
                <a:gd name="connsiteX550" fmla="*/ 168642 w 4637313"/>
                <a:gd name="connsiteY550" fmla="*/ 1491606 h 4583787"/>
                <a:gd name="connsiteX551" fmla="*/ 594654 w 4637313"/>
                <a:gd name="connsiteY551" fmla="*/ 1100173 h 4583787"/>
                <a:gd name="connsiteX552" fmla="*/ 591087 w 4637313"/>
                <a:gd name="connsiteY552" fmla="*/ 1082371 h 4583787"/>
                <a:gd name="connsiteX553" fmla="*/ 624907 w 4637313"/>
                <a:gd name="connsiteY553" fmla="*/ 1031329 h 4583787"/>
                <a:gd name="connsiteX554" fmla="*/ 628014 w 4637313"/>
                <a:gd name="connsiteY554" fmla="*/ 1030702 h 4583787"/>
                <a:gd name="connsiteX555" fmla="*/ 628014 w 4637313"/>
                <a:gd name="connsiteY555" fmla="*/ 771330 h 4583787"/>
                <a:gd name="connsiteX556" fmla="*/ 609680 w 4637313"/>
                <a:gd name="connsiteY556" fmla="*/ 767640 h 4583787"/>
                <a:gd name="connsiteX557" fmla="*/ 1447940 w 4637313"/>
                <a:gd name="connsiteY557" fmla="*/ 496067 h 4583787"/>
                <a:gd name="connsiteX558" fmla="*/ 683742 w 4637313"/>
                <a:gd name="connsiteY558" fmla="*/ 1041680 h 4583787"/>
                <a:gd name="connsiteX559" fmla="*/ 685863 w 4637313"/>
                <a:gd name="connsiteY559" fmla="*/ 1043105 h 4583787"/>
                <a:gd name="connsiteX560" fmla="*/ 697212 w 4637313"/>
                <a:gd name="connsiteY560" fmla="*/ 1059963 h 4583787"/>
                <a:gd name="connsiteX561" fmla="*/ 1434541 w 4637313"/>
                <a:gd name="connsiteY561" fmla="*/ 984757 h 4583787"/>
                <a:gd name="connsiteX562" fmla="*/ 1432260 w 4637313"/>
                <a:gd name="connsiteY562" fmla="*/ 973459 h 4583787"/>
                <a:gd name="connsiteX563" fmla="*/ 1475084 w 4637313"/>
                <a:gd name="connsiteY563" fmla="*/ 908852 h 4583787"/>
                <a:gd name="connsiteX564" fmla="*/ 1493481 w 4637313"/>
                <a:gd name="connsiteY564" fmla="*/ 905138 h 4583787"/>
                <a:gd name="connsiteX565" fmla="*/ 1486084 w 4637313"/>
                <a:gd name="connsiteY565" fmla="*/ 521574 h 4583787"/>
                <a:gd name="connsiteX566" fmla="*/ 1473055 w 4637313"/>
                <a:gd name="connsiteY566" fmla="*/ 518950 h 4583787"/>
                <a:gd name="connsiteX567" fmla="*/ 1455369 w 4637313"/>
                <a:gd name="connsiteY567" fmla="*/ 507058 h 4583787"/>
                <a:gd name="connsiteX568" fmla="*/ 1549648 w 4637313"/>
                <a:gd name="connsiteY568" fmla="*/ 469703 h 4583787"/>
                <a:gd name="connsiteX569" fmla="*/ 1545706 w 4637313"/>
                <a:gd name="connsiteY569" fmla="*/ 489284 h 4583787"/>
                <a:gd name="connsiteX570" fmla="*/ 1516235 w 4637313"/>
                <a:gd name="connsiteY570" fmla="*/ 518917 h 4583787"/>
                <a:gd name="connsiteX571" fmla="*/ 1496093 w 4637313"/>
                <a:gd name="connsiteY571" fmla="*/ 523013 h 4583787"/>
                <a:gd name="connsiteX572" fmla="*/ 1503532 w 4637313"/>
                <a:gd name="connsiteY572" fmla="*/ 903576 h 4583787"/>
                <a:gd name="connsiteX573" fmla="*/ 1529671 w 4637313"/>
                <a:gd name="connsiteY573" fmla="*/ 908852 h 4583787"/>
                <a:gd name="connsiteX574" fmla="*/ 1551959 w 4637313"/>
                <a:gd name="connsiteY574" fmla="*/ 923878 h 4583787"/>
                <a:gd name="connsiteX575" fmla="*/ 1560077 w 4637313"/>
                <a:gd name="connsiteY575" fmla="*/ 935919 h 4583787"/>
                <a:gd name="connsiteX576" fmla="*/ 2117116 w 4637313"/>
                <a:gd name="connsiteY576" fmla="*/ 553448 h 4583787"/>
                <a:gd name="connsiteX577" fmla="*/ 2114420 w 4637313"/>
                <a:gd name="connsiteY577" fmla="*/ 549461 h 4583787"/>
                <a:gd name="connsiteX578" fmla="*/ 2108888 w 4637313"/>
                <a:gd name="connsiteY578" fmla="*/ 522137 h 4583787"/>
                <a:gd name="connsiteX579" fmla="*/ 2110600 w 4637313"/>
                <a:gd name="connsiteY579" fmla="*/ 513660 h 4583787"/>
                <a:gd name="connsiteX580" fmla="*/ 1441261 w 4637313"/>
                <a:gd name="connsiteY580" fmla="*/ 478685 h 4583787"/>
                <a:gd name="connsiteX581" fmla="*/ 682481 w 4637313"/>
                <a:gd name="connsiteY581" fmla="*/ 695762 h 4583787"/>
                <a:gd name="connsiteX582" fmla="*/ 686680 w 4637313"/>
                <a:gd name="connsiteY582" fmla="*/ 716595 h 4583787"/>
                <a:gd name="connsiteX583" fmla="*/ 652860 w 4637313"/>
                <a:gd name="connsiteY583" fmla="*/ 767640 h 4583787"/>
                <a:gd name="connsiteX584" fmla="*/ 638298 w 4637313"/>
                <a:gd name="connsiteY584" fmla="*/ 770576 h 4583787"/>
                <a:gd name="connsiteX585" fmla="*/ 638298 w 4637313"/>
                <a:gd name="connsiteY585" fmla="*/ 1028629 h 4583787"/>
                <a:gd name="connsiteX586" fmla="*/ 646479 w 4637313"/>
                <a:gd name="connsiteY586" fmla="*/ 1026979 h 4583787"/>
                <a:gd name="connsiteX587" fmla="*/ 668187 w 4637313"/>
                <a:gd name="connsiteY587" fmla="*/ 1031229 h 4583787"/>
                <a:gd name="connsiteX588" fmla="*/ 674701 w 4637313"/>
                <a:gd name="connsiteY588" fmla="*/ 1035606 h 4583787"/>
                <a:gd name="connsiteX589" fmla="*/ 1442917 w 4637313"/>
                <a:gd name="connsiteY589" fmla="*/ 486881 h 4583787"/>
                <a:gd name="connsiteX590" fmla="*/ 2349359 w 4637313"/>
                <a:gd name="connsiteY590" fmla="*/ 285838 h 4583787"/>
                <a:gd name="connsiteX591" fmla="*/ 2341794 w 4637313"/>
                <a:gd name="connsiteY591" fmla="*/ 297090 h 4583787"/>
                <a:gd name="connsiteX592" fmla="*/ 2302411 w 4637313"/>
                <a:gd name="connsiteY592" fmla="*/ 313421 h 4583787"/>
                <a:gd name="connsiteX593" fmla="*/ 2285814 w 4637313"/>
                <a:gd name="connsiteY593" fmla="*/ 310071 h 4583787"/>
                <a:gd name="connsiteX594" fmla="*/ 2213533 w 4637313"/>
                <a:gd name="connsiteY594" fmla="*/ 462518 h 4583787"/>
                <a:gd name="connsiteX595" fmla="*/ 2228613 w 4637313"/>
                <a:gd name="connsiteY595" fmla="*/ 472704 h 4583787"/>
                <a:gd name="connsiteX596" fmla="*/ 2243622 w 4637313"/>
                <a:gd name="connsiteY596" fmla="*/ 494945 h 4583787"/>
                <a:gd name="connsiteX597" fmla="*/ 2248616 w 4637313"/>
                <a:gd name="connsiteY597" fmla="*/ 519632 h 4583787"/>
                <a:gd name="connsiteX598" fmla="*/ 2947424 w 4637313"/>
                <a:gd name="connsiteY598" fmla="*/ 634104 h 4583787"/>
                <a:gd name="connsiteX599" fmla="*/ 2954633 w 4637313"/>
                <a:gd name="connsiteY599" fmla="*/ 623412 h 4583787"/>
                <a:gd name="connsiteX600" fmla="*/ 3092257 w 4637313"/>
                <a:gd name="connsiteY600" fmla="*/ 121550 h 4583787"/>
                <a:gd name="connsiteX601" fmla="*/ 3081337 w 4637313"/>
                <a:gd name="connsiteY601" fmla="*/ 128930 h 4583787"/>
                <a:gd name="connsiteX602" fmla="*/ 3155760 w 4637313"/>
                <a:gd name="connsiteY602" fmla="*/ 252760 h 4583787"/>
                <a:gd name="connsiteX603" fmla="*/ 3174668 w 4637313"/>
                <a:gd name="connsiteY603" fmla="*/ 248914 h 4583787"/>
                <a:gd name="connsiteX604" fmla="*/ 3230296 w 4637313"/>
                <a:gd name="connsiteY604" fmla="*/ 304542 h 4583787"/>
                <a:gd name="connsiteX605" fmla="*/ 3228816 w 4637313"/>
                <a:gd name="connsiteY605" fmla="*/ 311876 h 4583787"/>
                <a:gd name="connsiteX606" fmla="*/ 3771691 w 4637313"/>
                <a:gd name="connsiteY606" fmla="*/ 526755 h 4583787"/>
                <a:gd name="connsiteX607" fmla="*/ 3771705 w 4637313"/>
                <a:gd name="connsiteY607" fmla="*/ 526735 h 4583787"/>
                <a:gd name="connsiteX608" fmla="*/ 2356956 w 4637313"/>
                <a:gd name="connsiteY608" fmla="*/ 263168 h 4583787"/>
                <a:gd name="connsiteX609" fmla="*/ 2354202 w 4637313"/>
                <a:gd name="connsiteY609" fmla="*/ 276839 h 4583787"/>
                <a:gd name="connsiteX610" fmla="*/ 2960343 w 4637313"/>
                <a:gd name="connsiteY610" fmla="*/ 614944 h 4583787"/>
                <a:gd name="connsiteX611" fmla="*/ 2961951 w 4637313"/>
                <a:gd name="connsiteY611" fmla="*/ 612558 h 4583787"/>
                <a:gd name="connsiteX612" fmla="*/ 3011531 w 4637313"/>
                <a:gd name="connsiteY612" fmla="*/ 592022 h 4583787"/>
                <a:gd name="connsiteX613" fmla="*/ 3032194 w 4637313"/>
                <a:gd name="connsiteY613" fmla="*/ 596193 h 4583787"/>
                <a:gd name="connsiteX614" fmla="*/ 3145611 w 4637313"/>
                <a:gd name="connsiteY614" fmla="*/ 350540 h 4583787"/>
                <a:gd name="connsiteX615" fmla="*/ 3135491 w 4637313"/>
                <a:gd name="connsiteY615" fmla="*/ 343719 h 4583787"/>
                <a:gd name="connsiteX616" fmla="*/ 3119276 w 4637313"/>
                <a:gd name="connsiteY616" fmla="*/ 304542 h 4583787"/>
                <a:gd name="connsiteX617" fmla="*/ 3120388 w 4637313"/>
                <a:gd name="connsiteY617" fmla="*/ 299017 h 4583787"/>
                <a:gd name="connsiteX618" fmla="*/ 2250463 w 4637313"/>
                <a:gd name="connsiteY618" fmla="*/ 274985 h 4583787"/>
                <a:gd name="connsiteX619" fmla="*/ 1546669 w 4637313"/>
                <a:gd name="connsiteY619" fmla="*/ 450880 h 4583787"/>
                <a:gd name="connsiteX620" fmla="*/ 1548360 w 4637313"/>
                <a:gd name="connsiteY620" fmla="*/ 459263 h 4583787"/>
                <a:gd name="connsiteX621" fmla="*/ 2112652 w 4637313"/>
                <a:gd name="connsiteY621" fmla="*/ 503503 h 4583787"/>
                <a:gd name="connsiteX622" fmla="*/ 2114387 w 4637313"/>
                <a:gd name="connsiteY622" fmla="*/ 494912 h 4583787"/>
                <a:gd name="connsiteX623" fmla="*/ 2179005 w 4637313"/>
                <a:gd name="connsiteY623" fmla="*/ 452019 h 4583787"/>
                <a:gd name="connsiteX624" fmla="*/ 2204822 w 4637313"/>
                <a:gd name="connsiteY624" fmla="*/ 457340 h 4583787"/>
                <a:gd name="connsiteX625" fmla="*/ 2276526 w 4637313"/>
                <a:gd name="connsiteY625" fmla="*/ 306155 h 4583787"/>
                <a:gd name="connsiteX626" fmla="*/ 2263233 w 4637313"/>
                <a:gd name="connsiteY626" fmla="*/ 297177 h 4583787"/>
                <a:gd name="connsiteX627" fmla="*/ 2251368 w 4637313"/>
                <a:gd name="connsiteY627" fmla="*/ 279502 h 4583787"/>
                <a:gd name="connsiteX628" fmla="*/ 3011314 w 4637313"/>
                <a:gd name="connsiteY628" fmla="*/ 106902 h 4583787"/>
                <a:gd name="connsiteX629" fmla="*/ 2356454 w 4637313"/>
                <a:gd name="connsiteY629" fmla="*/ 249930 h 4583787"/>
                <a:gd name="connsiteX630" fmla="*/ 2357075 w 4637313"/>
                <a:gd name="connsiteY630" fmla="*/ 253015 h 4583787"/>
                <a:gd name="connsiteX631" fmla="*/ 3122443 w 4637313"/>
                <a:gd name="connsiteY631" fmla="*/ 288808 h 4583787"/>
                <a:gd name="connsiteX632" fmla="*/ 3123626 w 4637313"/>
                <a:gd name="connsiteY632" fmla="*/ 282933 h 4583787"/>
                <a:gd name="connsiteX633" fmla="*/ 3135490 w 4637313"/>
                <a:gd name="connsiteY633" fmla="*/ 265247 h 4583787"/>
                <a:gd name="connsiteX634" fmla="*/ 3146790 w 4637313"/>
                <a:gd name="connsiteY634" fmla="*/ 257579 h 4583787"/>
                <a:gd name="connsiteX635" fmla="*/ 3071322 w 4637313"/>
                <a:gd name="connsiteY635" fmla="*/ 131707 h 4583787"/>
                <a:gd name="connsiteX636" fmla="*/ 3058039 w 4637313"/>
                <a:gd name="connsiteY636" fmla="*/ 134391 h 4583787"/>
                <a:gd name="connsiteX637" fmla="*/ 3018861 w 4637313"/>
                <a:gd name="connsiteY637" fmla="*/ 118147 h 4583787"/>
                <a:gd name="connsiteX638" fmla="*/ 1764526 w 4637313"/>
                <a:gd name="connsiteY638" fmla="*/ 72300 h 4583787"/>
                <a:gd name="connsiteX639" fmla="*/ 1763538 w 4637313"/>
                <a:gd name="connsiteY639" fmla="*/ 77198 h 4583787"/>
                <a:gd name="connsiteX640" fmla="*/ 1712493 w 4637313"/>
                <a:gd name="connsiteY640" fmla="*/ 111019 h 4583787"/>
                <a:gd name="connsiteX641" fmla="*/ 1695366 w 4637313"/>
                <a:gd name="connsiteY641" fmla="*/ 107571 h 4583787"/>
                <a:gd name="connsiteX642" fmla="*/ 1519023 w 4637313"/>
                <a:gd name="connsiteY642" fmla="*/ 418512 h 4583787"/>
                <a:gd name="connsiteX643" fmla="*/ 1533841 w 4637313"/>
                <a:gd name="connsiteY643" fmla="*/ 428499 h 4583787"/>
                <a:gd name="connsiteX644" fmla="*/ 1542573 w 4637313"/>
                <a:gd name="connsiteY644" fmla="*/ 441455 h 4583787"/>
                <a:gd name="connsiteX645" fmla="*/ 2248478 w 4637313"/>
                <a:gd name="connsiteY645" fmla="*/ 265076 h 4583787"/>
                <a:gd name="connsiteX646" fmla="*/ 2247019 w 4637313"/>
                <a:gd name="connsiteY646" fmla="*/ 257795 h 4583787"/>
                <a:gd name="connsiteX647" fmla="*/ 2250240 w 4637313"/>
                <a:gd name="connsiteY647" fmla="*/ 241821 h 4583787"/>
                <a:gd name="connsiteX648" fmla="*/ 1669192 w 4637313"/>
                <a:gd name="connsiteY648" fmla="*/ 88898 h 4583787"/>
                <a:gd name="connsiteX649" fmla="*/ 675596 w 4637313"/>
                <a:gd name="connsiteY649" fmla="*/ 685012 h 4583787"/>
                <a:gd name="connsiteX650" fmla="*/ 676781 w 4637313"/>
                <a:gd name="connsiteY650" fmla="*/ 686773 h 4583787"/>
                <a:gd name="connsiteX651" fmla="*/ 1439305 w 4637313"/>
                <a:gd name="connsiteY651" fmla="*/ 469001 h 4583787"/>
                <a:gd name="connsiteX652" fmla="*/ 1439037 w 4637313"/>
                <a:gd name="connsiteY652" fmla="*/ 467676 h 4583787"/>
                <a:gd name="connsiteX653" fmla="*/ 1494664 w 4637313"/>
                <a:gd name="connsiteY653" fmla="*/ 412284 h 4583787"/>
                <a:gd name="connsiteX654" fmla="*/ 1509312 w 4637313"/>
                <a:gd name="connsiteY654" fmla="*/ 415237 h 4583787"/>
                <a:gd name="connsiteX655" fmla="*/ 1686008 w 4637313"/>
                <a:gd name="connsiteY655" fmla="*/ 103398 h 4583787"/>
                <a:gd name="connsiteX656" fmla="*/ 1673199 w 4637313"/>
                <a:gd name="connsiteY656" fmla="*/ 94804 h 4583787"/>
                <a:gd name="connsiteX657" fmla="*/ 1767335 w 4637313"/>
                <a:gd name="connsiteY657" fmla="*/ 58368 h 4583787"/>
                <a:gd name="connsiteX658" fmla="*/ 1766541 w 4637313"/>
                <a:gd name="connsiteY658" fmla="*/ 62303 h 4583787"/>
                <a:gd name="connsiteX659" fmla="*/ 2253979 w 4637313"/>
                <a:gd name="connsiteY659" fmla="*/ 232350 h 4583787"/>
                <a:gd name="connsiteX660" fmla="*/ 2263233 w 4637313"/>
                <a:gd name="connsiteY660" fmla="*/ 218617 h 4583787"/>
                <a:gd name="connsiteX661" fmla="*/ 2302411 w 4637313"/>
                <a:gd name="connsiteY661" fmla="*/ 202403 h 4583787"/>
                <a:gd name="connsiteX662" fmla="*/ 2353685 w 4637313"/>
                <a:gd name="connsiteY662" fmla="*/ 236190 h 4583787"/>
                <a:gd name="connsiteX663" fmla="*/ 2354455 w 4637313"/>
                <a:gd name="connsiteY663" fmla="*/ 240013 h 4583787"/>
                <a:gd name="connsiteX664" fmla="*/ 3006459 w 4637313"/>
                <a:gd name="connsiteY664" fmla="*/ 97787 h 4583787"/>
                <a:gd name="connsiteX665" fmla="*/ 3006169 w 4637313"/>
                <a:gd name="connsiteY665" fmla="*/ 96342 h 4583787"/>
                <a:gd name="connsiteX666" fmla="*/ 1690786 w 4637313"/>
                <a:gd name="connsiteY666" fmla="*/ 4386 h 4583787"/>
                <a:gd name="connsiteX667" fmla="*/ 1712493 w 4637313"/>
                <a:gd name="connsiteY667" fmla="*/ 0 h 4583787"/>
                <a:gd name="connsiteX668" fmla="*/ 1763538 w 4637313"/>
                <a:gd name="connsiteY668" fmla="*/ 33919 h 4583787"/>
                <a:gd name="connsiteX669" fmla="*/ 1766353 w 4637313"/>
                <a:gd name="connsiteY669" fmla="*/ 47971 h 4583787"/>
                <a:gd name="connsiteX670" fmla="*/ 3004056 w 4637313"/>
                <a:gd name="connsiteY670" fmla="*/ 85795 h 4583787"/>
                <a:gd name="connsiteX671" fmla="*/ 3002647 w 4637313"/>
                <a:gd name="connsiteY671" fmla="*/ 78764 h 4583787"/>
                <a:gd name="connsiteX672" fmla="*/ 3058039 w 4637313"/>
                <a:gd name="connsiteY672" fmla="*/ 23372 h 4583787"/>
                <a:gd name="connsiteX673" fmla="*/ 3113667 w 4637313"/>
                <a:gd name="connsiteY673" fmla="*/ 78764 h 4583787"/>
                <a:gd name="connsiteX674" fmla="*/ 3109313 w 4637313"/>
                <a:gd name="connsiteY674" fmla="*/ 100373 h 4583787"/>
                <a:gd name="connsiteX675" fmla="*/ 3100080 w 4637313"/>
                <a:gd name="connsiteY675" fmla="*/ 114107 h 4583787"/>
                <a:gd name="connsiteX676" fmla="*/ 3777449 w 4637313"/>
                <a:gd name="connsiteY676" fmla="*/ 518211 h 4583787"/>
                <a:gd name="connsiteX677" fmla="*/ 3780100 w 4637313"/>
                <a:gd name="connsiteY677" fmla="*/ 514277 h 4583787"/>
                <a:gd name="connsiteX678" fmla="*/ 3819278 w 4637313"/>
                <a:gd name="connsiteY678" fmla="*/ 498063 h 4583787"/>
                <a:gd name="connsiteX679" fmla="*/ 3874905 w 4637313"/>
                <a:gd name="connsiteY679" fmla="*/ 553456 h 4583787"/>
                <a:gd name="connsiteX680" fmla="*/ 3870552 w 4637313"/>
                <a:gd name="connsiteY680" fmla="*/ 575064 h 4583787"/>
                <a:gd name="connsiteX681" fmla="*/ 3859958 w 4637313"/>
                <a:gd name="connsiteY681" fmla="*/ 590821 h 4583787"/>
                <a:gd name="connsiteX682" fmla="*/ 4383295 w 4637313"/>
                <a:gd name="connsiteY682" fmla="*/ 1345307 h 4583787"/>
                <a:gd name="connsiteX683" fmla="*/ 4384477 w 4637313"/>
                <a:gd name="connsiteY683" fmla="*/ 1344510 h 4583787"/>
                <a:gd name="connsiteX684" fmla="*/ 4411771 w 4637313"/>
                <a:gd name="connsiteY684" fmla="*/ 1339000 h 4583787"/>
                <a:gd name="connsiteX685" fmla="*/ 4481888 w 4637313"/>
                <a:gd name="connsiteY685" fmla="*/ 1409118 h 4583787"/>
                <a:gd name="connsiteX686" fmla="*/ 4439064 w 4637313"/>
                <a:gd name="connsiteY686" fmla="*/ 1473725 h 4583787"/>
                <a:gd name="connsiteX687" fmla="*/ 4432311 w 4637313"/>
                <a:gd name="connsiteY687" fmla="*/ 1475089 h 4583787"/>
                <a:gd name="connsiteX688" fmla="*/ 4572391 w 4637313"/>
                <a:gd name="connsiteY688" fmla="*/ 2280925 h 4583787"/>
                <a:gd name="connsiteX689" fmla="*/ 4581685 w 4637313"/>
                <a:gd name="connsiteY689" fmla="*/ 2279035 h 4583787"/>
                <a:gd name="connsiteX690" fmla="*/ 4637313 w 4637313"/>
                <a:gd name="connsiteY690" fmla="*/ 2334660 h 4583787"/>
                <a:gd name="connsiteX691" fmla="*/ 4581685 w 4637313"/>
                <a:gd name="connsiteY691" fmla="*/ 2390055 h 4583787"/>
                <a:gd name="connsiteX692" fmla="*/ 4570941 w 4637313"/>
                <a:gd name="connsiteY692" fmla="*/ 2387888 h 4583787"/>
                <a:gd name="connsiteX693" fmla="*/ 4402736 w 4637313"/>
                <a:gd name="connsiteY693" fmla="*/ 3168964 h 4583787"/>
                <a:gd name="connsiteX694" fmla="*/ 4410979 w 4637313"/>
                <a:gd name="connsiteY694" fmla="*/ 3174519 h 4583787"/>
                <a:gd name="connsiteX695" fmla="*/ 4427194 w 4637313"/>
                <a:gd name="connsiteY695" fmla="*/ 3213697 h 4583787"/>
                <a:gd name="connsiteX696" fmla="*/ 4371802 w 4637313"/>
                <a:gd name="connsiteY696" fmla="*/ 3269325 h 4583787"/>
                <a:gd name="connsiteX697" fmla="*/ 4353772 w 4637313"/>
                <a:gd name="connsiteY697" fmla="*/ 3265692 h 4583787"/>
                <a:gd name="connsiteX698" fmla="*/ 3597975 w 4637313"/>
                <a:gd name="connsiteY698" fmla="*/ 4131120 h 4583787"/>
                <a:gd name="connsiteX699" fmla="*/ 3609744 w 4637313"/>
                <a:gd name="connsiteY699" fmla="*/ 4139066 h 4583787"/>
                <a:gd name="connsiteX700" fmla="*/ 3625989 w 4637313"/>
                <a:gd name="connsiteY700" fmla="*/ 4178275 h 4583787"/>
                <a:gd name="connsiteX701" fmla="*/ 3570361 w 4637313"/>
                <a:gd name="connsiteY701" fmla="*/ 4233667 h 4583787"/>
                <a:gd name="connsiteX702" fmla="*/ 3531184 w 4637313"/>
                <a:gd name="connsiteY702" fmla="*/ 4217451 h 4583787"/>
                <a:gd name="connsiteX703" fmla="*/ 3527436 w 4637313"/>
                <a:gd name="connsiteY703" fmla="*/ 4211890 h 4583787"/>
                <a:gd name="connsiteX704" fmla="*/ 3519644 w 4637313"/>
                <a:gd name="connsiteY704" fmla="*/ 4220812 h 4583787"/>
                <a:gd name="connsiteX705" fmla="*/ 3525628 w 4637313"/>
                <a:gd name="connsiteY705" fmla="*/ 4209208 h 4583787"/>
                <a:gd name="connsiteX706" fmla="*/ 3519319 w 4637313"/>
                <a:gd name="connsiteY706" fmla="*/ 4199846 h 4583787"/>
                <a:gd name="connsiteX707" fmla="*/ 3519248 w 4637313"/>
                <a:gd name="connsiteY707" fmla="*/ 4199497 h 4583787"/>
                <a:gd name="connsiteX708" fmla="*/ 2552025 w 4637313"/>
                <a:gd name="connsiteY708" fmla="*/ 4526052 h 4583787"/>
                <a:gd name="connsiteX709" fmla="*/ 2552497 w 4637313"/>
                <a:gd name="connsiteY709" fmla="*/ 4528395 h 4583787"/>
                <a:gd name="connsiteX710" fmla="*/ 2497102 w 4637313"/>
                <a:gd name="connsiteY710" fmla="*/ 4583787 h 4583787"/>
                <a:gd name="connsiteX711" fmla="*/ 2445864 w 4637313"/>
                <a:gd name="connsiteY711" fmla="*/ 4549966 h 4583787"/>
                <a:gd name="connsiteX712" fmla="*/ 2443869 w 4637313"/>
                <a:gd name="connsiteY712" fmla="*/ 4540158 h 4583787"/>
                <a:gd name="connsiteX713" fmla="*/ 1726631 w 4637313"/>
                <a:gd name="connsiteY713" fmla="*/ 4480338 h 4583787"/>
                <a:gd name="connsiteX714" fmla="*/ 1723570 w 4637313"/>
                <a:gd name="connsiteY714" fmla="*/ 4495544 h 4583787"/>
                <a:gd name="connsiteX715" fmla="*/ 1672525 w 4637313"/>
                <a:gd name="connsiteY715" fmla="*/ 4529561 h 4583787"/>
                <a:gd name="connsiteX716" fmla="*/ 1616900 w 4637313"/>
                <a:gd name="connsiteY716" fmla="*/ 4473935 h 4583787"/>
                <a:gd name="connsiteX717" fmla="*/ 1621253 w 4637313"/>
                <a:gd name="connsiteY717" fmla="*/ 4452363 h 4583787"/>
                <a:gd name="connsiteX718" fmla="*/ 1622509 w 4637313"/>
                <a:gd name="connsiteY718" fmla="*/ 4450503 h 4583787"/>
                <a:gd name="connsiteX719" fmla="*/ 1034851 w 4637313"/>
                <a:gd name="connsiteY719" fmla="*/ 4180226 h 4583787"/>
                <a:gd name="connsiteX720" fmla="*/ 1032450 w 4637313"/>
                <a:gd name="connsiteY720" fmla="*/ 4192134 h 4583787"/>
                <a:gd name="connsiteX721" fmla="*/ 981407 w 4637313"/>
                <a:gd name="connsiteY721" fmla="*/ 4225955 h 4583787"/>
                <a:gd name="connsiteX722" fmla="*/ 925780 w 4637313"/>
                <a:gd name="connsiteY722" fmla="*/ 4170563 h 4583787"/>
                <a:gd name="connsiteX723" fmla="*/ 942023 w 4637313"/>
                <a:gd name="connsiteY723" fmla="*/ 4131267 h 4583787"/>
                <a:gd name="connsiteX724" fmla="*/ 958057 w 4637313"/>
                <a:gd name="connsiteY724" fmla="*/ 4120431 h 4583787"/>
                <a:gd name="connsiteX725" fmla="*/ 390540 w 4637313"/>
                <a:gd name="connsiteY725" fmla="*/ 3504423 h 4583787"/>
                <a:gd name="connsiteX726" fmla="*/ 388282 w 4637313"/>
                <a:gd name="connsiteY726" fmla="*/ 3505944 h 4583787"/>
                <a:gd name="connsiteX727" fmla="*/ 366709 w 4637313"/>
                <a:gd name="connsiteY727" fmla="*/ 3510294 h 4583787"/>
                <a:gd name="connsiteX728" fmla="*/ 311084 w 4637313"/>
                <a:gd name="connsiteY728" fmla="*/ 3454902 h 4583787"/>
                <a:gd name="connsiteX729" fmla="*/ 327327 w 4637313"/>
                <a:gd name="connsiteY729" fmla="*/ 3415607 h 4583787"/>
                <a:gd name="connsiteX730" fmla="*/ 337455 w 4637313"/>
                <a:gd name="connsiteY730" fmla="*/ 3408761 h 4583787"/>
                <a:gd name="connsiteX731" fmla="*/ 77049 w 4637313"/>
                <a:gd name="connsiteY731" fmla="*/ 2603566 h 4583787"/>
                <a:gd name="connsiteX732" fmla="*/ 55627 w 4637313"/>
                <a:gd name="connsiteY732" fmla="*/ 2607886 h 4583787"/>
                <a:gd name="connsiteX733" fmla="*/ 0 w 4637313"/>
                <a:gd name="connsiteY733" fmla="*/ 2552491 h 4583787"/>
                <a:gd name="connsiteX734" fmla="*/ 55627 w 4637313"/>
                <a:gd name="connsiteY734" fmla="*/ 2496866 h 4583787"/>
                <a:gd name="connsiteX735" fmla="*/ 59664 w 4637313"/>
                <a:gd name="connsiteY735" fmla="*/ 2497706 h 4583787"/>
                <a:gd name="connsiteX736" fmla="*/ 121372 w 4637313"/>
                <a:gd name="connsiteY736" fmla="*/ 1586415 h 4583787"/>
                <a:gd name="connsiteX737" fmla="*/ 111883 w 4637313"/>
                <a:gd name="connsiteY737" fmla="*/ 1584501 h 4583787"/>
                <a:gd name="connsiteX738" fmla="*/ 78062 w 4637313"/>
                <a:gd name="connsiteY738" fmla="*/ 1533459 h 4583787"/>
                <a:gd name="connsiteX739" fmla="*/ 133454 w 4637313"/>
                <a:gd name="connsiteY739" fmla="*/ 1477831 h 4583787"/>
                <a:gd name="connsiteX740" fmla="*/ 154928 w 4637313"/>
                <a:gd name="connsiteY740" fmla="*/ 1482316 h 4583787"/>
                <a:gd name="connsiteX741" fmla="*/ 155238 w 4637313"/>
                <a:gd name="connsiteY741" fmla="*/ 1482526 h 4583787"/>
                <a:gd name="connsiteX742" fmla="*/ 594912 w 4637313"/>
                <a:gd name="connsiteY742" fmla="*/ 757732 h 4583787"/>
                <a:gd name="connsiteX743" fmla="*/ 591993 w 4637313"/>
                <a:gd name="connsiteY743" fmla="*/ 755774 h 4583787"/>
                <a:gd name="connsiteX744" fmla="*/ 575661 w 4637313"/>
                <a:gd name="connsiteY744" fmla="*/ 716595 h 4583787"/>
                <a:gd name="connsiteX745" fmla="*/ 631289 w 4637313"/>
                <a:gd name="connsiteY745" fmla="*/ 660970 h 4583787"/>
                <a:gd name="connsiteX746" fmla="*/ 652860 w 4637313"/>
                <a:gd name="connsiteY746" fmla="*/ 665455 h 4583787"/>
                <a:gd name="connsiteX747" fmla="*/ 669581 w 4637313"/>
                <a:gd name="connsiteY747" fmla="*/ 676789 h 4583787"/>
                <a:gd name="connsiteX748" fmla="*/ 1663446 w 4637313"/>
                <a:gd name="connsiteY748" fmla="*/ 80430 h 4583787"/>
                <a:gd name="connsiteX749" fmla="*/ 1661254 w 4637313"/>
                <a:gd name="connsiteY749" fmla="*/ 77198 h 4583787"/>
                <a:gd name="connsiteX750" fmla="*/ 1656868 w 4637313"/>
                <a:gd name="connsiteY750" fmla="*/ 55628 h 4583787"/>
                <a:gd name="connsiteX751" fmla="*/ 1690786 w 4637313"/>
                <a:gd name="connsiteY751" fmla="*/ 4386 h 458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Lst>
              <a:rect l="l" t="t" r="r" b="b"/>
              <a:pathLst>
                <a:path w="4637313" h="4583787">
                  <a:moveTo>
                    <a:pt x="2090395" y="4356074"/>
                  </a:moveTo>
                  <a:lnTo>
                    <a:pt x="1725774" y="4463280"/>
                  </a:lnTo>
                  <a:lnTo>
                    <a:pt x="1727162" y="4470171"/>
                  </a:lnTo>
                  <a:lnTo>
                    <a:pt x="2441743" y="4529703"/>
                  </a:lnTo>
                  <a:lnTo>
                    <a:pt x="2441477" y="4528395"/>
                  </a:lnTo>
                  <a:lnTo>
                    <a:pt x="2444117" y="4515289"/>
                  </a:lnTo>
                  <a:lnTo>
                    <a:pt x="2193352" y="4370656"/>
                  </a:lnTo>
                  <a:lnTo>
                    <a:pt x="2175214" y="4382885"/>
                  </a:lnTo>
                  <a:cubicBezTo>
                    <a:pt x="2166825" y="4386433"/>
                    <a:pt x="2157602" y="4388395"/>
                    <a:pt x="2147921" y="4388395"/>
                  </a:cubicBezTo>
                  <a:cubicBezTo>
                    <a:pt x="2128558" y="4388395"/>
                    <a:pt x="2111029" y="4380547"/>
                    <a:pt x="2098340" y="4367859"/>
                  </a:cubicBezTo>
                  <a:close/>
                  <a:moveTo>
                    <a:pt x="2967317" y="4142926"/>
                  </a:moveTo>
                  <a:lnTo>
                    <a:pt x="2967222" y="4143397"/>
                  </a:lnTo>
                  <a:cubicBezTo>
                    <a:pt x="2956578" y="4168563"/>
                    <a:pt x="2931659" y="4186221"/>
                    <a:pt x="2902614" y="4186220"/>
                  </a:cubicBezTo>
                  <a:cubicBezTo>
                    <a:pt x="2892933" y="4186221"/>
                    <a:pt x="2883710" y="4184259"/>
                    <a:pt x="2875322" y="4180711"/>
                  </a:cubicBezTo>
                  <a:lnTo>
                    <a:pt x="2859991" y="4170374"/>
                  </a:lnTo>
                  <a:lnTo>
                    <a:pt x="2542692" y="4498654"/>
                  </a:lnTo>
                  <a:lnTo>
                    <a:pt x="2548147" y="4506786"/>
                  </a:lnTo>
                  <a:lnTo>
                    <a:pt x="2549984" y="4515912"/>
                  </a:lnTo>
                  <a:lnTo>
                    <a:pt x="3517208" y="4189375"/>
                  </a:lnTo>
                  <a:lnTo>
                    <a:pt x="3517119" y="4188931"/>
                  </a:lnTo>
                  <a:close/>
                  <a:moveTo>
                    <a:pt x="2842446" y="4149979"/>
                  </a:moveTo>
                  <a:lnTo>
                    <a:pt x="2217612" y="4320389"/>
                  </a:lnTo>
                  <a:lnTo>
                    <a:pt x="2212528" y="4345571"/>
                  </a:lnTo>
                  <a:lnTo>
                    <a:pt x="2200675" y="4363152"/>
                  </a:lnTo>
                  <a:lnTo>
                    <a:pt x="2446963" y="4505100"/>
                  </a:lnTo>
                  <a:lnTo>
                    <a:pt x="2457720" y="4489099"/>
                  </a:lnTo>
                  <a:cubicBezTo>
                    <a:pt x="2467770" y="4479020"/>
                    <a:pt x="2481676" y="4472767"/>
                    <a:pt x="2497102" y="4472767"/>
                  </a:cubicBezTo>
                  <a:cubicBezTo>
                    <a:pt x="2512412" y="4472767"/>
                    <a:pt x="2526260" y="4479019"/>
                    <a:pt x="2536281" y="4489099"/>
                  </a:cubicBezTo>
                  <a:lnTo>
                    <a:pt x="2536914" y="4490042"/>
                  </a:lnTo>
                  <a:lnTo>
                    <a:pt x="2851947" y="4164071"/>
                  </a:lnTo>
                  <a:close/>
                  <a:moveTo>
                    <a:pt x="1504042" y="4199993"/>
                  </a:moveTo>
                  <a:lnTo>
                    <a:pt x="1502756" y="4201911"/>
                  </a:lnTo>
                  <a:lnTo>
                    <a:pt x="1488615" y="4211506"/>
                  </a:lnTo>
                  <a:lnTo>
                    <a:pt x="1650101" y="4423374"/>
                  </a:lnTo>
                  <a:lnTo>
                    <a:pt x="1650818" y="4422892"/>
                  </a:lnTo>
                  <a:cubicBezTo>
                    <a:pt x="1657479" y="4420091"/>
                    <a:pt x="1664813" y="4418543"/>
                    <a:pt x="1672525" y="4418543"/>
                  </a:cubicBezTo>
                  <a:cubicBezTo>
                    <a:pt x="1695489" y="4418366"/>
                    <a:pt x="1715167" y="4432390"/>
                    <a:pt x="1723570" y="4452330"/>
                  </a:cubicBezTo>
                  <a:lnTo>
                    <a:pt x="1723759" y="4453269"/>
                  </a:lnTo>
                  <a:lnTo>
                    <a:pt x="2084443" y="4347247"/>
                  </a:lnTo>
                  <a:lnTo>
                    <a:pt x="2083313" y="4345571"/>
                  </a:lnTo>
                  <a:lnTo>
                    <a:pt x="2079502" y="4326692"/>
                  </a:lnTo>
                  <a:close/>
                  <a:moveTo>
                    <a:pt x="1035862" y="4165942"/>
                  </a:moveTo>
                  <a:lnTo>
                    <a:pt x="1036658" y="4169869"/>
                  </a:lnTo>
                  <a:lnTo>
                    <a:pt x="1628305" y="4441920"/>
                  </a:lnTo>
                  <a:lnTo>
                    <a:pt x="1633143" y="4434757"/>
                  </a:lnTo>
                  <a:lnTo>
                    <a:pt x="1641615" y="4429070"/>
                  </a:lnTo>
                  <a:lnTo>
                    <a:pt x="1478588" y="4215191"/>
                  </a:lnTo>
                  <a:lnTo>
                    <a:pt x="1463577" y="4218243"/>
                  </a:lnTo>
                  <a:cubicBezTo>
                    <a:pt x="1448269" y="4218243"/>
                    <a:pt x="1434363" y="4212049"/>
                    <a:pt x="1424283" y="4201998"/>
                  </a:cubicBezTo>
                  <a:lnTo>
                    <a:pt x="1414989" y="4188245"/>
                  </a:lnTo>
                  <a:close/>
                  <a:moveTo>
                    <a:pt x="3948495" y="3354452"/>
                  </a:moveTo>
                  <a:lnTo>
                    <a:pt x="2963807" y="4083744"/>
                  </a:lnTo>
                  <a:lnTo>
                    <a:pt x="2967222" y="4088810"/>
                  </a:lnTo>
                  <a:cubicBezTo>
                    <a:pt x="2970770" y="4097199"/>
                    <a:pt x="2972732" y="4106422"/>
                    <a:pt x="2972732" y="4116103"/>
                  </a:cubicBezTo>
                  <a:lnTo>
                    <a:pt x="2969334" y="4132935"/>
                  </a:lnTo>
                  <a:lnTo>
                    <a:pt x="3515016" y="4178503"/>
                  </a:lnTo>
                  <a:lnTo>
                    <a:pt x="3514969" y="4178275"/>
                  </a:lnTo>
                  <a:cubicBezTo>
                    <a:pt x="3514970" y="4155311"/>
                    <a:pt x="3528905" y="4135502"/>
                    <a:pt x="3548790" y="4127033"/>
                  </a:cubicBezTo>
                  <a:lnTo>
                    <a:pt x="3570254" y="4122669"/>
                  </a:lnTo>
                  <a:lnTo>
                    <a:pt x="3961348" y="3364253"/>
                  </a:lnTo>
                  <a:lnTo>
                    <a:pt x="3949900" y="3356535"/>
                  </a:lnTo>
                  <a:close/>
                  <a:moveTo>
                    <a:pt x="4324166" y="3240739"/>
                  </a:moveTo>
                  <a:lnTo>
                    <a:pt x="4068684" y="3302428"/>
                  </a:lnTo>
                  <a:lnTo>
                    <a:pt x="4069598" y="3306954"/>
                  </a:lnTo>
                  <a:cubicBezTo>
                    <a:pt x="4069598" y="3345680"/>
                    <a:pt x="4038207" y="3377071"/>
                    <a:pt x="3999481" y="3377071"/>
                  </a:cubicBezTo>
                  <a:cubicBezTo>
                    <a:pt x="3989799" y="3377071"/>
                    <a:pt x="3980576" y="3375109"/>
                    <a:pt x="3972187" y="3371561"/>
                  </a:cubicBezTo>
                  <a:lnTo>
                    <a:pt x="3969951" y="3370054"/>
                  </a:lnTo>
                  <a:lnTo>
                    <a:pt x="3580795" y="4124802"/>
                  </a:lnTo>
                  <a:lnTo>
                    <a:pt x="3588711" y="4126438"/>
                  </a:lnTo>
                  <a:lnTo>
                    <a:pt x="4344379" y="3261062"/>
                  </a:lnTo>
                  <a:lnTo>
                    <a:pt x="4332507" y="3253080"/>
                  </a:lnTo>
                  <a:close/>
                  <a:moveTo>
                    <a:pt x="1902929" y="3566046"/>
                  </a:moveTo>
                  <a:lnTo>
                    <a:pt x="1507624" y="4130660"/>
                  </a:lnTo>
                  <a:lnTo>
                    <a:pt x="1514621" y="4141043"/>
                  </a:lnTo>
                  <a:cubicBezTo>
                    <a:pt x="1517423" y="4147671"/>
                    <a:pt x="1518971" y="4154961"/>
                    <a:pt x="1518971" y="4162615"/>
                  </a:cubicBezTo>
                  <a:cubicBezTo>
                    <a:pt x="1518971" y="4170270"/>
                    <a:pt x="1517423" y="4177574"/>
                    <a:pt x="1514622" y="4184224"/>
                  </a:cubicBezTo>
                  <a:lnTo>
                    <a:pt x="1510071" y="4191007"/>
                  </a:lnTo>
                  <a:lnTo>
                    <a:pt x="2078279" y="4315921"/>
                  </a:lnTo>
                  <a:lnTo>
                    <a:pt x="2083313" y="4290984"/>
                  </a:lnTo>
                  <a:cubicBezTo>
                    <a:pt x="2086861" y="4282595"/>
                    <a:pt x="2091995" y="4275041"/>
                    <a:pt x="2098340" y="4268697"/>
                  </a:cubicBezTo>
                  <a:lnTo>
                    <a:pt x="2117813" y="4255567"/>
                  </a:lnTo>
                  <a:lnTo>
                    <a:pt x="1948644" y="3567783"/>
                  </a:lnTo>
                  <a:lnTo>
                    <a:pt x="1930090" y="3571529"/>
                  </a:lnTo>
                  <a:close/>
                  <a:moveTo>
                    <a:pt x="853229" y="3697048"/>
                  </a:moveTo>
                  <a:lnTo>
                    <a:pt x="851954" y="3698939"/>
                  </a:lnTo>
                  <a:lnTo>
                    <a:pt x="835921" y="3709749"/>
                  </a:lnTo>
                  <a:lnTo>
                    <a:pt x="989818" y="4116653"/>
                  </a:lnTo>
                  <a:lnTo>
                    <a:pt x="1002880" y="4119321"/>
                  </a:lnTo>
                  <a:cubicBezTo>
                    <a:pt x="1016115" y="4124967"/>
                    <a:pt x="1026778" y="4135653"/>
                    <a:pt x="1032417" y="4148954"/>
                  </a:cubicBezTo>
                  <a:lnTo>
                    <a:pt x="1033772" y="4155639"/>
                  </a:lnTo>
                  <a:lnTo>
                    <a:pt x="1411035" y="4177874"/>
                  </a:lnTo>
                  <a:lnTo>
                    <a:pt x="1407952" y="4162615"/>
                  </a:lnTo>
                  <a:lnTo>
                    <a:pt x="1410527" y="4149852"/>
                  </a:lnTo>
                  <a:close/>
                  <a:moveTo>
                    <a:pt x="3621692" y="3119458"/>
                  </a:moveTo>
                  <a:lnTo>
                    <a:pt x="3610506" y="3136043"/>
                  </a:lnTo>
                  <a:cubicBezTo>
                    <a:pt x="3592568" y="3153981"/>
                    <a:pt x="3567794" y="3165083"/>
                    <a:pt x="3540447" y="3165082"/>
                  </a:cubicBezTo>
                  <a:cubicBezTo>
                    <a:pt x="3526774" y="3165082"/>
                    <a:pt x="3513744" y="3162307"/>
                    <a:pt x="3501890" y="3157289"/>
                  </a:cubicBezTo>
                  <a:lnTo>
                    <a:pt x="3497904" y="3154601"/>
                  </a:lnTo>
                  <a:lnTo>
                    <a:pt x="2941248" y="4059141"/>
                  </a:lnTo>
                  <a:lnTo>
                    <a:pt x="2952195" y="4066522"/>
                  </a:lnTo>
                  <a:lnTo>
                    <a:pt x="2958107" y="4075290"/>
                  </a:lnTo>
                  <a:lnTo>
                    <a:pt x="3942719" y="3345884"/>
                  </a:lnTo>
                  <a:lnTo>
                    <a:pt x="3934873" y="3334247"/>
                  </a:lnTo>
                  <a:cubicBezTo>
                    <a:pt x="3931325" y="3325858"/>
                    <a:pt x="3929364" y="3316635"/>
                    <a:pt x="3929364" y="3306954"/>
                  </a:cubicBezTo>
                  <a:lnTo>
                    <a:pt x="3932949" y="3289194"/>
                  </a:lnTo>
                  <a:lnTo>
                    <a:pt x="3764434" y="3197284"/>
                  </a:lnTo>
                  <a:close/>
                  <a:moveTo>
                    <a:pt x="3475167" y="3139266"/>
                  </a:moveTo>
                  <a:lnTo>
                    <a:pt x="2207665" y="4283770"/>
                  </a:lnTo>
                  <a:lnTo>
                    <a:pt x="2212528" y="4290984"/>
                  </a:lnTo>
                  <a:lnTo>
                    <a:pt x="2216409" y="4310209"/>
                  </a:lnTo>
                  <a:lnTo>
                    <a:pt x="2837509" y="4140927"/>
                  </a:lnTo>
                  <a:lnTo>
                    <a:pt x="2832497" y="4116103"/>
                  </a:lnTo>
                  <a:cubicBezTo>
                    <a:pt x="2832497" y="4077377"/>
                    <a:pt x="2863891" y="4045986"/>
                    <a:pt x="2902615" y="4045986"/>
                  </a:cubicBezTo>
                  <a:cubicBezTo>
                    <a:pt x="2912296" y="4045986"/>
                    <a:pt x="2921519" y="4047948"/>
                    <a:pt x="2929908" y="4051496"/>
                  </a:cubicBezTo>
                  <a:lnTo>
                    <a:pt x="2932750" y="4053412"/>
                  </a:lnTo>
                  <a:lnTo>
                    <a:pt x="3243396" y="3548668"/>
                  </a:lnTo>
                  <a:lnTo>
                    <a:pt x="3489361" y="3148839"/>
                  </a:lnTo>
                  <a:close/>
                  <a:moveTo>
                    <a:pt x="871884" y="3652362"/>
                  </a:moveTo>
                  <a:lnTo>
                    <a:pt x="866980" y="3676652"/>
                  </a:lnTo>
                  <a:lnTo>
                    <a:pt x="858860" y="3688695"/>
                  </a:lnTo>
                  <a:lnTo>
                    <a:pt x="1413488" y="4139291"/>
                  </a:lnTo>
                  <a:lnTo>
                    <a:pt x="1424195" y="4123437"/>
                  </a:lnTo>
                  <a:cubicBezTo>
                    <a:pt x="1434245" y="4113417"/>
                    <a:pt x="1448151" y="4107224"/>
                    <a:pt x="1463577" y="4107224"/>
                  </a:cubicBezTo>
                  <a:cubicBezTo>
                    <a:pt x="1471231" y="4107224"/>
                    <a:pt x="1478521" y="4108772"/>
                    <a:pt x="1485149" y="4111572"/>
                  </a:cubicBezTo>
                  <a:lnTo>
                    <a:pt x="1500798" y="4122118"/>
                  </a:lnTo>
                  <a:lnTo>
                    <a:pt x="1894243" y="3560253"/>
                  </a:lnTo>
                  <a:lnTo>
                    <a:pt x="1880509" y="3550993"/>
                  </a:lnTo>
                  <a:cubicBezTo>
                    <a:pt x="1874165" y="3544648"/>
                    <a:pt x="1869030" y="3537094"/>
                    <a:pt x="1865482" y="3528705"/>
                  </a:cubicBezTo>
                  <a:lnTo>
                    <a:pt x="1863899" y="3520862"/>
                  </a:lnTo>
                  <a:close/>
                  <a:moveTo>
                    <a:pt x="3448561" y="3101670"/>
                  </a:moveTo>
                  <a:lnTo>
                    <a:pt x="1998873" y="3494805"/>
                  </a:lnTo>
                  <a:lnTo>
                    <a:pt x="2000207" y="3501412"/>
                  </a:lnTo>
                  <a:cubicBezTo>
                    <a:pt x="2000208" y="3520775"/>
                    <a:pt x="1992360" y="3538304"/>
                    <a:pt x="1979671" y="3550993"/>
                  </a:cubicBezTo>
                  <a:lnTo>
                    <a:pt x="1958638" y="3565173"/>
                  </a:lnTo>
                  <a:lnTo>
                    <a:pt x="2127482" y="4252286"/>
                  </a:lnTo>
                  <a:lnTo>
                    <a:pt x="2147921" y="4248160"/>
                  </a:lnTo>
                  <a:cubicBezTo>
                    <a:pt x="2167284" y="4248160"/>
                    <a:pt x="2184813" y="4256008"/>
                    <a:pt x="2197501" y="4268696"/>
                  </a:cubicBezTo>
                  <a:lnTo>
                    <a:pt x="2201928" y="4275262"/>
                  </a:lnTo>
                  <a:lnTo>
                    <a:pt x="3467852" y="3132282"/>
                  </a:lnTo>
                  <a:lnTo>
                    <a:pt x="3449142" y="3104541"/>
                  </a:lnTo>
                  <a:close/>
                  <a:moveTo>
                    <a:pt x="4341488" y="2781404"/>
                  </a:moveTo>
                  <a:lnTo>
                    <a:pt x="4039699" y="3251060"/>
                  </a:lnTo>
                  <a:lnTo>
                    <a:pt x="4049062" y="3257372"/>
                  </a:lnTo>
                  <a:cubicBezTo>
                    <a:pt x="4055406" y="3263717"/>
                    <a:pt x="4060540" y="3271272"/>
                    <a:pt x="4064088" y="3279661"/>
                  </a:cubicBezTo>
                  <a:lnTo>
                    <a:pt x="4066648" y="3292342"/>
                  </a:lnTo>
                  <a:lnTo>
                    <a:pt x="4319717" y="3231228"/>
                  </a:lnTo>
                  <a:lnTo>
                    <a:pt x="4316175" y="3213697"/>
                  </a:lnTo>
                  <a:cubicBezTo>
                    <a:pt x="4316175" y="3183078"/>
                    <a:pt x="4340948" y="3158305"/>
                    <a:pt x="4371802" y="3158305"/>
                  </a:cubicBezTo>
                  <a:lnTo>
                    <a:pt x="4377837" y="3159522"/>
                  </a:lnTo>
                  <a:lnTo>
                    <a:pt x="4356428" y="2785233"/>
                  </a:lnTo>
                  <a:lnTo>
                    <a:pt x="4343217" y="2782569"/>
                  </a:lnTo>
                  <a:close/>
                  <a:moveTo>
                    <a:pt x="4321692" y="2764888"/>
                  </a:moveTo>
                  <a:lnTo>
                    <a:pt x="3955433" y="2911351"/>
                  </a:lnTo>
                  <a:lnTo>
                    <a:pt x="3634258" y="3039820"/>
                  </a:lnTo>
                  <a:lnTo>
                    <a:pt x="3639546" y="3065984"/>
                  </a:lnTo>
                  <a:cubicBezTo>
                    <a:pt x="3639546" y="3079657"/>
                    <a:pt x="3636770" y="3092687"/>
                    <a:pt x="3631753" y="3104541"/>
                  </a:cubicBezTo>
                  <a:lnTo>
                    <a:pt x="3627593" y="3110710"/>
                  </a:lnTo>
                  <a:lnTo>
                    <a:pt x="3935586" y="3278603"/>
                  </a:lnTo>
                  <a:lnTo>
                    <a:pt x="3949900" y="3257373"/>
                  </a:lnTo>
                  <a:cubicBezTo>
                    <a:pt x="3962589" y="3244684"/>
                    <a:pt x="3980118" y="3236836"/>
                    <a:pt x="3999481" y="3236836"/>
                  </a:cubicBezTo>
                  <a:cubicBezTo>
                    <a:pt x="4009163" y="3236836"/>
                    <a:pt x="4018385" y="3238798"/>
                    <a:pt x="4026775" y="3242346"/>
                  </a:cubicBezTo>
                  <a:lnTo>
                    <a:pt x="4031247" y="3245362"/>
                  </a:lnTo>
                  <a:lnTo>
                    <a:pt x="4333140" y="2775777"/>
                  </a:lnTo>
                  <a:lnTo>
                    <a:pt x="4325612" y="2770704"/>
                  </a:lnTo>
                  <a:close/>
                  <a:moveTo>
                    <a:pt x="408270" y="3490546"/>
                  </a:moveTo>
                  <a:lnTo>
                    <a:pt x="405888" y="3494079"/>
                  </a:lnTo>
                  <a:lnTo>
                    <a:pt x="399105" y="3498651"/>
                  </a:lnTo>
                  <a:lnTo>
                    <a:pt x="969381" y="4117365"/>
                  </a:lnTo>
                  <a:lnTo>
                    <a:pt x="978659" y="4115491"/>
                  </a:lnTo>
                  <a:lnTo>
                    <a:pt x="827033" y="3714498"/>
                  </a:lnTo>
                  <a:lnTo>
                    <a:pt x="802373" y="3719476"/>
                  </a:lnTo>
                  <a:cubicBezTo>
                    <a:pt x="763647" y="3719476"/>
                    <a:pt x="732255" y="3688085"/>
                    <a:pt x="732256" y="3649358"/>
                  </a:cubicBezTo>
                  <a:lnTo>
                    <a:pt x="736252" y="3629563"/>
                  </a:lnTo>
                  <a:close/>
                  <a:moveTo>
                    <a:pt x="4557448" y="2383908"/>
                  </a:moveTo>
                  <a:lnTo>
                    <a:pt x="4395981" y="2686633"/>
                  </a:lnTo>
                  <a:lnTo>
                    <a:pt x="4404172" y="2692143"/>
                  </a:lnTo>
                  <a:cubicBezTo>
                    <a:pt x="4414223" y="2702194"/>
                    <a:pt x="4420416" y="2716101"/>
                    <a:pt x="4420416" y="2731527"/>
                  </a:cubicBezTo>
                  <a:cubicBezTo>
                    <a:pt x="4420417" y="2754489"/>
                    <a:pt x="4406480" y="2774166"/>
                    <a:pt x="4386496" y="2782569"/>
                  </a:cubicBezTo>
                  <a:lnTo>
                    <a:pt x="4366900" y="2786496"/>
                  </a:lnTo>
                  <a:lnTo>
                    <a:pt x="4388378" y="3161647"/>
                  </a:lnTo>
                  <a:lnTo>
                    <a:pt x="4393374" y="3162654"/>
                  </a:lnTo>
                  <a:lnTo>
                    <a:pt x="4393759" y="3162914"/>
                  </a:lnTo>
                  <a:lnTo>
                    <a:pt x="4561154" y="2385915"/>
                  </a:lnTo>
                  <a:lnTo>
                    <a:pt x="4560114" y="2385705"/>
                  </a:lnTo>
                  <a:close/>
                  <a:moveTo>
                    <a:pt x="2378065" y="2503381"/>
                  </a:moveTo>
                  <a:lnTo>
                    <a:pt x="2365939" y="2521366"/>
                  </a:lnTo>
                  <a:cubicBezTo>
                    <a:pt x="2348006" y="2539299"/>
                    <a:pt x="2323232" y="2550391"/>
                    <a:pt x="2295866" y="2550391"/>
                  </a:cubicBezTo>
                  <a:lnTo>
                    <a:pt x="2281425" y="2547475"/>
                  </a:lnTo>
                  <a:lnTo>
                    <a:pt x="1966375" y="3442867"/>
                  </a:lnTo>
                  <a:lnTo>
                    <a:pt x="1979671" y="3451831"/>
                  </a:lnTo>
                  <a:cubicBezTo>
                    <a:pt x="1986015" y="3458175"/>
                    <a:pt x="1991149" y="3465730"/>
                    <a:pt x="1994697" y="3474119"/>
                  </a:cubicBezTo>
                  <a:lnTo>
                    <a:pt x="1996847" y="3484769"/>
                  </a:lnTo>
                  <a:lnTo>
                    <a:pt x="3446530" y="3091620"/>
                  </a:lnTo>
                  <a:lnTo>
                    <a:pt x="3441349" y="3065984"/>
                  </a:lnTo>
                  <a:lnTo>
                    <a:pt x="3448654" y="3029840"/>
                  </a:lnTo>
                  <a:lnTo>
                    <a:pt x="2959448" y="2789229"/>
                  </a:lnTo>
                  <a:close/>
                  <a:moveTo>
                    <a:pt x="405607" y="2793510"/>
                  </a:moveTo>
                  <a:lnTo>
                    <a:pt x="401718" y="2796132"/>
                  </a:lnTo>
                  <a:lnTo>
                    <a:pt x="391554" y="2798184"/>
                  </a:lnTo>
                  <a:lnTo>
                    <a:pt x="368671" y="3399674"/>
                  </a:lnTo>
                  <a:lnTo>
                    <a:pt x="388282" y="3403661"/>
                  </a:lnTo>
                  <a:cubicBezTo>
                    <a:pt x="408168" y="3412130"/>
                    <a:pt x="422104" y="3431938"/>
                    <a:pt x="422104" y="3454902"/>
                  </a:cubicBezTo>
                  <a:cubicBezTo>
                    <a:pt x="422104" y="3462556"/>
                    <a:pt x="420555" y="3469845"/>
                    <a:pt x="417754" y="3476473"/>
                  </a:cubicBezTo>
                  <a:lnTo>
                    <a:pt x="414056" y="3481961"/>
                  </a:lnTo>
                  <a:lnTo>
                    <a:pt x="739204" y="3619932"/>
                  </a:lnTo>
                  <a:lnTo>
                    <a:pt x="752792" y="3599778"/>
                  </a:lnTo>
                  <a:lnTo>
                    <a:pt x="772500" y="3586490"/>
                  </a:lnTo>
                  <a:close/>
                  <a:moveTo>
                    <a:pt x="967330" y="2503487"/>
                  </a:moveTo>
                  <a:lnTo>
                    <a:pt x="965687" y="2505922"/>
                  </a:lnTo>
                  <a:cubicBezTo>
                    <a:pt x="956718" y="2514892"/>
                    <a:pt x="946040" y="2522152"/>
                    <a:pt x="934186" y="2527169"/>
                  </a:cubicBezTo>
                  <a:lnTo>
                    <a:pt x="902438" y="2533587"/>
                  </a:lnTo>
                  <a:lnTo>
                    <a:pt x="820778" y="3582957"/>
                  </a:lnTo>
                  <a:lnTo>
                    <a:pt x="829666" y="3584751"/>
                  </a:lnTo>
                  <a:cubicBezTo>
                    <a:pt x="846444" y="3591847"/>
                    <a:pt x="859884" y="3605288"/>
                    <a:pt x="866980" y="3622065"/>
                  </a:cubicBezTo>
                  <a:lnTo>
                    <a:pt x="871047" y="3642212"/>
                  </a:lnTo>
                  <a:lnTo>
                    <a:pt x="1861897" y="3510944"/>
                  </a:lnTo>
                  <a:lnTo>
                    <a:pt x="1859973" y="3501412"/>
                  </a:lnTo>
                  <a:cubicBezTo>
                    <a:pt x="1859972" y="3491730"/>
                    <a:pt x="1861935" y="3482507"/>
                    <a:pt x="1865482" y="3474118"/>
                  </a:cubicBezTo>
                  <a:lnTo>
                    <a:pt x="1880157" y="3452353"/>
                  </a:lnTo>
                  <a:close/>
                  <a:moveTo>
                    <a:pt x="816005" y="2491740"/>
                  </a:moveTo>
                  <a:lnTo>
                    <a:pt x="493522" y="2686825"/>
                  </a:lnTo>
                  <a:lnTo>
                    <a:pt x="441836" y="2718120"/>
                  </a:lnTo>
                  <a:lnTo>
                    <a:pt x="444542" y="2731525"/>
                  </a:lnTo>
                  <a:cubicBezTo>
                    <a:pt x="444543" y="2750887"/>
                    <a:pt x="436695" y="2768417"/>
                    <a:pt x="424006" y="2781106"/>
                  </a:cubicBezTo>
                  <a:lnTo>
                    <a:pt x="414097" y="2787786"/>
                  </a:lnTo>
                  <a:lnTo>
                    <a:pt x="782079" y="3583338"/>
                  </a:lnTo>
                  <a:lnTo>
                    <a:pt x="802373" y="3579241"/>
                  </a:lnTo>
                  <a:lnTo>
                    <a:pt x="810609" y="3580904"/>
                  </a:lnTo>
                  <a:lnTo>
                    <a:pt x="891912" y="2534211"/>
                  </a:lnTo>
                  <a:lnTo>
                    <a:pt x="857072" y="2527170"/>
                  </a:lnTo>
                  <a:cubicBezTo>
                    <a:pt x="845217" y="2522152"/>
                    <a:pt x="834539" y="2514892"/>
                    <a:pt x="825570" y="2505922"/>
                  </a:cubicBezTo>
                  <a:close/>
                  <a:moveTo>
                    <a:pt x="994153" y="2438709"/>
                  </a:moveTo>
                  <a:lnTo>
                    <a:pt x="986935" y="2474421"/>
                  </a:lnTo>
                  <a:lnTo>
                    <a:pt x="973087" y="2494951"/>
                  </a:lnTo>
                  <a:lnTo>
                    <a:pt x="1888484" y="3446454"/>
                  </a:lnTo>
                  <a:lnTo>
                    <a:pt x="1902797" y="3436804"/>
                  </a:lnTo>
                  <a:cubicBezTo>
                    <a:pt x="1911185" y="3433256"/>
                    <a:pt x="1920408" y="3431294"/>
                    <a:pt x="1930090" y="3431295"/>
                  </a:cubicBezTo>
                  <a:cubicBezTo>
                    <a:pt x="1939772" y="3431294"/>
                    <a:pt x="1948994" y="3433257"/>
                    <a:pt x="1957383" y="3436804"/>
                  </a:cubicBezTo>
                  <a:lnTo>
                    <a:pt x="1957460" y="3436856"/>
                  </a:lnTo>
                  <a:lnTo>
                    <a:pt x="2271088" y="2545389"/>
                  </a:lnTo>
                  <a:lnTo>
                    <a:pt x="2257292" y="2542603"/>
                  </a:lnTo>
                  <a:cubicBezTo>
                    <a:pt x="2233580" y="2532574"/>
                    <a:pt x="2214584" y="2513578"/>
                    <a:pt x="2204554" y="2489866"/>
                  </a:cubicBezTo>
                  <a:lnTo>
                    <a:pt x="2199539" y="2465021"/>
                  </a:lnTo>
                  <a:close/>
                  <a:moveTo>
                    <a:pt x="106569" y="2574214"/>
                  </a:moveTo>
                  <a:lnTo>
                    <a:pt x="94804" y="2591670"/>
                  </a:lnTo>
                  <a:lnTo>
                    <a:pt x="85837" y="2597714"/>
                  </a:lnTo>
                  <a:lnTo>
                    <a:pt x="346572" y="3403343"/>
                  </a:lnTo>
                  <a:lnTo>
                    <a:pt x="358449" y="3400944"/>
                  </a:lnTo>
                  <a:lnTo>
                    <a:pt x="381063" y="2800302"/>
                  </a:lnTo>
                  <a:lnTo>
                    <a:pt x="374425" y="2801642"/>
                  </a:lnTo>
                  <a:cubicBezTo>
                    <a:pt x="335699" y="2801642"/>
                    <a:pt x="304308" y="2770251"/>
                    <a:pt x="304308" y="2731525"/>
                  </a:cubicBezTo>
                  <a:cubicBezTo>
                    <a:pt x="304308" y="2721844"/>
                    <a:pt x="306269" y="2712621"/>
                    <a:pt x="309817" y="2704232"/>
                  </a:cubicBezTo>
                  <a:lnTo>
                    <a:pt x="311263" y="2702089"/>
                  </a:lnTo>
                  <a:close/>
                  <a:moveTo>
                    <a:pt x="3281776" y="1887104"/>
                  </a:moveTo>
                  <a:lnTo>
                    <a:pt x="2388453" y="2419038"/>
                  </a:lnTo>
                  <a:lnTo>
                    <a:pt x="2394964" y="2451292"/>
                  </a:lnTo>
                  <a:cubicBezTo>
                    <a:pt x="2394965" y="2464975"/>
                    <a:pt x="2392192" y="2478010"/>
                    <a:pt x="2387177" y="2489866"/>
                  </a:cubicBezTo>
                  <a:lnTo>
                    <a:pt x="2383807" y="2494865"/>
                  </a:lnTo>
                  <a:lnTo>
                    <a:pt x="3453579" y="3020847"/>
                  </a:lnTo>
                  <a:lnTo>
                    <a:pt x="3470388" y="2995925"/>
                  </a:lnTo>
                  <a:cubicBezTo>
                    <a:pt x="3479357" y="2986956"/>
                    <a:pt x="3490035" y="2979696"/>
                    <a:pt x="3501890" y="2974678"/>
                  </a:cubicBezTo>
                  <a:lnTo>
                    <a:pt x="3521519" y="2970711"/>
                  </a:lnTo>
                  <a:lnTo>
                    <a:pt x="3343674" y="1904254"/>
                  </a:lnTo>
                  <a:lnTo>
                    <a:pt x="3330329" y="1906948"/>
                  </a:lnTo>
                  <a:cubicBezTo>
                    <a:pt x="3320648" y="1906948"/>
                    <a:pt x="3311425" y="1904986"/>
                    <a:pt x="3303036" y="1901438"/>
                  </a:cubicBezTo>
                  <a:close/>
                  <a:moveTo>
                    <a:pt x="4298658" y="1664149"/>
                  </a:moveTo>
                  <a:lnTo>
                    <a:pt x="4360464" y="2676779"/>
                  </a:lnTo>
                  <a:lnTo>
                    <a:pt x="4364789" y="2675899"/>
                  </a:lnTo>
                  <a:cubicBezTo>
                    <a:pt x="4372502" y="2675899"/>
                    <a:pt x="4379835" y="2677448"/>
                    <a:pt x="4386496" y="2680253"/>
                  </a:cubicBezTo>
                  <a:lnTo>
                    <a:pt x="4387464" y="2680903"/>
                  </a:lnTo>
                  <a:lnTo>
                    <a:pt x="4548894" y="2378143"/>
                  </a:lnTo>
                  <a:lnTo>
                    <a:pt x="4542508" y="2373839"/>
                  </a:lnTo>
                  <a:cubicBezTo>
                    <a:pt x="4532487" y="2363818"/>
                    <a:pt x="4526294" y="2349969"/>
                    <a:pt x="4526294" y="2334660"/>
                  </a:cubicBezTo>
                  <a:cubicBezTo>
                    <a:pt x="4526294" y="2319352"/>
                    <a:pt x="4532487" y="2305446"/>
                    <a:pt x="4542507" y="2295367"/>
                  </a:cubicBezTo>
                  <a:lnTo>
                    <a:pt x="4552157" y="2288820"/>
                  </a:lnTo>
                  <a:lnTo>
                    <a:pt x="4299865" y="1663907"/>
                  </a:lnTo>
                  <a:close/>
                  <a:moveTo>
                    <a:pt x="4278551" y="1665173"/>
                  </a:moveTo>
                  <a:lnTo>
                    <a:pt x="3593879" y="2984710"/>
                  </a:lnTo>
                  <a:lnTo>
                    <a:pt x="3610507" y="2995925"/>
                  </a:lnTo>
                  <a:cubicBezTo>
                    <a:pt x="3619475" y="3004894"/>
                    <a:pt x="3626735" y="3015572"/>
                    <a:pt x="3631753" y="3027426"/>
                  </a:cubicBezTo>
                  <a:lnTo>
                    <a:pt x="3632203" y="3029651"/>
                  </a:lnTo>
                  <a:lnTo>
                    <a:pt x="4315814" y="2756166"/>
                  </a:lnTo>
                  <a:lnTo>
                    <a:pt x="4313747" y="2753098"/>
                  </a:lnTo>
                  <a:cubicBezTo>
                    <a:pt x="4310945" y="2746470"/>
                    <a:pt x="4309397" y="2739181"/>
                    <a:pt x="4309397" y="2731527"/>
                  </a:cubicBezTo>
                  <a:cubicBezTo>
                    <a:pt x="4309397" y="2708563"/>
                    <a:pt x="4323333" y="2688754"/>
                    <a:pt x="4343217" y="2680285"/>
                  </a:cubicBezTo>
                  <a:lnTo>
                    <a:pt x="4350260" y="2678853"/>
                  </a:lnTo>
                  <a:lnTo>
                    <a:pt x="4288538" y="1666176"/>
                  </a:lnTo>
                  <a:lnTo>
                    <a:pt x="4286025" y="1666680"/>
                  </a:lnTo>
                  <a:close/>
                  <a:moveTo>
                    <a:pt x="4243458" y="1645436"/>
                  </a:moveTo>
                  <a:lnTo>
                    <a:pt x="3400184" y="1838131"/>
                  </a:lnTo>
                  <a:lnTo>
                    <a:pt x="3394936" y="1864123"/>
                  </a:lnTo>
                  <a:cubicBezTo>
                    <a:pt x="3387840" y="1880900"/>
                    <a:pt x="3374400" y="1894341"/>
                    <a:pt x="3357622" y="1901438"/>
                  </a:cubicBezTo>
                  <a:lnTo>
                    <a:pt x="3353949" y="1902180"/>
                  </a:lnTo>
                  <a:lnTo>
                    <a:pt x="3402901" y="2196178"/>
                  </a:lnTo>
                  <a:lnTo>
                    <a:pt x="3531696" y="2968654"/>
                  </a:lnTo>
                  <a:lnTo>
                    <a:pt x="3540447" y="2966885"/>
                  </a:lnTo>
                  <a:cubicBezTo>
                    <a:pt x="3554121" y="2966885"/>
                    <a:pt x="3567150" y="2969660"/>
                    <a:pt x="3579005" y="2974678"/>
                  </a:cubicBezTo>
                  <a:lnTo>
                    <a:pt x="3585225" y="2978873"/>
                  </a:lnTo>
                  <a:lnTo>
                    <a:pt x="4268028" y="1663051"/>
                  </a:lnTo>
                  <a:lnTo>
                    <a:pt x="4264454" y="1662330"/>
                  </a:lnTo>
                  <a:cubicBezTo>
                    <a:pt x="4257826" y="1659529"/>
                    <a:pt x="4251859" y="1655475"/>
                    <a:pt x="4246848" y="1650465"/>
                  </a:cubicBezTo>
                  <a:close/>
                  <a:moveTo>
                    <a:pt x="4380779" y="1471232"/>
                  </a:moveTo>
                  <a:lnTo>
                    <a:pt x="4326553" y="1573695"/>
                  </a:lnTo>
                  <a:lnTo>
                    <a:pt x="4337299" y="1589679"/>
                  </a:lnTo>
                  <a:cubicBezTo>
                    <a:pt x="4340104" y="1596329"/>
                    <a:pt x="4341653" y="1603633"/>
                    <a:pt x="4341653" y="1611288"/>
                  </a:cubicBezTo>
                  <a:cubicBezTo>
                    <a:pt x="4341652" y="1626596"/>
                    <a:pt x="4335459" y="1640444"/>
                    <a:pt x="4325408" y="1650465"/>
                  </a:cubicBezTo>
                  <a:lnTo>
                    <a:pt x="4309721" y="1660995"/>
                  </a:lnTo>
                  <a:lnTo>
                    <a:pt x="4560956" y="2283250"/>
                  </a:lnTo>
                  <a:lnTo>
                    <a:pt x="4562460" y="2282944"/>
                  </a:lnTo>
                  <a:lnTo>
                    <a:pt x="4422350" y="1477099"/>
                  </a:lnTo>
                  <a:lnTo>
                    <a:pt x="4411771" y="1479235"/>
                  </a:lnTo>
                  <a:cubicBezTo>
                    <a:pt x="4402089" y="1479235"/>
                    <a:pt x="4392866" y="1477273"/>
                    <a:pt x="4384477" y="1473725"/>
                  </a:cubicBezTo>
                  <a:close/>
                  <a:moveTo>
                    <a:pt x="294825" y="1828519"/>
                  </a:moveTo>
                  <a:lnTo>
                    <a:pt x="287315" y="1833614"/>
                  </a:lnTo>
                  <a:lnTo>
                    <a:pt x="265750" y="1837999"/>
                  </a:lnTo>
                  <a:lnTo>
                    <a:pt x="381901" y="2662917"/>
                  </a:lnTo>
                  <a:lnTo>
                    <a:pt x="401719" y="2666918"/>
                  </a:lnTo>
                  <a:cubicBezTo>
                    <a:pt x="418496" y="2674014"/>
                    <a:pt x="431936" y="2687455"/>
                    <a:pt x="439033" y="2704232"/>
                  </a:cubicBezTo>
                  <a:lnTo>
                    <a:pt x="439639" y="2707239"/>
                  </a:lnTo>
                  <a:lnTo>
                    <a:pt x="810094" y="2482976"/>
                  </a:lnTo>
                  <a:lnTo>
                    <a:pt x="804323" y="2474421"/>
                  </a:lnTo>
                  <a:cubicBezTo>
                    <a:pt x="799306" y="2462566"/>
                    <a:pt x="796531" y="2449537"/>
                    <a:pt x="796530" y="2435864"/>
                  </a:cubicBezTo>
                  <a:cubicBezTo>
                    <a:pt x="796531" y="2408518"/>
                    <a:pt x="807632" y="2383743"/>
                    <a:pt x="825570" y="2365805"/>
                  </a:cubicBezTo>
                  <a:lnTo>
                    <a:pt x="829477" y="2363170"/>
                  </a:lnTo>
                  <a:close/>
                  <a:moveTo>
                    <a:pt x="2099538" y="1459860"/>
                  </a:moveTo>
                  <a:lnTo>
                    <a:pt x="975553" y="2380432"/>
                  </a:lnTo>
                  <a:lnTo>
                    <a:pt x="986935" y="2397307"/>
                  </a:lnTo>
                  <a:lnTo>
                    <a:pt x="993213" y="2428370"/>
                  </a:lnTo>
                  <a:lnTo>
                    <a:pt x="2197447" y="2454659"/>
                  </a:lnTo>
                  <a:lnTo>
                    <a:pt x="2196767" y="2451292"/>
                  </a:lnTo>
                  <a:cubicBezTo>
                    <a:pt x="2196767" y="2410243"/>
                    <a:pt x="2221725" y="2375024"/>
                    <a:pt x="2257293" y="2359981"/>
                  </a:cubicBezTo>
                  <a:lnTo>
                    <a:pt x="2288361" y="2353708"/>
                  </a:lnTo>
                  <a:lnTo>
                    <a:pt x="2244484" y="1967151"/>
                  </a:lnTo>
                  <a:lnTo>
                    <a:pt x="2189083" y="1479688"/>
                  </a:lnTo>
                  <a:lnTo>
                    <a:pt x="2163580" y="1484843"/>
                  </a:lnTo>
                  <a:cubicBezTo>
                    <a:pt x="2149908" y="1484843"/>
                    <a:pt x="2136877" y="1482067"/>
                    <a:pt x="2125024" y="1477050"/>
                  </a:cubicBezTo>
                  <a:close/>
                  <a:moveTo>
                    <a:pt x="243953" y="1833524"/>
                  </a:moveTo>
                  <a:lnTo>
                    <a:pt x="76957" y="2501301"/>
                  </a:lnTo>
                  <a:lnTo>
                    <a:pt x="77198" y="2501351"/>
                  </a:lnTo>
                  <a:cubicBezTo>
                    <a:pt x="97083" y="2509852"/>
                    <a:pt x="111019" y="2529529"/>
                    <a:pt x="111019" y="2552491"/>
                  </a:cubicBezTo>
                  <a:lnTo>
                    <a:pt x="108776" y="2563615"/>
                  </a:lnTo>
                  <a:lnTo>
                    <a:pt x="316934" y="2693678"/>
                  </a:lnTo>
                  <a:lnTo>
                    <a:pt x="324844" y="2681945"/>
                  </a:lnTo>
                  <a:cubicBezTo>
                    <a:pt x="331189" y="2675600"/>
                    <a:pt x="338743" y="2670466"/>
                    <a:pt x="347132" y="2666917"/>
                  </a:cubicBezTo>
                  <a:lnTo>
                    <a:pt x="371671" y="2661963"/>
                  </a:lnTo>
                  <a:lnTo>
                    <a:pt x="255222" y="1835880"/>
                  </a:lnTo>
                  <a:lnTo>
                    <a:pt x="244135" y="1833647"/>
                  </a:lnTo>
                  <a:close/>
                  <a:moveTo>
                    <a:pt x="2255948" y="1419042"/>
                  </a:moveTo>
                  <a:lnTo>
                    <a:pt x="2254886" y="1424302"/>
                  </a:lnTo>
                  <a:cubicBezTo>
                    <a:pt x="2244851" y="1448010"/>
                    <a:pt x="2225846" y="1467014"/>
                    <a:pt x="2202137" y="1477050"/>
                  </a:cubicBezTo>
                  <a:lnTo>
                    <a:pt x="2199223" y="1477639"/>
                  </a:lnTo>
                  <a:lnTo>
                    <a:pt x="2298664" y="2352758"/>
                  </a:lnTo>
                  <a:lnTo>
                    <a:pt x="2334440" y="2359981"/>
                  </a:lnTo>
                  <a:cubicBezTo>
                    <a:pt x="2346296" y="2364995"/>
                    <a:pt x="2356973" y="2372252"/>
                    <a:pt x="2365940" y="2381218"/>
                  </a:cubicBezTo>
                  <a:lnTo>
                    <a:pt x="2384761" y="2409135"/>
                  </a:lnTo>
                  <a:lnTo>
                    <a:pt x="2819555" y="2150310"/>
                  </a:lnTo>
                  <a:lnTo>
                    <a:pt x="3275601" y="1878778"/>
                  </a:lnTo>
                  <a:lnTo>
                    <a:pt x="3265721" y="1864123"/>
                  </a:lnTo>
                  <a:cubicBezTo>
                    <a:pt x="3262173" y="1855734"/>
                    <a:pt x="3260212" y="1846512"/>
                    <a:pt x="3260212" y="1836831"/>
                  </a:cubicBezTo>
                  <a:lnTo>
                    <a:pt x="3263224" y="1821912"/>
                  </a:lnTo>
                  <a:close/>
                  <a:moveTo>
                    <a:pt x="3866338" y="1007332"/>
                  </a:moveTo>
                  <a:lnTo>
                    <a:pt x="3855485" y="1014669"/>
                  </a:lnTo>
                  <a:cubicBezTo>
                    <a:pt x="3847092" y="1018230"/>
                    <a:pt x="3837860" y="1020202"/>
                    <a:pt x="3828160" y="1020202"/>
                  </a:cubicBezTo>
                  <a:lnTo>
                    <a:pt x="3817021" y="1017952"/>
                  </a:lnTo>
                  <a:lnTo>
                    <a:pt x="3379292" y="1786833"/>
                  </a:lnTo>
                  <a:lnTo>
                    <a:pt x="3379910" y="1787250"/>
                  </a:lnTo>
                  <a:cubicBezTo>
                    <a:pt x="3386255" y="1793594"/>
                    <a:pt x="3391388" y="1801148"/>
                    <a:pt x="3394937" y="1809537"/>
                  </a:cubicBezTo>
                  <a:lnTo>
                    <a:pt x="3398650" y="1827933"/>
                  </a:lnTo>
                  <a:lnTo>
                    <a:pt x="4237257" y="1636233"/>
                  </a:lnTo>
                  <a:lnTo>
                    <a:pt x="4234983" y="1632859"/>
                  </a:lnTo>
                  <a:cubicBezTo>
                    <a:pt x="4232182" y="1626231"/>
                    <a:pt x="4230633" y="1618942"/>
                    <a:pt x="4230633" y="1611288"/>
                  </a:cubicBezTo>
                  <a:cubicBezTo>
                    <a:pt x="4230633" y="1603633"/>
                    <a:pt x="4232182" y="1596329"/>
                    <a:pt x="4234983" y="1589679"/>
                  </a:cubicBezTo>
                  <a:lnTo>
                    <a:pt x="4246800" y="1572065"/>
                  </a:lnTo>
                  <a:close/>
                  <a:moveTo>
                    <a:pt x="3879290" y="997345"/>
                  </a:moveTo>
                  <a:lnTo>
                    <a:pt x="3877769" y="999604"/>
                  </a:lnTo>
                  <a:lnTo>
                    <a:pt x="3874831" y="1001590"/>
                  </a:lnTo>
                  <a:lnTo>
                    <a:pt x="4255204" y="1566323"/>
                  </a:lnTo>
                  <a:lnTo>
                    <a:pt x="4264453" y="1560047"/>
                  </a:lnTo>
                  <a:cubicBezTo>
                    <a:pt x="4271082" y="1557224"/>
                    <a:pt x="4278371" y="1555660"/>
                    <a:pt x="4286025" y="1555660"/>
                  </a:cubicBezTo>
                  <a:cubicBezTo>
                    <a:pt x="4293738" y="1555660"/>
                    <a:pt x="4301071" y="1557224"/>
                    <a:pt x="4307733" y="1560046"/>
                  </a:cubicBezTo>
                  <a:lnTo>
                    <a:pt x="4318487" y="1567314"/>
                  </a:lnTo>
                  <a:lnTo>
                    <a:pt x="4372305" y="1465519"/>
                  </a:lnTo>
                  <a:lnTo>
                    <a:pt x="4362190" y="1458699"/>
                  </a:lnTo>
                  <a:cubicBezTo>
                    <a:pt x="4349501" y="1446010"/>
                    <a:pt x="4341654" y="1428481"/>
                    <a:pt x="4341653" y="1409118"/>
                  </a:cubicBezTo>
                  <a:cubicBezTo>
                    <a:pt x="4341653" y="1399437"/>
                    <a:pt x="4343615" y="1390213"/>
                    <a:pt x="4347163" y="1381824"/>
                  </a:cubicBezTo>
                  <a:lnTo>
                    <a:pt x="4359638" y="1363322"/>
                  </a:lnTo>
                  <a:close/>
                  <a:moveTo>
                    <a:pt x="131300" y="1588417"/>
                  </a:moveTo>
                  <a:lnTo>
                    <a:pt x="70816" y="2483545"/>
                  </a:lnTo>
                  <a:lnTo>
                    <a:pt x="234804" y="1827374"/>
                  </a:lnTo>
                  <a:lnTo>
                    <a:pt x="226448" y="1821756"/>
                  </a:lnTo>
                  <a:cubicBezTo>
                    <a:pt x="216369" y="1811705"/>
                    <a:pt x="210117" y="1797799"/>
                    <a:pt x="210116" y="1782373"/>
                  </a:cubicBezTo>
                  <a:cubicBezTo>
                    <a:pt x="210117" y="1767064"/>
                    <a:pt x="216310" y="1753216"/>
                    <a:pt x="226361" y="1743195"/>
                  </a:cubicBezTo>
                  <a:lnTo>
                    <a:pt x="228142" y="1741999"/>
                  </a:lnTo>
                  <a:lnTo>
                    <a:pt x="149908" y="1585533"/>
                  </a:lnTo>
                  <a:lnTo>
                    <a:pt x="133453" y="1588851"/>
                  </a:lnTo>
                  <a:close/>
                  <a:moveTo>
                    <a:pt x="819073" y="1390904"/>
                  </a:moveTo>
                  <a:lnTo>
                    <a:pt x="307337" y="1746893"/>
                  </a:lnTo>
                  <a:lnTo>
                    <a:pt x="316753" y="1760801"/>
                  </a:lnTo>
                  <a:cubicBezTo>
                    <a:pt x="319573" y="1767429"/>
                    <a:pt x="321136" y="1774718"/>
                    <a:pt x="321136" y="1782373"/>
                  </a:cubicBezTo>
                  <a:cubicBezTo>
                    <a:pt x="321136" y="1797682"/>
                    <a:pt x="314942" y="1811589"/>
                    <a:pt x="304921" y="1821669"/>
                  </a:cubicBezTo>
                  <a:lnTo>
                    <a:pt x="303459" y="1822661"/>
                  </a:lnTo>
                  <a:lnTo>
                    <a:pt x="838131" y="2357333"/>
                  </a:lnTo>
                  <a:lnTo>
                    <a:pt x="857071" y="2344559"/>
                  </a:lnTo>
                  <a:cubicBezTo>
                    <a:pt x="868926" y="2339541"/>
                    <a:pt x="881956" y="2336766"/>
                    <a:pt x="895629" y="2336766"/>
                  </a:cubicBezTo>
                  <a:lnTo>
                    <a:pt x="897789" y="2337202"/>
                  </a:lnTo>
                  <a:lnTo>
                    <a:pt x="874768" y="1416321"/>
                  </a:lnTo>
                  <a:lnTo>
                    <a:pt x="872254" y="1416830"/>
                  </a:lnTo>
                  <a:cubicBezTo>
                    <a:pt x="852972" y="1416830"/>
                    <a:pt x="835443" y="1409000"/>
                    <a:pt x="822735" y="1396321"/>
                  </a:cubicBezTo>
                  <a:close/>
                  <a:moveTo>
                    <a:pt x="941572" y="1350675"/>
                  </a:moveTo>
                  <a:lnTo>
                    <a:pt x="936873" y="1373937"/>
                  </a:lnTo>
                  <a:cubicBezTo>
                    <a:pt x="929788" y="1390700"/>
                    <a:pt x="916364" y="1404176"/>
                    <a:pt x="899579" y="1411297"/>
                  </a:cubicBezTo>
                  <a:lnTo>
                    <a:pt x="884776" y="1414294"/>
                  </a:lnTo>
                  <a:lnTo>
                    <a:pt x="907955" y="2339257"/>
                  </a:lnTo>
                  <a:lnTo>
                    <a:pt x="934186" y="2344559"/>
                  </a:lnTo>
                  <a:cubicBezTo>
                    <a:pt x="946040" y="2349576"/>
                    <a:pt x="956718" y="2356836"/>
                    <a:pt x="965687" y="2365805"/>
                  </a:cubicBezTo>
                  <a:lnTo>
                    <a:pt x="969880" y="2372021"/>
                  </a:lnTo>
                  <a:lnTo>
                    <a:pt x="2091632" y="1453000"/>
                  </a:lnTo>
                  <a:lnTo>
                    <a:pt x="2072275" y="1424301"/>
                  </a:lnTo>
                  <a:lnTo>
                    <a:pt x="2064501" y="1385839"/>
                  </a:lnTo>
                  <a:close/>
                  <a:moveTo>
                    <a:pt x="3852074" y="597200"/>
                  </a:moveTo>
                  <a:lnTo>
                    <a:pt x="3840985" y="604694"/>
                  </a:lnTo>
                  <a:lnTo>
                    <a:pt x="3835816" y="605738"/>
                  </a:lnTo>
                  <a:lnTo>
                    <a:pt x="3845010" y="883378"/>
                  </a:lnTo>
                  <a:lnTo>
                    <a:pt x="3855485" y="885500"/>
                  </a:lnTo>
                  <a:cubicBezTo>
                    <a:pt x="3880662" y="896181"/>
                    <a:pt x="3898278" y="921161"/>
                    <a:pt x="3898278" y="950084"/>
                  </a:cubicBezTo>
                  <a:cubicBezTo>
                    <a:pt x="3898278" y="959725"/>
                    <a:pt x="3896321" y="968928"/>
                    <a:pt x="3892778" y="977309"/>
                  </a:cubicBezTo>
                  <a:lnTo>
                    <a:pt x="3884988" y="988881"/>
                  </a:lnTo>
                  <a:lnTo>
                    <a:pt x="4367143" y="1356197"/>
                  </a:lnTo>
                  <a:lnTo>
                    <a:pt x="4374875" y="1350985"/>
                  </a:lnTo>
                  <a:close/>
                  <a:moveTo>
                    <a:pt x="1449623" y="1018333"/>
                  </a:moveTo>
                  <a:lnTo>
                    <a:pt x="934907" y="1316607"/>
                  </a:lnTo>
                  <a:lnTo>
                    <a:pt x="936872" y="1319520"/>
                  </a:lnTo>
                  <a:lnTo>
                    <a:pt x="941146" y="1340652"/>
                  </a:lnTo>
                  <a:lnTo>
                    <a:pt x="2066466" y="1375924"/>
                  </a:lnTo>
                  <a:lnTo>
                    <a:pt x="2072275" y="1347187"/>
                  </a:lnTo>
                  <a:lnTo>
                    <a:pt x="2082836" y="1331529"/>
                  </a:lnTo>
                  <a:lnTo>
                    <a:pt x="1553609" y="1020593"/>
                  </a:lnTo>
                  <a:lnTo>
                    <a:pt x="1551959" y="1023040"/>
                  </a:lnTo>
                  <a:cubicBezTo>
                    <a:pt x="1539270" y="1035728"/>
                    <a:pt x="1521741" y="1043577"/>
                    <a:pt x="1502377" y="1043577"/>
                  </a:cubicBezTo>
                  <a:cubicBezTo>
                    <a:pt x="1483015" y="1043577"/>
                    <a:pt x="1465485" y="1035729"/>
                    <a:pt x="1452797" y="1023041"/>
                  </a:cubicBezTo>
                  <a:close/>
                  <a:moveTo>
                    <a:pt x="2957839" y="705622"/>
                  </a:moveTo>
                  <a:lnTo>
                    <a:pt x="2801631" y="843909"/>
                  </a:lnTo>
                  <a:lnTo>
                    <a:pt x="2246779" y="1335167"/>
                  </a:lnTo>
                  <a:lnTo>
                    <a:pt x="2254886" y="1347187"/>
                  </a:lnTo>
                  <a:cubicBezTo>
                    <a:pt x="2259904" y="1359041"/>
                    <a:pt x="2262679" y="1372071"/>
                    <a:pt x="2262679" y="1385744"/>
                  </a:cubicBezTo>
                  <a:lnTo>
                    <a:pt x="2258037" y="1408710"/>
                  </a:lnTo>
                  <a:lnTo>
                    <a:pt x="3265295" y="1811655"/>
                  </a:lnTo>
                  <a:lnTo>
                    <a:pt x="3265722" y="1809537"/>
                  </a:lnTo>
                  <a:cubicBezTo>
                    <a:pt x="3272818" y="1792760"/>
                    <a:pt x="3286258" y="1779319"/>
                    <a:pt x="3303036" y="1772223"/>
                  </a:cubicBezTo>
                  <a:lnTo>
                    <a:pt x="3313168" y="1770178"/>
                  </a:lnTo>
                  <a:lnTo>
                    <a:pt x="3029056" y="728719"/>
                  </a:lnTo>
                  <a:lnTo>
                    <a:pt x="3011531" y="732257"/>
                  </a:lnTo>
                  <a:cubicBezTo>
                    <a:pt x="2992169" y="732256"/>
                    <a:pt x="2974640" y="724409"/>
                    <a:pt x="2961951" y="711720"/>
                  </a:cubicBezTo>
                  <a:close/>
                  <a:moveTo>
                    <a:pt x="3078019" y="680115"/>
                  </a:moveTo>
                  <a:lnTo>
                    <a:pt x="3076138" y="689433"/>
                  </a:lnTo>
                  <a:cubicBezTo>
                    <a:pt x="3072590" y="697822"/>
                    <a:pt x="3067456" y="705375"/>
                    <a:pt x="3061112" y="711720"/>
                  </a:cubicBezTo>
                  <a:lnTo>
                    <a:pt x="3039006" y="726625"/>
                  </a:lnTo>
                  <a:lnTo>
                    <a:pt x="3323153" y="1768162"/>
                  </a:lnTo>
                  <a:lnTo>
                    <a:pt x="3330329" y="1766713"/>
                  </a:lnTo>
                  <a:cubicBezTo>
                    <a:pt x="3340011" y="1766713"/>
                    <a:pt x="3349234" y="1768675"/>
                    <a:pt x="3357623" y="1772223"/>
                  </a:cubicBezTo>
                  <a:lnTo>
                    <a:pt x="3370926" y="1781192"/>
                  </a:lnTo>
                  <a:lnTo>
                    <a:pt x="3806500" y="1015826"/>
                  </a:lnTo>
                  <a:lnTo>
                    <a:pt x="3800935" y="1014702"/>
                  </a:lnTo>
                  <a:cubicBezTo>
                    <a:pt x="3775792" y="1004075"/>
                    <a:pt x="3758043" y="979184"/>
                    <a:pt x="3758043" y="950084"/>
                  </a:cubicBezTo>
                  <a:lnTo>
                    <a:pt x="3760591" y="937426"/>
                  </a:lnTo>
                  <a:close/>
                  <a:moveTo>
                    <a:pt x="610662" y="1124023"/>
                  </a:moveTo>
                  <a:lnTo>
                    <a:pt x="284041" y="1730687"/>
                  </a:lnTo>
                  <a:lnTo>
                    <a:pt x="287217" y="1731330"/>
                  </a:lnTo>
                  <a:lnTo>
                    <a:pt x="299664" y="1739713"/>
                  </a:lnTo>
                  <a:lnTo>
                    <a:pt x="813270" y="1382320"/>
                  </a:lnTo>
                  <a:lnTo>
                    <a:pt x="807670" y="1374037"/>
                  </a:lnTo>
                  <a:cubicBezTo>
                    <a:pt x="804109" y="1365644"/>
                    <a:pt x="802137" y="1356412"/>
                    <a:pt x="802137" y="1346712"/>
                  </a:cubicBezTo>
                  <a:cubicBezTo>
                    <a:pt x="802138" y="1327430"/>
                    <a:pt x="809967" y="1309901"/>
                    <a:pt x="822647" y="1297192"/>
                  </a:cubicBezTo>
                  <a:lnTo>
                    <a:pt x="826694" y="1294457"/>
                  </a:lnTo>
                  <a:lnTo>
                    <a:pt x="676713" y="1127849"/>
                  </a:lnTo>
                  <a:lnTo>
                    <a:pt x="668186" y="1133611"/>
                  </a:lnTo>
                  <a:cubicBezTo>
                    <a:pt x="661525" y="1136434"/>
                    <a:pt x="654192" y="1137997"/>
                    <a:pt x="646479" y="1137997"/>
                  </a:cubicBezTo>
                  <a:cubicBezTo>
                    <a:pt x="638825" y="1137997"/>
                    <a:pt x="631535" y="1136448"/>
                    <a:pt x="624907" y="1133644"/>
                  </a:cubicBezTo>
                  <a:close/>
                  <a:moveTo>
                    <a:pt x="599241" y="1109746"/>
                  </a:moveTo>
                  <a:lnTo>
                    <a:pt x="175690" y="1498902"/>
                  </a:lnTo>
                  <a:lnTo>
                    <a:pt x="184465" y="1511883"/>
                  </a:lnTo>
                  <a:cubicBezTo>
                    <a:pt x="187285" y="1518515"/>
                    <a:pt x="188848" y="1525804"/>
                    <a:pt x="188848" y="1533459"/>
                  </a:cubicBezTo>
                  <a:cubicBezTo>
                    <a:pt x="188848" y="1548767"/>
                    <a:pt x="182654" y="1562615"/>
                    <a:pt x="172632" y="1572636"/>
                  </a:cubicBezTo>
                  <a:lnTo>
                    <a:pt x="159466" y="1581509"/>
                  </a:lnTo>
                  <a:lnTo>
                    <a:pt x="236804" y="1736185"/>
                  </a:lnTo>
                  <a:lnTo>
                    <a:pt x="244037" y="1731330"/>
                  </a:lnTo>
                  <a:cubicBezTo>
                    <a:pt x="250698" y="1728529"/>
                    <a:pt x="258031" y="1726981"/>
                    <a:pt x="265744" y="1726981"/>
                  </a:cubicBezTo>
                  <a:lnTo>
                    <a:pt x="273588" y="1728570"/>
                  </a:lnTo>
                  <a:lnTo>
                    <a:pt x="603438" y="1115998"/>
                  </a:lnTo>
                  <a:close/>
                  <a:moveTo>
                    <a:pt x="699607" y="1069966"/>
                  </a:moveTo>
                  <a:lnTo>
                    <a:pt x="702107" y="1082372"/>
                  </a:lnTo>
                  <a:cubicBezTo>
                    <a:pt x="702107" y="1097681"/>
                    <a:pt x="695913" y="1111587"/>
                    <a:pt x="685862" y="1121666"/>
                  </a:cubicBezTo>
                  <a:lnTo>
                    <a:pt x="685226" y="1122096"/>
                  </a:lnTo>
                  <a:lnTo>
                    <a:pt x="835228" y="1288687"/>
                  </a:lnTo>
                  <a:lnTo>
                    <a:pt x="844931" y="1282127"/>
                  </a:lnTo>
                  <a:cubicBezTo>
                    <a:pt x="853324" y="1278567"/>
                    <a:pt x="862555" y="1276595"/>
                    <a:pt x="872255" y="1276595"/>
                  </a:cubicBezTo>
                  <a:cubicBezTo>
                    <a:pt x="891655" y="1276711"/>
                    <a:pt x="909184" y="1284600"/>
                    <a:pt x="921863" y="1297279"/>
                  </a:cubicBezTo>
                  <a:lnTo>
                    <a:pt x="929100" y="1308002"/>
                  </a:lnTo>
                  <a:lnTo>
                    <a:pt x="1443842" y="1009759"/>
                  </a:lnTo>
                  <a:lnTo>
                    <a:pt x="1437770" y="1000753"/>
                  </a:lnTo>
                  <a:lnTo>
                    <a:pt x="1436594" y="994926"/>
                  </a:lnTo>
                  <a:close/>
                  <a:moveTo>
                    <a:pt x="3215006" y="342306"/>
                  </a:moveTo>
                  <a:lnTo>
                    <a:pt x="3214051" y="343720"/>
                  </a:lnTo>
                  <a:cubicBezTo>
                    <a:pt x="3204001" y="353740"/>
                    <a:pt x="3190095" y="359934"/>
                    <a:pt x="3174668" y="359934"/>
                  </a:cubicBezTo>
                  <a:lnTo>
                    <a:pt x="3154546" y="355877"/>
                  </a:lnTo>
                  <a:lnTo>
                    <a:pt x="3041920" y="599618"/>
                  </a:lnTo>
                  <a:lnTo>
                    <a:pt x="3061112" y="612558"/>
                  </a:lnTo>
                  <a:cubicBezTo>
                    <a:pt x="3073800" y="625247"/>
                    <a:pt x="3081648" y="642776"/>
                    <a:pt x="3081648" y="662139"/>
                  </a:cubicBezTo>
                  <a:lnTo>
                    <a:pt x="3080091" y="669850"/>
                  </a:lnTo>
                  <a:lnTo>
                    <a:pt x="3762664" y="927131"/>
                  </a:lnTo>
                  <a:lnTo>
                    <a:pt x="3763543" y="922761"/>
                  </a:lnTo>
                  <a:lnTo>
                    <a:pt x="3776389" y="903689"/>
                  </a:lnTo>
                  <a:close/>
                  <a:moveTo>
                    <a:pt x="2122817" y="561882"/>
                  </a:moveTo>
                  <a:lnTo>
                    <a:pt x="1565822" y="944441"/>
                  </a:lnTo>
                  <a:lnTo>
                    <a:pt x="1566985" y="946166"/>
                  </a:lnTo>
                  <a:cubicBezTo>
                    <a:pt x="1570533" y="954555"/>
                    <a:pt x="1572495" y="963778"/>
                    <a:pt x="1572495" y="973460"/>
                  </a:cubicBezTo>
                  <a:cubicBezTo>
                    <a:pt x="1572495" y="983141"/>
                    <a:pt x="1570533" y="992364"/>
                    <a:pt x="1566985" y="1000753"/>
                  </a:cubicBezTo>
                  <a:lnTo>
                    <a:pt x="1559422" y="1011970"/>
                  </a:lnTo>
                  <a:lnTo>
                    <a:pt x="2088686" y="1322856"/>
                  </a:lnTo>
                  <a:lnTo>
                    <a:pt x="2093522" y="1315686"/>
                  </a:lnTo>
                  <a:cubicBezTo>
                    <a:pt x="2111461" y="1297747"/>
                    <a:pt x="2136235" y="1286645"/>
                    <a:pt x="2163580" y="1286645"/>
                  </a:cubicBezTo>
                  <a:lnTo>
                    <a:pt x="2178302" y="1289621"/>
                  </a:lnTo>
                  <a:lnTo>
                    <a:pt x="2178302" y="592112"/>
                  </a:lnTo>
                  <a:lnTo>
                    <a:pt x="2151780" y="586755"/>
                  </a:lnTo>
                  <a:cubicBezTo>
                    <a:pt x="2143398" y="583213"/>
                    <a:pt x="2135839" y="578085"/>
                    <a:pt x="2129485" y="571745"/>
                  </a:cubicBezTo>
                  <a:close/>
                  <a:moveTo>
                    <a:pt x="2247591" y="529718"/>
                  </a:moveTo>
                  <a:lnTo>
                    <a:pt x="2243622" y="549362"/>
                  </a:lnTo>
                  <a:cubicBezTo>
                    <a:pt x="2236537" y="566124"/>
                    <a:pt x="2223112" y="579600"/>
                    <a:pt x="2206328" y="586722"/>
                  </a:cubicBezTo>
                  <a:lnTo>
                    <a:pt x="2188589" y="590314"/>
                  </a:lnTo>
                  <a:lnTo>
                    <a:pt x="2188588" y="1291700"/>
                  </a:lnTo>
                  <a:lnTo>
                    <a:pt x="2202138" y="1294439"/>
                  </a:lnTo>
                  <a:cubicBezTo>
                    <a:pt x="2213992" y="1299456"/>
                    <a:pt x="2224670" y="1306717"/>
                    <a:pt x="2233639" y="1315686"/>
                  </a:cubicBezTo>
                  <a:lnTo>
                    <a:pt x="2241057" y="1326685"/>
                  </a:lnTo>
                  <a:lnTo>
                    <a:pt x="2952221" y="697290"/>
                  </a:lnTo>
                  <a:lnTo>
                    <a:pt x="2946924" y="689432"/>
                  </a:lnTo>
                  <a:cubicBezTo>
                    <a:pt x="2943376" y="681043"/>
                    <a:pt x="2941414" y="671821"/>
                    <a:pt x="2941414" y="662139"/>
                  </a:cubicBezTo>
                  <a:lnTo>
                    <a:pt x="2945038" y="644187"/>
                  </a:lnTo>
                  <a:close/>
                  <a:moveTo>
                    <a:pt x="3226769" y="322017"/>
                  </a:moveTo>
                  <a:lnTo>
                    <a:pt x="3225942" y="326114"/>
                  </a:lnTo>
                  <a:lnTo>
                    <a:pt x="3220664" y="333927"/>
                  </a:lnTo>
                  <a:lnTo>
                    <a:pt x="3783845" y="896912"/>
                  </a:lnTo>
                  <a:lnTo>
                    <a:pt x="3800837" y="885467"/>
                  </a:lnTo>
                  <a:cubicBezTo>
                    <a:pt x="3809230" y="881924"/>
                    <a:pt x="3818461" y="879967"/>
                    <a:pt x="3828161" y="879967"/>
                  </a:cubicBezTo>
                  <a:lnTo>
                    <a:pt x="3834765" y="881304"/>
                  </a:lnTo>
                  <a:lnTo>
                    <a:pt x="3825598" y="607803"/>
                  </a:lnTo>
                  <a:lnTo>
                    <a:pt x="3819277" y="609080"/>
                  </a:lnTo>
                  <a:cubicBezTo>
                    <a:pt x="3788661" y="609080"/>
                    <a:pt x="3763885" y="584308"/>
                    <a:pt x="3763886" y="553456"/>
                  </a:cubicBezTo>
                  <a:lnTo>
                    <a:pt x="3767414" y="535957"/>
                  </a:lnTo>
                  <a:close/>
                  <a:moveTo>
                    <a:pt x="603327" y="763378"/>
                  </a:moveTo>
                  <a:lnTo>
                    <a:pt x="163688" y="1488250"/>
                  </a:lnTo>
                  <a:lnTo>
                    <a:pt x="168642" y="1491606"/>
                  </a:lnTo>
                  <a:lnTo>
                    <a:pt x="594654" y="1100173"/>
                  </a:lnTo>
                  <a:lnTo>
                    <a:pt x="591087" y="1082371"/>
                  </a:lnTo>
                  <a:cubicBezTo>
                    <a:pt x="591087" y="1059407"/>
                    <a:pt x="605023" y="1039731"/>
                    <a:pt x="624907" y="1031329"/>
                  </a:cubicBezTo>
                  <a:lnTo>
                    <a:pt x="628014" y="1030702"/>
                  </a:lnTo>
                  <a:lnTo>
                    <a:pt x="628014" y="771330"/>
                  </a:lnTo>
                  <a:lnTo>
                    <a:pt x="609680" y="767640"/>
                  </a:lnTo>
                  <a:close/>
                  <a:moveTo>
                    <a:pt x="1447940" y="496067"/>
                  </a:moveTo>
                  <a:lnTo>
                    <a:pt x="683742" y="1041680"/>
                  </a:lnTo>
                  <a:lnTo>
                    <a:pt x="685863" y="1043105"/>
                  </a:lnTo>
                  <a:lnTo>
                    <a:pt x="697212" y="1059963"/>
                  </a:lnTo>
                  <a:lnTo>
                    <a:pt x="1434541" y="984757"/>
                  </a:lnTo>
                  <a:lnTo>
                    <a:pt x="1432260" y="973459"/>
                  </a:lnTo>
                  <a:cubicBezTo>
                    <a:pt x="1432260" y="944415"/>
                    <a:pt x="1449918" y="919496"/>
                    <a:pt x="1475084" y="908852"/>
                  </a:cubicBezTo>
                  <a:lnTo>
                    <a:pt x="1493481" y="905138"/>
                  </a:lnTo>
                  <a:lnTo>
                    <a:pt x="1486084" y="521574"/>
                  </a:lnTo>
                  <a:lnTo>
                    <a:pt x="1473055" y="518950"/>
                  </a:lnTo>
                  <a:cubicBezTo>
                    <a:pt x="1466405" y="516145"/>
                    <a:pt x="1460408" y="512084"/>
                    <a:pt x="1455369" y="507058"/>
                  </a:cubicBezTo>
                  <a:close/>
                  <a:moveTo>
                    <a:pt x="1549648" y="469703"/>
                  </a:moveTo>
                  <a:lnTo>
                    <a:pt x="1545706" y="489284"/>
                  </a:lnTo>
                  <a:cubicBezTo>
                    <a:pt x="1540104" y="502585"/>
                    <a:pt x="1529492" y="513271"/>
                    <a:pt x="1516235" y="518917"/>
                  </a:cubicBezTo>
                  <a:lnTo>
                    <a:pt x="1496093" y="523013"/>
                  </a:lnTo>
                  <a:lnTo>
                    <a:pt x="1503532" y="903576"/>
                  </a:lnTo>
                  <a:lnTo>
                    <a:pt x="1529671" y="908852"/>
                  </a:lnTo>
                  <a:cubicBezTo>
                    <a:pt x="1538060" y="912400"/>
                    <a:pt x="1545614" y="917534"/>
                    <a:pt x="1551959" y="923878"/>
                  </a:cubicBezTo>
                  <a:lnTo>
                    <a:pt x="1560077" y="935919"/>
                  </a:lnTo>
                  <a:lnTo>
                    <a:pt x="2117116" y="553448"/>
                  </a:lnTo>
                  <a:lnTo>
                    <a:pt x="2114420" y="549461"/>
                  </a:lnTo>
                  <a:cubicBezTo>
                    <a:pt x="2110860" y="541069"/>
                    <a:pt x="2108887" y="531837"/>
                    <a:pt x="2108888" y="522137"/>
                  </a:cubicBezTo>
                  <a:lnTo>
                    <a:pt x="2110600" y="513660"/>
                  </a:lnTo>
                  <a:close/>
                  <a:moveTo>
                    <a:pt x="1441261" y="478685"/>
                  </a:moveTo>
                  <a:lnTo>
                    <a:pt x="682481" y="695762"/>
                  </a:lnTo>
                  <a:lnTo>
                    <a:pt x="686680" y="716595"/>
                  </a:lnTo>
                  <a:cubicBezTo>
                    <a:pt x="686681" y="739559"/>
                    <a:pt x="672744" y="759236"/>
                    <a:pt x="652860" y="767640"/>
                  </a:cubicBezTo>
                  <a:lnTo>
                    <a:pt x="638298" y="770576"/>
                  </a:lnTo>
                  <a:lnTo>
                    <a:pt x="638298" y="1028629"/>
                  </a:lnTo>
                  <a:lnTo>
                    <a:pt x="646479" y="1026979"/>
                  </a:lnTo>
                  <a:cubicBezTo>
                    <a:pt x="654192" y="1026920"/>
                    <a:pt x="661526" y="1028439"/>
                    <a:pt x="668187" y="1031229"/>
                  </a:cubicBezTo>
                  <a:lnTo>
                    <a:pt x="674701" y="1035606"/>
                  </a:lnTo>
                  <a:lnTo>
                    <a:pt x="1442917" y="486881"/>
                  </a:lnTo>
                  <a:close/>
                  <a:moveTo>
                    <a:pt x="2349359" y="285838"/>
                  </a:moveTo>
                  <a:lnTo>
                    <a:pt x="2341794" y="297090"/>
                  </a:lnTo>
                  <a:cubicBezTo>
                    <a:pt x="2331744" y="307169"/>
                    <a:pt x="2317837" y="313420"/>
                    <a:pt x="2302411" y="313421"/>
                  </a:cubicBezTo>
                  <a:lnTo>
                    <a:pt x="2285814" y="310071"/>
                  </a:lnTo>
                  <a:lnTo>
                    <a:pt x="2213533" y="462518"/>
                  </a:lnTo>
                  <a:lnTo>
                    <a:pt x="2228613" y="472704"/>
                  </a:lnTo>
                  <a:cubicBezTo>
                    <a:pt x="2234953" y="479044"/>
                    <a:pt x="2240080" y="486582"/>
                    <a:pt x="2243622" y="494945"/>
                  </a:cubicBezTo>
                  <a:lnTo>
                    <a:pt x="2248616" y="519632"/>
                  </a:lnTo>
                  <a:lnTo>
                    <a:pt x="2947424" y="634104"/>
                  </a:lnTo>
                  <a:lnTo>
                    <a:pt x="2954633" y="623412"/>
                  </a:lnTo>
                  <a:close/>
                  <a:moveTo>
                    <a:pt x="3092257" y="121550"/>
                  </a:moveTo>
                  <a:lnTo>
                    <a:pt x="3081337" y="128930"/>
                  </a:lnTo>
                  <a:lnTo>
                    <a:pt x="3155760" y="252760"/>
                  </a:lnTo>
                  <a:lnTo>
                    <a:pt x="3174668" y="248914"/>
                  </a:lnTo>
                  <a:cubicBezTo>
                    <a:pt x="3205520" y="248914"/>
                    <a:pt x="3230295" y="273691"/>
                    <a:pt x="3230296" y="304542"/>
                  </a:cubicBezTo>
                  <a:lnTo>
                    <a:pt x="3228816" y="311876"/>
                  </a:lnTo>
                  <a:lnTo>
                    <a:pt x="3771691" y="526755"/>
                  </a:lnTo>
                  <a:lnTo>
                    <a:pt x="3771705" y="526735"/>
                  </a:lnTo>
                  <a:close/>
                  <a:moveTo>
                    <a:pt x="2356956" y="263168"/>
                  </a:moveTo>
                  <a:lnTo>
                    <a:pt x="2354202" y="276839"/>
                  </a:lnTo>
                  <a:lnTo>
                    <a:pt x="2960343" y="614944"/>
                  </a:lnTo>
                  <a:lnTo>
                    <a:pt x="2961951" y="612558"/>
                  </a:lnTo>
                  <a:cubicBezTo>
                    <a:pt x="2974640" y="599870"/>
                    <a:pt x="2992169" y="592022"/>
                    <a:pt x="3011531" y="592022"/>
                  </a:cubicBezTo>
                  <a:lnTo>
                    <a:pt x="3032194" y="596193"/>
                  </a:lnTo>
                  <a:lnTo>
                    <a:pt x="3145611" y="350540"/>
                  </a:lnTo>
                  <a:lnTo>
                    <a:pt x="3135491" y="343719"/>
                  </a:lnTo>
                  <a:cubicBezTo>
                    <a:pt x="3125470" y="333698"/>
                    <a:pt x="3119276" y="319850"/>
                    <a:pt x="3119276" y="304542"/>
                  </a:cubicBezTo>
                  <a:lnTo>
                    <a:pt x="3120388" y="299017"/>
                  </a:lnTo>
                  <a:close/>
                  <a:moveTo>
                    <a:pt x="2250463" y="274985"/>
                  </a:moveTo>
                  <a:lnTo>
                    <a:pt x="1546669" y="450880"/>
                  </a:lnTo>
                  <a:lnTo>
                    <a:pt x="1548360" y="459263"/>
                  </a:lnTo>
                  <a:lnTo>
                    <a:pt x="2112652" y="503503"/>
                  </a:lnTo>
                  <a:lnTo>
                    <a:pt x="2114387" y="494912"/>
                  </a:lnTo>
                  <a:cubicBezTo>
                    <a:pt x="2125014" y="469768"/>
                    <a:pt x="2149905" y="452019"/>
                    <a:pt x="2179005" y="452019"/>
                  </a:cubicBezTo>
                  <a:lnTo>
                    <a:pt x="2204822" y="457340"/>
                  </a:lnTo>
                  <a:lnTo>
                    <a:pt x="2276526" y="306155"/>
                  </a:lnTo>
                  <a:lnTo>
                    <a:pt x="2263233" y="297177"/>
                  </a:lnTo>
                  <a:cubicBezTo>
                    <a:pt x="2258223" y="292152"/>
                    <a:pt x="2254169" y="286163"/>
                    <a:pt x="2251368" y="279502"/>
                  </a:cubicBezTo>
                  <a:close/>
                  <a:moveTo>
                    <a:pt x="3011314" y="106902"/>
                  </a:moveTo>
                  <a:lnTo>
                    <a:pt x="2356454" y="249930"/>
                  </a:lnTo>
                  <a:lnTo>
                    <a:pt x="2357075" y="253015"/>
                  </a:lnTo>
                  <a:lnTo>
                    <a:pt x="3122443" y="288808"/>
                  </a:lnTo>
                  <a:lnTo>
                    <a:pt x="3123626" y="282933"/>
                  </a:lnTo>
                  <a:cubicBezTo>
                    <a:pt x="3126427" y="276283"/>
                    <a:pt x="3130480" y="270287"/>
                    <a:pt x="3135490" y="265247"/>
                  </a:cubicBezTo>
                  <a:lnTo>
                    <a:pt x="3146790" y="257579"/>
                  </a:lnTo>
                  <a:lnTo>
                    <a:pt x="3071322" y="131707"/>
                  </a:lnTo>
                  <a:lnTo>
                    <a:pt x="3058039" y="134391"/>
                  </a:lnTo>
                  <a:cubicBezTo>
                    <a:pt x="3042730" y="134391"/>
                    <a:pt x="3028882" y="128198"/>
                    <a:pt x="3018861" y="118147"/>
                  </a:cubicBezTo>
                  <a:close/>
                  <a:moveTo>
                    <a:pt x="1764526" y="72300"/>
                  </a:moveTo>
                  <a:lnTo>
                    <a:pt x="1763538" y="77198"/>
                  </a:lnTo>
                  <a:cubicBezTo>
                    <a:pt x="1755135" y="97083"/>
                    <a:pt x="1735457" y="111019"/>
                    <a:pt x="1712493" y="111019"/>
                  </a:cubicBezTo>
                  <a:lnTo>
                    <a:pt x="1695366" y="107571"/>
                  </a:lnTo>
                  <a:lnTo>
                    <a:pt x="1519023" y="418512"/>
                  </a:lnTo>
                  <a:lnTo>
                    <a:pt x="1533841" y="428499"/>
                  </a:lnTo>
                  <a:lnTo>
                    <a:pt x="1542573" y="441455"/>
                  </a:lnTo>
                  <a:lnTo>
                    <a:pt x="2248478" y="265076"/>
                  </a:lnTo>
                  <a:lnTo>
                    <a:pt x="2247019" y="257795"/>
                  </a:lnTo>
                  <a:lnTo>
                    <a:pt x="2250240" y="241821"/>
                  </a:lnTo>
                  <a:close/>
                  <a:moveTo>
                    <a:pt x="1669192" y="88898"/>
                  </a:moveTo>
                  <a:lnTo>
                    <a:pt x="675596" y="685012"/>
                  </a:lnTo>
                  <a:lnTo>
                    <a:pt x="676781" y="686773"/>
                  </a:lnTo>
                  <a:lnTo>
                    <a:pt x="1439305" y="469001"/>
                  </a:lnTo>
                  <a:lnTo>
                    <a:pt x="1439037" y="467676"/>
                  </a:lnTo>
                  <a:cubicBezTo>
                    <a:pt x="1439036" y="437060"/>
                    <a:pt x="1463812" y="412284"/>
                    <a:pt x="1494664" y="412284"/>
                  </a:cubicBezTo>
                  <a:lnTo>
                    <a:pt x="1509312" y="415237"/>
                  </a:lnTo>
                  <a:lnTo>
                    <a:pt x="1686008" y="103398"/>
                  </a:lnTo>
                  <a:lnTo>
                    <a:pt x="1673199" y="94804"/>
                  </a:lnTo>
                  <a:close/>
                  <a:moveTo>
                    <a:pt x="1767335" y="58368"/>
                  </a:moveTo>
                  <a:lnTo>
                    <a:pt x="1766541" y="62303"/>
                  </a:lnTo>
                  <a:lnTo>
                    <a:pt x="2253979" y="232350"/>
                  </a:lnTo>
                  <a:lnTo>
                    <a:pt x="2263233" y="218617"/>
                  </a:lnTo>
                  <a:cubicBezTo>
                    <a:pt x="2273254" y="208596"/>
                    <a:pt x="2287102" y="202403"/>
                    <a:pt x="2302411" y="202403"/>
                  </a:cubicBezTo>
                  <a:cubicBezTo>
                    <a:pt x="2325550" y="202226"/>
                    <a:pt x="2345271" y="216250"/>
                    <a:pt x="2353685" y="236190"/>
                  </a:cubicBezTo>
                  <a:lnTo>
                    <a:pt x="2354455" y="240013"/>
                  </a:lnTo>
                  <a:lnTo>
                    <a:pt x="3006459" y="97787"/>
                  </a:lnTo>
                  <a:lnTo>
                    <a:pt x="3006169" y="96342"/>
                  </a:lnTo>
                  <a:close/>
                  <a:moveTo>
                    <a:pt x="1690786" y="4386"/>
                  </a:moveTo>
                  <a:cubicBezTo>
                    <a:pt x="1697447" y="1563"/>
                    <a:pt x="1704780" y="0"/>
                    <a:pt x="1712493" y="0"/>
                  </a:cubicBezTo>
                  <a:cubicBezTo>
                    <a:pt x="1735457" y="0"/>
                    <a:pt x="1755134" y="13935"/>
                    <a:pt x="1763538" y="33919"/>
                  </a:cubicBezTo>
                  <a:lnTo>
                    <a:pt x="1766353" y="47971"/>
                  </a:lnTo>
                  <a:lnTo>
                    <a:pt x="3004056" y="85795"/>
                  </a:lnTo>
                  <a:lnTo>
                    <a:pt x="3002647" y="78764"/>
                  </a:lnTo>
                  <a:cubicBezTo>
                    <a:pt x="3002648" y="48146"/>
                    <a:pt x="3027421" y="23372"/>
                    <a:pt x="3058039" y="23372"/>
                  </a:cubicBezTo>
                  <a:cubicBezTo>
                    <a:pt x="3088891" y="23372"/>
                    <a:pt x="3113667" y="48146"/>
                    <a:pt x="3113667" y="78764"/>
                  </a:cubicBezTo>
                  <a:cubicBezTo>
                    <a:pt x="3113667" y="86418"/>
                    <a:pt x="3112118" y="93723"/>
                    <a:pt x="3109313" y="100373"/>
                  </a:cubicBezTo>
                  <a:lnTo>
                    <a:pt x="3100080" y="114107"/>
                  </a:lnTo>
                  <a:lnTo>
                    <a:pt x="3777449" y="518211"/>
                  </a:lnTo>
                  <a:lnTo>
                    <a:pt x="3780100" y="514277"/>
                  </a:lnTo>
                  <a:cubicBezTo>
                    <a:pt x="3790122" y="504257"/>
                    <a:pt x="3803970" y="498063"/>
                    <a:pt x="3819278" y="498063"/>
                  </a:cubicBezTo>
                  <a:cubicBezTo>
                    <a:pt x="3850130" y="497828"/>
                    <a:pt x="3874905" y="522604"/>
                    <a:pt x="3874905" y="553456"/>
                  </a:cubicBezTo>
                  <a:cubicBezTo>
                    <a:pt x="3874905" y="561110"/>
                    <a:pt x="3873357" y="568414"/>
                    <a:pt x="3870552" y="575064"/>
                  </a:cubicBezTo>
                  <a:lnTo>
                    <a:pt x="3859958" y="590821"/>
                  </a:lnTo>
                  <a:lnTo>
                    <a:pt x="4383295" y="1345307"/>
                  </a:lnTo>
                  <a:lnTo>
                    <a:pt x="4384477" y="1344510"/>
                  </a:lnTo>
                  <a:cubicBezTo>
                    <a:pt x="4392866" y="1340962"/>
                    <a:pt x="4402089" y="1339000"/>
                    <a:pt x="4411771" y="1339000"/>
                  </a:cubicBezTo>
                  <a:cubicBezTo>
                    <a:pt x="4450497" y="1339000"/>
                    <a:pt x="4481888" y="1370392"/>
                    <a:pt x="4481888" y="1409118"/>
                  </a:cubicBezTo>
                  <a:cubicBezTo>
                    <a:pt x="4481888" y="1438162"/>
                    <a:pt x="4464230" y="1463081"/>
                    <a:pt x="4439064" y="1473725"/>
                  </a:cubicBezTo>
                  <a:lnTo>
                    <a:pt x="4432311" y="1475089"/>
                  </a:lnTo>
                  <a:lnTo>
                    <a:pt x="4572391" y="2280925"/>
                  </a:lnTo>
                  <a:lnTo>
                    <a:pt x="4581685" y="2279035"/>
                  </a:lnTo>
                  <a:cubicBezTo>
                    <a:pt x="4612304" y="2279268"/>
                    <a:pt x="4637313" y="2304044"/>
                    <a:pt x="4637313" y="2334660"/>
                  </a:cubicBezTo>
                  <a:cubicBezTo>
                    <a:pt x="4637313" y="2365279"/>
                    <a:pt x="4612537" y="2390055"/>
                    <a:pt x="4581685" y="2390055"/>
                  </a:cubicBezTo>
                  <a:lnTo>
                    <a:pt x="4570941" y="2387888"/>
                  </a:lnTo>
                  <a:lnTo>
                    <a:pt x="4402736" y="3168964"/>
                  </a:lnTo>
                  <a:lnTo>
                    <a:pt x="4410979" y="3174519"/>
                  </a:lnTo>
                  <a:cubicBezTo>
                    <a:pt x="4421000" y="3184539"/>
                    <a:pt x="4427194" y="3198387"/>
                    <a:pt x="4427194" y="3213697"/>
                  </a:cubicBezTo>
                  <a:cubicBezTo>
                    <a:pt x="4427194" y="3244316"/>
                    <a:pt x="4402418" y="3269324"/>
                    <a:pt x="4371802" y="3269325"/>
                  </a:cubicBezTo>
                  <a:lnTo>
                    <a:pt x="4353772" y="3265692"/>
                  </a:lnTo>
                  <a:lnTo>
                    <a:pt x="3597975" y="4131120"/>
                  </a:lnTo>
                  <a:lnTo>
                    <a:pt x="3609744" y="4139066"/>
                  </a:lnTo>
                  <a:cubicBezTo>
                    <a:pt x="3619795" y="4149117"/>
                    <a:pt x="3625989" y="4162966"/>
                    <a:pt x="3625989" y="4178275"/>
                  </a:cubicBezTo>
                  <a:cubicBezTo>
                    <a:pt x="3625989" y="4208891"/>
                    <a:pt x="3601213" y="4233666"/>
                    <a:pt x="3570361" y="4233667"/>
                  </a:cubicBezTo>
                  <a:cubicBezTo>
                    <a:pt x="3555052" y="4233666"/>
                    <a:pt x="3541204" y="4227473"/>
                    <a:pt x="3531184" y="4217451"/>
                  </a:cubicBezTo>
                  <a:lnTo>
                    <a:pt x="3527436" y="4211890"/>
                  </a:lnTo>
                  <a:lnTo>
                    <a:pt x="3519644" y="4220812"/>
                  </a:lnTo>
                  <a:lnTo>
                    <a:pt x="3525628" y="4209208"/>
                  </a:lnTo>
                  <a:lnTo>
                    <a:pt x="3519319" y="4199846"/>
                  </a:lnTo>
                  <a:lnTo>
                    <a:pt x="3519248" y="4199497"/>
                  </a:lnTo>
                  <a:lnTo>
                    <a:pt x="2552025" y="4526052"/>
                  </a:lnTo>
                  <a:lnTo>
                    <a:pt x="2552497" y="4528395"/>
                  </a:lnTo>
                  <a:cubicBezTo>
                    <a:pt x="2552497" y="4559011"/>
                    <a:pt x="2527721" y="4583787"/>
                    <a:pt x="2497102" y="4583787"/>
                  </a:cubicBezTo>
                  <a:cubicBezTo>
                    <a:pt x="2474140" y="4583787"/>
                    <a:pt x="2454333" y="4569850"/>
                    <a:pt x="2445864" y="4549966"/>
                  </a:cubicBezTo>
                  <a:lnTo>
                    <a:pt x="2443869" y="4540158"/>
                  </a:lnTo>
                  <a:lnTo>
                    <a:pt x="1726631" y="4480338"/>
                  </a:lnTo>
                  <a:lnTo>
                    <a:pt x="1723570" y="4495544"/>
                  </a:lnTo>
                  <a:cubicBezTo>
                    <a:pt x="1715166" y="4515494"/>
                    <a:pt x="1695489" y="4529560"/>
                    <a:pt x="1672525" y="4529561"/>
                  </a:cubicBezTo>
                  <a:cubicBezTo>
                    <a:pt x="1641909" y="4529560"/>
                    <a:pt x="1616900" y="4504787"/>
                    <a:pt x="1616900" y="4473935"/>
                  </a:cubicBezTo>
                  <a:cubicBezTo>
                    <a:pt x="1616900" y="4466281"/>
                    <a:pt x="1618449" y="4458991"/>
                    <a:pt x="1621253" y="4452363"/>
                  </a:cubicBezTo>
                  <a:lnTo>
                    <a:pt x="1622509" y="4450503"/>
                  </a:lnTo>
                  <a:lnTo>
                    <a:pt x="1034851" y="4180226"/>
                  </a:lnTo>
                  <a:lnTo>
                    <a:pt x="1032450" y="4192134"/>
                  </a:lnTo>
                  <a:cubicBezTo>
                    <a:pt x="1024046" y="4212018"/>
                    <a:pt x="1004369" y="4225955"/>
                    <a:pt x="981407" y="4225955"/>
                  </a:cubicBezTo>
                  <a:cubicBezTo>
                    <a:pt x="950789" y="4225954"/>
                    <a:pt x="925780" y="4201179"/>
                    <a:pt x="925780" y="4170563"/>
                  </a:cubicBezTo>
                  <a:cubicBezTo>
                    <a:pt x="925780" y="4155253"/>
                    <a:pt x="931973" y="4141346"/>
                    <a:pt x="942023" y="4131267"/>
                  </a:cubicBezTo>
                  <a:lnTo>
                    <a:pt x="958057" y="4120431"/>
                  </a:lnTo>
                  <a:lnTo>
                    <a:pt x="390540" y="3504423"/>
                  </a:lnTo>
                  <a:lnTo>
                    <a:pt x="388282" y="3505944"/>
                  </a:lnTo>
                  <a:cubicBezTo>
                    <a:pt x="381653" y="3508745"/>
                    <a:pt x="374364" y="3510294"/>
                    <a:pt x="366709" y="3510294"/>
                  </a:cubicBezTo>
                  <a:cubicBezTo>
                    <a:pt x="336093" y="3510294"/>
                    <a:pt x="311084" y="3485518"/>
                    <a:pt x="311084" y="3454902"/>
                  </a:cubicBezTo>
                  <a:cubicBezTo>
                    <a:pt x="311084" y="3439593"/>
                    <a:pt x="317278" y="3425686"/>
                    <a:pt x="327327" y="3415607"/>
                  </a:cubicBezTo>
                  <a:lnTo>
                    <a:pt x="337455" y="3408761"/>
                  </a:lnTo>
                  <a:lnTo>
                    <a:pt x="77049" y="2603566"/>
                  </a:lnTo>
                  <a:lnTo>
                    <a:pt x="55627" y="2607886"/>
                  </a:lnTo>
                  <a:cubicBezTo>
                    <a:pt x="25009" y="2607886"/>
                    <a:pt x="0" y="2583110"/>
                    <a:pt x="0" y="2552491"/>
                  </a:cubicBezTo>
                  <a:cubicBezTo>
                    <a:pt x="0" y="2521875"/>
                    <a:pt x="24773" y="2496866"/>
                    <a:pt x="55627" y="2496866"/>
                  </a:cubicBezTo>
                  <a:lnTo>
                    <a:pt x="59664" y="2497706"/>
                  </a:lnTo>
                  <a:lnTo>
                    <a:pt x="121372" y="1586415"/>
                  </a:lnTo>
                  <a:lnTo>
                    <a:pt x="111883" y="1584501"/>
                  </a:lnTo>
                  <a:cubicBezTo>
                    <a:pt x="91998" y="1576098"/>
                    <a:pt x="78062" y="1556421"/>
                    <a:pt x="78062" y="1533459"/>
                  </a:cubicBezTo>
                  <a:cubicBezTo>
                    <a:pt x="78062" y="1502840"/>
                    <a:pt x="102838" y="1477831"/>
                    <a:pt x="133454" y="1477831"/>
                  </a:cubicBezTo>
                  <a:cubicBezTo>
                    <a:pt x="141050" y="1477890"/>
                    <a:pt x="148310" y="1479482"/>
                    <a:pt x="154928" y="1482316"/>
                  </a:cubicBezTo>
                  <a:lnTo>
                    <a:pt x="155238" y="1482526"/>
                  </a:lnTo>
                  <a:lnTo>
                    <a:pt x="594912" y="757732"/>
                  </a:lnTo>
                  <a:lnTo>
                    <a:pt x="591993" y="755774"/>
                  </a:lnTo>
                  <a:cubicBezTo>
                    <a:pt x="581914" y="745753"/>
                    <a:pt x="575661" y="731904"/>
                    <a:pt x="575661" y="716595"/>
                  </a:cubicBezTo>
                  <a:cubicBezTo>
                    <a:pt x="575661" y="685979"/>
                    <a:pt x="600437" y="660970"/>
                    <a:pt x="631289" y="660970"/>
                  </a:cubicBezTo>
                  <a:cubicBezTo>
                    <a:pt x="638943" y="661028"/>
                    <a:pt x="646232" y="662620"/>
                    <a:pt x="652860" y="665455"/>
                  </a:cubicBezTo>
                  <a:lnTo>
                    <a:pt x="669581" y="676789"/>
                  </a:lnTo>
                  <a:lnTo>
                    <a:pt x="1663446" y="80430"/>
                  </a:lnTo>
                  <a:lnTo>
                    <a:pt x="1661254" y="77198"/>
                  </a:lnTo>
                  <a:cubicBezTo>
                    <a:pt x="1658431" y="70571"/>
                    <a:pt x="1656868" y="63282"/>
                    <a:pt x="1656868" y="55628"/>
                  </a:cubicBezTo>
                  <a:cubicBezTo>
                    <a:pt x="1656868" y="32664"/>
                    <a:pt x="1670803" y="12855"/>
                    <a:pt x="1690786" y="438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lt1"/>
                </a:solidFill>
                <a:latin typeface="Fidelity Sans" panose="020B0503030202020204" pitchFamily="34" charset="0"/>
              </a:endParaRPr>
            </a:p>
          </p:txBody>
        </p:sp>
      </p:grpSp>
      <p:cxnSp>
        <p:nvCxnSpPr>
          <p:cNvPr id="11" name="Straight Connector 10">
            <a:extLst>
              <a:ext uri="{FF2B5EF4-FFF2-40B4-BE49-F238E27FC236}">
                <a16:creationId xmlns:a16="http://schemas.microsoft.com/office/drawing/2014/main" id="{179EC982-6DB8-0B6A-8E72-0B9E3E4C720A}"/>
              </a:ext>
            </a:extLst>
          </p:cNvPr>
          <p:cNvCxnSpPr>
            <a:cxnSpLocks/>
            <a:stCxn id="1066" idx="3"/>
          </p:cNvCxnSpPr>
          <p:nvPr/>
        </p:nvCxnSpPr>
        <p:spPr>
          <a:xfrm flipV="1">
            <a:off x="3752305" y="3741050"/>
            <a:ext cx="1500516" cy="886147"/>
          </a:xfrm>
          <a:prstGeom prst="line">
            <a:avLst/>
          </a:prstGeom>
          <a:ln w="12700" cap="rnd">
            <a:solidFill>
              <a:schemeClr val="bg2">
                <a:lumMod val="60000"/>
                <a:lumOff val="40000"/>
              </a:schemeClr>
            </a:solidFill>
            <a:tailEnd type="oval"/>
          </a:ln>
        </p:spPr>
        <p:style>
          <a:lnRef idx="1">
            <a:schemeClr val="accent1"/>
          </a:lnRef>
          <a:fillRef idx="0">
            <a:schemeClr val="accent1"/>
          </a:fillRef>
          <a:effectRef idx="0">
            <a:schemeClr val="accent1"/>
          </a:effectRef>
          <a:fontRef idx="minor">
            <a:schemeClr val="tx1"/>
          </a:fontRef>
        </p:style>
      </p:cxnSp>
      <p:sp>
        <p:nvSpPr>
          <p:cNvPr id="12" name="Rectangle: Rounded Corners 11">
            <a:extLst>
              <a:ext uri="{FF2B5EF4-FFF2-40B4-BE49-F238E27FC236}">
                <a16:creationId xmlns:a16="http://schemas.microsoft.com/office/drawing/2014/main" id="{0290FB2A-63E5-2D42-CD34-E80372C09822}"/>
              </a:ext>
            </a:extLst>
          </p:cNvPr>
          <p:cNvSpPr/>
          <p:nvPr/>
        </p:nvSpPr>
        <p:spPr>
          <a:xfrm>
            <a:off x="830347" y="1562875"/>
            <a:ext cx="3197362" cy="1662200"/>
          </a:xfrm>
          <a:prstGeom prst="roundRect">
            <a:avLst>
              <a:gd name="adj" fmla="val 7941"/>
            </a:avLst>
          </a:prstGeom>
          <a:solidFill>
            <a:schemeClr val="bg1"/>
          </a:solidFill>
          <a:ln w="19050" cap="rnd">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0" rIns="182880" bIns="0" rtlCol="0" anchor="ctr"/>
          <a:lstStyle/>
          <a:p>
            <a:pPr lvl="0" algn="ctr" fontAlgn="base">
              <a:spcAft>
                <a:spcPts val="1200"/>
              </a:spcAft>
              <a:buSzPct val="170000"/>
            </a:pPr>
            <a:r>
              <a:rPr lang="en-US" sz="1600" b="1" dirty="0">
                <a:solidFill>
                  <a:schemeClr val="bg2">
                    <a:lumMod val="75000"/>
                  </a:schemeClr>
                </a:solidFill>
              </a:rPr>
              <a:t>Optimizing platform integration</a:t>
            </a:r>
          </a:p>
          <a:p>
            <a:pPr marL="285750" lvl="0" indent="-285750" fontAlgn="base">
              <a:lnSpc>
                <a:spcPts val="1300"/>
              </a:lnSpc>
              <a:spcAft>
                <a:spcPts val="600"/>
              </a:spcAft>
              <a:buSzPct val="170000"/>
              <a:buFont typeface="Arial" panose="020B0604020202020204" pitchFamily="34" charset="0"/>
              <a:buChar char="•"/>
            </a:pPr>
            <a:r>
              <a:rPr lang="en-US" sz="1100" b="1" dirty="0">
                <a:solidFill>
                  <a:schemeClr val="tx1">
                    <a:lumMod val="65000"/>
                    <a:lumOff val="35000"/>
                  </a:schemeClr>
                </a:solidFill>
              </a:rPr>
              <a:t>Modernization and security upgrades</a:t>
            </a:r>
          </a:p>
          <a:p>
            <a:pPr marL="285750" lvl="0" indent="-285750" fontAlgn="base">
              <a:lnSpc>
                <a:spcPts val="1300"/>
              </a:lnSpc>
              <a:spcAft>
                <a:spcPts val="600"/>
              </a:spcAft>
              <a:buSzPct val="170000"/>
              <a:buFont typeface="Arial" panose="020B0604020202020204" pitchFamily="34" charset="0"/>
              <a:buChar char="•"/>
            </a:pPr>
            <a:r>
              <a:rPr lang="en-US" sz="1100" b="1" dirty="0">
                <a:solidFill>
                  <a:schemeClr val="tx1">
                    <a:lumMod val="65000"/>
                    <a:lumOff val="35000"/>
                  </a:schemeClr>
                </a:solidFill>
              </a:rPr>
              <a:t>Decommissioning of legacy systems</a:t>
            </a:r>
          </a:p>
          <a:p>
            <a:pPr marL="285750" lvl="0" indent="-285750" fontAlgn="base">
              <a:lnSpc>
                <a:spcPts val="1300"/>
              </a:lnSpc>
              <a:spcAft>
                <a:spcPts val="600"/>
              </a:spcAft>
              <a:buSzPct val="170000"/>
              <a:buFont typeface="Arial" panose="020B0604020202020204" pitchFamily="34" charset="0"/>
              <a:buChar char="•"/>
            </a:pPr>
            <a:r>
              <a:rPr lang="en-US" sz="1100" b="1" dirty="0">
                <a:solidFill>
                  <a:schemeClr val="tx1">
                    <a:lumMod val="65000"/>
                    <a:lumOff val="35000"/>
                  </a:schemeClr>
                </a:solidFill>
              </a:rPr>
              <a:t>Fine-tuning integration performance</a:t>
            </a:r>
          </a:p>
        </p:txBody>
      </p:sp>
      <p:grpSp>
        <p:nvGrpSpPr>
          <p:cNvPr id="13" name="Group 12">
            <a:extLst>
              <a:ext uri="{FF2B5EF4-FFF2-40B4-BE49-F238E27FC236}">
                <a16:creationId xmlns:a16="http://schemas.microsoft.com/office/drawing/2014/main" id="{68D24A1A-A438-F06C-6402-3D139EFC3BC2}"/>
              </a:ext>
            </a:extLst>
          </p:cNvPr>
          <p:cNvGrpSpPr/>
          <p:nvPr/>
        </p:nvGrpSpPr>
        <p:grpSpPr>
          <a:xfrm>
            <a:off x="4062357" y="2221719"/>
            <a:ext cx="1072207" cy="163630"/>
            <a:chOff x="4018253" y="2392139"/>
            <a:chExt cx="1044985" cy="664051"/>
          </a:xfrm>
        </p:grpSpPr>
        <p:cxnSp>
          <p:nvCxnSpPr>
            <p:cNvPr id="14" name="Straight Connector 13">
              <a:extLst>
                <a:ext uri="{FF2B5EF4-FFF2-40B4-BE49-F238E27FC236}">
                  <a16:creationId xmlns:a16="http://schemas.microsoft.com/office/drawing/2014/main" id="{7FCEF841-7068-EF26-9A82-472AC55F10D0}"/>
                </a:ext>
              </a:extLst>
            </p:cNvPr>
            <p:cNvCxnSpPr>
              <a:cxnSpLocks/>
            </p:cNvCxnSpPr>
            <p:nvPr/>
          </p:nvCxnSpPr>
          <p:spPr>
            <a:xfrm>
              <a:off x="4367339" y="2392139"/>
              <a:ext cx="695899" cy="664051"/>
            </a:xfrm>
            <a:prstGeom prst="line">
              <a:avLst/>
            </a:prstGeom>
            <a:ln w="12700" cap="rnd">
              <a:solidFill>
                <a:schemeClr val="bg2">
                  <a:lumMod val="60000"/>
                  <a:lumOff val="4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C433A48-BE11-CFA5-7C4E-7774B2E8E9BF}"/>
                </a:ext>
              </a:extLst>
            </p:cNvPr>
            <p:cNvCxnSpPr>
              <a:cxnSpLocks/>
              <a:endCxn id="12" idx="3"/>
            </p:cNvCxnSpPr>
            <p:nvPr/>
          </p:nvCxnSpPr>
          <p:spPr>
            <a:xfrm flipH="1">
              <a:off x="4018253" y="2420238"/>
              <a:ext cx="366653" cy="0"/>
            </a:xfrm>
            <a:prstGeom prst="line">
              <a:avLst/>
            </a:prstGeom>
            <a:ln w="12700" cap="rnd">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9" name="Group 18">
            <a:extLst>
              <a:ext uri="{FF2B5EF4-FFF2-40B4-BE49-F238E27FC236}">
                <a16:creationId xmlns:a16="http://schemas.microsoft.com/office/drawing/2014/main" id="{92A144AA-5D7E-9E77-2535-821CEE7AE9F7}"/>
              </a:ext>
            </a:extLst>
          </p:cNvPr>
          <p:cNvGrpSpPr/>
          <p:nvPr/>
        </p:nvGrpSpPr>
        <p:grpSpPr>
          <a:xfrm>
            <a:off x="7314690" y="2536166"/>
            <a:ext cx="852175" cy="613484"/>
            <a:chOff x="7008967" y="1916257"/>
            <a:chExt cx="1248597" cy="864724"/>
          </a:xfrm>
        </p:grpSpPr>
        <p:cxnSp>
          <p:nvCxnSpPr>
            <p:cNvPr id="20" name="Straight Connector 19">
              <a:extLst>
                <a:ext uri="{FF2B5EF4-FFF2-40B4-BE49-F238E27FC236}">
                  <a16:creationId xmlns:a16="http://schemas.microsoft.com/office/drawing/2014/main" id="{3F785E99-330A-0383-C21A-4C8CECDC1972}"/>
                </a:ext>
              </a:extLst>
            </p:cNvPr>
            <p:cNvCxnSpPr>
              <a:cxnSpLocks/>
            </p:cNvCxnSpPr>
            <p:nvPr/>
          </p:nvCxnSpPr>
          <p:spPr>
            <a:xfrm flipH="1">
              <a:off x="7008967" y="1916257"/>
              <a:ext cx="719746" cy="864724"/>
            </a:xfrm>
            <a:prstGeom prst="line">
              <a:avLst/>
            </a:prstGeom>
            <a:ln w="12700" cap="rnd">
              <a:solidFill>
                <a:schemeClr val="bg2">
                  <a:lumMod val="60000"/>
                  <a:lumOff val="4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A8334DB-AF62-5B6E-7C54-79DCD7001F05}"/>
                </a:ext>
              </a:extLst>
            </p:cNvPr>
            <p:cNvCxnSpPr>
              <a:cxnSpLocks/>
            </p:cNvCxnSpPr>
            <p:nvPr/>
          </p:nvCxnSpPr>
          <p:spPr>
            <a:xfrm>
              <a:off x="7728558" y="1916257"/>
              <a:ext cx="529006" cy="0"/>
            </a:xfrm>
            <a:prstGeom prst="line">
              <a:avLst/>
            </a:prstGeom>
            <a:ln w="12700" cap="rnd">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grpSp>
      <p:cxnSp>
        <p:nvCxnSpPr>
          <p:cNvPr id="23" name="Straight Connector 22">
            <a:extLst>
              <a:ext uri="{FF2B5EF4-FFF2-40B4-BE49-F238E27FC236}">
                <a16:creationId xmlns:a16="http://schemas.microsoft.com/office/drawing/2014/main" id="{F81F0B05-1BDA-66F3-BBCD-B16BDA2244FB}"/>
              </a:ext>
            </a:extLst>
          </p:cNvPr>
          <p:cNvCxnSpPr>
            <a:cxnSpLocks/>
            <a:endCxn id="1069" idx="1"/>
          </p:cNvCxnSpPr>
          <p:nvPr/>
        </p:nvCxnSpPr>
        <p:spPr>
          <a:xfrm>
            <a:off x="7131680" y="3612461"/>
            <a:ext cx="1358022" cy="859494"/>
          </a:xfrm>
          <a:prstGeom prst="line">
            <a:avLst/>
          </a:prstGeom>
          <a:ln w="12700" cap="rnd">
            <a:solidFill>
              <a:schemeClr val="bg2">
                <a:lumMod val="60000"/>
                <a:lumOff val="40000"/>
              </a:schemeClr>
            </a:solidFill>
            <a:headEnd type="oval"/>
          </a:ln>
        </p:spPr>
        <p:style>
          <a:lnRef idx="1">
            <a:schemeClr val="accent1"/>
          </a:lnRef>
          <a:fillRef idx="0">
            <a:schemeClr val="accent1"/>
          </a:fillRef>
          <a:effectRef idx="0">
            <a:schemeClr val="accent1"/>
          </a:effectRef>
          <a:fontRef idx="minor">
            <a:schemeClr val="tx1"/>
          </a:fontRef>
        </p:style>
      </p:cxnSp>
      <p:pic>
        <p:nvPicPr>
          <p:cNvPr id="24" name="Graphic 23" descr="Ui Ux with solid fill">
            <a:extLst>
              <a:ext uri="{FF2B5EF4-FFF2-40B4-BE49-F238E27FC236}">
                <a16:creationId xmlns:a16="http://schemas.microsoft.com/office/drawing/2014/main" id="{E91FAFEE-34D8-79F0-98A3-41E890D33B8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72398" y="2303337"/>
            <a:ext cx="1441139" cy="1441139"/>
          </a:xfrm>
          <a:prstGeom prst="rect">
            <a:avLst/>
          </a:prstGeom>
        </p:spPr>
      </p:pic>
      <p:cxnSp>
        <p:nvCxnSpPr>
          <p:cNvPr id="25" name="Straight Connector 24">
            <a:extLst>
              <a:ext uri="{FF2B5EF4-FFF2-40B4-BE49-F238E27FC236}">
                <a16:creationId xmlns:a16="http://schemas.microsoft.com/office/drawing/2014/main" id="{1C6EB18D-3D4D-E2A8-CBD7-692C6B0DB410}"/>
              </a:ext>
            </a:extLst>
          </p:cNvPr>
          <p:cNvCxnSpPr>
            <a:cxnSpLocks/>
            <a:stCxn id="1070" idx="0"/>
            <a:endCxn id="8" idx="113"/>
          </p:cNvCxnSpPr>
          <p:nvPr/>
        </p:nvCxnSpPr>
        <p:spPr>
          <a:xfrm flipH="1" flipV="1">
            <a:off x="6170357" y="3745606"/>
            <a:ext cx="222652" cy="783380"/>
          </a:xfrm>
          <a:prstGeom prst="line">
            <a:avLst/>
          </a:prstGeom>
          <a:ln w="12700" cap="rnd">
            <a:solidFill>
              <a:schemeClr val="bg2">
                <a:lumMod val="60000"/>
                <a:lumOff val="40000"/>
              </a:schemeClr>
            </a:solidFill>
            <a:tailEnd type="oval"/>
          </a:ln>
        </p:spPr>
        <p:style>
          <a:lnRef idx="1">
            <a:schemeClr val="accent1"/>
          </a:lnRef>
          <a:fillRef idx="0">
            <a:schemeClr val="accent1"/>
          </a:fillRef>
          <a:effectRef idx="0">
            <a:schemeClr val="accent1"/>
          </a:effectRef>
          <a:fontRef idx="minor">
            <a:schemeClr val="tx1"/>
          </a:fontRef>
        </p:style>
      </p:cxnSp>
      <p:sp>
        <p:nvSpPr>
          <p:cNvPr id="1066" name="Rectangle: Rounded Corners 1065">
            <a:extLst>
              <a:ext uri="{FF2B5EF4-FFF2-40B4-BE49-F238E27FC236}">
                <a16:creationId xmlns:a16="http://schemas.microsoft.com/office/drawing/2014/main" id="{64406684-0C90-7F09-9017-8A1A89003748}"/>
              </a:ext>
            </a:extLst>
          </p:cNvPr>
          <p:cNvSpPr/>
          <p:nvPr/>
        </p:nvSpPr>
        <p:spPr>
          <a:xfrm>
            <a:off x="515424" y="3796097"/>
            <a:ext cx="3236881" cy="1662200"/>
          </a:xfrm>
          <a:prstGeom prst="roundRect">
            <a:avLst>
              <a:gd name="adj" fmla="val 7941"/>
            </a:avLst>
          </a:prstGeom>
          <a:solidFill>
            <a:schemeClr val="bg1"/>
          </a:solidFill>
          <a:ln w="19050" cap="rnd">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0" rIns="182880" bIns="0" rtlCol="0" anchor="ctr"/>
          <a:lstStyle/>
          <a:p>
            <a:pPr lvl="0" algn="ctr" fontAlgn="base">
              <a:spcAft>
                <a:spcPts val="1200"/>
              </a:spcAft>
              <a:buSzPct val="170000"/>
            </a:pPr>
            <a:r>
              <a:rPr lang="en-US" sz="1600" b="1" dirty="0">
                <a:solidFill>
                  <a:schemeClr val="bg2">
                    <a:lumMod val="75000"/>
                  </a:schemeClr>
                </a:solidFill>
              </a:rPr>
              <a:t>Scaling to support high volume integration activities</a:t>
            </a:r>
          </a:p>
          <a:p>
            <a:pPr marL="285750" indent="-285750" fontAlgn="base">
              <a:lnSpc>
                <a:spcPts val="1300"/>
              </a:lnSpc>
              <a:spcAft>
                <a:spcPts val="600"/>
              </a:spcAft>
              <a:buSzPct val="170000"/>
              <a:buFont typeface="Arial" panose="020B0604020202020204" pitchFamily="34" charset="0"/>
              <a:buChar char="•"/>
            </a:pPr>
            <a:r>
              <a:rPr lang="en-US" sz="1100" b="1" dirty="0">
                <a:solidFill>
                  <a:schemeClr val="tx1">
                    <a:lumMod val="65000"/>
                    <a:lumOff val="35000"/>
                  </a:schemeClr>
                </a:solidFill>
              </a:rPr>
              <a:t>Mergers and acquisitions (M&amp;A)</a:t>
            </a:r>
          </a:p>
          <a:p>
            <a:pPr marL="285750" indent="-285750" fontAlgn="base">
              <a:lnSpc>
                <a:spcPts val="1300"/>
              </a:lnSpc>
              <a:spcAft>
                <a:spcPts val="600"/>
              </a:spcAft>
              <a:buSzPct val="170000"/>
              <a:buFont typeface="Arial" panose="020B0604020202020204" pitchFamily="34" charset="0"/>
              <a:buChar char="•"/>
            </a:pPr>
            <a:r>
              <a:rPr lang="en-US" sz="1100" b="1" dirty="0">
                <a:solidFill>
                  <a:schemeClr val="tx1">
                    <a:lumMod val="65000"/>
                    <a:lumOff val="35000"/>
                  </a:schemeClr>
                </a:solidFill>
              </a:rPr>
              <a:t>*Generative AI, robotic process automation</a:t>
            </a:r>
          </a:p>
          <a:p>
            <a:pPr marL="285750" indent="-285750" fontAlgn="base">
              <a:lnSpc>
                <a:spcPts val="1300"/>
              </a:lnSpc>
              <a:spcAft>
                <a:spcPts val="600"/>
              </a:spcAft>
              <a:buSzPct val="170000"/>
              <a:buFont typeface="Arial" panose="020B0604020202020204" pitchFamily="34" charset="0"/>
              <a:buChar char="•"/>
            </a:pPr>
            <a:r>
              <a:rPr lang="en-US" sz="1100" b="1" dirty="0">
                <a:solidFill>
                  <a:schemeClr val="tx1">
                    <a:lumMod val="65000"/>
                    <a:lumOff val="35000"/>
                  </a:schemeClr>
                </a:solidFill>
              </a:rPr>
              <a:t>Testing and conversions</a:t>
            </a:r>
          </a:p>
        </p:txBody>
      </p:sp>
      <p:sp>
        <p:nvSpPr>
          <p:cNvPr id="1067" name="Rectangle: Rounded Corners 1066">
            <a:extLst>
              <a:ext uri="{FF2B5EF4-FFF2-40B4-BE49-F238E27FC236}">
                <a16:creationId xmlns:a16="http://schemas.microsoft.com/office/drawing/2014/main" id="{7C5F68AB-75CA-A4AA-C1CF-DD1A5D11E339}"/>
              </a:ext>
            </a:extLst>
          </p:cNvPr>
          <p:cNvSpPr/>
          <p:nvPr/>
        </p:nvSpPr>
        <p:spPr>
          <a:xfrm>
            <a:off x="8105450" y="1546829"/>
            <a:ext cx="3323046" cy="1662200"/>
          </a:xfrm>
          <a:prstGeom prst="roundRect">
            <a:avLst>
              <a:gd name="adj" fmla="val 7941"/>
            </a:avLst>
          </a:prstGeom>
          <a:solidFill>
            <a:schemeClr val="bg1"/>
          </a:solidFill>
          <a:ln w="19050" cap="rnd">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0" rIns="182880" bIns="0" rtlCol="0" anchor="ctr"/>
          <a:lstStyle/>
          <a:p>
            <a:pPr lvl="0" algn="ctr" fontAlgn="base">
              <a:spcAft>
                <a:spcPts val="1200"/>
              </a:spcAft>
              <a:buSzPct val="170000"/>
            </a:pPr>
            <a:r>
              <a:rPr lang="en-US" sz="1600" b="1" dirty="0">
                <a:solidFill>
                  <a:schemeClr val="bg2">
                    <a:lumMod val="75000"/>
                  </a:schemeClr>
                </a:solidFill>
              </a:rPr>
              <a:t>Trade outsourcing driven by clients and TAMP providers </a:t>
            </a:r>
          </a:p>
          <a:p>
            <a:pPr marL="285750" lvl="0" indent="-285750" fontAlgn="base">
              <a:lnSpc>
                <a:spcPts val="1300"/>
              </a:lnSpc>
              <a:spcAft>
                <a:spcPts val="600"/>
              </a:spcAft>
              <a:buSzPct val="170000"/>
              <a:buFont typeface="Arial" panose="020B0604020202020204" pitchFamily="34" charset="0"/>
              <a:buChar char="•"/>
            </a:pPr>
            <a:r>
              <a:rPr lang="en-US" sz="1100" b="1" dirty="0">
                <a:solidFill>
                  <a:schemeClr val="tx1">
                    <a:lumMod val="65000"/>
                    <a:lumOff val="35000"/>
                  </a:schemeClr>
                </a:solidFill>
              </a:rPr>
              <a:t>Envestnet,  Orion,  AssetMark, Vestmark</a:t>
            </a:r>
          </a:p>
          <a:p>
            <a:pPr marL="285750" lvl="0" indent="-285750" fontAlgn="base">
              <a:lnSpc>
                <a:spcPts val="1300"/>
              </a:lnSpc>
              <a:spcAft>
                <a:spcPts val="600"/>
              </a:spcAft>
              <a:buSzPct val="170000"/>
              <a:buFont typeface="Arial" panose="020B0604020202020204" pitchFamily="34" charset="0"/>
              <a:buChar char="•"/>
            </a:pPr>
            <a:r>
              <a:rPr lang="en-US" sz="1100" b="1" dirty="0">
                <a:solidFill>
                  <a:schemeClr val="tx1">
                    <a:lumMod val="65000"/>
                    <a:lumOff val="35000"/>
                  </a:schemeClr>
                </a:solidFill>
              </a:rPr>
              <a:t>SAN Segment Custom Integration</a:t>
            </a:r>
          </a:p>
        </p:txBody>
      </p:sp>
      <p:sp>
        <p:nvSpPr>
          <p:cNvPr id="1069" name="Rectangle: Rounded Corners 1068">
            <a:extLst>
              <a:ext uri="{FF2B5EF4-FFF2-40B4-BE49-F238E27FC236}">
                <a16:creationId xmlns:a16="http://schemas.microsoft.com/office/drawing/2014/main" id="{71F53430-FD85-1B63-CE68-21932E66C197}"/>
              </a:ext>
            </a:extLst>
          </p:cNvPr>
          <p:cNvSpPr/>
          <p:nvPr/>
        </p:nvSpPr>
        <p:spPr>
          <a:xfrm>
            <a:off x="8489702" y="3528308"/>
            <a:ext cx="3323046" cy="1887293"/>
          </a:xfrm>
          <a:prstGeom prst="roundRect">
            <a:avLst>
              <a:gd name="adj" fmla="val 7941"/>
            </a:avLst>
          </a:prstGeom>
          <a:solidFill>
            <a:schemeClr val="bg1"/>
          </a:solidFill>
          <a:ln w="19050" cap="rnd">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0" rIns="182880" bIns="0" rtlCol="0" anchor="ctr"/>
          <a:lstStyle/>
          <a:p>
            <a:pPr lvl="0" algn="ctr" fontAlgn="base">
              <a:spcAft>
                <a:spcPts val="1200"/>
              </a:spcAft>
              <a:buSzPct val="170000"/>
            </a:pPr>
            <a:r>
              <a:rPr lang="en-US" sz="1600" b="1" dirty="0">
                <a:solidFill>
                  <a:schemeClr val="bg2">
                    <a:lumMod val="75000"/>
                  </a:schemeClr>
                </a:solidFill>
              </a:rPr>
              <a:t>More sophisticated product offering through integration </a:t>
            </a:r>
          </a:p>
          <a:p>
            <a:pPr marL="285750" lvl="0" indent="-285750" fontAlgn="base">
              <a:lnSpc>
                <a:spcPts val="1300"/>
              </a:lnSpc>
              <a:spcAft>
                <a:spcPts val="600"/>
              </a:spcAft>
              <a:buSzPct val="170000"/>
              <a:buFont typeface="Arial" panose="020B0604020202020204" pitchFamily="34" charset="0"/>
              <a:buChar char="•"/>
            </a:pPr>
            <a:r>
              <a:rPr lang="en-US" sz="1100" b="1" dirty="0">
                <a:solidFill>
                  <a:schemeClr val="tx1">
                    <a:lumMod val="65000"/>
                    <a:lumOff val="35000"/>
                  </a:schemeClr>
                </a:solidFill>
              </a:rPr>
              <a:t>Alternative investments (Alts)</a:t>
            </a:r>
          </a:p>
          <a:p>
            <a:pPr marL="285750" lvl="0" indent="-285750" fontAlgn="base">
              <a:lnSpc>
                <a:spcPts val="1300"/>
              </a:lnSpc>
              <a:spcAft>
                <a:spcPts val="600"/>
              </a:spcAft>
              <a:buSzPct val="170000"/>
              <a:buFont typeface="Arial" panose="020B0604020202020204" pitchFamily="34" charset="0"/>
              <a:buChar char="•"/>
            </a:pPr>
            <a:r>
              <a:rPr lang="en-US" sz="1100" b="1" dirty="0">
                <a:solidFill>
                  <a:schemeClr val="tx1">
                    <a:lumMod val="65000"/>
                    <a:lumOff val="35000"/>
                  </a:schemeClr>
                </a:solidFill>
              </a:rPr>
              <a:t>Fixed income, international</a:t>
            </a:r>
          </a:p>
          <a:p>
            <a:pPr marL="285750" lvl="0" indent="-285750" fontAlgn="base">
              <a:lnSpc>
                <a:spcPts val="1300"/>
              </a:lnSpc>
              <a:spcAft>
                <a:spcPts val="600"/>
              </a:spcAft>
              <a:buSzPct val="170000"/>
              <a:buFont typeface="Arial" panose="020B0604020202020204" pitchFamily="34" charset="0"/>
              <a:buChar char="•"/>
            </a:pPr>
            <a:r>
              <a:rPr lang="en-US" sz="1100" b="1" dirty="0">
                <a:solidFill>
                  <a:schemeClr val="tx1">
                    <a:lumMod val="65000"/>
                    <a:lumOff val="35000"/>
                  </a:schemeClr>
                </a:solidFill>
              </a:rPr>
              <a:t>Custody account opening</a:t>
            </a:r>
          </a:p>
          <a:p>
            <a:pPr marL="285750" lvl="0" indent="-285750" fontAlgn="base">
              <a:lnSpc>
                <a:spcPts val="1300"/>
              </a:lnSpc>
              <a:spcAft>
                <a:spcPts val="600"/>
              </a:spcAft>
              <a:buSzPct val="170000"/>
              <a:buFont typeface="Arial" panose="020B0604020202020204" pitchFamily="34" charset="0"/>
              <a:buChar char="•"/>
            </a:pPr>
            <a:r>
              <a:rPr lang="en-US" sz="1100" b="1" dirty="0">
                <a:solidFill>
                  <a:schemeClr val="tx1">
                    <a:lumMod val="65000"/>
                    <a:lumOff val="35000"/>
                  </a:schemeClr>
                </a:solidFill>
              </a:rPr>
              <a:t>Long/short, options strategies</a:t>
            </a:r>
          </a:p>
        </p:txBody>
      </p:sp>
      <p:sp>
        <p:nvSpPr>
          <p:cNvPr id="1070" name="Rectangle: Rounded Corners 1069">
            <a:extLst>
              <a:ext uri="{FF2B5EF4-FFF2-40B4-BE49-F238E27FC236}">
                <a16:creationId xmlns:a16="http://schemas.microsoft.com/office/drawing/2014/main" id="{3278C986-FE0F-7944-8BF7-BB00EC0B9D11}"/>
              </a:ext>
            </a:extLst>
          </p:cNvPr>
          <p:cNvSpPr/>
          <p:nvPr/>
        </p:nvSpPr>
        <p:spPr>
          <a:xfrm>
            <a:off x="4680567" y="4528986"/>
            <a:ext cx="3424883" cy="1186869"/>
          </a:xfrm>
          <a:prstGeom prst="roundRect">
            <a:avLst>
              <a:gd name="adj" fmla="val 7941"/>
            </a:avLst>
          </a:prstGeom>
          <a:solidFill>
            <a:schemeClr val="bg1"/>
          </a:solidFill>
          <a:ln w="19050" cap="rnd">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0" rIns="182880" bIns="0" rtlCol="0" anchor="ctr"/>
          <a:lstStyle/>
          <a:p>
            <a:pPr algn="ctr" fontAlgn="base">
              <a:buSzPct val="170000"/>
            </a:pPr>
            <a:r>
              <a:rPr lang="en-US" sz="1600" b="1" dirty="0">
                <a:solidFill>
                  <a:schemeClr val="bg2">
                    <a:lumMod val="75000"/>
                  </a:schemeClr>
                </a:solidFill>
              </a:rPr>
              <a:t>Sustained demand </a:t>
            </a:r>
          </a:p>
          <a:p>
            <a:pPr algn="ctr" fontAlgn="base">
              <a:buSzPct val="170000"/>
            </a:pPr>
            <a:r>
              <a:rPr lang="en-US" sz="1600" b="1" dirty="0">
                <a:solidFill>
                  <a:schemeClr val="bg2">
                    <a:lumMod val="75000"/>
                  </a:schemeClr>
                </a:solidFill>
              </a:rPr>
              <a:t>for fintech solutions </a:t>
            </a:r>
          </a:p>
          <a:p>
            <a:pPr marL="285750" indent="-285750" fontAlgn="base">
              <a:lnSpc>
                <a:spcPts val="1300"/>
              </a:lnSpc>
              <a:spcBef>
                <a:spcPts val="600"/>
              </a:spcBef>
              <a:buSzPct val="170000"/>
              <a:buFont typeface="Arial" panose="020B0604020202020204" pitchFamily="34" charset="0"/>
              <a:buChar char="•"/>
            </a:pPr>
            <a:r>
              <a:rPr lang="en-US" sz="1100" b="1" dirty="0">
                <a:solidFill>
                  <a:schemeClr val="tx1">
                    <a:lumMod val="65000"/>
                    <a:lumOff val="35000"/>
                  </a:schemeClr>
                </a:solidFill>
              </a:rPr>
              <a:t>Addepar, Advyzon, Atomic Insights Dispatch, eMoney, jiffy.ai, SS&amp;C</a:t>
            </a:r>
          </a:p>
        </p:txBody>
      </p:sp>
      <p:sp>
        <p:nvSpPr>
          <p:cNvPr id="4" name="TextBox 3">
            <a:extLst>
              <a:ext uri="{FF2B5EF4-FFF2-40B4-BE49-F238E27FC236}">
                <a16:creationId xmlns:a16="http://schemas.microsoft.com/office/drawing/2014/main" id="{64D15651-4CE0-0FCD-C7ED-C66825F47D81}"/>
              </a:ext>
            </a:extLst>
          </p:cNvPr>
          <p:cNvSpPr txBox="1"/>
          <p:nvPr/>
        </p:nvSpPr>
        <p:spPr>
          <a:xfrm>
            <a:off x="1" y="5867406"/>
            <a:ext cx="12191998" cy="261610"/>
          </a:xfrm>
          <a:prstGeom prst="rect">
            <a:avLst/>
          </a:prstGeom>
          <a:solidFill>
            <a:srgbClr val="598850"/>
          </a:solidFill>
        </p:spPr>
        <p:txBody>
          <a:bodyPr wrap="square">
            <a:spAutoFit/>
          </a:bodyPr>
          <a:lstStyle/>
          <a:p>
            <a:pPr algn="ctr" defTabSz="914025"/>
            <a:r>
              <a:rPr lang="en-US" sz="1100" b="1" dirty="0">
                <a:solidFill>
                  <a:schemeClr val="bg1"/>
                </a:solidFill>
              </a:rPr>
              <a:t>*With the rise of generative AI, </a:t>
            </a:r>
            <a:r>
              <a:rPr lang="en-US" sz="1100" b="1" dirty="0" err="1">
                <a:solidFill>
                  <a:schemeClr val="bg1"/>
                </a:solidFill>
              </a:rPr>
              <a:t>iIntegration</a:t>
            </a:r>
            <a:r>
              <a:rPr lang="en-US" sz="1100" b="1" dirty="0">
                <a:solidFill>
                  <a:schemeClr val="bg1"/>
                </a:solidFill>
              </a:rPr>
              <a:t> becomes even more critical. It provides the infrastructure and data connectivity needed to power AI solutions</a:t>
            </a:r>
          </a:p>
        </p:txBody>
      </p:sp>
      <p:sp>
        <p:nvSpPr>
          <p:cNvPr id="10" name="TextBox 9">
            <a:extLst>
              <a:ext uri="{FF2B5EF4-FFF2-40B4-BE49-F238E27FC236}">
                <a16:creationId xmlns:a16="http://schemas.microsoft.com/office/drawing/2014/main" id="{5D171323-7DB2-EFF0-0E5E-F10C106AC541}"/>
              </a:ext>
            </a:extLst>
          </p:cNvPr>
          <p:cNvSpPr txBox="1"/>
          <p:nvPr/>
        </p:nvSpPr>
        <p:spPr>
          <a:xfrm>
            <a:off x="332302" y="6451827"/>
            <a:ext cx="10163420" cy="415498"/>
          </a:xfrm>
          <a:prstGeom prst="rect">
            <a:avLst/>
          </a:prstGeom>
          <a:noFill/>
        </p:spPr>
        <p:txBody>
          <a:bodyPr wrap="square">
            <a:spAutoFit/>
          </a:bodyPr>
          <a:lstStyle/>
          <a:p>
            <a:pPr marL="0" marR="0"/>
            <a:r>
              <a:rPr lang="en-US" sz="700" kern="100" dirty="0">
                <a:effectLst/>
                <a:ea typeface="Aptos" panose="020B0004020202020204" pitchFamily="34" charset="0"/>
                <a:cs typeface="Times New Roman" panose="02020603050405020304" pitchFamily="18" charset="0"/>
              </a:rPr>
              <a:t>IWMS platform is integrated with more than 250 fintech providers across the industry. The fintech providers referenced above are listed for illustrative purposes only and based on relative market popularity as of December 2025. Such references do not constitute an endorsement, recommendation, or solicitation for the use of any specific product, service, or partnership. Investment professionals are solely responsible for conducting their own independent due diligence prior to selecting or engaging any fintech products or services.</a:t>
            </a:r>
          </a:p>
        </p:txBody>
      </p:sp>
    </p:spTree>
    <p:extLst>
      <p:ext uri="{BB962C8B-B14F-4D97-AF65-F5344CB8AC3E}">
        <p14:creationId xmlns:p14="http://schemas.microsoft.com/office/powerpoint/2010/main" val="815704360"/>
      </p:ext>
    </p:extLst>
  </p:cSld>
  <p:clrMapOvr>
    <a:masterClrMapping/>
  </p:clrMapOvr>
</p:sld>
</file>

<file path=ppt/theme/theme1.xml><?xml version="1.0" encoding="utf-8"?>
<a:theme xmlns:a="http://schemas.openxmlformats.org/drawingml/2006/main" name="Fidelity Brand">
  <a:themeElements>
    <a:clrScheme name="Fidelity Light Mode 2025">
      <a:dk1>
        <a:srgbClr val="000000"/>
      </a:dk1>
      <a:lt1>
        <a:srgbClr val="FFFFFF"/>
      </a:lt1>
      <a:dk2>
        <a:srgbClr val="044014"/>
      </a:dk2>
      <a:lt2>
        <a:srgbClr val="368727"/>
      </a:lt2>
      <a:accent1>
        <a:srgbClr val="6AD539"/>
      </a:accent1>
      <a:accent2>
        <a:srgbClr val="3880F3"/>
      </a:accent2>
      <a:accent3>
        <a:srgbClr val="368727"/>
      </a:accent3>
      <a:accent4>
        <a:srgbClr val="9747F6"/>
      </a:accent4>
      <a:accent5>
        <a:srgbClr val="1DE4CA"/>
      </a:accent5>
      <a:accent6>
        <a:srgbClr val="403F3E"/>
      </a:accent6>
      <a:hlink>
        <a:srgbClr val="1D3986"/>
      </a:hlink>
      <a:folHlink>
        <a:srgbClr val="1D3986"/>
      </a:folHlink>
    </a:clrScheme>
    <a:fontScheme name="Custom 1">
      <a:majorFont>
        <a:latin typeface="Fidelity Slab"/>
        <a:ea typeface=""/>
        <a:cs typeface=""/>
      </a:majorFont>
      <a:minorFont>
        <a:latin typeface="Fidelity Sans 2"/>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Fidelity Brand">
  <a:themeElements>
    <a:clrScheme name="Fidelity Branding 2024">
      <a:dk1>
        <a:srgbClr val="000000"/>
      </a:dk1>
      <a:lt1>
        <a:srgbClr val="FFFFFF"/>
      </a:lt1>
      <a:dk2>
        <a:srgbClr val="044014"/>
      </a:dk2>
      <a:lt2>
        <a:srgbClr val="368727"/>
      </a:lt2>
      <a:accent1>
        <a:srgbClr val="69D538"/>
      </a:accent1>
      <a:accent2>
        <a:srgbClr val="3880F3"/>
      </a:accent2>
      <a:accent3>
        <a:srgbClr val="368727"/>
      </a:accent3>
      <a:accent4>
        <a:srgbClr val="9747F6"/>
      </a:accent4>
      <a:accent5>
        <a:srgbClr val="1DE3CA"/>
      </a:accent5>
      <a:accent6>
        <a:srgbClr val="044014"/>
      </a:accent6>
      <a:hlink>
        <a:srgbClr val="1D3986"/>
      </a:hlink>
      <a:folHlink>
        <a:srgbClr val="0B1533"/>
      </a:folHlink>
    </a:clrScheme>
    <a:fontScheme name="Custom 1">
      <a:majorFont>
        <a:latin typeface="Fidelity Slab"/>
        <a:ea typeface=""/>
        <a:cs typeface=""/>
      </a:majorFont>
      <a:minorFont>
        <a:latin typeface="Fidelity Sans 2"/>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Notes0 xmlns="bbfbac0a-fcc8-46d1-a1db-bbc0d6f17e03" xsi:nil="true"/>
    <eReview xmlns="bbfbac0a-fcc8-46d1-a1db-bbc0d6f17e03" xsi:nil="true"/>
    <TaxCatchAll xmlns="9d62c736-829a-4506-9940-e7298709fa07" xsi:nil="true"/>
    <lcf76f155ced4ddcb4097134ff3c332f xmlns="bbfbac0a-fcc8-46d1-a1db-bbc0d6f17e03">
      <Terms xmlns="http://schemas.microsoft.com/office/infopath/2007/PartnerControls"/>
    </lcf76f155ced4ddcb4097134ff3c332f>
    <Expiration xmlns="bbfbac0a-fcc8-46d1-a1db-bbc0d6f17e0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2992AF07B39B44B8DB1856B753B742D" ma:contentTypeVersion="16" ma:contentTypeDescription="Create a new document." ma:contentTypeScope="" ma:versionID="a9c87e051f030d508f0299554b816b90">
  <xsd:schema xmlns:xsd="http://www.w3.org/2001/XMLSchema" xmlns:xs="http://www.w3.org/2001/XMLSchema" xmlns:p="http://schemas.microsoft.com/office/2006/metadata/properties" xmlns:ns2="bbfbac0a-fcc8-46d1-a1db-bbc0d6f17e03" xmlns:ns3="9d62c736-829a-4506-9940-e7298709fa07" targetNamespace="http://schemas.microsoft.com/office/2006/metadata/properties" ma:root="true" ma:fieldsID="ecce9825bbcbd09821510f5250060893" ns2:_="" ns3:_="">
    <xsd:import namespace="bbfbac0a-fcc8-46d1-a1db-bbc0d6f17e03"/>
    <xsd:import namespace="9d62c736-829a-4506-9940-e7298709fa0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eReview" minOccurs="0"/>
                <xsd:element ref="ns2:Expiration" minOccurs="0"/>
                <xsd:element ref="ns2:Notes0"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fbac0a-fcc8-46d1-a1db-bbc0d6f17e0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eReview" ma:index="12" nillable="true" ma:displayName="eReview" ma:format="Dropdown" ma:internalName="eReview">
      <xsd:simpleType>
        <xsd:restriction base="dms:Text">
          <xsd:maxLength value="255"/>
        </xsd:restriction>
      </xsd:simpleType>
    </xsd:element>
    <xsd:element name="Expiration" ma:index="13" nillable="true" ma:displayName="Expiration" ma:format="Dropdown" ma:internalName="Expiration">
      <xsd:simpleType>
        <xsd:restriction base="dms:Text">
          <xsd:maxLength value="255"/>
        </xsd:restriction>
      </xsd:simpleType>
    </xsd:element>
    <xsd:element name="Notes0" ma:index="14" nillable="true" ma:displayName="Notes" ma:internalName="Notes0">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da5aa731-3981-4550-91eb-7c8270028580"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d62c736-829a-4506-9940-e7298709fa07"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ca34431e-928d-4ca1-9fa6-77bb98700b0a}" ma:internalName="TaxCatchAll" ma:showField="CatchAllData" ma:web="9d62c736-829a-4506-9940-e7298709fa0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6DFC92E-CFDF-44B6-A7A7-2E45C5EF0E5B}">
  <ds:schemaRefs>
    <ds:schemaRef ds:uri="http://schemas.microsoft.com/office/2006/documentManagement/types"/>
    <ds:schemaRef ds:uri="bbfbac0a-fcc8-46d1-a1db-bbc0d6f17e03"/>
    <ds:schemaRef ds:uri="9d62c736-829a-4506-9940-e7298709fa07"/>
    <ds:schemaRef ds:uri="http://purl.org/dc/elements/1.1/"/>
    <ds:schemaRef ds:uri="http://schemas.microsoft.com/office/infopath/2007/PartnerControls"/>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D23E20A4-DCB2-4AE9-8980-A4EDFFA13F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fbac0a-fcc8-46d1-a1db-bbc0d6f17e03"/>
    <ds:schemaRef ds:uri="9d62c736-829a-4506-9940-e7298709fa0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7A34A31-565E-4249-BCFB-16EC88B0C5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10614</TotalTime>
  <Words>5797</Words>
  <Application>Microsoft Office PowerPoint</Application>
  <PresentationFormat>Widescreen</PresentationFormat>
  <Paragraphs>1297</Paragraphs>
  <Slides>21</Slides>
  <Notes>21</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21</vt:i4>
      </vt:variant>
    </vt:vector>
  </HeadingPairs>
  <TitlesOfParts>
    <vt:vector size="35" baseType="lpstr">
      <vt:lpstr>ＭＳ Ｐゴシック</vt:lpstr>
      <vt:lpstr>Aptos</vt:lpstr>
      <vt:lpstr>Aptos Narrow</vt:lpstr>
      <vt:lpstr>Arial</vt:lpstr>
      <vt:lpstr>Courier New</vt:lpstr>
      <vt:lpstr>Fidelity Sans</vt:lpstr>
      <vt:lpstr>Fidelity Sans 2</vt:lpstr>
      <vt:lpstr>Fidelity Sans Lt</vt:lpstr>
      <vt:lpstr>Fidelity Slab</vt:lpstr>
      <vt:lpstr>Times New Roman</vt:lpstr>
      <vt:lpstr>Wingdings</vt:lpstr>
      <vt:lpstr>Wingdings 2</vt:lpstr>
      <vt:lpstr>Fidelity Brand</vt:lpstr>
      <vt:lpstr>1_Fidelity Brand</vt:lpstr>
      <vt:lpstr>Integration Services</vt:lpstr>
      <vt:lpstr>Agenda </vt:lpstr>
      <vt:lpstr>Integration Services Overview </vt:lpstr>
      <vt:lpstr>Providing flexibility to deliver firms’ desired experiences</vt:lpstr>
      <vt:lpstr>PowerPoint Presentation</vt:lpstr>
      <vt:lpstr>2025 integration highlights</vt:lpstr>
      <vt:lpstr>Technology consulting &amp; deployment model &amp; approach</vt:lpstr>
      <vt:lpstr>Fidelity &amp; client engagement by phase</vt:lpstr>
      <vt:lpstr>2026 observations:  evolving landscape</vt:lpstr>
      <vt:lpstr>AI-powered API integration for faster time-to-market</vt:lpstr>
      <vt:lpstr>Implementation procedures and guidance  Robotic process automation (RPA), AI, and/or automation tools via API</vt:lpstr>
      <vt:lpstr>Fintech integration</vt:lpstr>
      <vt:lpstr>Fintech strategy: one platform, many solutions</vt:lpstr>
      <vt:lpstr>Comprehensive fintech ecosystem</vt:lpstr>
      <vt:lpstr>Fidelity integrations | financial planning</vt:lpstr>
      <vt:lpstr>Fidelity integrations | account opening &amp; onboarding</vt:lpstr>
      <vt:lpstr>Fidelity integrations | client engagement &amp; CRM</vt:lpstr>
      <vt:lpstr>Fidelity integrations | portfolio management &amp; reporting</vt:lpstr>
      <vt:lpstr>Fidelity integrations | trading &amp; rebalancing</vt:lpstr>
      <vt:lpstr>PowerPoint Presentation</vt:lpstr>
      <vt:lpstr>Important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Fidelity Branded PowerPoint Template</dc:title>
  <dc:creator>Fuller, Eryn</dc:creator>
  <cp:lastModifiedBy>Alfano, Kristina</cp:lastModifiedBy>
  <cp:revision>16</cp:revision>
  <dcterms:created xsi:type="dcterms:W3CDTF">2023-01-10T15:25:43Z</dcterms:created>
  <dcterms:modified xsi:type="dcterms:W3CDTF">2026-03-06T17:37:37Z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0x01010032992AF07B39B44B8DB1856B753B742D</vt:lpwstr>
  </property>
  <property fmtid="{D5CDD505-2E9C-101B-9397-08002B2CF9AE}" pid="3" name="MediaServiceImageTags">
    <vt:lpwstr/>
  </property>
  <property fmtid="{D5CDD505-2E9C-101B-9397-08002B2CF9AE}" pid="4" name="MSIP_Label_526cd327-f806-4fe6-bd83-ee274c8a0858_Enabled">
    <vt:lpwstr>true</vt:lpwstr>
  </property>
  <property fmtid="{D5CDD505-2E9C-101B-9397-08002B2CF9AE}" pid="5" name="MSIP_Label_526cd327-f806-4fe6-bd83-ee274c8a0858_SetDate">
    <vt:lpwstr>2026-02-19T16:55:52Z</vt:lpwstr>
  </property>
  <property fmtid="{D5CDD505-2E9C-101B-9397-08002B2CF9AE}" pid="6" name="MSIP_Label_526cd327-f806-4fe6-bd83-ee274c8a0858_Method">
    <vt:lpwstr>Privileged</vt:lpwstr>
  </property>
  <property fmtid="{D5CDD505-2E9C-101B-9397-08002B2CF9AE}" pid="7" name="MSIP_Label_526cd327-f806-4fe6-bd83-ee274c8a0858_Name">
    <vt:lpwstr>Public</vt:lpwstr>
  </property>
  <property fmtid="{D5CDD505-2E9C-101B-9397-08002B2CF9AE}" pid="8" name="MSIP_Label_526cd327-f806-4fe6-bd83-ee274c8a0858_SiteId">
    <vt:lpwstr>7521acbc-a68c-41e5-a975-1cf83066dd19</vt:lpwstr>
  </property>
  <property fmtid="{D5CDD505-2E9C-101B-9397-08002B2CF9AE}" pid="9" name="MSIP_Label_526cd327-f806-4fe6-bd83-ee274c8a0858_ActionId">
    <vt:lpwstr>be7e475b-8e0e-404a-bc75-631cf93878f5</vt:lpwstr>
  </property>
  <property fmtid="{D5CDD505-2E9C-101B-9397-08002B2CF9AE}" pid="10" name="MSIP_Label_526cd327-f806-4fe6-bd83-ee274c8a0858_ContentBits">
    <vt:lpwstr>0</vt:lpwstr>
  </property>
  <property fmtid="{D5CDD505-2E9C-101B-9397-08002B2CF9AE}" pid="11" name="MSIP_Label_526cd327-f806-4fe6-bd83-ee274c8a0858_Tag">
    <vt:lpwstr>10, 0, 1, 1</vt:lpwstr>
  </property>
</Properties>
</file>