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svg" ContentType="image/svg+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heme/theme2.xml" ContentType="application/vnd.openxmlformats-officedocument.theme+xml"/>
  <Override PartName="/ppt/theme/theme3.xml" ContentType="application/vnd.openxmlformats-officedocument.theme+xml"/>
  <Override PartName="/ppt/tags/tag6.xml" ContentType="application/vnd.openxmlformats-officedocument.presentationml.tags+xml"/>
  <Override PartName="/ppt/tags/tag7.xml" ContentType="application/vnd.openxmlformats-officedocument.presentationml.tags+xml"/>
  <Override PartName="/ppt/notesSlides/notesSlide1.xml" ContentType="application/vnd.openxmlformats-officedocument.presentationml.notesSlide+xml"/>
  <Override PartName="/ppt/tags/tag8.xml" ContentType="application/vnd.openxmlformats-officedocument.presentationml.tags+xml"/>
  <Override PartName="/ppt/notesSlides/notesSlide2.xml" ContentType="application/vnd.openxmlformats-officedocument.presentationml.notesSlide+xml"/>
  <Override PartName="/ppt/charts/chartEx1.xml" ContentType="application/vnd.ms-office.chartex+xml"/>
  <Override PartName="/ppt/charts/style1.xml" ContentType="application/vnd.ms-office.chartstyle+xml"/>
  <Override PartName="/ppt/charts/colors1.xml" ContentType="application/vnd.ms-office.chartcolorstyle+xml"/>
  <Override PartName="/ppt/tags/tag9.xml" ContentType="application/vnd.openxmlformats-officedocument.presentationml.tags+xml"/>
  <Override PartName="/ppt/notesSlides/notesSlide3.xml" ContentType="application/vnd.openxmlformats-officedocument.presentationml.notesSlide+xml"/>
  <Override PartName="/ppt/tags/tag10.xml" ContentType="application/vnd.openxmlformats-officedocument.presentationml.tags+xml"/>
  <Override PartName="/ppt/notesSlides/notesSlide4.xml" ContentType="application/vnd.openxmlformats-officedocument.presentationml.notesSlide+xml"/>
  <Override PartName="/ppt/tags/tag11.xml" ContentType="application/vnd.openxmlformats-officedocument.presentationml.tags+xml"/>
  <Override PartName="/ppt/notesSlides/notesSlide5.xml" ContentType="application/vnd.openxmlformats-officedocument.presentationml.notesSlide+xml"/>
  <Override PartName="/ppt/tags/tag12.xml" ContentType="application/vnd.openxmlformats-officedocument.presentationml.tags+xml"/>
  <Override PartName="/ppt/notesSlides/notesSlide6.xml" ContentType="application/vnd.openxmlformats-officedocument.presentationml.notesSlide+xml"/>
  <Override PartName="/ppt/tags/tag13.xml" ContentType="application/vnd.openxmlformats-officedocument.presentationml.tags+xml"/>
  <Override PartName="/ppt/notesSlides/notesSlide7.xml" ContentType="application/vnd.openxmlformats-officedocument.presentationml.notesSlide+xml"/>
  <Override PartName="/ppt/charts/chart1.xml" ContentType="application/vnd.openxmlformats-officedocument.drawingml.chart+xml"/>
  <Override PartName="/ppt/tags/tag14.xml" ContentType="application/vnd.openxmlformats-officedocument.presentationml.tags+xml"/>
  <Override PartName="/ppt/notesSlides/notesSlide8.xml" ContentType="application/vnd.openxmlformats-officedocument.presentationml.notesSlide+xml"/>
  <Override PartName="/ppt/tags/tag15.xml" ContentType="application/vnd.openxmlformats-officedocument.presentationml.tags+xml"/>
  <Override PartName="/ppt/notesSlides/notesSlide9.xml" ContentType="application/vnd.openxmlformats-officedocument.presentationml.notesSlid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tags/tag16.xml" ContentType="application/vnd.openxmlformats-officedocument.presentationml.tags+xml"/>
  <Override PartName="/ppt/notesSlides/notesSlide10.xml" ContentType="application/vnd.openxmlformats-officedocument.presentationml.notesSlide+xml"/>
  <Override PartName="/ppt/tags/tag17.xml" ContentType="application/vnd.openxmlformats-officedocument.presentationml.tags+xml"/>
  <Override PartName="/ppt/notesSlides/notesSlide11.xml" ContentType="application/vnd.openxmlformats-officedocument.presentationml.notesSlide+xml"/>
  <Override PartName="/ppt/tags/tag18.xml" ContentType="application/vnd.openxmlformats-officedocument.presentationml.tags+xml"/>
  <Override PartName="/ppt/notesSlides/notesSlide12.xml" ContentType="application/vnd.openxmlformats-officedocument.presentationml.notesSlid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tags/tag19.xml" ContentType="application/vnd.openxmlformats-officedocument.presentationml.tags+xml"/>
  <Override PartName="/ppt/notesSlides/notesSlide13.xml" ContentType="application/vnd.openxmlformats-officedocument.presentationml.notesSlide+xml"/>
  <Override PartName="/ppt/charts/chart6.xml" ContentType="application/vnd.openxmlformats-officedocument.drawingml.chart+xml"/>
  <Override PartName="/ppt/charts/style6.xml" ContentType="application/vnd.ms-office.chartstyle+xml"/>
  <Override PartName="/ppt/charts/colors6.xml" ContentType="application/vnd.ms-office.chartcolorstyle+xml"/>
  <Override PartName="/ppt/tags/tag20.xml" ContentType="application/vnd.openxmlformats-officedocument.presentationml.tags+xml"/>
  <Override PartName="/ppt/notesSlides/notesSlide14.xml" ContentType="application/vnd.openxmlformats-officedocument.presentationml.notesSlide+xml"/>
  <Override PartName="/ppt/charts/chart7.xml" ContentType="application/vnd.openxmlformats-officedocument.drawingml.chart+xml"/>
  <Override PartName="/ppt/charts/style7.xml" ContentType="application/vnd.ms-office.chartstyle+xml"/>
  <Override PartName="/ppt/charts/colors7.xml" ContentType="application/vnd.ms-office.chartcolorstyle+xml"/>
  <Override PartName="/ppt/charts/chart8.xml" ContentType="application/vnd.openxmlformats-officedocument.drawingml.chart+xml"/>
  <Override PartName="/ppt/charts/style8.xml" ContentType="application/vnd.ms-office.chartstyle+xml"/>
  <Override PartName="/ppt/charts/colors8.xml" ContentType="application/vnd.ms-office.chartcolorstyle+xml"/>
  <Override PartName="/ppt/tags/tag21.xml" ContentType="application/vnd.openxmlformats-officedocument.presentationml.tags+xml"/>
  <Override PartName="/ppt/notesSlides/notesSlide15.xml" ContentType="application/vnd.openxmlformats-officedocument.presentationml.notesSlide+xml"/>
  <Override PartName="/ppt/tags/tag22.xml" ContentType="application/vnd.openxmlformats-officedocument.presentationml.tags+xml"/>
  <Override PartName="/ppt/notesSlides/notesSlide16.xml" ContentType="application/vnd.openxmlformats-officedocument.presentationml.notesSlide+xml"/>
  <Override PartName="/ppt/charts/chart9.xml" ContentType="application/vnd.openxmlformats-officedocument.drawingml.chart+xml"/>
  <Override PartName="/ppt/charts/style9.xml" ContentType="application/vnd.ms-office.chartstyle+xml"/>
  <Override PartName="/ppt/charts/colors9.xml" ContentType="application/vnd.ms-office.chartcolorstyle+xml"/>
  <Override PartName="/ppt/tags/tag23.xml" ContentType="application/vnd.openxmlformats-officedocument.presentationml.tags+xml"/>
  <Override PartName="/ppt/notesSlides/notesSlide17.xml" ContentType="application/vnd.openxmlformats-officedocument.presentationml.notesSlide+xml"/>
  <Override PartName="/ppt/tags/tag24.xml" ContentType="application/vnd.openxmlformats-officedocument.presentationml.tags+xml"/>
  <Override PartName="/ppt/notesSlides/notesSlide18.xml" ContentType="application/vnd.openxmlformats-officedocument.presentationml.notesSlide+xml"/>
  <Override PartName="/ppt/tags/tag25.xml" ContentType="application/vnd.openxmlformats-officedocument.presentationml.tags+xml"/>
  <Override PartName="/ppt/notesSlides/notesSlide19.xml" ContentType="application/vnd.openxmlformats-officedocument.presentationml.notesSlide+xml"/>
  <Override PartName="/ppt/tags/tag26.xml" ContentType="application/vnd.openxmlformats-officedocument.presentationml.tags+xml"/>
  <Override PartName="/ppt/notesSlides/notesSlide20.xml" ContentType="application/vnd.openxmlformats-officedocument.presentationml.notesSl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12" r:id="rId4"/>
  </p:sldMasterIdLst>
  <p:notesMasterIdLst>
    <p:notesMasterId r:id="rId30"/>
  </p:notesMasterIdLst>
  <p:handoutMasterIdLst>
    <p:handoutMasterId r:id="rId31"/>
  </p:handoutMasterIdLst>
  <p:sldIdLst>
    <p:sldId id="291" r:id="rId5"/>
    <p:sldId id="307" r:id="rId6"/>
    <p:sldId id="259" r:id="rId7"/>
    <p:sldId id="296" r:id="rId8"/>
    <p:sldId id="297" r:id="rId9"/>
    <p:sldId id="298" r:id="rId10"/>
    <p:sldId id="299" r:id="rId11"/>
    <p:sldId id="308" r:id="rId12"/>
    <p:sldId id="300" r:id="rId13"/>
    <p:sldId id="301" r:id="rId14"/>
    <p:sldId id="302" r:id="rId15"/>
    <p:sldId id="303" r:id="rId16"/>
    <p:sldId id="304" r:id="rId17"/>
    <p:sldId id="309" r:id="rId18"/>
    <p:sldId id="305" r:id="rId19"/>
    <p:sldId id="306" r:id="rId20"/>
    <p:sldId id="311" r:id="rId21"/>
    <p:sldId id="312" r:id="rId22"/>
    <p:sldId id="310" r:id="rId23"/>
    <p:sldId id="313" r:id="rId24"/>
    <p:sldId id="314" r:id="rId25"/>
    <p:sldId id="315" r:id="rId26"/>
    <p:sldId id="316" r:id="rId27"/>
    <p:sldId id="268" r:id="rId28"/>
    <p:sldId id="295" r:id="rId29"/>
  </p:sldIdLst>
  <p:sldSz cx="12192000" cy="6858000"/>
  <p:notesSz cx="6985000" cy="9283700"/>
  <p:custDataLst>
    <p:tags r:id="rId32"/>
  </p:custDataLst>
  <p:defaultTextStyle>
    <a:defPPr>
      <a:defRPr lang="en-US"/>
    </a:defPPr>
    <a:lvl1pPr algn="l" rtl="0" fontAlgn="base">
      <a:spcBef>
        <a:spcPct val="0"/>
      </a:spcBef>
      <a:spcAft>
        <a:spcPct val="0"/>
      </a:spcAft>
      <a:defRPr sz="1500" kern="1200">
        <a:solidFill>
          <a:schemeClr val="tx1"/>
        </a:solidFill>
        <a:latin typeface="Arial" pitchFamily="34" charset="0"/>
        <a:ea typeface="ＭＳ Ｐゴシック"/>
        <a:cs typeface="ＭＳ Ｐゴシック"/>
      </a:defRPr>
    </a:lvl1pPr>
    <a:lvl2pPr marL="566038" algn="l" rtl="0" fontAlgn="base">
      <a:spcBef>
        <a:spcPct val="0"/>
      </a:spcBef>
      <a:spcAft>
        <a:spcPct val="0"/>
      </a:spcAft>
      <a:defRPr sz="1500" kern="1200">
        <a:solidFill>
          <a:schemeClr val="tx1"/>
        </a:solidFill>
        <a:latin typeface="Arial" pitchFamily="34" charset="0"/>
        <a:ea typeface="ＭＳ Ｐゴシック"/>
        <a:cs typeface="ＭＳ Ｐゴシック"/>
      </a:defRPr>
    </a:lvl2pPr>
    <a:lvl3pPr marL="1132076" algn="l" rtl="0" fontAlgn="base">
      <a:spcBef>
        <a:spcPct val="0"/>
      </a:spcBef>
      <a:spcAft>
        <a:spcPct val="0"/>
      </a:spcAft>
      <a:defRPr sz="1500" kern="1200">
        <a:solidFill>
          <a:schemeClr val="tx1"/>
        </a:solidFill>
        <a:latin typeface="Arial" pitchFamily="34" charset="0"/>
        <a:ea typeface="ＭＳ Ｐゴシック"/>
        <a:cs typeface="ＭＳ Ｐゴシック"/>
      </a:defRPr>
    </a:lvl3pPr>
    <a:lvl4pPr marL="1698112" algn="l" rtl="0" fontAlgn="base">
      <a:spcBef>
        <a:spcPct val="0"/>
      </a:spcBef>
      <a:spcAft>
        <a:spcPct val="0"/>
      </a:spcAft>
      <a:defRPr sz="1500" kern="1200">
        <a:solidFill>
          <a:schemeClr val="tx1"/>
        </a:solidFill>
        <a:latin typeface="Arial" pitchFamily="34" charset="0"/>
        <a:ea typeface="ＭＳ Ｐゴシック"/>
        <a:cs typeface="ＭＳ Ｐゴシック"/>
      </a:defRPr>
    </a:lvl4pPr>
    <a:lvl5pPr marL="2264150" algn="l" rtl="0" fontAlgn="base">
      <a:spcBef>
        <a:spcPct val="0"/>
      </a:spcBef>
      <a:spcAft>
        <a:spcPct val="0"/>
      </a:spcAft>
      <a:defRPr sz="1500" kern="1200">
        <a:solidFill>
          <a:schemeClr val="tx1"/>
        </a:solidFill>
        <a:latin typeface="Arial" pitchFamily="34" charset="0"/>
        <a:ea typeface="ＭＳ Ｐゴシック"/>
        <a:cs typeface="ＭＳ Ｐゴシック"/>
      </a:defRPr>
    </a:lvl5pPr>
    <a:lvl6pPr marL="2830188" algn="l" defTabSz="1132076" rtl="0" eaLnBrk="1" latinLnBrk="0" hangingPunct="1">
      <a:defRPr sz="1500" kern="1200">
        <a:solidFill>
          <a:schemeClr val="tx1"/>
        </a:solidFill>
        <a:latin typeface="Arial" pitchFamily="34" charset="0"/>
        <a:ea typeface="ＭＳ Ｐゴシック"/>
        <a:cs typeface="ＭＳ Ｐゴシック"/>
      </a:defRPr>
    </a:lvl6pPr>
    <a:lvl7pPr marL="3396226" algn="l" defTabSz="1132076" rtl="0" eaLnBrk="1" latinLnBrk="0" hangingPunct="1">
      <a:defRPr sz="1500" kern="1200">
        <a:solidFill>
          <a:schemeClr val="tx1"/>
        </a:solidFill>
        <a:latin typeface="Arial" pitchFamily="34" charset="0"/>
        <a:ea typeface="ＭＳ Ｐゴシック"/>
        <a:cs typeface="ＭＳ Ｐゴシック"/>
      </a:defRPr>
    </a:lvl7pPr>
    <a:lvl8pPr marL="3962262" algn="l" defTabSz="1132076" rtl="0" eaLnBrk="1" latinLnBrk="0" hangingPunct="1">
      <a:defRPr sz="1500" kern="1200">
        <a:solidFill>
          <a:schemeClr val="tx1"/>
        </a:solidFill>
        <a:latin typeface="Arial" pitchFamily="34" charset="0"/>
        <a:ea typeface="ＭＳ Ｐゴシック"/>
        <a:cs typeface="ＭＳ Ｐゴシック"/>
      </a:defRPr>
    </a:lvl8pPr>
    <a:lvl9pPr marL="4528300" algn="l" defTabSz="1132076" rtl="0" eaLnBrk="1" latinLnBrk="0" hangingPunct="1">
      <a:defRPr sz="1500" kern="1200">
        <a:solidFill>
          <a:schemeClr val="tx1"/>
        </a:solidFill>
        <a:latin typeface="Arial" pitchFamily="34" charset="0"/>
        <a:ea typeface="ＭＳ Ｐゴシック"/>
        <a:cs typeface="ＭＳ Ｐゴシック"/>
      </a:defRPr>
    </a:lvl9pPr>
  </p:defaultTextStyle>
  <p:extLst>
    <p:ext uri="{EFAFB233-063F-42B5-8137-9DF3F51BA10A}">
      <p15:sldGuideLst xmlns:p15="http://schemas.microsoft.com/office/powerpoint/2012/main">
        <p15:guide id="1" orient="horz" pos="4056" userDrawn="1">
          <p15:clr>
            <a:srgbClr val="A4A3A4"/>
          </p15:clr>
        </p15:guide>
        <p15:guide id="2" orient="horz" pos="137" userDrawn="1">
          <p15:clr>
            <a:srgbClr val="A4A3A4"/>
          </p15:clr>
        </p15:guide>
        <p15:guide id="3" orient="horz" pos="1385" userDrawn="1">
          <p15:clr>
            <a:srgbClr val="A4A3A4"/>
          </p15:clr>
        </p15:guide>
        <p15:guide id="4" orient="horz" pos="624" userDrawn="1">
          <p15:clr>
            <a:srgbClr val="A4A3A4"/>
          </p15:clr>
        </p15:guide>
        <p15:guide id="5" orient="horz" pos="4152" userDrawn="1">
          <p15:clr>
            <a:srgbClr val="A4A3A4"/>
          </p15:clr>
        </p15:guide>
        <p15:guide id="6" orient="horz" pos="419" userDrawn="1">
          <p15:clr>
            <a:srgbClr val="A4A3A4"/>
          </p15:clr>
        </p15:guide>
        <p15:guide id="7" orient="horz" pos="1608" userDrawn="1">
          <p15:clr>
            <a:srgbClr val="A4A3A4"/>
          </p15:clr>
        </p15:guide>
        <p15:guide id="9" orient="horz" pos="3816" userDrawn="1">
          <p15:clr>
            <a:srgbClr val="A4A3A4"/>
          </p15:clr>
        </p15:guide>
        <p15:guide id="10" orient="horz" pos="3689" userDrawn="1">
          <p15:clr>
            <a:srgbClr val="A4A3A4"/>
          </p15:clr>
        </p15:guide>
        <p15:guide id="11" orient="horz" pos="2472" userDrawn="1">
          <p15:clr>
            <a:srgbClr val="A4A3A4"/>
          </p15:clr>
        </p15:guide>
        <p15:guide id="12" orient="horz" pos="2280" userDrawn="1">
          <p15:clr>
            <a:srgbClr val="A4A3A4"/>
          </p15:clr>
        </p15:guide>
        <p15:guide id="13" pos="7411" userDrawn="1">
          <p15:clr>
            <a:srgbClr val="A4A3A4"/>
          </p15:clr>
        </p15:guide>
        <p15:guide id="15" pos="347" userDrawn="1">
          <p15:clr>
            <a:srgbClr val="A4A3A4"/>
          </p15:clr>
        </p15:guide>
        <p15:guide id="16" pos="672" userDrawn="1">
          <p15:clr>
            <a:srgbClr val="A4A3A4"/>
          </p15:clr>
        </p15:guide>
        <p15:guide id="17" pos="323" userDrawn="1">
          <p15:clr>
            <a:srgbClr val="A4A3A4"/>
          </p15:clr>
        </p15:guide>
        <p15:guide id="18" pos="7379"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7525B"/>
    <a:srgbClr val="368727"/>
    <a:srgbClr val="298FC2"/>
    <a:srgbClr val="6CC24A"/>
    <a:srgbClr val="CC0066"/>
    <a:srgbClr val="000000"/>
    <a:srgbClr val="858C91"/>
    <a:srgbClr val="7A9B3D"/>
    <a:srgbClr val="343E48"/>
    <a:srgbClr val="F6F7D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9204" autoAdjust="0"/>
  </p:normalViewPr>
  <p:slideViewPr>
    <p:cSldViewPr snapToGrid="0" showGuides="1">
      <p:cViewPr varScale="1">
        <p:scale>
          <a:sx n="86" d="100"/>
          <a:sy n="86" d="100"/>
        </p:scale>
        <p:origin x="514" y="58"/>
      </p:cViewPr>
      <p:guideLst>
        <p:guide orient="horz" pos="4056"/>
        <p:guide orient="horz" pos="137"/>
        <p:guide orient="horz" pos="1385"/>
        <p:guide orient="horz" pos="624"/>
        <p:guide orient="horz" pos="4152"/>
        <p:guide orient="horz" pos="419"/>
        <p:guide orient="horz" pos="1608"/>
        <p:guide orient="horz" pos="3816"/>
        <p:guide orient="horz" pos="3689"/>
        <p:guide orient="horz" pos="2472"/>
        <p:guide orient="horz" pos="2280"/>
        <p:guide pos="7411"/>
        <p:guide pos="347"/>
        <p:guide pos="672"/>
        <p:guide pos="323"/>
        <p:guide pos="7379"/>
      </p:guideLst>
    </p:cSldViewPr>
  </p:slideViewPr>
  <p:outlineViewPr>
    <p:cViewPr>
      <p:scale>
        <a:sx n="33" d="100"/>
        <a:sy n="33" d="100"/>
      </p:scale>
      <p:origin x="0" y="5964"/>
    </p:cViewPr>
  </p:outlineViewPr>
  <p:notesTextViewPr>
    <p:cViewPr>
      <p:scale>
        <a:sx n="100" d="100"/>
        <a:sy n="100" d="100"/>
      </p:scale>
      <p:origin x="0" y="0"/>
    </p:cViewPr>
  </p:notesTextViewPr>
  <p:sorterViewPr>
    <p:cViewPr>
      <p:scale>
        <a:sx n="200" d="100"/>
        <a:sy n="200" d="100"/>
      </p:scale>
      <p:origin x="0" y="0"/>
    </p:cViewPr>
  </p:sorterViewPr>
  <p:notesViewPr>
    <p:cSldViewPr snapToGrid="0" showGuides="1">
      <p:cViewPr varScale="1">
        <p:scale>
          <a:sx n="66" d="100"/>
          <a:sy n="66" d="100"/>
        </p:scale>
        <p:origin x="0" y="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viewProps" Target="view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tags" Target="tags/tag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handoutMaster" Target="handoutMasters/handout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notesMaster" Target="notesMasters/notesMaster1.xml"/><Relationship Id="rId35" Type="http://schemas.openxmlformats.org/officeDocument/2006/relationships/theme" Target="theme/theme1.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3.xlsx"/><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package" Target="../embeddings/Microsoft_Excel_Worksheet4.xlsx"/><Relationship Id="rId2" Type="http://schemas.microsoft.com/office/2011/relationships/chartColorStyle" Target="colors4.xml"/><Relationship Id="rId1" Type="http://schemas.microsoft.com/office/2011/relationships/chartStyle" Target="style4.xml"/></Relationships>
</file>

<file path=ppt/charts/_rels/chart5.xml.rels><?xml version="1.0" encoding="UTF-8" standalone="yes"?>
<Relationships xmlns="http://schemas.openxmlformats.org/package/2006/relationships"><Relationship Id="rId3" Type="http://schemas.openxmlformats.org/officeDocument/2006/relationships/package" Target="../embeddings/Microsoft_Excel_Worksheet5.xlsx"/><Relationship Id="rId2" Type="http://schemas.microsoft.com/office/2011/relationships/chartColorStyle" Target="colors5.xml"/><Relationship Id="rId1" Type="http://schemas.microsoft.com/office/2011/relationships/chartStyle" Target="style5.xml"/></Relationships>
</file>

<file path=ppt/charts/_rels/chart6.xml.rels><?xml version="1.0" encoding="UTF-8" standalone="yes"?>
<Relationships xmlns="http://schemas.openxmlformats.org/package/2006/relationships"><Relationship Id="rId3" Type="http://schemas.openxmlformats.org/officeDocument/2006/relationships/package" Target="../embeddings/Microsoft_Excel_Worksheet6.xlsx"/><Relationship Id="rId2" Type="http://schemas.microsoft.com/office/2011/relationships/chartColorStyle" Target="colors6.xml"/><Relationship Id="rId1" Type="http://schemas.microsoft.com/office/2011/relationships/chartStyle" Target="style6.xml"/></Relationships>
</file>

<file path=ppt/charts/_rels/chart7.xml.rels><?xml version="1.0" encoding="UTF-8" standalone="yes"?>
<Relationships xmlns="http://schemas.openxmlformats.org/package/2006/relationships"><Relationship Id="rId3" Type="http://schemas.openxmlformats.org/officeDocument/2006/relationships/package" Target="../embeddings/Microsoft_Excel_Worksheet7.xlsx"/><Relationship Id="rId2" Type="http://schemas.microsoft.com/office/2011/relationships/chartColorStyle" Target="colors7.xml"/><Relationship Id="rId1" Type="http://schemas.microsoft.com/office/2011/relationships/chartStyle" Target="style7.xml"/></Relationships>
</file>

<file path=ppt/charts/_rels/chart8.xml.rels><?xml version="1.0" encoding="UTF-8" standalone="yes"?>
<Relationships xmlns="http://schemas.openxmlformats.org/package/2006/relationships"><Relationship Id="rId3" Type="http://schemas.openxmlformats.org/officeDocument/2006/relationships/package" Target="../embeddings/Microsoft_Excel_Worksheet8.xlsx"/><Relationship Id="rId2" Type="http://schemas.microsoft.com/office/2011/relationships/chartColorStyle" Target="colors8.xml"/><Relationship Id="rId1" Type="http://schemas.microsoft.com/office/2011/relationships/chartStyle" Target="style8.xml"/></Relationships>
</file>

<file path=ppt/charts/_rels/chart9.xml.rels><?xml version="1.0" encoding="UTF-8" standalone="yes"?>
<Relationships xmlns="http://schemas.openxmlformats.org/package/2006/relationships"><Relationship Id="rId3" Type="http://schemas.openxmlformats.org/officeDocument/2006/relationships/package" Target="../embeddings/Microsoft_Excel_Worksheet9.xlsx"/><Relationship Id="rId2" Type="http://schemas.microsoft.com/office/2011/relationships/chartColorStyle" Target="colors9.xml"/><Relationship Id="rId1" Type="http://schemas.microsoft.com/office/2011/relationships/chartStyle" Target="style9.xml"/></Relationships>
</file>

<file path=ppt/charts/_rels/chartEx1.xml.rels><?xml version="1.0" encoding="UTF-8" standalone="yes"?>
<Relationships xmlns="http://schemas.openxmlformats.org/package/2006/relationships"><Relationship Id="rId3" Type="http://schemas.microsoft.com/office/2011/relationships/chartColorStyle" Target="colors1.xml"/><Relationship Id="rId2" Type="http://schemas.microsoft.com/office/2011/relationships/chartStyle" Target="style1.xml"/><Relationship Id="rId1" Type="http://schemas.openxmlformats.org/officeDocument/2006/relationships/package" Target="../embeddings/Microsoft_Excel_Worksheet.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7393682743132674"/>
          <c:y val="1.9629229107107533E-2"/>
          <c:w val="0.64344871017764527"/>
          <c:h val="0.96517337326000896"/>
        </c:manualLayout>
      </c:layout>
      <c:doughnutChart>
        <c:varyColors val="1"/>
        <c:ser>
          <c:idx val="0"/>
          <c:order val="0"/>
          <c:tx>
            <c:strRef>
              <c:f>Sheet1!$B$1</c:f>
              <c:strCache>
                <c:ptCount val="1"/>
                <c:pt idx="0">
                  <c:v>Sales</c:v>
                </c:pt>
              </c:strCache>
            </c:strRef>
          </c:tx>
          <c:spPr>
            <a:gradFill>
              <a:gsLst>
                <a:gs pos="11000">
                  <a:srgbClr val="CBD8E3"/>
                </a:gs>
                <a:gs pos="98000">
                  <a:srgbClr val="B6C2CB"/>
                </a:gs>
              </a:gsLst>
              <a:lin ang="18900000" scaled="1"/>
            </a:gradFill>
            <a:ln>
              <a:solidFill>
                <a:schemeClr val="bg1"/>
              </a:solidFill>
            </a:ln>
          </c:spPr>
          <c:dPt>
            <c:idx val="0"/>
            <c:bubble3D val="0"/>
            <c:spPr>
              <a:solidFill>
                <a:srgbClr val="298FC2"/>
              </a:solidFill>
              <a:ln>
                <a:solidFill>
                  <a:schemeClr val="bg1"/>
                </a:solidFill>
              </a:ln>
            </c:spPr>
            <c:extLst>
              <c:ext xmlns:c16="http://schemas.microsoft.com/office/drawing/2014/chart" uri="{C3380CC4-5D6E-409C-BE32-E72D297353CC}">
                <c16:uniqueId val="{00000001-D344-4A6B-9582-E85A1D65E1A3}"/>
              </c:ext>
            </c:extLst>
          </c:dPt>
          <c:dPt>
            <c:idx val="1"/>
            <c:bubble3D val="0"/>
            <c:spPr>
              <a:solidFill>
                <a:srgbClr val="54A5CE">
                  <a:alpha val="88000"/>
                </a:srgbClr>
              </a:solidFill>
              <a:ln>
                <a:solidFill>
                  <a:schemeClr val="bg1"/>
                </a:solidFill>
              </a:ln>
            </c:spPr>
            <c:extLst>
              <c:ext xmlns:c16="http://schemas.microsoft.com/office/drawing/2014/chart" uri="{C3380CC4-5D6E-409C-BE32-E72D297353CC}">
                <c16:uniqueId val="{00000003-D344-4A6B-9582-E85A1D65E1A3}"/>
              </c:ext>
            </c:extLst>
          </c:dPt>
          <c:dPt>
            <c:idx val="2"/>
            <c:bubble3D val="0"/>
            <c:spPr>
              <a:solidFill>
                <a:srgbClr val="77A3B8">
                  <a:alpha val="61000"/>
                </a:srgbClr>
              </a:solidFill>
              <a:ln>
                <a:solidFill>
                  <a:schemeClr val="bg1"/>
                </a:solidFill>
              </a:ln>
            </c:spPr>
            <c:extLst>
              <c:ext xmlns:c16="http://schemas.microsoft.com/office/drawing/2014/chart" uri="{C3380CC4-5D6E-409C-BE32-E72D297353CC}">
                <c16:uniqueId val="{00000005-D344-4A6B-9582-E85A1D65E1A3}"/>
              </c:ext>
            </c:extLst>
          </c:dPt>
          <c:dPt>
            <c:idx val="3"/>
            <c:bubble3D val="0"/>
            <c:spPr>
              <a:solidFill>
                <a:srgbClr val="77A3B8"/>
              </a:solidFill>
              <a:ln>
                <a:solidFill>
                  <a:schemeClr val="bg1"/>
                </a:solidFill>
              </a:ln>
            </c:spPr>
            <c:extLst>
              <c:ext xmlns:c16="http://schemas.microsoft.com/office/drawing/2014/chart" uri="{C3380CC4-5D6E-409C-BE32-E72D297353CC}">
                <c16:uniqueId val="{00000007-D344-4A6B-9582-E85A1D65E1A3}"/>
              </c:ext>
            </c:extLst>
          </c:dPt>
          <c:dPt>
            <c:idx val="4"/>
            <c:bubble3D val="0"/>
            <c:spPr>
              <a:solidFill>
                <a:srgbClr val="3F829C"/>
              </a:solidFill>
              <a:ln>
                <a:solidFill>
                  <a:schemeClr val="bg1"/>
                </a:solidFill>
              </a:ln>
            </c:spPr>
            <c:extLst>
              <c:ext xmlns:c16="http://schemas.microsoft.com/office/drawing/2014/chart" uri="{C3380CC4-5D6E-409C-BE32-E72D297353CC}">
                <c16:uniqueId val="{00000009-D344-4A6B-9582-E85A1D65E1A3}"/>
              </c:ext>
            </c:extLst>
          </c:dPt>
          <c:dPt>
            <c:idx val="5"/>
            <c:bubble3D val="0"/>
            <c:spPr>
              <a:solidFill>
                <a:srgbClr val="006682"/>
              </a:solidFill>
              <a:ln>
                <a:solidFill>
                  <a:schemeClr val="bg1"/>
                </a:solidFill>
              </a:ln>
            </c:spPr>
            <c:extLst>
              <c:ext xmlns:c16="http://schemas.microsoft.com/office/drawing/2014/chart" uri="{C3380CC4-5D6E-409C-BE32-E72D297353CC}">
                <c16:uniqueId val="{0000000B-D344-4A6B-9582-E85A1D65E1A3}"/>
              </c:ext>
            </c:extLst>
          </c:dPt>
          <c:dPt>
            <c:idx val="6"/>
            <c:bubble3D val="0"/>
            <c:spPr>
              <a:solidFill>
                <a:srgbClr val="004F6B"/>
              </a:solidFill>
              <a:ln>
                <a:solidFill>
                  <a:schemeClr val="bg1"/>
                </a:solidFill>
              </a:ln>
            </c:spPr>
            <c:extLst>
              <c:ext xmlns:c16="http://schemas.microsoft.com/office/drawing/2014/chart" uri="{C3380CC4-5D6E-409C-BE32-E72D297353CC}">
                <c16:uniqueId val="{0000000D-D344-4A6B-9582-E85A1D65E1A3}"/>
              </c:ext>
            </c:extLst>
          </c:dPt>
          <c:dPt>
            <c:idx val="7"/>
            <c:bubble3D val="0"/>
            <c:spPr>
              <a:solidFill>
                <a:srgbClr val="7A9A3D"/>
              </a:solidFill>
              <a:ln>
                <a:solidFill>
                  <a:schemeClr val="bg1"/>
                </a:solidFill>
              </a:ln>
            </c:spPr>
            <c:extLst>
              <c:ext xmlns:c16="http://schemas.microsoft.com/office/drawing/2014/chart" uri="{C3380CC4-5D6E-409C-BE32-E72D297353CC}">
                <c16:uniqueId val="{0000000F-D344-4A6B-9582-E85A1D65E1A3}"/>
              </c:ext>
            </c:extLst>
          </c:dPt>
          <c:dPt>
            <c:idx val="8"/>
            <c:bubble3D val="0"/>
            <c:spPr>
              <a:solidFill>
                <a:srgbClr val="95AE3C">
                  <a:alpha val="88000"/>
                </a:srgbClr>
              </a:solidFill>
              <a:ln>
                <a:solidFill>
                  <a:schemeClr val="bg1"/>
                </a:solidFill>
              </a:ln>
            </c:spPr>
            <c:extLst>
              <c:ext xmlns:c16="http://schemas.microsoft.com/office/drawing/2014/chart" uri="{C3380CC4-5D6E-409C-BE32-E72D297353CC}">
                <c16:uniqueId val="{00000011-D344-4A6B-9582-E85A1D65E1A3}"/>
              </c:ext>
            </c:extLst>
          </c:dPt>
          <c:dPt>
            <c:idx val="9"/>
            <c:bubble3D val="0"/>
            <c:spPr>
              <a:gradFill flip="none" rotWithShape="1">
                <a:gsLst>
                  <a:gs pos="11000">
                    <a:srgbClr val="CBD8E3"/>
                  </a:gs>
                  <a:gs pos="98000">
                    <a:schemeClr val="bg1"/>
                  </a:gs>
                </a:gsLst>
                <a:lin ang="5400000" scaled="1"/>
                <a:tileRect/>
              </a:gradFill>
              <a:ln>
                <a:solidFill>
                  <a:schemeClr val="bg1"/>
                </a:solidFill>
              </a:ln>
            </c:spPr>
            <c:extLst>
              <c:ext xmlns:c16="http://schemas.microsoft.com/office/drawing/2014/chart" uri="{C3380CC4-5D6E-409C-BE32-E72D297353CC}">
                <c16:uniqueId val="{00000013-D344-4A6B-9582-E85A1D65E1A3}"/>
              </c:ext>
            </c:extLst>
          </c:dPt>
          <c:dPt>
            <c:idx val="10"/>
            <c:bubble3D val="0"/>
            <c:spPr>
              <a:gradFill flip="none" rotWithShape="1">
                <a:gsLst>
                  <a:gs pos="11000">
                    <a:srgbClr val="CBD8E3"/>
                  </a:gs>
                  <a:gs pos="98000">
                    <a:schemeClr val="bg1"/>
                  </a:gs>
                </a:gsLst>
                <a:lin ang="5400000" scaled="1"/>
                <a:tileRect/>
              </a:gradFill>
              <a:ln>
                <a:solidFill>
                  <a:schemeClr val="bg1"/>
                </a:solidFill>
              </a:ln>
            </c:spPr>
            <c:extLst>
              <c:ext xmlns:c16="http://schemas.microsoft.com/office/drawing/2014/chart" uri="{C3380CC4-5D6E-409C-BE32-E72D297353CC}">
                <c16:uniqueId val="{00000015-D344-4A6B-9582-E85A1D65E1A3}"/>
              </c:ext>
            </c:extLst>
          </c:dPt>
          <c:dPt>
            <c:idx val="11"/>
            <c:bubble3D val="0"/>
            <c:spPr>
              <a:gradFill flip="none" rotWithShape="1">
                <a:gsLst>
                  <a:gs pos="11000">
                    <a:srgbClr val="CBD8E3"/>
                  </a:gs>
                  <a:gs pos="98000">
                    <a:schemeClr val="bg1"/>
                  </a:gs>
                </a:gsLst>
                <a:lin ang="5400000" scaled="1"/>
                <a:tileRect/>
              </a:gradFill>
              <a:ln>
                <a:solidFill>
                  <a:schemeClr val="bg1"/>
                </a:solidFill>
              </a:ln>
            </c:spPr>
            <c:extLst>
              <c:ext xmlns:c16="http://schemas.microsoft.com/office/drawing/2014/chart" uri="{C3380CC4-5D6E-409C-BE32-E72D297353CC}">
                <c16:uniqueId val="{00000017-D344-4A6B-9582-E85A1D65E1A3}"/>
              </c:ext>
            </c:extLst>
          </c:dPt>
          <c:dPt>
            <c:idx val="12"/>
            <c:bubble3D val="0"/>
            <c:spPr>
              <a:gradFill flip="none" rotWithShape="1">
                <a:gsLst>
                  <a:gs pos="11000">
                    <a:srgbClr val="CBD8E3"/>
                  </a:gs>
                  <a:gs pos="98000">
                    <a:schemeClr val="bg1"/>
                  </a:gs>
                </a:gsLst>
                <a:lin ang="8100000" scaled="1"/>
                <a:tileRect/>
              </a:gradFill>
              <a:ln>
                <a:solidFill>
                  <a:schemeClr val="bg1"/>
                </a:solidFill>
              </a:ln>
            </c:spPr>
            <c:extLst>
              <c:ext xmlns:c16="http://schemas.microsoft.com/office/drawing/2014/chart" uri="{C3380CC4-5D6E-409C-BE32-E72D297353CC}">
                <c16:uniqueId val="{00000019-D344-4A6B-9582-E85A1D65E1A3}"/>
              </c:ext>
            </c:extLst>
          </c:dPt>
          <c:dPt>
            <c:idx val="13"/>
            <c:bubble3D val="0"/>
            <c:spPr>
              <a:gradFill flip="none" rotWithShape="1">
                <a:gsLst>
                  <a:gs pos="11000">
                    <a:srgbClr val="CBD8E3"/>
                  </a:gs>
                  <a:gs pos="98000">
                    <a:schemeClr val="bg1"/>
                  </a:gs>
                </a:gsLst>
                <a:lin ang="8100000" scaled="1"/>
                <a:tileRect/>
              </a:gradFill>
              <a:ln>
                <a:solidFill>
                  <a:schemeClr val="bg1"/>
                </a:solidFill>
              </a:ln>
            </c:spPr>
            <c:extLst>
              <c:ext xmlns:c16="http://schemas.microsoft.com/office/drawing/2014/chart" uri="{C3380CC4-5D6E-409C-BE32-E72D297353CC}">
                <c16:uniqueId val="{0000001B-D344-4A6B-9582-E85A1D65E1A3}"/>
              </c:ext>
            </c:extLst>
          </c:dPt>
          <c:cat>
            <c:strRef>
              <c:f>Sheet1!$A$2:$A$10</c:f>
              <c:strCache>
                <c:ptCount val="4"/>
                <c:pt idx="0">
                  <c:v>1st Qtr</c:v>
                </c:pt>
                <c:pt idx="1">
                  <c:v>2nd Qtr</c:v>
                </c:pt>
                <c:pt idx="2">
                  <c:v>3rd Qtr</c:v>
                </c:pt>
                <c:pt idx="3">
                  <c:v>4th Qtr</c:v>
                </c:pt>
              </c:strCache>
            </c:strRef>
          </c:cat>
          <c:val>
            <c:numRef>
              <c:f>Sheet1!$B$2:$B$10</c:f>
              <c:numCache>
                <c:formatCode>General</c:formatCode>
                <c:ptCount val="9"/>
                <c:pt idx="0">
                  <c:v>11.11</c:v>
                </c:pt>
                <c:pt idx="1">
                  <c:v>11.11</c:v>
                </c:pt>
                <c:pt idx="2">
                  <c:v>11.11</c:v>
                </c:pt>
                <c:pt idx="3">
                  <c:v>11.11</c:v>
                </c:pt>
                <c:pt idx="4">
                  <c:v>11.11</c:v>
                </c:pt>
                <c:pt idx="5">
                  <c:v>11.11</c:v>
                </c:pt>
                <c:pt idx="6">
                  <c:v>11.11</c:v>
                </c:pt>
                <c:pt idx="7">
                  <c:v>11.11</c:v>
                </c:pt>
                <c:pt idx="8">
                  <c:v>11.11</c:v>
                </c:pt>
              </c:numCache>
            </c:numRef>
          </c:val>
          <c:extLst>
            <c:ext xmlns:c16="http://schemas.microsoft.com/office/drawing/2014/chart" uri="{C3380CC4-5D6E-409C-BE32-E72D297353CC}">
              <c16:uniqueId val="{0000001C-D344-4A6B-9582-E85A1D65E1A3}"/>
            </c:ext>
          </c:extLst>
        </c:ser>
        <c:dLbls>
          <c:showLegendKey val="0"/>
          <c:showVal val="0"/>
          <c:showCatName val="0"/>
          <c:showSerName val="0"/>
          <c:showPercent val="0"/>
          <c:showBubbleSize val="0"/>
          <c:showLeaderLines val="1"/>
        </c:dLbls>
        <c:firstSliceAng val="143"/>
        <c:holeSize val="50"/>
      </c:doughnutChart>
      <c:spPr>
        <a:noFill/>
        <a:ln w="25400">
          <a:noFill/>
        </a:ln>
      </c:spPr>
    </c:plotArea>
    <c:plotVisOnly val="1"/>
    <c:dispBlanksAs val="zero"/>
    <c:showDLblsOverMax val="0"/>
  </c:chart>
  <c:txPr>
    <a:bodyPr/>
    <a:lstStyle/>
    <a:p>
      <a:pPr>
        <a:defRPr sz="1800"/>
      </a:pPr>
      <a:endParaRPr lang="en-US"/>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Column1</c:v>
                </c:pt>
              </c:strCache>
            </c:strRef>
          </c:tx>
          <c:dPt>
            <c:idx val="0"/>
            <c:bubble3D val="0"/>
            <c:spPr>
              <a:solidFill>
                <a:srgbClr val="7A9A3D"/>
              </a:solidFill>
              <a:ln w="19050">
                <a:solidFill>
                  <a:schemeClr val="lt1"/>
                </a:solidFill>
              </a:ln>
              <a:effectLst/>
            </c:spPr>
            <c:extLst>
              <c:ext xmlns:c16="http://schemas.microsoft.com/office/drawing/2014/chart" uri="{C3380CC4-5D6E-409C-BE32-E72D297353CC}">
                <c16:uniqueId val="{00000001-5C78-4375-B69A-1651C357BD81}"/>
              </c:ext>
            </c:extLst>
          </c:dPt>
          <c:dPt>
            <c:idx val="1"/>
            <c:bubble3D val="0"/>
            <c:spPr>
              <a:solidFill>
                <a:srgbClr val="C8CFD3"/>
              </a:solidFill>
              <a:ln w="19050">
                <a:solidFill>
                  <a:schemeClr val="lt1"/>
                </a:solidFill>
              </a:ln>
              <a:effectLst/>
            </c:spPr>
            <c:extLst>
              <c:ext xmlns:c16="http://schemas.microsoft.com/office/drawing/2014/chart" uri="{C3380CC4-5D6E-409C-BE32-E72D297353CC}">
                <c16:uniqueId val="{00000003-5C78-4375-B69A-1651C357BD81}"/>
              </c:ext>
            </c:extLst>
          </c:dPt>
          <c:cat>
            <c:numRef>
              <c:f>Sheet1!$A$2:$A$3</c:f>
              <c:numCache>
                <c:formatCode>General</c:formatCode>
                <c:ptCount val="2"/>
              </c:numCache>
            </c:numRef>
          </c:cat>
          <c:val>
            <c:numRef>
              <c:f>Sheet1!$B$2:$B$3</c:f>
              <c:numCache>
                <c:formatCode>General</c:formatCode>
                <c:ptCount val="2"/>
                <c:pt idx="0">
                  <c:v>31</c:v>
                </c:pt>
                <c:pt idx="1">
                  <c:v>69</c:v>
                </c:pt>
              </c:numCache>
            </c:numRef>
          </c:val>
          <c:extLst>
            <c:ext xmlns:c16="http://schemas.microsoft.com/office/drawing/2014/chart" uri="{C3380CC4-5D6E-409C-BE32-E72D297353CC}">
              <c16:uniqueId val="{00000004-5C78-4375-B69A-1651C357BD81}"/>
            </c:ext>
          </c:extLst>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Column1</c:v>
                </c:pt>
              </c:strCache>
            </c:strRef>
          </c:tx>
          <c:dPt>
            <c:idx val="0"/>
            <c:bubble3D val="0"/>
            <c:spPr>
              <a:solidFill>
                <a:srgbClr val="7A9A3D"/>
              </a:solidFill>
              <a:ln w="19050">
                <a:solidFill>
                  <a:schemeClr val="lt1"/>
                </a:solidFill>
              </a:ln>
              <a:effectLst/>
            </c:spPr>
            <c:extLst>
              <c:ext xmlns:c16="http://schemas.microsoft.com/office/drawing/2014/chart" uri="{C3380CC4-5D6E-409C-BE32-E72D297353CC}">
                <c16:uniqueId val="{00000001-04D5-47D3-BA30-12A9BF6D9A56}"/>
              </c:ext>
            </c:extLst>
          </c:dPt>
          <c:dPt>
            <c:idx val="1"/>
            <c:bubble3D val="0"/>
            <c:spPr>
              <a:solidFill>
                <a:srgbClr val="C8CFD3"/>
              </a:solidFill>
              <a:ln w="19050">
                <a:solidFill>
                  <a:schemeClr val="lt1"/>
                </a:solidFill>
              </a:ln>
              <a:effectLst/>
            </c:spPr>
            <c:extLst>
              <c:ext xmlns:c16="http://schemas.microsoft.com/office/drawing/2014/chart" uri="{C3380CC4-5D6E-409C-BE32-E72D297353CC}">
                <c16:uniqueId val="{00000003-04D5-47D3-BA30-12A9BF6D9A56}"/>
              </c:ext>
            </c:extLst>
          </c:dPt>
          <c:cat>
            <c:numRef>
              <c:f>Sheet1!$A$2:$A$3</c:f>
              <c:numCache>
                <c:formatCode>General</c:formatCode>
                <c:ptCount val="2"/>
              </c:numCache>
            </c:numRef>
          </c:cat>
          <c:val>
            <c:numRef>
              <c:f>Sheet1!$B$2:$B$3</c:f>
              <c:numCache>
                <c:formatCode>General</c:formatCode>
                <c:ptCount val="2"/>
                <c:pt idx="0">
                  <c:v>50</c:v>
                </c:pt>
                <c:pt idx="1">
                  <c:v>50</c:v>
                </c:pt>
              </c:numCache>
            </c:numRef>
          </c:val>
          <c:extLst>
            <c:ext xmlns:c16="http://schemas.microsoft.com/office/drawing/2014/chart" uri="{C3380CC4-5D6E-409C-BE32-E72D297353CC}">
              <c16:uniqueId val="{00000004-04D5-47D3-BA30-12A9BF6D9A56}"/>
            </c:ext>
          </c:extLst>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Column1</c:v>
                </c:pt>
              </c:strCache>
            </c:strRef>
          </c:tx>
          <c:dPt>
            <c:idx val="0"/>
            <c:bubble3D val="0"/>
            <c:spPr>
              <a:solidFill>
                <a:srgbClr val="7A9A3D"/>
              </a:solidFill>
              <a:ln w="19050">
                <a:solidFill>
                  <a:schemeClr val="lt1"/>
                </a:solidFill>
              </a:ln>
              <a:effectLst/>
            </c:spPr>
            <c:extLst>
              <c:ext xmlns:c16="http://schemas.microsoft.com/office/drawing/2014/chart" uri="{C3380CC4-5D6E-409C-BE32-E72D297353CC}">
                <c16:uniqueId val="{00000001-707E-4EF2-8570-92D07BB54137}"/>
              </c:ext>
            </c:extLst>
          </c:dPt>
          <c:dPt>
            <c:idx val="1"/>
            <c:bubble3D val="0"/>
            <c:spPr>
              <a:solidFill>
                <a:srgbClr val="C8CFD3"/>
              </a:solidFill>
              <a:ln w="19050">
                <a:solidFill>
                  <a:schemeClr val="lt1"/>
                </a:solidFill>
              </a:ln>
              <a:effectLst/>
            </c:spPr>
            <c:extLst>
              <c:ext xmlns:c16="http://schemas.microsoft.com/office/drawing/2014/chart" uri="{C3380CC4-5D6E-409C-BE32-E72D297353CC}">
                <c16:uniqueId val="{00000003-707E-4EF2-8570-92D07BB54137}"/>
              </c:ext>
            </c:extLst>
          </c:dPt>
          <c:cat>
            <c:numRef>
              <c:f>Sheet1!$A$2:$A$3</c:f>
              <c:numCache>
                <c:formatCode>General</c:formatCode>
                <c:ptCount val="2"/>
              </c:numCache>
            </c:numRef>
          </c:cat>
          <c:val>
            <c:numRef>
              <c:f>Sheet1!$B$2:$B$3</c:f>
              <c:numCache>
                <c:formatCode>General</c:formatCode>
                <c:ptCount val="2"/>
                <c:pt idx="0">
                  <c:v>12</c:v>
                </c:pt>
                <c:pt idx="1">
                  <c:v>88</c:v>
                </c:pt>
              </c:numCache>
            </c:numRef>
          </c:val>
          <c:extLst>
            <c:ext xmlns:c16="http://schemas.microsoft.com/office/drawing/2014/chart" uri="{C3380CC4-5D6E-409C-BE32-E72D297353CC}">
              <c16:uniqueId val="{00000004-707E-4EF2-8570-92D07BB54137}"/>
            </c:ext>
          </c:extLst>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2.7164777906551026E-2"/>
          <c:y val="4.0075109042380055E-2"/>
          <c:w val="0.95019790717132313"/>
          <c:h val="0.86121867755759607"/>
        </c:manualLayout>
      </c:layout>
      <c:barChart>
        <c:barDir val="col"/>
        <c:grouping val="stacked"/>
        <c:varyColors val="0"/>
        <c:ser>
          <c:idx val="0"/>
          <c:order val="0"/>
          <c:tx>
            <c:strRef>
              <c:f>Sheet1!$B$1</c:f>
              <c:strCache>
                <c:ptCount val="1"/>
                <c:pt idx="0">
                  <c:v>Investment or portfolio management </c:v>
                </c:pt>
              </c:strCache>
            </c:strRef>
          </c:tx>
          <c:spPr>
            <a:solidFill>
              <a:srgbClr val="758592"/>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bg1"/>
                    </a:solidFill>
                    <a:latin typeface="+mn-lt"/>
                    <a:ea typeface="+mn-ea"/>
                    <a:cs typeface="+mn-cs"/>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Sheet1!$A$2:$A$3</c:f>
              <c:strCache>
                <c:ptCount val="2"/>
                <c:pt idx="0">
                  <c:v>Gen YZ</c:v>
                </c:pt>
                <c:pt idx="1">
                  <c:v>Gen X</c:v>
                </c:pt>
              </c:strCache>
            </c:strRef>
          </c:cat>
          <c:val>
            <c:numRef>
              <c:f>Sheet1!$B$2:$B$3</c:f>
              <c:numCache>
                <c:formatCode>0%</c:formatCode>
                <c:ptCount val="2"/>
                <c:pt idx="0">
                  <c:v>0.32</c:v>
                </c:pt>
                <c:pt idx="1">
                  <c:v>0.37</c:v>
                </c:pt>
              </c:numCache>
            </c:numRef>
          </c:val>
          <c:extLst>
            <c:ext xmlns:c16="http://schemas.microsoft.com/office/drawing/2014/chart" uri="{C3380CC4-5D6E-409C-BE32-E72D297353CC}">
              <c16:uniqueId val="{00000000-0E12-49B2-9980-AB7B20F457EC}"/>
            </c:ext>
          </c:extLst>
        </c:ser>
        <c:ser>
          <c:idx val="1"/>
          <c:order val="1"/>
          <c:tx>
            <c:strRef>
              <c:f>Sheet1!$C$1</c:f>
              <c:strCache>
                <c:ptCount val="1"/>
                <c:pt idx="0">
                  <c:v>Financial planning</c:v>
                </c:pt>
              </c:strCache>
            </c:strRef>
          </c:tx>
          <c:spPr>
            <a:solidFill>
              <a:srgbClr val="298FC2"/>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bg1"/>
                    </a:solidFill>
                    <a:latin typeface="+mn-lt"/>
                    <a:ea typeface="+mn-ea"/>
                    <a:cs typeface="+mn-cs"/>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Sheet1!$A$2:$A$3</c:f>
              <c:strCache>
                <c:ptCount val="2"/>
                <c:pt idx="0">
                  <c:v>Gen YZ</c:v>
                </c:pt>
                <c:pt idx="1">
                  <c:v>Gen X</c:v>
                </c:pt>
              </c:strCache>
            </c:strRef>
          </c:cat>
          <c:val>
            <c:numRef>
              <c:f>Sheet1!$C$2:$C$3</c:f>
              <c:numCache>
                <c:formatCode>0%</c:formatCode>
                <c:ptCount val="2"/>
                <c:pt idx="0">
                  <c:v>0.28000000000000003</c:v>
                </c:pt>
                <c:pt idx="1">
                  <c:v>0.28999999999999998</c:v>
                </c:pt>
              </c:numCache>
            </c:numRef>
          </c:val>
          <c:extLst>
            <c:ext xmlns:c16="http://schemas.microsoft.com/office/drawing/2014/chart" uri="{C3380CC4-5D6E-409C-BE32-E72D297353CC}">
              <c16:uniqueId val="{00000001-0E12-49B2-9980-AB7B20F457EC}"/>
            </c:ext>
          </c:extLst>
        </c:ser>
        <c:ser>
          <c:idx val="2"/>
          <c:order val="2"/>
          <c:tx>
            <c:strRef>
              <c:f>Sheet1!$D$1</c:f>
              <c:strCache>
                <c:ptCount val="1"/>
                <c:pt idx="0">
                  <c:v>Peace of mind</c:v>
                </c:pt>
              </c:strCache>
            </c:strRef>
          </c:tx>
          <c:spPr>
            <a:solidFill>
              <a:srgbClr val="95AE3C"/>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200" b="0" i="0" u="none" strike="noStrike" kern="1200" baseline="0">
                    <a:solidFill>
                      <a:schemeClr val="bg1"/>
                    </a:solidFill>
                    <a:latin typeface="+mn-lt"/>
                    <a:ea typeface="+mn-ea"/>
                    <a:cs typeface="+mn-cs"/>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Sheet1!$A$2:$A$3</c:f>
              <c:strCache>
                <c:ptCount val="2"/>
                <c:pt idx="0">
                  <c:v>Gen YZ</c:v>
                </c:pt>
                <c:pt idx="1">
                  <c:v>Gen X</c:v>
                </c:pt>
              </c:strCache>
            </c:strRef>
          </c:cat>
          <c:val>
            <c:numRef>
              <c:f>Sheet1!$D$2:$D$3</c:f>
              <c:numCache>
                <c:formatCode>0%</c:formatCode>
                <c:ptCount val="2"/>
                <c:pt idx="0">
                  <c:v>0.21</c:v>
                </c:pt>
                <c:pt idx="1">
                  <c:v>0.19</c:v>
                </c:pt>
              </c:numCache>
            </c:numRef>
          </c:val>
          <c:extLst>
            <c:ext xmlns:c16="http://schemas.microsoft.com/office/drawing/2014/chart" uri="{C3380CC4-5D6E-409C-BE32-E72D297353CC}">
              <c16:uniqueId val="{00000002-0E12-49B2-9980-AB7B20F457EC}"/>
            </c:ext>
          </c:extLst>
        </c:ser>
        <c:ser>
          <c:idx val="3"/>
          <c:order val="3"/>
          <c:tx>
            <c:strRef>
              <c:f>Sheet1!$E$1</c:f>
              <c:strCache>
                <c:ptCount val="1"/>
                <c:pt idx="0">
                  <c:v>Helping you achieve overall life goals</c:v>
                </c:pt>
              </c:strCache>
            </c:strRef>
          </c:tx>
          <c:spPr>
            <a:solidFill>
              <a:schemeClr val="accent3">
                <a:lumMod val="75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200" b="0" i="0" u="none" strike="noStrike" kern="1200" baseline="0">
                    <a:solidFill>
                      <a:schemeClr val="bg1"/>
                    </a:solidFill>
                    <a:latin typeface="+mn-lt"/>
                    <a:ea typeface="+mn-ea"/>
                    <a:cs typeface="+mn-cs"/>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Sheet1!$A$2:$A$3</c:f>
              <c:strCache>
                <c:ptCount val="2"/>
                <c:pt idx="0">
                  <c:v>Gen YZ</c:v>
                </c:pt>
                <c:pt idx="1">
                  <c:v>Gen X</c:v>
                </c:pt>
              </c:strCache>
            </c:strRef>
          </c:cat>
          <c:val>
            <c:numRef>
              <c:f>Sheet1!$E$2:$E$3</c:f>
              <c:numCache>
                <c:formatCode>0%</c:formatCode>
                <c:ptCount val="2"/>
                <c:pt idx="0">
                  <c:v>0.19</c:v>
                </c:pt>
                <c:pt idx="1">
                  <c:v>0.15</c:v>
                </c:pt>
              </c:numCache>
            </c:numRef>
          </c:val>
          <c:extLst>
            <c:ext xmlns:c16="http://schemas.microsoft.com/office/drawing/2014/chart" uri="{C3380CC4-5D6E-409C-BE32-E72D297353CC}">
              <c16:uniqueId val="{00000003-0E12-49B2-9980-AB7B20F457EC}"/>
            </c:ext>
          </c:extLst>
        </c:ser>
        <c:dLbls>
          <c:dLblPos val="ctr"/>
          <c:showLegendKey val="0"/>
          <c:showVal val="1"/>
          <c:showCatName val="0"/>
          <c:showSerName val="0"/>
          <c:showPercent val="0"/>
          <c:showBubbleSize val="0"/>
        </c:dLbls>
        <c:gapWidth val="150"/>
        <c:overlap val="100"/>
        <c:axId val="1795811616"/>
        <c:axId val="1795812336"/>
      </c:barChart>
      <c:catAx>
        <c:axId val="1795811616"/>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795812336"/>
        <c:crosses val="autoZero"/>
        <c:auto val="1"/>
        <c:lblAlgn val="ctr"/>
        <c:lblOffset val="100"/>
        <c:noMultiLvlLbl val="0"/>
      </c:catAx>
      <c:valAx>
        <c:axId val="1795812336"/>
        <c:scaling>
          <c:orientation val="minMax"/>
        </c:scaling>
        <c:delete val="1"/>
        <c:axPos val="l"/>
        <c:numFmt formatCode="0%" sourceLinked="1"/>
        <c:majorTickMark val="none"/>
        <c:minorTickMark val="none"/>
        <c:tickLblPos val="nextTo"/>
        <c:crossAx val="1795811616"/>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scatterChart>
        <c:scatterStyle val="lineMarker"/>
        <c:varyColors val="0"/>
        <c:ser>
          <c:idx val="0"/>
          <c:order val="0"/>
          <c:tx>
            <c:strRef>
              <c:f>Sheet1!$B$1</c:f>
              <c:strCache>
                <c:ptCount val="1"/>
                <c:pt idx="0">
                  <c:v>Y-Values</c:v>
                </c:pt>
              </c:strCache>
            </c:strRef>
          </c:tx>
          <c:spPr>
            <a:ln w="28575" cap="rnd">
              <a:noFill/>
              <a:round/>
            </a:ln>
            <a:effectLst/>
          </c:spPr>
          <c:marker>
            <c:symbol val="circle"/>
            <c:size val="5"/>
            <c:spPr>
              <a:solidFill>
                <a:schemeClr val="accent1"/>
              </a:solidFill>
              <a:ln w="9525">
                <a:solidFill>
                  <a:schemeClr val="accent1"/>
                </a:solidFill>
              </a:ln>
              <a:effectLst/>
            </c:spPr>
          </c:marker>
          <c:xVal>
            <c:numRef>
              <c:f>Sheet1!$A$2:$A$15</c:f>
              <c:numCache>
                <c:formatCode>0%</c:formatCode>
                <c:ptCount val="14"/>
                <c:pt idx="0">
                  <c:v>1</c:v>
                </c:pt>
                <c:pt idx="1">
                  <c:v>0.99</c:v>
                </c:pt>
                <c:pt idx="2">
                  <c:v>0.86</c:v>
                </c:pt>
                <c:pt idx="3">
                  <c:v>0.76</c:v>
                </c:pt>
                <c:pt idx="4">
                  <c:v>0.64</c:v>
                </c:pt>
                <c:pt idx="5">
                  <c:v>0.75</c:v>
                </c:pt>
                <c:pt idx="6">
                  <c:v>0.7</c:v>
                </c:pt>
                <c:pt idx="7">
                  <c:v>0.69</c:v>
                </c:pt>
                <c:pt idx="8">
                  <c:v>0.49</c:v>
                </c:pt>
                <c:pt idx="9">
                  <c:v>0.23</c:v>
                </c:pt>
                <c:pt idx="10">
                  <c:v>0.24</c:v>
                </c:pt>
                <c:pt idx="11">
                  <c:v>0.23</c:v>
                </c:pt>
                <c:pt idx="12">
                  <c:v>0.35</c:v>
                </c:pt>
                <c:pt idx="13">
                  <c:v>0.28999999999999998</c:v>
                </c:pt>
              </c:numCache>
            </c:numRef>
          </c:xVal>
          <c:yVal>
            <c:numRef>
              <c:f>Sheet1!$B$2:$B$15</c:f>
              <c:numCache>
                <c:formatCode>0%</c:formatCode>
                <c:ptCount val="14"/>
                <c:pt idx="0">
                  <c:v>0</c:v>
                </c:pt>
                <c:pt idx="1">
                  <c:v>0</c:v>
                </c:pt>
                <c:pt idx="2">
                  <c:v>0.02</c:v>
                </c:pt>
                <c:pt idx="3">
                  <c:v>0.09</c:v>
                </c:pt>
                <c:pt idx="4">
                  <c:v>0.06</c:v>
                </c:pt>
                <c:pt idx="5">
                  <c:v>0.02</c:v>
                </c:pt>
                <c:pt idx="6">
                  <c:v>0.03</c:v>
                </c:pt>
                <c:pt idx="7">
                  <c:v>0.09</c:v>
                </c:pt>
                <c:pt idx="8">
                  <c:v>0.04</c:v>
                </c:pt>
                <c:pt idx="9">
                  <c:v>0.09</c:v>
                </c:pt>
                <c:pt idx="10">
                  <c:v>0.15</c:v>
                </c:pt>
                <c:pt idx="11">
                  <c:v>0.14000000000000001</c:v>
                </c:pt>
                <c:pt idx="12">
                  <c:v>0.14000000000000001</c:v>
                </c:pt>
                <c:pt idx="13">
                  <c:v>0.1</c:v>
                </c:pt>
              </c:numCache>
            </c:numRef>
          </c:yVal>
          <c:smooth val="0"/>
          <c:extLst>
            <c:ext xmlns:c16="http://schemas.microsoft.com/office/drawing/2014/chart" uri="{C3380CC4-5D6E-409C-BE32-E72D297353CC}">
              <c16:uniqueId val="{00000000-6B02-484C-BC13-63D1267F40CF}"/>
            </c:ext>
          </c:extLst>
        </c:ser>
        <c:dLbls>
          <c:showLegendKey val="0"/>
          <c:showVal val="0"/>
          <c:showCatName val="0"/>
          <c:showSerName val="0"/>
          <c:showPercent val="0"/>
          <c:showBubbleSize val="0"/>
        </c:dLbls>
        <c:axId val="584910480"/>
        <c:axId val="584915520"/>
      </c:scatterChart>
      <c:valAx>
        <c:axId val="584910480"/>
        <c:scaling>
          <c:orientation val="minMax"/>
          <c:max val="1"/>
        </c:scaling>
        <c:delete val="0"/>
        <c:axPos val="b"/>
        <c:numFmt formatCode="0%"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584915520"/>
        <c:crosses val="autoZero"/>
        <c:crossBetween val="midCat"/>
      </c:valAx>
      <c:valAx>
        <c:axId val="584915520"/>
        <c:scaling>
          <c:orientation val="minMax"/>
        </c:scaling>
        <c:delete val="0"/>
        <c:axPos val="l"/>
        <c:numFmt formatCode="0%"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584910480"/>
        <c:crosses val="autoZero"/>
        <c:crossBetween val="midCat"/>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dPt>
            <c:idx val="0"/>
            <c:bubble3D val="0"/>
            <c:spPr>
              <a:solidFill>
                <a:srgbClr val="7A9A3D"/>
              </a:solidFill>
              <a:ln w="19050">
                <a:solidFill>
                  <a:schemeClr val="lt1"/>
                </a:solidFill>
              </a:ln>
              <a:effectLst/>
            </c:spPr>
            <c:extLst>
              <c:ext xmlns:c16="http://schemas.microsoft.com/office/drawing/2014/chart" uri="{C3380CC4-5D6E-409C-BE32-E72D297353CC}">
                <c16:uniqueId val="{00000001-7BF5-49D3-9A1E-2670EABD3633}"/>
              </c:ext>
            </c:extLst>
          </c:dPt>
          <c:dPt>
            <c:idx val="1"/>
            <c:bubble3D val="0"/>
            <c:spPr>
              <a:solidFill>
                <a:schemeClr val="bg1">
                  <a:lumMod val="85000"/>
                </a:schemeClr>
              </a:solidFill>
              <a:ln w="19050">
                <a:solidFill>
                  <a:schemeClr val="lt1"/>
                </a:solidFill>
              </a:ln>
              <a:effectLst/>
            </c:spPr>
            <c:extLst>
              <c:ext xmlns:c16="http://schemas.microsoft.com/office/drawing/2014/chart" uri="{C3380CC4-5D6E-409C-BE32-E72D297353CC}">
                <c16:uniqueId val="{00000003-7BF5-49D3-9A1E-2670EABD3633}"/>
              </c:ext>
            </c:extLst>
          </c:dPt>
          <c:cat>
            <c:strRef>
              <c:f>Sheet1!$A$2:$A$3</c:f>
              <c:strCache>
                <c:ptCount val="2"/>
                <c:pt idx="0">
                  <c:v>1st Qtr</c:v>
                </c:pt>
                <c:pt idx="1">
                  <c:v>2nd Qtr</c:v>
                </c:pt>
              </c:strCache>
            </c:strRef>
          </c:cat>
          <c:val>
            <c:numRef>
              <c:f>Sheet1!$B$2:$B$3</c:f>
              <c:numCache>
                <c:formatCode>General</c:formatCode>
                <c:ptCount val="2"/>
                <c:pt idx="0">
                  <c:v>82</c:v>
                </c:pt>
                <c:pt idx="1">
                  <c:v>18</c:v>
                </c:pt>
              </c:numCache>
            </c:numRef>
          </c:val>
          <c:extLst>
            <c:ext xmlns:c16="http://schemas.microsoft.com/office/drawing/2014/chart" uri="{C3380CC4-5D6E-409C-BE32-E72D297353CC}">
              <c16:uniqueId val="{00000004-7BF5-49D3-9A1E-2670EABD3633}"/>
            </c:ext>
          </c:extLst>
        </c:ser>
        <c:dLbls>
          <c:showLegendKey val="0"/>
          <c:showVal val="0"/>
          <c:showCatName val="0"/>
          <c:showSerName val="0"/>
          <c:showPercent val="0"/>
          <c:showBubbleSize val="0"/>
          <c:showLeaderLines val="1"/>
        </c:dLbls>
        <c:firstSliceAng val="0"/>
        <c:holeSize val="80"/>
      </c:doughnut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dPt>
            <c:idx val="0"/>
            <c:bubble3D val="0"/>
            <c:spPr>
              <a:solidFill>
                <a:srgbClr val="298FC2"/>
              </a:solidFill>
              <a:ln w="19050">
                <a:solidFill>
                  <a:schemeClr val="lt1"/>
                </a:solidFill>
              </a:ln>
              <a:effectLst/>
            </c:spPr>
            <c:extLst>
              <c:ext xmlns:c16="http://schemas.microsoft.com/office/drawing/2014/chart" uri="{C3380CC4-5D6E-409C-BE32-E72D297353CC}">
                <c16:uniqueId val="{00000001-E566-4E38-8C00-26CC79946A69}"/>
              </c:ext>
            </c:extLst>
          </c:dPt>
          <c:dPt>
            <c:idx val="1"/>
            <c:bubble3D val="0"/>
            <c:spPr>
              <a:solidFill>
                <a:schemeClr val="bg1">
                  <a:lumMod val="85000"/>
                </a:schemeClr>
              </a:solidFill>
              <a:ln w="19050">
                <a:solidFill>
                  <a:schemeClr val="lt1"/>
                </a:solidFill>
              </a:ln>
              <a:effectLst/>
            </c:spPr>
            <c:extLst>
              <c:ext xmlns:c16="http://schemas.microsoft.com/office/drawing/2014/chart" uri="{C3380CC4-5D6E-409C-BE32-E72D297353CC}">
                <c16:uniqueId val="{00000003-E566-4E38-8C00-26CC79946A69}"/>
              </c:ext>
            </c:extLst>
          </c:dPt>
          <c:cat>
            <c:strRef>
              <c:f>Sheet1!$A$2:$A$3</c:f>
              <c:strCache>
                <c:ptCount val="2"/>
                <c:pt idx="0">
                  <c:v>1st Qtr</c:v>
                </c:pt>
                <c:pt idx="1">
                  <c:v>2nd Qtr</c:v>
                </c:pt>
              </c:strCache>
            </c:strRef>
          </c:cat>
          <c:val>
            <c:numRef>
              <c:f>Sheet1!$B$2:$B$3</c:f>
              <c:numCache>
                <c:formatCode>General</c:formatCode>
                <c:ptCount val="2"/>
                <c:pt idx="0">
                  <c:v>62</c:v>
                </c:pt>
                <c:pt idx="1">
                  <c:v>38</c:v>
                </c:pt>
              </c:numCache>
            </c:numRef>
          </c:val>
          <c:extLst>
            <c:ext xmlns:c16="http://schemas.microsoft.com/office/drawing/2014/chart" uri="{C3380CC4-5D6E-409C-BE32-E72D297353CC}">
              <c16:uniqueId val="{00000004-E566-4E38-8C00-26CC79946A69}"/>
            </c:ext>
          </c:extLst>
        </c:ser>
        <c:dLbls>
          <c:showLegendKey val="0"/>
          <c:showVal val="0"/>
          <c:showCatName val="0"/>
          <c:showSerName val="0"/>
          <c:showPercent val="0"/>
          <c:showBubbleSize val="0"/>
          <c:showLeaderLines val="1"/>
        </c:dLbls>
        <c:firstSliceAng val="0"/>
        <c:holeSize val="80"/>
      </c:doughnut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lang="en-US" sz="2000" kern="1200">
          <a:solidFill>
            <a:srgbClr val="5D656D"/>
          </a:solidFill>
          <a:latin typeface="Arial" pitchFamily="34" charset="0"/>
          <a:ea typeface="ＭＳ Ｐゴシック"/>
          <a:cs typeface="ＭＳ Ｐゴシック"/>
        </a:defRPr>
      </a:pPr>
      <a:endParaRPr lang="en-US"/>
    </a:p>
  </c:txPr>
  <c:externalData r:id="rId3">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3.2418431212474855E-2"/>
          <c:y val="0.13477879796539574"/>
          <c:w val="0.93516313757505032"/>
          <c:h val="0.65042038000254698"/>
        </c:manualLayout>
      </c:layout>
      <c:barChart>
        <c:barDir val="col"/>
        <c:grouping val="clustered"/>
        <c:varyColors val="0"/>
        <c:ser>
          <c:idx val="0"/>
          <c:order val="0"/>
          <c:tx>
            <c:strRef>
              <c:f>Sheet1!$A$2</c:f>
              <c:strCache>
                <c:ptCount val="1"/>
                <c:pt idx="0">
                  <c:v>Tech</c:v>
                </c:pt>
              </c:strCache>
            </c:strRef>
          </c:tx>
          <c:spPr>
            <a:solidFill>
              <a:srgbClr val="95AE3C"/>
            </a:solidFill>
            <a:ln>
              <a:noFill/>
            </a:ln>
            <a:effectLst/>
          </c:spPr>
          <c:invertIfNegative val="0"/>
          <c:dPt>
            <c:idx val="0"/>
            <c:invertIfNegative val="0"/>
            <c:bubble3D val="0"/>
            <c:spPr>
              <a:solidFill>
                <a:srgbClr val="7A9A3D"/>
              </a:solidFill>
              <a:ln>
                <a:noFill/>
              </a:ln>
              <a:effectLst/>
            </c:spPr>
            <c:extLst>
              <c:ext xmlns:c16="http://schemas.microsoft.com/office/drawing/2014/chart" uri="{C3380CC4-5D6E-409C-BE32-E72D297353CC}">
                <c16:uniqueId val="{00000001-9C2B-42D4-98EC-AFDCD97D7822}"/>
              </c:ext>
            </c:extLst>
          </c:dPt>
          <c:dPt>
            <c:idx val="1"/>
            <c:invertIfNegative val="0"/>
            <c:bubble3D val="0"/>
            <c:spPr>
              <a:solidFill>
                <a:srgbClr val="7A9A3D"/>
              </a:solidFill>
              <a:ln>
                <a:noFill/>
              </a:ln>
              <a:effectLst/>
            </c:spPr>
            <c:extLst>
              <c:ext xmlns:c16="http://schemas.microsoft.com/office/drawing/2014/chart" uri="{C3380CC4-5D6E-409C-BE32-E72D297353CC}">
                <c16:uniqueId val="{00000003-9C2B-42D4-98EC-AFDCD97D7822}"/>
              </c:ext>
            </c:extLst>
          </c:dPt>
          <c:dLbls>
            <c:spPr>
              <a:noFill/>
              <a:ln>
                <a:noFill/>
              </a:ln>
              <a:effectLst/>
            </c:spPr>
            <c:txPr>
              <a:bodyPr rot="0" spcFirstLastPara="1" vertOverflow="ellipsis" vert="horz" wrap="square" lIns="38100" tIns="19050" rIns="38100" bIns="19050" anchor="ctr" anchorCtr="1">
                <a:spAutoFit/>
              </a:bodyPr>
              <a:lstStyle/>
              <a:p>
                <a:pPr>
                  <a:defRPr sz="1050" b="1"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Sheet1!$B$1:$D$1</c:f>
              <c:strCache>
                <c:ptCount val="3"/>
                <c:pt idx="0">
                  <c:v>2021</c:v>
                </c:pt>
                <c:pt idx="1">
                  <c:v>2022</c:v>
                </c:pt>
                <c:pt idx="2">
                  <c:v>2023</c:v>
                </c:pt>
              </c:strCache>
            </c:strRef>
          </c:cat>
          <c:val>
            <c:numRef>
              <c:f>Sheet1!$B$2:$D$2</c:f>
              <c:numCache>
                <c:formatCode>0.0%</c:formatCode>
                <c:ptCount val="3"/>
                <c:pt idx="0">
                  <c:v>0.16</c:v>
                </c:pt>
                <c:pt idx="1">
                  <c:v>0.13500000000000001</c:v>
                </c:pt>
                <c:pt idx="2">
                  <c:v>0.13500000000000001</c:v>
                </c:pt>
              </c:numCache>
            </c:numRef>
          </c:val>
          <c:extLst>
            <c:ext xmlns:c16="http://schemas.microsoft.com/office/drawing/2014/chart" uri="{C3380CC4-5D6E-409C-BE32-E72D297353CC}">
              <c16:uniqueId val="{00000004-9C2B-42D4-98EC-AFDCD97D7822}"/>
            </c:ext>
          </c:extLst>
        </c:ser>
        <c:ser>
          <c:idx val="1"/>
          <c:order val="1"/>
          <c:tx>
            <c:strRef>
              <c:f>Sheet1!$A$3</c:f>
              <c:strCache>
                <c:ptCount val="1"/>
                <c:pt idx="0">
                  <c:v>Other</c:v>
                </c:pt>
              </c:strCache>
            </c:strRef>
          </c:tx>
          <c:spPr>
            <a:solidFill>
              <a:srgbClr val="ADAEB0"/>
            </a:solidFill>
            <a:ln>
              <a:noFill/>
            </a:ln>
            <a:effectLst/>
          </c:spPr>
          <c:invertIfNegative val="0"/>
          <c:dLbls>
            <c:dLbl>
              <c:idx val="0"/>
              <c:layout>
                <c:manualLayout>
                  <c:x val="1.4735650551124933E-2"/>
                  <c:y val="-1.0128843493253961E-4"/>
                </c:manualLayout>
              </c:layout>
              <c:dLblPos val="outEnd"/>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5-9C2B-42D4-98EC-AFDCD97D7822}"/>
                </c:ext>
              </c:extLst>
            </c:dLbl>
            <c:dLbl>
              <c:idx val="1"/>
              <c:layout>
                <c:manualLayout>
                  <c:x val="2.3577040881799894E-2"/>
                  <c:y val="-9.8464636140480916E-3"/>
                </c:manualLayout>
              </c:layout>
              <c:dLblPos val="outEnd"/>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6-9C2B-42D4-98EC-AFDCD97D7822}"/>
                </c:ext>
              </c:extLst>
            </c:dLbl>
            <c:dLbl>
              <c:idx val="2"/>
              <c:layout>
                <c:manualLayout>
                  <c:x val="1.7682780661349814E-2"/>
                  <c:y val="-4.4664870265220244E-17"/>
                </c:manualLayout>
              </c:layout>
              <c:dLblPos val="outEnd"/>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7-9C2B-42D4-98EC-AFDCD97D7822}"/>
                </c:ext>
              </c:extLst>
            </c:dLbl>
            <c:spPr>
              <a:noFill/>
              <a:ln>
                <a:noFill/>
              </a:ln>
              <a:effectLst/>
            </c:spPr>
            <c:txPr>
              <a:bodyPr rot="0" spcFirstLastPara="1" vertOverflow="ellipsis" vert="horz" wrap="square" lIns="38100" tIns="19050" rIns="38100" bIns="19050" anchor="ctr" anchorCtr="1">
                <a:spAutoFit/>
              </a:bodyPr>
              <a:lstStyle/>
              <a:p>
                <a:pPr>
                  <a:defRPr sz="1050" b="0"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Sheet1!$B$1:$D$1</c:f>
              <c:strCache>
                <c:ptCount val="3"/>
                <c:pt idx="0">
                  <c:v>2021</c:v>
                </c:pt>
                <c:pt idx="1">
                  <c:v>2022</c:v>
                </c:pt>
                <c:pt idx="2">
                  <c:v>2023</c:v>
                </c:pt>
              </c:strCache>
            </c:strRef>
          </c:cat>
          <c:val>
            <c:numRef>
              <c:f>Sheet1!$B$3:$D$3</c:f>
              <c:numCache>
                <c:formatCode>0.0%</c:formatCode>
                <c:ptCount val="3"/>
                <c:pt idx="0">
                  <c:v>0.14299999999999999</c:v>
                </c:pt>
                <c:pt idx="1">
                  <c:v>0.11700000000000001</c:v>
                </c:pt>
                <c:pt idx="2">
                  <c:v>0.10199999999999999</c:v>
                </c:pt>
              </c:numCache>
            </c:numRef>
          </c:val>
          <c:extLst>
            <c:ext xmlns:c16="http://schemas.microsoft.com/office/drawing/2014/chart" uri="{C3380CC4-5D6E-409C-BE32-E72D297353CC}">
              <c16:uniqueId val="{00000008-9C2B-42D4-98EC-AFDCD97D7822}"/>
            </c:ext>
          </c:extLst>
        </c:ser>
        <c:dLbls>
          <c:dLblPos val="outEnd"/>
          <c:showLegendKey val="0"/>
          <c:showVal val="1"/>
          <c:showCatName val="0"/>
          <c:showSerName val="0"/>
          <c:showPercent val="0"/>
          <c:showBubbleSize val="0"/>
        </c:dLbls>
        <c:gapWidth val="219"/>
        <c:axId val="1153901928"/>
        <c:axId val="1153904808"/>
      </c:barChart>
      <c:catAx>
        <c:axId val="115390192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00" b="0" i="0" u="none" strike="noStrike" kern="1200" baseline="0">
                <a:solidFill>
                  <a:schemeClr val="tx1">
                    <a:lumMod val="65000"/>
                    <a:lumOff val="35000"/>
                  </a:schemeClr>
                </a:solidFill>
                <a:latin typeface="+mn-lt"/>
                <a:ea typeface="+mn-ea"/>
                <a:cs typeface="+mn-cs"/>
              </a:defRPr>
            </a:pPr>
            <a:endParaRPr lang="en-US"/>
          </a:p>
        </c:txPr>
        <c:crossAx val="1153904808"/>
        <c:crosses val="autoZero"/>
        <c:auto val="1"/>
        <c:lblAlgn val="ctr"/>
        <c:lblOffset val="100"/>
        <c:noMultiLvlLbl val="0"/>
      </c:catAx>
      <c:valAx>
        <c:axId val="1153904808"/>
        <c:scaling>
          <c:orientation val="minMax"/>
          <c:max val="0.17"/>
          <c:min val="5.000000000000001E-2"/>
        </c:scaling>
        <c:delete val="1"/>
        <c:axPos val="l"/>
        <c:numFmt formatCode="0.0%" sourceLinked="1"/>
        <c:majorTickMark val="out"/>
        <c:minorTickMark val="none"/>
        <c:tickLblPos val="nextTo"/>
        <c:crossAx val="1153901928"/>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Ex1.xml><?xml version="1.0" encoding="utf-8"?>
<cx:chartSpace xmlns:a="http://schemas.openxmlformats.org/drawingml/2006/main" xmlns:r="http://schemas.openxmlformats.org/officeDocument/2006/relationships" xmlns:cx="http://schemas.microsoft.com/office/drawing/2014/chartex">
  <cx:chartData>
    <cx:externalData r:id="rId1" cx:autoUpdate="0"/>
    <cx:data id="0">
      <cx:strDim type="cat">
        <cx:f>Sheet1!$A$2:$A$5</cx:f>
        <cx:lvl ptCount="4">
          <cx:pt idx="0">Category 1</cx:pt>
          <cx:pt idx="1">Category 2</cx:pt>
          <cx:pt idx="2">Category 3</cx:pt>
          <cx:pt idx="3">Category 4</cx:pt>
        </cx:lvl>
      </cx:strDim>
      <cx:numDim type="val">
        <cx:f>Sheet1!$B$2:$B$5</cx:f>
        <cx:lvl ptCount="4" formatCode="0%">
          <cx:pt idx="0">0.040000000000000001</cx:pt>
          <cx:pt idx="1">0.055</cx:pt>
          <cx:pt idx="2">-0.029000000000000001</cx:pt>
          <cx:pt idx="3">-0.014</cx:pt>
        </cx:lvl>
      </cx:numDim>
    </cx:data>
  </cx:chartData>
  <cx:chart>
    <cx:plotArea>
      <cx:plotAreaRegion>
        <cx:series layoutId="waterfall" uniqueId="{90D7E152-CD4C-48A8-B722-6113BC66C1E9}">
          <cx:tx>
            <cx:txData>
              <cx:f>Sheet1!$B$1</cx:f>
              <cx:v>Series1</cx:v>
            </cx:txData>
          </cx:tx>
          <cx:dataPt idx="1">
            <cx:spPr>
              <a:solidFill>
                <a:srgbClr val="4A7729"/>
              </a:solidFill>
            </cx:spPr>
          </cx:dataPt>
          <cx:dataPt idx="2">
            <cx:spPr>
              <a:solidFill>
                <a:srgbClr val="298FC2"/>
              </a:solidFill>
            </cx:spPr>
          </cx:dataPt>
          <cx:dataPt idx="3">
            <cx:spPr>
              <a:solidFill>
                <a:srgbClr val="004F6B"/>
              </a:solidFill>
            </cx:spPr>
          </cx:dataPt>
          <cx:dataLabels pos="outEnd">
            <cx:numFmt formatCode="0.0%" sourceLinked="0"/>
            <cx:txPr>
              <a:bodyPr spcFirstLastPara="1" vertOverflow="ellipsis" horzOverflow="overflow" wrap="square" lIns="0" tIns="0" rIns="0" bIns="0" anchor="ctr" anchorCtr="1"/>
              <a:lstStyle/>
              <a:p>
                <a:pPr algn="ctr" rtl="0">
                  <a:defRPr sz="1600">
                    <a:solidFill>
                      <a:srgbClr val="768692"/>
                    </a:solidFill>
                  </a:defRPr>
                </a:pPr>
                <a:endParaRPr lang="en-US" sz="1600" b="0" i="0" u="none" strike="noStrike" baseline="0">
                  <a:solidFill>
                    <a:srgbClr val="768692"/>
                  </a:solidFill>
                  <a:latin typeface="Arial"/>
                </a:endParaRPr>
              </a:p>
            </cx:txPr>
            <cx:visibility seriesName="0" categoryName="0" value="1"/>
            <cx:separator>, </cx:separator>
            <cx:dataLabel idx="2">
              <cx:numFmt formatCode="0.0%" sourceLinked="0"/>
              <cx:txPr>
                <a:bodyPr spcFirstLastPara="1" vertOverflow="ellipsis" horzOverflow="overflow" wrap="square" lIns="0" tIns="0" rIns="0" bIns="0" anchor="ctr" anchorCtr="1"/>
                <a:lstStyle/>
                <a:p>
                  <a:pPr algn="ctr" rtl="0">
                    <a:defRPr>
                      <a:solidFill>
                        <a:srgbClr val="768692"/>
                      </a:solidFill>
                    </a:defRPr>
                  </a:pPr>
                  <a:r>
                    <a:rPr lang="en-US" sz="1600" b="0" i="0" u="none" strike="noStrike" baseline="0">
                      <a:solidFill>
                        <a:srgbClr val="768692"/>
                      </a:solidFill>
                      <a:latin typeface="Arial"/>
                    </a:rPr>
                    <a:t>-2.9%</a:t>
                  </a:r>
                </a:p>
              </cx:txPr>
              <cx:visibility seriesName="0" categoryName="0" value="1"/>
              <cx:separator>, </cx:separator>
            </cx:dataLabel>
            <cx:dataLabel idx="3">
              <cx:numFmt formatCode="0.0%" sourceLinked="0"/>
              <cx:txPr>
                <a:bodyPr spcFirstLastPara="1" vertOverflow="ellipsis" horzOverflow="overflow" wrap="square" lIns="0" tIns="0" rIns="0" bIns="0" anchor="ctr" anchorCtr="1"/>
                <a:lstStyle/>
                <a:p>
                  <a:pPr algn="ctr" rtl="0">
                    <a:defRPr>
                      <a:solidFill>
                        <a:srgbClr val="768692"/>
                      </a:solidFill>
                    </a:defRPr>
                  </a:pPr>
                  <a:r>
                    <a:rPr lang="en-US" sz="1600" b="0" i="0" u="none" strike="noStrike" baseline="0">
                      <a:solidFill>
                        <a:srgbClr val="768692"/>
                      </a:solidFill>
                      <a:latin typeface="Arial"/>
                    </a:rPr>
                    <a:t>-1.4%</a:t>
                  </a:r>
                </a:p>
              </cx:txPr>
              <cx:visibility seriesName="0" categoryName="0" value="1"/>
              <cx:separator>, </cx:separator>
            </cx:dataLabel>
          </cx:dataLabels>
          <cx:dataId val="0"/>
          <cx:layoutPr>
            <cx:subtotals>
              <cx:idx val="0"/>
            </cx:subtotals>
          </cx:layoutPr>
        </cx:series>
      </cx:plotAreaRegion>
      <cx:axis id="0" hidden="1">
        <cx:catScaling gapWidth="0.289999992"/>
        <cx:tickLabels/>
      </cx:axis>
      <cx:axis id="1" hidden="1">
        <cx:valScaling/>
        <cx:tickLabels/>
      </cx:axis>
    </cx:plotArea>
  </cx:chart>
</cx: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9.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395">
  <cs:axisTitle>
    <cs:lnRef idx="0"/>
    <cs:fillRef idx="0"/>
    <cs:effectRef idx="0"/>
    <cs:fontRef idx="minor">
      <a:schemeClr val="tx1">
        <a:lumMod val="65000"/>
        <a:lumOff val="35000"/>
      </a:schemeClr>
    </cs:fontRef>
    <cs:defRPr sz="1197"/>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cs:chartArea>
  <cs:dataLabel>
    <cs:lnRef idx="0"/>
    <cs:fillRef idx="0"/>
    <cs:effectRef idx="0"/>
    <cs:fontRef idx="minor">
      <a:schemeClr val="tx1">
        <a:lumMod val="65000"/>
        <a:lumOff val="35000"/>
      </a:schemeClr>
    </cs:fontRef>
    <cs:defRPr sz="1197"/>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tx1"/>
    </cs:fontRef>
    <cs:spPr>
      <a:solidFill>
        <a:schemeClr val="phClr"/>
      </a:solidFill>
    </cs:spPr>
  </cs:dataPoint>
  <cs:dataPoint3D>
    <cs:lnRef idx="0"/>
    <cs:fillRef idx="0">
      <cs:styleClr val="auto"/>
    </cs:fillRef>
    <cs:effectRef idx="0"/>
    <cs:fontRef idx="minor">
      <a:schemeClr val="tx1"/>
    </cs:fontRef>
    <cs:spPr>
      <a:solidFill>
        <a:schemeClr val="phClr"/>
      </a:solidFill>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fillRef idx="0">
      <cs:styleClr val="auto"/>
    </cs:fillRef>
    <cs:effectRef idx="0"/>
    <cs:fontRef idx="minor">
      <a:schemeClr val="tx1"/>
    </cs:fontRef>
    <cs:spPr>
      <a:solidFill>
        <a:schemeClr val="phClr"/>
      </a:solidFill>
      <a:ln w="9525">
        <a:solidFill>
          <a:schemeClr val="lt1"/>
        </a:solidFill>
      </a:ln>
    </cs:spPr>
  </cs:dataPointMarker>
  <cs:dataPointMarkerLayout symbol="circle" size="5"/>
  <cs:dataPointWireframe>
    <cs:lnRef idx="0">
      <cs:styleClr val="auto"/>
    </cs:lnRef>
    <cs:fillRef idx="0"/>
    <cs:effectRef idx="0"/>
    <cs:fontRef idx="minor">
      <a:schemeClr val="tx1"/>
    </cs:fontRef>
    <cs:spPr>
      <a:ln w="28575" cap="rnd">
        <a:solidFill>
          <a:schemeClr val="phClr"/>
        </a:solidFill>
        <a:round/>
      </a:ln>
    </cs:spPr>
  </cs:dataPointWireframe>
  <cs:dataTable>
    <cs:lnRef idx="0"/>
    <cs:fillRef idx="0"/>
    <cs:effectRef idx="0"/>
    <cs:fontRef idx="minor">
      <a:schemeClr val="tx1">
        <a:lumMod val="65000"/>
        <a:lumOff val="35000"/>
      </a:schemeClr>
    </cs:fontRef>
    <cs:spPr>
      <a:ln w="9525">
        <a:solidFill>
          <a:schemeClr val="tx1">
            <a:lumMod val="15000"/>
            <a:lumOff val="85000"/>
          </a:schemeClr>
        </a:solidFill>
      </a:ln>
    </cs:spPr>
    <cs:defRPr sz="1197"/>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15000"/>
            <a:lumOff val="8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cs:seriesAxis>
  <cs:seriesLine>
    <cs:lnRef idx="0"/>
    <cs:fillRef idx="0"/>
    <cs:effectRef idx="0"/>
    <cs:fontRef idx="minor">
      <a:schemeClr val="tx1"/>
    </cs:fontRef>
    <cs:spPr>
      <a:ln w="9525" cap="flat">
        <a:solidFill>
          <a:srgbClr val="D9D9D9"/>
        </a:solidFill>
        <a:round/>
      </a:ln>
    </cs:spPr>
  </cs:seriesLine>
  <cs:title>
    <cs:lnRef idx="0"/>
    <cs:fillRef idx="0"/>
    <cs:effectRef idx="0"/>
    <cs:fontRef idx="minor">
      <a:schemeClr val="tx1">
        <a:lumMod val="65000"/>
        <a:lumOff val="35000"/>
      </a:schemeClr>
    </cs:fontRef>
    <cs:defRPr sz="1862"/>
  </cs:title>
  <cs:trendline>
    <cs:lnRef idx="0">
      <cs:styleClr val="auto"/>
    </cs:lnRef>
    <cs:fillRef idx="0"/>
    <cs:effectRef idx="0"/>
    <cs:fontRef idx="minor">
      <a:schemeClr val="tx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1197"/>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cs:valueAxis>
  <cs:wall>
    <cs:lnRef idx="0"/>
    <cs:fillRef idx="0"/>
    <cs:effectRef idx="0"/>
    <cs:fontRef idx="minor">
      <a:schemeClr val="tx1"/>
    </cs:fontRef>
  </cs:wall>
</cs:chartStyle>
</file>

<file path=ppt/charts/style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6.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1197" kern="1200"/>
  </cs:valueAxis>
  <cs:wall>
    <cs:lnRef idx="0"/>
    <cs:fillRef idx="0"/>
    <cs:effectRef idx="0"/>
    <cs:fontRef idx="minor">
      <a:schemeClr val="tx1"/>
    </cs:fontRef>
    <cs:spPr>
      <a:noFill/>
      <a:ln>
        <a:noFill/>
      </a:ln>
    </cs:spPr>
  </cs:wall>
</cs:chartStyle>
</file>

<file path=ppt/charts/style7.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8.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9.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42338" name="Rectangle 2"/>
          <p:cNvSpPr>
            <a:spLocks noGrp="1" noChangeArrowheads="1"/>
          </p:cNvSpPr>
          <p:nvPr>
            <p:ph type="hdr" sz="quarter"/>
          </p:nvPr>
        </p:nvSpPr>
        <p:spPr bwMode="auto">
          <a:xfrm>
            <a:off x="0" y="0"/>
            <a:ext cx="3027137" cy="463571"/>
          </a:xfrm>
          <a:prstGeom prst="rect">
            <a:avLst/>
          </a:prstGeom>
          <a:noFill/>
          <a:ln w="9525">
            <a:noFill/>
            <a:miter lim="800000"/>
            <a:headEnd/>
            <a:tailEnd/>
          </a:ln>
        </p:spPr>
        <p:txBody>
          <a:bodyPr vert="horz" wrap="square" lIns="87891" tIns="43946" rIns="87891" bIns="43946" numCol="1" anchor="t" anchorCtr="0" compatLnSpc="1">
            <a:prstTxWarp prst="textNoShape">
              <a:avLst/>
            </a:prstTxWarp>
          </a:bodyPr>
          <a:lstStyle>
            <a:lvl1pPr algn="l" eaLnBrk="1" hangingPunct="1">
              <a:defRPr>
                <a:latin typeface="Arial" charset="0"/>
                <a:ea typeface="ＭＳ Ｐゴシック" pitchFamily="1" charset="-128"/>
                <a:cs typeface="+mn-cs"/>
              </a:defRPr>
            </a:lvl1pPr>
          </a:lstStyle>
          <a:p>
            <a:pPr>
              <a:defRPr/>
            </a:pPr>
            <a:endParaRPr lang="en-US"/>
          </a:p>
        </p:txBody>
      </p:sp>
      <p:sp>
        <p:nvSpPr>
          <p:cNvPr id="142339" name="Rectangle 3"/>
          <p:cNvSpPr>
            <a:spLocks noGrp="1" noChangeArrowheads="1"/>
          </p:cNvSpPr>
          <p:nvPr>
            <p:ph type="dt" sz="quarter" idx="1"/>
          </p:nvPr>
        </p:nvSpPr>
        <p:spPr bwMode="auto">
          <a:xfrm>
            <a:off x="3956348" y="0"/>
            <a:ext cx="3027137" cy="463571"/>
          </a:xfrm>
          <a:prstGeom prst="rect">
            <a:avLst/>
          </a:prstGeom>
          <a:noFill/>
          <a:ln w="9525">
            <a:noFill/>
            <a:miter lim="800000"/>
            <a:headEnd/>
            <a:tailEnd/>
          </a:ln>
        </p:spPr>
        <p:txBody>
          <a:bodyPr vert="horz" wrap="square" lIns="87891" tIns="43946" rIns="87891" bIns="43946" numCol="1" anchor="t" anchorCtr="0" compatLnSpc="1">
            <a:prstTxWarp prst="textNoShape">
              <a:avLst/>
            </a:prstTxWarp>
          </a:bodyPr>
          <a:lstStyle>
            <a:lvl1pPr algn="r" eaLnBrk="1" hangingPunct="1">
              <a:defRPr>
                <a:latin typeface="Arial" charset="0"/>
                <a:ea typeface="ＭＳ Ｐゴシック" pitchFamily="1" charset="-128"/>
                <a:cs typeface="+mn-cs"/>
              </a:defRPr>
            </a:lvl1pPr>
          </a:lstStyle>
          <a:p>
            <a:pPr>
              <a:defRPr/>
            </a:pPr>
            <a:endParaRPr lang="en-US"/>
          </a:p>
        </p:txBody>
      </p:sp>
      <p:sp>
        <p:nvSpPr>
          <p:cNvPr id="142340" name="Rectangle 4"/>
          <p:cNvSpPr>
            <a:spLocks noGrp="1" noChangeArrowheads="1"/>
          </p:cNvSpPr>
          <p:nvPr>
            <p:ph type="ftr" sz="quarter" idx="2"/>
          </p:nvPr>
        </p:nvSpPr>
        <p:spPr bwMode="auto">
          <a:xfrm>
            <a:off x="0" y="8818595"/>
            <a:ext cx="3027137" cy="463571"/>
          </a:xfrm>
          <a:prstGeom prst="rect">
            <a:avLst/>
          </a:prstGeom>
          <a:noFill/>
          <a:ln w="9525">
            <a:noFill/>
            <a:miter lim="800000"/>
            <a:headEnd/>
            <a:tailEnd/>
          </a:ln>
        </p:spPr>
        <p:txBody>
          <a:bodyPr vert="horz" wrap="square" lIns="87891" tIns="43946" rIns="87891" bIns="43946" numCol="1" anchor="b" anchorCtr="0" compatLnSpc="1">
            <a:prstTxWarp prst="textNoShape">
              <a:avLst/>
            </a:prstTxWarp>
          </a:bodyPr>
          <a:lstStyle>
            <a:lvl1pPr algn="l" eaLnBrk="1" hangingPunct="1">
              <a:defRPr>
                <a:latin typeface="Arial" charset="0"/>
                <a:ea typeface="ＭＳ Ｐゴシック" pitchFamily="1" charset="-128"/>
                <a:cs typeface="+mn-cs"/>
              </a:defRPr>
            </a:lvl1pPr>
          </a:lstStyle>
          <a:p>
            <a:pPr>
              <a:defRPr/>
            </a:pPr>
            <a:endParaRPr lang="en-US"/>
          </a:p>
        </p:txBody>
      </p:sp>
      <p:sp>
        <p:nvSpPr>
          <p:cNvPr id="142341" name="Rectangle 5"/>
          <p:cNvSpPr>
            <a:spLocks noGrp="1" noChangeArrowheads="1"/>
          </p:cNvSpPr>
          <p:nvPr>
            <p:ph type="sldNum" sz="quarter" idx="3"/>
          </p:nvPr>
        </p:nvSpPr>
        <p:spPr bwMode="auto">
          <a:xfrm>
            <a:off x="3956348" y="8818595"/>
            <a:ext cx="3027137" cy="463571"/>
          </a:xfrm>
          <a:prstGeom prst="rect">
            <a:avLst/>
          </a:prstGeom>
          <a:noFill/>
          <a:ln w="9525">
            <a:noFill/>
            <a:miter lim="800000"/>
            <a:headEnd/>
            <a:tailEnd/>
          </a:ln>
        </p:spPr>
        <p:txBody>
          <a:bodyPr vert="horz" wrap="square" lIns="87891" tIns="43946" rIns="87891" bIns="43946" numCol="1" anchor="b" anchorCtr="0" compatLnSpc="1">
            <a:prstTxWarp prst="textNoShape">
              <a:avLst/>
            </a:prstTxWarp>
          </a:bodyPr>
          <a:lstStyle>
            <a:lvl1pPr algn="r" eaLnBrk="1" hangingPunct="1">
              <a:defRPr>
                <a:latin typeface="Arial" charset="0"/>
                <a:ea typeface="ＭＳ Ｐゴシック" pitchFamily="1" charset="-128"/>
                <a:cs typeface="+mn-cs"/>
              </a:defRPr>
            </a:lvl1pPr>
          </a:lstStyle>
          <a:p>
            <a:pPr>
              <a:defRPr/>
            </a:pPr>
            <a:fld id="{FCE8AFCD-0F02-46B4-AB12-05EFAED838FF}" type="slidenum">
              <a:rPr lang="en-US"/>
              <a:pPr>
                <a:defRPr/>
              </a:pPr>
              <a:t>‹#›</a:t>
            </a:fld>
            <a:endParaRPr lang="en-US"/>
          </a:p>
        </p:txBody>
      </p:sp>
    </p:spTree>
    <p:extLst>
      <p:ext uri="{BB962C8B-B14F-4D97-AF65-F5344CB8AC3E}">
        <p14:creationId xmlns:p14="http://schemas.microsoft.com/office/powerpoint/2010/main" val="48948610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8434" name="Rectangle 2"/>
          <p:cNvSpPr>
            <a:spLocks noGrp="1" noChangeArrowheads="1"/>
          </p:cNvSpPr>
          <p:nvPr>
            <p:ph type="hdr" sz="quarter"/>
          </p:nvPr>
        </p:nvSpPr>
        <p:spPr bwMode="auto">
          <a:xfrm>
            <a:off x="0" y="0"/>
            <a:ext cx="3027137" cy="463571"/>
          </a:xfrm>
          <a:prstGeom prst="rect">
            <a:avLst/>
          </a:prstGeom>
          <a:noFill/>
          <a:ln w="9525">
            <a:noFill/>
            <a:miter lim="800000"/>
            <a:headEnd/>
            <a:tailEnd/>
          </a:ln>
        </p:spPr>
        <p:txBody>
          <a:bodyPr vert="horz" wrap="square" lIns="92906" tIns="46453" rIns="92906" bIns="46453" numCol="1" anchor="t" anchorCtr="0" compatLnSpc="1">
            <a:prstTxWarp prst="textNoShape">
              <a:avLst/>
            </a:prstTxWarp>
          </a:bodyPr>
          <a:lstStyle>
            <a:lvl1pPr algn="l" defTabSz="929760" eaLnBrk="1" hangingPunct="1">
              <a:defRPr>
                <a:latin typeface="Arial" charset="0"/>
                <a:ea typeface="ＭＳ Ｐゴシック" pitchFamily="1" charset="-128"/>
                <a:cs typeface="+mn-cs"/>
              </a:defRPr>
            </a:lvl1pPr>
          </a:lstStyle>
          <a:p>
            <a:pPr>
              <a:defRPr/>
            </a:pPr>
            <a:endParaRPr lang="en-US"/>
          </a:p>
        </p:txBody>
      </p:sp>
      <p:sp>
        <p:nvSpPr>
          <p:cNvPr id="18435" name="Rectangle 3"/>
          <p:cNvSpPr>
            <a:spLocks noGrp="1" noChangeArrowheads="1"/>
          </p:cNvSpPr>
          <p:nvPr>
            <p:ph type="dt" idx="1"/>
          </p:nvPr>
        </p:nvSpPr>
        <p:spPr bwMode="auto">
          <a:xfrm>
            <a:off x="3956348" y="0"/>
            <a:ext cx="3027137" cy="463571"/>
          </a:xfrm>
          <a:prstGeom prst="rect">
            <a:avLst/>
          </a:prstGeom>
          <a:noFill/>
          <a:ln w="9525">
            <a:noFill/>
            <a:miter lim="800000"/>
            <a:headEnd/>
            <a:tailEnd/>
          </a:ln>
        </p:spPr>
        <p:txBody>
          <a:bodyPr vert="horz" wrap="square" lIns="92906" tIns="46453" rIns="92906" bIns="46453" numCol="1" anchor="t" anchorCtr="0" compatLnSpc="1">
            <a:prstTxWarp prst="textNoShape">
              <a:avLst/>
            </a:prstTxWarp>
          </a:bodyPr>
          <a:lstStyle>
            <a:lvl1pPr algn="r" defTabSz="929760" eaLnBrk="1" hangingPunct="1">
              <a:defRPr>
                <a:latin typeface="Arial" charset="0"/>
                <a:ea typeface="ＭＳ Ｐゴシック" pitchFamily="1" charset="-128"/>
                <a:cs typeface="+mn-cs"/>
              </a:defRPr>
            </a:lvl1pPr>
          </a:lstStyle>
          <a:p>
            <a:pPr>
              <a:defRPr/>
            </a:pPr>
            <a:endParaRPr lang="en-US"/>
          </a:p>
        </p:txBody>
      </p:sp>
      <p:sp>
        <p:nvSpPr>
          <p:cNvPr id="52228" name="Rectangle 4"/>
          <p:cNvSpPr>
            <a:spLocks noGrp="1" noRot="1" noChangeAspect="1" noChangeArrowheads="1" noTextEdit="1"/>
          </p:cNvSpPr>
          <p:nvPr>
            <p:ph type="sldImg" idx="2"/>
          </p:nvPr>
        </p:nvSpPr>
        <p:spPr bwMode="auto">
          <a:xfrm>
            <a:off x="398463" y="696913"/>
            <a:ext cx="6188075" cy="3481387"/>
          </a:xfrm>
          <a:prstGeom prst="rect">
            <a:avLst/>
          </a:prstGeom>
          <a:noFill/>
          <a:ln w="9525">
            <a:solidFill>
              <a:srgbClr val="000000"/>
            </a:solidFill>
            <a:miter lim="800000"/>
            <a:headEnd/>
            <a:tailEnd/>
          </a:ln>
        </p:spPr>
      </p:sp>
      <p:sp>
        <p:nvSpPr>
          <p:cNvPr id="18437" name="Rectangle 5"/>
          <p:cNvSpPr>
            <a:spLocks noGrp="1" noChangeArrowheads="1"/>
          </p:cNvSpPr>
          <p:nvPr>
            <p:ph type="body" sz="quarter" idx="3"/>
          </p:nvPr>
        </p:nvSpPr>
        <p:spPr bwMode="auto">
          <a:xfrm>
            <a:off x="698804" y="4410065"/>
            <a:ext cx="5587394" cy="4176744"/>
          </a:xfrm>
          <a:prstGeom prst="rect">
            <a:avLst/>
          </a:prstGeom>
          <a:noFill/>
          <a:ln w="9525">
            <a:noFill/>
            <a:miter lim="800000"/>
            <a:headEnd/>
            <a:tailEnd/>
          </a:ln>
        </p:spPr>
        <p:txBody>
          <a:bodyPr vert="horz" wrap="square" lIns="92906" tIns="46453" rIns="92906" bIns="46453"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18438" name="Rectangle 6"/>
          <p:cNvSpPr>
            <a:spLocks noGrp="1" noChangeArrowheads="1"/>
          </p:cNvSpPr>
          <p:nvPr>
            <p:ph type="ftr" sz="quarter" idx="4"/>
          </p:nvPr>
        </p:nvSpPr>
        <p:spPr bwMode="auto">
          <a:xfrm>
            <a:off x="0" y="8818595"/>
            <a:ext cx="3027137" cy="463571"/>
          </a:xfrm>
          <a:prstGeom prst="rect">
            <a:avLst/>
          </a:prstGeom>
          <a:noFill/>
          <a:ln w="9525">
            <a:noFill/>
            <a:miter lim="800000"/>
            <a:headEnd/>
            <a:tailEnd/>
          </a:ln>
        </p:spPr>
        <p:txBody>
          <a:bodyPr vert="horz" wrap="square" lIns="92906" tIns="46453" rIns="92906" bIns="46453" numCol="1" anchor="b" anchorCtr="0" compatLnSpc="1">
            <a:prstTxWarp prst="textNoShape">
              <a:avLst/>
            </a:prstTxWarp>
          </a:bodyPr>
          <a:lstStyle>
            <a:lvl1pPr algn="l" defTabSz="929760" eaLnBrk="1" hangingPunct="1">
              <a:defRPr>
                <a:latin typeface="Arial" charset="0"/>
                <a:ea typeface="ＭＳ Ｐゴシック" pitchFamily="1" charset="-128"/>
                <a:cs typeface="+mn-cs"/>
              </a:defRPr>
            </a:lvl1pPr>
          </a:lstStyle>
          <a:p>
            <a:pPr>
              <a:defRPr/>
            </a:pPr>
            <a:endParaRPr lang="en-US"/>
          </a:p>
        </p:txBody>
      </p:sp>
      <p:sp>
        <p:nvSpPr>
          <p:cNvPr id="18439" name="Rectangle 7"/>
          <p:cNvSpPr>
            <a:spLocks noGrp="1" noChangeArrowheads="1"/>
          </p:cNvSpPr>
          <p:nvPr>
            <p:ph type="sldNum" sz="quarter" idx="5"/>
          </p:nvPr>
        </p:nvSpPr>
        <p:spPr bwMode="auto">
          <a:xfrm>
            <a:off x="3956348" y="8818595"/>
            <a:ext cx="3027137" cy="463571"/>
          </a:xfrm>
          <a:prstGeom prst="rect">
            <a:avLst/>
          </a:prstGeom>
          <a:noFill/>
          <a:ln w="9525">
            <a:noFill/>
            <a:miter lim="800000"/>
            <a:headEnd/>
            <a:tailEnd/>
          </a:ln>
        </p:spPr>
        <p:txBody>
          <a:bodyPr vert="horz" wrap="square" lIns="92906" tIns="46453" rIns="92906" bIns="46453" numCol="1" anchor="b" anchorCtr="0" compatLnSpc="1">
            <a:prstTxWarp prst="textNoShape">
              <a:avLst/>
            </a:prstTxWarp>
          </a:bodyPr>
          <a:lstStyle>
            <a:lvl1pPr algn="r" defTabSz="929760" eaLnBrk="1" hangingPunct="1">
              <a:defRPr>
                <a:latin typeface="Arial" charset="0"/>
                <a:ea typeface="ＭＳ Ｐゴシック" pitchFamily="1" charset="-128"/>
                <a:cs typeface="+mn-cs"/>
              </a:defRPr>
            </a:lvl1pPr>
          </a:lstStyle>
          <a:p>
            <a:pPr>
              <a:defRPr/>
            </a:pPr>
            <a:fld id="{8203C9FA-C4BE-486E-85AA-ABBD1B25667F}" type="slidenum">
              <a:rPr lang="en-US"/>
              <a:pPr>
                <a:defRPr/>
              </a:pPr>
              <a:t>‹#›</a:t>
            </a:fld>
            <a:endParaRPr lang="en-US"/>
          </a:p>
        </p:txBody>
      </p:sp>
    </p:spTree>
    <p:extLst>
      <p:ext uri="{BB962C8B-B14F-4D97-AF65-F5344CB8AC3E}">
        <p14:creationId xmlns:p14="http://schemas.microsoft.com/office/powerpoint/2010/main" val="166554259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500" kern="1200">
        <a:solidFill>
          <a:schemeClr val="tx1"/>
        </a:solidFill>
        <a:latin typeface="Arial" charset="0"/>
        <a:ea typeface="+mn-ea"/>
        <a:cs typeface="+mn-cs"/>
      </a:defRPr>
    </a:lvl1pPr>
    <a:lvl2pPr marL="566038" algn="l" rtl="0" eaLnBrk="0" fontAlgn="base" hangingPunct="0">
      <a:spcBef>
        <a:spcPct val="30000"/>
      </a:spcBef>
      <a:spcAft>
        <a:spcPct val="0"/>
      </a:spcAft>
      <a:defRPr sz="1500" kern="1200">
        <a:solidFill>
          <a:schemeClr val="tx1"/>
        </a:solidFill>
        <a:latin typeface="Arial" charset="0"/>
        <a:ea typeface="+mn-ea"/>
        <a:cs typeface="+mn-cs"/>
      </a:defRPr>
    </a:lvl2pPr>
    <a:lvl3pPr marL="1132076" algn="l" rtl="0" eaLnBrk="0" fontAlgn="base" hangingPunct="0">
      <a:spcBef>
        <a:spcPct val="30000"/>
      </a:spcBef>
      <a:spcAft>
        <a:spcPct val="0"/>
      </a:spcAft>
      <a:defRPr sz="1500" kern="1200">
        <a:solidFill>
          <a:schemeClr val="tx1"/>
        </a:solidFill>
        <a:latin typeface="Arial" charset="0"/>
        <a:ea typeface="+mn-ea"/>
        <a:cs typeface="+mn-cs"/>
      </a:defRPr>
    </a:lvl3pPr>
    <a:lvl4pPr marL="1698112" algn="l" rtl="0" eaLnBrk="0" fontAlgn="base" hangingPunct="0">
      <a:spcBef>
        <a:spcPct val="30000"/>
      </a:spcBef>
      <a:spcAft>
        <a:spcPct val="0"/>
      </a:spcAft>
      <a:defRPr sz="1500" kern="1200">
        <a:solidFill>
          <a:schemeClr val="tx1"/>
        </a:solidFill>
        <a:latin typeface="Arial" charset="0"/>
        <a:ea typeface="+mn-ea"/>
        <a:cs typeface="+mn-cs"/>
      </a:defRPr>
    </a:lvl4pPr>
    <a:lvl5pPr marL="2264150" algn="l" rtl="0" eaLnBrk="0" fontAlgn="base" hangingPunct="0">
      <a:spcBef>
        <a:spcPct val="30000"/>
      </a:spcBef>
      <a:spcAft>
        <a:spcPct val="0"/>
      </a:spcAft>
      <a:defRPr sz="1500" kern="1200">
        <a:solidFill>
          <a:schemeClr val="tx1"/>
        </a:solidFill>
        <a:latin typeface="Arial" charset="0"/>
        <a:ea typeface="+mn-ea"/>
        <a:cs typeface="+mn-cs"/>
      </a:defRPr>
    </a:lvl5pPr>
    <a:lvl6pPr marL="2830188" algn="l" defTabSz="1132076" rtl="0" eaLnBrk="1" latinLnBrk="0" hangingPunct="1">
      <a:defRPr sz="1500" kern="1200">
        <a:solidFill>
          <a:schemeClr val="tx1"/>
        </a:solidFill>
        <a:latin typeface="+mn-lt"/>
        <a:ea typeface="+mn-ea"/>
        <a:cs typeface="+mn-cs"/>
      </a:defRPr>
    </a:lvl6pPr>
    <a:lvl7pPr marL="3396226" algn="l" defTabSz="1132076" rtl="0" eaLnBrk="1" latinLnBrk="0" hangingPunct="1">
      <a:defRPr sz="1500" kern="1200">
        <a:solidFill>
          <a:schemeClr val="tx1"/>
        </a:solidFill>
        <a:latin typeface="+mn-lt"/>
        <a:ea typeface="+mn-ea"/>
        <a:cs typeface="+mn-cs"/>
      </a:defRPr>
    </a:lvl7pPr>
    <a:lvl8pPr marL="3962262" algn="l" defTabSz="1132076" rtl="0" eaLnBrk="1" latinLnBrk="0" hangingPunct="1">
      <a:defRPr sz="1500" kern="1200">
        <a:solidFill>
          <a:schemeClr val="tx1"/>
        </a:solidFill>
        <a:latin typeface="+mn-lt"/>
        <a:ea typeface="+mn-ea"/>
        <a:cs typeface="+mn-cs"/>
      </a:defRPr>
    </a:lvl8pPr>
    <a:lvl9pPr marL="4528300" algn="l" defTabSz="1132076" rtl="0" eaLnBrk="1" latinLnBrk="0" hangingPunct="1">
      <a:defRPr sz="15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98463" y="696913"/>
            <a:ext cx="6188075" cy="3481387"/>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8203C9FA-C4BE-486E-85AA-ABBD1B25667F}" type="slidenum">
              <a:rPr lang="en-US" smtClean="0"/>
              <a:pPr>
                <a:defRPr/>
              </a:pPr>
              <a:t>2</a:t>
            </a:fld>
            <a:endParaRPr lang="en-US"/>
          </a:p>
        </p:txBody>
      </p:sp>
    </p:spTree>
    <p:extLst>
      <p:ext uri="{BB962C8B-B14F-4D97-AF65-F5344CB8AC3E}">
        <p14:creationId xmlns:p14="http://schemas.microsoft.com/office/powerpoint/2010/main" val="267363474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98463" y="696913"/>
            <a:ext cx="6188075" cy="3481387"/>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8203C9FA-C4BE-486E-85AA-ABBD1B25667F}" type="slidenum">
              <a:rPr lang="en-US" smtClean="0"/>
              <a:pPr>
                <a:defRPr/>
              </a:pPr>
              <a:t>12</a:t>
            </a:fld>
            <a:endParaRPr lang="en-US"/>
          </a:p>
        </p:txBody>
      </p:sp>
    </p:spTree>
    <p:extLst>
      <p:ext uri="{BB962C8B-B14F-4D97-AF65-F5344CB8AC3E}">
        <p14:creationId xmlns:p14="http://schemas.microsoft.com/office/powerpoint/2010/main" val="419763283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98463" y="696913"/>
            <a:ext cx="6188075" cy="3481387"/>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8203C9FA-C4BE-486E-85AA-ABBD1B25667F}" type="slidenum">
              <a:rPr lang="en-US" smtClean="0"/>
              <a:pPr>
                <a:defRPr/>
              </a:pPr>
              <a:t>13</a:t>
            </a:fld>
            <a:endParaRPr lang="en-US"/>
          </a:p>
        </p:txBody>
      </p:sp>
    </p:spTree>
    <p:extLst>
      <p:ext uri="{BB962C8B-B14F-4D97-AF65-F5344CB8AC3E}">
        <p14:creationId xmlns:p14="http://schemas.microsoft.com/office/powerpoint/2010/main" val="231170829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98463" y="696913"/>
            <a:ext cx="6188075" cy="3481387"/>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8203C9FA-C4BE-486E-85AA-ABBD1B25667F}" type="slidenum">
              <a:rPr lang="en-US" smtClean="0"/>
              <a:pPr>
                <a:defRPr/>
              </a:pPr>
              <a:t>15</a:t>
            </a:fld>
            <a:endParaRPr lang="en-US"/>
          </a:p>
        </p:txBody>
      </p:sp>
    </p:spTree>
    <p:extLst>
      <p:ext uri="{BB962C8B-B14F-4D97-AF65-F5344CB8AC3E}">
        <p14:creationId xmlns:p14="http://schemas.microsoft.com/office/powerpoint/2010/main" val="234441561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98463" y="696913"/>
            <a:ext cx="6188075" cy="3481387"/>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8203C9FA-C4BE-486E-85AA-ABBD1B25667F}" type="slidenum">
              <a:rPr lang="en-US" smtClean="0"/>
              <a:pPr>
                <a:defRPr/>
              </a:pPr>
              <a:t>16</a:t>
            </a:fld>
            <a:endParaRPr lang="en-US"/>
          </a:p>
        </p:txBody>
      </p:sp>
    </p:spTree>
    <p:extLst>
      <p:ext uri="{BB962C8B-B14F-4D97-AF65-F5344CB8AC3E}">
        <p14:creationId xmlns:p14="http://schemas.microsoft.com/office/powerpoint/2010/main" val="313877972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98463" y="696913"/>
            <a:ext cx="6188075" cy="3481387"/>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8203C9FA-C4BE-486E-85AA-ABBD1B25667F}" type="slidenum">
              <a:rPr lang="en-US" smtClean="0"/>
              <a:pPr>
                <a:defRPr/>
              </a:pPr>
              <a:t>17</a:t>
            </a:fld>
            <a:endParaRPr lang="en-US"/>
          </a:p>
        </p:txBody>
      </p:sp>
    </p:spTree>
    <p:extLst>
      <p:ext uri="{BB962C8B-B14F-4D97-AF65-F5344CB8AC3E}">
        <p14:creationId xmlns:p14="http://schemas.microsoft.com/office/powerpoint/2010/main" val="375640732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98463" y="696913"/>
            <a:ext cx="6188075" cy="3481387"/>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8203C9FA-C4BE-486E-85AA-ABBD1B25667F}" type="slidenum">
              <a:rPr lang="en-US" smtClean="0"/>
              <a:pPr>
                <a:defRPr/>
              </a:pPr>
              <a:t>18</a:t>
            </a:fld>
            <a:endParaRPr lang="en-US"/>
          </a:p>
        </p:txBody>
      </p:sp>
    </p:spTree>
    <p:extLst>
      <p:ext uri="{BB962C8B-B14F-4D97-AF65-F5344CB8AC3E}">
        <p14:creationId xmlns:p14="http://schemas.microsoft.com/office/powerpoint/2010/main" val="17366612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98463" y="696913"/>
            <a:ext cx="6188075" cy="3481387"/>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8203C9FA-C4BE-486E-85AA-ABBD1B25667F}" type="slidenum">
              <a:rPr lang="en-US" smtClean="0"/>
              <a:pPr>
                <a:defRPr/>
              </a:pPr>
              <a:t>20</a:t>
            </a:fld>
            <a:endParaRPr lang="en-US"/>
          </a:p>
        </p:txBody>
      </p:sp>
    </p:spTree>
    <p:extLst>
      <p:ext uri="{BB962C8B-B14F-4D97-AF65-F5344CB8AC3E}">
        <p14:creationId xmlns:p14="http://schemas.microsoft.com/office/powerpoint/2010/main" val="285443787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98463" y="696913"/>
            <a:ext cx="6188075" cy="3481387"/>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8203C9FA-C4BE-486E-85AA-ABBD1B25667F}" type="slidenum">
              <a:rPr lang="en-US" smtClean="0"/>
              <a:pPr>
                <a:defRPr/>
              </a:pPr>
              <a:t>21</a:t>
            </a:fld>
            <a:endParaRPr lang="en-US"/>
          </a:p>
        </p:txBody>
      </p:sp>
    </p:spTree>
    <p:extLst>
      <p:ext uri="{BB962C8B-B14F-4D97-AF65-F5344CB8AC3E}">
        <p14:creationId xmlns:p14="http://schemas.microsoft.com/office/powerpoint/2010/main" val="93357968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98463" y="696913"/>
            <a:ext cx="6188075" cy="3481387"/>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8203C9FA-C4BE-486E-85AA-ABBD1B25667F}" type="slidenum">
              <a:rPr lang="en-US" smtClean="0"/>
              <a:pPr>
                <a:defRPr/>
              </a:pPr>
              <a:t>22</a:t>
            </a:fld>
            <a:endParaRPr lang="en-US"/>
          </a:p>
        </p:txBody>
      </p:sp>
    </p:spTree>
    <p:extLst>
      <p:ext uri="{BB962C8B-B14F-4D97-AF65-F5344CB8AC3E}">
        <p14:creationId xmlns:p14="http://schemas.microsoft.com/office/powerpoint/2010/main" val="99957368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98463" y="696913"/>
            <a:ext cx="6188075" cy="3481387"/>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8203C9FA-C4BE-486E-85AA-ABBD1B25667F}" type="slidenum">
              <a:rPr lang="en-US" smtClean="0"/>
              <a:pPr>
                <a:defRPr/>
              </a:pPr>
              <a:t>23</a:t>
            </a:fld>
            <a:endParaRPr lang="en-US"/>
          </a:p>
        </p:txBody>
      </p:sp>
    </p:spTree>
    <p:extLst>
      <p:ext uri="{BB962C8B-B14F-4D97-AF65-F5344CB8AC3E}">
        <p14:creationId xmlns:p14="http://schemas.microsoft.com/office/powerpoint/2010/main" val="236865764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98463" y="696913"/>
            <a:ext cx="6188075" cy="3481387"/>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8203C9FA-C4BE-486E-85AA-ABBD1B25667F}" type="slidenum">
              <a:rPr lang="en-US" smtClean="0"/>
              <a:pPr>
                <a:defRPr/>
              </a:pPr>
              <a:t>3</a:t>
            </a:fld>
            <a:endParaRPr lang="en-US"/>
          </a:p>
        </p:txBody>
      </p:sp>
    </p:spTree>
    <p:extLst>
      <p:ext uri="{BB962C8B-B14F-4D97-AF65-F5344CB8AC3E}">
        <p14:creationId xmlns:p14="http://schemas.microsoft.com/office/powerpoint/2010/main" val="337111082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98463" y="696913"/>
            <a:ext cx="6188075" cy="3481387"/>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8203C9FA-C4BE-486E-85AA-ABBD1B25667F}" type="slidenum">
              <a:rPr lang="en-US" smtClean="0"/>
              <a:pPr>
                <a:defRPr/>
              </a:pPr>
              <a:t>24</a:t>
            </a:fld>
            <a:endParaRPr lang="en-US"/>
          </a:p>
        </p:txBody>
      </p:sp>
    </p:spTree>
    <p:extLst>
      <p:ext uri="{BB962C8B-B14F-4D97-AF65-F5344CB8AC3E}">
        <p14:creationId xmlns:p14="http://schemas.microsoft.com/office/powerpoint/2010/main" val="80985912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98463" y="696913"/>
            <a:ext cx="6188075" cy="3481387"/>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8203C9FA-C4BE-486E-85AA-ABBD1B25667F}" type="slidenum">
              <a:rPr lang="en-US" smtClean="0"/>
              <a:pPr>
                <a:defRPr/>
              </a:pPr>
              <a:t>25</a:t>
            </a:fld>
            <a:endParaRPr lang="en-US"/>
          </a:p>
        </p:txBody>
      </p:sp>
    </p:spTree>
    <p:extLst>
      <p:ext uri="{BB962C8B-B14F-4D97-AF65-F5344CB8AC3E}">
        <p14:creationId xmlns:p14="http://schemas.microsoft.com/office/powerpoint/2010/main" val="362730653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98463" y="696913"/>
            <a:ext cx="6188075" cy="3481387"/>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8203C9FA-C4BE-486E-85AA-ABBD1B25667F}" type="slidenum">
              <a:rPr lang="en-US" smtClean="0"/>
              <a:pPr>
                <a:defRPr/>
              </a:pPr>
              <a:t>4</a:t>
            </a:fld>
            <a:endParaRPr lang="en-US"/>
          </a:p>
        </p:txBody>
      </p:sp>
    </p:spTree>
    <p:extLst>
      <p:ext uri="{BB962C8B-B14F-4D97-AF65-F5344CB8AC3E}">
        <p14:creationId xmlns:p14="http://schemas.microsoft.com/office/powerpoint/2010/main" val="351903398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98463" y="696913"/>
            <a:ext cx="6188075" cy="3481387"/>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8203C9FA-C4BE-486E-85AA-ABBD1B25667F}" type="slidenum">
              <a:rPr lang="en-US" smtClean="0"/>
              <a:pPr>
                <a:defRPr/>
              </a:pPr>
              <a:t>5</a:t>
            </a:fld>
            <a:endParaRPr lang="en-US"/>
          </a:p>
        </p:txBody>
      </p:sp>
    </p:spTree>
    <p:extLst>
      <p:ext uri="{BB962C8B-B14F-4D97-AF65-F5344CB8AC3E}">
        <p14:creationId xmlns:p14="http://schemas.microsoft.com/office/powerpoint/2010/main" val="311263483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98463" y="696913"/>
            <a:ext cx="6188075" cy="3481387"/>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8203C9FA-C4BE-486E-85AA-ABBD1B25667F}" type="slidenum">
              <a:rPr lang="en-US" smtClean="0"/>
              <a:pPr>
                <a:defRPr/>
              </a:pPr>
              <a:t>6</a:t>
            </a:fld>
            <a:endParaRPr lang="en-US"/>
          </a:p>
        </p:txBody>
      </p:sp>
    </p:spTree>
    <p:extLst>
      <p:ext uri="{BB962C8B-B14F-4D97-AF65-F5344CB8AC3E}">
        <p14:creationId xmlns:p14="http://schemas.microsoft.com/office/powerpoint/2010/main" val="321435450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98463" y="696913"/>
            <a:ext cx="6188075" cy="3481387"/>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8203C9FA-C4BE-486E-85AA-ABBD1B25667F}" type="slidenum">
              <a:rPr lang="en-US" smtClean="0"/>
              <a:pPr>
                <a:defRPr/>
              </a:pPr>
              <a:t>7</a:t>
            </a:fld>
            <a:endParaRPr lang="en-US"/>
          </a:p>
        </p:txBody>
      </p:sp>
    </p:spTree>
    <p:extLst>
      <p:ext uri="{BB962C8B-B14F-4D97-AF65-F5344CB8AC3E}">
        <p14:creationId xmlns:p14="http://schemas.microsoft.com/office/powerpoint/2010/main" val="247583373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98463" y="696913"/>
            <a:ext cx="6188075" cy="3481387"/>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8203C9FA-C4BE-486E-85AA-ABBD1B25667F}" type="slidenum">
              <a:rPr lang="en-US" smtClean="0"/>
              <a:pPr>
                <a:defRPr/>
              </a:pPr>
              <a:t>9</a:t>
            </a:fld>
            <a:endParaRPr lang="en-US"/>
          </a:p>
        </p:txBody>
      </p:sp>
    </p:spTree>
    <p:extLst>
      <p:ext uri="{BB962C8B-B14F-4D97-AF65-F5344CB8AC3E}">
        <p14:creationId xmlns:p14="http://schemas.microsoft.com/office/powerpoint/2010/main" val="417147935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98463" y="696913"/>
            <a:ext cx="6188075" cy="3481387"/>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8203C9FA-C4BE-486E-85AA-ABBD1B25667F}" type="slidenum">
              <a:rPr lang="en-US" smtClean="0"/>
              <a:pPr>
                <a:defRPr/>
              </a:pPr>
              <a:t>10</a:t>
            </a:fld>
            <a:endParaRPr lang="en-US"/>
          </a:p>
        </p:txBody>
      </p:sp>
    </p:spTree>
    <p:extLst>
      <p:ext uri="{BB962C8B-B14F-4D97-AF65-F5344CB8AC3E}">
        <p14:creationId xmlns:p14="http://schemas.microsoft.com/office/powerpoint/2010/main" val="41724386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98463" y="696913"/>
            <a:ext cx="6188075" cy="3481387"/>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8203C9FA-C4BE-486E-85AA-ABBD1B25667F}" type="slidenum">
              <a:rPr lang="en-US" smtClean="0"/>
              <a:pPr>
                <a:defRPr/>
              </a:pPr>
              <a:t>11</a:t>
            </a:fld>
            <a:endParaRPr lang="en-US"/>
          </a:p>
        </p:txBody>
      </p:sp>
    </p:spTree>
    <p:extLst>
      <p:ext uri="{BB962C8B-B14F-4D97-AF65-F5344CB8AC3E}">
        <p14:creationId xmlns:p14="http://schemas.microsoft.com/office/powerpoint/2010/main" val="3329611519"/>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1.xml"/><Relationship Id="rId1" Type="http://schemas.openxmlformats.org/officeDocument/2006/relationships/tags" Target="../tags/tag3.xml"/><Relationship Id="rId4" Type="http://schemas.openxmlformats.org/officeDocument/2006/relationships/image" Target="../media/image2.emf"/></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slideMaster" Target="../slideMasters/slideMaster1.xml"/><Relationship Id="rId1" Type="http://schemas.openxmlformats.org/officeDocument/2006/relationships/tags" Target="../tags/tag4.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Master" Target="../slideMasters/slideMaster1.xml"/><Relationship Id="rId1" Type="http://schemas.openxmlformats.org/officeDocument/2006/relationships/tags" Target="../tags/tag5.xml"/><Relationship Id="rId4" Type="http://schemas.openxmlformats.org/officeDocument/2006/relationships/image" Target="../media/image2.emf"/></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cSld name="1_FI_Internal_Onscreen_Cover_2023">
    <p:spTree>
      <p:nvGrpSpPr>
        <p:cNvPr id="1" name=""/>
        <p:cNvGrpSpPr/>
        <p:nvPr/>
      </p:nvGrpSpPr>
      <p:grpSpPr>
        <a:xfrm>
          <a:off x="0" y="0"/>
          <a:ext cx="0" cy="0"/>
          <a:chOff x="0" y="0"/>
          <a:chExt cx="0" cy="0"/>
        </a:xfrm>
      </p:grpSpPr>
      <p:pic>
        <p:nvPicPr>
          <p:cNvPr id="14" name="Picture 13">
            <a:extLst>
              <a:ext uri="{FF2B5EF4-FFF2-40B4-BE49-F238E27FC236}">
                <a16:creationId xmlns:a16="http://schemas.microsoft.com/office/drawing/2014/main" id="{B0FB76AB-EACF-4765-83D3-4BEDF4D6307D}"/>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31882" y="735168"/>
            <a:ext cx="1839618" cy="113207"/>
          </a:xfrm>
          <a:prstGeom prst="rect">
            <a:avLst/>
          </a:prstGeom>
        </p:spPr>
      </p:pic>
      <p:sp>
        <p:nvSpPr>
          <p:cNvPr id="5" name="Rectangle 4">
            <a:extLst>
              <a:ext uri="{FF2B5EF4-FFF2-40B4-BE49-F238E27FC236}">
                <a16:creationId xmlns:a16="http://schemas.microsoft.com/office/drawing/2014/main" id="{8451F6E1-C461-4C59-9109-9A8F3B8350C5}"/>
              </a:ext>
            </a:extLst>
          </p:cNvPr>
          <p:cNvSpPr/>
          <p:nvPr/>
        </p:nvSpPr>
        <p:spPr bwMode="auto">
          <a:xfrm>
            <a:off x="0" y="0"/>
            <a:ext cx="12192000" cy="6858000"/>
          </a:xfrm>
          <a:prstGeom prst="rect">
            <a:avLst/>
          </a:prstGeom>
          <a:solidFill>
            <a:srgbClr val="47525B"/>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a:ln>
                <a:noFill/>
              </a:ln>
              <a:solidFill>
                <a:schemeClr val="tx1"/>
              </a:solidFill>
              <a:effectLst/>
              <a:latin typeface="Arial" charset="0"/>
              <a:ea typeface="ＭＳ Ｐゴシック" charset="-128"/>
            </a:endParaRPr>
          </a:p>
        </p:txBody>
      </p:sp>
      <p:sp>
        <p:nvSpPr>
          <p:cNvPr id="2" name="Rectangle 1">
            <a:extLst>
              <a:ext uri="{FF2B5EF4-FFF2-40B4-BE49-F238E27FC236}">
                <a16:creationId xmlns:a16="http://schemas.microsoft.com/office/drawing/2014/main" id="{97BF274C-0990-FD24-3AB1-E1D32778B18E}"/>
              </a:ext>
            </a:extLst>
          </p:cNvPr>
          <p:cNvSpPr/>
          <p:nvPr userDrawn="1"/>
        </p:nvSpPr>
        <p:spPr bwMode="auto">
          <a:xfrm>
            <a:off x="0" y="0"/>
            <a:ext cx="12192000" cy="6858000"/>
          </a:xfrm>
          <a:prstGeom prst="rect">
            <a:avLst/>
          </a:prstGeom>
          <a:solidFill>
            <a:srgbClr val="47525B"/>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a:ln>
                <a:noFill/>
              </a:ln>
              <a:solidFill>
                <a:schemeClr val="tx1"/>
              </a:solidFill>
              <a:effectLst/>
              <a:latin typeface="Arial" charset="0"/>
              <a:ea typeface="ＭＳ Ｐゴシック" charset="-128"/>
            </a:endParaRPr>
          </a:p>
        </p:txBody>
      </p:sp>
      <p:sp>
        <p:nvSpPr>
          <p:cNvPr id="8" name="Content Placeholder 52">
            <a:extLst>
              <a:ext uri="{FF2B5EF4-FFF2-40B4-BE49-F238E27FC236}">
                <a16:creationId xmlns:a16="http://schemas.microsoft.com/office/drawing/2014/main" id="{43BA1E5B-18F8-40E2-9B60-AE1A6A6D64C5}"/>
              </a:ext>
            </a:extLst>
          </p:cNvPr>
          <p:cNvSpPr>
            <a:spLocks noGrp="1"/>
          </p:cNvSpPr>
          <p:nvPr>
            <p:ph sz="quarter" idx="15"/>
          </p:nvPr>
        </p:nvSpPr>
        <p:spPr>
          <a:xfrm>
            <a:off x="939754" y="3988171"/>
            <a:ext cx="3435351" cy="1653303"/>
          </a:xfrm>
        </p:spPr>
        <p:txBody>
          <a:bodyPr/>
          <a:lstStyle>
            <a:lvl1pPr marL="0" indent="0">
              <a:spcBef>
                <a:spcPts val="800"/>
              </a:spcBef>
              <a:defRPr lang="en-US" sz="1200" b="1" kern="1200" dirty="0" smtClean="0">
                <a:solidFill>
                  <a:schemeClr val="bg1"/>
                </a:solidFill>
                <a:latin typeface="Arial" charset="0"/>
                <a:ea typeface="ＭＳ Ｐゴシック" charset="-128"/>
                <a:cs typeface="+mn-cs"/>
              </a:defRPr>
            </a:lvl1pPr>
            <a:lvl2pPr marL="0" indent="0">
              <a:spcBef>
                <a:spcPts val="800"/>
              </a:spcBef>
              <a:buFontTx/>
              <a:buNone/>
              <a:defRPr lang="en-US" sz="1200" i="1" kern="1200" dirty="0" smtClean="0">
                <a:solidFill>
                  <a:schemeClr val="bg1"/>
                </a:solidFill>
                <a:latin typeface="Arial" charset="0"/>
                <a:ea typeface="ＭＳ Ｐゴシック" charset="-128"/>
                <a:cs typeface="+mn-cs"/>
              </a:defRPr>
            </a:lvl2pPr>
          </a:lstStyle>
          <a:p>
            <a:pPr lvl="0"/>
            <a:r>
              <a:rPr lang="en-US"/>
              <a:t>Click to edit Master text styles</a:t>
            </a:r>
          </a:p>
          <a:p>
            <a:pPr lvl="1"/>
            <a:r>
              <a:rPr lang="en-US"/>
              <a:t>Second level</a:t>
            </a:r>
          </a:p>
        </p:txBody>
      </p:sp>
      <p:sp>
        <p:nvSpPr>
          <p:cNvPr id="10" name="Rectangle 6">
            <a:extLst>
              <a:ext uri="{FF2B5EF4-FFF2-40B4-BE49-F238E27FC236}">
                <a16:creationId xmlns:a16="http://schemas.microsoft.com/office/drawing/2014/main" id="{DBB43A24-833F-4080-BC2A-CF197AC6B16D}"/>
              </a:ext>
            </a:extLst>
          </p:cNvPr>
          <p:cNvSpPr>
            <a:spLocks noGrp="1" noChangeArrowheads="1"/>
          </p:cNvSpPr>
          <p:nvPr>
            <p:ph type="subTitle" idx="1"/>
          </p:nvPr>
        </p:nvSpPr>
        <p:spPr>
          <a:xfrm>
            <a:off x="912792" y="2326745"/>
            <a:ext cx="10407683" cy="563076"/>
          </a:xfrm>
        </p:spPr>
        <p:txBody>
          <a:bodyPr lIns="149438" rIns="149438"/>
          <a:lstStyle>
            <a:lvl1pPr marL="0" indent="0">
              <a:spcBef>
                <a:spcPts val="0"/>
              </a:spcBef>
              <a:defRPr sz="2400" b="0">
                <a:solidFill>
                  <a:srgbClr val="7A9B3D"/>
                </a:solidFill>
              </a:defRPr>
            </a:lvl1pPr>
          </a:lstStyle>
          <a:p>
            <a:r>
              <a:rPr lang="en-US"/>
              <a:t>Click to edit Master subtitle style</a:t>
            </a:r>
            <a:endParaRPr lang="en-US" dirty="0"/>
          </a:p>
        </p:txBody>
      </p:sp>
      <p:sp>
        <p:nvSpPr>
          <p:cNvPr id="11" name="Text Placeholder 43">
            <a:extLst>
              <a:ext uri="{FF2B5EF4-FFF2-40B4-BE49-F238E27FC236}">
                <a16:creationId xmlns:a16="http://schemas.microsoft.com/office/drawing/2014/main" id="{E45B4B39-F4F2-4213-BF55-A05E56C082F4}"/>
              </a:ext>
            </a:extLst>
          </p:cNvPr>
          <p:cNvSpPr>
            <a:spLocks noGrp="1"/>
          </p:cNvSpPr>
          <p:nvPr>
            <p:ph type="body" sz="quarter" idx="14" hasCustomPrompt="1"/>
          </p:nvPr>
        </p:nvSpPr>
        <p:spPr>
          <a:xfrm>
            <a:off x="927037" y="2941484"/>
            <a:ext cx="10407683" cy="266851"/>
          </a:xfrm>
        </p:spPr>
        <p:txBody>
          <a:bodyPr lIns="149438" rIns="149438"/>
          <a:lstStyle>
            <a:lvl1pPr>
              <a:spcBef>
                <a:spcPts val="0"/>
              </a:spcBef>
              <a:defRPr lang="en-US" sz="1600" b="0" kern="1200" dirty="0" smtClean="0">
                <a:solidFill>
                  <a:schemeClr val="bg1"/>
                </a:solidFill>
                <a:latin typeface="Arial"/>
                <a:ea typeface="ＭＳ Ｐゴシック" pitchFamily="34" charset="-128"/>
                <a:cs typeface="+mn-cs"/>
              </a:defRPr>
            </a:lvl1pPr>
          </a:lstStyle>
          <a:p>
            <a:pPr lvl="0"/>
            <a:r>
              <a:rPr lang="en-US" dirty="0"/>
              <a:t>Date</a:t>
            </a:r>
          </a:p>
        </p:txBody>
      </p:sp>
      <p:sp>
        <p:nvSpPr>
          <p:cNvPr id="12" name="Rectangle 9">
            <a:extLst>
              <a:ext uri="{FF2B5EF4-FFF2-40B4-BE49-F238E27FC236}">
                <a16:creationId xmlns:a16="http://schemas.microsoft.com/office/drawing/2014/main" id="{B647B700-D485-4992-B8AF-C083BA630EB5}"/>
              </a:ext>
            </a:extLst>
          </p:cNvPr>
          <p:cNvSpPr>
            <a:spLocks noGrp="1" noChangeArrowheads="1"/>
          </p:cNvSpPr>
          <p:nvPr>
            <p:ph type="title" hasCustomPrompt="1"/>
          </p:nvPr>
        </p:nvSpPr>
        <p:spPr bwMode="auto">
          <a:xfrm>
            <a:off x="912792" y="1769808"/>
            <a:ext cx="10407683" cy="5349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135852" tIns="0" rIns="135852" bIns="0" numCol="1" anchor="b" anchorCtr="0" compatLnSpc="1">
            <a:prstTxWarp prst="textNoShape">
              <a:avLst/>
            </a:prstTxWarp>
          </a:bodyPr>
          <a:lstStyle>
            <a:lvl1pPr>
              <a:defRPr sz="3800">
                <a:solidFill>
                  <a:schemeClr val="bg1"/>
                </a:solidFill>
              </a:defRPr>
            </a:lvl1pPr>
          </a:lstStyle>
          <a:p>
            <a:pPr lvl="0"/>
            <a:r>
              <a:rPr lang="en-US" altLang="en-US" dirty="0"/>
              <a:t>Click To Edit Master Title Style</a:t>
            </a:r>
          </a:p>
        </p:txBody>
      </p:sp>
      <p:sp>
        <p:nvSpPr>
          <p:cNvPr id="13" name="Rectangle 176">
            <a:extLst>
              <a:ext uri="{FF2B5EF4-FFF2-40B4-BE49-F238E27FC236}">
                <a16:creationId xmlns:a16="http://schemas.microsoft.com/office/drawing/2014/main" id="{A8D6414B-62A3-4F1F-8402-F16308DA64EB}"/>
              </a:ext>
            </a:extLst>
          </p:cNvPr>
          <p:cNvSpPr>
            <a:spLocks noGrp="1" noChangeArrowheads="1"/>
          </p:cNvSpPr>
          <p:nvPr>
            <p:ph type="ftr" sz="quarter" idx="10"/>
          </p:nvPr>
        </p:nvSpPr>
        <p:spPr>
          <a:xfrm>
            <a:off x="421228" y="6213319"/>
            <a:ext cx="8130851" cy="442040"/>
          </a:xfrm>
        </p:spPr>
        <p:txBody>
          <a:bodyPr anchor="b" anchorCtr="0"/>
          <a:lstStyle>
            <a:lvl1pPr algn="l" rtl="0" eaLnBrk="0" fontAlgn="base" hangingPunct="0">
              <a:lnSpc>
                <a:spcPct val="100000"/>
              </a:lnSpc>
              <a:spcBef>
                <a:spcPct val="0"/>
              </a:spcBef>
              <a:spcAft>
                <a:spcPct val="0"/>
              </a:spcAft>
              <a:defRPr lang="en-US" sz="1000" b="1" kern="1200" dirty="0">
                <a:solidFill>
                  <a:schemeClr val="bg1"/>
                </a:solidFill>
                <a:latin typeface="Arial"/>
                <a:ea typeface="ＭＳ Ｐゴシック" pitchFamily="34" charset="-128"/>
                <a:cs typeface="+mn-cs"/>
              </a:defRPr>
            </a:lvl1pPr>
          </a:lstStyle>
          <a:p>
            <a:pPr>
              <a:defRPr/>
            </a:pPr>
            <a:r>
              <a:rPr lang="en-US"/>
              <a:t>Insert disclosures. </a:t>
            </a:r>
          </a:p>
          <a:p>
            <a:pPr>
              <a:defRPr/>
            </a:pPr>
            <a:r>
              <a:rPr lang="en-US" b="0"/>
              <a:t>Insert disclosures.</a:t>
            </a:r>
          </a:p>
          <a:p>
            <a:pPr>
              <a:defRPr/>
            </a:pPr>
            <a:r>
              <a:rPr lang="en-US"/>
              <a:t>Page footer. l  </a:t>
            </a:r>
            <a:r>
              <a:rPr lang="en-US" b="0"/>
              <a:t>© 20XX FMR LLC. All rights reserved.</a:t>
            </a:r>
          </a:p>
        </p:txBody>
      </p:sp>
      <p:sp>
        <p:nvSpPr>
          <p:cNvPr id="3" name="Freeform: Shape 2">
            <a:extLst>
              <a:ext uri="{FF2B5EF4-FFF2-40B4-BE49-F238E27FC236}">
                <a16:creationId xmlns:a16="http://schemas.microsoft.com/office/drawing/2014/main" id="{000EF4ED-4FA0-AC93-0A8A-2E482D7BC90C}"/>
              </a:ext>
            </a:extLst>
          </p:cNvPr>
          <p:cNvSpPr/>
          <p:nvPr userDrawn="1"/>
        </p:nvSpPr>
        <p:spPr bwMode="auto">
          <a:xfrm rot="1020000">
            <a:off x="10535218" y="-154179"/>
            <a:ext cx="491424" cy="3851806"/>
          </a:xfrm>
          <a:custGeom>
            <a:avLst/>
            <a:gdLst>
              <a:gd name="connsiteX0" fmla="*/ 1 w 491104"/>
              <a:gd name="connsiteY0" fmla="*/ 0 h 3932956"/>
              <a:gd name="connsiteX1" fmla="*/ 2978 w 491104"/>
              <a:gd name="connsiteY1" fmla="*/ 0 h 3932956"/>
              <a:gd name="connsiteX2" fmla="*/ 2978 w 491104"/>
              <a:gd name="connsiteY2" fmla="*/ 230385 h 3932956"/>
              <a:gd name="connsiteX3" fmla="*/ 491104 w 491104"/>
              <a:gd name="connsiteY3" fmla="*/ 81150 h 3932956"/>
              <a:gd name="connsiteX4" fmla="*/ 491104 w 491104"/>
              <a:gd name="connsiteY4" fmla="*/ 3932956 h 3932956"/>
              <a:gd name="connsiteX5" fmla="*/ 0 w 491104"/>
              <a:gd name="connsiteY5" fmla="*/ 3932956 h 3932956"/>
              <a:gd name="connsiteX6" fmla="*/ 1 w 491104"/>
              <a:gd name="connsiteY6" fmla="*/ 0 h 3932956"/>
              <a:gd name="connsiteX0" fmla="*/ 35507 w 526611"/>
              <a:gd name="connsiteY0" fmla="*/ 3932956 h 3932956"/>
              <a:gd name="connsiteX1" fmla="*/ 38485 w 526611"/>
              <a:gd name="connsiteY1" fmla="*/ 0 h 3932956"/>
              <a:gd name="connsiteX2" fmla="*/ 38485 w 526611"/>
              <a:gd name="connsiteY2" fmla="*/ 230385 h 3932956"/>
              <a:gd name="connsiteX3" fmla="*/ 526611 w 526611"/>
              <a:gd name="connsiteY3" fmla="*/ 81150 h 3932956"/>
              <a:gd name="connsiteX4" fmla="*/ 526611 w 526611"/>
              <a:gd name="connsiteY4" fmla="*/ 3932956 h 3932956"/>
              <a:gd name="connsiteX5" fmla="*/ 35507 w 526611"/>
              <a:gd name="connsiteY5" fmla="*/ 3932956 h 3932956"/>
              <a:gd name="connsiteX0" fmla="*/ 59729 w 550833"/>
              <a:gd name="connsiteY0" fmla="*/ 3851806 h 3851806"/>
              <a:gd name="connsiteX1" fmla="*/ 62707 w 550833"/>
              <a:gd name="connsiteY1" fmla="*/ 149235 h 3851806"/>
              <a:gd name="connsiteX2" fmla="*/ 550833 w 550833"/>
              <a:gd name="connsiteY2" fmla="*/ 0 h 3851806"/>
              <a:gd name="connsiteX3" fmla="*/ 550833 w 550833"/>
              <a:gd name="connsiteY3" fmla="*/ 3851806 h 3851806"/>
              <a:gd name="connsiteX4" fmla="*/ 59729 w 550833"/>
              <a:gd name="connsiteY4" fmla="*/ 3851806 h 3851806"/>
              <a:gd name="connsiteX0" fmla="*/ 34630 w 525734"/>
              <a:gd name="connsiteY0" fmla="*/ 3851806 h 3851806"/>
              <a:gd name="connsiteX1" fmla="*/ 37608 w 525734"/>
              <a:gd name="connsiteY1" fmla="*/ 149235 h 3851806"/>
              <a:gd name="connsiteX2" fmla="*/ 525734 w 525734"/>
              <a:gd name="connsiteY2" fmla="*/ 0 h 3851806"/>
              <a:gd name="connsiteX3" fmla="*/ 525734 w 525734"/>
              <a:gd name="connsiteY3" fmla="*/ 3851806 h 3851806"/>
              <a:gd name="connsiteX4" fmla="*/ 34630 w 525734"/>
              <a:gd name="connsiteY4" fmla="*/ 3851806 h 3851806"/>
              <a:gd name="connsiteX0" fmla="*/ 320 w 491424"/>
              <a:gd name="connsiteY0" fmla="*/ 3851806 h 3851806"/>
              <a:gd name="connsiteX1" fmla="*/ 3298 w 491424"/>
              <a:gd name="connsiteY1" fmla="*/ 149235 h 3851806"/>
              <a:gd name="connsiteX2" fmla="*/ 491424 w 491424"/>
              <a:gd name="connsiteY2" fmla="*/ 0 h 3851806"/>
              <a:gd name="connsiteX3" fmla="*/ 491424 w 491424"/>
              <a:gd name="connsiteY3" fmla="*/ 3851806 h 3851806"/>
              <a:gd name="connsiteX4" fmla="*/ 320 w 491424"/>
              <a:gd name="connsiteY4" fmla="*/ 3851806 h 385180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1424" h="3851806">
                <a:moveTo>
                  <a:pt x="320" y="3851806"/>
                </a:moveTo>
                <a:cubicBezTo>
                  <a:pt x="-1738" y="149362"/>
                  <a:pt x="6960" y="3872645"/>
                  <a:pt x="3298" y="149235"/>
                </a:cubicBezTo>
                <a:lnTo>
                  <a:pt x="491424" y="0"/>
                </a:lnTo>
                <a:lnTo>
                  <a:pt x="491424" y="3851806"/>
                </a:lnTo>
                <a:lnTo>
                  <a:pt x="320" y="3851806"/>
                </a:lnTo>
                <a:close/>
              </a:path>
            </a:pathLst>
          </a:custGeom>
          <a:gradFill>
            <a:gsLst>
              <a:gs pos="0">
                <a:schemeClr val="bg1">
                  <a:alpha val="10000"/>
                </a:schemeClr>
              </a:gs>
              <a:gs pos="99000">
                <a:schemeClr val="bg1">
                  <a:alpha val="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algn="ctr" eaLnBrk="0" hangingPunct="0"/>
            <a:endParaRPr lang="en-US" sz="1200">
              <a:latin typeface="Arial" charset="0"/>
              <a:ea typeface="ＭＳ Ｐゴシック" charset="-128"/>
            </a:endParaRPr>
          </a:p>
        </p:txBody>
      </p:sp>
      <p:sp>
        <p:nvSpPr>
          <p:cNvPr id="6" name="Freeform: Shape 5">
            <a:extLst>
              <a:ext uri="{FF2B5EF4-FFF2-40B4-BE49-F238E27FC236}">
                <a16:creationId xmlns:a16="http://schemas.microsoft.com/office/drawing/2014/main" id="{5E8F07C2-4617-CF5B-332B-3109B74DBD3F}"/>
              </a:ext>
            </a:extLst>
          </p:cNvPr>
          <p:cNvSpPr/>
          <p:nvPr userDrawn="1"/>
        </p:nvSpPr>
        <p:spPr bwMode="auto">
          <a:xfrm rot="1020000">
            <a:off x="9492267" y="-233764"/>
            <a:ext cx="1005596" cy="4054198"/>
          </a:xfrm>
          <a:custGeom>
            <a:avLst/>
            <a:gdLst>
              <a:gd name="connsiteX0" fmla="*/ 0 w 1002809"/>
              <a:gd name="connsiteY0" fmla="*/ 40604 h 4054198"/>
              <a:gd name="connsiteX1" fmla="*/ 1285 w 1002809"/>
              <a:gd name="connsiteY1" fmla="*/ 40605 h 4054198"/>
              <a:gd name="connsiteX2" fmla="*/ 1286 w 1002809"/>
              <a:gd name="connsiteY2" fmla="*/ 306195 h 4054198"/>
              <a:gd name="connsiteX3" fmla="*/ 1002807 w 1002809"/>
              <a:gd name="connsiteY3" fmla="*/ 0 h 4054198"/>
              <a:gd name="connsiteX4" fmla="*/ 1002809 w 1002809"/>
              <a:gd name="connsiteY4" fmla="*/ 4054198 h 4054198"/>
              <a:gd name="connsiteX5" fmla="*/ 1 w 1002809"/>
              <a:gd name="connsiteY5" fmla="*/ 4054198 h 4054198"/>
              <a:gd name="connsiteX6" fmla="*/ 0 w 1002809"/>
              <a:gd name="connsiteY6" fmla="*/ 40604 h 4054198"/>
              <a:gd name="connsiteX0" fmla="*/ 73902 w 1076710"/>
              <a:gd name="connsiteY0" fmla="*/ 4054198 h 4054198"/>
              <a:gd name="connsiteX1" fmla="*/ 75186 w 1076710"/>
              <a:gd name="connsiteY1" fmla="*/ 40605 h 4054198"/>
              <a:gd name="connsiteX2" fmla="*/ 75187 w 1076710"/>
              <a:gd name="connsiteY2" fmla="*/ 306195 h 4054198"/>
              <a:gd name="connsiteX3" fmla="*/ 1076708 w 1076710"/>
              <a:gd name="connsiteY3" fmla="*/ 0 h 4054198"/>
              <a:gd name="connsiteX4" fmla="*/ 1076710 w 1076710"/>
              <a:gd name="connsiteY4" fmla="*/ 4054198 h 4054198"/>
              <a:gd name="connsiteX5" fmla="*/ 73902 w 1076710"/>
              <a:gd name="connsiteY5" fmla="*/ 4054198 h 4054198"/>
              <a:gd name="connsiteX0" fmla="*/ 124629 w 1127437"/>
              <a:gd name="connsiteY0" fmla="*/ 4054198 h 4054198"/>
              <a:gd name="connsiteX1" fmla="*/ 125914 w 1127437"/>
              <a:gd name="connsiteY1" fmla="*/ 306195 h 4054198"/>
              <a:gd name="connsiteX2" fmla="*/ 1127435 w 1127437"/>
              <a:gd name="connsiteY2" fmla="*/ 0 h 4054198"/>
              <a:gd name="connsiteX3" fmla="*/ 1127437 w 1127437"/>
              <a:gd name="connsiteY3" fmla="*/ 4054198 h 4054198"/>
              <a:gd name="connsiteX4" fmla="*/ 124629 w 1127437"/>
              <a:gd name="connsiteY4" fmla="*/ 4054198 h 4054198"/>
              <a:gd name="connsiteX0" fmla="*/ 76953 w 1079761"/>
              <a:gd name="connsiteY0" fmla="*/ 4054198 h 4054198"/>
              <a:gd name="connsiteX1" fmla="*/ 78238 w 1079761"/>
              <a:gd name="connsiteY1" fmla="*/ 306195 h 4054198"/>
              <a:gd name="connsiteX2" fmla="*/ 1079759 w 1079761"/>
              <a:gd name="connsiteY2" fmla="*/ 0 h 4054198"/>
              <a:gd name="connsiteX3" fmla="*/ 1079761 w 1079761"/>
              <a:gd name="connsiteY3" fmla="*/ 4054198 h 4054198"/>
              <a:gd name="connsiteX4" fmla="*/ 76953 w 1079761"/>
              <a:gd name="connsiteY4" fmla="*/ 4054198 h 4054198"/>
              <a:gd name="connsiteX0" fmla="*/ 2788 w 1005596"/>
              <a:gd name="connsiteY0" fmla="*/ 4054198 h 4054198"/>
              <a:gd name="connsiteX1" fmla="*/ 4073 w 1005596"/>
              <a:gd name="connsiteY1" fmla="*/ 306195 h 4054198"/>
              <a:gd name="connsiteX2" fmla="*/ 1005594 w 1005596"/>
              <a:gd name="connsiteY2" fmla="*/ 0 h 4054198"/>
              <a:gd name="connsiteX3" fmla="*/ 1005596 w 1005596"/>
              <a:gd name="connsiteY3" fmla="*/ 4054198 h 4054198"/>
              <a:gd name="connsiteX4" fmla="*/ 2788 w 1005596"/>
              <a:gd name="connsiteY4" fmla="*/ 4054198 h 405419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5596" h="4054198">
                <a:moveTo>
                  <a:pt x="2788" y="4054198"/>
                </a:moveTo>
                <a:cubicBezTo>
                  <a:pt x="16540" y="306548"/>
                  <a:pt x="-9551" y="4155431"/>
                  <a:pt x="4073" y="306195"/>
                </a:cubicBezTo>
                <a:lnTo>
                  <a:pt x="1005594" y="0"/>
                </a:lnTo>
                <a:cubicBezTo>
                  <a:pt x="1005595" y="1351399"/>
                  <a:pt x="1005595" y="2702799"/>
                  <a:pt x="1005596" y="4054198"/>
                </a:cubicBezTo>
                <a:lnTo>
                  <a:pt x="2788" y="4054198"/>
                </a:lnTo>
                <a:close/>
              </a:path>
            </a:pathLst>
          </a:custGeom>
          <a:gradFill>
            <a:gsLst>
              <a:gs pos="0">
                <a:schemeClr val="bg1">
                  <a:alpha val="20170"/>
                </a:schemeClr>
              </a:gs>
              <a:gs pos="99000">
                <a:schemeClr val="bg1">
                  <a:alpha val="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algn="ctr" eaLnBrk="0" hangingPunct="0"/>
            <a:endParaRPr lang="en-US" sz="1200">
              <a:latin typeface="Arial" charset="0"/>
              <a:ea typeface="ＭＳ Ｐゴシック" charset="-128"/>
            </a:endParaRPr>
          </a:p>
        </p:txBody>
      </p:sp>
      <p:sp>
        <p:nvSpPr>
          <p:cNvPr id="24" name="Freeform: Shape 23">
            <a:extLst>
              <a:ext uri="{FF2B5EF4-FFF2-40B4-BE49-F238E27FC236}">
                <a16:creationId xmlns:a16="http://schemas.microsoft.com/office/drawing/2014/main" id="{4A1D1E5A-1BD2-00D1-FA58-B8CA25ACD7B2}"/>
              </a:ext>
            </a:extLst>
          </p:cNvPr>
          <p:cNvSpPr/>
          <p:nvPr userDrawn="1"/>
        </p:nvSpPr>
        <p:spPr bwMode="auto">
          <a:xfrm>
            <a:off x="7375943" y="1814"/>
            <a:ext cx="2645333" cy="3969607"/>
          </a:xfrm>
          <a:custGeom>
            <a:avLst/>
            <a:gdLst>
              <a:gd name="connsiteX0" fmla="*/ 1079807 w 2645333"/>
              <a:gd name="connsiteY0" fmla="*/ 0 h 3969607"/>
              <a:gd name="connsiteX1" fmla="*/ 2645333 w 2645333"/>
              <a:gd name="connsiteY1" fmla="*/ 0 h 3969607"/>
              <a:gd name="connsiteX2" fmla="*/ 1431703 w 2645333"/>
              <a:gd name="connsiteY2" fmla="*/ 3969607 h 3969607"/>
              <a:gd name="connsiteX3" fmla="*/ 0 w 2645333"/>
              <a:gd name="connsiteY3" fmla="*/ 3531892 h 3969607"/>
              <a:gd name="connsiteX4" fmla="*/ 1079807 w 2645333"/>
              <a:gd name="connsiteY4" fmla="*/ 0 h 39696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45333" h="3969607">
                <a:moveTo>
                  <a:pt x="1079807" y="0"/>
                </a:moveTo>
                <a:lnTo>
                  <a:pt x="2645333" y="0"/>
                </a:lnTo>
                <a:lnTo>
                  <a:pt x="1431703" y="3969607"/>
                </a:lnTo>
                <a:lnTo>
                  <a:pt x="0" y="3531892"/>
                </a:lnTo>
                <a:lnTo>
                  <a:pt x="1079807" y="0"/>
                </a:lnTo>
                <a:close/>
              </a:path>
            </a:pathLst>
          </a:custGeom>
          <a:gradFill>
            <a:gsLst>
              <a:gs pos="0">
                <a:schemeClr val="bg1">
                  <a:alpha val="10000"/>
                </a:schemeClr>
              </a:gs>
              <a:gs pos="99000">
                <a:schemeClr val="bg1">
                  <a:alpha val="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algn="ctr" eaLnBrk="0" hangingPunct="0"/>
            <a:endParaRPr lang="en-US" sz="1200">
              <a:latin typeface="Arial" charset="0"/>
              <a:ea typeface="ＭＳ Ｐゴシック" charset="-128"/>
            </a:endParaRPr>
          </a:p>
        </p:txBody>
      </p:sp>
      <p:sp>
        <p:nvSpPr>
          <p:cNvPr id="25" name="Freeform: Shape 24">
            <a:extLst>
              <a:ext uri="{FF2B5EF4-FFF2-40B4-BE49-F238E27FC236}">
                <a16:creationId xmlns:a16="http://schemas.microsoft.com/office/drawing/2014/main" id="{F5DFE148-1959-FCF0-3E04-F76C2997F8E7}"/>
              </a:ext>
            </a:extLst>
          </p:cNvPr>
          <p:cNvSpPr/>
          <p:nvPr userDrawn="1"/>
        </p:nvSpPr>
        <p:spPr bwMode="auto">
          <a:xfrm>
            <a:off x="0" y="3742279"/>
            <a:ext cx="12192000" cy="165382"/>
          </a:xfrm>
          <a:custGeom>
            <a:avLst/>
            <a:gdLst>
              <a:gd name="connsiteX0" fmla="*/ 0 w 12192000"/>
              <a:gd name="connsiteY0" fmla="*/ 0 h 165382"/>
              <a:gd name="connsiteX1" fmla="*/ 12192000 w 12192000"/>
              <a:gd name="connsiteY1" fmla="*/ 0 h 165382"/>
              <a:gd name="connsiteX2" fmla="*/ 12192000 w 12192000"/>
              <a:gd name="connsiteY2" fmla="*/ 165382 h 165382"/>
              <a:gd name="connsiteX3" fmla="*/ 0 w 12192000"/>
              <a:gd name="connsiteY3" fmla="*/ 165382 h 165382"/>
              <a:gd name="connsiteX4" fmla="*/ 0 w 12192000"/>
              <a:gd name="connsiteY4" fmla="*/ 0 h 1653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2000" h="165382">
                <a:moveTo>
                  <a:pt x="0" y="0"/>
                </a:moveTo>
                <a:lnTo>
                  <a:pt x="12192000" y="0"/>
                </a:lnTo>
                <a:lnTo>
                  <a:pt x="12192000" y="165382"/>
                </a:lnTo>
                <a:lnTo>
                  <a:pt x="0" y="165382"/>
                </a:lnTo>
                <a:lnTo>
                  <a:pt x="0" y="0"/>
                </a:lnTo>
                <a:close/>
              </a:path>
            </a:pathLst>
          </a:custGeom>
          <a:solidFill>
            <a:srgbClr val="333F48"/>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a:ln>
                <a:noFill/>
              </a:ln>
              <a:solidFill>
                <a:schemeClr val="tx1"/>
              </a:solidFill>
              <a:effectLst/>
              <a:latin typeface="Arial" charset="0"/>
              <a:ea typeface="ＭＳ Ｐゴシック" charset="-128"/>
            </a:endParaRPr>
          </a:p>
        </p:txBody>
      </p:sp>
      <p:sp>
        <p:nvSpPr>
          <p:cNvPr id="26" name="Freeform: Shape 25">
            <a:extLst>
              <a:ext uri="{FF2B5EF4-FFF2-40B4-BE49-F238E27FC236}">
                <a16:creationId xmlns:a16="http://schemas.microsoft.com/office/drawing/2014/main" id="{658E0796-4D2A-B212-FF6D-18A8C9E8516D}"/>
              </a:ext>
            </a:extLst>
          </p:cNvPr>
          <p:cNvSpPr/>
          <p:nvPr userDrawn="1"/>
        </p:nvSpPr>
        <p:spPr bwMode="auto">
          <a:xfrm>
            <a:off x="7249313" y="3742279"/>
            <a:ext cx="1627681" cy="162233"/>
          </a:xfrm>
          <a:custGeom>
            <a:avLst/>
            <a:gdLst>
              <a:gd name="connsiteX0" fmla="*/ 49600 w 1627681"/>
              <a:gd name="connsiteY0" fmla="*/ 0 h 162233"/>
              <a:gd name="connsiteX1" fmla="*/ 1627681 w 1627681"/>
              <a:gd name="connsiteY1" fmla="*/ 0 h 162233"/>
              <a:gd name="connsiteX2" fmla="*/ 1578082 w 1627681"/>
              <a:gd name="connsiteY2" fmla="*/ 162233 h 162233"/>
              <a:gd name="connsiteX3" fmla="*/ 0 w 1627681"/>
              <a:gd name="connsiteY3" fmla="*/ 162233 h 162233"/>
              <a:gd name="connsiteX4" fmla="*/ 49600 w 1627681"/>
              <a:gd name="connsiteY4" fmla="*/ 0 h 1622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27681" h="162233">
                <a:moveTo>
                  <a:pt x="49600" y="0"/>
                </a:moveTo>
                <a:lnTo>
                  <a:pt x="1627681" y="0"/>
                </a:lnTo>
                <a:lnTo>
                  <a:pt x="1578082" y="162233"/>
                </a:lnTo>
                <a:lnTo>
                  <a:pt x="0" y="162233"/>
                </a:lnTo>
                <a:lnTo>
                  <a:pt x="49600" y="0"/>
                </a:lnTo>
                <a:close/>
              </a:path>
            </a:pathLst>
          </a:custGeom>
          <a:solidFill>
            <a:srgbClr val="368727"/>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a:ln>
                <a:noFill/>
              </a:ln>
              <a:solidFill>
                <a:schemeClr val="tx1"/>
              </a:solidFill>
              <a:effectLst/>
              <a:latin typeface="Arial" charset="0"/>
              <a:ea typeface="ＭＳ Ｐゴシック" charset="-128"/>
            </a:endParaRPr>
          </a:p>
        </p:txBody>
      </p:sp>
      <p:sp>
        <p:nvSpPr>
          <p:cNvPr id="27" name="Freeform: Shape 26">
            <a:extLst>
              <a:ext uri="{FF2B5EF4-FFF2-40B4-BE49-F238E27FC236}">
                <a16:creationId xmlns:a16="http://schemas.microsoft.com/office/drawing/2014/main" id="{B8EBCD0E-69B9-5556-0660-0C5F6DE3C691}"/>
              </a:ext>
            </a:extLst>
          </p:cNvPr>
          <p:cNvSpPr/>
          <p:nvPr userDrawn="1"/>
        </p:nvSpPr>
        <p:spPr bwMode="auto">
          <a:xfrm rot="1020000">
            <a:off x="8865649" y="3583981"/>
            <a:ext cx="1011291" cy="478829"/>
          </a:xfrm>
          <a:custGeom>
            <a:avLst/>
            <a:gdLst>
              <a:gd name="connsiteX0" fmla="*/ 0 w 1011291"/>
              <a:gd name="connsiteY0" fmla="*/ 309182 h 567351"/>
              <a:gd name="connsiteX1" fmla="*/ 1011291 w 1011291"/>
              <a:gd name="connsiteY1" fmla="*/ 0 h 567351"/>
              <a:gd name="connsiteX2" fmla="*/ 1011291 w 1011291"/>
              <a:gd name="connsiteY2" fmla="*/ 3292 h 567351"/>
              <a:gd name="connsiteX3" fmla="*/ 9227 w 1011291"/>
              <a:gd name="connsiteY3" fmla="*/ 309654 h 567351"/>
              <a:gd name="connsiteX4" fmla="*/ 9227 w 1011291"/>
              <a:gd name="connsiteY4" fmla="*/ 394884 h 567351"/>
              <a:gd name="connsiteX5" fmla="*/ 1011291 w 1011291"/>
              <a:gd name="connsiteY5" fmla="*/ 88522 h 567351"/>
              <a:gd name="connsiteX6" fmla="*/ 1011291 w 1011291"/>
              <a:gd name="connsiteY6" fmla="*/ 258168 h 567351"/>
              <a:gd name="connsiteX7" fmla="*/ 0 w 1011291"/>
              <a:gd name="connsiteY7" fmla="*/ 567351 h 567351"/>
              <a:gd name="connsiteX8" fmla="*/ 0 w 1011291"/>
              <a:gd name="connsiteY8" fmla="*/ 309182 h 567351"/>
              <a:gd name="connsiteX0" fmla="*/ 0 w 1011291"/>
              <a:gd name="connsiteY0" fmla="*/ 567351 h 567351"/>
              <a:gd name="connsiteX1" fmla="*/ 1011291 w 1011291"/>
              <a:gd name="connsiteY1" fmla="*/ 0 h 567351"/>
              <a:gd name="connsiteX2" fmla="*/ 1011291 w 1011291"/>
              <a:gd name="connsiteY2" fmla="*/ 3292 h 567351"/>
              <a:gd name="connsiteX3" fmla="*/ 9227 w 1011291"/>
              <a:gd name="connsiteY3" fmla="*/ 309654 h 567351"/>
              <a:gd name="connsiteX4" fmla="*/ 9227 w 1011291"/>
              <a:gd name="connsiteY4" fmla="*/ 394884 h 567351"/>
              <a:gd name="connsiteX5" fmla="*/ 1011291 w 1011291"/>
              <a:gd name="connsiteY5" fmla="*/ 88522 h 567351"/>
              <a:gd name="connsiteX6" fmla="*/ 1011291 w 1011291"/>
              <a:gd name="connsiteY6" fmla="*/ 258168 h 567351"/>
              <a:gd name="connsiteX7" fmla="*/ 0 w 1011291"/>
              <a:gd name="connsiteY7" fmla="*/ 567351 h 567351"/>
              <a:gd name="connsiteX0" fmla="*/ 0 w 1011291"/>
              <a:gd name="connsiteY0" fmla="*/ 567351 h 567351"/>
              <a:gd name="connsiteX1" fmla="*/ 1011291 w 1011291"/>
              <a:gd name="connsiteY1" fmla="*/ 0 h 567351"/>
              <a:gd name="connsiteX2" fmla="*/ 1011291 w 1011291"/>
              <a:gd name="connsiteY2" fmla="*/ 3292 h 567351"/>
              <a:gd name="connsiteX3" fmla="*/ 9227 w 1011291"/>
              <a:gd name="connsiteY3" fmla="*/ 394884 h 567351"/>
              <a:gd name="connsiteX4" fmla="*/ 1011291 w 1011291"/>
              <a:gd name="connsiteY4" fmla="*/ 88522 h 567351"/>
              <a:gd name="connsiteX5" fmla="*/ 1011291 w 1011291"/>
              <a:gd name="connsiteY5" fmla="*/ 258168 h 567351"/>
              <a:gd name="connsiteX6" fmla="*/ 0 w 1011291"/>
              <a:gd name="connsiteY6" fmla="*/ 567351 h 567351"/>
              <a:gd name="connsiteX0" fmla="*/ 0 w 1011291"/>
              <a:gd name="connsiteY0" fmla="*/ 567351 h 567351"/>
              <a:gd name="connsiteX1" fmla="*/ 1011291 w 1011291"/>
              <a:gd name="connsiteY1" fmla="*/ 0 h 567351"/>
              <a:gd name="connsiteX2" fmla="*/ 9227 w 1011291"/>
              <a:gd name="connsiteY2" fmla="*/ 394884 h 567351"/>
              <a:gd name="connsiteX3" fmla="*/ 1011291 w 1011291"/>
              <a:gd name="connsiteY3" fmla="*/ 88522 h 567351"/>
              <a:gd name="connsiteX4" fmla="*/ 1011291 w 1011291"/>
              <a:gd name="connsiteY4" fmla="*/ 258168 h 567351"/>
              <a:gd name="connsiteX5" fmla="*/ 0 w 1011291"/>
              <a:gd name="connsiteY5" fmla="*/ 567351 h 567351"/>
              <a:gd name="connsiteX0" fmla="*/ 0 w 1011291"/>
              <a:gd name="connsiteY0" fmla="*/ 478829 h 478829"/>
              <a:gd name="connsiteX1" fmla="*/ 9227 w 1011291"/>
              <a:gd name="connsiteY1" fmla="*/ 306362 h 478829"/>
              <a:gd name="connsiteX2" fmla="*/ 1011291 w 1011291"/>
              <a:gd name="connsiteY2" fmla="*/ 0 h 478829"/>
              <a:gd name="connsiteX3" fmla="*/ 1011291 w 1011291"/>
              <a:gd name="connsiteY3" fmla="*/ 169646 h 478829"/>
              <a:gd name="connsiteX4" fmla="*/ 0 w 1011291"/>
              <a:gd name="connsiteY4" fmla="*/ 478829 h 4788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11291" h="478829">
                <a:moveTo>
                  <a:pt x="0" y="478829"/>
                </a:moveTo>
                <a:lnTo>
                  <a:pt x="9227" y="306362"/>
                </a:lnTo>
                <a:lnTo>
                  <a:pt x="1011291" y="0"/>
                </a:lnTo>
                <a:lnTo>
                  <a:pt x="1011291" y="169646"/>
                </a:lnTo>
                <a:lnTo>
                  <a:pt x="0" y="478829"/>
                </a:lnTo>
                <a:close/>
              </a:path>
            </a:pathLst>
          </a:custGeom>
          <a:solidFill>
            <a:srgbClr val="6CC24A"/>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a:ln>
                <a:noFill/>
              </a:ln>
              <a:solidFill>
                <a:schemeClr val="tx1"/>
              </a:solidFill>
              <a:effectLst/>
              <a:latin typeface="Arial" charset="0"/>
              <a:ea typeface="ＭＳ Ｐゴシック" charset="-128"/>
            </a:endParaRPr>
          </a:p>
        </p:txBody>
      </p:sp>
      <p:sp>
        <p:nvSpPr>
          <p:cNvPr id="28" name="Freeform: Shape 27">
            <a:extLst>
              <a:ext uri="{FF2B5EF4-FFF2-40B4-BE49-F238E27FC236}">
                <a16:creationId xmlns:a16="http://schemas.microsoft.com/office/drawing/2014/main" id="{FF023033-5AD8-5205-F563-993E7270252B}"/>
              </a:ext>
            </a:extLst>
          </p:cNvPr>
          <p:cNvSpPr/>
          <p:nvPr userDrawn="1"/>
        </p:nvSpPr>
        <p:spPr bwMode="auto">
          <a:xfrm>
            <a:off x="9872699" y="3742279"/>
            <a:ext cx="578870" cy="162233"/>
          </a:xfrm>
          <a:custGeom>
            <a:avLst/>
            <a:gdLst>
              <a:gd name="connsiteX0" fmla="*/ 75482 w 604752"/>
              <a:gd name="connsiteY0" fmla="*/ 0 h 246888"/>
              <a:gd name="connsiteX1" fmla="*/ 604752 w 604752"/>
              <a:gd name="connsiteY1" fmla="*/ 0 h 246888"/>
              <a:gd name="connsiteX2" fmla="*/ 603789 w 604752"/>
              <a:gd name="connsiteY2" fmla="*/ 3149 h 246888"/>
              <a:gd name="connsiteX3" fmla="*/ 77063 w 604752"/>
              <a:gd name="connsiteY3" fmla="*/ 3149 h 246888"/>
              <a:gd name="connsiteX4" fmla="*/ 52145 w 604752"/>
              <a:gd name="connsiteY4" fmla="*/ 84655 h 246888"/>
              <a:gd name="connsiteX5" fmla="*/ 578870 w 604752"/>
              <a:gd name="connsiteY5" fmla="*/ 84655 h 246888"/>
              <a:gd name="connsiteX6" fmla="*/ 529271 w 604752"/>
              <a:gd name="connsiteY6" fmla="*/ 246888 h 246888"/>
              <a:gd name="connsiteX7" fmla="*/ 0 w 604752"/>
              <a:gd name="connsiteY7" fmla="*/ 246888 h 246888"/>
              <a:gd name="connsiteX8" fmla="*/ 75482 w 604752"/>
              <a:gd name="connsiteY8" fmla="*/ 0 h 246888"/>
              <a:gd name="connsiteX0" fmla="*/ 0 w 604752"/>
              <a:gd name="connsiteY0" fmla="*/ 246888 h 246888"/>
              <a:gd name="connsiteX1" fmla="*/ 604752 w 604752"/>
              <a:gd name="connsiteY1" fmla="*/ 0 h 246888"/>
              <a:gd name="connsiteX2" fmla="*/ 603789 w 604752"/>
              <a:gd name="connsiteY2" fmla="*/ 3149 h 246888"/>
              <a:gd name="connsiteX3" fmla="*/ 77063 w 604752"/>
              <a:gd name="connsiteY3" fmla="*/ 3149 h 246888"/>
              <a:gd name="connsiteX4" fmla="*/ 52145 w 604752"/>
              <a:gd name="connsiteY4" fmla="*/ 84655 h 246888"/>
              <a:gd name="connsiteX5" fmla="*/ 578870 w 604752"/>
              <a:gd name="connsiteY5" fmla="*/ 84655 h 246888"/>
              <a:gd name="connsiteX6" fmla="*/ 529271 w 604752"/>
              <a:gd name="connsiteY6" fmla="*/ 246888 h 246888"/>
              <a:gd name="connsiteX7" fmla="*/ 0 w 604752"/>
              <a:gd name="connsiteY7" fmla="*/ 246888 h 246888"/>
              <a:gd name="connsiteX0" fmla="*/ 0 w 604752"/>
              <a:gd name="connsiteY0" fmla="*/ 246888 h 246888"/>
              <a:gd name="connsiteX1" fmla="*/ 604752 w 604752"/>
              <a:gd name="connsiteY1" fmla="*/ 0 h 246888"/>
              <a:gd name="connsiteX2" fmla="*/ 603789 w 604752"/>
              <a:gd name="connsiteY2" fmla="*/ 3149 h 246888"/>
              <a:gd name="connsiteX3" fmla="*/ 52145 w 604752"/>
              <a:gd name="connsiteY3" fmla="*/ 84655 h 246888"/>
              <a:gd name="connsiteX4" fmla="*/ 578870 w 604752"/>
              <a:gd name="connsiteY4" fmla="*/ 84655 h 246888"/>
              <a:gd name="connsiteX5" fmla="*/ 529271 w 604752"/>
              <a:gd name="connsiteY5" fmla="*/ 246888 h 246888"/>
              <a:gd name="connsiteX6" fmla="*/ 0 w 604752"/>
              <a:gd name="connsiteY6" fmla="*/ 246888 h 246888"/>
              <a:gd name="connsiteX0" fmla="*/ 0 w 604752"/>
              <a:gd name="connsiteY0" fmla="*/ 246888 h 246888"/>
              <a:gd name="connsiteX1" fmla="*/ 604752 w 604752"/>
              <a:gd name="connsiteY1" fmla="*/ 0 h 246888"/>
              <a:gd name="connsiteX2" fmla="*/ 52145 w 604752"/>
              <a:gd name="connsiteY2" fmla="*/ 84655 h 246888"/>
              <a:gd name="connsiteX3" fmla="*/ 578870 w 604752"/>
              <a:gd name="connsiteY3" fmla="*/ 84655 h 246888"/>
              <a:gd name="connsiteX4" fmla="*/ 529271 w 604752"/>
              <a:gd name="connsiteY4" fmla="*/ 246888 h 246888"/>
              <a:gd name="connsiteX5" fmla="*/ 0 w 604752"/>
              <a:gd name="connsiteY5" fmla="*/ 246888 h 246888"/>
              <a:gd name="connsiteX0" fmla="*/ 0 w 578870"/>
              <a:gd name="connsiteY0" fmla="*/ 162233 h 162233"/>
              <a:gd name="connsiteX1" fmla="*/ 52145 w 578870"/>
              <a:gd name="connsiteY1" fmla="*/ 0 h 162233"/>
              <a:gd name="connsiteX2" fmla="*/ 578870 w 578870"/>
              <a:gd name="connsiteY2" fmla="*/ 0 h 162233"/>
              <a:gd name="connsiteX3" fmla="*/ 529271 w 578870"/>
              <a:gd name="connsiteY3" fmla="*/ 162233 h 162233"/>
              <a:gd name="connsiteX4" fmla="*/ 0 w 578870"/>
              <a:gd name="connsiteY4" fmla="*/ 162233 h 1622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8870" h="162233">
                <a:moveTo>
                  <a:pt x="0" y="162233"/>
                </a:moveTo>
                <a:lnTo>
                  <a:pt x="52145" y="0"/>
                </a:lnTo>
                <a:lnTo>
                  <a:pt x="578870" y="0"/>
                </a:lnTo>
                <a:lnTo>
                  <a:pt x="529271" y="162233"/>
                </a:lnTo>
                <a:lnTo>
                  <a:pt x="0" y="162233"/>
                </a:lnTo>
                <a:close/>
              </a:path>
            </a:pathLst>
          </a:custGeom>
          <a:solidFill>
            <a:srgbClr val="298FC2"/>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a:ln>
                <a:noFill/>
              </a:ln>
              <a:solidFill>
                <a:schemeClr val="tx1"/>
              </a:solidFill>
              <a:effectLst/>
              <a:latin typeface="Arial" charset="0"/>
              <a:ea typeface="ＭＳ Ｐゴシック" charset="-128"/>
            </a:endParaRPr>
          </a:p>
        </p:txBody>
      </p:sp>
      <p:pic>
        <p:nvPicPr>
          <p:cNvPr id="29" name="Picture 28">
            <a:extLst>
              <a:ext uri="{FF2B5EF4-FFF2-40B4-BE49-F238E27FC236}">
                <a16:creationId xmlns:a16="http://schemas.microsoft.com/office/drawing/2014/main" id="{8C636F8D-8049-0551-5314-F8FF6A171581}"/>
              </a:ext>
            </a:extLst>
          </p:cNvPr>
          <p:cNvPicPr>
            <a:picLocks noChangeAspect="1"/>
          </p:cNvPicPr>
          <p:nvPr userDrawn="1"/>
        </p:nvPicPr>
        <p:blipFill>
          <a:blip r:embed="rId4"/>
          <a:stretch>
            <a:fillRect/>
          </a:stretch>
        </p:blipFill>
        <p:spPr>
          <a:xfrm>
            <a:off x="10223209" y="6298762"/>
            <a:ext cx="1524000" cy="335008"/>
          </a:xfrm>
          <a:prstGeom prst="rect">
            <a:avLst/>
          </a:prstGeom>
        </p:spPr>
      </p:pic>
    </p:spTree>
    <p:custDataLst>
      <p:tags r:id="rId1"/>
    </p:custDataLst>
    <p:extLst>
      <p:ext uri="{BB962C8B-B14F-4D97-AF65-F5344CB8AC3E}">
        <p14:creationId xmlns:p14="http://schemas.microsoft.com/office/powerpoint/2010/main" val="685196647"/>
      </p:ext>
    </p:extLst>
  </p:cSld>
  <p:clrMapOvr>
    <a:masterClrMapping/>
  </p:clrMapOvr>
  <p:extLst>
    <p:ext uri="{DCECCB84-F9BA-43D5-87BE-67443E8EF086}">
      <p15:sldGuideLst xmlns:p15="http://schemas.microsoft.com/office/powerpoint/2012/main">
        <p15:guide id="1" orient="horz" pos="4176">
          <p15:clr>
            <a:srgbClr val="FBAE40"/>
          </p15:clr>
        </p15:guide>
        <p15:guide id="2" pos="3840">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22821" y="228600"/>
            <a:ext cx="10898323" cy="838200"/>
          </a:xfrm>
        </p:spPr>
        <p:txBody>
          <a:bodyPr/>
          <a:lstStyle>
            <a:lvl1pPr>
              <a:defRPr sz="3000"/>
            </a:lvl1pPr>
          </a:lstStyle>
          <a:p>
            <a:r>
              <a:rPr lang="en-US"/>
              <a:t>Click to edit Master title style</a:t>
            </a:r>
            <a:endParaRPr lang="en-US" dirty="0"/>
          </a:p>
        </p:txBody>
      </p:sp>
      <p:sp>
        <p:nvSpPr>
          <p:cNvPr id="3" name="Content Placeholder 2"/>
          <p:cNvSpPr>
            <a:spLocks noGrp="1"/>
          </p:cNvSpPr>
          <p:nvPr>
            <p:ph sz="half" idx="1"/>
          </p:nvPr>
        </p:nvSpPr>
        <p:spPr>
          <a:xfrm>
            <a:off x="422821" y="1339851"/>
            <a:ext cx="5171016" cy="4878388"/>
          </a:xfrm>
        </p:spPr>
        <p:txBody>
          <a:bodyPr lIns="135852"/>
          <a:lstStyle>
            <a:lvl1pPr>
              <a:spcBef>
                <a:spcPts val="743"/>
              </a:spcBef>
              <a:defRPr sz="1600">
                <a:solidFill>
                  <a:srgbClr val="7A9B3D"/>
                </a:solidFill>
              </a:defRPr>
            </a:lvl1pPr>
            <a:lvl2pPr marL="141510" indent="-141510">
              <a:spcBef>
                <a:spcPts val="743"/>
              </a:spcBef>
              <a:buClr>
                <a:srgbClr val="7A9B3D"/>
              </a:buClr>
              <a:defRPr sz="1400">
                <a:solidFill>
                  <a:srgbClr val="000000"/>
                </a:solidFill>
              </a:defRPr>
            </a:lvl2pPr>
            <a:lvl3pPr marL="283018" indent="-141510">
              <a:spcBef>
                <a:spcPts val="743"/>
              </a:spcBef>
              <a:buClr>
                <a:srgbClr val="768692"/>
              </a:buClr>
              <a:defRPr sz="1200">
                <a:solidFill>
                  <a:srgbClr val="000000"/>
                </a:solidFill>
              </a:defRPr>
            </a:lvl3pPr>
            <a:lvl4pPr marL="424528" indent="-141510">
              <a:spcBef>
                <a:spcPts val="743"/>
              </a:spcBef>
              <a:buClr>
                <a:srgbClr val="000000"/>
              </a:buClr>
              <a:defRPr sz="1200">
                <a:solidFill>
                  <a:srgbClr val="000000"/>
                </a:solidFill>
              </a:defRPr>
            </a:lvl4pPr>
            <a:lvl5pPr>
              <a:defRPr sz="1333"/>
            </a:lvl5pPr>
            <a:lvl6pPr>
              <a:defRPr sz="2251"/>
            </a:lvl6pPr>
            <a:lvl7pPr>
              <a:defRPr sz="2251"/>
            </a:lvl7pPr>
            <a:lvl8pPr>
              <a:defRPr sz="2251"/>
            </a:lvl8pPr>
            <a:lvl9pPr>
              <a:defRPr sz="2251"/>
            </a:lvl9pPr>
          </a:lstStyle>
          <a:p>
            <a:pPr lvl="0"/>
            <a:r>
              <a:rPr lang="en-US"/>
              <a:t>Click to edit Master text styles</a:t>
            </a:r>
          </a:p>
          <a:p>
            <a:pPr lvl="1"/>
            <a:r>
              <a:rPr lang="en-US"/>
              <a:t>Second level</a:t>
            </a:r>
          </a:p>
          <a:p>
            <a:pPr lvl="2"/>
            <a:r>
              <a:rPr lang="en-US"/>
              <a:t>Third level</a:t>
            </a:r>
          </a:p>
          <a:p>
            <a:pPr lvl="3"/>
            <a:r>
              <a:rPr lang="en-US"/>
              <a:t>Fourth level</a:t>
            </a:r>
          </a:p>
        </p:txBody>
      </p:sp>
      <p:sp>
        <p:nvSpPr>
          <p:cNvPr id="9" name="Content Placeholder 2"/>
          <p:cNvSpPr>
            <a:spLocks noGrp="1"/>
          </p:cNvSpPr>
          <p:nvPr>
            <p:ph sz="half" idx="13"/>
          </p:nvPr>
        </p:nvSpPr>
        <p:spPr>
          <a:xfrm>
            <a:off x="6148601" y="1339851"/>
            <a:ext cx="5171016" cy="4878388"/>
          </a:xfrm>
        </p:spPr>
        <p:txBody>
          <a:bodyPr lIns="135852"/>
          <a:lstStyle>
            <a:lvl1pPr>
              <a:spcBef>
                <a:spcPts val="743"/>
              </a:spcBef>
              <a:defRPr sz="1600">
                <a:solidFill>
                  <a:srgbClr val="7A9B3D"/>
                </a:solidFill>
              </a:defRPr>
            </a:lvl1pPr>
            <a:lvl2pPr marL="141510" indent="-141510">
              <a:spcBef>
                <a:spcPts val="743"/>
              </a:spcBef>
              <a:buClr>
                <a:srgbClr val="7A9B3D"/>
              </a:buClr>
              <a:defRPr sz="1400">
                <a:solidFill>
                  <a:srgbClr val="000000"/>
                </a:solidFill>
              </a:defRPr>
            </a:lvl2pPr>
            <a:lvl3pPr marL="283018" indent="-141510">
              <a:spcBef>
                <a:spcPts val="743"/>
              </a:spcBef>
              <a:buClr>
                <a:srgbClr val="768692"/>
              </a:buClr>
              <a:defRPr sz="1200">
                <a:solidFill>
                  <a:srgbClr val="000000"/>
                </a:solidFill>
              </a:defRPr>
            </a:lvl3pPr>
            <a:lvl4pPr marL="424528" indent="-141510">
              <a:spcBef>
                <a:spcPts val="743"/>
              </a:spcBef>
              <a:buClr>
                <a:srgbClr val="000000"/>
              </a:buClr>
              <a:defRPr sz="1200">
                <a:solidFill>
                  <a:srgbClr val="000000"/>
                </a:solidFill>
              </a:defRPr>
            </a:lvl4pPr>
            <a:lvl5pPr>
              <a:defRPr sz="1333"/>
            </a:lvl5pPr>
            <a:lvl6pPr>
              <a:defRPr sz="2251"/>
            </a:lvl6pPr>
            <a:lvl7pPr>
              <a:defRPr sz="2251"/>
            </a:lvl7pPr>
            <a:lvl8pPr>
              <a:defRPr sz="2251"/>
            </a:lvl8pPr>
            <a:lvl9pPr>
              <a:defRPr sz="2251"/>
            </a:lvl9pPr>
          </a:lstStyle>
          <a:p>
            <a:pPr lvl="0"/>
            <a:r>
              <a:rPr lang="en-US"/>
              <a:t>Click to edit Master text styles</a:t>
            </a:r>
          </a:p>
          <a:p>
            <a:pPr lvl="1"/>
            <a:r>
              <a:rPr lang="en-US"/>
              <a:t>Second level</a:t>
            </a:r>
          </a:p>
          <a:p>
            <a:pPr lvl="2"/>
            <a:r>
              <a:rPr lang="en-US"/>
              <a:t>Third level</a:t>
            </a:r>
          </a:p>
          <a:p>
            <a:pPr lvl="3"/>
            <a:r>
              <a:rPr lang="en-US"/>
              <a:t>Fourth level</a:t>
            </a:r>
          </a:p>
        </p:txBody>
      </p:sp>
      <p:sp>
        <p:nvSpPr>
          <p:cNvPr id="40" name="Slide Number Placeholder 3">
            <a:extLst>
              <a:ext uri="{FF2B5EF4-FFF2-40B4-BE49-F238E27FC236}">
                <a16:creationId xmlns:a16="http://schemas.microsoft.com/office/drawing/2014/main" id="{7F119E0B-F9CB-4CD1-8F7B-EAB7E998C1A8}"/>
              </a:ext>
            </a:extLst>
          </p:cNvPr>
          <p:cNvSpPr>
            <a:spLocks noGrp="1"/>
          </p:cNvSpPr>
          <p:nvPr>
            <p:ph type="sldNum" sz="quarter" idx="14"/>
          </p:nvPr>
        </p:nvSpPr>
        <p:spPr>
          <a:xfrm>
            <a:off x="0" y="6382513"/>
            <a:ext cx="437173" cy="268288"/>
          </a:xfrm>
        </p:spPr>
        <p:txBody>
          <a:bodyPr/>
          <a:lstStyle>
            <a:lvl1pPr>
              <a:defRPr>
                <a:solidFill>
                  <a:srgbClr val="000000"/>
                </a:solidFill>
              </a:defRPr>
            </a:lvl1pPr>
          </a:lstStyle>
          <a:p>
            <a:pPr>
              <a:defRPr/>
            </a:pPr>
            <a:fld id="{E6474CC2-1230-4213-AD1A-4B2FEEABA7A1}" type="slidenum">
              <a:rPr lang="en-US" smtClean="0"/>
              <a:pPr>
                <a:defRPr/>
              </a:pPr>
              <a:t>‹#›</a:t>
            </a:fld>
            <a:endParaRPr lang="en-US" dirty="0"/>
          </a:p>
        </p:txBody>
      </p:sp>
      <p:sp>
        <p:nvSpPr>
          <p:cNvPr id="41" name="Footer Placeholder 4">
            <a:extLst>
              <a:ext uri="{FF2B5EF4-FFF2-40B4-BE49-F238E27FC236}">
                <a16:creationId xmlns:a16="http://schemas.microsoft.com/office/drawing/2014/main" id="{B4F12CE0-B528-409A-9862-DE5DD2E87C78}"/>
              </a:ext>
            </a:extLst>
          </p:cNvPr>
          <p:cNvSpPr>
            <a:spLocks noGrp="1"/>
          </p:cNvSpPr>
          <p:nvPr>
            <p:ph type="ftr" sz="quarter" idx="15"/>
          </p:nvPr>
        </p:nvSpPr>
        <p:spPr>
          <a:xfrm>
            <a:off x="426722" y="6483292"/>
            <a:ext cx="5245100" cy="172485"/>
          </a:xfrm>
        </p:spPr>
        <p:txBody>
          <a:bodyPr/>
          <a:lstStyle>
            <a:lvl1pPr algn="r">
              <a:defRPr smtClean="0">
                <a:solidFill>
                  <a:srgbClr val="000000"/>
                </a:solidFill>
              </a:defRPr>
            </a:lvl1pPr>
          </a:lstStyle>
          <a:p>
            <a:pPr algn="l">
              <a:defRPr/>
            </a:pPr>
            <a:r>
              <a:rPr lang="en-US"/>
              <a:t>Page footer.</a:t>
            </a:r>
            <a:endParaRPr lang="en-US" dirty="0"/>
          </a:p>
        </p:txBody>
      </p:sp>
      <p:sp>
        <p:nvSpPr>
          <p:cNvPr id="42" name="Rectangle 155">
            <a:extLst>
              <a:ext uri="{FF2B5EF4-FFF2-40B4-BE49-F238E27FC236}">
                <a16:creationId xmlns:a16="http://schemas.microsoft.com/office/drawing/2014/main" id="{B1CE87E1-09C6-48B6-A127-7C67EE16EEBE}"/>
              </a:ext>
            </a:extLst>
          </p:cNvPr>
          <p:cNvSpPr>
            <a:spLocks noGrp="1" noChangeArrowheads="1"/>
          </p:cNvSpPr>
          <p:nvPr>
            <p:ph type="dt" sz="half" idx="16"/>
          </p:nvPr>
        </p:nvSpPr>
        <p:spPr>
          <a:xfrm>
            <a:off x="426722" y="6655657"/>
            <a:ext cx="2645277" cy="120649"/>
          </a:xfrm>
        </p:spPr>
        <p:txBody>
          <a:bodyPr/>
          <a:lstStyle>
            <a:lvl1pPr algn="l">
              <a:defRPr sz="833" smtClean="0">
                <a:solidFill>
                  <a:srgbClr val="000000"/>
                </a:solidFill>
              </a:defRPr>
            </a:lvl1pPr>
          </a:lstStyle>
          <a:p>
            <a:pPr>
              <a:defRPr/>
            </a:pPr>
            <a:r>
              <a:rPr lang="en-US"/>
              <a:t>Production code #</a:t>
            </a:r>
            <a:endParaRPr lang="en-US" dirty="0"/>
          </a:p>
        </p:txBody>
      </p:sp>
      <p:grpSp>
        <p:nvGrpSpPr>
          <p:cNvPr id="4" name="Group 3">
            <a:extLst>
              <a:ext uri="{FF2B5EF4-FFF2-40B4-BE49-F238E27FC236}">
                <a16:creationId xmlns:a16="http://schemas.microsoft.com/office/drawing/2014/main" id="{3AE90BBE-A404-6DC4-60FA-726524ACBA56}"/>
              </a:ext>
            </a:extLst>
          </p:cNvPr>
          <p:cNvGrpSpPr/>
          <p:nvPr userDrawn="1"/>
        </p:nvGrpSpPr>
        <p:grpSpPr>
          <a:xfrm>
            <a:off x="10215053" y="6295153"/>
            <a:ext cx="1527048" cy="338328"/>
            <a:chOff x="6923088" y="4475163"/>
            <a:chExt cx="1873251" cy="403225"/>
          </a:xfrm>
        </p:grpSpPr>
        <p:sp>
          <p:nvSpPr>
            <p:cNvPr id="5" name="AutoShape 4">
              <a:extLst>
                <a:ext uri="{FF2B5EF4-FFF2-40B4-BE49-F238E27FC236}">
                  <a16:creationId xmlns:a16="http://schemas.microsoft.com/office/drawing/2014/main" id="{041DBE3E-E9CC-0D65-646E-2995BA62821E}"/>
                </a:ext>
              </a:extLst>
            </p:cNvPr>
            <p:cNvSpPr>
              <a:spLocks noChangeAspect="1" noChangeArrowheads="1" noTextEdit="1"/>
            </p:cNvSpPr>
            <p:nvPr userDrawn="1"/>
          </p:nvSpPr>
          <p:spPr bwMode="auto">
            <a:xfrm>
              <a:off x="6923088" y="4475163"/>
              <a:ext cx="1873250" cy="403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6" name="Freeform 6">
              <a:extLst>
                <a:ext uri="{FF2B5EF4-FFF2-40B4-BE49-F238E27FC236}">
                  <a16:creationId xmlns:a16="http://schemas.microsoft.com/office/drawing/2014/main" id="{5D0D1409-EBEE-C6AA-88ED-1741F92D411E}"/>
                </a:ext>
              </a:extLst>
            </p:cNvPr>
            <p:cNvSpPr>
              <a:spLocks/>
            </p:cNvSpPr>
            <p:nvPr userDrawn="1"/>
          </p:nvSpPr>
          <p:spPr bwMode="auto">
            <a:xfrm>
              <a:off x="6929438" y="4483101"/>
              <a:ext cx="376238" cy="376238"/>
            </a:xfrm>
            <a:custGeom>
              <a:avLst/>
              <a:gdLst>
                <a:gd name="T0" fmla="*/ 118 w 237"/>
                <a:gd name="T1" fmla="*/ 237 h 237"/>
                <a:gd name="T2" fmla="*/ 142 w 237"/>
                <a:gd name="T3" fmla="*/ 235 h 237"/>
                <a:gd name="T4" fmla="*/ 165 w 237"/>
                <a:gd name="T5" fmla="*/ 228 h 237"/>
                <a:gd name="T6" fmla="*/ 185 w 237"/>
                <a:gd name="T7" fmla="*/ 217 h 237"/>
                <a:gd name="T8" fmla="*/ 202 w 237"/>
                <a:gd name="T9" fmla="*/ 202 h 237"/>
                <a:gd name="T10" fmla="*/ 217 w 237"/>
                <a:gd name="T11" fmla="*/ 185 h 237"/>
                <a:gd name="T12" fmla="*/ 228 w 237"/>
                <a:gd name="T13" fmla="*/ 165 h 237"/>
                <a:gd name="T14" fmla="*/ 235 w 237"/>
                <a:gd name="T15" fmla="*/ 142 h 237"/>
                <a:gd name="T16" fmla="*/ 237 w 237"/>
                <a:gd name="T17" fmla="*/ 119 h 237"/>
                <a:gd name="T18" fmla="*/ 236 w 237"/>
                <a:gd name="T19" fmla="*/ 106 h 237"/>
                <a:gd name="T20" fmla="*/ 232 w 237"/>
                <a:gd name="T21" fmla="*/ 84 h 237"/>
                <a:gd name="T22" fmla="*/ 223 w 237"/>
                <a:gd name="T23" fmla="*/ 62 h 237"/>
                <a:gd name="T24" fmla="*/ 210 w 237"/>
                <a:gd name="T25" fmla="*/ 43 h 237"/>
                <a:gd name="T26" fmla="*/ 194 w 237"/>
                <a:gd name="T27" fmla="*/ 27 h 237"/>
                <a:gd name="T28" fmla="*/ 175 w 237"/>
                <a:gd name="T29" fmla="*/ 15 h 237"/>
                <a:gd name="T30" fmla="*/ 154 w 237"/>
                <a:gd name="T31" fmla="*/ 6 h 237"/>
                <a:gd name="T32" fmla="*/ 131 w 237"/>
                <a:gd name="T33" fmla="*/ 1 h 237"/>
                <a:gd name="T34" fmla="*/ 118 w 237"/>
                <a:gd name="T35" fmla="*/ 0 h 237"/>
                <a:gd name="T36" fmla="*/ 94 w 237"/>
                <a:gd name="T37" fmla="*/ 2 h 237"/>
                <a:gd name="T38" fmla="*/ 72 w 237"/>
                <a:gd name="T39" fmla="*/ 9 h 237"/>
                <a:gd name="T40" fmla="*/ 52 w 237"/>
                <a:gd name="T41" fmla="*/ 21 h 237"/>
                <a:gd name="T42" fmla="*/ 35 w 237"/>
                <a:gd name="T43" fmla="*/ 35 h 237"/>
                <a:gd name="T44" fmla="*/ 19 w 237"/>
                <a:gd name="T45" fmla="*/ 52 h 237"/>
                <a:gd name="T46" fmla="*/ 9 w 237"/>
                <a:gd name="T47" fmla="*/ 72 h 237"/>
                <a:gd name="T48" fmla="*/ 2 w 237"/>
                <a:gd name="T49" fmla="*/ 94 h 237"/>
                <a:gd name="T50" fmla="*/ 0 w 237"/>
                <a:gd name="T51" fmla="*/ 119 h 237"/>
                <a:gd name="T52" fmla="*/ 1 w 237"/>
                <a:gd name="T53" fmla="*/ 131 h 237"/>
                <a:gd name="T54" fmla="*/ 5 w 237"/>
                <a:gd name="T55" fmla="*/ 154 h 237"/>
                <a:gd name="T56" fmla="*/ 14 w 237"/>
                <a:gd name="T57" fmla="*/ 175 h 237"/>
                <a:gd name="T58" fmla="*/ 26 w 237"/>
                <a:gd name="T59" fmla="*/ 194 h 237"/>
                <a:gd name="T60" fmla="*/ 43 w 237"/>
                <a:gd name="T61" fmla="*/ 210 h 237"/>
                <a:gd name="T62" fmla="*/ 62 w 237"/>
                <a:gd name="T63" fmla="*/ 223 h 237"/>
                <a:gd name="T64" fmla="*/ 83 w 237"/>
                <a:gd name="T65" fmla="*/ 233 h 237"/>
                <a:gd name="T66" fmla="*/ 106 w 237"/>
                <a:gd name="T67" fmla="*/ 237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7" h="237">
                  <a:moveTo>
                    <a:pt x="118" y="237"/>
                  </a:moveTo>
                  <a:lnTo>
                    <a:pt x="118" y="237"/>
                  </a:lnTo>
                  <a:lnTo>
                    <a:pt x="131" y="237"/>
                  </a:lnTo>
                  <a:lnTo>
                    <a:pt x="142" y="235"/>
                  </a:lnTo>
                  <a:lnTo>
                    <a:pt x="154" y="233"/>
                  </a:lnTo>
                  <a:lnTo>
                    <a:pt x="165" y="228"/>
                  </a:lnTo>
                  <a:lnTo>
                    <a:pt x="175" y="223"/>
                  </a:lnTo>
                  <a:lnTo>
                    <a:pt x="185" y="217"/>
                  </a:lnTo>
                  <a:lnTo>
                    <a:pt x="194" y="210"/>
                  </a:lnTo>
                  <a:lnTo>
                    <a:pt x="202" y="202"/>
                  </a:lnTo>
                  <a:lnTo>
                    <a:pt x="210" y="194"/>
                  </a:lnTo>
                  <a:lnTo>
                    <a:pt x="217" y="185"/>
                  </a:lnTo>
                  <a:lnTo>
                    <a:pt x="223" y="175"/>
                  </a:lnTo>
                  <a:lnTo>
                    <a:pt x="228" y="165"/>
                  </a:lnTo>
                  <a:lnTo>
                    <a:pt x="232" y="154"/>
                  </a:lnTo>
                  <a:lnTo>
                    <a:pt x="235" y="142"/>
                  </a:lnTo>
                  <a:lnTo>
                    <a:pt x="236" y="131"/>
                  </a:lnTo>
                  <a:lnTo>
                    <a:pt x="237" y="119"/>
                  </a:lnTo>
                  <a:lnTo>
                    <a:pt x="237" y="119"/>
                  </a:lnTo>
                  <a:lnTo>
                    <a:pt x="236" y="106"/>
                  </a:lnTo>
                  <a:lnTo>
                    <a:pt x="235" y="94"/>
                  </a:lnTo>
                  <a:lnTo>
                    <a:pt x="232" y="84"/>
                  </a:lnTo>
                  <a:lnTo>
                    <a:pt x="228" y="72"/>
                  </a:lnTo>
                  <a:lnTo>
                    <a:pt x="223" y="62"/>
                  </a:lnTo>
                  <a:lnTo>
                    <a:pt x="217" y="52"/>
                  </a:lnTo>
                  <a:lnTo>
                    <a:pt x="210" y="43"/>
                  </a:lnTo>
                  <a:lnTo>
                    <a:pt x="202" y="35"/>
                  </a:lnTo>
                  <a:lnTo>
                    <a:pt x="194" y="27"/>
                  </a:lnTo>
                  <a:lnTo>
                    <a:pt x="185" y="21"/>
                  </a:lnTo>
                  <a:lnTo>
                    <a:pt x="175" y="15"/>
                  </a:lnTo>
                  <a:lnTo>
                    <a:pt x="165" y="9"/>
                  </a:lnTo>
                  <a:lnTo>
                    <a:pt x="154" y="6"/>
                  </a:lnTo>
                  <a:lnTo>
                    <a:pt x="142" y="2"/>
                  </a:lnTo>
                  <a:lnTo>
                    <a:pt x="131" y="1"/>
                  </a:lnTo>
                  <a:lnTo>
                    <a:pt x="118" y="0"/>
                  </a:lnTo>
                  <a:lnTo>
                    <a:pt x="118" y="0"/>
                  </a:lnTo>
                  <a:lnTo>
                    <a:pt x="106" y="1"/>
                  </a:lnTo>
                  <a:lnTo>
                    <a:pt x="94" y="2"/>
                  </a:lnTo>
                  <a:lnTo>
                    <a:pt x="83" y="6"/>
                  </a:lnTo>
                  <a:lnTo>
                    <a:pt x="72" y="9"/>
                  </a:lnTo>
                  <a:lnTo>
                    <a:pt x="62" y="15"/>
                  </a:lnTo>
                  <a:lnTo>
                    <a:pt x="52" y="21"/>
                  </a:lnTo>
                  <a:lnTo>
                    <a:pt x="43" y="27"/>
                  </a:lnTo>
                  <a:lnTo>
                    <a:pt x="35" y="35"/>
                  </a:lnTo>
                  <a:lnTo>
                    <a:pt x="26" y="43"/>
                  </a:lnTo>
                  <a:lnTo>
                    <a:pt x="19" y="52"/>
                  </a:lnTo>
                  <a:lnTo>
                    <a:pt x="14" y="62"/>
                  </a:lnTo>
                  <a:lnTo>
                    <a:pt x="9" y="72"/>
                  </a:lnTo>
                  <a:lnTo>
                    <a:pt x="5" y="84"/>
                  </a:lnTo>
                  <a:lnTo>
                    <a:pt x="2" y="94"/>
                  </a:lnTo>
                  <a:lnTo>
                    <a:pt x="1" y="106"/>
                  </a:lnTo>
                  <a:lnTo>
                    <a:pt x="0" y="119"/>
                  </a:lnTo>
                  <a:lnTo>
                    <a:pt x="0" y="119"/>
                  </a:lnTo>
                  <a:lnTo>
                    <a:pt x="1" y="131"/>
                  </a:lnTo>
                  <a:lnTo>
                    <a:pt x="2" y="142"/>
                  </a:lnTo>
                  <a:lnTo>
                    <a:pt x="5" y="154"/>
                  </a:lnTo>
                  <a:lnTo>
                    <a:pt x="9" y="165"/>
                  </a:lnTo>
                  <a:lnTo>
                    <a:pt x="14" y="175"/>
                  </a:lnTo>
                  <a:lnTo>
                    <a:pt x="19" y="185"/>
                  </a:lnTo>
                  <a:lnTo>
                    <a:pt x="26" y="194"/>
                  </a:lnTo>
                  <a:lnTo>
                    <a:pt x="35" y="202"/>
                  </a:lnTo>
                  <a:lnTo>
                    <a:pt x="43" y="210"/>
                  </a:lnTo>
                  <a:lnTo>
                    <a:pt x="52" y="217"/>
                  </a:lnTo>
                  <a:lnTo>
                    <a:pt x="62" y="223"/>
                  </a:lnTo>
                  <a:lnTo>
                    <a:pt x="72" y="228"/>
                  </a:lnTo>
                  <a:lnTo>
                    <a:pt x="83" y="233"/>
                  </a:lnTo>
                  <a:lnTo>
                    <a:pt x="94" y="235"/>
                  </a:lnTo>
                  <a:lnTo>
                    <a:pt x="106" y="237"/>
                  </a:lnTo>
                  <a:lnTo>
                    <a:pt x="118" y="23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7" name="Freeform 7">
              <a:extLst>
                <a:ext uri="{FF2B5EF4-FFF2-40B4-BE49-F238E27FC236}">
                  <a16:creationId xmlns:a16="http://schemas.microsoft.com/office/drawing/2014/main" id="{A10C71D0-F231-DF20-F738-697911213777}"/>
                </a:ext>
              </a:extLst>
            </p:cNvPr>
            <p:cNvSpPr>
              <a:spLocks/>
            </p:cNvSpPr>
            <p:nvPr userDrawn="1"/>
          </p:nvSpPr>
          <p:spPr bwMode="auto">
            <a:xfrm>
              <a:off x="6929438" y="4483101"/>
              <a:ext cx="376238" cy="376238"/>
            </a:xfrm>
            <a:custGeom>
              <a:avLst/>
              <a:gdLst>
                <a:gd name="T0" fmla="*/ 118 w 237"/>
                <a:gd name="T1" fmla="*/ 237 h 237"/>
                <a:gd name="T2" fmla="*/ 142 w 237"/>
                <a:gd name="T3" fmla="*/ 235 h 237"/>
                <a:gd name="T4" fmla="*/ 165 w 237"/>
                <a:gd name="T5" fmla="*/ 228 h 237"/>
                <a:gd name="T6" fmla="*/ 185 w 237"/>
                <a:gd name="T7" fmla="*/ 217 h 237"/>
                <a:gd name="T8" fmla="*/ 202 w 237"/>
                <a:gd name="T9" fmla="*/ 202 h 237"/>
                <a:gd name="T10" fmla="*/ 217 w 237"/>
                <a:gd name="T11" fmla="*/ 185 h 237"/>
                <a:gd name="T12" fmla="*/ 228 w 237"/>
                <a:gd name="T13" fmla="*/ 165 h 237"/>
                <a:gd name="T14" fmla="*/ 235 w 237"/>
                <a:gd name="T15" fmla="*/ 142 h 237"/>
                <a:gd name="T16" fmla="*/ 237 w 237"/>
                <a:gd name="T17" fmla="*/ 119 h 237"/>
                <a:gd name="T18" fmla="*/ 236 w 237"/>
                <a:gd name="T19" fmla="*/ 106 h 237"/>
                <a:gd name="T20" fmla="*/ 232 w 237"/>
                <a:gd name="T21" fmla="*/ 84 h 237"/>
                <a:gd name="T22" fmla="*/ 223 w 237"/>
                <a:gd name="T23" fmla="*/ 62 h 237"/>
                <a:gd name="T24" fmla="*/ 210 w 237"/>
                <a:gd name="T25" fmla="*/ 43 h 237"/>
                <a:gd name="T26" fmla="*/ 194 w 237"/>
                <a:gd name="T27" fmla="*/ 27 h 237"/>
                <a:gd name="T28" fmla="*/ 175 w 237"/>
                <a:gd name="T29" fmla="*/ 15 h 237"/>
                <a:gd name="T30" fmla="*/ 154 w 237"/>
                <a:gd name="T31" fmla="*/ 6 h 237"/>
                <a:gd name="T32" fmla="*/ 131 w 237"/>
                <a:gd name="T33" fmla="*/ 1 h 237"/>
                <a:gd name="T34" fmla="*/ 118 w 237"/>
                <a:gd name="T35" fmla="*/ 0 h 237"/>
                <a:gd name="T36" fmla="*/ 94 w 237"/>
                <a:gd name="T37" fmla="*/ 2 h 237"/>
                <a:gd name="T38" fmla="*/ 72 w 237"/>
                <a:gd name="T39" fmla="*/ 9 h 237"/>
                <a:gd name="T40" fmla="*/ 52 w 237"/>
                <a:gd name="T41" fmla="*/ 21 h 237"/>
                <a:gd name="T42" fmla="*/ 35 w 237"/>
                <a:gd name="T43" fmla="*/ 35 h 237"/>
                <a:gd name="T44" fmla="*/ 19 w 237"/>
                <a:gd name="T45" fmla="*/ 52 h 237"/>
                <a:gd name="T46" fmla="*/ 9 w 237"/>
                <a:gd name="T47" fmla="*/ 72 h 237"/>
                <a:gd name="T48" fmla="*/ 2 w 237"/>
                <a:gd name="T49" fmla="*/ 94 h 237"/>
                <a:gd name="T50" fmla="*/ 0 w 237"/>
                <a:gd name="T51" fmla="*/ 119 h 237"/>
                <a:gd name="T52" fmla="*/ 1 w 237"/>
                <a:gd name="T53" fmla="*/ 131 h 237"/>
                <a:gd name="T54" fmla="*/ 5 w 237"/>
                <a:gd name="T55" fmla="*/ 154 h 237"/>
                <a:gd name="T56" fmla="*/ 14 w 237"/>
                <a:gd name="T57" fmla="*/ 175 h 237"/>
                <a:gd name="T58" fmla="*/ 26 w 237"/>
                <a:gd name="T59" fmla="*/ 194 h 237"/>
                <a:gd name="T60" fmla="*/ 43 w 237"/>
                <a:gd name="T61" fmla="*/ 210 h 237"/>
                <a:gd name="T62" fmla="*/ 62 w 237"/>
                <a:gd name="T63" fmla="*/ 223 h 237"/>
                <a:gd name="T64" fmla="*/ 83 w 237"/>
                <a:gd name="T65" fmla="*/ 233 h 237"/>
                <a:gd name="T66" fmla="*/ 106 w 237"/>
                <a:gd name="T67" fmla="*/ 237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7" h="237">
                  <a:moveTo>
                    <a:pt x="118" y="237"/>
                  </a:moveTo>
                  <a:lnTo>
                    <a:pt x="118" y="237"/>
                  </a:lnTo>
                  <a:lnTo>
                    <a:pt x="131" y="237"/>
                  </a:lnTo>
                  <a:lnTo>
                    <a:pt x="142" y="235"/>
                  </a:lnTo>
                  <a:lnTo>
                    <a:pt x="154" y="233"/>
                  </a:lnTo>
                  <a:lnTo>
                    <a:pt x="165" y="228"/>
                  </a:lnTo>
                  <a:lnTo>
                    <a:pt x="175" y="223"/>
                  </a:lnTo>
                  <a:lnTo>
                    <a:pt x="185" y="217"/>
                  </a:lnTo>
                  <a:lnTo>
                    <a:pt x="194" y="210"/>
                  </a:lnTo>
                  <a:lnTo>
                    <a:pt x="202" y="202"/>
                  </a:lnTo>
                  <a:lnTo>
                    <a:pt x="210" y="194"/>
                  </a:lnTo>
                  <a:lnTo>
                    <a:pt x="217" y="185"/>
                  </a:lnTo>
                  <a:lnTo>
                    <a:pt x="223" y="175"/>
                  </a:lnTo>
                  <a:lnTo>
                    <a:pt x="228" y="165"/>
                  </a:lnTo>
                  <a:lnTo>
                    <a:pt x="232" y="154"/>
                  </a:lnTo>
                  <a:lnTo>
                    <a:pt x="235" y="142"/>
                  </a:lnTo>
                  <a:lnTo>
                    <a:pt x="236" y="131"/>
                  </a:lnTo>
                  <a:lnTo>
                    <a:pt x="237" y="119"/>
                  </a:lnTo>
                  <a:lnTo>
                    <a:pt x="237" y="119"/>
                  </a:lnTo>
                  <a:lnTo>
                    <a:pt x="236" y="106"/>
                  </a:lnTo>
                  <a:lnTo>
                    <a:pt x="235" y="94"/>
                  </a:lnTo>
                  <a:lnTo>
                    <a:pt x="232" y="84"/>
                  </a:lnTo>
                  <a:lnTo>
                    <a:pt x="228" y="72"/>
                  </a:lnTo>
                  <a:lnTo>
                    <a:pt x="223" y="62"/>
                  </a:lnTo>
                  <a:lnTo>
                    <a:pt x="217" y="52"/>
                  </a:lnTo>
                  <a:lnTo>
                    <a:pt x="210" y="43"/>
                  </a:lnTo>
                  <a:lnTo>
                    <a:pt x="202" y="35"/>
                  </a:lnTo>
                  <a:lnTo>
                    <a:pt x="194" y="27"/>
                  </a:lnTo>
                  <a:lnTo>
                    <a:pt x="185" y="21"/>
                  </a:lnTo>
                  <a:lnTo>
                    <a:pt x="175" y="15"/>
                  </a:lnTo>
                  <a:lnTo>
                    <a:pt x="165" y="9"/>
                  </a:lnTo>
                  <a:lnTo>
                    <a:pt x="154" y="6"/>
                  </a:lnTo>
                  <a:lnTo>
                    <a:pt x="142" y="2"/>
                  </a:lnTo>
                  <a:lnTo>
                    <a:pt x="131" y="1"/>
                  </a:lnTo>
                  <a:lnTo>
                    <a:pt x="118" y="0"/>
                  </a:lnTo>
                  <a:lnTo>
                    <a:pt x="118" y="0"/>
                  </a:lnTo>
                  <a:lnTo>
                    <a:pt x="106" y="1"/>
                  </a:lnTo>
                  <a:lnTo>
                    <a:pt x="94" y="2"/>
                  </a:lnTo>
                  <a:lnTo>
                    <a:pt x="83" y="6"/>
                  </a:lnTo>
                  <a:lnTo>
                    <a:pt x="72" y="9"/>
                  </a:lnTo>
                  <a:lnTo>
                    <a:pt x="62" y="15"/>
                  </a:lnTo>
                  <a:lnTo>
                    <a:pt x="52" y="21"/>
                  </a:lnTo>
                  <a:lnTo>
                    <a:pt x="43" y="27"/>
                  </a:lnTo>
                  <a:lnTo>
                    <a:pt x="35" y="35"/>
                  </a:lnTo>
                  <a:lnTo>
                    <a:pt x="26" y="43"/>
                  </a:lnTo>
                  <a:lnTo>
                    <a:pt x="19" y="52"/>
                  </a:lnTo>
                  <a:lnTo>
                    <a:pt x="14" y="62"/>
                  </a:lnTo>
                  <a:lnTo>
                    <a:pt x="9" y="72"/>
                  </a:lnTo>
                  <a:lnTo>
                    <a:pt x="5" y="84"/>
                  </a:lnTo>
                  <a:lnTo>
                    <a:pt x="2" y="94"/>
                  </a:lnTo>
                  <a:lnTo>
                    <a:pt x="1" y="106"/>
                  </a:lnTo>
                  <a:lnTo>
                    <a:pt x="0" y="119"/>
                  </a:lnTo>
                  <a:lnTo>
                    <a:pt x="0" y="119"/>
                  </a:lnTo>
                  <a:lnTo>
                    <a:pt x="1" y="131"/>
                  </a:lnTo>
                  <a:lnTo>
                    <a:pt x="2" y="142"/>
                  </a:lnTo>
                  <a:lnTo>
                    <a:pt x="5" y="154"/>
                  </a:lnTo>
                  <a:lnTo>
                    <a:pt x="9" y="165"/>
                  </a:lnTo>
                  <a:lnTo>
                    <a:pt x="14" y="175"/>
                  </a:lnTo>
                  <a:lnTo>
                    <a:pt x="19" y="185"/>
                  </a:lnTo>
                  <a:lnTo>
                    <a:pt x="26" y="194"/>
                  </a:lnTo>
                  <a:lnTo>
                    <a:pt x="35" y="202"/>
                  </a:lnTo>
                  <a:lnTo>
                    <a:pt x="43" y="210"/>
                  </a:lnTo>
                  <a:lnTo>
                    <a:pt x="52" y="217"/>
                  </a:lnTo>
                  <a:lnTo>
                    <a:pt x="62" y="223"/>
                  </a:lnTo>
                  <a:lnTo>
                    <a:pt x="72" y="228"/>
                  </a:lnTo>
                  <a:lnTo>
                    <a:pt x="83" y="233"/>
                  </a:lnTo>
                  <a:lnTo>
                    <a:pt x="94" y="235"/>
                  </a:lnTo>
                  <a:lnTo>
                    <a:pt x="106" y="237"/>
                  </a:lnTo>
                  <a:lnTo>
                    <a:pt x="118" y="23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8" name="Freeform 83">
              <a:extLst>
                <a:ext uri="{FF2B5EF4-FFF2-40B4-BE49-F238E27FC236}">
                  <a16:creationId xmlns:a16="http://schemas.microsoft.com/office/drawing/2014/main" id="{F147D013-AC61-D9B4-F0C7-EE788E0F2ABE}"/>
                </a:ext>
              </a:extLst>
            </p:cNvPr>
            <p:cNvSpPr>
              <a:spLocks/>
            </p:cNvSpPr>
            <p:nvPr userDrawn="1"/>
          </p:nvSpPr>
          <p:spPr bwMode="auto">
            <a:xfrm>
              <a:off x="6923088" y="4475163"/>
              <a:ext cx="387350" cy="369888"/>
            </a:xfrm>
            <a:custGeom>
              <a:avLst/>
              <a:gdLst>
                <a:gd name="T0" fmla="*/ 161 w 244"/>
                <a:gd name="T1" fmla="*/ 152 h 233"/>
                <a:gd name="T2" fmla="*/ 76 w 244"/>
                <a:gd name="T3" fmla="*/ 233 h 233"/>
                <a:gd name="T4" fmla="*/ 55 w 244"/>
                <a:gd name="T5" fmla="*/ 221 h 233"/>
                <a:gd name="T6" fmla="*/ 27 w 244"/>
                <a:gd name="T7" fmla="*/ 197 h 233"/>
                <a:gd name="T8" fmla="*/ 9 w 244"/>
                <a:gd name="T9" fmla="*/ 166 h 233"/>
                <a:gd name="T10" fmla="*/ 2 w 244"/>
                <a:gd name="T11" fmla="*/ 144 h 233"/>
                <a:gd name="T12" fmla="*/ 1 w 244"/>
                <a:gd name="T13" fmla="*/ 108 h 233"/>
                <a:gd name="T14" fmla="*/ 9 w 244"/>
                <a:gd name="T15" fmla="*/ 74 h 233"/>
                <a:gd name="T16" fmla="*/ 21 w 244"/>
                <a:gd name="T17" fmla="*/ 53 h 233"/>
                <a:gd name="T18" fmla="*/ 46 w 244"/>
                <a:gd name="T19" fmla="*/ 26 h 233"/>
                <a:gd name="T20" fmla="*/ 77 w 244"/>
                <a:gd name="T21" fmla="*/ 7 h 233"/>
                <a:gd name="T22" fmla="*/ 96 w 244"/>
                <a:gd name="T23" fmla="*/ 2 h 233"/>
                <a:gd name="T24" fmla="*/ 127 w 244"/>
                <a:gd name="T25" fmla="*/ 0 h 233"/>
                <a:gd name="T26" fmla="*/ 156 w 244"/>
                <a:gd name="T27" fmla="*/ 5 h 233"/>
                <a:gd name="T28" fmla="*/ 177 w 244"/>
                <a:gd name="T29" fmla="*/ 13 h 233"/>
                <a:gd name="T30" fmla="*/ 205 w 244"/>
                <a:gd name="T31" fmla="*/ 33 h 233"/>
                <a:gd name="T32" fmla="*/ 226 w 244"/>
                <a:gd name="T33" fmla="*/ 59 h 233"/>
                <a:gd name="T34" fmla="*/ 237 w 244"/>
                <a:gd name="T35" fmla="*/ 82 h 233"/>
                <a:gd name="T36" fmla="*/ 244 w 244"/>
                <a:gd name="T37" fmla="*/ 119 h 233"/>
                <a:gd name="T38" fmla="*/ 238 w 244"/>
                <a:gd name="T39" fmla="*/ 157 h 233"/>
                <a:gd name="T40" fmla="*/ 223 w 244"/>
                <a:gd name="T41" fmla="*/ 188 h 233"/>
                <a:gd name="T42" fmla="*/ 199 w 244"/>
                <a:gd name="T43" fmla="*/ 215 h 233"/>
                <a:gd name="T44" fmla="*/ 211 w 244"/>
                <a:gd name="T45" fmla="*/ 186 h 233"/>
                <a:gd name="T46" fmla="*/ 152 w 244"/>
                <a:gd name="T47" fmla="*/ 135 h 233"/>
                <a:gd name="T48" fmla="*/ 230 w 244"/>
                <a:gd name="T49" fmla="*/ 146 h 233"/>
                <a:gd name="T50" fmla="*/ 232 w 244"/>
                <a:gd name="T51" fmla="*/ 103 h 233"/>
                <a:gd name="T52" fmla="*/ 156 w 244"/>
                <a:gd name="T53" fmla="*/ 108 h 233"/>
                <a:gd name="T54" fmla="*/ 216 w 244"/>
                <a:gd name="T55" fmla="*/ 62 h 233"/>
                <a:gd name="T56" fmla="*/ 148 w 244"/>
                <a:gd name="T57" fmla="*/ 96 h 233"/>
                <a:gd name="T58" fmla="*/ 184 w 244"/>
                <a:gd name="T59" fmla="*/ 30 h 233"/>
                <a:gd name="T60" fmla="*/ 145 w 244"/>
                <a:gd name="T61" fmla="*/ 13 h 233"/>
                <a:gd name="T62" fmla="*/ 116 w 244"/>
                <a:gd name="T63" fmla="*/ 62 h 233"/>
                <a:gd name="T64" fmla="*/ 102 w 244"/>
                <a:gd name="T65" fmla="*/ 11 h 233"/>
                <a:gd name="T66" fmla="*/ 61 w 244"/>
                <a:gd name="T67" fmla="*/ 28 h 233"/>
                <a:gd name="T68" fmla="*/ 96 w 244"/>
                <a:gd name="T69" fmla="*/ 94 h 233"/>
                <a:gd name="T70" fmla="*/ 29 w 244"/>
                <a:gd name="T71" fmla="*/ 59 h 233"/>
                <a:gd name="T72" fmla="*/ 13 w 244"/>
                <a:gd name="T73" fmla="*/ 98 h 233"/>
                <a:gd name="T74" fmla="*/ 86 w 244"/>
                <a:gd name="T75" fmla="*/ 121 h 233"/>
                <a:gd name="T76" fmla="*/ 14 w 244"/>
                <a:gd name="T77" fmla="*/ 142 h 233"/>
                <a:gd name="T78" fmla="*/ 29 w 244"/>
                <a:gd name="T79" fmla="*/ 183 h 233"/>
                <a:gd name="T80" fmla="*/ 77 w 244"/>
                <a:gd name="T81" fmla="*/ 159 h 233"/>
                <a:gd name="T82" fmla="*/ 93 w 244"/>
                <a:gd name="T83" fmla="*/ 135 h 233"/>
                <a:gd name="T84" fmla="*/ 104 w 244"/>
                <a:gd name="T85" fmla="*/ 14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44" h="233">
                  <a:moveTo>
                    <a:pt x="104" y="144"/>
                  </a:moveTo>
                  <a:lnTo>
                    <a:pt x="148" y="144"/>
                  </a:lnTo>
                  <a:lnTo>
                    <a:pt x="161" y="152"/>
                  </a:lnTo>
                  <a:lnTo>
                    <a:pt x="102" y="152"/>
                  </a:lnTo>
                  <a:lnTo>
                    <a:pt x="79" y="225"/>
                  </a:lnTo>
                  <a:lnTo>
                    <a:pt x="76" y="233"/>
                  </a:lnTo>
                  <a:lnTo>
                    <a:pt x="76" y="233"/>
                  </a:lnTo>
                  <a:lnTo>
                    <a:pt x="66" y="228"/>
                  </a:lnTo>
                  <a:lnTo>
                    <a:pt x="55" y="221"/>
                  </a:lnTo>
                  <a:lnTo>
                    <a:pt x="45" y="214"/>
                  </a:lnTo>
                  <a:lnTo>
                    <a:pt x="36" y="206"/>
                  </a:lnTo>
                  <a:lnTo>
                    <a:pt x="27" y="197"/>
                  </a:lnTo>
                  <a:lnTo>
                    <a:pt x="20" y="187"/>
                  </a:lnTo>
                  <a:lnTo>
                    <a:pt x="14" y="177"/>
                  </a:lnTo>
                  <a:lnTo>
                    <a:pt x="9" y="166"/>
                  </a:lnTo>
                  <a:lnTo>
                    <a:pt x="9" y="166"/>
                  </a:lnTo>
                  <a:lnTo>
                    <a:pt x="5" y="156"/>
                  </a:lnTo>
                  <a:lnTo>
                    <a:pt x="2" y="144"/>
                  </a:lnTo>
                  <a:lnTo>
                    <a:pt x="0" y="132"/>
                  </a:lnTo>
                  <a:lnTo>
                    <a:pt x="0" y="121"/>
                  </a:lnTo>
                  <a:lnTo>
                    <a:pt x="1" y="108"/>
                  </a:lnTo>
                  <a:lnTo>
                    <a:pt x="2" y="96"/>
                  </a:lnTo>
                  <a:lnTo>
                    <a:pt x="5" y="85"/>
                  </a:lnTo>
                  <a:lnTo>
                    <a:pt x="9" y="74"/>
                  </a:lnTo>
                  <a:lnTo>
                    <a:pt x="9" y="74"/>
                  </a:lnTo>
                  <a:lnTo>
                    <a:pt x="14" y="63"/>
                  </a:lnTo>
                  <a:lnTo>
                    <a:pt x="21" y="53"/>
                  </a:lnTo>
                  <a:lnTo>
                    <a:pt x="28" y="43"/>
                  </a:lnTo>
                  <a:lnTo>
                    <a:pt x="36" y="34"/>
                  </a:lnTo>
                  <a:lnTo>
                    <a:pt x="46" y="26"/>
                  </a:lnTo>
                  <a:lnTo>
                    <a:pt x="56" y="19"/>
                  </a:lnTo>
                  <a:lnTo>
                    <a:pt x="67" y="12"/>
                  </a:lnTo>
                  <a:lnTo>
                    <a:pt x="77" y="7"/>
                  </a:lnTo>
                  <a:lnTo>
                    <a:pt x="77" y="7"/>
                  </a:lnTo>
                  <a:lnTo>
                    <a:pt x="87" y="5"/>
                  </a:lnTo>
                  <a:lnTo>
                    <a:pt x="96" y="2"/>
                  </a:lnTo>
                  <a:lnTo>
                    <a:pt x="107" y="0"/>
                  </a:lnTo>
                  <a:lnTo>
                    <a:pt x="116" y="0"/>
                  </a:lnTo>
                  <a:lnTo>
                    <a:pt x="127" y="0"/>
                  </a:lnTo>
                  <a:lnTo>
                    <a:pt x="137" y="0"/>
                  </a:lnTo>
                  <a:lnTo>
                    <a:pt x="146" y="2"/>
                  </a:lnTo>
                  <a:lnTo>
                    <a:pt x="156" y="5"/>
                  </a:lnTo>
                  <a:lnTo>
                    <a:pt x="156" y="5"/>
                  </a:lnTo>
                  <a:lnTo>
                    <a:pt x="166" y="8"/>
                  </a:lnTo>
                  <a:lnTo>
                    <a:pt x="177" y="13"/>
                  </a:lnTo>
                  <a:lnTo>
                    <a:pt x="186" y="19"/>
                  </a:lnTo>
                  <a:lnTo>
                    <a:pt x="196" y="25"/>
                  </a:lnTo>
                  <a:lnTo>
                    <a:pt x="205" y="33"/>
                  </a:lnTo>
                  <a:lnTo>
                    <a:pt x="213" y="41"/>
                  </a:lnTo>
                  <a:lnTo>
                    <a:pt x="220" y="49"/>
                  </a:lnTo>
                  <a:lnTo>
                    <a:pt x="226" y="59"/>
                  </a:lnTo>
                  <a:lnTo>
                    <a:pt x="226" y="59"/>
                  </a:lnTo>
                  <a:lnTo>
                    <a:pt x="232" y="70"/>
                  </a:lnTo>
                  <a:lnTo>
                    <a:pt x="237" y="82"/>
                  </a:lnTo>
                  <a:lnTo>
                    <a:pt x="240" y="94"/>
                  </a:lnTo>
                  <a:lnTo>
                    <a:pt x="243" y="107"/>
                  </a:lnTo>
                  <a:lnTo>
                    <a:pt x="244" y="119"/>
                  </a:lnTo>
                  <a:lnTo>
                    <a:pt x="243" y="132"/>
                  </a:lnTo>
                  <a:lnTo>
                    <a:pt x="241" y="145"/>
                  </a:lnTo>
                  <a:lnTo>
                    <a:pt x="238" y="157"/>
                  </a:lnTo>
                  <a:lnTo>
                    <a:pt x="238" y="157"/>
                  </a:lnTo>
                  <a:lnTo>
                    <a:pt x="232" y="173"/>
                  </a:lnTo>
                  <a:lnTo>
                    <a:pt x="223" y="188"/>
                  </a:lnTo>
                  <a:lnTo>
                    <a:pt x="212" y="202"/>
                  </a:lnTo>
                  <a:lnTo>
                    <a:pt x="206" y="210"/>
                  </a:lnTo>
                  <a:lnTo>
                    <a:pt x="199" y="215"/>
                  </a:lnTo>
                  <a:lnTo>
                    <a:pt x="196" y="210"/>
                  </a:lnTo>
                  <a:lnTo>
                    <a:pt x="166" y="162"/>
                  </a:lnTo>
                  <a:lnTo>
                    <a:pt x="211" y="186"/>
                  </a:lnTo>
                  <a:lnTo>
                    <a:pt x="211" y="186"/>
                  </a:lnTo>
                  <a:lnTo>
                    <a:pt x="212" y="186"/>
                  </a:lnTo>
                  <a:lnTo>
                    <a:pt x="152" y="135"/>
                  </a:lnTo>
                  <a:lnTo>
                    <a:pt x="229" y="146"/>
                  </a:lnTo>
                  <a:lnTo>
                    <a:pt x="229" y="146"/>
                  </a:lnTo>
                  <a:lnTo>
                    <a:pt x="230" y="146"/>
                  </a:lnTo>
                  <a:lnTo>
                    <a:pt x="229" y="146"/>
                  </a:lnTo>
                  <a:lnTo>
                    <a:pt x="157" y="121"/>
                  </a:lnTo>
                  <a:lnTo>
                    <a:pt x="232" y="103"/>
                  </a:lnTo>
                  <a:lnTo>
                    <a:pt x="232" y="103"/>
                  </a:lnTo>
                  <a:lnTo>
                    <a:pt x="232" y="102"/>
                  </a:lnTo>
                  <a:lnTo>
                    <a:pt x="156" y="108"/>
                  </a:lnTo>
                  <a:lnTo>
                    <a:pt x="210" y="67"/>
                  </a:lnTo>
                  <a:lnTo>
                    <a:pt x="216" y="62"/>
                  </a:lnTo>
                  <a:lnTo>
                    <a:pt x="216" y="62"/>
                  </a:lnTo>
                  <a:lnTo>
                    <a:pt x="214" y="62"/>
                  </a:lnTo>
                  <a:lnTo>
                    <a:pt x="158" y="91"/>
                  </a:lnTo>
                  <a:lnTo>
                    <a:pt x="148" y="96"/>
                  </a:lnTo>
                  <a:lnTo>
                    <a:pt x="185" y="30"/>
                  </a:lnTo>
                  <a:lnTo>
                    <a:pt x="185" y="30"/>
                  </a:lnTo>
                  <a:lnTo>
                    <a:pt x="184" y="30"/>
                  </a:lnTo>
                  <a:lnTo>
                    <a:pt x="136" y="88"/>
                  </a:lnTo>
                  <a:lnTo>
                    <a:pt x="145" y="13"/>
                  </a:lnTo>
                  <a:lnTo>
                    <a:pt x="145" y="13"/>
                  </a:lnTo>
                  <a:lnTo>
                    <a:pt x="144" y="13"/>
                  </a:lnTo>
                  <a:lnTo>
                    <a:pt x="122" y="85"/>
                  </a:lnTo>
                  <a:lnTo>
                    <a:pt x="116" y="62"/>
                  </a:lnTo>
                  <a:lnTo>
                    <a:pt x="103" y="11"/>
                  </a:lnTo>
                  <a:lnTo>
                    <a:pt x="103" y="11"/>
                  </a:lnTo>
                  <a:lnTo>
                    <a:pt x="102" y="11"/>
                  </a:lnTo>
                  <a:lnTo>
                    <a:pt x="103" y="16"/>
                  </a:lnTo>
                  <a:lnTo>
                    <a:pt x="108" y="88"/>
                  </a:lnTo>
                  <a:lnTo>
                    <a:pt x="61" y="28"/>
                  </a:lnTo>
                  <a:lnTo>
                    <a:pt x="61" y="28"/>
                  </a:lnTo>
                  <a:lnTo>
                    <a:pt x="61" y="28"/>
                  </a:lnTo>
                  <a:lnTo>
                    <a:pt x="96" y="94"/>
                  </a:lnTo>
                  <a:lnTo>
                    <a:pt x="30" y="59"/>
                  </a:lnTo>
                  <a:lnTo>
                    <a:pt x="30" y="59"/>
                  </a:lnTo>
                  <a:lnTo>
                    <a:pt x="29" y="59"/>
                  </a:lnTo>
                  <a:lnTo>
                    <a:pt x="82" y="102"/>
                  </a:lnTo>
                  <a:lnTo>
                    <a:pt x="88" y="107"/>
                  </a:lnTo>
                  <a:lnTo>
                    <a:pt x="13" y="98"/>
                  </a:lnTo>
                  <a:lnTo>
                    <a:pt x="13" y="98"/>
                  </a:lnTo>
                  <a:lnTo>
                    <a:pt x="13" y="99"/>
                  </a:lnTo>
                  <a:lnTo>
                    <a:pt x="86" y="121"/>
                  </a:lnTo>
                  <a:lnTo>
                    <a:pt x="14" y="142"/>
                  </a:lnTo>
                  <a:lnTo>
                    <a:pt x="14" y="142"/>
                  </a:lnTo>
                  <a:lnTo>
                    <a:pt x="14" y="142"/>
                  </a:lnTo>
                  <a:lnTo>
                    <a:pt x="88" y="133"/>
                  </a:lnTo>
                  <a:lnTo>
                    <a:pt x="29" y="183"/>
                  </a:lnTo>
                  <a:lnTo>
                    <a:pt x="29" y="183"/>
                  </a:lnTo>
                  <a:lnTo>
                    <a:pt x="29" y="184"/>
                  </a:lnTo>
                  <a:lnTo>
                    <a:pt x="30" y="183"/>
                  </a:lnTo>
                  <a:lnTo>
                    <a:pt x="77" y="159"/>
                  </a:lnTo>
                  <a:lnTo>
                    <a:pt x="88" y="142"/>
                  </a:lnTo>
                  <a:lnTo>
                    <a:pt x="101" y="142"/>
                  </a:lnTo>
                  <a:lnTo>
                    <a:pt x="93" y="135"/>
                  </a:lnTo>
                  <a:lnTo>
                    <a:pt x="121" y="89"/>
                  </a:lnTo>
                  <a:lnTo>
                    <a:pt x="104" y="144"/>
                  </a:lnTo>
                  <a:lnTo>
                    <a:pt x="104" y="14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10" name="Freeform 84">
              <a:extLst>
                <a:ext uri="{FF2B5EF4-FFF2-40B4-BE49-F238E27FC236}">
                  <a16:creationId xmlns:a16="http://schemas.microsoft.com/office/drawing/2014/main" id="{50E0B6F3-25D1-D68C-F650-14E99EFAF9D0}"/>
                </a:ext>
              </a:extLst>
            </p:cNvPr>
            <p:cNvSpPr>
              <a:spLocks/>
            </p:cNvSpPr>
            <p:nvPr userDrawn="1"/>
          </p:nvSpPr>
          <p:spPr bwMode="auto">
            <a:xfrm>
              <a:off x="6923088" y="4475163"/>
              <a:ext cx="387350" cy="369888"/>
            </a:xfrm>
            <a:custGeom>
              <a:avLst/>
              <a:gdLst>
                <a:gd name="T0" fmla="*/ 161 w 244"/>
                <a:gd name="T1" fmla="*/ 152 h 233"/>
                <a:gd name="T2" fmla="*/ 76 w 244"/>
                <a:gd name="T3" fmla="*/ 233 h 233"/>
                <a:gd name="T4" fmla="*/ 55 w 244"/>
                <a:gd name="T5" fmla="*/ 221 h 233"/>
                <a:gd name="T6" fmla="*/ 27 w 244"/>
                <a:gd name="T7" fmla="*/ 197 h 233"/>
                <a:gd name="T8" fmla="*/ 9 w 244"/>
                <a:gd name="T9" fmla="*/ 166 h 233"/>
                <a:gd name="T10" fmla="*/ 2 w 244"/>
                <a:gd name="T11" fmla="*/ 144 h 233"/>
                <a:gd name="T12" fmla="*/ 1 w 244"/>
                <a:gd name="T13" fmla="*/ 108 h 233"/>
                <a:gd name="T14" fmla="*/ 9 w 244"/>
                <a:gd name="T15" fmla="*/ 74 h 233"/>
                <a:gd name="T16" fmla="*/ 21 w 244"/>
                <a:gd name="T17" fmla="*/ 53 h 233"/>
                <a:gd name="T18" fmla="*/ 46 w 244"/>
                <a:gd name="T19" fmla="*/ 26 h 233"/>
                <a:gd name="T20" fmla="*/ 77 w 244"/>
                <a:gd name="T21" fmla="*/ 7 h 233"/>
                <a:gd name="T22" fmla="*/ 96 w 244"/>
                <a:gd name="T23" fmla="*/ 2 h 233"/>
                <a:gd name="T24" fmla="*/ 127 w 244"/>
                <a:gd name="T25" fmla="*/ 0 h 233"/>
                <a:gd name="T26" fmla="*/ 156 w 244"/>
                <a:gd name="T27" fmla="*/ 5 h 233"/>
                <a:gd name="T28" fmla="*/ 177 w 244"/>
                <a:gd name="T29" fmla="*/ 13 h 233"/>
                <a:gd name="T30" fmla="*/ 205 w 244"/>
                <a:gd name="T31" fmla="*/ 33 h 233"/>
                <a:gd name="T32" fmla="*/ 226 w 244"/>
                <a:gd name="T33" fmla="*/ 59 h 233"/>
                <a:gd name="T34" fmla="*/ 237 w 244"/>
                <a:gd name="T35" fmla="*/ 82 h 233"/>
                <a:gd name="T36" fmla="*/ 244 w 244"/>
                <a:gd name="T37" fmla="*/ 119 h 233"/>
                <a:gd name="T38" fmla="*/ 238 w 244"/>
                <a:gd name="T39" fmla="*/ 157 h 233"/>
                <a:gd name="T40" fmla="*/ 223 w 244"/>
                <a:gd name="T41" fmla="*/ 188 h 233"/>
                <a:gd name="T42" fmla="*/ 199 w 244"/>
                <a:gd name="T43" fmla="*/ 215 h 233"/>
                <a:gd name="T44" fmla="*/ 211 w 244"/>
                <a:gd name="T45" fmla="*/ 186 h 233"/>
                <a:gd name="T46" fmla="*/ 152 w 244"/>
                <a:gd name="T47" fmla="*/ 135 h 233"/>
                <a:gd name="T48" fmla="*/ 230 w 244"/>
                <a:gd name="T49" fmla="*/ 146 h 233"/>
                <a:gd name="T50" fmla="*/ 232 w 244"/>
                <a:gd name="T51" fmla="*/ 103 h 233"/>
                <a:gd name="T52" fmla="*/ 156 w 244"/>
                <a:gd name="T53" fmla="*/ 108 h 233"/>
                <a:gd name="T54" fmla="*/ 216 w 244"/>
                <a:gd name="T55" fmla="*/ 62 h 233"/>
                <a:gd name="T56" fmla="*/ 148 w 244"/>
                <a:gd name="T57" fmla="*/ 96 h 233"/>
                <a:gd name="T58" fmla="*/ 184 w 244"/>
                <a:gd name="T59" fmla="*/ 30 h 233"/>
                <a:gd name="T60" fmla="*/ 145 w 244"/>
                <a:gd name="T61" fmla="*/ 13 h 233"/>
                <a:gd name="T62" fmla="*/ 116 w 244"/>
                <a:gd name="T63" fmla="*/ 62 h 233"/>
                <a:gd name="T64" fmla="*/ 102 w 244"/>
                <a:gd name="T65" fmla="*/ 11 h 233"/>
                <a:gd name="T66" fmla="*/ 61 w 244"/>
                <a:gd name="T67" fmla="*/ 28 h 233"/>
                <a:gd name="T68" fmla="*/ 96 w 244"/>
                <a:gd name="T69" fmla="*/ 94 h 233"/>
                <a:gd name="T70" fmla="*/ 29 w 244"/>
                <a:gd name="T71" fmla="*/ 59 h 233"/>
                <a:gd name="T72" fmla="*/ 13 w 244"/>
                <a:gd name="T73" fmla="*/ 98 h 233"/>
                <a:gd name="T74" fmla="*/ 86 w 244"/>
                <a:gd name="T75" fmla="*/ 121 h 233"/>
                <a:gd name="T76" fmla="*/ 14 w 244"/>
                <a:gd name="T77" fmla="*/ 142 h 233"/>
                <a:gd name="T78" fmla="*/ 29 w 244"/>
                <a:gd name="T79" fmla="*/ 183 h 233"/>
                <a:gd name="T80" fmla="*/ 77 w 244"/>
                <a:gd name="T81" fmla="*/ 159 h 233"/>
                <a:gd name="T82" fmla="*/ 93 w 244"/>
                <a:gd name="T83" fmla="*/ 135 h 233"/>
                <a:gd name="T84" fmla="*/ 104 w 244"/>
                <a:gd name="T85" fmla="*/ 14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44" h="233">
                  <a:moveTo>
                    <a:pt x="104" y="144"/>
                  </a:moveTo>
                  <a:lnTo>
                    <a:pt x="148" y="144"/>
                  </a:lnTo>
                  <a:lnTo>
                    <a:pt x="161" y="152"/>
                  </a:lnTo>
                  <a:lnTo>
                    <a:pt x="102" y="152"/>
                  </a:lnTo>
                  <a:lnTo>
                    <a:pt x="79" y="225"/>
                  </a:lnTo>
                  <a:lnTo>
                    <a:pt x="76" y="233"/>
                  </a:lnTo>
                  <a:lnTo>
                    <a:pt x="76" y="233"/>
                  </a:lnTo>
                  <a:lnTo>
                    <a:pt x="66" y="228"/>
                  </a:lnTo>
                  <a:lnTo>
                    <a:pt x="55" y="221"/>
                  </a:lnTo>
                  <a:lnTo>
                    <a:pt x="45" y="214"/>
                  </a:lnTo>
                  <a:lnTo>
                    <a:pt x="36" y="206"/>
                  </a:lnTo>
                  <a:lnTo>
                    <a:pt x="27" y="197"/>
                  </a:lnTo>
                  <a:lnTo>
                    <a:pt x="20" y="187"/>
                  </a:lnTo>
                  <a:lnTo>
                    <a:pt x="14" y="177"/>
                  </a:lnTo>
                  <a:lnTo>
                    <a:pt x="9" y="166"/>
                  </a:lnTo>
                  <a:lnTo>
                    <a:pt x="9" y="166"/>
                  </a:lnTo>
                  <a:lnTo>
                    <a:pt x="5" y="156"/>
                  </a:lnTo>
                  <a:lnTo>
                    <a:pt x="2" y="144"/>
                  </a:lnTo>
                  <a:lnTo>
                    <a:pt x="0" y="132"/>
                  </a:lnTo>
                  <a:lnTo>
                    <a:pt x="0" y="121"/>
                  </a:lnTo>
                  <a:lnTo>
                    <a:pt x="1" y="108"/>
                  </a:lnTo>
                  <a:lnTo>
                    <a:pt x="2" y="96"/>
                  </a:lnTo>
                  <a:lnTo>
                    <a:pt x="5" y="85"/>
                  </a:lnTo>
                  <a:lnTo>
                    <a:pt x="9" y="74"/>
                  </a:lnTo>
                  <a:lnTo>
                    <a:pt x="9" y="74"/>
                  </a:lnTo>
                  <a:lnTo>
                    <a:pt x="14" y="63"/>
                  </a:lnTo>
                  <a:lnTo>
                    <a:pt x="21" y="53"/>
                  </a:lnTo>
                  <a:lnTo>
                    <a:pt x="28" y="43"/>
                  </a:lnTo>
                  <a:lnTo>
                    <a:pt x="36" y="34"/>
                  </a:lnTo>
                  <a:lnTo>
                    <a:pt x="46" y="26"/>
                  </a:lnTo>
                  <a:lnTo>
                    <a:pt x="56" y="19"/>
                  </a:lnTo>
                  <a:lnTo>
                    <a:pt x="67" y="12"/>
                  </a:lnTo>
                  <a:lnTo>
                    <a:pt x="77" y="7"/>
                  </a:lnTo>
                  <a:lnTo>
                    <a:pt x="77" y="7"/>
                  </a:lnTo>
                  <a:lnTo>
                    <a:pt x="87" y="5"/>
                  </a:lnTo>
                  <a:lnTo>
                    <a:pt x="96" y="2"/>
                  </a:lnTo>
                  <a:lnTo>
                    <a:pt x="107" y="0"/>
                  </a:lnTo>
                  <a:lnTo>
                    <a:pt x="116" y="0"/>
                  </a:lnTo>
                  <a:lnTo>
                    <a:pt x="127" y="0"/>
                  </a:lnTo>
                  <a:lnTo>
                    <a:pt x="137" y="0"/>
                  </a:lnTo>
                  <a:lnTo>
                    <a:pt x="146" y="2"/>
                  </a:lnTo>
                  <a:lnTo>
                    <a:pt x="156" y="5"/>
                  </a:lnTo>
                  <a:lnTo>
                    <a:pt x="156" y="5"/>
                  </a:lnTo>
                  <a:lnTo>
                    <a:pt x="166" y="8"/>
                  </a:lnTo>
                  <a:lnTo>
                    <a:pt x="177" y="13"/>
                  </a:lnTo>
                  <a:lnTo>
                    <a:pt x="186" y="19"/>
                  </a:lnTo>
                  <a:lnTo>
                    <a:pt x="196" y="25"/>
                  </a:lnTo>
                  <a:lnTo>
                    <a:pt x="205" y="33"/>
                  </a:lnTo>
                  <a:lnTo>
                    <a:pt x="213" y="41"/>
                  </a:lnTo>
                  <a:lnTo>
                    <a:pt x="220" y="49"/>
                  </a:lnTo>
                  <a:lnTo>
                    <a:pt x="226" y="59"/>
                  </a:lnTo>
                  <a:lnTo>
                    <a:pt x="226" y="59"/>
                  </a:lnTo>
                  <a:lnTo>
                    <a:pt x="232" y="70"/>
                  </a:lnTo>
                  <a:lnTo>
                    <a:pt x="237" y="82"/>
                  </a:lnTo>
                  <a:lnTo>
                    <a:pt x="240" y="94"/>
                  </a:lnTo>
                  <a:lnTo>
                    <a:pt x="243" y="107"/>
                  </a:lnTo>
                  <a:lnTo>
                    <a:pt x="244" y="119"/>
                  </a:lnTo>
                  <a:lnTo>
                    <a:pt x="243" y="132"/>
                  </a:lnTo>
                  <a:lnTo>
                    <a:pt x="241" y="145"/>
                  </a:lnTo>
                  <a:lnTo>
                    <a:pt x="238" y="157"/>
                  </a:lnTo>
                  <a:lnTo>
                    <a:pt x="238" y="157"/>
                  </a:lnTo>
                  <a:lnTo>
                    <a:pt x="232" y="173"/>
                  </a:lnTo>
                  <a:lnTo>
                    <a:pt x="223" y="188"/>
                  </a:lnTo>
                  <a:lnTo>
                    <a:pt x="212" y="202"/>
                  </a:lnTo>
                  <a:lnTo>
                    <a:pt x="206" y="210"/>
                  </a:lnTo>
                  <a:lnTo>
                    <a:pt x="199" y="215"/>
                  </a:lnTo>
                  <a:lnTo>
                    <a:pt x="196" y="210"/>
                  </a:lnTo>
                  <a:lnTo>
                    <a:pt x="166" y="162"/>
                  </a:lnTo>
                  <a:lnTo>
                    <a:pt x="211" y="186"/>
                  </a:lnTo>
                  <a:lnTo>
                    <a:pt x="211" y="186"/>
                  </a:lnTo>
                  <a:lnTo>
                    <a:pt x="212" y="186"/>
                  </a:lnTo>
                  <a:lnTo>
                    <a:pt x="152" y="135"/>
                  </a:lnTo>
                  <a:lnTo>
                    <a:pt x="229" y="146"/>
                  </a:lnTo>
                  <a:lnTo>
                    <a:pt x="229" y="146"/>
                  </a:lnTo>
                  <a:lnTo>
                    <a:pt x="230" y="146"/>
                  </a:lnTo>
                  <a:lnTo>
                    <a:pt x="229" y="146"/>
                  </a:lnTo>
                  <a:lnTo>
                    <a:pt x="157" y="121"/>
                  </a:lnTo>
                  <a:lnTo>
                    <a:pt x="232" y="103"/>
                  </a:lnTo>
                  <a:lnTo>
                    <a:pt x="232" y="103"/>
                  </a:lnTo>
                  <a:lnTo>
                    <a:pt x="232" y="102"/>
                  </a:lnTo>
                  <a:lnTo>
                    <a:pt x="156" y="108"/>
                  </a:lnTo>
                  <a:lnTo>
                    <a:pt x="210" y="67"/>
                  </a:lnTo>
                  <a:lnTo>
                    <a:pt x="216" y="62"/>
                  </a:lnTo>
                  <a:lnTo>
                    <a:pt x="216" y="62"/>
                  </a:lnTo>
                  <a:lnTo>
                    <a:pt x="214" y="62"/>
                  </a:lnTo>
                  <a:lnTo>
                    <a:pt x="158" y="91"/>
                  </a:lnTo>
                  <a:lnTo>
                    <a:pt x="148" y="96"/>
                  </a:lnTo>
                  <a:lnTo>
                    <a:pt x="185" y="30"/>
                  </a:lnTo>
                  <a:lnTo>
                    <a:pt x="185" y="30"/>
                  </a:lnTo>
                  <a:lnTo>
                    <a:pt x="184" y="30"/>
                  </a:lnTo>
                  <a:lnTo>
                    <a:pt x="136" y="88"/>
                  </a:lnTo>
                  <a:lnTo>
                    <a:pt x="145" y="13"/>
                  </a:lnTo>
                  <a:lnTo>
                    <a:pt x="145" y="13"/>
                  </a:lnTo>
                  <a:lnTo>
                    <a:pt x="144" y="13"/>
                  </a:lnTo>
                  <a:lnTo>
                    <a:pt x="122" y="85"/>
                  </a:lnTo>
                  <a:lnTo>
                    <a:pt x="116" y="62"/>
                  </a:lnTo>
                  <a:lnTo>
                    <a:pt x="103" y="11"/>
                  </a:lnTo>
                  <a:lnTo>
                    <a:pt x="103" y="11"/>
                  </a:lnTo>
                  <a:lnTo>
                    <a:pt x="102" y="11"/>
                  </a:lnTo>
                  <a:lnTo>
                    <a:pt x="103" y="16"/>
                  </a:lnTo>
                  <a:lnTo>
                    <a:pt x="108" y="88"/>
                  </a:lnTo>
                  <a:lnTo>
                    <a:pt x="61" y="28"/>
                  </a:lnTo>
                  <a:lnTo>
                    <a:pt x="61" y="28"/>
                  </a:lnTo>
                  <a:lnTo>
                    <a:pt x="61" y="28"/>
                  </a:lnTo>
                  <a:lnTo>
                    <a:pt x="96" y="94"/>
                  </a:lnTo>
                  <a:lnTo>
                    <a:pt x="30" y="59"/>
                  </a:lnTo>
                  <a:lnTo>
                    <a:pt x="30" y="59"/>
                  </a:lnTo>
                  <a:lnTo>
                    <a:pt x="29" y="59"/>
                  </a:lnTo>
                  <a:lnTo>
                    <a:pt x="82" y="102"/>
                  </a:lnTo>
                  <a:lnTo>
                    <a:pt x="88" y="107"/>
                  </a:lnTo>
                  <a:lnTo>
                    <a:pt x="13" y="98"/>
                  </a:lnTo>
                  <a:lnTo>
                    <a:pt x="13" y="98"/>
                  </a:lnTo>
                  <a:lnTo>
                    <a:pt x="13" y="99"/>
                  </a:lnTo>
                  <a:lnTo>
                    <a:pt x="86" y="121"/>
                  </a:lnTo>
                  <a:lnTo>
                    <a:pt x="14" y="142"/>
                  </a:lnTo>
                  <a:lnTo>
                    <a:pt x="14" y="142"/>
                  </a:lnTo>
                  <a:lnTo>
                    <a:pt x="14" y="142"/>
                  </a:lnTo>
                  <a:lnTo>
                    <a:pt x="88" y="133"/>
                  </a:lnTo>
                  <a:lnTo>
                    <a:pt x="29" y="183"/>
                  </a:lnTo>
                  <a:lnTo>
                    <a:pt x="29" y="183"/>
                  </a:lnTo>
                  <a:lnTo>
                    <a:pt x="29" y="184"/>
                  </a:lnTo>
                  <a:lnTo>
                    <a:pt x="30" y="183"/>
                  </a:lnTo>
                  <a:lnTo>
                    <a:pt x="77" y="159"/>
                  </a:lnTo>
                  <a:lnTo>
                    <a:pt x="88" y="142"/>
                  </a:lnTo>
                  <a:lnTo>
                    <a:pt x="101" y="142"/>
                  </a:lnTo>
                  <a:lnTo>
                    <a:pt x="93" y="135"/>
                  </a:lnTo>
                  <a:lnTo>
                    <a:pt x="121" y="89"/>
                  </a:lnTo>
                  <a:lnTo>
                    <a:pt x="104" y="144"/>
                  </a:lnTo>
                  <a:lnTo>
                    <a:pt x="104" y="14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11" name="Freeform 85">
              <a:extLst>
                <a:ext uri="{FF2B5EF4-FFF2-40B4-BE49-F238E27FC236}">
                  <a16:creationId xmlns:a16="http://schemas.microsoft.com/office/drawing/2014/main" id="{3723D2DB-C714-1563-BAE3-6368D0643281}"/>
                </a:ext>
              </a:extLst>
            </p:cNvPr>
            <p:cNvSpPr>
              <a:spLocks/>
            </p:cNvSpPr>
            <p:nvPr userDrawn="1"/>
          </p:nvSpPr>
          <p:spPr bwMode="auto">
            <a:xfrm>
              <a:off x="7337426" y="4533901"/>
              <a:ext cx="265113" cy="266700"/>
            </a:xfrm>
            <a:custGeom>
              <a:avLst/>
              <a:gdLst>
                <a:gd name="T0" fmla="*/ 59 w 167"/>
                <a:gd name="T1" fmla="*/ 168 h 168"/>
                <a:gd name="T2" fmla="*/ 0 w 167"/>
                <a:gd name="T3" fmla="*/ 168 h 168"/>
                <a:gd name="T4" fmla="*/ 47 w 167"/>
                <a:gd name="T5" fmla="*/ 0 h 168"/>
                <a:gd name="T6" fmla="*/ 167 w 167"/>
                <a:gd name="T7" fmla="*/ 0 h 168"/>
                <a:gd name="T8" fmla="*/ 156 w 167"/>
                <a:gd name="T9" fmla="*/ 40 h 168"/>
                <a:gd name="T10" fmla="*/ 94 w 167"/>
                <a:gd name="T11" fmla="*/ 40 h 168"/>
                <a:gd name="T12" fmla="*/ 87 w 167"/>
                <a:gd name="T13" fmla="*/ 68 h 168"/>
                <a:gd name="T14" fmla="*/ 148 w 167"/>
                <a:gd name="T15" fmla="*/ 68 h 168"/>
                <a:gd name="T16" fmla="*/ 137 w 167"/>
                <a:gd name="T17" fmla="*/ 106 h 168"/>
                <a:gd name="T18" fmla="*/ 76 w 167"/>
                <a:gd name="T19" fmla="*/ 106 h 168"/>
                <a:gd name="T20" fmla="*/ 59 w 167"/>
                <a:gd name="T21" fmla="*/ 168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7" h="168">
                  <a:moveTo>
                    <a:pt x="59" y="168"/>
                  </a:moveTo>
                  <a:lnTo>
                    <a:pt x="0" y="168"/>
                  </a:lnTo>
                  <a:lnTo>
                    <a:pt x="47" y="0"/>
                  </a:lnTo>
                  <a:lnTo>
                    <a:pt x="167" y="0"/>
                  </a:lnTo>
                  <a:lnTo>
                    <a:pt x="156" y="40"/>
                  </a:lnTo>
                  <a:lnTo>
                    <a:pt x="94" y="40"/>
                  </a:lnTo>
                  <a:lnTo>
                    <a:pt x="87" y="68"/>
                  </a:lnTo>
                  <a:lnTo>
                    <a:pt x="148" y="68"/>
                  </a:lnTo>
                  <a:lnTo>
                    <a:pt x="137" y="106"/>
                  </a:lnTo>
                  <a:lnTo>
                    <a:pt x="76" y="106"/>
                  </a:lnTo>
                  <a:lnTo>
                    <a:pt x="59" y="16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12" name="Freeform 86">
              <a:extLst>
                <a:ext uri="{FF2B5EF4-FFF2-40B4-BE49-F238E27FC236}">
                  <a16:creationId xmlns:a16="http://schemas.microsoft.com/office/drawing/2014/main" id="{F1D4BCD9-AEBD-CFCA-C37A-50B238A1D1F9}"/>
                </a:ext>
              </a:extLst>
            </p:cNvPr>
            <p:cNvSpPr>
              <a:spLocks noEditPoints="1"/>
            </p:cNvSpPr>
            <p:nvPr userDrawn="1"/>
          </p:nvSpPr>
          <p:spPr bwMode="auto">
            <a:xfrm>
              <a:off x="7553326" y="4533901"/>
              <a:ext cx="166688" cy="266700"/>
            </a:xfrm>
            <a:custGeom>
              <a:avLst/>
              <a:gdLst>
                <a:gd name="T0" fmla="*/ 58 w 105"/>
                <a:gd name="T1" fmla="*/ 168 h 168"/>
                <a:gd name="T2" fmla="*/ 0 w 105"/>
                <a:gd name="T3" fmla="*/ 168 h 168"/>
                <a:gd name="T4" fmla="*/ 34 w 105"/>
                <a:gd name="T5" fmla="*/ 46 h 168"/>
                <a:gd name="T6" fmla="*/ 93 w 105"/>
                <a:gd name="T7" fmla="*/ 46 h 168"/>
                <a:gd name="T8" fmla="*/ 58 w 105"/>
                <a:gd name="T9" fmla="*/ 168 h 168"/>
                <a:gd name="T10" fmla="*/ 95 w 105"/>
                <a:gd name="T11" fmla="*/ 34 h 168"/>
                <a:gd name="T12" fmla="*/ 38 w 105"/>
                <a:gd name="T13" fmla="*/ 34 h 168"/>
                <a:gd name="T14" fmla="*/ 47 w 105"/>
                <a:gd name="T15" fmla="*/ 0 h 168"/>
                <a:gd name="T16" fmla="*/ 105 w 105"/>
                <a:gd name="T17" fmla="*/ 0 h 168"/>
                <a:gd name="T18" fmla="*/ 95 w 105"/>
                <a:gd name="T19" fmla="*/ 34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5" h="168">
                  <a:moveTo>
                    <a:pt x="58" y="168"/>
                  </a:moveTo>
                  <a:lnTo>
                    <a:pt x="0" y="168"/>
                  </a:lnTo>
                  <a:lnTo>
                    <a:pt x="34" y="46"/>
                  </a:lnTo>
                  <a:lnTo>
                    <a:pt x="93" y="46"/>
                  </a:lnTo>
                  <a:lnTo>
                    <a:pt x="58" y="168"/>
                  </a:lnTo>
                  <a:close/>
                  <a:moveTo>
                    <a:pt x="95" y="34"/>
                  </a:moveTo>
                  <a:lnTo>
                    <a:pt x="38" y="34"/>
                  </a:lnTo>
                  <a:lnTo>
                    <a:pt x="47" y="0"/>
                  </a:lnTo>
                  <a:lnTo>
                    <a:pt x="105" y="0"/>
                  </a:lnTo>
                  <a:lnTo>
                    <a:pt x="95" y="3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13" name="Freeform 87">
              <a:extLst>
                <a:ext uri="{FF2B5EF4-FFF2-40B4-BE49-F238E27FC236}">
                  <a16:creationId xmlns:a16="http://schemas.microsoft.com/office/drawing/2014/main" id="{397B02A3-2997-B3EF-4E98-13FD07D24A84}"/>
                </a:ext>
              </a:extLst>
            </p:cNvPr>
            <p:cNvSpPr>
              <a:spLocks noEditPoints="1"/>
            </p:cNvSpPr>
            <p:nvPr userDrawn="1"/>
          </p:nvSpPr>
          <p:spPr bwMode="auto">
            <a:xfrm>
              <a:off x="7685088" y="4533901"/>
              <a:ext cx="273050" cy="269875"/>
            </a:xfrm>
            <a:custGeom>
              <a:avLst/>
              <a:gdLst>
                <a:gd name="T0" fmla="*/ 125 w 172"/>
                <a:gd name="T1" fmla="*/ 168 h 170"/>
                <a:gd name="T2" fmla="*/ 68 w 172"/>
                <a:gd name="T3" fmla="*/ 168 h 170"/>
                <a:gd name="T4" fmla="*/ 72 w 172"/>
                <a:gd name="T5" fmla="*/ 154 h 170"/>
                <a:gd name="T6" fmla="*/ 72 w 172"/>
                <a:gd name="T7" fmla="*/ 154 h 170"/>
                <a:gd name="T8" fmla="*/ 64 w 172"/>
                <a:gd name="T9" fmla="*/ 161 h 170"/>
                <a:gd name="T10" fmla="*/ 54 w 172"/>
                <a:gd name="T11" fmla="*/ 165 h 170"/>
                <a:gd name="T12" fmla="*/ 44 w 172"/>
                <a:gd name="T13" fmla="*/ 169 h 170"/>
                <a:gd name="T14" fmla="*/ 31 w 172"/>
                <a:gd name="T15" fmla="*/ 170 h 170"/>
                <a:gd name="T16" fmla="*/ 31 w 172"/>
                <a:gd name="T17" fmla="*/ 170 h 170"/>
                <a:gd name="T18" fmla="*/ 24 w 172"/>
                <a:gd name="T19" fmla="*/ 170 h 170"/>
                <a:gd name="T20" fmla="*/ 18 w 172"/>
                <a:gd name="T21" fmla="*/ 169 h 170"/>
                <a:gd name="T22" fmla="*/ 12 w 172"/>
                <a:gd name="T23" fmla="*/ 167 h 170"/>
                <a:gd name="T24" fmla="*/ 9 w 172"/>
                <a:gd name="T25" fmla="*/ 163 h 170"/>
                <a:gd name="T26" fmla="*/ 5 w 172"/>
                <a:gd name="T27" fmla="*/ 160 h 170"/>
                <a:gd name="T28" fmla="*/ 2 w 172"/>
                <a:gd name="T29" fmla="*/ 155 h 170"/>
                <a:gd name="T30" fmla="*/ 0 w 172"/>
                <a:gd name="T31" fmla="*/ 149 h 170"/>
                <a:gd name="T32" fmla="*/ 0 w 172"/>
                <a:gd name="T33" fmla="*/ 142 h 170"/>
                <a:gd name="T34" fmla="*/ 0 w 172"/>
                <a:gd name="T35" fmla="*/ 142 h 170"/>
                <a:gd name="T36" fmla="*/ 2 w 172"/>
                <a:gd name="T37" fmla="*/ 126 h 170"/>
                <a:gd name="T38" fmla="*/ 5 w 172"/>
                <a:gd name="T39" fmla="*/ 106 h 170"/>
                <a:gd name="T40" fmla="*/ 12 w 172"/>
                <a:gd name="T41" fmla="*/ 86 h 170"/>
                <a:gd name="T42" fmla="*/ 20 w 172"/>
                <a:gd name="T43" fmla="*/ 68 h 170"/>
                <a:gd name="T44" fmla="*/ 20 w 172"/>
                <a:gd name="T45" fmla="*/ 68 h 170"/>
                <a:gd name="T46" fmla="*/ 24 w 172"/>
                <a:gd name="T47" fmla="*/ 62 h 170"/>
                <a:gd name="T48" fmla="*/ 29 w 172"/>
                <a:gd name="T49" fmla="*/ 58 h 170"/>
                <a:gd name="T50" fmla="*/ 33 w 172"/>
                <a:gd name="T51" fmla="*/ 53 h 170"/>
                <a:gd name="T52" fmla="*/ 39 w 172"/>
                <a:gd name="T53" fmla="*/ 50 h 170"/>
                <a:gd name="T54" fmla="*/ 45 w 172"/>
                <a:gd name="T55" fmla="*/ 47 h 170"/>
                <a:gd name="T56" fmla="*/ 51 w 172"/>
                <a:gd name="T57" fmla="*/ 45 h 170"/>
                <a:gd name="T58" fmla="*/ 58 w 172"/>
                <a:gd name="T59" fmla="*/ 44 h 170"/>
                <a:gd name="T60" fmla="*/ 65 w 172"/>
                <a:gd name="T61" fmla="*/ 44 h 170"/>
                <a:gd name="T62" fmla="*/ 65 w 172"/>
                <a:gd name="T63" fmla="*/ 44 h 170"/>
                <a:gd name="T64" fmla="*/ 77 w 172"/>
                <a:gd name="T65" fmla="*/ 45 h 170"/>
                <a:gd name="T66" fmla="*/ 86 w 172"/>
                <a:gd name="T67" fmla="*/ 48 h 170"/>
                <a:gd name="T68" fmla="*/ 93 w 172"/>
                <a:gd name="T69" fmla="*/ 53 h 170"/>
                <a:gd name="T70" fmla="*/ 98 w 172"/>
                <a:gd name="T71" fmla="*/ 60 h 170"/>
                <a:gd name="T72" fmla="*/ 114 w 172"/>
                <a:gd name="T73" fmla="*/ 0 h 170"/>
                <a:gd name="T74" fmla="*/ 172 w 172"/>
                <a:gd name="T75" fmla="*/ 0 h 170"/>
                <a:gd name="T76" fmla="*/ 125 w 172"/>
                <a:gd name="T77" fmla="*/ 168 h 170"/>
                <a:gd name="T78" fmla="*/ 81 w 172"/>
                <a:gd name="T79" fmla="*/ 82 h 170"/>
                <a:gd name="T80" fmla="*/ 81 w 172"/>
                <a:gd name="T81" fmla="*/ 82 h 170"/>
                <a:gd name="T82" fmla="*/ 78 w 172"/>
                <a:gd name="T83" fmla="*/ 82 h 170"/>
                <a:gd name="T84" fmla="*/ 74 w 172"/>
                <a:gd name="T85" fmla="*/ 84 h 170"/>
                <a:gd name="T86" fmla="*/ 71 w 172"/>
                <a:gd name="T87" fmla="*/ 86 h 170"/>
                <a:gd name="T88" fmla="*/ 68 w 172"/>
                <a:gd name="T89" fmla="*/ 91 h 170"/>
                <a:gd name="T90" fmla="*/ 68 w 172"/>
                <a:gd name="T91" fmla="*/ 91 h 170"/>
                <a:gd name="T92" fmla="*/ 63 w 172"/>
                <a:gd name="T93" fmla="*/ 106 h 170"/>
                <a:gd name="T94" fmla="*/ 61 w 172"/>
                <a:gd name="T95" fmla="*/ 114 h 170"/>
                <a:gd name="T96" fmla="*/ 60 w 172"/>
                <a:gd name="T97" fmla="*/ 121 h 170"/>
                <a:gd name="T98" fmla="*/ 60 w 172"/>
                <a:gd name="T99" fmla="*/ 121 h 170"/>
                <a:gd name="T100" fmla="*/ 61 w 172"/>
                <a:gd name="T101" fmla="*/ 125 h 170"/>
                <a:gd name="T102" fmla="*/ 63 w 172"/>
                <a:gd name="T103" fmla="*/ 127 h 170"/>
                <a:gd name="T104" fmla="*/ 65 w 172"/>
                <a:gd name="T105" fmla="*/ 129 h 170"/>
                <a:gd name="T106" fmla="*/ 70 w 172"/>
                <a:gd name="T107" fmla="*/ 130 h 170"/>
                <a:gd name="T108" fmla="*/ 70 w 172"/>
                <a:gd name="T109" fmla="*/ 130 h 170"/>
                <a:gd name="T110" fmla="*/ 74 w 172"/>
                <a:gd name="T111" fmla="*/ 129 h 170"/>
                <a:gd name="T112" fmla="*/ 79 w 172"/>
                <a:gd name="T113" fmla="*/ 127 h 170"/>
                <a:gd name="T114" fmla="*/ 91 w 172"/>
                <a:gd name="T115" fmla="*/ 87 h 170"/>
                <a:gd name="T116" fmla="*/ 91 w 172"/>
                <a:gd name="T117" fmla="*/ 87 h 170"/>
                <a:gd name="T118" fmla="*/ 87 w 172"/>
                <a:gd name="T119" fmla="*/ 84 h 170"/>
                <a:gd name="T120" fmla="*/ 81 w 172"/>
                <a:gd name="T121" fmla="*/ 82 h 170"/>
                <a:gd name="T122" fmla="*/ 81 w 172"/>
                <a:gd name="T123" fmla="*/ 82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72" h="170">
                  <a:moveTo>
                    <a:pt x="125" y="168"/>
                  </a:moveTo>
                  <a:lnTo>
                    <a:pt x="68" y="168"/>
                  </a:lnTo>
                  <a:lnTo>
                    <a:pt x="72" y="154"/>
                  </a:lnTo>
                  <a:lnTo>
                    <a:pt x="72" y="154"/>
                  </a:lnTo>
                  <a:lnTo>
                    <a:pt x="64" y="161"/>
                  </a:lnTo>
                  <a:lnTo>
                    <a:pt x="54" y="165"/>
                  </a:lnTo>
                  <a:lnTo>
                    <a:pt x="44" y="169"/>
                  </a:lnTo>
                  <a:lnTo>
                    <a:pt x="31" y="170"/>
                  </a:lnTo>
                  <a:lnTo>
                    <a:pt x="31" y="170"/>
                  </a:lnTo>
                  <a:lnTo>
                    <a:pt x="24" y="170"/>
                  </a:lnTo>
                  <a:lnTo>
                    <a:pt x="18" y="169"/>
                  </a:lnTo>
                  <a:lnTo>
                    <a:pt x="12" y="167"/>
                  </a:lnTo>
                  <a:lnTo>
                    <a:pt x="9" y="163"/>
                  </a:lnTo>
                  <a:lnTo>
                    <a:pt x="5" y="160"/>
                  </a:lnTo>
                  <a:lnTo>
                    <a:pt x="2" y="155"/>
                  </a:lnTo>
                  <a:lnTo>
                    <a:pt x="0" y="149"/>
                  </a:lnTo>
                  <a:lnTo>
                    <a:pt x="0" y="142"/>
                  </a:lnTo>
                  <a:lnTo>
                    <a:pt x="0" y="142"/>
                  </a:lnTo>
                  <a:lnTo>
                    <a:pt x="2" y="126"/>
                  </a:lnTo>
                  <a:lnTo>
                    <a:pt x="5" y="106"/>
                  </a:lnTo>
                  <a:lnTo>
                    <a:pt x="12" y="86"/>
                  </a:lnTo>
                  <a:lnTo>
                    <a:pt x="20" y="68"/>
                  </a:lnTo>
                  <a:lnTo>
                    <a:pt x="20" y="68"/>
                  </a:lnTo>
                  <a:lnTo>
                    <a:pt x="24" y="62"/>
                  </a:lnTo>
                  <a:lnTo>
                    <a:pt x="29" y="58"/>
                  </a:lnTo>
                  <a:lnTo>
                    <a:pt x="33" y="53"/>
                  </a:lnTo>
                  <a:lnTo>
                    <a:pt x="39" y="50"/>
                  </a:lnTo>
                  <a:lnTo>
                    <a:pt x="45" y="47"/>
                  </a:lnTo>
                  <a:lnTo>
                    <a:pt x="51" y="45"/>
                  </a:lnTo>
                  <a:lnTo>
                    <a:pt x="58" y="44"/>
                  </a:lnTo>
                  <a:lnTo>
                    <a:pt x="65" y="44"/>
                  </a:lnTo>
                  <a:lnTo>
                    <a:pt x="65" y="44"/>
                  </a:lnTo>
                  <a:lnTo>
                    <a:pt x="77" y="45"/>
                  </a:lnTo>
                  <a:lnTo>
                    <a:pt x="86" y="48"/>
                  </a:lnTo>
                  <a:lnTo>
                    <a:pt x="93" y="53"/>
                  </a:lnTo>
                  <a:lnTo>
                    <a:pt x="98" y="60"/>
                  </a:lnTo>
                  <a:lnTo>
                    <a:pt x="114" y="0"/>
                  </a:lnTo>
                  <a:lnTo>
                    <a:pt x="172" y="0"/>
                  </a:lnTo>
                  <a:lnTo>
                    <a:pt x="125" y="168"/>
                  </a:lnTo>
                  <a:close/>
                  <a:moveTo>
                    <a:pt x="81" y="82"/>
                  </a:moveTo>
                  <a:lnTo>
                    <a:pt x="81" y="82"/>
                  </a:lnTo>
                  <a:lnTo>
                    <a:pt x="78" y="82"/>
                  </a:lnTo>
                  <a:lnTo>
                    <a:pt x="74" y="84"/>
                  </a:lnTo>
                  <a:lnTo>
                    <a:pt x="71" y="86"/>
                  </a:lnTo>
                  <a:lnTo>
                    <a:pt x="68" y="91"/>
                  </a:lnTo>
                  <a:lnTo>
                    <a:pt x="68" y="91"/>
                  </a:lnTo>
                  <a:lnTo>
                    <a:pt x="63" y="106"/>
                  </a:lnTo>
                  <a:lnTo>
                    <a:pt x="61" y="114"/>
                  </a:lnTo>
                  <a:lnTo>
                    <a:pt x="60" y="121"/>
                  </a:lnTo>
                  <a:lnTo>
                    <a:pt x="60" y="121"/>
                  </a:lnTo>
                  <a:lnTo>
                    <a:pt x="61" y="125"/>
                  </a:lnTo>
                  <a:lnTo>
                    <a:pt x="63" y="127"/>
                  </a:lnTo>
                  <a:lnTo>
                    <a:pt x="65" y="129"/>
                  </a:lnTo>
                  <a:lnTo>
                    <a:pt x="70" y="130"/>
                  </a:lnTo>
                  <a:lnTo>
                    <a:pt x="70" y="130"/>
                  </a:lnTo>
                  <a:lnTo>
                    <a:pt x="74" y="129"/>
                  </a:lnTo>
                  <a:lnTo>
                    <a:pt x="79" y="127"/>
                  </a:lnTo>
                  <a:lnTo>
                    <a:pt x="91" y="87"/>
                  </a:lnTo>
                  <a:lnTo>
                    <a:pt x="91" y="87"/>
                  </a:lnTo>
                  <a:lnTo>
                    <a:pt x="87" y="84"/>
                  </a:lnTo>
                  <a:lnTo>
                    <a:pt x="81" y="82"/>
                  </a:lnTo>
                  <a:lnTo>
                    <a:pt x="81" y="8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14" name="Freeform 88">
              <a:extLst>
                <a:ext uri="{FF2B5EF4-FFF2-40B4-BE49-F238E27FC236}">
                  <a16:creationId xmlns:a16="http://schemas.microsoft.com/office/drawing/2014/main" id="{D01C3E77-F269-A48B-9B81-00C84330ECEE}"/>
                </a:ext>
              </a:extLst>
            </p:cNvPr>
            <p:cNvSpPr>
              <a:spLocks noEditPoints="1"/>
            </p:cNvSpPr>
            <p:nvPr userDrawn="1"/>
          </p:nvSpPr>
          <p:spPr bwMode="auto">
            <a:xfrm>
              <a:off x="7923213" y="4602163"/>
              <a:ext cx="230188" cy="201613"/>
            </a:xfrm>
            <a:custGeom>
              <a:avLst/>
              <a:gdLst>
                <a:gd name="T0" fmla="*/ 58 w 145"/>
                <a:gd name="T1" fmla="*/ 71 h 127"/>
                <a:gd name="T2" fmla="*/ 56 w 145"/>
                <a:gd name="T3" fmla="*/ 80 h 127"/>
                <a:gd name="T4" fmla="*/ 56 w 145"/>
                <a:gd name="T5" fmla="*/ 87 h 127"/>
                <a:gd name="T6" fmla="*/ 57 w 145"/>
                <a:gd name="T7" fmla="*/ 93 h 127"/>
                <a:gd name="T8" fmla="*/ 64 w 145"/>
                <a:gd name="T9" fmla="*/ 97 h 127"/>
                <a:gd name="T10" fmla="*/ 68 w 145"/>
                <a:gd name="T11" fmla="*/ 96 h 127"/>
                <a:gd name="T12" fmla="*/ 75 w 145"/>
                <a:gd name="T13" fmla="*/ 89 h 127"/>
                <a:gd name="T14" fmla="*/ 135 w 145"/>
                <a:gd name="T15" fmla="*/ 82 h 127"/>
                <a:gd name="T16" fmla="*/ 134 w 145"/>
                <a:gd name="T17" fmla="*/ 87 h 127"/>
                <a:gd name="T18" fmla="*/ 128 w 145"/>
                <a:gd name="T19" fmla="*/ 98 h 127"/>
                <a:gd name="T20" fmla="*/ 115 w 145"/>
                <a:gd name="T21" fmla="*/ 111 h 127"/>
                <a:gd name="T22" fmla="*/ 94 w 145"/>
                <a:gd name="T23" fmla="*/ 122 h 127"/>
                <a:gd name="T24" fmla="*/ 72 w 145"/>
                <a:gd name="T25" fmla="*/ 127 h 127"/>
                <a:gd name="T26" fmla="*/ 61 w 145"/>
                <a:gd name="T27" fmla="*/ 127 h 127"/>
                <a:gd name="T28" fmla="*/ 38 w 145"/>
                <a:gd name="T29" fmla="*/ 126 h 127"/>
                <a:gd name="T30" fmla="*/ 18 w 145"/>
                <a:gd name="T31" fmla="*/ 121 h 127"/>
                <a:gd name="T32" fmla="*/ 5 w 145"/>
                <a:gd name="T33" fmla="*/ 110 h 127"/>
                <a:gd name="T34" fmla="*/ 2 w 145"/>
                <a:gd name="T35" fmla="*/ 101 h 127"/>
                <a:gd name="T36" fmla="*/ 0 w 145"/>
                <a:gd name="T37" fmla="*/ 90 h 127"/>
                <a:gd name="T38" fmla="*/ 3 w 145"/>
                <a:gd name="T39" fmla="*/ 75 h 127"/>
                <a:gd name="T40" fmla="*/ 13 w 145"/>
                <a:gd name="T41" fmla="*/ 41 h 127"/>
                <a:gd name="T42" fmla="*/ 22 w 145"/>
                <a:gd name="T43" fmla="*/ 27 h 127"/>
                <a:gd name="T44" fmla="*/ 27 w 145"/>
                <a:gd name="T45" fmla="*/ 19 h 127"/>
                <a:gd name="T46" fmla="*/ 43 w 145"/>
                <a:gd name="T47" fmla="*/ 9 h 127"/>
                <a:gd name="T48" fmla="*/ 59 w 145"/>
                <a:gd name="T49" fmla="*/ 3 h 127"/>
                <a:gd name="T50" fmla="*/ 77 w 145"/>
                <a:gd name="T51" fmla="*/ 1 h 127"/>
                <a:gd name="T52" fmla="*/ 85 w 145"/>
                <a:gd name="T53" fmla="*/ 0 h 127"/>
                <a:gd name="T54" fmla="*/ 109 w 145"/>
                <a:gd name="T55" fmla="*/ 2 h 127"/>
                <a:gd name="T56" fmla="*/ 128 w 145"/>
                <a:gd name="T57" fmla="*/ 8 h 127"/>
                <a:gd name="T58" fmla="*/ 140 w 145"/>
                <a:gd name="T59" fmla="*/ 19 h 127"/>
                <a:gd name="T60" fmla="*/ 145 w 145"/>
                <a:gd name="T61" fmla="*/ 38 h 127"/>
                <a:gd name="T62" fmla="*/ 142 w 145"/>
                <a:gd name="T63" fmla="*/ 53 h 127"/>
                <a:gd name="T64" fmla="*/ 138 w 145"/>
                <a:gd name="T65" fmla="*/ 71 h 127"/>
                <a:gd name="T66" fmla="*/ 80 w 145"/>
                <a:gd name="T67" fmla="*/ 30 h 127"/>
                <a:gd name="T68" fmla="*/ 71 w 145"/>
                <a:gd name="T69" fmla="*/ 35 h 127"/>
                <a:gd name="T70" fmla="*/ 65 w 145"/>
                <a:gd name="T71" fmla="*/ 48 h 127"/>
                <a:gd name="T72" fmla="*/ 88 w 145"/>
                <a:gd name="T73" fmla="*/ 48 h 127"/>
                <a:gd name="T74" fmla="*/ 91 w 145"/>
                <a:gd name="T75" fmla="*/ 39 h 127"/>
                <a:gd name="T76" fmla="*/ 87 w 145"/>
                <a:gd name="T77" fmla="*/ 32 h 127"/>
                <a:gd name="T78" fmla="*/ 80 w 145"/>
                <a:gd name="T79" fmla="*/ 30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45" h="127">
                  <a:moveTo>
                    <a:pt x="138" y="71"/>
                  </a:moveTo>
                  <a:lnTo>
                    <a:pt x="58" y="71"/>
                  </a:lnTo>
                  <a:lnTo>
                    <a:pt x="58" y="71"/>
                  </a:lnTo>
                  <a:lnTo>
                    <a:pt x="56" y="80"/>
                  </a:lnTo>
                  <a:lnTo>
                    <a:pt x="56" y="87"/>
                  </a:lnTo>
                  <a:lnTo>
                    <a:pt x="56" y="87"/>
                  </a:lnTo>
                  <a:lnTo>
                    <a:pt x="56" y="90"/>
                  </a:lnTo>
                  <a:lnTo>
                    <a:pt x="57" y="93"/>
                  </a:lnTo>
                  <a:lnTo>
                    <a:pt x="59" y="96"/>
                  </a:lnTo>
                  <a:lnTo>
                    <a:pt x="64" y="97"/>
                  </a:lnTo>
                  <a:lnTo>
                    <a:pt x="64" y="97"/>
                  </a:lnTo>
                  <a:lnTo>
                    <a:pt x="68" y="96"/>
                  </a:lnTo>
                  <a:lnTo>
                    <a:pt x="73" y="93"/>
                  </a:lnTo>
                  <a:lnTo>
                    <a:pt x="75" y="89"/>
                  </a:lnTo>
                  <a:lnTo>
                    <a:pt x="79" y="82"/>
                  </a:lnTo>
                  <a:lnTo>
                    <a:pt x="135" y="82"/>
                  </a:lnTo>
                  <a:lnTo>
                    <a:pt x="135" y="82"/>
                  </a:lnTo>
                  <a:lnTo>
                    <a:pt x="134" y="87"/>
                  </a:lnTo>
                  <a:lnTo>
                    <a:pt x="130" y="93"/>
                  </a:lnTo>
                  <a:lnTo>
                    <a:pt x="128" y="98"/>
                  </a:lnTo>
                  <a:lnTo>
                    <a:pt x="125" y="103"/>
                  </a:lnTo>
                  <a:lnTo>
                    <a:pt x="115" y="111"/>
                  </a:lnTo>
                  <a:lnTo>
                    <a:pt x="105" y="118"/>
                  </a:lnTo>
                  <a:lnTo>
                    <a:pt x="94" y="122"/>
                  </a:lnTo>
                  <a:lnTo>
                    <a:pt x="82" y="125"/>
                  </a:lnTo>
                  <a:lnTo>
                    <a:pt x="72" y="127"/>
                  </a:lnTo>
                  <a:lnTo>
                    <a:pt x="61" y="127"/>
                  </a:lnTo>
                  <a:lnTo>
                    <a:pt x="61" y="127"/>
                  </a:lnTo>
                  <a:lnTo>
                    <a:pt x="50" y="127"/>
                  </a:lnTo>
                  <a:lnTo>
                    <a:pt x="38" y="126"/>
                  </a:lnTo>
                  <a:lnTo>
                    <a:pt x="27" y="125"/>
                  </a:lnTo>
                  <a:lnTo>
                    <a:pt x="18" y="121"/>
                  </a:lnTo>
                  <a:lnTo>
                    <a:pt x="11" y="117"/>
                  </a:lnTo>
                  <a:lnTo>
                    <a:pt x="5" y="110"/>
                  </a:lnTo>
                  <a:lnTo>
                    <a:pt x="4" y="106"/>
                  </a:lnTo>
                  <a:lnTo>
                    <a:pt x="2" y="101"/>
                  </a:lnTo>
                  <a:lnTo>
                    <a:pt x="0" y="90"/>
                  </a:lnTo>
                  <a:lnTo>
                    <a:pt x="0" y="90"/>
                  </a:lnTo>
                  <a:lnTo>
                    <a:pt x="2" y="83"/>
                  </a:lnTo>
                  <a:lnTo>
                    <a:pt x="3" y="75"/>
                  </a:lnTo>
                  <a:lnTo>
                    <a:pt x="6" y="57"/>
                  </a:lnTo>
                  <a:lnTo>
                    <a:pt x="13" y="41"/>
                  </a:lnTo>
                  <a:lnTo>
                    <a:pt x="18" y="32"/>
                  </a:lnTo>
                  <a:lnTo>
                    <a:pt x="22" y="27"/>
                  </a:lnTo>
                  <a:lnTo>
                    <a:pt x="22" y="27"/>
                  </a:lnTo>
                  <a:lnTo>
                    <a:pt x="27" y="19"/>
                  </a:lnTo>
                  <a:lnTo>
                    <a:pt x="34" y="14"/>
                  </a:lnTo>
                  <a:lnTo>
                    <a:pt x="43" y="9"/>
                  </a:lnTo>
                  <a:lnTo>
                    <a:pt x="50" y="5"/>
                  </a:lnTo>
                  <a:lnTo>
                    <a:pt x="59" y="3"/>
                  </a:lnTo>
                  <a:lnTo>
                    <a:pt x="67" y="1"/>
                  </a:lnTo>
                  <a:lnTo>
                    <a:pt x="77" y="1"/>
                  </a:lnTo>
                  <a:lnTo>
                    <a:pt x="85" y="0"/>
                  </a:lnTo>
                  <a:lnTo>
                    <a:pt x="85" y="0"/>
                  </a:lnTo>
                  <a:lnTo>
                    <a:pt x="98" y="1"/>
                  </a:lnTo>
                  <a:lnTo>
                    <a:pt x="109" y="2"/>
                  </a:lnTo>
                  <a:lnTo>
                    <a:pt x="120" y="4"/>
                  </a:lnTo>
                  <a:lnTo>
                    <a:pt x="128" y="8"/>
                  </a:lnTo>
                  <a:lnTo>
                    <a:pt x="135" y="12"/>
                  </a:lnTo>
                  <a:lnTo>
                    <a:pt x="140" y="19"/>
                  </a:lnTo>
                  <a:lnTo>
                    <a:pt x="143" y="28"/>
                  </a:lnTo>
                  <a:lnTo>
                    <a:pt x="145" y="38"/>
                  </a:lnTo>
                  <a:lnTo>
                    <a:pt x="145" y="38"/>
                  </a:lnTo>
                  <a:lnTo>
                    <a:pt x="142" y="53"/>
                  </a:lnTo>
                  <a:lnTo>
                    <a:pt x="138" y="71"/>
                  </a:lnTo>
                  <a:lnTo>
                    <a:pt x="138" y="71"/>
                  </a:lnTo>
                  <a:close/>
                  <a:moveTo>
                    <a:pt x="80" y="30"/>
                  </a:moveTo>
                  <a:lnTo>
                    <a:pt x="80" y="30"/>
                  </a:lnTo>
                  <a:lnTo>
                    <a:pt x="75" y="31"/>
                  </a:lnTo>
                  <a:lnTo>
                    <a:pt x="71" y="35"/>
                  </a:lnTo>
                  <a:lnTo>
                    <a:pt x="67" y="39"/>
                  </a:lnTo>
                  <a:lnTo>
                    <a:pt x="65" y="48"/>
                  </a:lnTo>
                  <a:lnTo>
                    <a:pt x="88" y="48"/>
                  </a:lnTo>
                  <a:lnTo>
                    <a:pt x="88" y="48"/>
                  </a:lnTo>
                  <a:lnTo>
                    <a:pt x="91" y="39"/>
                  </a:lnTo>
                  <a:lnTo>
                    <a:pt x="91" y="39"/>
                  </a:lnTo>
                  <a:lnTo>
                    <a:pt x="89" y="35"/>
                  </a:lnTo>
                  <a:lnTo>
                    <a:pt x="87" y="32"/>
                  </a:lnTo>
                  <a:lnTo>
                    <a:pt x="85" y="31"/>
                  </a:lnTo>
                  <a:lnTo>
                    <a:pt x="80" y="30"/>
                  </a:lnTo>
                  <a:lnTo>
                    <a:pt x="80" y="3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15" name="Freeform 89">
              <a:extLst>
                <a:ext uri="{FF2B5EF4-FFF2-40B4-BE49-F238E27FC236}">
                  <a16:creationId xmlns:a16="http://schemas.microsoft.com/office/drawing/2014/main" id="{8C3A1900-5444-BED5-1F79-A836B14E5B62}"/>
                </a:ext>
              </a:extLst>
            </p:cNvPr>
            <p:cNvSpPr>
              <a:spLocks/>
            </p:cNvSpPr>
            <p:nvPr userDrawn="1"/>
          </p:nvSpPr>
          <p:spPr bwMode="auto">
            <a:xfrm>
              <a:off x="8143876" y="4533901"/>
              <a:ext cx="165100" cy="266700"/>
            </a:xfrm>
            <a:custGeom>
              <a:avLst/>
              <a:gdLst>
                <a:gd name="T0" fmla="*/ 57 w 104"/>
                <a:gd name="T1" fmla="*/ 168 h 168"/>
                <a:gd name="T2" fmla="*/ 0 w 104"/>
                <a:gd name="T3" fmla="*/ 168 h 168"/>
                <a:gd name="T4" fmla="*/ 45 w 104"/>
                <a:gd name="T5" fmla="*/ 0 h 168"/>
                <a:gd name="T6" fmla="*/ 104 w 104"/>
                <a:gd name="T7" fmla="*/ 0 h 168"/>
                <a:gd name="T8" fmla="*/ 57 w 104"/>
                <a:gd name="T9" fmla="*/ 168 h 168"/>
              </a:gdLst>
              <a:ahLst/>
              <a:cxnLst>
                <a:cxn ang="0">
                  <a:pos x="T0" y="T1"/>
                </a:cxn>
                <a:cxn ang="0">
                  <a:pos x="T2" y="T3"/>
                </a:cxn>
                <a:cxn ang="0">
                  <a:pos x="T4" y="T5"/>
                </a:cxn>
                <a:cxn ang="0">
                  <a:pos x="T6" y="T7"/>
                </a:cxn>
                <a:cxn ang="0">
                  <a:pos x="T8" y="T9"/>
                </a:cxn>
              </a:cxnLst>
              <a:rect l="0" t="0" r="r" b="b"/>
              <a:pathLst>
                <a:path w="104" h="168">
                  <a:moveTo>
                    <a:pt x="57" y="168"/>
                  </a:moveTo>
                  <a:lnTo>
                    <a:pt x="0" y="168"/>
                  </a:lnTo>
                  <a:lnTo>
                    <a:pt x="45" y="0"/>
                  </a:lnTo>
                  <a:lnTo>
                    <a:pt x="104" y="0"/>
                  </a:lnTo>
                  <a:lnTo>
                    <a:pt x="57" y="16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16" name="Freeform 90">
              <a:extLst>
                <a:ext uri="{FF2B5EF4-FFF2-40B4-BE49-F238E27FC236}">
                  <a16:creationId xmlns:a16="http://schemas.microsoft.com/office/drawing/2014/main" id="{F0CD96F4-3DC7-FADC-4EEF-094E871E14BD}"/>
                </a:ext>
              </a:extLst>
            </p:cNvPr>
            <p:cNvSpPr>
              <a:spLocks noEditPoints="1"/>
            </p:cNvSpPr>
            <p:nvPr userDrawn="1"/>
          </p:nvSpPr>
          <p:spPr bwMode="auto">
            <a:xfrm>
              <a:off x="8264526" y="4533901"/>
              <a:ext cx="165100" cy="266700"/>
            </a:xfrm>
            <a:custGeom>
              <a:avLst/>
              <a:gdLst>
                <a:gd name="T0" fmla="*/ 57 w 104"/>
                <a:gd name="T1" fmla="*/ 168 h 168"/>
                <a:gd name="T2" fmla="*/ 0 w 104"/>
                <a:gd name="T3" fmla="*/ 168 h 168"/>
                <a:gd name="T4" fmla="*/ 34 w 104"/>
                <a:gd name="T5" fmla="*/ 46 h 168"/>
                <a:gd name="T6" fmla="*/ 91 w 104"/>
                <a:gd name="T7" fmla="*/ 46 h 168"/>
                <a:gd name="T8" fmla="*/ 57 w 104"/>
                <a:gd name="T9" fmla="*/ 168 h 168"/>
                <a:gd name="T10" fmla="*/ 95 w 104"/>
                <a:gd name="T11" fmla="*/ 34 h 168"/>
                <a:gd name="T12" fmla="*/ 36 w 104"/>
                <a:gd name="T13" fmla="*/ 34 h 168"/>
                <a:gd name="T14" fmla="*/ 47 w 104"/>
                <a:gd name="T15" fmla="*/ 0 h 168"/>
                <a:gd name="T16" fmla="*/ 104 w 104"/>
                <a:gd name="T17" fmla="*/ 0 h 168"/>
                <a:gd name="T18" fmla="*/ 95 w 104"/>
                <a:gd name="T19" fmla="*/ 34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4" h="168">
                  <a:moveTo>
                    <a:pt x="57" y="168"/>
                  </a:moveTo>
                  <a:lnTo>
                    <a:pt x="0" y="168"/>
                  </a:lnTo>
                  <a:lnTo>
                    <a:pt x="34" y="46"/>
                  </a:lnTo>
                  <a:lnTo>
                    <a:pt x="91" y="46"/>
                  </a:lnTo>
                  <a:lnTo>
                    <a:pt x="57" y="168"/>
                  </a:lnTo>
                  <a:close/>
                  <a:moveTo>
                    <a:pt x="95" y="34"/>
                  </a:moveTo>
                  <a:lnTo>
                    <a:pt x="36" y="34"/>
                  </a:lnTo>
                  <a:lnTo>
                    <a:pt x="47" y="0"/>
                  </a:lnTo>
                  <a:lnTo>
                    <a:pt x="104" y="0"/>
                  </a:lnTo>
                  <a:lnTo>
                    <a:pt x="95" y="3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17" name="Freeform 91">
              <a:extLst>
                <a:ext uri="{FF2B5EF4-FFF2-40B4-BE49-F238E27FC236}">
                  <a16:creationId xmlns:a16="http://schemas.microsoft.com/office/drawing/2014/main" id="{B022D034-EF73-33D6-C275-AFF61044029D}"/>
                </a:ext>
              </a:extLst>
            </p:cNvPr>
            <p:cNvSpPr>
              <a:spLocks/>
            </p:cNvSpPr>
            <p:nvPr userDrawn="1"/>
          </p:nvSpPr>
          <p:spPr bwMode="auto">
            <a:xfrm>
              <a:off x="8396288" y="4564063"/>
              <a:ext cx="192088" cy="236538"/>
            </a:xfrm>
            <a:custGeom>
              <a:avLst/>
              <a:gdLst>
                <a:gd name="T0" fmla="*/ 115 w 121"/>
                <a:gd name="T1" fmla="*/ 27 h 149"/>
                <a:gd name="T2" fmla="*/ 121 w 121"/>
                <a:gd name="T3" fmla="*/ 54 h 149"/>
                <a:gd name="T4" fmla="*/ 76 w 121"/>
                <a:gd name="T5" fmla="*/ 54 h 149"/>
                <a:gd name="T6" fmla="*/ 63 w 121"/>
                <a:gd name="T7" fmla="*/ 101 h 149"/>
                <a:gd name="T8" fmla="*/ 63 w 121"/>
                <a:gd name="T9" fmla="*/ 101 h 149"/>
                <a:gd name="T10" fmla="*/ 62 w 121"/>
                <a:gd name="T11" fmla="*/ 107 h 149"/>
                <a:gd name="T12" fmla="*/ 61 w 121"/>
                <a:gd name="T13" fmla="*/ 111 h 149"/>
                <a:gd name="T14" fmla="*/ 61 w 121"/>
                <a:gd name="T15" fmla="*/ 111 h 149"/>
                <a:gd name="T16" fmla="*/ 61 w 121"/>
                <a:gd name="T17" fmla="*/ 115 h 149"/>
                <a:gd name="T18" fmla="*/ 63 w 121"/>
                <a:gd name="T19" fmla="*/ 117 h 149"/>
                <a:gd name="T20" fmla="*/ 67 w 121"/>
                <a:gd name="T21" fmla="*/ 118 h 149"/>
                <a:gd name="T22" fmla="*/ 72 w 121"/>
                <a:gd name="T23" fmla="*/ 118 h 149"/>
                <a:gd name="T24" fmla="*/ 83 w 121"/>
                <a:gd name="T25" fmla="*/ 118 h 149"/>
                <a:gd name="T26" fmla="*/ 75 w 121"/>
                <a:gd name="T27" fmla="*/ 149 h 149"/>
                <a:gd name="T28" fmla="*/ 23 w 121"/>
                <a:gd name="T29" fmla="*/ 149 h 149"/>
                <a:gd name="T30" fmla="*/ 23 w 121"/>
                <a:gd name="T31" fmla="*/ 149 h 149"/>
                <a:gd name="T32" fmla="*/ 18 w 121"/>
                <a:gd name="T33" fmla="*/ 148 h 149"/>
                <a:gd name="T34" fmla="*/ 13 w 121"/>
                <a:gd name="T35" fmla="*/ 148 h 149"/>
                <a:gd name="T36" fmla="*/ 8 w 121"/>
                <a:gd name="T37" fmla="*/ 145 h 149"/>
                <a:gd name="T38" fmla="*/ 6 w 121"/>
                <a:gd name="T39" fmla="*/ 143 h 149"/>
                <a:gd name="T40" fmla="*/ 2 w 121"/>
                <a:gd name="T41" fmla="*/ 139 h 149"/>
                <a:gd name="T42" fmla="*/ 1 w 121"/>
                <a:gd name="T43" fmla="*/ 136 h 149"/>
                <a:gd name="T44" fmla="*/ 0 w 121"/>
                <a:gd name="T45" fmla="*/ 132 h 149"/>
                <a:gd name="T46" fmla="*/ 0 w 121"/>
                <a:gd name="T47" fmla="*/ 128 h 149"/>
                <a:gd name="T48" fmla="*/ 0 w 121"/>
                <a:gd name="T49" fmla="*/ 128 h 149"/>
                <a:gd name="T50" fmla="*/ 0 w 121"/>
                <a:gd name="T51" fmla="*/ 120 h 149"/>
                <a:gd name="T52" fmla="*/ 2 w 121"/>
                <a:gd name="T53" fmla="*/ 111 h 149"/>
                <a:gd name="T54" fmla="*/ 34 w 121"/>
                <a:gd name="T55" fmla="*/ 0 h 149"/>
                <a:gd name="T56" fmla="*/ 91 w 121"/>
                <a:gd name="T57" fmla="*/ 0 h 149"/>
                <a:gd name="T58" fmla="*/ 84 w 121"/>
                <a:gd name="T59" fmla="*/ 27 h 149"/>
                <a:gd name="T60" fmla="*/ 115 w 121"/>
                <a:gd name="T61" fmla="*/ 27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21" h="149">
                  <a:moveTo>
                    <a:pt x="115" y="27"/>
                  </a:moveTo>
                  <a:lnTo>
                    <a:pt x="121" y="54"/>
                  </a:lnTo>
                  <a:lnTo>
                    <a:pt x="76" y="54"/>
                  </a:lnTo>
                  <a:lnTo>
                    <a:pt x="63" y="101"/>
                  </a:lnTo>
                  <a:lnTo>
                    <a:pt x="63" y="101"/>
                  </a:lnTo>
                  <a:lnTo>
                    <a:pt x="62" y="107"/>
                  </a:lnTo>
                  <a:lnTo>
                    <a:pt x="61" y="111"/>
                  </a:lnTo>
                  <a:lnTo>
                    <a:pt x="61" y="111"/>
                  </a:lnTo>
                  <a:lnTo>
                    <a:pt x="61" y="115"/>
                  </a:lnTo>
                  <a:lnTo>
                    <a:pt x="63" y="117"/>
                  </a:lnTo>
                  <a:lnTo>
                    <a:pt x="67" y="118"/>
                  </a:lnTo>
                  <a:lnTo>
                    <a:pt x="72" y="118"/>
                  </a:lnTo>
                  <a:lnTo>
                    <a:pt x="83" y="118"/>
                  </a:lnTo>
                  <a:lnTo>
                    <a:pt x="75" y="149"/>
                  </a:lnTo>
                  <a:lnTo>
                    <a:pt x="23" y="149"/>
                  </a:lnTo>
                  <a:lnTo>
                    <a:pt x="23" y="149"/>
                  </a:lnTo>
                  <a:lnTo>
                    <a:pt x="18" y="148"/>
                  </a:lnTo>
                  <a:lnTo>
                    <a:pt x="13" y="148"/>
                  </a:lnTo>
                  <a:lnTo>
                    <a:pt x="8" y="145"/>
                  </a:lnTo>
                  <a:lnTo>
                    <a:pt x="6" y="143"/>
                  </a:lnTo>
                  <a:lnTo>
                    <a:pt x="2" y="139"/>
                  </a:lnTo>
                  <a:lnTo>
                    <a:pt x="1" y="136"/>
                  </a:lnTo>
                  <a:lnTo>
                    <a:pt x="0" y="132"/>
                  </a:lnTo>
                  <a:lnTo>
                    <a:pt x="0" y="128"/>
                  </a:lnTo>
                  <a:lnTo>
                    <a:pt x="0" y="128"/>
                  </a:lnTo>
                  <a:lnTo>
                    <a:pt x="0" y="120"/>
                  </a:lnTo>
                  <a:lnTo>
                    <a:pt x="2" y="111"/>
                  </a:lnTo>
                  <a:lnTo>
                    <a:pt x="34" y="0"/>
                  </a:lnTo>
                  <a:lnTo>
                    <a:pt x="91" y="0"/>
                  </a:lnTo>
                  <a:lnTo>
                    <a:pt x="84" y="27"/>
                  </a:lnTo>
                  <a:lnTo>
                    <a:pt x="115" y="2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18" name="Freeform 92">
              <a:extLst>
                <a:ext uri="{FF2B5EF4-FFF2-40B4-BE49-F238E27FC236}">
                  <a16:creationId xmlns:a16="http://schemas.microsoft.com/office/drawing/2014/main" id="{8BABD0EC-2DE8-4942-2DF0-7449263EEAA3}"/>
                </a:ext>
              </a:extLst>
            </p:cNvPr>
            <p:cNvSpPr>
              <a:spLocks/>
            </p:cNvSpPr>
            <p:nvPr userDrawn="1"/>
          </p:nvSpPr>
          <p:spPr bwMode="auto">
            <a:xfrm>
              <a:off x="7321551" y="4830763"/>
              <a:ext cx="38100" cy="46038"/>
            </a:xfrm>
            <a:custGeom>
              <a:avLst/>
              <a:gdLst>
                <a:gd name="T0" fmla="*/ 9 w 24"/>
                <a:gd name="T1" fmla="*/ 0 h 29"/>
                <a:gd name="T2" fmla="*/ 24 w 24"/>
                <a:gd name="T3" fmla="*/ 0 h 29"/>
                <a:gd name="T4" fmla="*/ 15 w 24"/>
                <a:gd name="T5" fmla="*/ 29 h 29"/>
                <a:gd name="T6" fmla="*/ 0 w 24"/>
                <a:gd name="T7" fmla="*/ 29 h 29"/>
                <a:gd name="T8" fmla="*/ 9 w 24"/>
                <a:gd name="T9" fmla="*/ 0 h 29"/>
              </a:gdLst>
              <a:ahLst/>
              <a:cxnLst>
                <a:cxn ang="0">
                  <a:pos x="T0" y="T1"/>
                </a:cxn>
                <a:cxn ang="0">
                  <a:pos x="T2" y="T3"/>
                </a:cxn>
                <a:cxn ang="0">
                  <a:pos x="T4" y="T5"/>
                </a:cxn>
                <a:cxn ang="0">
                  <a:pos x="T6" y="T7"/>
                </a:cxn>
                <a:cxn ang="0">
                  <a:pos x="T8" y="T9"/>
                </a:cxn>
              </a:cxnLst>
              <a:rect l="0" t="0" r="r" b="b"/>
              <a:pathLst>
                <a:path w="24" h="29">
                  <a:moveTo>
                    <a:pt x="9" y="0"/>
                  </a:moveTo>
                  <a:lnTo>
                    <a:pt x="24" y="0"/>
                  </a:lnTo>
                  <a:lnTo>
                    <a:pt x="15"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19" name="Freeform 93">
              <a:extLst>
                <a:ext uri="{FF2B5EF4-FFF2-40B4-BE49-F238E27FC236}">
                  <a16:creationId xmlns:a16="http://schemas.microsoft.com/office/drawing/2014/main" id="{04E34B4E-9F16-F7D5-0690-CB554C9A44F3}"/>
                </a:ext>
              </a:extLst>
            </p:cNvPr>
            <p:cNvSpPr>
              <a:spLocks/>
            </p:cNvSpPr>
            <p:nvPr userDrawn="1"/>
          </p:nvSpPr>
          <p:spPr bwMode="auto">
            <a:xfrm>
              <a:off x="7400926" y="4830763"/>
              <a:ext cx="87313" cy="46038"/>
            </a:xfrm>
            <a:custGeom>
              <a:avLst/>
              <a:gdLst>
                <a:gd name="T0" fmla="*/ 10 w 55"/>
                <a:gd name="T1" fmla="*/ 0 h 29"/>
                <a:gd name="T2" fmla="*/ 31 w 55"/>
                <a:gd name="T3" fmla="*/ 0 h 29"/>
                <a:gd name="T4" fmla="*/ 36 w 55"/>
                <a:gd name="T5" fmla="*/ 19 h 29"/>
                <a:gd name="T6" fmla="*/ 36 w 55"/>
                <a:gd name="T7" fmla="*/ 19 h 29"/>
                <a:gd name="T8" fmla="*/ 42 w 55"/>
                <a:gd name="T9" fmla="*/ 0 h 29"/>
                <a:gd name="T10" fmla="*/ 55 w 55"/>
                <a:gd name="T11" fmla="*/ 0 h 29"/>
                <a:gd name="T12" fmla="*/ 46 w 55"/>
                <a:gd name="T13" fmla="*/ 29 h 29"/>
                <a:gd name="T14" fmla="*/ 26 w 55"/>
                <a:gd name="T15" fmla="*/ 29 h 29"/>
                <a:gd name="T16" fmla="*/ 20 w 55"/>
                <a:gd name="T17" fmla="*/ 8 h 29"/>
                <a:gd name="T18" fmla="*/ 20 w 55"/>
                <a:gd name="T19" fmla="*/ 8 h 29"/>
                <a:gd name="T20" fmla="*/ 13 w 55"/>
                <a:gd name="T21" fmla="*/ 29 h 29"/>
                <a:gd name="T22" fmla="*/ 0 w 55"/>
                <a:gd name="T23" fmla="*/ 29 h 29"/>
                <a:gd name="T24" fmla="*/ 10 w 55"/>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5" h="29">
                  <a:moveTo>
                    <a:pt x="10" y="0"/>
                  </a:moveTo>
                  <a:lnTo>
                    <a:pt x="31" y="0"/>
                  </a:lnTo>
                  <a:lnTo>
                    <a:pt x="36" y="19"/>
                  </a:lnTo>
                  <a:lnTo>
                    <a:pt x="36" y="19"/>
                  </a:lnTo>
                  <a:lnTo>
                    <a:pt x="42" y="0"/>
                  </a:lnTo>
                  <a:lnTo>
                    <a:pt x="55" y="0"/>
                  </a:lnTo>
                  <a:lnTo>
                    <a:pt x="46" y="29"/>
                  </a:lnTo>
                  <a:lnTo>
                    <a:pt x="26" y="29"/>
                  </a:lnTo>
                  <a:lnTo>
                    <a:pt x="20" y="8"/>
                  </a:lnTo>
                  <a:lnTo>
                    <a:pt x="20" y="8"/>
                  </a:lnTo>
                  <a:lnTo>
                    <a:pt x="13" y="29"/>
                  </a:lnTo>
                  <a:lnTo>
                    <a:pt x="0" y="29"/>
                  </a:lnTo>
                  <a:lnTo>
                    <a:pt x="1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20" name="Freeform 94">
              <a:extLst>
                <a:ext uri="{FF2B5EF4-FFF2-40B4-BE49-F238E27FC236}">
                  <a16:creationId xmlns:a16="http://schemas.microsoft.com/office/drawing/2014/main" id="{5B444061-E674-0A38-358A-BA7BA125AC9D}"/>
                </a:ext>
              </a:extLst>
            </p:cNvPr>
            <p:cNvSpPr>
              <a:spLocks/>
            </p:cNvSpPr>
            <p:nvPr userDrawn="1"/>
          </p:nvSpPr>
          <p:spPr bwMode="auto">
            <a:xfrm>
              <a:off x="7531101" y="4830763"/>
              <a:ext cx="76200" cy="46038"/>
            </a:xfrm>
            <a:custGeom>
              <a:avLst/>
              <a:gdLst>
                <a:gd name="T0" fmla="*/ 0 w 48"/>
                <a:gd name="T1" fmla="*/ 0 h 29"/>
                <a:gd name="T2" fmla="*/ 15 w 48"/>
                <a:gd name="T3" fmla="*/ 0 h 29"/>
                <a:gd name="T4" fmla="*/ 19 w 48"/>
                <a:gd name="T5" fmla="*/ 18 h 29"/>
                <a:gd name="T6" fmla="*/ 33 w 48"/>
                <a:gd name="T7" fmla="*/ 0 h 29"/>
                <a:gd name="T8" fmla="*/ 48 w 48"/>
                <a:gd name="T9" fmla="*/ 0 h 29"/>
                <a:gd name="T10" fmla="*/ 24 w 48"/>
                <a:gd name="T11" fmla="*/ 29 h 29"/>
                <a:gd name="T12" fmla="*/ 6 w 48"/>
                <a:gd name="T13" fmla="*/ 29 h 29"/>
                <a:gd name="T14" fmla="*/ 0 w 48"/>
                <a:gd name="T15" fmla="*/ 0 h 2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8" h="29">
                  <a:moveTo>
                    <a:pt x="0" y="0"/>
                  </a:moveTo>
                  <a:lnTo>
                    <a:pt x="15" y="0"/>
                  </a:lnTo>
                  <a:lnTo>
                    <a:pt x="19" y="18"/>
                  </a:lnTo>
                  <a:lnTo>
                    <a:pt x="33" y="0"/>
                  </a:lnTo>
                  <a:lnTo>
                    <a:pt x="48" y="0"/>
                  </a:lnTo>
                  <a:lnTo>
                    <a:pt x="24" y="29"/>
                  </a:lnTo>
                  <a:lnTo>
                    <a:pt x="6" y="29"/>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21" name="Freeform 95">
              <a:extLst>
                <a:ext uri="{FF2B5EF4-FFF2-40B4-BE49-F238E27FC236}">
                  <a16:creationId xmlns:a16="http://schemas.microsoft.com/office/drawing/2014/main" id="{0B79C0CB-C5A3-22AC-A07F-5E8252FA5271}"/>
                </a:ext>
              </a:extLst>
            </p:cNvPr>
            <p:cNvSpPr>
              <a:spLocks/>
            </p:cNvSpPr>
            <p:nvPr userDrawn="1"/>
          </p:nvSpPr>
          <p:spPr bwMode="auto">
            <a:xfrm>
              <a:off x="7635876" y="4830763"/>
              <a:ext cx="66675" cy="46038"/>
            </a:xfrm>
            <a:custGeom>
              <a:avLst/>
              <a:gdLst>
                <a:gd name="T0" fmla="*/ 9 w 42"/>
                <a:gd name="T1" fmla="*/ 0 h 29"/>
                <a:gd name="T2" fmla="*/ 42 w 42"/>
                <a:gd name="T3" fmla="*/ 0 h 29"/>
                <a:gd name="T4" fmla="*/ 41 w 42"/>
                <a:gd name="T5" fmla="*/ 5 h 29"/>
                <a:gd name="T6" fmla="*/ 22 w 42"/>
                <a:gd name="T7" fmla="*/ 5 h 29"/>
                <a:gd name="T8" fmla="*/ 20 w 42"/>
                <a:gd name="T9" fmla="*/ 11 h 29"/>
                <a:gd name="T10" fmla="*/ 37 w 42"/>
                <a:gd name="T11" fmla="*/ 11 h 29"/>
                <a:gd name="T12" fmla="*/ 36 w 42"/>
                <a:gd name="T13" fmla="*/ 17 h 29"/>
                <a:gd name="T14" fmla="*/ 17 w 42"/>
                <a:gd name="T15" fmla="*/ 17 h 29"/>
                <a:gd name="T16" fmla="*/ 16 w 42"/>
                <a:gd name="T17" fmla="*/ 23 h 29"/>
                <a:gd name="T18" fmla="*/ 35 w 42"/>
                <a:gd name="T19" fmla="*/ 23 h 29"/>
                <a:gd name="T20" fmla="*/ 33 w 42"/>
                <a:gd name="T21" fmla="*/ 29 h 29"/>
                <a:gd name="T22" fmla="*/ 0 w 42"/>
                <a:gd name="T23" fmla="*/ 29 h 29"/>
                <a:gd name="T24" fmla="*/ 9 w 42"/>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 h="29">
                  <a:moveTo>
                    <a:pt x="9" y="0"/>
                  </a:moveTo>
                  <a:lnTo>
                    <a:pt x="42" y="0"/>
                  </a:lnTo>
                  <a:lnTo>
                    <a:pt x="41" y="5"/>
                  </a:lnTo>
                  <a:lnTo>
                    <a:pt x="22" y="5"/>
                  </a:lnTo>
                  <a:lnTo>
                    <a:pt x="20" y="11"/>
                  </a:lnTo>
                  <a:lnTo>
                    <a:pt x="37" y="11"/>
                  </a:lnTo>
                  <a:lnTo>
                    <a:pt x="36" y="17"/>
                  </a:lnTo>
                  <a:lnTo>
                    <a:pt x="17" y="17"/>
                  </a:lnTo>
                  <a:lnTo>
                    <a:pt x="16" y="23"/>
                  </a:lnTo>
                  <a:lnTo>
                    <a:pt x="35" y="23"/>
                  </a:lnTo>
                  <a:lnTo>
                    <a:pt x="3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22" name="Freeform 96">
              <a:extLst>
                <a:ext uri="{FF2B5EF4-FFF2-40B4-BE49-F238E27FC236}">
                  <a16:creationId xmlns:a16="http://schemas.microsoft.com/office/drawing/2014/main" id="{6740DDB0-BCD3-2E28-5E87-66BF412B5B50}"/>
                </a:ext>
              </a:extLst>
            </p:cNvPr>
            <p:cNvSpPr>
              <a:spLocks/>
            </p:cNvSpPr>
            <p:nvPr userDrawn="1"/>
          </p:nvSpPr>
          <p:spPr bwMode="auto">
            <a:xfrm>
              <a:off x="7856538" y="4830763"/>
              <a:ext cx="61913" cy="46038"/>
            </a:xfrm>
            <a:custGeom>
              <a:avLst/>
              <a:gdLst>
                <a:gd name="T0" fmla="*/ 11 w 39"/>
                <a:gd name="T1" fmla="*/ 7 h 29"/>
                <a:gd name="T2" fmla="*/ 0 w 39"/>
                <a:gd name="T3" fmla="*/ 7 h 29"/>
                <a:gd name="T4" fmla="*/ 3 w 39"/>
                <a:gd name="T5" fmla="*/ 0 h 29"/>
                <a:gd name="T6" fmla="*/ 39 w 39"/>
                <a:gd name="T7" fmla="*/ 0 h 29"/>
                <a:gd name="T8" fmla="*/ 37 w 39"/>
                <a:gd name="T9" fmla="*/ 7 h 29"/>
                <a:gd name="T10" fmla="*/ 25 w 39"/>
                <a:gd name="T11" fmla="*/ 7 h 29"/>
                <a:gd name="T12" fmla="*/ 19 w 39"/>
                <a:gd name="T13" fmla="*/ 29 h 29"/>
                <a:gd name="T14" fmla="*/ 4 w 39"/>
                <a:gd name="T15" fmla="*/ 29 h 29"/>
                <a:gd name="T16" fmla="*/ 11 w 39"/>
                <a:gd name="T17" fmla="*/ 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9" h="29">
                  <a:moveTo>
                    <a:pt x="11" y="7"/>
                  </a:moveTo>
                  <a:lnTo>
                    <a:pt x="0" y="7"/>
                  </a:lnTo>
                  <a:lnTo>
                    <a:pt x="3" y="0"/>
                  </a:lnTo>
                  <a:lnTo>
                    <a:pt x="39" y="0"/>
                  </a:lnTo>
                  <a:lnTo>
                    <a:pt x="37" y="7"/>
                  </a:lnTo>
                  <a:lnTo>
                    <a:pt x="25" y="7"/>
                  </a:lnTo>
                  <a:lnTo>
                    <a:pt x="19" y="29"/>
                  </a:lnTo>
                  <a:lnTo>
                    <a:pt x="4" y="29"/>
                  </a:lnTo>
                  <a:lnTo>
                    <a:pt x="11"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23" name="Freeform 97">
              <a:extLst>
                <a:ext uri="{FF2B5EF4-FFF2-40B4-BE49-F238E27FC236}">
                  <a16:creationId xmlns:a16="http://schemas.microsoft.com/office/drawing/2014/main" id="{BA989B7B-983D-2850-276C-8EF50B5E163F}"/>
                </a:ext>
              </a:extLst>
            </p:cNvPr>
            <p:cNvSpPr>
              <a:spLocks/>
            </p:cNvSpPr>
            <p:nvPr userDrawn="1"/>
          </p:nvSpPr>
          <p:spPr bwMode="auto">
            <a:xfrm>
              <a:off x="7951788" y="4830763"/>
              <a:ext cx="106363" cy="46038"/>
            </a:xfrm>
            <a:custGeom>
              <a:avLst/>
              <a:gdLst>
                <a:gd name="T0" fmla="*/ 8 w 67"/>
                <a:gd name="T1" fmla="*/ 0 h 29"/>
                <a:gd name="T2" fmla="*/ 30 w 67"/>
                <a:gd name="T3" fmla="*/ 0 h 29"/>
                <a:gd name="T4" fmla="*/ 32 w 67"/>
                <a:gd name="T5" fmla="*/ 19 h 29"/>
                <a:gd name="T6" fmla="*/ 32 w 67"/>
                <a:gd name="T7" fmla="*/ 19 h 29"/>
                <a:gd name="T8" fmla="*/ 45 w 67"/>
                <a:gd name="T9" fmla="*/ 0 h 29"/>
                <a:gd name="T10" fmla="*/ 67 w 67"/>
                <a:gd name="T11" fmla="*/ 0 h 29"/>
                <a:gd name="T12" fmla="*/ 57 w 67"/>
                <a:gd name="T13" fmla="*/ 29 h 29"/>
                <a:gd name="T14" fmla="*/ 45 w 67"/>
                <a:gd name="T15" fmla="*/ 29 h 29"/>
                <a:gd name="T16" fmla="*/ 50 w 67"/>
                <a:gd name="T17" fmla="*/ 7 h 29"/>
                <a:gd name="T18" fmla="*/ 50 w 67"/>
                <a:gd name="T19" fmla="*/ 7 h 29"/>
                <a:gd name="T20" fmla="*/ 34 w 67"/>
                <a:gd name="T21" fmla="*/ 29 h 29"/>
                <a:gd name="T22" fmla="*/ 21 w 67"/>
                <a:gd name="T23" fmla="*/ 29 h 29"/>
                <a:gd name="T24" fmla="*/ 19 w 67"/>
                <a:gd name="T25" fmla="*/ 7 h 29"/>
                <a:gd name="T26" fmla="*/ 19 w 67"/>
                <a:gd name="T27" fmla="*/ 7 h 29"/>
                <a:gd name="T28" fmla="*/ 12 w 67"/>
                <a:gd name="T29" fmla="*/ 29 h 29"/>
                <a:gd name="T30" fmla="*/ 0 w 67"/>
                <a:gd name="T31" fmla="*/ 29 h 29"/>
                <a:gd name="T32" fmla="*/ 8 w 67"/>
                <a:gd name="T33"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7" h="29">
                  <a:moveTo>
                    <a:pt x="8" y="0"/>
                  </a:moveTo>
                  <a:lnTo>
                    <a:pt x="30" y="0"/>
                  </a:lnTo>
                  <a:lnTo>
                    <a:pt x="32" y="19"/>
                  </a:lnTo>
                  <a:lnTo>
                    <a:pt x="32" y="19"/>
                  </a:lnTo>
                  <a:lnTo>
                    <a:pt x="45" y="0"/>
                  </a:lnTo>
                  <a:lnTo>
                    <a:pt x="67" y="0"/>
                  </a:lnTo>
                  <a:lnTo>
                    <a:pt x="57" y="29"/>
                  </a:lnTo>
                  <a:lnTo>
                    <a:pt x="45" y="29"/>
                  </a:lnTo>
                  <a:lnTo>
                    <a:pt x="50" y="7"/>
                  </a:lnTo>
                  <a:lnTo>
                    <a:pt x="50" y="7"/>
                  </a:lnTo>
                  <a:lnTo>
                    <a:pt x="34" y="29"/>
                  </a:lnTo>
                  <a:lnTo>
                    <a:pt x="21" y="29"/>
                  </a:lnTo>
                  <a:lnTo>
                    <a:pt x="19" y="7"/>
                  </a:lnTo>
                  <a:lnTo>
                    <a:pt x="19" y="7"/>
                  </a:lnTo>
                  <a:lnTo>
                    <a:pt x="12" y="29"/>
                  </a:lnTo>
                  <a:lnTo>
                    <a:pt x="0" y="29"/>
                  </a:lnTo>
                  <a:lnTo>
                    <a:pt x="8"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24" name="Freeform 98">
              <a:extLst>
                <a:ext uri="{FF2B5EF4-FFF2-40B4-BE49-F238E27FC236}">
                  <a16:creationId xmlns:a16="http://schemas.microsoft.com/office/drawing/2014/main" id="{4F0E486E-8E83-EC8B-D704-DCD3356E0427}"/>
                </a:ext>
              </a:extLst>
            </p:cNvPr>
            <p:cNvSpPr>
              <a:spLocks/>
            </p:cNvSpPr>
            <p:nvPr userDrawn="1"/>
          </p:nvSpPr>
          <p:spPr bwMode="auto">
            <a:xfrm>
              <a:off x="8188326" y="4830763"/>
              <a:ext cx="85725" cy="46038"/>
            </a:xfrm>
            <a:custGeom>
              <a:avLst/>
              <a:gdLst>
                <a:gd name="T0" fmla="*/ 9 w 54"/>
                <a:gd name="T1" fmla="*/ 0 h 29"/>
                <a:gd name="T2" fmla="*/ 30 w 54"/>
                <a:gd name="T3" fmla="*/ 0 h 29"/>
                <a:gd name="T4" fmla="*/ 35 w 54"/>
                <a:gd name="T5" fmla="*/ 19 h 29"/>
                <a:gd name="T6" fmla="*/ 36 w 54"/>
                <a:gd name="T7" fmla="*/ 19 h 29"/>
                <a:gd name="T8" fmla="*/ 42 w 54"/>
                <a:gd name="T9" fmla="*/ 0 h 29"/>
                <a:gd name="T10" fmla="*/ 54 w 54"/>
                <a:gd name="T11" fmla="*/ 0 h 29"/>
                <a:gd name="T12" fmla="*/ 46 w 54"/>
                <a:gd name="T13" fmla="*/ 29 h 29"/>
                <a:gd name="T14" fmla="*/ 24 w 54"/>
                <a:gd name="T15" fmla="*/ 29 h 29"/>
                <a:gd name="T16" fmla="*/ 19 w 54"/>
                <a:gd name="T17" fmla="*/ 8 h 29"/>
                <a:gd name="T18" fmla="*/ 19 w 54"/>
                <a:gd name="T19" fmla="*/ 8 h 29"/>
                <a:gd name="T20" fmla="*/ 13 w 54"/>
                <a:gd name="T21" fmla="*/ 29 h 29"/>
                <a:gd name="T22" fmla="*/ 0 w 54"/>
                <a:gd name="T23" fmla="*/ 29 h 29"/>
                <a:gd name="T24" fmla="*/ 9 w 54"/>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4" h="29">
                  <a:moveTo>
                    <a:pt x="9" y="0"/>
                  </a:moveTo>
                  <a:lnTo>
                    <a:pt x="30" y="0"/>
                  </a:lnTo>
                  <a:lnTo>
                    <a:pt x="35" y="19"/>
                  </a:lnTo>
                  <a:lnTo>
                    <a:pt x="36" y="19"/>
                  </a:lnTo>
                  <a:lnTo>
                    <a:pt x="42" y="0"/>
                  </a:lnTo>
                  <a:lnTo>
                    <a:pt x="54" y="0"/>
                  </a:lnTo>
                  <a:lnTo>
                    <a:pt x="46" y="29"/>
                  </a:lnTo>
                  <a:lnTo>
                    <a:pt x="24" y="29"/>
                  </a:lnTo>
                  <a:lnTo>
                    <a:pt x="19" y="8"/>
                  </a:lnTo>
                  <a:lnTo>
                    <a:pt x="19" y="8"/>
                  </a:lnTo>
                  <a:lnTo>
                    <a:pt x="1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25" name="Freeform 99">
              <a:extLst>
                <a:ext uri="{FF2B5EF4-FFF2-40B4-BE49-F238E27FC236}">
                  <a16:creationId xmlns:a16="http://schemas.microsoft.com/office/drawing/2014/main" id="{0742CBB3-4630-E3C2-1A84-06BCAC9B4F8C}"/>
                </a:ext>
              </a:extLst>
            </p:cNvPr>
            <p:cNvSpPr>
              <a:spLocks/>
            </p:cNvSpPr>
            <p:nvPr userDrawn="1"/>
          </p:nvSpPr>
          <p:spPr bwMode="auto">
            <a:xfrm>
              <a:off x="8310563" y="4830763"/>
              <a:ext cx="63500" cy="46038"/>
            </a:xfrm>
            <a:custGeom>
              <a:avLst/>
              <a:gdLst>
                <a:gd name="T0" fmla="*/ 12 w 40"/>
                <a:gd name="T1" fmla="*/ 7 h 29"/>
                <a:gd name="T2" fmla="*/ 0 w 40"/>
                <a:gd name="T3" fmla="*/ 7 h 29"/>
                <a:gd name="T4" fmla="*/ 3 w 40"/>
                <a:gd name="T5" fmla="*/ 0 h 29"/>
                <a:gd name="T6" fmla="*/ 40 w 40"/>
                <a:gd name="T7" fmla="*/ 0 h 29"/>
                <a:gd name="T8" fmla="*/ 38 w 40"/>
                <a:gd name="T9" fmla="*/ 7 h 29"/>
                <a:gd name="T10" fmla="*/ 26 w 40"/>
                <a:gd name="T11" fmla="*/ 7 h 29"/>
                <a:gd name="T12" fmla="*/ 19 w 40"/>
                <a:gd name="T13" fmla="*/ 29 h 29"/>
                <a:gd name="T14" fmla="*/ 5 w 40"/>
                <a:gd name="T15" fmla="*/ 29 h 29"/>
                <a:gd name="T16" fmla="*/ 12 w 40"/>
                <a:gd name="T17" fmla="*/ 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 h="29">
                  <a:moveTo>
                    <a:pt x="12" y="7"/>
                  </a:moveTo>
                  <a:lnTo>
                    <a:pt x="0" y="7"/>
                  </a:lnTo>
                  <a:lnTo>
                    <a:pt x="3" y="0"/>
                  </a:lnTo>
                  <a:lnTo>
                    <a:pt x="40" y="0"/>
                  </a:lnTo>
                  <a:lnTo>
                    <a:pt x="38" y="7"/>
                  </a:lnTo>
                  <a:lnTo>
                    <a:pt x="26" y="7"/>
                  </a:lnTo>
                  <a:lnTo>
                    <a:pt x="19" y="29"/>
                  </a:lnTo>
                  <a:lnTo>
                    <a:pt x="5" y="29"/>
                  </a:lnTo>
                  <a:lnTo>
                    <a:pt x="12"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26" name="Freeform 100">
              <a:extLst>
                <a:ext uri="{FF2B5EF4-FFF2-40B4-BE49-F238E27FC236}">
                  <a16:creationId xmlns:a16="http://schemas.microsoft.com/office/drawing/2014/main" id="{EA9F6953-2590-04D9-1CCF-83777F1E7FEE}"/>
                </a:ext>
              </a:extLst>
            </p:cNvPr>
            <p:cNvSpPr>
              <a:spLocks noEditPoints="1"/>
            </p:cNvSpPr>
            <p:nvPr userDrawn="1"/>
          </p:nvSpPr>
          <p:spPr bwMode="auto">
            <a:xfrm>
              <a:off x="8701088" y="4760913"/>
              <a:ext cx="49213" cy="50800"/>
            </a:xfrm>
            <a:custGeom>
              <a:avLst/>
              <a:gdLst>
                <a:gd name="T0" fmla="*/ 15 w 31"/>
                <a:gd name="T1" fmla="*/ 0 h 32"/>
                <a:gd name="T2" fmla="*/ 15 w 31"/>
                <a:gd name="T3" fmla="*/ 0 h 32"/>
                <a:gd name="T4" fmla="*/ 10 w 31"/>
                <a:gd name="T5" fmla="*/ 1 h 32"/>
                <a:gd name="T6" fmla="*/ 5 w 31"/>
                <a:gd name="T7" fmla="*/ 5 h 32"/>
                <a:gd name="T8" fmla="*/ 1 w 31"/>
                <a:gd name="T9" fmla="*/ 10 h 32"/>
                <a:gd name="T10" fmla="*/ 0 w 31"/>
                <a:gd name="T11" fmla="*/ 15 h 32"/>
                <a:gd name="T12" fmla="*/ 0 w 31"/>
                <a:gd name="T13" fmla="*/ 15 h 32"/>
                <a:gd name="T14" fmla="*/ 1 w 31"/>
                <a:gd name="T15" fmla="*/ 21 h 32"/>
                <a:gd name="T16" fmla="*/ 5 w 31"/>
                <a:gd name="T17" fmla="*/ 27 h 32"/>
                <a:gd name="T18" fmla="*/ 10 w 31"/>
                <a:gd name="T19" fmla="*/ 31 h 32"/>
                <a:gd name="T20" fmla="*/ 15 w 31"/>
                <a:gd name="T21" fmla="*/ 32 h 32"/>
                <a:gd name="T22" fmla="*/ 15 w 31"/>
                <a:gd name="T23" fmla="*/ 32 h 32"/>
                <a:gd name="T24" fmla="*/ 21 w 31"/>
                <a:gd name="T25" fmla="*/ 31 h 32"/>
                <a:gd name="T26" fmla="*/ 27 w 31"/>
                <a:gd name="T27" fmla="*/ 27 h 32"/>
                <a:gd name="T28" fmla="*/ 30 w 31"/>
                <a:gd name="T29" fmla="*/ 21 h 32"/>
                <a:gd name="T30" fmla="*/ 31 w 31"/>
                <a:gd name="T31" fmla="*/ 15 h 32"/>
                <a:gd name="T32" fmla="*/ 31 w 31"/>
                <a:gd name="T33" fmla="*/ 15 h 32"/>
                <a:gd name="T34" fmla="*/ 30 w 31"/>
                <a:gd name="T35" fmla="*/ 10 h 32"/>
                <a:gd name="T36" fmla="*/ 27 w 31"/>
                <a:gd name="T37" fmla="*/ 5 h 32"/>
                <a:gd name="T38" fmla="*/ 21 w 31"/>
                <a:gd name="T39" fmla="*/ 1 h 32"/>
                <a:gd name="T40" fmla="*/ 15 w 31"/>
                <a:gd name="T41" fmla="*/ 0 h 32"/>
                <a:gd name="T42" fmla="*/ 15 w 31"/>
                <a:gd name="T43" fmla="*/ 0 h 32"/>
                <a:gd name="T44" fmla="*/ 15 w 31"/>
                <a:gd name="T45" fmla="*/ 28 h 32"/>
                <a:gd name="T46" fmla="*/ 15 w 31"/>
                <a:gd name="T47" fmla="*/ 28 h 32"/>
                <a:gd name="T48" fmla="*/ 11 w 31"/>
                <a:gd name="T49" fmla="*/ 27 h 32"/>
                <a:gd name="T50" fmla="*/ 6 w 31"/>
                <a:gd name="T51" fmla="*/ 25 h 32"/>
                <a:gd name="T52" fmla="*/ 4 w 31"/>
                <a:gd name="T53" fmla="*/ 21 h 32"/>
                <a:gd name="T54" fmla="*/ 3 w 31"/>
                <a:gd name="T55" fmla="*/ 15 h 32"/>
                <a:gd name="T56" fmla="*/ 3 w 31"/>
                <a:gd name="T57" fmla="*/ 15 h 32"/>
                <a:gd name="T58" fmla="*/ 4 w 31"/>
                <a:gd name="T59" fmla="*/ 11 h 32"/>
                <a:gd name="T60" fmla="*/ 6 w 31"/>
                <a:gd name="T61" fmla="*/ 6 h 32"/>
                <a:gd name="T62" fmla="*/ 11 w 31"/>
                <a:gd name="T63" fmla="*/ 4 h 32"/>
                <a:gd name="T64" fmla="*/ 15 w 31"/>
                <a:gd name="T65" fmla="*/ 3 h 32"/>
                <a:gd name="T66" fmla="*/ 15 w 31"/>
                <a:gd name="T67" fmla="*/ 3 h 32"/>
                <a:gd name="T68" fmla="*/ 20 w 31"/>
                <a:gd name="T69" fmla="*/ 4 h 32"/>
                <a:gd name="T70" fmla="*/ 25 w 31"/>
                <a:gd name="T71" fmla="*/ 6 h 32"/>
                <a:gd name="T72" fmla="*/ 27 w 31"/>
                <a:gd name="T73" fmla="*/ 11 h 32"/>
                <a:gd name="T74" fmla="*/ 28 w 31"/>
                <a:gd name="T75" fmla="*/ 15 h 32"/>
                <a:gd name="T76" fmla="*/ 28 w 31"/>
                <a:gd name="T77" fmla="*/ 15 h 32"/>
                <a:gd name="T78" fmla="*/ 27 w 31"/>
                <a:gd name="T79" fmla="*/ 21 h 32"/>
                <a:gd name="T80" fmla="*/ 25 w 31"/>
                <a:gd name="T81" fmla="*/ 25 h 32"/>
                <a:gd name="T82" fmla="*/ 20 w 31"/>
                <a:gd name="T83" fmla="*/ 27 h 32"/>
                <a:gd name="T84" fmla="*/ 15 w 31"/>
                <a:gd name="T85" fmla="*/ 28 h 32"/>
                <a:gd name="T86" fmla="*/ 15 w 31"/>
                <a:gd name="T87" fmla="*/ 28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1" h="32">
                  <a:moveTo>
                    <a:pt x="15" y="0"/>
                  </a:moveTo>
                  <a:lnTo>
                    <a:pt x="15" y="0"/>
                  </a:lnTo>
                  <a:lnTo>
                    <a:pt x="10" y="1"/>
                  </a:lnTo>
                  <a:lnTo>
                    <a:pt x="5" y="5"/>
                  </a:lnTo>
                  <a:lnTo>
                    <a:pt x="1" y="10"/>
                  </a:lnTo>
                  <a:lnTo>
                    <a:pt x="0" y="15"/>
                  </a:lnTo>
                  <a:lnTo>
                    <a:pt x="0" y="15"/>
                  </a:lnTo>
                  <a:lnTo>
                    <a:pt x="1" y="21"/>
                  </a:lnTo>
                  <a:lnTo>
                    <a:pt x="5" y="27"/>
                  </a:lnTo>
                  <a:lnTo>
                    <a:pt x="10" y="31"/>
                  </a:lnTo>
                  <a:lnTo>
                    <a:pt x="15" y="32"/>
                  </a:lnTo>
                  <a:lnTo>
                    <a:pt x="15" y="32"/>
                  </a:lnTo>
                  <a:lnTo>
                    <a:pt x="21" y="31"/>
                  </a:lnTo>
                  <a:lnTo>
                    <a:pt x="27" y="27"/>
                  </a:lnTo>
                  <a:lnTo>
                    <a:pt x="30" y="21"/>
                  </a:lnTo>
                  <a:lnTo>
                    <a:pt x="31" y="15"/>
                  </a:lnTo>
                  <a:lnTo>
                    <a:pt x="31" y="15"/>
                  </a:lnTo>
                  <a:lnTo>
                    <a:pt x="30" y="10"/>
                  </a:lnTo>
                  <a:lnTo>
                    <a:pt x="27" y="5"/>
                  </a:lnTo>
                  <a:lnTo>
                    <a:pt x="21" y="1"/>
                  </a:lnTo>
                  <a:lnTo>
                    <a:pt x="15" y="0"/>
                  </a:lnTo>
                  <a:lnTo>
                    <a:pt x="15" y="0"/>
                  </a:lnTo>
                  <a:close/>
                  <a:moveTo>
                    <a:pt x="15" y="28"/>
                  </a:moveTo>
                  <a:lnTo>
                    <a:pt x="15" y="28"/>
                  </a:lnTo>
                  <a:lnTo>
                    <a:pt x="11" y="27"/>
                  </a:lnTo>
                  <a:lnTo>
                    <a:pt x="6" y="25"/>
                  </a:lnTo>
                  <a:lnTo>
                    <a:pt x="4" y="21"/>
                  </a:lnTo>
                  <a:lnTo>
                    <a:pt x="3" y="15"/>
                  </a:lnTo>
                  <a:lnTo>
                    <a:pt x="3" y="15"/>
                  </a:lnTo>
                  <a:lnTo>
                    <a:pt x="4" y="11"/>
                  </a:lnTo>
                  <a:lnTo>
                    <a:pt x="6" y="6"/>
                  </a:lnTo>
                  <a:lnTo>
                    <a:pt x="11" y="4"/>
                  </a:lnTo>
                  <a:lnTo>
                    <a:pt x="15" y="3"/>
                  </a:lnTo>
                  <a:lnTo>
                    <a:pt x="15" y="3"/>
                  </a:lnTo>
                  <a:lnTo>
                    <a:pt x="20" y="4"/>
                  </a:lnTo>
                  <a:lnTo>
                    <a:pt x="25" y="6"/>
                  </a:lnTo>
                  <a:lnTo>
                    <a:pt x="27" y="11"/>
                  </a:lnTo>
                  <a:lnTo>
                    <a:pt x="28" y="15"/>
                  </a:lnTo>
                  <a:lnTo>
                    <a:pt x="28" y="15"/>
                  </a:lnTo>
                  <a:lnTo>
                    <a:pt x="27" y="21"/>
                  </a:lnTo>
                  <a:lnTo>
                    <a:pt x="25" y="25"/>
                  </a:lnTo>
                  <a:lnTo>
                    <a:pt x="20" y="27"/>
                  </a:lnTo>
                  <a:lnTo>
                    <a:pt x="15" y="28"/>
                  </a:lnTo>
                  <a:lnTo>
                    <a:pt x="15" y="2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27" name="Freeform 101">
              <a:extLst>
                <a:ext uri="{FF2B5EF4-FFF2-40B4-BE49-F238E27FC236}">
                  <a16:creationId xmlns:a16="http://schemas.microsoft.com/office/drawing/2014/main" id="{5A16AD1A-5B52-7998-CBD6-696E38E284E1}"/>
                </a:ext>
              </a:extLst>
            </p:cNvPr>
            <p:cNvSpPr>
              <a:spLocks noEditPoints="1"/>
            </p:cNvSpPr>
            <p:nvPr userDrawn="1"/>
          </p:nvSpPr>
          <p:spPr bwMode="auto">
            <a:xfrm>
              <a:off x="8716963" y="4772026"/>
              <a:ext cx="20638" cy="26988"/>
            </a:xfrm>
            <a:custGeom>
              <a:avLst/>
              <a:gdLst>
                <a:gd name="T0" fmla="*/ 11 w 13"/>
                <a:gd name="T1" fmla="*/ 6 h 17"/>
                <a:gd name="T2" fmla="*/ 11 w 13"/>
                <a:gd name="T3" fmla="*/ 6 h 17"/>
                <a:gd name="T4" fmla="*/ 11 w 13"/>
                <a:gd name="T5" fmla="*/ 4 h 17"/>
                <a:gd name="T6" fmla="*/ 10 w 13"/>
                <a:gd name="T7" fmla="*/ 1 h 17"/>
                <a:gd name="T8" fmla="*/ 9 w 13"/>
                <a:gd name="T9" fmla="*/ 1 h 17"/>
                <a:gd name="T10" fmla="*/ 7 w 13"/>
                <a:gd name="T11" fmla="*/ 0 h 17"/>
                <a:gd name="T12" fmla="*/ 0 w 13"/>
                <a:gd name="T13" fmla="*/ 0 h 17"/>
                <a:gd name="T14" fmla="*/ 0 w 13"/>
                <a:gd name="T15" fmla="*/ 17 h 17"/>
                <a:gd name="T16" fmla="*/ 3 w 13"/>
                <a:gd name="T17" fmla="*/ 17 h 17"/>
                <a:gd name="T18" fmla="*/ 3 w 13"/>
                <a:gd name="T19" fmla="*/ 11 h 17"/>
                <a:gd name="T20" fmla="*/ 5 w 13"/>
                <a:gd name="T21" fmla="*/ 11 h 17"/>
                <a:gd name="T22" fmla="*/ 9 w 13"/>
                <a:gd name="T23" fmla="*/ 17 h 17"/>
                <a:gd name="T24" fmla="*/ 13 w 13"/>
                <a:gd name="T25" fmla="*/ 17 h 17"/>
                <a:gd name="T26" fmla="*/ 8 w 13"/>
                <a:gd name="T27" fmla="*/ 10 h 17"/>
                <a:gd name="T28" fmla="*/ 8 w 13"/>
                <a:gd name="T29" fmla="*/ 10 h 17"/>
                <a:gd name="T30" fmla="*/ 11 w 13"/>
                <a:gd name="T31" fmla="*/ 8 h 17"/>
                <a:gd name="T32" fmla="*/ 11 w 13"/>
                <a:gd name="T33" fmla="*/ 6 h 17"/>
                <a:gd name="T34" fmla="*/ 11 w 13"/>
                <a:gd name="T35" fmla="*/ 6 h 17"/>
                <a:gd name="T36" fmla="*/ 3 w 13"/>
                <a:gd name="T37" fmla="*/ 7 h 17"/>
                <a:gd name="T38" fmla="*/ 3 w 13"/>
                <a:gd name="T39" fmla="*/ 3 h 17"/>
                <a:gd name="T40" fmla="*/ 5 w 13"/>
                <a:gd name="T41" fmla="*/ 3 h 17"/>
                <a:gd name="T42" fmla="*/ 5 w 13"/>
                <a:gd name="T43" fmla="*/ 3 h 17"/>
                <a:gd name="T44" fmla="*/ 8 w 13"/>
                <a:gd name="T45" fmla="*/ 4 h 17"/>
                <a:gd name="T46" fmla="*/ 9 w 13"/>
                <a:gd name="T47" fmla="*/ 4 h 17"/>
                <a:gd name="T48" fmla="*/ 9 w 13"/>
                <a:gd name="T49" fmla="*/ 5 h 17"/>
                <a:gd name="T50" fmla="*/ 9 w 13"/>
                <a:gd name="T51" fmla="*/ 5 h 17"/>
                <a:gd name="T52" fmla="*/ 9 w 13"/>
                <a:gd name="T53" fmla="*/ 7 h 17"/>
                <a:gd name="T54" fmla="*/ 8 w 13"/>
                <a:gd name="T55" fmla="*/ 7 h 17"/>
                <a:gd name="T56" fmla="*/ 5 w 13"/>
                <a:gd name="T57" fmla="*/ 7 h 17"/>
                <a:gd name="T58" fmla="*/ 3 w 13"/>
                <a:gd name="T59" fmla="*/ 7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3" h="17">
                  <a:moveTo>
                    <a:pt x="11" y="6"/>
                  </a:moveTo>
                  <a:lnTo>
                    <a:pt x="11" y="6"/>
                  </a:lnTo>
                  <a:lnTo>
                    <a:pt x="11" y="4"/>
                  </a:lnTo>
                  <a:lnTo>
                    <a:pt x="10" y="1"/>
                  </a:lnTo>
                  <a:lnTo>
                    <a:pt x="9" y="1"/>
                  </a:lnTo>
                  <a:lnTo>
                    <a:pt x="7" y="0"/>
                  </a:lnTo>
                  <a:lnTo>
                    <a:pt x="0" y="0"/>
                  </a:lnTo>
                  <a:lnTo>
                    <a:pt x="0" y="17"/>
                  </a:lnTo>
                  <a:lnTo>
                    <a:pt x="3" y="17"/>
                  </a:lnTo>
                  <a:lnTo>
                    <a:pt x="3" y="11"/>
                  </a:lnTo>
                  <a:lnTo>
                    <a:pt x="5" y="11"/>
                  </a:lnTo>
                  <a:lnTo>
                    <a:pt x="9" y="17"/>
                  </a:lnTo>
                  <a:lnTo>
                    <a:pt x="13" y="17"/>
                  </a:lnTo>
                  <a:lnTo>
                    <a:pt x="8" y="10"/>
                  </a:lnTo>
                  <a:lnTo>
                    <a:pt x="8" y="10"/>
                  </a:lnTo>
                  <a:lnTo>
                    <a:pt x="11" y="8"/>
                  </a:lnTo>
                  <a:lnTo>
                    <a:pt x="11" y="6"/>
                  </a:lnTo>
                  <a:lnTo>
                    <a:pt x="11" y="6"/>
                  </a:lnTo>
                  <a:close/>
                  <a:moveTo>
                    <a:pt x="3" y="7"/>
                  </a:moveTo>
                  <a:lnTo>
                    <a:pt x="3" y="3"/>
                  </a:lnTo>
                  <a:lnTo>
                    <a:pt x="5" y="3"/>
                  </a:lnTo>
                  <a:lnTo>
                    <a:pt x="5" y="3"/>
                  </a:lnTo>
                  <a:lnTo>
                    <a:pt x="8" y="4"/>
                  </a:lnTo>
                  <a:lnTo>
                    <a:pt x="9" y="4"/>
                  </a:lnTo>
                  <a:lnTo>
                    <a:pt x="9" y="5"/>
                  </a:lnTo>
                  <a:lnTo>
                    <a:pt x="9" y="5"/>
                  </a:lnTo>
                  <a:lnTo>
                    <a:pt x="9" y="7"/>
                  </a:lnTo>
                  <a:lnTo>
                    <a:pt x="8" y="7"/>
                  </a:lnTo>
                  <a:lnTo>
                    <a:pt x="5" y="7"/>
                  </a:lnTo>
                  <a:lnTo>
                    <a:pt x="3"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28" name="Freeform 102">
              <a:extLst>
                <a:ext uri="{FF2B5EF4-FFF2-40B4-BE49-F238E27FC236}">
                  <a16:creationId xmlns:a16="http://schemas.microsoft.com/office/drawing/2014/main" id="{A229C355-C64B-DF50-65E1-E5A09CB5B845}"/>
                </a:ext>
              </a:extLst>
            </p:cNvPr>
            <p:cNvSpPr>
              <a:spLocks/>
            </p:cNvSpPr>
            <p:nvPr userDrawn="1"/>
          </p:nvSpPr>
          <p:spPr bwMode="auto">
            <a:xfrm>
              <a:off x="7742238" y="4830763"/>
              <a:ext cx="68263" cy="47625"/>
            </a:xfrm>
            <a:custGeom>
              <a:avLst/>
              <a:gdLst>
                <a:gd name="T0" fmla="*/ 20 w 43"/>
                <a:gd name="T1" fmla="*/ 9 h 30"/>
                <a:gd name="T2" fmla="*/ 20 w 43"/>
                <a:gd name="T3" fmla="*/ 7 h 30"/>
                <a:gd name="T4" fmla="*/ 24 w 43"/>
                <a:gd name="T5" fmla="*/ 4 h 30"/>
                <a:gd name="T6" fmla="*/ 28 w 43"/>
                <a:gd name="T7" fmla="*/ 4 h 30"/>
                <a:gd name="T8" fmla="*/ 30 w 43"/>
                <a:gd name="T9" fmla="*/ 5 h 30"/>
                <a:gd name="T10" fmla="*/ 30 w 43"/>
                <a:gd name="T11" fmla="*/ 8 h 30"/>
                <a:gd name="T12" fmla="*/ 43 w 43"/>
                <a:gd name="T13" fmla="*/ 8 h 30"/>
                <a:gd name="T14" fmla="*/ 41 w 43"/>
                <a:gd name="T15" fmla="*/ 2 h 30"/>
                <a:gd name="T16" fmla="*/ 27 w 43"/>
                <a:gd name="T17" fmla="*/ 0 h 30"/>
                <a:gd name="T18" fmla="*/ 18 w 43"/>
                <a:gd name="T19" fmla="*/ 0 h 30"/>
                <a:gd name="T20" fmla="*/ 7 w 43"/>
                <a:gd name="T21" fmla="*/ 4 h 30"/>
                <a:gd name="T22" fmla="*/ 3 w 43"/>
                <a:gd name="T23" fmla="*/ 9 h 30"/>
                <a:gd name="T24" fmla="*/ 4 w 43"/>
                <a:gd name="T25" fmla="*/ 14 h 30"/>
                <a:gd name="T26" fmla="*/ 9 w 43"/>
                <a:gd name="T27" fmla="*/ 16 h 30"/>
                <a:gd name="T28" fmla="*/ 22 w 43"/>
                <a:gd name="T29" fmla="*/ 19 h 30"/>
                <a:gd name="T30" fmla="*/ 25 w 43"/>
                <a:gd name="T31" fmla="*/ 21 h 30"/>
                <a:gd name="T32" fmla="*/ 25 w 43"/>
                <a:gd name="T33" fmla="*/ 22 h 30"/>
                <a:gd name="T34" fmla="*/ 23 w 43"/>
                <a:gd name="T35" fmla="*/ 24 h 30"/>
                <a:gd name="T36" fmla="*/ 18 w 43"/>
                <a:gd name="T37" fmla="*/ 25 h 30"/>
                <a:gd name="T38" fmla="*/ 14 w 43"/>
                <a:gd name="T39" fmla="*/ 24 h 30"/>
                <a:gd name="T40" fmla="*/ 12 w 43"/>
                <a:gd name="T41" fmla="*/ 22 h 30"/>
                <a:gd name="T42" fmla="*/ 0 w 43"/>
                <a:gd name="T43" fmla="*/ 21 h 30"/>
                <a:gd name="T44" fmla="*/ 0 w 43"/>
                <a:gd name="T45" fmla="*/ 24 h 30"/>
                <a:gd name="T46" fmla="*/ 1 w 43"/>
                <a:gd name="T47" fmla="*/ 28 h 30"/>
                <a:gd name="T48" fmla="*/ 5 w 43"/>
                <a:gd name="T49" fmla="*/ 30 h 30"/>
                <a:gd name="T50" fmla="*/ 16 w 43"/>
                <a:gd name="T51" fmla="*/ 30 h 30"/>
                <a:gd name="T52" fmla="*/ 34 w 43"/>
                <a:gd name="T53" fmla="*/ 28 h 30"/>
                <a:gd name="T54" fmla="*/ 41 w 43"/>
                <a:gd name="T55" fmla="*/ 21 h 30"/>
                <a:gd name="T56" fmla="*/ 41 w 43"/>
                <a:gd name="T57" fmla="*/ 17 h 30"/>
                <a:gd name="T58" fmla="*/ 39 w 43"/>
                <a:gd name="T59" fmla="*/ 15 h 30"/>
                <a:gd name="T60" fmla="*/ 29 w 43"/>
                <a:gd name="T61" fmla="*/ 11 h 30"/>
                <a:gd name="T62" fmla="*/ 20 w 43"/>
                <a:gd name="T63" fmla="*/ 9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3" h="30">
                  <a:moveTo>
                    <a:pt x="20" y="9"/>
                  </a:moveTo>
                  <a:lnTo>
                    <a:pt x="20" y="9"/>
                  </a:lnTo>
                  <a:lnTo>
                    <a:pt x="20" y="7"/>
                  </a:lnTo>
                  <a:lnTo>
                    <a:pt x="20" y="7"/>
                  </a:lnTo>
                  <a:lnTo>
                    <a:pt x="21" y="5"/>
                  </a:lnTo>
                  <a:lnTo>
                    <a:pt x="24" y="4"/>
                  </a:lnTo>
                  <a:lnTo>
                    <a:pt x="24" y="4"/>
                  </a:lnTo>
                  <a:lnTo>
                    <a:pt x="28" y="4"/>
                  </a:lnTo>
                  <a:lnTo>
                    <a:pt x="30" y="5"/>
                  </a:lnTo>
                  <a:lnTo>
                    <a:pt x="30" y="5"/>
                  </a:lnTo>
                  <a:lnTo>
                    <a:pt x="30" y="7"/>
                  </a:lnTo>
                  <a:lnTo>
                    <a:pt x="30" y="8"/>
                  </a:lnTo>
                  <a:lnTo>
                    <a:pt x="43" y="8"/>
                  </a:lnTo>
                  <a:lnTo>
                    <a:pt x="43" y="8"/>
                  </a:lnTo>
                  <a:lnTo>
                    <a:pt x="43" y="4"/>
                  </a:lnTo>
                  <a:lnTo>
                    <a:pt x="41" y="2"/>
                  </a:lnTo>
                  <a:lnTo>
                    <a:pt x="36" y="0"/>
                  </a:lnTo>
                  <a:lnTo>
                    <a:pt x="27" y="0"/>
                  </a:lnTo>
                  <a:lnTo>
                    <a:pt x="27" y="0"/>
                  </a:lnTo>
                  <a:lnTo>
                    <a:pt x="18" y="0"/>
                  </a:lnTo>
                  <a:lnTo>
                    <a:pt x="11" y="2"/>
                  </a:lnTo>
                  <a:lnTo>
                    <a:pt x="7" y="4"/>
                  </a:lnTo>
                  <a:lnTo>
                    <a:pt x="3" y="9"/>
                  </a:lnTo>
                  <a:lnTo>
                    <a:pt x="3" y="9"/>
                  </a:lnTo>
                  <a:lnTo>
                    <a:pt x="3" y="11"/>
                  </a:lnTo>
                  <a:lnTo>
                    <a:pt x="4" y="14"/>
                  </a:lnTo>
                  <a:lnTo>
                    <a:pt x="4" y="14"/>
                  </a:lnTo>
                  <a:lnTo>
                    <a:pt x="9" y="16"/>
                  </a:lnTo>
                  <a:lnTo>
                    <a:pt x="16" y="18"/>
                  </a:lnTo>
                  <a:lnTo>
                    <a:pt x="22" y="19"/>
                  </a:lnTo>
                  <a:lnTo>
                    <a:pt x="25" y="21"/>
                  </a:lnTo>
                  <a:lnTo>
                    <a:pt x="25" y="21"/>
                  </a:lnTo>
                  <a:lnTo>
                    <a:pt x="25" y="22"/>
                  </a:lnTo>
                  <a:lnTo>
                    <a:pt x="25" y="22"/>
                  </a:lnTo>
                  <a:lnTo>
                    <a:pt x="24" y="23"/>
                  </a:lnTo>
                  <a:lnTo>
                    <a:pt x="23" y="24"/>
                  </a:lnTo>
                  <a:lnTo>
                    <a:pt x="18" y="25"/>
                  </a:lnTo>
                  <a:lnTo>
                    <a:pt x="18" y="25"/>
                  </a:lnTo>
                  <a:lnTo>
                    <a:pt x="15" y="24"/>
                  </a:lnTo>
                  <a:lnTo>
                    <a:pt x="14" y="24"/>
                  </a:lnTo>
                  <a:lnTo>
                    <a:pt x="14" y="24"/>
                  </a:lnTo>
                  <a:lnTo>
                    <a:pt x="12" y="22"/>
                  </a:lnTo>
                  <a:lnTo>
                    <a:pt x="12" y="21"/>
                  </a:lnTo>
                  <a:lnTo>
                    <a:pt x="0" y="21"/>
                  </a:lnTo>
                  <a:lnTo>
                    <a:pt x="0" y="21"/>
                  </a:lnTo>
                  <a:lnTo>
                    <a:pt x="0" y="24"/>
                  </a:lnTo>
                  <a:lnTo>
                    <a:pt x="0" y="26"/>
                  </a:lnTo>
                  <a:lnTo>
                    <a:pt x="1" y="28"/>
                  </a:lnTo>
                  <a:lnTo>
                    <a:pt x="3" y="29"/>
                  </a:lnTo>
                  <a:lnTo>
                    <a:pt x="5" y="30"/>
                  </a:lnTo>
                  <a:lnTo>
                    <a:pt x="16" y="30"/>
                  </a:lnTo>
                  <a:lnTo>
                    <a:pt x="16" y="30"/>
                  </a:lnTo>
                  <a:lnTo>
                    <a:pt x="27" y="30"/>
                  </a:lnTo>
                  <a:lnTo>
                    <a:pt x="34" y="28"/>
                  </a:lnTo>
                  <a:lnTo>
                    <a:pt x="38" y="24"/>
                  </a:lnTo>
                  <a:lnTo>
                    <a:pt x="41" y="21"/>
                  </a:lnTo>
                  <a:lnTo>
                    <a:pt x="41" y="21"/>
                  </a:lnTo>
                  <a:lnTo>
                    <a:pt x="41" y="17"/>
                  </a:lnTo>
                  <a:lnTo>
                    <a:pt x="39" y="15"/>
                  </a:lnTo>
                  <a:lnTo>
                    <a:pt x="39" y="15"/>
                  </a:lnTo>
                  <a:lnTo>
                    <a:pt x="36" y="12"/>
                  </a:lnTo>
                  <a:lnTo>
                    <a:pt x="29" y="11"/>
                  </a:lnTo>
                  <a:lnTo>
                    <a:pt x="23" y="10"/>
                  </a:lnTo>
                  <a:lnTo>
                    <a:pt x="20" y="9"/>
                  </a:lnTo>
                  <a:lnTo>
                    <a:pt x="20" y="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29" name="Freeform 103">
              <a:extLst>
                <a:ext uri="{FF2B5EF4-FFF2-40B4-BE49-F238E27FC236}">
                  <a16:creationId xmlns:a16="http://schemas.microsoft.com/office/drawing/2014/main" id="{0155E273-2C3C-9C94-073B-1566632137A3}"/>
                </a:ext>
              </a:extLst>
            </p:cNvPr>
            <p:cNvSpPr>
              <a:spLocks/>
            </p:cNvSpPr>
            <p:nvPr userDrawn="1"/>
          </p:nvSpPr>
          <p:spPr bwMode="auto">
            <a:xfrm>
              <a:off x="8089901" y="4830763"/>
              <a:ext cx="66675" cy="46038"/>
            </a:xfrm>
            <a:custGeom>
              <a:avLst/>
              <a:gdLst>
                <a:gd name="T0" fmla="*/ 9 w 42"/>
                <a:gd name="T1" fmla="*/ 0 h 29"/>
                <a:gd name="T2" fmla="*/ 42 w 42"/>
                <a:gd name="T3" fmla="*/ 0 h 29"/>
                <a:gd name="T4" fmla="*/ 40 w 42"/>
                <a:gd name="T5" fmla="*/ 5 h 29"/>
                <a:gd name="T6" fmla="*/ 21 w 42"/>
                <a:gd name="T7" fmla="*/ 5 h 29"/>
                <a:gd name="T8" fmla="*/ 18 w 42"/>
                <a:gd name="T9" fmla="*/ 11 h 29"/>
                <a:gd name="T10" fmla="*/ 36 w 42"/>
                <a:gd name="T11" fmla="*/ 11 h 29"/>
                <a:gd name="T12" fmla="*/ 35 w 42"/>
                <a:gd name="T13" fmla="*/ 17 h 29"/>
                <a:gd name="T14" fmla="*/ 17 w 42"/>
                <a:gd name="T15" fmla="*/ 17 h 29"/>
                <a:gd name="T16" fmla="*/ 15 w 42"/>
                <a:gd name="T17" fmla="*/ 23 h 29"/>
                <a:gd name="T18" fmla="*/ 35 w 42"/>
                <a:gd name="T19" fmla="*/ 23 h 29"/>
                <a:gd name="T20" fmla="*/ 33 w 42"/>
                <a:gd name="T21" fmla="*/ 29 h 29"/>
                <a:gd name="T22" fmla="*/ 0 w 42"/>
                <a:gd name="T23" fmla="*/ 29 h 29"/>
                <a:gd name="T24" fmla="*/ 9 w 42"/>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 h="29">
                  <a:moveTo>
                    <a:pt x="9" y="0"/>
                  </a:moveTo>
                  <a:lnTo>
                    <a:pt x="42" y="0"/>
                  </a:lnTo>
                  <a:lnTo>
                    <a:pt x="40" y="5"/>
                  </a:lnTo>
                  <a:lnTo>
                    <a:pt x="21" y="5"/>
                  </a:lnTo>
                  <a:lnTo>
                    <a:pt x="18" y="11"/>
                  </a:lnTo>
                  <a:lnTo>
                    <a:pt x="36" y="11"/>
                  </a:lnTo>
                  <a:lnTo>
                    <a:pt x="35" y="17"/>
                  </a:lnTo>
                  <a:lnTo>
                    <a:pt x="17" y="17"/>
                  </a:lnTo>
                  <a:lnTo>
                    <a:pt x="15" y="23"/>
                  </a:lnTo>
                  <a:lnTo>
                    <a:pt x="35" y="23"/>
                  </a:lnTo>
                  <a:lnTo>
                    <a:pt x="3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30" name="Freeform 104">
              <a:extLst>
                <a:ext uri="{FF2B5EF4-FFF2-40B4-BE49-F238E27FC236}">
                  <a16:creationId xmlns:a16="http://schemas.microsoft.com/office/drawing/2014/main" id="{66F1B400-0251-9C63-9EF8-FFED9BD3DD86}"/>
                </a:ext>
              </a:extLst>
            </p:cNvPr>
            <p:cNvSpPr>
              <a:spLocks/>
            </p:cNvSpPr>
            <p:nvPr userDrawn="1"/>
          </p:nvSpPr>
          <p:spPr bwMode="auto">
            <a:xfrm>
              <a:off x="8518526" y="4606926"/>
              <a:ext cx="277813" cy="269875"/>
            </a:xfrm>
            <a:custGeom>
              <a:avLst/>
              <a:gdLst>
                <a:gd name="T0" fmla="*/ 116 w 175"/>
                <a:gd name="T1" fmla="*/ 0 h 170"/>
                <a:gd name="T2" fmla="*/ 85 w 175"/>
                <a:gd name="T3" fmla="*/ 67 h 170"/>
                <a:gd name="T4" fmla="*/ 86 w 175"/>
                <a:gd name="T5" fmla="*/ 0 h 170"/>
                <a:gd name="T6" fmla="*/ 27 w 175"/>
                <a:gd name="T7" fmla="*/ 0 h 170"/>
                <a:gd name="T8" fmla="*/ 39 w 175"/>
                <a:gd name="T9" fmla="*/ 122 h 170"/>
                <a:gd name="T10" fmla="*/ 39 w 175"/>
                <a:gd name="T11" fmla="*/ 122 h 170"/>
                <a:gd name="T12" fmla="*/ 37 w 175"/>
                <a:gd name="T13" fmla="*/ 127 h 170"/>
                <a:gd name="T14" fmla="*/ 36 w 175"/>
                <a:gd name="T15" fmla="*/ 130 h 170"/>
                <a:gd name="T16" fmla="*/ 33 w 175"/>
                <a:gd name="T17" fmla="*/ 132 h 170"/>
                <a:gd name="T18" fmla="*/ 30 w 175"/>
                <a:gd name="T19" fmla="*/ 135 h 170"/>
                <a:gd name="T20" fmla="*/ 30 w 175"/>
                <a:gd name="T21" fmla="*/ 135 h 170"/>
                <a:gd name="T22" fmla="*/ 26 w 175"/>
                <a:gd name="T23" fmla="*/ 136 h 170"/>
                <a:gd name="T24" fmla="*/ 20 w 175"/>
                <a:gd name="T25" fmla="*/ 136 h 170"/>
                <a:gd name="T26" fmla="*/ 11 w 175"/>
                <a:gd name="T27" fmla="*/ 136 h 170"/>
                <a:gd name="T28" fmla="*/ 10 w 175"/>
                <a:gd name="T29" fmla="*/ 136 h 170"/>
                <a:gd name="T30" fmla="*/ 0 w 175"/>
                <a:gd name="T31" fmla="*/ 170 h 170"/>
                <a:gd name="T32" fmla="*/ 40 w 175"/>
                <a:gd name="T33" fmla="*/ 170 h 170"/>
                <a:gd name="T34" fmla="*/ 40 w 175"/>
                <a:gd name="T35" fmla="*/ 170 h 170"/>
                <a:gd name="T36" fmla="*/ 48 w 175"/>
                <a:gd name="T37" fmla="*/ 169 h 170"/>
                <a:gd name="T38" fmla="*/ 55 w 175"/>
                <a:gd name="T39" fmla="*/ 167 h 170"/>
                <a:gd name="T40" fmla="*/ 63 w 175"/>
                <a:gd name="T41" fmla="*/ 164 h 170"/>
                <a:gd name="T42" fmla="*/ 68 w 175"/>
                <a:gd name="T43" fmla="*/ 160 h 170"/>
                <a:gd name="T44" fmla="*/ 74 w 175"/>
                <a:gd name="T45" fmla="*/ 156 h 170"/>
                <a:gd name="T46" fmla="*/ 79 w 175"/>
                <a:gd name="T47" fmla="*/ 149 h 170"/>
                <a:gd name="T48" fmla="*/ 91 w 175"/>
                <a:gd name="T49" fmla="*/ 132 h 170"/>
                <a:gd name="T50" fmla="*/ 175 w 175"/>
                <a:gd name="T51" fmla="*/ 0 h 170"/>
                <a:gd name="T52" fmla="*/ 116 w 175"/>
                <a:gd name="T53" fmla="*/ 0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75" h="170">
                  <a:moveTo>
                    <a:pt x="116" y="0"/>
                  </a:moveTo>
                  <a:lnTo>
                    <a:pt x="85" y="67"/>
                  </a:lnTo>
                  <a:lnTo>
                    <a:pt x="86" y="0"/>
                  </a:lnTo>
                  <a:lnTo>
                    <a:pt x="27" y="0"/>
                  </a:lnTo>
                  <a:lnTo>
                    <a:pt x="39" y="122"/>
                  </a:lnTo>
                  <a:lnTo>
                    <a:pt x="39" y="122"/>
                  </a:lnTo>
                  <a:lnTo>
                    <a:pt x="37" y="127"/>
                  </a:lnTo>
                  <a:lnTo>
                    <a:pt x="36" y="130"/>
                  </a:lnTo>
                  <a:lnTo>
                    <a:pt x="33" y="132"/>
                  </a:lnTo>
                  <a:lnTo>
                    <a:pt x="30" y="135"/>
                  </a:lnTo>
                  <a:lnTo>
                    <a:pt x="30" y="135"/>
                  </a:lnTo>
                  <a:lnTo>
                    <a:pt x="26" y="136"/>
                  </a:lnTo>
                  <a:lnTo>
                    <a:pt x="20" y="136"/>
                  </a:lnTo>
                  <a:lnTo>
                    <a:pt x="11" y="136"/>
                  </a:lnTo>
                  <a:lnTo>
                    <a:pt x="10" y="136"/>
                  </a:lnTo>
                  <a:lnTo>
                    <a:pt x="0" y="170"/>
                  </a:lnTo>
                  <a:lnTo>
                    <a:pt x="40" y="170"/>
                  </a:lnTo>
                  <a:lnTo>
                    <a:pt x="40" y="170"/>
                  </a:lnTo>
                  <a:lnTo>
                    <a:pt x="48" y="169"/>
                  </a:lnTo>
                  <a:lnTo>
                    <a:pt x="55" y="167"/>
                  </a:lnTo>
                  <a:lnTo>
                    <a:pt x="63" y="164"/>
                  </a:lnTo>
                  <a:lnTo>
                    <a:pt x="68" y="160"/>
                  </a:lnTo>
                  <a:lnTo>
                    <a:pt x="74" y="156"/>
                  </a:lnTo>
                  <a:lnTo>
                    <a:pt x="79" y="149"/>
                  </a:lnTo>
                  <a:lnTo>
                    <a:pt x="91" y="132"/>
                  </a:lnTo>
                  <a:lnTo>
                    <a:pt x="175" y="0"/>
                  </a:lnTo>
                  <a:lnTo>
                    <a:pt x="116"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31" name="Freeform 105">
              <a:extLst>
                <a:ext uri="{FF2B5EF4-FFF2-40B4-BE49-F238E27FC236}">
                  <a16:creationId xmlns:a16="http://schemas.microsoft.com/office/drawing/2014/main" id="{77245A73-336E-1566-8879-71FC3D641126}"/>
                </a:ext>
              </a:extLst>
            </p:cNvPr>
            <p:cNvSpPr>
              <a:spLocks/>
            </p:cNvSpPr>
            <p:nvPr userDrawn="1"/>
          </p:nvSpPr>
          <p:spPr bwMode="auto">
            <a:xfrm>
              <a:off x="8399463" y="4827588"/>
              <a:ext cx="71438" cy="50800"/>
            </a:xfrm>
            <a:custGeom>
              <a:avLst/>
              <a:gdLst>
                <a:gd name="T0" fmla="*/ 20 w 45"/>
                <a:gd name="T1" fmla="*/ 11 h 32"/>
                <a:gd name="T2" fmla="*/ 20 w 45"/>
                <a:gd name="T3" fmla="*/ 9 h 32"/>
                <a:gd name="T4" fmla="*/ 26 w 45"/>
                <a:gd name="T5" fmla="*/ 6 h 32"/>
                <a:gd name="T6" fmla="*/ 29 w 45"/>
                <a:gd name="T7" fmla="*/ 6 h 32"/>
                <a:gd name="T8" fmla="*/ 31 w 45"/>
                <a:gd name="T9" fmla="*/ 7 h 32"/>
                <a:gd name="T10" fmla="*/ 32 w 45"/>
                <a:gd name="T11" fmla="*/ 10 h 32"/>
                <a:gd name="T12" fmla="*/ 45 w 45"/>
                <a:gd name="T13" fmla="*/ 10 h 32"/>
                <a:gd name="T14" fmla="*/ 43 w 45"/>
                <a:gd name="T15" fmla="*/ 4 h 32"/>
                <a:gd name="T16" fmla="*/ 29 w 45"/>
                <a:gd name="T17" fmla="*/ 0 h 32"/>
                <a:gd name="T18" fmla="*/ 19 w 45"/>
                <a:gd name="T19" fmla="*/ 2 h 32"/>
                <a:gd name="T20" fmla="*/ 7 w 45"/>
                <a:gd name="T21" fmla="*/ 6 h 32"/>
                <a:gd name="T22" fmla="*/ 5 w 45"/>
                <a:gd name="T23" fmla="*/ 11 h 32"/>
                <a:gd name="T24" fmla="*/ 6 w 45"/>
                <a:gd name="T25" fmla="*/ 16 h 32"/>
                <a:gd name="T26" fmla="*/ 11 w 45"/>
                <a:gd name="T27" fmla="*/ 18 h 32"/>
                <a:gd name="T28" fmla="*/ 24 w 45"/>
                <a:gd name="T29" fmla="*/ 21 h 32"/>
                <a:gd name="T30" fmla="*/ 27 w 45"/>
                <a:gd name="T31" fmla="*/ 23 h 32"/>
                <a:gd name="T32" fmla="*/ 27 w 45"/>
                <a:gd name="T33" fmla="*/ 24 h 32"/>
                <a:gd name="T34" fmla="*/ 24 w 45"/>
                <a:gd name="T35" fmla="*/ 26 h 32"/>
                <a:gd name="T36" fmla="*/ 20 w 45"/>
                <a:gd name="T37" fmla="*/ 27 h 32"/>
                <a:gd name="T38" fmla="*/ 14 w 45"/>
                <a:gd name="T39" fmla="*/ 26 h 32"/>
                <a:gd name="T40" fmla="*/ 14 w 45"/>
                <a:gd name="T41" fmla="*/ 24 h 32"/>
                <a:gd name="T42" fmla="*/ 2 w 45"/>
                <a:gd name="T43" fmla="*/ 23 h 32"/>
                <a:gd name="T44" fmla="*/ 0 w 45"/>
                <a:gd name="T45" fmla="*/ 26 h 32"/>
                <a:gd name="T46" fmla="*/ 2 w 45"/>
                <a:gd name="T47" fmla="*/ 30 h 32"/>
                <a:gd name="T48" fmla="*/ 7 w 45"/>
                <a:gd name="T49" fmla="*/ 32 h 32"/>
                <a:gd name="T50" fmla="*/ 18 w 45"/>
                <a:gd name="T51" fmla="*/ 32 h 32"/>
                <a:gd name="T52" fmla="*/ 36 w 45"/>
                <a:gd name="T53" fmla="*/ 30 h 32"/>
                <a:gd name="T54" fmla="*/ 43 w 45"/>
                <a:gd name="T55" fmla="*/ 23 h 32"/>
                <a:gd name="T56" fmla="*/ 43 w 45"/>
                <a:gd name="T57" fmla="*/ 19 h 32"/>
                <a:gd name="T58" fmla="*/ 41 w 45"/>
                <a:gd name="T59" fmla="*/ 17 h 32"/>
                <a:gd name="T60" fmla="*/ 31 w 45"/>
                <a:gd name="T61" fmla="*/ 13 h 32"/>
                <a:gd name="T62" fmla="*/ 20 w 45"/>
                <a:gd name="T63" fmla="*/ 1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5" h="32">
                  <a:moveTo>
                    <a:pt x="20" y="11"/>
                  </a:moveTo>
                  <a:lnTo>
                    <a:pt x="20" y="11"/>
                  </a:lnTo>
                  <a:lnTo>
                    <a:pt x="20" y="9"/>
                  </a:lnTo>
                  <a:lnTo>
                    <a:pt x="20" y="9"/>
                  </a:lnTo>
                  <a:lnTo>
                    <a:pt x="23" y="7"/>
                  </a:lnTo>
                  <a:lnTo>
                    <a:pt x="26" y="6"/>
                  </a:lnTo>
                  <a:lnTo>
                    <a:pt x="26" y="6"/>
                  </a:lnTo>
                  <a:lnTo>
                    <a:pt x="29" y="6"/>
                  </a:lnTo>
                  <a:lnTo>
                    <a:pt x="31" y="7"/>
                  </a:lnTo>
                  <a:lnTo>
                    <a:pt x="31" y="7"/>
                  </a:lnTo>
                  <a:lnTo>
                    <a:pt x="32" y="9"/>
                  </a:lnTo>
                  <a:lnTo>
                    <a:pt x="32" y="10"/>
                  </a:lnTo>
                  <a:lnTo>
                    <a:pt x="45" y="10"/>
                  </a:lnTo>
                  <a:lnTo>
                    <a:pt x="45" y="10"/>
                  </a:lnTo>
                  <a:lnTo>
                    <a:pt x="45" y="6"/>
                  </a:lnTo>
                  <a:lnTo>
                    <a:pt x="43" y="4"/>
                  </a:lnTo>
                  <a:lnTo>
                    <a:pt x="38" y="2"/>
                  </a:lnTo>
                  <a:lnTo>
                    <a:pt x="29" y="0"/>
                  </a:lnTo>
                  <a:lnTo>
                    <a:pt x="29" y="0"/>
                  </a:lnTo>
                  <a:lnTo>
                    <a:pt x="19" y="2"/>
                  </a:lnTo>
                  <a:lnTo>
                    <a:pt x="12" y="3"/>
                  </a:lnTo>
                  <a:lnTo>
                    <a:pt x="7" y="6"/>
                  </a:lnTo>
                  <a:lnTo>
                    <a:pt x="5" y="11"/>
                  </a:lnTo>
                  <a:lnTo>
                    <a:pt x="5" y="11"/>
                  </a:lnTo>
                  <a:lnTo>
                    <a:pt x="5" y="13"/>
                  </a:lnTo>
                  <a:lnTo>
                    <a:pt x="6" y="16"/>
                  </a:lnTo>
                  <a:lnTo>
                    <a:pt x="6" y="16"/>
                  </a:lnTo>
                  <a:lnTo>
                    <a:pt x="11" y="18"/>
                  </a:lnTo>
                  <a:lnTo>
                    <a:pt x="17" y="19"/>
                  </a:lnTo>
                  <a:lnTo>
                    <a:pt x="24" y="21"/>
                  </a:lnTo>
                  <a:lnTo>
                    <a:pt x="27" y="23"/>
                  </a:lnTo>
                  <a:lnTo>
                    <a:pt x="27" y="23"/>
                  </a:lnTo>
                  <a:lnTo>
                    <a:pt x="27" y="24"/>
                  </a:lnTo>
                  <a:lnTo>
                    <a:pt x="27" y="24"/>
                  </a:lnTo>
                  <a:lnTo>
                    <a:pt x="26" y="25"/>
                  </a:lnTo>
                  <a:lnTo>
                    <a:pt x="24" y="26"/>
                  </a:lnTo>
                  <a:lnTo>
                    <a:pt x="20" y="27"/>
                  </a:lnTo>
                  <a:lnTo>
                    <a:pt x="20" y="27"/>
                  </a:lnTo>
                  <a:lnTo>
                    <a:pt x="17" y="26"/>
                  </a:lnTo>
                  <a:lnTo>
                    <a:pt x="14" y="26"/>
                  </a:lnTo>
                  <a:lnTo>
                    <a:pt x="14" y="26"/>
                  </a:lnTo>
                  <a:lnTo>
                    <a:pt x="14" y="24"/>
                  </a:lnTo>
                  <a:lnTo>
                    <a:pt x="14" y="23"/>
                  </a:lnTo>
                  <a:lnTo>
                    <a:pt x="2" y="23"/>
                  </a:lnTo>
                  <a:lnTo>
                    <a:pt x="2" y="23"/>
                  </a:lnTo>
                  <a:lnTo>
                    <a:pt x="0" y="26"/>
                  </a:lnTo>
                  <a:lnTo>
                    <a:pt x="0" y="28"/>
                  </a:lnTo>
                  <a:lnTo>
                    <a:pt x="2" y="30"/>
                  </a:lnTo>
                  <a:lnTo>
                    <a:pt x="4" y="31"/>
                  </a:lnTo>
                  <a:lnTo>
                    <a:pt x="7" y="32"/>
                  </a:lnTo>
                  <a:lnTo>
                    <a:pt x="18" y="32"/>
                  </a:lnTo>
                  <a:lnTo>
                    <a:pt x="18" y="32"/>
                  </a:lnTo>
                  <a:lnTo>
                    <a:pt x="29" y="32"/>
                  </a:lnTo>
                  <a:lnTo>
                    <a:pt x="36" y="30"/>
                  </a:lnTo>
                  <a:lnTo>
                    <a:pt x="40" y="26"/>
                  </a:lnTo>
                  <a:lnTo>
                    <a:pt x="43" y="23"/>
                  </a:lnTo>
                  <a:lnTo>
                    <a:pt x="43" y="23"/>
                  </a:lnTo>
                  <a:lnTo>
                    <a:pt x="43" y="19"/>
                  </a:lnTo>
                  <a:lnTo>
                    <a:pt x="41" y="17"/>
                  </a:lnTo>
                  <a:lnTo>
                    <a:pt x="41" y="17"/>
                  </a:lnTo>
                  <a:lnTo>
                    <a:pt x="37" y="14"/>
                  </a:lnTo>
                  <a:lnTo>
                    <a:pt x="31" y="13"/>
                  </a:lnTo>
                  <a:lnTo>
                    <a:pt x="24" y="12"/>
                  </a:lnTo>
                  <a:lnTo>
                    <a:pt x="20" y="11"/>
                  </a:lnTo>
                  <a:lnTo>
                    <a:pt x="20" y="1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grpSp>
    </p:spTree>
    <p:extLst>
      <p:ext uri="{BB962C8B-B14F-4D97-AF65-F5344CB8AC3E}">
        <p14:creationId xmlns:p14="http://schemas.microsoft.com/office/powerpoint/2010/main" val="35964710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Biography">
    <p:spTree>
      <p:nvGrpSpPr>
        <p:cNvPr id="1" name=""/>
        <p:cNvGrpSpPr/>
        <p:nvPr/>
      </p:nvGrpSpPr>
      <p:grpSpPr>
        <a:xfrm>
          <a:off x="0" y="0"/>
          <a:ext cx="0" cy="0"/>
          <a:chOff x="0" y="0"/>
          <a:chExt cx="0" cy="0"/>
        </a:xfrm>
      </p:grpSpPr>
      <p:sp>
        <p:nvSpPr>
          <p:cNvPr id="2" name="Title 1"/>
          <p:cNvSpPr>
            <a:spLocks noGrp="1"/>
          </p:cNvSpPr>
          <p:nvPr>
            <p:ph type="title"/>
          </p:nvPr>
        </p:nvSpPr>
        <p:spPr>
          <a:xfrm>
            <a:off x="422820" y="228600"/>
            <a:ext cx="10918280" cy="838200"/>
          </a:xfrm>
        </p:spPr>
        <p:txBody>
          <a:bodyPr/>
          <a:lstStyle>
            <a:lvl1pPr>
              <a:defRPr sz="3000"/>
            </a:lvl1pPr>
          </a:lstStyle>
          <a:p>
            <a:r>
              <a:rPr lang="en-US"/>
              <a:t>Click to edit Master title style</a:t>
            </a:r>
            <a:endParaRPr lang="en-US" dirty="0"/>
          </a:p>
        </p:txBody>
      </p:sp>
      <p:sp>
        <p:nvSpPr>
          <p:cNvPr id="3" name="Content Placeholder 2"/>
          <p:cNvSpPr>
            <a:spLocks noGrp="1"/>
          </p:cNvSpPr>
          <p:nvPr>
            <p:ph idx="1"/>
          </p:nvPr>
        </p:nvSpPr>
        <p:spPr>
          <a:xfrm>
            <a:off x="422820" y="1073260"/>
            <a:ext cx="10918280" cy="439305"/>
          </a:xfrm>
        </p:spPr>
        <p:txBody>
          <a:bodyPr lIns="135852"/>
          <a:lstStyle>
            <a:lvl1pPr marL="0" indent="0">
              <a:spcBef>
                <a:spcPts val="0"/>
              </a:spcBef>
              <a:defRPr lang="en-US" sz="1400" b="1" dirty="0" smtClean="0">
                <a:solidFill>
                  <a:srgbClr val="7A9B3D"/>
                </a:solidFill>
                <a:latin typeface="+mn-lt"/>
                <a:ea typeface="+mn-ea"/>
                <a:cs typeface="+mn-cs"/>
              </a:defRPr>
            </a:lvl1pPr>
            <a:lvl2pPr marL="0" indent="0">
              <a:spcBef>
                <a:spcPts val="0"/>
              </a:spcBef>
              <a:buNone/>
              <a:defRPr sz="1400" b="0" i="1">
                <a:solidFill>
                  <a:srgbClr val="7A9B3D"/>
                </a:solidFill>
              </a:defRPr>
            </a:lvl2pPr>
          </a:lstStyle>
          <a:p>
            <a:pPr lvl="0"/>
            <a:r>
              <a:rPr lang="en-US"/>
              <a:t>Click to edit Master text styles</a:t>
            </a:r>
          </a:p>
          <a:p>
            <a:pPr lvl="1"/>
            <a:r>
              <a:rPr lang="en-US"/>
              <a:t>Second level</a:t>
            </a:r>
          </a:p>
        </p:txBody>
      </p:sp>
      <p:sp>
        <p:nvSpPr>
          <p:cNvPr id="10" name="Content Placeholder 9"/>
          <p:cNvSpPr>
            <a:spLocks noGrp="1"/>
          </p:cNvSpPr>
          <p:nvPr>
            <p:ph sz="quarter" idx="13"/>
          </p:nvPr>
        </p:nvSpPr>
        <p:spPr>
          <a:xfrm>
            <a:off x="422820" y="1526851"/>
            <a:ext cx="10918280" cy="4691388"/>
          </a:xfrm>
        </p:spPr>
        <p:txBody>
          <a:bodyPr lIns="135852"/>
          <a:lstStyle>
            <a:lvl1pPr marL="0" indent="0">
              <a:lnSpc>
                <a:spcPct val="100000"/>
              </a:lnSpc>
              <a:spcBef>
                <a:spcPts val="743"/>
              </a:spcBef>
              <a:buFont typeface="Arial" pitchFamily="34" charset="0"/>
              <a:buNone/>
              <a:defRPr sz="1200" b="0">
                <a:solidFill>
                  <a:srgbClr val="000000"/>
                </a:solidFill>
              </a:defRPr>
            </a:lvl1pPr>
            <a:lvl2pPr marL="0" indent="0">
              <a:lnSpc>
                <a:spcPct val="100000"/>
              </a:lnSpc>
              <a:spcBef>
                <a:spcPts val="743"/>
              </a:spcBef>
              <a:buNone/>
              <a:defRPr sz="1200">
                <a:solidFill>
                  <a:srgbClr val="000000"/>
                </a:solidFill>
              </a:defRPr>
            </a:lvl2pPr>
            <a:lvl3pPr marL="0" indent="0">
              <a:lnSpc>
                <a:spcPct val="100000"/>
              </a:lnSpc>
              <a:spcBef>
                <a:spcPts val="743"/>
              </a:spcBef>
              <a:buNone/>
              <a:defRPr sz="1200">
                <a:solidFill>
                  <a:srgbClr val="000000"/>
                </a:solidFill>
              </a:defRPr>
            </a:lvl3pPr>
            <a:lvl4pPr marL="0" indent="0">
              <a:lnSpc>
                <a:spcPct val="100000"/>
              </a:lnSpc>
              <a:spcBef>
                <a:spcPts val="743"/>
              </a:spcBef>
              <a:buFont typeface="Arial" pitchFamily="34" charset="0"/>
              <a:buNone/>
              <a:defRPr sz="1200">
                <a:solidFill>
                  <a:srgbClr val="000000"/>
                </a:solidFill>
              </a:defRPr>
            </a:lvl4pPr>
            <a:lvl5pPr marL="0" indent="0">
              <a:lnSpc>
                <a:spcPct val="100000"/>
              </a:lnSpc>
              <a:spcBef>
                <a:spcPts val="743"/>
              </a:spcBef>
              <a:buFont typeface="Arial" pitchFamily="34" charset="0"/>
              <a:buNone/>
              <a:defRPr sz="1200">
                <a:solidFill>
                  <a:srgbClr val="000000"/>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0" name="Slide Number Placeholder 3">
            <a:extLst>
              <a:ext uri="{FF2B5EF4-FFF2-40B4-BE49-F238E27FC236}">
                <a16:creationId xmlns:a16="http://schemas.microsoft.com/office/drawing/2014/main" id="{443ACE43-0479-4BE1-9DE6-432D6C5EA1B5}"/>
              </a:ext>
            </a:extLst>
          </p:cNvPr>
          <p:cNvSpPr>
            <a:spLocks noGrp="1"/>
          </p:cNvSpPr>
          <p:nvPr>
            <p:ph type="sldNum" sz="quarter" idx="14"/>
          </p:nvPr>
        </p:nvSpPr>
        <p:spPr>
          <a:xfrm>
            <a:off x="0" y="6382513"/>
            <a:ext cx="437173" cy="268288"/>
          </a:xfrm>
        </p:spPr>
        <p:txBody>
          <a:bodyPr/>
          <a:lstStyle>
            <a:lvl1pPr>
              <a:defRPr>
                <a:solidFill>
                  <a:srgbClr val="000000"/>
                </a:solidFill>
              </a:defRPr>
            </a:lvl1pPr>
          </a:lstStyle>
          <a:p>
            <a:pPr>
              <a:defRPr/>
            </a:pPr>
            <a:fld id="{E6474CC2-1230-4213-AD1A-4B2FEEABA7A1}" type="slidenum">
              <a:rPr lang="en-US" smtClean="0"/>
              <a:pPr>
                <a:defRPr/>
              </a:pPr>
              <a:t>‹#›</a:t>
            </a:fld>
            <a:endParaRPr lang="en-US" dirty="0"/>
          </a:p>
        </p:txBody>
      </p:sp>
      <p:sp>
        <p:nvSpPr>
          <p:cNvPr id="41" name="Footer Placeholder 4">
            <a:extLst>
              <a:ext uri="{FF2B5EF4-FFF2-40B4-BE49-F238E27FC236}">
                <a16:creationId xmlns:a16="http://schemas.microsoft.com/office/drawing/2014/main" id="{55FEF058-9623-447D-B622-7C361A953394}"/>
              </a:ext>
            </a:extLst>
          </p:cNvPr>
          <p:cNvSpPr>
            <a:spLocks noGrp="1"/>
          </p:cNvSpPr>
          <p:nvPr>
            <p:ph type="ftr" sz="quarter" idx="15"/>
          </p:nvPr>
        </p:nvSpPr>
        <p:spPr>
          <a:xfrm>
            <a:off x="426722" y="6483292"/>
            <a:ext cx="5245100" cy="172485"/>
          </a:xfrm>
        </p:spPr>
        <p:txBody>
          <a:bodyPr/>
          <a:lstStyle>
            <a:lvl1pPr algn="r">
              <a:defRPr smtClean="0">
                <a:solidFill>
                  <a:srgbClr val="000000"/>
                </a:solidFill>
              </a:defRPr>
            </a:lvl1pPr>
          </a:lstStyle>
          <a:p>
            <a:pPr algn="l">
              <a:defRPr/>
            </a:pPr>
            <a:r>
              <a:rPr lang="en-US"/>
              <a:t>Page footer.</a:t>
            </a:r>
            <a:endParaRPr lang="en-US" dirty="0"/>
          </a:p>
        </p:txBody>
      </p:sp>
      <p:sp>
        <p:nvSpPr>
          <p:cNvPr id="42" name="Rectangle 155">
            <a:extLst>
              <a:ext uri="{FF2B5EF4-FFF2-40B4-BE49-F238E27FC236}">
                <a16:creationId xmlns:a16="http://schemas.microsoft.com/office/drawing/2014/main" id="{30B7D1D1-2C52-483A-9036-8C2314AF2AEF}"/>
              </a:ext>
            </a:extLst>
          </p:cNvPr>
          <p:cNvSpPr>
            <a:spLocks noGrp="1" noChangeArrowheads="1"/>
          </p:cNvSpPr>
          <p:nvPr>
            <p:ph type="dt" sz="half" idx="16"/>
          </p:nvPr>
        </p:nvSpPr>
        <p:spPr>
          <a:xfrm>
            <a:off x="426722" y="6655657"/>
            <a:ext cx="2645277" cy="120649"/>
          </a:xfrm>
        </p:spPr>
        <p:txBody>
          <a:bodyPr/>
          <a:lstStyle>
            <a:lvl1pPr algn="l">
              <a:defRPr sz="833" smtClean="0">
                <a:solidFill>
                  <a:srgbClr val="000000"/>
                </a:solidFill>
              </a:defRPr>
            </a:lvl1pPr>
          </a:lstStyle>
          <a:p>
            <a:pPr>
              <a:defRPr/>
            </a:pPr>
            <a:r>
              <a:rPr lang="en-US"/>
              <a:t>Production code #</a:t>
            </a:r>
            <a:endParaRPr lang="en-US" dirty="0"/>
          </a:p>
        </p:txBody>
      </p:sp>
      <p:grpSp>
        <p:nvGrpSpPr>
          <p:cNvPr id="4" name="Group 3">
            <a:extLst>
              <a:ext uri="{FF2B5EF4-FFF2-40B4-BE49-F238E27FC236}">
                <a16:creationId xmlns:a16="http://schemas.microsoft.com/office/drawing/2014/main" id="{2EBA7982-A0EE-A7DC-C216-9A197D568B6E}"/>
              </a:ext>
            </a:extLst>
          </p:cNvPr>
          <p:cNvGrpSpPr/>
          <p:nvPr userDrawn="1"/>
        </p:nvGrpSpPr>
        <p:grpSpPr>
          <a:xfrm>
            <a:off x="10215053" y="6295153"/>
            <a:ext cx="1527048" cy="338328"/>
            <a:chOff x="6923088" y="4475163"/>
            <a:chExt cx="1873251" cy="403225"/>
          </a:xfrm>
        </p:grpSpPr>
        <p:sp>
          <p:nvSpPr>
            <p:cNvPr id="5" name="AutoShape 4">
              <a:extLst>
                <a:ext uri="{FF2B5EF4-FFF2-40B4-BE49-F238E27FC236}">
                  <a16:creationId xmlns:a16="http://schemas.microsoft.com/office/drawing/2014/main" id="{2210428C-2566-D5CC-3EF4-A67B9C6CC46F}"/>
                </a:ext>
              </a:extLst>
            </p:cNvPr>
            <p:cNvSpPr>
              <a:spLocks noChangeAspect="1" noChangeArrowheads="1" noTextEdit="1"/>
            </p:cNvSpPr>
            <p:nvPr userDrawn="1"/>
          </p:nvSpPr>
          <p:spPr bwMode="auto">
            <a:xfrm>
              <a:off x="6923088" y="4475163"/>
              <a:ext cx="1873250" cy="403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6" name="Freeform 6">
              <a:extLst>
                <a:ext uri="{FF2B5EF4-FFF2-40B4-BE49-F238E27FC236}">
                  <a16:creationId xmlns:a16="http://schemas.microsoft.com/office/drawing/2014/main" id="{E2FBB456-E84D-FCF5-6BDC-2F36CB4BB0CF}"/>
                </a:ext>
              </a:extLst>
            </p:cNvPr>
            <p:cNvSpPr>
              <a:spLocks/>
            </p:cNvSpPr>
            <p:nvPr userDrawn="1"/>
          </p:nvSpPr>
          <p:spPr bwMode="auto">
            <a:xfrm>
              <a:off x="6929438" y="4483101"/>
              <a:ext cx="376238" cy="376238"/>
            </a:xfrm>
            <a:custGeom>
              <a:avLst/>
              <a:gdLst>
                <a:gd name="T0" fmla="*/ 118 w 237"/>
                <a:gd name="T1" fmla="*/ 237 h 237"/>
                <a:gd name="T2" fmla="*/ 142 w 237"/>
                <a:gd name="T3" fmla="*/ 235 h 237"/>
                <a:gd name="T4" fmla="*/ 165 w 237"/>
                <a:gd name="T5" fmla="*/ 228 h 237"/>
                <a:gd name="T6" fmla="*/ 185 w 237"/>
                <a:gd name="T7" fmla="*/ 217 h 237"/>
                <a:gd name="T8" fmla="*/ 202 w 237"/>
                <a:gd name="T9" fmla="*/ 202 h 237"/>
                <a:gd name="T10" fmla="*/ 217 w 237"/>
                <a:gd name="T11" fmla="*/ 185 h 237"/>
                <a:gd name="T12" fmla="*/ 228 w 237"/>
                <a:gd name="T13" fmla="*/ 165 h 237"/>
                <a:gd name="T14" fmla="*/ 235 w 237"/>
                <a:gd name="T15" fmla="*/ 142 h 237"/>
                <a:gd name="T16" fmla="*/ 237 w 237"/>
                <a:gd name="T17" fmla="*/ 119 h 237"/>
                <a:gd name="T18" fmla="*/ 236 w 237"/>
                <a:gd name="T19" fmla="*/ 106 h 237"/>
                <a:gd name="T20" fmla="*/ 232 w 237"/>
                <a:gd name="T21" fmla="*/ 84 h 237"/>
                <a:gd name="T22" fmla="*/ 223 w 237"/>
                <a:gd name="T23" fmla="*/ 62 h 237"/>
                <a:gd name="T24" fmla="*/ 210 w 237"/>
                <a:gd name="T25" fmla="*/ 43 h 237"/>
                <a:gd name="T26" fmla="*/ 194 w 237"/>
                <a:gd name="T27" fmla="*/ 27 h 237"/>
                <a:gd name="T28" fmla="*/ 175 w 237"/>
                <a:gd name="T29" fmla="*/ 15 h 237"/>
                <a:gd name="T30" fmla="*/ 154 w 237"/>
                <a:gd name="T31" fmla="*/ 6 h 237"/>
                <a:gd name="T32" fmla="*/ 131 w 237"/>
                <a:gd name="T33" fmla="*/ 1 h 237"/>
                <a:gd name="T34" fmla="*/ 118 w 237"/>
                <a:gd name="T35" fmla="*/ 0 h 237"/>
                <a:gd name="T36" fmla="*/ 94 w 237"/>
                <a:gd name="T37" fmla="*/ 2 h 237"/>
                <a:gd name="T38" fmla="*/ 72 w 237"/>
                <a:gd name="T39" fmla="*/ 9 h 237"/>
                <a:gd name="T40" fmla="*/ 52 w 237"/>
                <a:gd name="T41" fmla="*/ 21 h 237"/>
                <a:gd name="T42" fmla="*/ 35 w 237"/>
                <a:gd name="T43" fmla="*/ 35 h 237"/>
                <a:gd name="T44" fmla="*/ 19 w 237"/>
                <a:gd name="T45" fmla="*/ 52 h 237"/>
                <a:gd name="T46" fmla="*/ 9 w 237"/>
                <a:gd name="T47" fmla="*/ 72 h 237"/>
                <a:gd name="T48" fmla="*/ 2 w 237"/>
                <a:gd name="T49" fmla="*/ 94 h 237"/>
                <a:gd name="T50" fmla="*/ 0 w 237"/>
                <a:gd name="T51" fmla="*/ 119 h 237"/>
                <a:gd name="T52" fmla="*/ 1 w 237"/>
                <a:gd name="T53" fmla="*/ 131 h 237"/>
                <a:gd name="T54" fmla="*/ 5 w 237"/>
                <a:gd name="T55" fmla="*/ 154 h 237"/>
                <a:gd name="T56" fmla="*/ 14 w 237"/>
                <a:gd name="T57" fmla="*/ 175 h 237"/>
                <a:gd name="T58" fmla="*/ 26 w 237"/>
                <a:gd name="T59" fmla="*/ 194 h 237"/>
                <a:gd name="T60" fmla="*/ 43 w 237"/>
                <a:gd name="T61" fmla="*/ 210 h 237"/>
                <a:gd name="T62" fmla="*/ 62 w 237"/>
                <a:gd name="T63" fmla="*/ 223 h 237"/>
                <a:gd name="T64" fmla="*/ 83 w 237"/>
                <a:gd name="T65" fmla="*/ 233 h 237"/>
                <a:gd name="T66" fmla="*/ 106 w 237"/>
                <a:gd name="T67" fmla="*/ 237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7" h="237">
                  <a:moveTo>
                    <a:pt x="118" y="237"/>
                  </a:moveTo>
                  <a:lnTo>
                    <a:pt x="118" y="237"/>
                  </a:lnTo>
                  <a:lnTo>
                    <a:pt x="131" y="237"/>
                  </a:lnTo>
                  <a:lnTo>
                    <a:pt x="142" y="235"/>
                  </a:lnTo>
                  <a:lnTo>
                    <a:pt x="154" y="233"/>
                  </a:lnTo>
                  <a:lnTo>
                    <a:pt x="165" y="228"/>
                  </a:lnTo>
                  <a:lnTo>
                    <a:pt x="175" y="223"/>
                  </a:lnTo>
                  <a:lnTo>
                    <a:pt x="185" y="217"/>
                  </a:lnTo>
                  <a:lnTo>
                    <a:pt x="194" y="210"/>
                  </a:lnTo>
                  <a:lnTo>
                    <a:pt x="202" y="202"/>
                  </a:lnTo>
                  <a:lnTo>
                    <a:pt x="210" y="194"/>
                  </a:lnTo>
                  <a:lnTo>
                    <a:pt x="217" y="185"/>
                  </a:lnTo>
                  <a:lnTo>
                    <a:pt x="223" y="175"/>
                  </a:lnTo>
                  <a:lnTo>
                    <a:pt x="228" y="165"/>
                  </a:lnTo>
                  <a:lnTo>
                    <a:pt x="232" y="154"/>
                  </a:lnTo>
                  <a:lnTo>
                    <a:pt x="235" y="142"/>
                  </a:lnTo>
                  <a:lnTo>
                    <a:pt x="236" y="131"/>
                  </a:lnTo>
                  <a:lnTo>
                    <a:pt x="237" y="119"/>
                  </a:lnTo>
                  <a:lnTo>
                    <a:pt x="237" y="119"/>
                  </a:lnTo>
                  <a:lnTo>
                    <a:pt x="236" y="106"/>
                  </a:lnTo>
                  <a:lnTo>
                    <a:pt x="235" y="94"/>
                  </a:lnTo>
                  <a:lnTo>
                    <a:pt x="232" y="84"/>
                  </a:lnTo>
                  <a:lnTo>
                    <a:pt x="228" y="72"/>
                  </a:lnTo>
                  <a:lnTo>
                    <a:pt x="223" y="62"/>
                  </a:lnTo>
                  <a:lnTo>
                    <a:pt x="217" y="52"/>
                  </a:lnTo>
                  <a:lnTo>
                    <a:pt x="210" y="43"/>
                  </a:lnTo>
                  <a:lnTo>
                    <a:pt x="202" y="35"/>
                  </a:lnTo>
                  <a:lnTo>
                    <a:pt x="194" y="27"/>
                  </a:lnTo>
                  <a:lnTo>
                    <a:pt x="185" y="21"/>
                  </a:lnTo>
                  <a:lnTo>
                    <a:pt x="175" y="15"/>
                  </a:lnTo>
                  <a:lnTo>
                    <a:pt x="165" y="9"/>
                  </a:lnTo>
                  <a:lnTo>
                    <a:pt x="154" y="6"/>
                  </a:lnTo>
                  <a:lnTo>
                    <a:pt x="142" y="2"/>
                  </a:lnTo>
                  <a:lnTo>
                    <a:pt x="131" y="1"/>
                  </a:lnTo>
                  <a:lnTo>
                    <a:pt x="118" y="0"/>
                  </a:lnTo>
                  <a:lnTo>
                    <a:pt x="118" y="0"/>
                  </a:lnTo>
                  <a:lnTo>
                    <a:pt x="106" y="1"/>
                  </a:lnTo>
                  <a:lnTo>
                    <a:pt x="94" y="2"/>
                  </a:lnTo>
                  <a:lnTo>
                    <a:pt x="83" y="6"/>
                  </a:lnTo>
                  <a:lnTo>
                    <a:pt x="72" y="9"/>
                  </a:lnTo>
                  <a:lnTo>
                    <a:pt x="62" y="15"/>
                  </a:lnTo>
                  <a:lnTo>
                    <a:pt x="52" y="21"/>
                  </a:lnTo>
                  <a:lnTo>
                    <a:pt x="43" y="27"/>
                  </a:lnTo>
                  <a:lnTo>
                    <a:pt x="35" y="35"/>
                  </a:lnTo>
                  <a:lnTo>
                    <a:pt x="26" y="43"/>
                  </a:lnTo>
                  <a:lnTo>
                    <a:pt x="19" y="52"/>
                  </a:lnTo>
                  <a:lnTo>
                    <a:pt x="14" y="62"/>
                  </a:lnTo>
                  <a:lnTo>
                    <a:pt x="9" y="72"/>
                  </a:lnTo>
                  <a:lnTo>
                    <a:pt x="5" y="84"/>
                  </a:lnTo>
                  <a:lnTo>
                    <a:pt x="2" y="94"/>
                  </a:lnTo>
                  <a:lnTo>
                    <a:pt x="1" y="106"/>
                  </a:lnTo>
                  <a:lnTo>
                    <a:pt x="0" y="119"/>
                  </a:lnTo>
                  <a:lnTo>
                    <a:pt x="0" y="119"/>
                  </a:lnTo>
                  <a:lnTo>
                    <a:pt x="1" y="131"/>
                  </a:lnTo>
                  <a:lnTo>
                    <a:pt x="2" y="142"/>
                  </a:lnTo>
                  <a:lnTo>
                    <a:pt x="5" y="154"/>
                  </a:lnTo>
                  <a:lnTo>
                    <a:pt x="9" y="165"/>
                  </a:lnTo>
                  <a:lnTo>
                    <a:pt x="14" y="175"/>
                  </a:lnTo>
                  <a:lnTo>
                    <a:pt x="19" y="185"/>
                  </a:lnTo>
                  <a:lnTo>
                    <a:pt x="26" y="194"/>
                  </a:lnTo>
                  <a:lnTo>
                    <a:pt x="35" y="202"/>
                  </a:lnTo>
                  <a:lnTo>
                    <a:pt x="43" y="210"/>
                  </a:lnTo>
                  <a:lnTo>
                    <a:pt x="52" y="217"/>
                  </a:lnTo>
                  <a:lnTo>
                    <a:pt x="62" y="223"/>
                  </a:lnTo>
                  <a:lnTo>
                    <a:pt x="72" y="228"/>
                  </a:lnTo>
                  <a:lnTo>
                    <a:pt x="83" y="233"/>
                  </a:lnTo>
                  <a:lnTo>
                    <a:pt x="94" y="235"/>
                  </a:lnTo>
                  <a:lnTo>
                    <a:pt x="106" y="237"/>
                  </a:lnTo>
                  <a:lnTo>
                    <a:pt x="118" y="23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7" name="Freeform 7">
              <a:extLst>
                <a:ext uri="{FF2B5EF4-FFF2-40B4-BE49-F238E27FC236}">
                  <a16:creationId xmlns:a16="http://schemas.microsoft.com/office/drawing/2014/main" id="{B7455EF1-2552-ABEB-77AF-B89D4F0C87A2}"/>
                </a:ext>
              </a:extLst>
            </p:cNvPr>
            <p:cNvSpPr>
              <a:spLocks/>
            </p:cNvSpPr>
            <p:nvPr userDrawn="1"/>
          </p:nvSpPr>
          <p:spPr bwMode="auto">
            <a:xfrm>
              <a:off x="6929438" y="4483101"/>
              <a:ext cx="376238" cy="376238"/>
            </a:xfrm>
            <a:custGeom>
              <a:avLst/>
              <a:gdLst>
                <a:gd name="T0" fmla="*/ 118 w 237"/>
                <a:gd name="T1" fmla="*/ 237 h 237"/>
                <a:gd name="T2" fmla="*/ 142 w 237"/>
                <a:gd name="T3" fmla="*/ 235 h 237"/>
                <a:gd name="T4" fmla="*/ 165 w 237"/>
                <a:gd name="T5" fmla="*/ 228 h 237"/>
                <a:gd name="T6" fmla="*/ 185 w 237"/>
                <a:gd name="T7" fmla="*/ 217 h 237"/>
                <a:gd name="T8" fmla="*/ 202 w 237"/>
                <a:gd name="T9" fmla="*/ 202 h 237"/>
                <a:gd name="T10" fmla="*/ 217 w 237"/>
                <a:gd name="T11" fmla="*/ 185 h 237"/>
                <a:gd name="T12" fmla="*/ 228 w 237"/>
                <a:gd name="T13" fmla="*/ 165 h 237"/>
                <a:gd name="T14" fmla="*/ 235 w 237"/>
                <a:gd name="T15" fmla="*/ 142 h 237"/>
                <a:gd name="T16" fmla="*/ 237 w 237"/>
                <a:gd name="T17" fmla="*/ 119 h 237"/>
                <a:gd name="T18" fmla="*/ 236 w 237"/>
                <a:gd name="T19" fmla="*/ 106 h 237"/>
                <a:gd name="T20" fmla="*/ 232 w 237"/>
                <a:gd name="T21" fmla="*/ 84 h 237"/>
                <a:gd name="T22" fmla="*/ 223 w 237"/>
                <a:gd name="T23" fmla="*/ 62 h 237"/>
                <a:gd name="T24" fmla="*/ 210 w 237"/>
                <a:gd name="T25" fmla="*/ 43 h 237"/>
                <a:gd name="T26" fmla="*/ 194 w 237"/>
                <a:gd name="T27" fmla="*/ 27 h 237"/>
                <a:gd name="T28" fmla="*/ 175 w 237"/>
                <a:gd name="T29" fmla="*/ 15 h 237"/>
                <a:gd name="T30" fmla="*/ 154 w 237"/>
                <a:gd name="T31" fmla="*/ 6 h 237"/>
                <a:gd name="T32" fmla="*/ 131 w 237"/>
                <a:gd name="T33" fmla="*/ 1 h 237"/>
                <a:gd name="T34" fmla="*/ 118 w 237"/>
                <a:gd name="T35" fmla="*/ 0 h 237"/>
                <a:gd name="T36" fmla="*/ 94 w 237"/>
                <a:gd name="T37" fmla="*/ 2 h 237"/>
                <a:gd name="T38" fmla="*/ 72 w 237"/>
                <a:gd name="T39" fmla="*/ 9 h 237"/>
                <a:gd name="T40" fmla="*/ 52 w 237"/>
                <a:gd name="T41" fmla="*/ 21 h 237"/>
                <a:gd name="T42" fmla="*/ 35 w 237"/>
                <a:gd name="T43" fmla="*/ 35 h 237"/>
                <a:gd name="T44" fmla="*/ 19 w 237"/>
                <a:gd name="T45" fmla="*/ 52 h 237"/>
                <a:gd name="T46" fmla="*/ 9 w 237"/>
                <a:gd name="T47" fmla="*/ 72 h 237"/>
                <a:gd name="T48" fmla="*/ 2 w 237"/>
                <a:gd name="T49" fmla="*/ 94 h 237"/>
                <a:gd name="T50" fmla="*/ 0 w 237"/>
                <a:gd name="T51" fmla="*/ 119 h 237"/>
                <a:gd name="T52" fmla="*/ 1 w 237"/>
                <a:gd name="T53" fmla="*/ 131 h 237"/>
                <a:gd name="T54" fmla="*/ 5 w 237"/>
                <a:gd name="T55" fmla="*/ 154 h 237"/>
                <a:gd name="T56" fmla="*/ 14 w 237"/>
                <a:gd name="T57" fmla="*/ 175 h 237"/>
                <a:gd name="T58" fmla="*/ 26 w 237"/>
                <a:gd name="T59" fmla="*/ 194 h 237"/>
                <a:gd name="T60" fmla="*/ 43 w 237"/>
                <a:gd name="T61" fmla="*/ 210 h 237"/>
                <a:gd name="T62" fmla="*/ 62 w 237"/>
                <a:gd name="T63" fmla="*/ 223 h 237"/>
                <a:gd name="T64" fmla="*/ 83 w 237"/>
                <a:gd name="T65" fmla="*/ 233 h 237"/>
                <a:gd name="T66" fmla="*/ 106 w 237"/>
                <a:gd name="T67" fmla="*/ 237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7" h="237">
                  <a:moveTo>
                    <a:pt x="118" y="237"/>
                  </a:moveTo>
                  <a:lnTo>
                    <a:pt x="118" y="237"/>
                  </a:lnTo>
                  <a:lnTo>
                    <a:pt x="131" y="237"/>
                  </a:lnTo>
                  <a:lnTo>
                    <a:pt x="142" y="235"/>
                  </a:lnTo>
                  <a:lnTo>
                    <a:pt x="154" y="233"/>
                  </a:lnTo>
                  <a:lnTo>
                    <a:pt x="165" y="228"/>
                  </a:lnTo>
                  <a:lnTo>
                    <a:pt x="175" y="223"/>
                  </a:lnTo>
                  <a:lnTo>
                    <a:pt x="185" y="217"/>
                  </a:lnTo>
                  <a:lnTo>
                    <a:pt x="194" y="210"/>
                  </a:lnTo>
                  <a:lnTo>
                    <a:pt x="202" y="202"/>
                  </a:lnTo>
                  <a:lnTo>
                    <a:pt x="210" y="194"/>
                  </a:lnTo>
                  <a:lnTo>
                    <a:pt x="217" y="185"/>
                  </a:lnTo>
                  <a:lnTo>
                    <a:pt x="223" y="175"/>
                  </a:lnTo>
                  <a:lnTo>
                    <a:pt x="228" y="165"/>
                  </a:lnTo>
                  <a:lnTo>
                    <a:pt x="232" y="154"/>
                  </a:lnTo>
                  <a:lnTo>
                    <a:pt x="235" y="142"/>
                  </a:lnTo>
                  <a:lnTo>
                    <a:pt x="236" y="131"/>
                  </a:lnTo>
                  <a:lnTo>
                    <a:pt x="237" y="119"/>
                  </a:lnTo>
                  <a:lnTo>
                    <a:pt x="237" y="119"/>
                  </a:lnTo>
                  <a:lnTo>
                    <a:pt x="236" y="106"/>
                  </a:lnTo>
                  <a:lnTo>
                    <a:pt x="235" y="94"/>
                  </a:lnTo>
                  <a:lnTo>
                    <a:pt x="232" y="84"/>
                  </a:lnTo>
                  <a:lnTo>
                    <a:pt x="228" y="72"/>
                  </a:lnTo>
                  <a:lnTo>
                    <a:pt x="223" y="62"/>
                  </a:lnTo>
                  <a:lnTo>
                    <a:pt x="217" y="52"/>
                  </a:lnTo>
                  <a:lnTo>
                    <a:pt x="210" y="43"/>
                  </a:lnTo>
                  <a:lnTo>
                    <a:pt x="202" y="35"/>
                  </a:lnTo>
                  <a:lnTo>
                    <a:pt x="194" y="27"/>
                  </a:lnTo>
                  <a:lnTo>
                    <a:pt x="185" y="21"/>
                  </a:lnTo>
                  <a:lnTo>
                    <a:pt x="175" y="15"/>
                  </a:lnTo>
                  <a:lnTo>
                    <a:pt x="165" y="9"/>
                  </a:lnTo>
                  <a:lnTo>
                    <a:pt x="154" y="6"/>
                  </a:lnTo>
                  <a:lnTo>
                    <a:pt x="142" y="2"/>
                  </a:lnTo>
                  <a:lnTo>
                    <a:pt x="131" y="1"/>
                  </a:lnTo>
                  <a:lnTo>
                    <a:pt x="118" y="0"/>
                  </a:lnTo>
                  <a:lnTo>
                    <a:pt x="118" y="0"/>
                  </a:lnTo>
                  <a:lnTo>
                    <a:pt x="106" y="1"/>
                  </a:lnTo>
                  <a:lnTo>
                    <a:pt x="94" y="2"/>
                  </a:lnTo>
                  <a:lnTo>
                    <a:pt x="83" y="6"/>
                  </a:lnTo>
                  <a:lnTo>
                    <a:pt x="72" y="9"/>
                  </a:lnTo>
                  <a:lnTo>
                    <a:pt x="62" y="15"/>
                  </a:lnTo>
                  <a:lnTo>
                    <a:pt x="52" y="21"/>
                  </a:lnTo>
                  <a:lnTo>
                    <a:pt x="43" y="27"/>
                  </a:lnTo>
                  <a:lnTo>
                    <a:pt x="35" y="35"/>
                  </a:lnTo>
                  <a:lnTo>
                    <a:pt x="26" y="43"/>
                  </a:lnTo>
                  <a:lnTo>
                    <a:pt x="19" y="52"/>
                  </a:lnTo>
                  <a:lnTo>
                    <a:pt x="14" y="62"/>
                  </a:lnTo>
                  <a:lnTo>
                    <a:pt x="9" y="72"/>
                  </a:lnTo>
                  <a:lnTo>
                    <a:pt x="5" y="84"/>
                  </a:lnTo>
                  <a:lnTo>
                    <a:pt x="2" y="94"/>
                  </a:lnTo>
                  <a:lnTo>
                    <a:pt x="1" y="106"/>
                  </a:lnTo>
                  <a:lnTo>
                    <a:pt x="0" y="119"/>
                  </a:lnTo>
                  <a:lnTo>
                    <a:pt x="0" y="119"/>
                  </a:lnTo>
                  <a:lnTo>
                    <a:pt x="1" y="131"/>
                  </a:lnTo>
                  <a:lnTo>
                    <a:pt x="2" y="142"/>
                  </a:lnTo>
                  <a:lnTo>
                    <a:pt x="5" y="154"/>
                  </a:lnTo>
                  <a:lnTo>
                    <a:pt x="9" y="165"/>
                  </a:lnTo>
                  <a:lnTo>
                    <a:pt x="14" y="175"/>
                  </a:lnTo>
                  <a:lnTo>
                    <a:pt x="19" y="185"/>
                  </a:lnTo>
                  <a:lnTo>
                    <a:pt x="26" y="194"/>
                  </a:lnTo>
                  <a:lnTo>
                    <a:pt x="35" y="202"/>
                  </a:lnTo>
                  <a:lnTo>
                    <a:pt x="43" y="210"/>
                  </a:lnTo>
                  <a:lnTo>
                    <a:pt x="52" y="217"/>
                  </a:lnTo>
                  <a:lnTo>
                    <a:pt x="62" y="223"/>
                  </a:lnTo>
                  <a:lnTo>
                    <a:pt x="72" y="228"/>
                  </a:lnTo>
                  <a:lnTo>
                    <a:pt x="83" y="233"/>
                  </a:lnTo>
                  <a:lnTo>
                    <a:pt x="94" y="235"/>
                  </a:lnTo>
                  <a:lnTo>
                    <a:pt x="106" y="237"/>
                  </a:lnTo>
                  <a:lnTo>
                    <a:pt x="118" y="23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8" name="Freeform 83">
              <a:extLst>
                <a:ext uri="{FF2B5EF4-FFF2-40B4-BE49-F238E27FC236}">
                  <a16:creationId xmlns:a16="http://schemas.microsoft.com/office/drawing/2014/main" id="{CD27A3FE-9C38-B9C7-E458-6F657F641E6D}"/>
                </a:ext>
              </a:extLst>
            </p:cNvPr>
            <p:cNvSpPr>
              <a:spLocks/>
            </p:cNvSpPr>
            <p:nvPr userDrawn="1"/>
          </p:nvSpPr>
          <p:spPr bwMode="auto">
            <a:xfrm>
              <a:off x="6923088" y="4475163"/>
              <a:ext cx="387350" cy="369888"/>
            </a:xfrm>
            <a:custGeom>
              <a:avLst/>
              <a:gdLst>
                <a:gd name="T0" fmla="*/ 161 w 244"/>
                <a:gd name="T1" fmla="*/ 152 h 233"/>
                <a:gd name="T2" fmla="*/ 76 w 244"/>
                <a:gd name="T3" fmla="*/ 233 h 233"/>
                <a:gd name="T4" fmla="*/ 55 w 244"/>
                <a:gd name="T5" fmla="*/ 221 h 233"/>
                <a:gd name="T6" fmla="*/ 27 w 244"/>
                <a:gd name="T7" fmla="*/ 197 h 233"/>
                <a:gd name="T8" fmla="*/ 9 w 244"/>
                <a:gd name="T9" fmla="*/ 166 h 233"/>
                <a:gd name="T10" fmla="*/ 2 w 244"/>
                <a:gd name="T11" fmla="*/ 144 h 233"/>
                <a:gd name="T12" fmla="*/ 1 w 244"/>
                <a:gd name="T13" fmla="*/ 108 h 233"/>
                <a:gd name="T14" fmla="*/ 9 w 244"/>
                <a:gd name="T15" fmla="*/ 74 h 233"/>
                <a:gd name="T16" fmla="*/ 21 w 244"/>
                <a:gd name="T17" fmla="*/ 53 h 233"/>
                <a:gd name="T18" fmla="*/ 46 w 244"/>
                <a:gd name="T19" fmla="*/ 26 h 233"/>
                <a:gd name="T20" fmla="*/ 77 w 244"/>
                <a:gd name="T21" fmla="*/ 7 h 233"/>
                <a:gd name="T22" fmla="*/ 96 w 244"/>
                <a:gd name="T23" fmla="*/ 2 h 233"/>
                <a:gd name="T24" fmla="*/ 127 w 244"/>
                <a:gd name="T25" fmla="*/ 0 h 233"/>
                <a:gd name="T26" fmla="*/ 156 w 244"/>
                <a:gd name="T27" fmla="*/ 5 h 233"/>
                <a:gd name="T28" fmla="*/ 177 w 244"/>
                <a:gd name="T29" fmla="*/ 13 h 233"/>
                <a:gd name="T30" fmla="*/ 205 w 244"/>
                <a:gd name="T31" fmla="*/ 33 h 233"/>
                <a:gd name="T32" fmla="*/ 226 w 244"/>
                <a:gd name="T33" fmla="*/ 59 h 233"/>
                <a:gd name="T34" fmla="*/ 237 w 244"/>
                <a:gd name="T35" fmla="*/ 82 h 233"/>
                <a:gd name="T36" fmla="*/ 244 w 244"/>
                <a:gd name="T37" fmla="*/ 119 h 233"/>
                <a:gd name="T38" fmla="*/ 238 w 244"/>
                <a:gd name="T39" fmla="*/ 157 h 233"/>
                <a:gd name="T40" fmla="*/ 223 w 244"/>
                <a:gd name="T41" fmla="*/ 188 h 233"/>
                <a:gd name="T42" fmla="*/ 199 w 244"/>
                <a:gd name="T43" fmla="*/ 215 h 233"/>
                <a:gd name="T44" fmla="*/ 211 w 244"/>
                <a:gd name="T45" fmla="*/ 186 h 233"/>
                <a:gd name="T46" fmla="*/ 152 w 244"/>
                <a:gd name="T47" fmla="*/ 135 h 233"/>
                <a:gd name="T48" fmla="*/ 230 w 244"/>
                <a:gd name="T49" fmla="*/ 146 h 233"/>
                <a:gd name="T50" fmla="*/ 232 w 244"/>
                <a:gd name="T51" fmla="*/ 103 h 233"/>
                <a:gd name="T52" fmla="*/ 156 w 244"/>
                <a:gd name="T53" fmla="*/ 108 h 233"/>
                <a:gd name="T54" fmla="*/ 216 w 244"/>
                <a:gd name="T55" fmla="*/ 62 h 233"/>
                <a:gd name="T56" fmla="*/ 148 w 244"/>
                <a:gd name="T57" fmla="*/ 96 h 233"/>
                <a:gd name="T58" fmla="*/ 184 w 244"/>
                <a:gd name="T59" fmla="*/ 30 h 233"/>
                <a:gd name="T60" fmla="*/ 145 w 244"/>
                <a:gd name="T61" fmla="*/ 13 h 233"/>
                <a:gd name="T62" fmla="*/ 116 w 244"/>
                <a:gd name="T63" fmla="*/ 62 h 233"/>
                <a:gd name="T64" fmla="*/ 102 w 244"/>
                <a:gd name="T65" fmla="*/ 11 h 233"/>
                <a:gd name="T66" fmla="*/ 61 w 244"/>
                <a:gd name="T67" fmla="*/ 28 h 233"/>
                <a:gd name="T68" fmla="*/ 96 w 244"/>
                <a:gd name="T69" fmla="*/ 94 h 233"/>
                <a:gd name="T70" fmla="*/ 29 w 244"/>
                <a:gd name="T71" fmla="*/ 59 h 233"/>
                <a:gd name="T72" fmla="*/ 13 w 244"/>
                <a:gd name="T73" fmla="*/ 98 h 233"/>
                <a:gd name="T74" fmla="*/ 86 w 244"/>
                <a:gd name="T75" fmla="*/ 121 h 233"/>
                <a:gd name="T76" fmla="*/ 14 w 244"/>
                <a:gd name="T77" fmla="*/ 142 h 233"/>
                <a:gd name="T78" fmla="*/ 29 w 244"/>
                <a:gd name="T79" fmla="*/ 183 h 233"/>
                <a:gd name="T80" fmla="*/ 77 w 244"/>
                <a:gd name="T81" fmla="*/ 159 h 233"/>
                <a:gd name="T82" fmla="*/ 93 w 244"/>
                <a:gd name="T83" fmla="*/ 135 h 233"/>
                <a:gd name="T84" fmla="*/ 104 w 244"/>
                <a:gd name="T85" fmla="*/ 14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44" h="233">
                  <a:moveTo>
                    <a:pt x="104" y="144"/>
                  </a:moveTo>
                  <a:lnTo>
                    <a:pt x="148" y="144"/>
                  </a:lnTo>
                  <a:lnTo>
                    <a:pt x="161" y="152"/>
                  </a:lnTo>
                  <a:lnTo>
                    <a:pt x="102" y="152"/>
                  </a:lnTo>
                  <a:lnTo>
                    <a:pt x="79" y="225"/>
                  </a:lnTo>
                  <a:lnTo>
                    <a:pt x="76" y="233"/>
                  </a:lnTo>
                  <a:lnTo>
                    <a:pt x="76" y="233"/>
                  </a:lnTo>
                  <a:lnTo>
                    <a:pt x="66" y="228"/>
                  </a:lnTo>
                  <a:lnTo>
                    <a:pt x="55" y="221"/>
                  </a:lnTo>
                  <a:lnTo>
                    <a:pt x="45" y="214"/>
                  </a:lnTo>
                  <a:lnTo>
                    <a:pt x="36" y="206"/>
                  </a:lnTo>
                  <a:lnTo>
                    <a:pt x="27" y="197"/>
                  </a:lnTo>
                  <a:lnTo>
                    <a:pt x="20" y="187"/>
                  </a:lnTo>
                  <a:lnTo>
                    <a:pt x="14" y="177"/>
                  </a:lnTo>
                  <a:lnTo>
                    <a:pt x="9" y="166"/>
                  </a:lnTo>
                  <a:lnTo>
                    <a:pt x="9" y="166"/>
                  </a:lnTo>
                  <a:lnTo>
                    <a:pt x="5" y="156"/>
                  </a:lnTo>
                  <a:lnTo>
                    <a:pt x="2" y="144"/>
                  </a:lnTo>
                  <a:lnTo>
                    <a:pt x="0" y="132"/>
                  </a:lnTo>
                  <a:lnTo>
                    <a:pt x="0" y="121"/>
                  </a:lnTo>
                  <a:lnTo>
                    <a:pt x="1" y="108"/>
                  </a:lnTo>
                  <a:lnTo>
                    <a:pt x="2" y="96"/>
                  </a:lnTo>
                  <a:lnTo>
                    <a:pt x="5" y="85"/>
                  </a:lnTo>
                  <a:lnTo>
                    <a:pt x="9" y="74"/>
                  </a:lnTo>
                  <a:lnTo>
                    <a:pt x="9" y="74"/>
                  </a:lnTo>
                  <a:lnTo>
                    <a:pt x="14" y="63"/>
                  </a:lnTo>
                  <a:lnTo>
                    <a:pt x="21" y="53"/>
                  </a:lnTo>
                  <a:lnTo>
                    <a:pt x="28" y="43"/>
                  </a:lnTo>
                  <a:lnTo>
                    <a:pt x="36" y="34"/>
                  </a:lnTo>
                  <a:lnTo>
                    <a:pt x="46" y="26"/>
                  </a:lnTo>
                  <a:lnTo>
                    <a:pt x="56" y="19"/>
                  </a:lnTo>
                  <a:lnTo>
                    <a:pt x="67" y="12"/>
                  </a:lnTo>
                  <a:lnTo>
                    <a:pt x="77" y="7"/>
                  </a:lnTo>
                  <a:lnTo>
                    <a:pt x="77" y="7"/>
                  </a:lnTo>
                  <a:lnTo>
                    <a:pt x="87" y="5"/>
                  </a:lnTo>
                  <a:lnTo>
                    <a:pt x="96" y="2"/>
                  </a:lnTo>
                  <a:lnTo>
                    <a:pt x="107" y="0"/>
                  </a:lnTo>
                  <a:lnTo>
                    <a:pt x="116" y="0"/>
                  </a:lnTo>
                  <a:lnTo>
                    <a:pt x="127" y="0"/>
                  </a:lnTo>
                  <a:lnTo>
                    <a:pt x="137" y="0"/>
                  </a:lnTo>
                  <a:lnTo>
                    <a:pt x="146" y="2"/>
                  </a:lnTo>
                  <a:lnTo>
                    <a:pt x="156" y="5"/>
                  </a:lnTo>
                  <a:lnTo>
                    <a:pt x="156" y="5"/>
                  </a:lnTo>
                  <a:lnTo>
                    <a:pt x="166" y="8"/>
                  </a:lnTo>
                  <a:lnTo>
                    <a:pt x="177" y="13"/>
                  </a:lnTo>
                  <a:lnTo>
                    <a:pt x="186" y="19"/>
                  </a:lnTo>
                  <a:lnTo>
                    <a:pt x="196" y="25"/>
                  </a:lnTo>
                  <a:lnTo>
                    <a:pt x="205" y="33"/>
                  </a:lnTo>
                  <a:lnTo>
                    <a:pt x="213" y="41"/>
                  </a:lnTo>
                  <a:lnTo>
                    <a:pt x="220" y="49"/>
                  </a:lnTo>
                  <a:lnTo>
                    <a:pt x="226" y="59"/>
                  </a:lnTo>
                  <a:lnTo>
                    <a:pt x="226" y="59"/>
                  </a:lnTo>
                  <a:lnTo>
                    <a:pt x="232" y="70"/>
                  </a:lnTo>
                  <a:lnTo>
                    <a:pt x="237" y="82"/>
                  </a:lnTo>
                  <a:lnTo>
                    <a:pt x="240" y="94"/>
                  </a:lnTo>
                  <a:lnTo>
                    <a:pt x="243" y="107"/>
                  </a:lnTo>
                  <a:lnTo>
                    <a:pt x="244" y="119"/>
                  </a:lnTo>
                  <a:lnTo>
                    <a:pt x="243" y="132"/>
                  </a:lnTo>
                  <a:lnTo>
                    <a:pt x="241" y="145"/>
                  </a:lnTo>
                  <a:lnTo>
                    <a:pt x="238" y="157"/>
                  </a:lnTo>
                  <a:lnTo>
                    <a:pt x="238" y="157"/>
                  </a:lnTo>
                  <a:lnTo>
                    <a:pt x="232" y="173"/>
                  </a:lnTo>
                  <a:lnTo>
                    <a:pt x="223" y="188"/>
                  </a:lnTo>
                  <a:lnTo>
                    <a:pt x="212" y="202"/>
                  </a:lnTo>
                  <a:lnTo>
                    <a:pt x="206" y="210"/>
                  </a:lnTo>
                  <a:lnTo>
                    <a:pt x="199" y="215"/>
                  </a:lnTo>
                  <a:lnTo>
                    <a:pt x="196" y="210"/>
                  </a:lnTo>
                  <a:lnTo>
                    <a:pt x="166" y="162"/>
                  </a:lnTo>
                  <a:lnTo>
                    <a:pt x="211" y="186"/>
                  </a:lnTo>
                  <a:lnTo>
                    <a:pt x="211" y="186"/>
                  </a:lnTo>
                  <a:lnTo>
                    <a:pt x="212" y="186"/>
                  </a:lnTo>
                  <a:lnTo>
                    <a:pt x="152" y="135"/>
                  </a:lnTo>
                  <a:lnTo>
                    <a:pt x="229" y="146"/>
                  </a:lnTo>
                  <a:lnTo>
                    <a:pt x="229" y="146"/>
                  </a:lnTo>
                  <a:lnTo>
                    <a:pt x="230" y="146"/>
                  </a:lnTo>
                  <a:lnTo>
                    <a:pt x="229" y="146"/>
                  </a:lnTo>
                  <a:lnTo>
                    <a:pt x="157" y="121"/>
                  </a:lnTo>
                  <a:lnTo>
                    <a:pt x="232" y="103"/>
                  </a:lnTo>
                  <a:lnTo>
                    <a:pt x="232" y="103"/>
                  </a:lnTo>
                  <a:lnTo>
                    <a:pt x="232" y="102"/>
                  </a:lnTo>
                  <a:lnTo>
                    <a:pt x="156" y="108"/>
                  </a:lnTo>
                  <a:lnTo>
                    <a:pt x="210" y="67"/>
                  </a:lnTo>
                  <a:lnTo>
                    <a:pt x="216" y="62"/>
                  </a:lnTo>
                  <a:lnTo>
                    <a:pt x="216" y="62"/>
                  </a:lnTo>
                  <a:lnTo>
                    <a:pt x="214" y="62"/>
                  </a:lnTo>
                  <a:lnTo>
                    <a:pt x="158" y="91"/>
                  </a:lnTo>
                  <a:lnTo>
                    <a:pt x="148" y="96"/>
                  </a:lnTo>
                  <a:lnTo>
                    <a:pt x="185" y="30"/>
                  </a:lnTo>
                  <a:lnTo>
                    <a:pt x="185" y="30"/>
                  </a:lnTo>
                  <a:lnTo>
                    <a:pt x="184" y="30"/>
                  </a:lnTo>
                  <a:lnTo>
                    <a:pt x="136" y="88"/>
                  </a:lnTo>
                  <a:lnTo>
                    <a:pt x="145" y="13"/>
                  </a:lnTo>
                  <a:lnTo>
                    <a:pt x="145" y="13"/>
                  </a:lnTo>
                  <a:lnTo>
                    <a:pt x="144" y="13"/>
                  </a:lnTo>
                  <a:lnTo>
                    <a:pt x="122" y="85"/>
                  </a:lnTo>
                  <a:lnTo>
                    <a:pt x="116" y="62"/>
                  </a:lnTo>
                  <a:lnTo>
                    <a:pt x="103" y="11"/>
                  </a:lnTo>
                  <a:lnTo>
                    <a:pt x="103" y="11"/>
                  </a:lnTo>
                  <a:lnTo>
                    <a:pt x="102" y="11"/>
                  </a:lnTo>
                  <a:lnTo>
                    <a:pt x="103" y="16"/>
                  </a:lnTo>
                  <a:lnTo>
                    <a:pt x="108" y="88"/>
                  </a:lnTo>
                  <a:lnTo>
                    <a:pt x="61" y="28"/>
                  </a:lnTo>
                  <a:lnTo>
                    <a:pt x="61" y="28"/>
                  </a:lnTo>
                  <a:lnTo>
                    <a:pt x="61" y="28"/>
                  </a:lnTo>
                  <a:lnTo>
                    <a:pt x="96" y="94"/>
                  </a:lnTo>
                  <a:lnTo>
                    <a:pt x="30" y="59"/>
                  </a:lnTo>
                  <a:lnTo>
                    <a:pt x="30" y="59"/>
                  </a:lnTo>
                  <a:lnTo>
                    <a:pt x="29" y="59"/>
                  </a:lnTo>
                  <a:lnTo>
                    <a:pt x="82" y="102"/>
                  </a:lnTo>
                  <a:lnTo>
                    <a:pt x="88" y="107"/>
                  </a:lnTo>
                  <a:lnTo>
                    <a:pt x="13" y="98"/>
                  </a:lnTo>
                  <a:lnTo>
                    <a:pt x="13" y="98"/>
                  </a:lnTo>
                  <a:lnTo>
                    <a:pt x="13" y="99"/>
                  </a:lnTo>
                  <a:lnTo>
                    <a:pt x="86" y="121"/>
                  </a:lnTo>
                  <a:lnTo>
                    <a:pt x="14" y="142"/>
                  </a:lnTo>
                  <a:lnTo>
                    <a:pt x="14" y="142"/>
                  </a:lnTo>
                  <a:lnTo>
                    <a:pt x="14" y="142"/>
                  </a:lnTo>
                  <a:lnTo>
                    <a:pt x="88" y="133"/>
                  </a:lnTo>
                  <a:lnTo>
                    <a:pt x="29" y="183"/>
                  </a:lnTo>
                  <a:lnTo>
                    <a:pt x="29" y="183"/>
                  </a:lnTo>
                  <a:lnTo>
                    <a:pt x="29" y="184"/>
                  </a:lnTo>
                  <a:lnTo>
                    <a:pt x="30" y="183"/>
                  </a:lnTo>
                  <a:lnTo>
                    <a:pt x="77" y="159"/>
                  </a:lnTo>
                  <a:lnTo>
                    <a:pt x="88" y="142"/>
                  </a:lnTo>
                  <a:lnTo>
                    <a:pt x="101" y="142"/>
                  </a:lnTo>
                  <a:lnTo>
                    <a:pt x="93" y="135"/>
                  </a:lnTo>
                  <a:lnTo>
                    <a:pt x="121" y="89"/>
                  </a:lnTo>
                  <a:lnTo>
                    <a:pt x="104" y="144"/>
                  </a:lnTo>
                  <a:lnTo>
                    <a:pt x="104" y="14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9" name="Freeform 84">
              <a:extLst>
                <a:ext uri="{FF2B5EF4-FFF2-40B4-BE49-F238E27FC236}">
                  <a16:creationId xmlns:a16="http://schemas.microsoft.com/office/drawing/2014/main" id="{5C4B12F0-0F8C-0714-DB88-B406BA38E527}"/>
                </a:ext>
              </a:extLst>
            </p:cNvPr>
            <p:cNvSpPr>
              <a:spLocks/>
            </p:cNvSpPr>
            <p:nvPr userDrawn="1"/>
          </p:nvSpPr>
          <p:spPr bwMode="auto">
            <a:xfrm>
              <a:off x="6923088" y="4475163"/>
              <a:ext cx="387350" cy="369888"/>
            </a:xfrm>
            <a:custGeom>
              <a:avLst/>
              <a:gdLst>
                <a:gd name="T0" fmla="*/ 161 w 244"/>
                <a:gd name="T1" fmla="*/ 152 h 233"/>
                <a:gd name="T2" fmla="*/ 76 w 244"/>
                <a:gd name="T3" fmla="*/ 233 h 233"/>
                <a:gd name="T4" fmla="*/ 55 w 244"/>
                <a:gd name="T5" fmla="*/ 221 h 233"/>
                <a:gd name="T6" fmla="*/ 27 w 244"/>
                <a:gd name="T7" fmla="*/ 197 h 233"/>
                <a:gd name="T8" fmla="*/ 9 w 244"/>
                <a:gd name="T9" fmla="*/ 166 h 233"/>
                <a:gd name="T10" fmla="*/ 2 w 244"/>
                <a:gd name="T11" fmla="*/ 144 h 233"/>
                <a:gd name="T12" fmla="*/ 1 w 244"/>
                <a:gd name="T13" fmla="*/ 108 h 233"/>
                <a:gd name="T14" fmla="*/ 9 w 244"/>
                <a:gd name="T15" fmla="*/ 74 h 233"/>
                <a:gd name="T16" fmla="*/ 21 w 244"/>
                <a:gd name="T17" fmla="*/ 53 h 233"/>
                <a:gd name="T18" fmla="*/ 46 w 244"/>
                <a:gd name="T19" fmla="*/ 26 h 233"/>
                <a:gd name="T20" fmla="*/ 77 w 244"/>
                <a:gd name="T21" fmla="*/ 7 h 233"/>
                <a:gd name="T22" fmla="*/ 96 w 244"/>
                <a:gd name="T23" fmla="*/ 2 h 233"/>
                <a:gd name="T24" fmla="*/ 127 w 244"/>
                <a:gd name="T25" fmla="*/ 0 h 233"/>
                <a:gd name="T26" fmla="*/ 156 w 244"/>
                <a:gd name="T27" fmla="*/ 5 h 233"/>
                <a:gd name="T28" fmla="*/ 177 w 244"/>
                <a:gd name="T29" fmla="*/ 13 h 233"/>
                <a:gd name="T30" fmla="*/ 205 w 244"/>
                <a:gd name="T31" fmla="*/ 33 h 233"/>
                <a:gd name="T32" fmla="*/ 226 w 244"/>
                <a:gd name="T33" fmla="*/ 59 h 233"/>
                <a:gd name="T34" fmla="*/ 237 w 244"/>
                <a:gd name="T35" fmla="*/ 82 h 233"/>
                <a:gd name="T36" fmla="*/ 244 w 244"/>
                <a:gd name="T37" fmla="*/ 119 h 233"/>
                <a:gd name="T38" fmla="*/ 238 w 244"/>
                <a:gd name="T39" fmla="*/ 157 h 233"/>
                <a:gd name="T40" fmla="*/ 223 w 244"/>
                <a:gd name="T41" fmla="*/ 188 h 233"/>
                <a:gd name="T42" fmla="*/ 199 w 244"/>
                <a:gd name="T43" fmla="*/ 215 h 233"/>
                <a:gd name="T44" fmla="*/ 211 w 244"/>
                <a:gd name="T45" fmla="*/ 186 h 233"/>
                <a:gd name="T46" fmla="*/ 152 w 244"/>
                <a:gd name="T47" fmla="*/ 135 h 233"/>
                <a:gd name="T48" fmla="*/ 230 w 244"/>
                <a:gd name="T49" fmla="*/ 146 h 233"/>
                <a:gd name="T50" fmla="*/ 232 w 244"/>
                <a:gd name="T51" fmla="*/ 103 h 233"/>
                <a:gd name="T52" fmla="*/ 156 w 244"/>
                <a:gd name="T53" fmla="*/ 108 h 233"/>
                <a:gd name="T54" fmla="*/ 216 w 244"/>
                <a:gd name="T55" fmla="*/ 62 h 233"/>
                <a:gd name="T56" fmla="*/ 148 w 244"/>
                <a:gd name="T57" fmla="*/ 96 h 233"/>
                <a:gd name="T58" fmla="*/ 184 w 244"/>
                <a:gd name="T59" fmla="*/ 30 h 233"/>
                <a:gd name="T60" fmla="*/ 145 w 244"/>
                <a:gd name="T61" fmla="*/ 13 h 233"/>
                <a:gd name="T62" fmla="*/ 116 w 244"/>
                <a:gd name="T63" fmla="*/ 62 h 233"/>
                <a:gd name="T64" fmla="*/ 102 w 244"/>
                <a:gd name="T65" fmla="*/ 11 h 233"/>
                <a:gd name="T66" fmla="*/ 61 w 244"/>
                <a:gd name="T67" fmla="*/ 28 h 233"/>
                <a:gd name="T68" fmla="*/ 96 w 244"/>
                <a:gd name="T69" fmla="*/ 94 h 233"/>
                <a:gd name="T70" fmla="*/ 29 w 244"/>
                <a:gd name="T71" fmla="*/ 59 h 233"/>
                <a:gd name="T72" fmla="*/ 13 w 244"/>
                <a:gd name="T73" fmla="*/ 98 h 233"/>
                <a:gd name="T74" fmla="*/ 86 w 244"/>
                <a:gd name="T75" fmla="*/ 121 h 233"/>
                <a:gd name="T76" fmla="*/ 14 w 244"/>
                <a:gd name="T77" fmla="*/ 142 h 233"/>
                <a:gd name="T78" fmla="*/ 29 w 244"/>
                <a:gd name="T79" fmla="*/ 183 h 233"/>
                <a:gd name="T80" fmla="*/ 77 w 244"/>
                <a:gd name="T81" fmla="*/ 159 h 233"/>
                <a:gd name="T82" fmla="*/ 93 w 244"/>
                <a:gd name="T83" fmla="*/ 135 h 233"/>
                <a:gd name="T84" fmla="*/ 104 w 244"/>
                <a:gd name="T85" fmla="*/ 14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44" h="233">
                  <a:moveTo>
                    <a:pt x="104" y="144"/>
                  </a:moveTo>
                  <a:lnTo>
                    <a:pt x="148" y="144"/>
                  </a:lnTo>
                  <a:lnTo>
                    <a:pt x="161" y="152"/>
                  </a:lnTo>
                  <a:lnTo>
                    <a:pt x="102" y="152"/>
                  </a:lnTo>
                  <a:lnTo>
                    <a:pt x="79" y="225"/>
                  </a:lnTo>
                  <a:lnTo>
                    <a:pt x="76" y="233"/>
                  </a:lnTo>
                  <a:lnTo>
                    <a:pt x="76" y="233"/>
                  </a:lnTo>
                  <a:lnTo>
                    <a:pt x="66" y="228"/>
                  </a:lnTo>
                  <a:lnTo>
                    <a:pt x="55" y="221"/>
                  </a:lnTo>
                  <a:lnTo>
                    <a:pt x="45" y="214"/>
                  </a:lnTo>
                  <a:lnTo>
                    <a:pt x="36" y="206"/>
                  </a:lnTo>
                  <a:lnTo>
                    <a:pt x="27" y="197"/>
                  </a:lnTo>
                  <a:lnTo>
                    <a:pt x="20" y="187"/>
                  </a:lnTo>
                  <a:lnTo>
                    <a:pt x="14" y="177"/>
                  </a:lnTo>
                  <a:lnTo>
                    <a:pt x="9" y="166"/>
                  </a:lnTo>
                  <a:lnTo>
                    <a:pt x="9" y="166"/>
                  </a:lnTo>
                  <a:lnTo>
                    <a:pt x="5" y="156"/>
                  </a:lnTo>
                  <a:lnTo>
                    <a:pt x="2" y="144"/>
                  </a:lnTo>
                  <a:lnTo>
                    <a:pt x="0" y="132"/>
                  </a:lnTo>
                  <a:lnTo>
                    <a:pt x="0" y="121"/>
                  </a:lnTo>
                  <a:lnTo>
                    <a:pt x="1" y="108"/>
                  </a:lnTo>
                  <a:lnTo>
                    <a:pt x="2" y="96"/>
                  </a:lnTo>
                  <a:lnTo>
                    <a:pt x="5" y="85"/>
                  </a:lnTo>
                  <a:lnTo>
                    <a:pt x="9" y="74"/>
                  </a:lnTo>
                  <a:lnTo>
                    <a:pt x="9" y="74"/>
                  </a:lnTo>
                  <a:lnTo>
                    <a:pt x="14" y="63"/>
                  </a:lnTo>
                  <a:lnTo>
                    <a:pt x="21" y="53"/>
                  </a:lnTo>
                  <a:lnTo>
                    <a:pt x="28" y="43"/>
                  </a:lnTo>
                  <a:lnTo>
                    <a:pt x="36" y="34"/>
                  </a:lnTo>
                  <a:lnTo>
                    <a:pt x="46" y="26"/>
                  </a:lnTo>
                  <a:lnTo>
                    <a:pt x="56" y="19"/>
                  </a:lnTo>
                  <a:lnTo>
                    <a:pt x="67" y="12"/>
                  </a:lnTo>
                  <a:lnTo>
                    <a:pt x="77" y="7"/>
                  </a:lnTo>
                  <a:lnTo>
                    <a:pt x="77" y="7"/>
                  </a:lnTo>
                  <a:lnTo>
                    <a:pt x="87" y="5"/>
                  </a:lnTo>
                  <a:lnTo>
                    <a:pt x="96" y="2"/>
                  </a:lnTo>
                  <a:lnTo>
                    <a:pt x="107" y="0"/>
                  </a:lnTo>
                  <a:lnTo>
                    <a:pt x="116" y="0"/>
                  </a:lnTo>
                  <a:lnTo>
                    <a:pt x="127" y="0"/>
                  </a:lnTo>
                  <a:lnTo>
                    <a:pt x="137" y="0"/>
                  </a:lnTo>
                  <a:lnTo>
                    <a:pt x="146" y="2"/>
                  </a:lnTo>
                  <a:lnTo>
                    <a:pt x="156" y="5"/>
                  </a:lnTo>
                  <a:lnTo>
                    <a:pt x="156" y="5"/>
                  </a:lnTo>
                  <a:lnTo>
                    <a:pt x="166" y="8"/>
                  </a:lnTo>
                  <a:lnTo>
                    <a:pt x="177" y="13"/>
                  </a:lnTo>
                  <a:lnTo>
                    <a:pt x="186" y="19"/>
                  </a:lnTo>
                  <a:lnTo>
                    <a:pt x="196" y="25"/>
                  </a:lnTo>
                  <a:lnTo>
                    <a:pt x="205" y="33"/>
                  </a:lnTo>
                  <a:lnTo>
                    <a:pt x="213" y="41"/>
                  </a:lnTo>
                  <a:lnTo>
                    <a:pt x="220" y="49"/>
                  </a:lnTo>
                  <a:lnTo>
                    <a:pt x="226" y="59"/>
                  </a:lnTo>
                  <a:lnTo>
                    <a:pt x="226" y="59"/>
                  </a:lnTo>
                  <a:lnTo>
                    <a:pt x="232" y="70"/>
                  </a:lnTo>
                  <a:lnTo>
                    <a:pt x="237" y="82"/>
                  </a:lnTo>
                  <a:lnTo>
                    <a:pt x="240" y="94"/>
                  </a:lnTo>
                  <a:lnTo>
                    <a:pt x="243" y="107"/>
                  </a:lnTo>
                  <a:lnTo>
                    <a:pt x="244" y="119"/>
                  </a:lnTo>
                  <a:lnTo>
                    <a:pt x="243" y="132"/>
                  </a:lnTo>
                  <a:lnTo>
                    <a:pt x="241" y="145"/>
                  </a:lnTo>
                  <a:lnTo>
                    <a:pt x="238" y="157"/>
                  </a:lnTo>
                  <a:lnTo>
                    <a:pt x="238" y="157"/>
                  </a:lnTo>
                  <a:lnTo>
                    <a:pt x="232" y="173"/>
                  </a:lnTo>
                  <a:lnTo>
                    <a:pt x="223" y="188"/>
                  </a:lnTo>
                  <a:lnTo>
                    <a:pt x="212" y="202"/>
                  </a:lnTo>
                  <a:lnTo>
                    <a:pt x="206" y="210"/>
                  </a:lnTo>
                  <a:lnTo>
                    <a:pt x="199" y="215"/>
                  </a:lnTo>
                  <a:lnTo>
                    <a:pt x="196" y="210"/>
                  </a:lnTo>
                  <a:lnTo>
                    <a:pt x="166" y="162"/>
                  </a:lnTo>
                  <a:lnTo>
                    <a:pt x="211" y="186"/>
                  </a:lnTo>
                  <a:lnTo>
                    <a:pt x="211" y="186"/>
                  </a:lnTo>
                  <a:lnTo>
                    <a:pt x="212" y="186"/>
                  </a:lnTo>
                  <a:lnTo>
                    <a:pt x="152" y="135"/>
                  </a:lnTo>
                  <a:lnTo>
                    <a:pt x="229" y="146"/>
                  </a:lnTo>
                  <a:lnTo>
                    <a:pt x="229" y="146"/>
                  </a:lnTo>
                  <a:lnTo>
                    <a:pt x="230" y="146"/>
                  </a:lnTo>
                  <a:lnTo>
                    <a:pt x="229" y="146"/>
                  </a:lnTo>
                  <a:lnTo>
                    <a:pt x="157" y="121"/>
                  </a:lnTo>
                  <a:lnTo>
                    <a:pt x="232" y="103"/>
                  </a:lnTo>
                  <a:lnTo>
                    <a:pt x="232" y="103"/>
                  </a:lnTo>
                  <a:lnTo>
                    <a:pt x="232" y="102"/>
                  </a:lnTo>
                  <a:lnTo>
                    <a:pt x="156" y="108"/>
                  </a:lnTo>
                  <a:lnTo>
                    <a:pt x="210" y="67"/>
                  </a:lnTo>
                  <a:lnTo>
                    <a:pt x="216" y="62"/>
                  </a:lnTo>
                  <a:lnTo>
                    <a:pt x="216" y="62"/>
                  </a:lnTo>
                  <a:lnTo>
                    <a:pt x="214" y="62"/>
                  </a:lnTo>
                  <a:lnTo>
                    <a:pt x="158" y="91"/>
                  </a:lnTo>
                  <a:lnTo>
                    <a:pt x="148" y="96"/>
                  </a:lnTo>
                  <a:lnTo>
                    <a:pt x="185" y="30"/>
                  </a:lnTo>
                  <a:lnTo>
                    <a:pt x="185" y="30"/>
                  </a:lnTo>
                  <a:lnTo>
                    <a:pt x="184" y="30"/>
                  </a:lnTo>
                  <a:lnTo>
                    <a:pt x="136" y="88"/>
                  </a:lnTo>
                  <a:lnTo>
                    <a:pt x="145" y="13"/>
                  </a:lnTo>
                  <a:lnTo>
                    <a:pt x="145" y="13"/>
                  </a:lnTo>
                  <a:lnTo>
                    <a:pt x="144" y="13"/>
                  </a:lnTo>
                  <a:lnTo>
                    <a:pt x="122" y="85"/>
                  </a:lnTo>
                  <a:lnTo>
                    <a:pt x="116" y="62"/>
                  </a:lnTo>
                  <a:lnTo>
                    <a:pt x="103" y="11"/>
                  </a:lnTo>
                  <a:lnTo>
                    <a:pt x="103" y="11"/>
                  </a:lnTo>
                  <a:lnTo>
                    <a:pt x="102" y="11"/>
                  </a:lnTo>
                  <a:lnTo>
                    <a:pt x="103" y="16"/>
                  </a:lnTo>
                  <a:lnTo>
                    <a:pt x="108" y="88"/>
                  </a:lnTo>
                  <a:lnTo>
                    <a:pt x="61" y="28"/>
                  </a:lnTo>
                  <a:lnTo>
                    <a:pt x="61" y="28"/>
                  </a:lnTo>
                  <a:lnTo>
                    <a:pt x="61" y="28"/>
                  </a:lnTo>
                  <a:lnTo>
                    <a:pt x="96" y="94"/>
                  </a:lnTo>
                  <a:lnTo>
                    <a:pt x="30" y="59"/>
                  </a:lnTo>
                  <a:lnTo>
                    <a:pt x="30" y="59"/>
                  </a:lnTo>
                  <a:lnTo>
                    <a:pt x="29" y="59"/>
                  </a:lnTo>
                  <a:lnTo>
                    <a:pt x="82" y="102"/>
                  </a:lnTo>
                  <a:lnTo>
                    <a:pt x="88" y="107"/>
                  </a:lnTo>
                  <a:lnTo>
                    <a:pt x="13" y="98"/>
                  </a:lnTo>
                  <a:lnTo>
                    <a:pt x="13" y="98"/>
                  </a:lnTo>
                  <a:lnTo>
                    <a:pt x="13" y="99"/>
                  </a:lnTo>
                  <a:lnTo>
                    <a:pt x="86" y="121"/>
                  </a:lnTo>
                  <a:lnTo>
                    <a:pt x="14" y="142"/>
                  </a:lnTo>
                  <a:lnTo>
                    <a:pt x="14" y="142"/>
                  </a:lnTo>
                  <a:lnTo>
                    <a:pt x="14" y="142"/>
                  </a:lnTo>
                  <a:lnTo>
                    <a:pt x="88" y="133"/>
                  </a:lnTo>
                  <a:lnTo>
                    <a:pt x="29" y="183"/>
                  </a:lnTo>
                  <a:lnTo>
                    <a:pt x="29" y="183"/>
                  </a:lnTo>
                  <a:lnTo>
                    <a:pt x="29" y="184"/>
                  </a:lnTo>
                  <a:lnTo>
                    <a:pt x="30" y="183"/>
                  </a:lnTo>
                  <a:lnTo>
                    <a:pt x="77" y="159"/>
                  </a:lnTo>
                  <a:lnTo>
                    <a:pt x="88" y="142"/>
                  </a:lnTo>
                  <a:lnTo>
                    <a:pt x="101" y="142"/>
                  </a:lnTo>
                  <a:lnTo>
                    <a:pt x="93" y="135"/>
                  </a:lnTo>
                  <a:lnTo>
                    <a:pt x="121" y="89"/>
                  </a:lnTo>
                  <a:lnTo>
                    <a:pt x="104" y="144"/>
                  </a:lnTo>
                  <a:lnTo>
                    <a:pt x="104" y="14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11" name="Freeform 85">
              <a:extLst>
                <a:ext uri="{FF2B5EF4-FFF2-40B4-BE49-F238E27FC236}">
                  <a16:creationId xmlns:a16="http://schemas.microsoft.com/office/drawing/2014/main" id="{9A0AF7D9-7C38-A73A-0582-E9B7954B5B10}"/>
                </a:ext>
              </a:extLst>
            </p:cNvPr>
            <p:cNvSpPr>
              <a:spLocks/>
            </p:cNvSpPr>
            <p:nvPr userDrawn="1"/>
          </p:nvSpPr>
          <p:spPr bwMode="auto">
            <a:xfrm>
              <a:off x="7337426" y="4533901"/>
              <a:ext cx="265113" cy="266700"/>
            </a:xfrm>
            <a:custGeom>
              <a:avLst/>
              <a:gdLst>
                <a:gd name="T0" fmla="*/ 59 w 167"/>
                <a:gd name="T1" fmla="*/ 168 h 168"/>
                <a:gd name="T2" fmla="*/ 0 w 167"/>
                <a:gd name="T3" fmla="*/ 168 h 168"/>
                <a:gd name="T4" fmla="*/ 47 w 167"/>
                <a:gd name="T5" fmla="*/ 0 h 168"/>
                <a:gd name="T6" fmla="*/ 167 w 167"/>
                <a:gd name="T7" fmla="*/ 0 h 168"/>
                <a:gd name="T8" fmla="*/ 156 w 167"/>
                <a:gd name="T9" fmla="*/ 40 h 168"/>
                <a:gd name="T10" fmla="*/ 94 w 167"/>
                <a:gd name="T11" fmla="*/ 40 h 168"/>
                <a:gd name="T12" fmla="*/ 87 w 167"/>
                <a:gd name="T13" fmla="*/ 68 h 168"/>
                <a:gd name="T14" fmla="*/ 148 w 167"/>
                <a:gd name="T15" fmla="*/ 68 h 168"/>
                <a:gd name="T16" fmla="*/ 137 w 167"/>
                <a:gd name="T17" fmla="*/ 106 h 168"/>
                <a:gd name="T18" fmla="*/ 76 w 167"/>
                <a:gd name="T19" fmla="*/ 106 h 168"/>
                <a:gd name="T20" fmla="*/ 59 w 167"/>
                <a:gd name="T21" fmla="*/ 168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7" h="168">
                  <a:moveTo>
                    <a:pt x="59" y="168"/>
                  </a:moveTo>
                  <a:lnTo>
                    <a:pt x="0" y="168"/>
                  </a:lnTo>
                  <a:lnTo>
                    <a:pt x="47" y="0"/>
                  </a:lnTo>
                  <a:lnTo>
                    <a:pt x="167" y="0"/>
                  </a:lnTo>
                  <a:lnTo>
                    <a:pt x="156" y="40"/>
                  </a:lnTo>
                  <a:lnTo>
                    <a:pt x="94" y="40"/>
                  </a:lnTo>
                  <a:lnTo>
                    <a:pt x="87" y="68"/>
                  </a:lnTo>
                  <a:lnTo>
                    <a:pt x="148" y="68"/>
                  </a:lnTo>
                  <a:lnTo>
                    <a:pt x="137" y="106"/>
                  </a:lnTo>
                  <a:lnTo>
                    <a:pt x="76" y="106"/>
                  </a:lnTo>
                  <a:lnTo>
                    <a:pt x="59" y="16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12" name="Freeform 86">
              <a:extLst>
                <a:ext uri="{FF2B5EF4-FFF2-40B4-BE49-F238E27FC236}">
                  <a16:creationId xmlns:a16="http://schemas.microsoft.com/office/drawing/2014/main" id="{097E5EA9-DC41-B8C5-81D2-C3D8BF2BF421}"/>
                </a:ext>
              </a:extLst>
            </p:cNvPr>
            <p:cNvSpPr>
              <a:spLocks noEditPoints="1"/>
            </p:cNvSpPr>
            <p:nvPr userDrawn="1"/>
          </p:nvSpPr>
          <p:spPr bwMode="auto">
            <a:xfrm>
              <a:off x="7553326" y="4533901"/>
              <a:ext cx="166688" cy="266700"/>
            </a:xfrm>
            <a:custGeom>
              <a:avLst/>
              <a:gdLst>
                <a:gd name="T0" fmla="*/ 58 w 105"/>
                <a:gd name="T1" fmla="*/ 168 h 168"/>
                <a:gd name="T2" fmla="*/ 0 w 105"/>
                <a:gd name="T3" fmla="*/ 168 h 168"/>
                <a:gd name="T4" fmla="*/ 34 w 105"/>
                <a:gd name="T5" fmla="*/ 46 h 168"/>
                <a:gd name="T6" fmla="*/ 93 w 105"/>
                <a:gd name="T7" fmla="*/ 46 h 168"/>
                <a:gd name="T8" fmla="*/ 58 w 105"/>
                <a:gd name="T9" fmla="*/ 168 h 168"/>
                <a:gd name="T10" fmla="*/ 95 w 105"/>
                <a:gd name="T11" fmla="*/ 34 h 168"/>
                <a:gd name="T12" fmla="*/ 38 w 105"/>
                <a:gd name="T13" fmla="*/ 34 h 168"/>
                <a:gd name="T14" fmla="*/ 47 w 105"/>
                <a:gd name="T15" fmla="*/ 0 h 168"/>
                <a:gd name="T16" fmla="*/ 105 w 105"/>
                <a:gd name="T17" fmla="*/ 0 h 168"/>
                <a:gd name="T18" fmla="*/ 95 w 105"/>
                <a:gd name="T19" fmla="*/ 34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5" h="168">
                  <a:moveTo>
                    <a:pt x="58" y="168"/>
                  </a:moveTo>
                  <a:lnTo>
                    <a:pt x="0" y="168"/>
                  </a:lnTo>
                  <a:lnTo>
                    <a:pt x="34" y="46"/>
                  </a:lnTo>
                  <a:lnTo>
                    <a:pt x="93" y="46"/>
                  </a:lnTo>
                  <a:lnTo>
                    <a:pt x="58" y="168"/>
                  </a:lnTo>
                  <a:close/>
                  <a:moveTo>
                    <a:pt x="95" y="34"/>
                  </a:moveTo>
                  <a:lnTo>
                    <a:pt x="38" y="34"/>
                  </a:lnTo>
                  <a:lnTo>
                    <a:pt x="47" y="0"/>
                  </a:lnTo>
                  <a:lnTo>
                    <a:pt x="105" y="0"/>
                  </a:lnTo>
                  <a:lnTo>
                    <a:pt x="95" y="3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13" name="Freeform 87">
              <a:extLst>
                <a:ext uri="{FF2B5EF4-FFF2-40B4-BE49-F238E27FC236}">
                  <a16:creationId xmlns:a16="http://schemas.microsoft.com/office/drawing/2014/main" id="{448EC46F-F77D-266D-64BE-DB8EF6CD8DE2}"/>
                </a:ext>
              </a:extLst>
            </p:cNvPr>
            <p:cNvSpPr>
              <a:spLocks noEditPoints="1"/>
            </p:cNvSpPr>
            <p:nvPr userDrawn="1"/>
          </p:nvSpPr>
          <p:spPr bwMode="auto">
            <a:xfrm>
              <a:off x="7685088" y="4533901"/>
              <a:ext cx="273050" cy="269875"/>
            </a:xfrm>
            <a:custGeom>
              <a:avLst/>
              <a:gdLst>
                <a:gd name="T0" fmla="*/ 125 w 172"/>
                <a:gd name="T1" fmla="*/ 168 h 170"/>
                <a:gd name="T2" fmla="*/ 68 w 172"/>
                <a:gd name="T3" fmla="*/ 168 h 170"/>
                <a:gd name="T4" fmla="*/ 72 w 172"/>
                <a:gd name="T5" fmla="*/ 154 h 170"/>
                <a:gd name="T6" fmla="*/ 72 w 172"/>
                <a:gd name="T7" fmla="*/ 154 h 170"/>
                <a:gd name="T8" fmla="*/ 64 w 172"/>
                <a:gd name="T9" fmla="*/ 161 h 170"/>
                <a:gd name="T10" fmla="*/ 54 w 172"/>
                <a:gd name="T11" fmla="*/ 165 h 170"/>
                <a:gd name="T12" fmla="*/ 44 w 172"/>
                <a:gd name="T13" fmla="*/ 169 h 170"/>
                <a:gd name="T14" fmla="*/ 31 w 172"/>
                <a:gd name="T15" fmla="*/ 170 h 170"/>
                <a:gd name="T16" fmla="*/ 31 w 172"/>
                <a:gd name="T17" fmla="*/ 170 h 170"/>
                <a:gd name="T18" fmla="*/ 24 w 172"/>
                <a:gd name="T19" fmla="*/ 170 h 170"/>
                <a:gd name="T20" fmla="*/ 18 w 172"/>
                <a:gd name="T21" fmla="*/ 169 h 170"/>
                <a:gd name="T22" fmla="*/ 12 w 172"/>
                <a:gd name="T23" fmla="*/ 167 h 170"/>
                <a:gd name="T24" fmla="*/ 9 w 172"/>
                <a:gd name="T25" fmla="*/ 163 h 170"/>
                <a:gd name="T26" fmla="*/ 5 w 172"/>
                <a:gd name="T27" fmla="*/ 160 h 170"/>
                <a:gd name="T28" fmla="*/ 2 w 172"/>
                <a:gd name="T29" fmla="*/ 155 h 170"/>
                <a:gd name="T30" fmla="*/ 0 w 172"/>
                <a:gd name="T31" fmla="*/ 149 h 170"/>
                <a:gd name="T32" fmla="*/ 0 w 172"/>
                <a:gd name="T33" fmla="*/ 142 h 170"/>
                <a:gd name="T34" fmla="*/ 0 w 172"/>
                <a:gd name="T35" fmla="*/ 142 h 170"/>
                <a:gd name="T36" fmla="*/ 2 w 172"/>
                <a:gd name="T37" fmla="*/ 126 h 170"/>
                <a:gd name="T38" fmla="*/ 5 w 172"/>
                <a:gd name="T39" fmla="*/ 106 h 170"/>
                <a:gd name="T40" fmla="*/ 12 w 172"/>
                <a:gd name="T41" fmla="*/ 86 h 170"/>
                <a:gd name="T42" fmla="*/ 20 w 172"/>
                <a:gd name="T43" fmla="*/ 68 h 170"/>
                <a:gd name="T44" fmla="*/ 20 w 172"/>
                <a:gd name="T45" fmla="*/ 68 h 170"/>
                <a:gd name="T46" fmla="*/ 24 w 172"/>
                <a:gd name="T47" fmla="*/ 62 h 170"/>
                <a:gd name="T48" fmla="*/ 29 w 172"/>
                <a:gd name="T49" fmla="*/ 58 h 170"/>
                <a:gd name="T50" fmla="*/ 33 w 172"/>
                <a:gd name="T51" fmla="*/ 53 h 170"/>
                <a:gd name="T52" fmla="*/ 39 w 172"/>
                <a:gd name="T53" fmla="*/ 50 h 170"/>
                <a:gd name="T54" fmla="*/ 45 w 172"/>
                <a:gd name="T55" fmla="*/ 47 h 170"/>
                <a:gd name="T56" fmla="*/ 51 w 172"/>
                <a:gd name="T57" fmla="*/ 45 h 170"/>
                <a:gd name="T58" fmla="*/ 58 w 172"/>
                <a:gd name="T59" fmla="*/ 44 h 170"/>
                <a:gd name="T60" fmla="*/ 65 w 172"/>
                <a:gd name="T61" fmla="*/ 44 h 170"/>
                <a:gd name="T62" fmla="*/ 65 w 172"/>
                <a:gd name="T63" fmla="*/ 44 h 170"/>
                <a:gd name="T64" fmla="*/ 77 w 172"/>
                <a:gd name="T65" fmla="*/ 45 h 170"/>
                <a:gd name="T66" fmla="*/ 86 w 172"/>
                <a:gd name="T67" fmla="*/ 48 h 170"/>
                <a:gd name="T68" fmla="*/ 93 w 172"/>
                <a:gd name="T69" fmla="*/ 53 h 170"/>
                <a:gd name="T70" fmla="*/ 98 w 172"/>
                <a:gd name="T71" fmla="*/ 60 h 170"/>
                <a:gd name="T72" fmla="*/ 114 w 172"/>
                <a:gd name="T73" fmla="*/ 0 h 170"/>
                <a:gd name="T74" fmla="*/ 172 w 172"/>
                <a:gd name="T75" fmla="*/ 0 h 170"/>
                <a:gd name="T76" fmla="*/ 125 w 172"/>
                <a:gd name="T77" fmla="*/ 168 h 170"/>
                <a:gd name="T78" fmla="*/ 81 w 172"/>
                <a:gd name="T79" fmla="*/ 82 h 170"/>
                <a:gd name="T80" fmla="*/ 81 w 172"/>
                <a:gd name="T81" fmla="*/ 82 h 170"/>
                <a:gd name="T82" fmla="*/ 78 w 172"/>
                <a:gd name="T83" fmla="*/ 82 h 170"/>
                <a:gd name="T84" fmla="*/ 74 w 172"/>
                <a:gd name="T85" fmla="*/ 84 h 170"/>
                <a:gd name="T86" fmla="*/ 71 w 172"/>
                <a:gd name="T87" fmla="*/ 86 h 170"/>
                <a:gd name="T88" fmla="*/ 68 w 172"/>
                <a:gd name="T89" fmla="*/ 91 h 170"/>
                <a:gd name="T90" fmla="*/ 68 w 172"/>
                <a:gd name="T91" fmla="*/ 91 h 170"/>
                <a:gd name="T92" fmla="*/ 63 w 172"/>
                <a:gd name="T93" fmla="*/ 106 h 170"/>
                <a:gd name="T94" fmla="*/ 61 w 172"/>
                <a:gd name="T95" fmla="*/ 114 h 170"/>
                <a:gd name="T96" fmla="*/ 60 w 172"/>
                <a:gd name="T97" fmla="*/ 121 h 170"/>
                <a:gd name="T98" fmla="*/ 60 w 172"/>
                <a:gd name="T99" fmla="*/ 121 h 170"/>
                <a:gd name="T100" fmla="*/ 61 w 172"/>
                <a:gd name="T101" fmla="*/ 125 h 170"/>
                <a:gd name="T102" fmla="*/ 63 w 172"/>
                <a:gd name="T103" fmla="*/ 127 h 170"/>
                <a:gd name="T104" fmla="*/ 65 w 172"/>
                <a:gd name="T105" fmla="*/ 129 h 170"/>
                <a:gd name="T106" fmla="*/ 70 w 172"/>
                <a:gd name="T107" fmla="*/ 130 h 170"/>
                <a:gd name="T108" fmla="*/ 70 w 172"/>
                <a:gd name="T109" fmla="*/ 130 h 170"/>
                <a:gd name="T110" fmla="*/ 74 w 172"/>
                <a:gd name="T111" fmla="*/ 129 h 170"/>
                <a:gd name="T112" fmla="*/ 79 w 172"/>
                <a:gd name="T113" fmla="*/ 127 h 170"/>
                <a:gd name="T114" fmla="*/ 91 w 172"/>
                <a:gd name="T115" fmla="*/ 87 h 170"/>
                <a:gd name="T116" fmla="*/ 91 w 172"/>
                <a:gd name="T117" fmla="*/ 87 h 170"/>
                <a:gd name="T118" fmla="*/ 87 w 172"/>
                <a:gd name="T119" fmla="*/ 84 h 170"/>
                <a:gd name="T120" fmla="*/ 81 w 172"/>
                <a:gd name="T121" fmla="*/ 82 h 170"/>
                <a:gd name="T122" fmla="*/ 81 w 172"/>
                <a:gd name="T123" fmla="*/ 82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72" h="170">
                  <a:moveTo>
                    <a:pt x="125" y="168"/>
                  </a:moveTo>
                  <a:lnTo>
                    <a:pt x="68" y="168"/>
                  </a:lnTo>
                  <a:lnTo>
                    <a:pt x="72" y="154"/>
                  </a:lnTo>
                  <a:lnTo>
                    <a:pt x="72" y="154"/>
                  </a:lnTo>
                  <a:lnTo>
                    <a:pt x="64" y="161"/>
                  </a:lnTo>
                  <a:lnTo>
                    <a:pt x="54" y="165"/>
                  </a:lnTo>
                  <a:lnTo>
                    <a:pt x="44" y="169"/>
                  </a:lnTo>
                  <a:lnTo>
                    <a:pt x="31" y="170"/>
                  </a:lnTo>
                  <a:lnTo>
                    <a:pt x="31" y="170"/>
                  </a:lnTo>
                  <a:lnTo>
                    <a:pt x="24" y="170"/>
                  </a:lnTo>
                  <a:lnTo>
                    <a:pt x="18" y="169"/>
                  </a:lnTo>
                  <a:lnTo>
                    <a:pt x="12" y="167"/>
                  </a:lnTo>
                  <a:lnTo>
                    <a:pt x="9" y="163"/>
                  </a:lnTo>
                  <a:lnTo>
                    <a:pt x="5" y="160"/>
                  </a:lnTo>
                  <a:lnTo>
                    <a:pt x="2" y="155"/>
                  </a:lnTo>
                  <a:lnTo>
                    <a:pt x="0" y="149"/>
                  </a:lnTo>
                  <a:lnTo>
                    <a:pt x="0" y="142"/>
                  </a:lnTo>
                  <a:lnTo>
                    <a:pt x="0" y="142"/>
                  </a:lnTo>
                  <a:lnTo>
                    <a:pt x="2" y="126"/>
                  </a:lnTo>
                  <a:lnTo>
                    <a:pt x="5" y="106"/>
                  </a:lnTo>
                  <a:lnTo>
                    <a:pt x="12" y="86"/>
                  </a:lnTo>
                  <a:lnTo>
                    <a:pt x="20" y="68"/>
                  </a:lnTo>
                  <a:lnTo>
                    <a:pt x="20" y="68"/>
                  </a:lnTo>
                  <a:lnTo>
                    <a:pt x="24" y="62"/>
                  </a:lnTo>
                  <a:lnTo>
                    <a:pt x="29" y="58"/>
                  </a:lnTo>
                  <a:lnTo>
                    <a:pt x="33" y="53"/>
                  </a:lnTo>
                  <a:lnTo>
                    <a:pt x="39" y="50"/>
                  </a:lnTo>
                  <a:lnTo>
                    <a:pt x="45" y="47"/>
                  </a:lnTo>
                  <a:lnTo>
                    <a:pt x="51" y="45"/>
                  </a:lnTo>
                  <a:lnTo>
                    <a:pt x="58" y="44"/>
                  </a:lnTo>
                  <a:lnTo>
                    <a:pt x="65" y="44"/>
                  </a:lnTo>
                  <a:lnTo>
                    <a:pt x="65" y="44"/>
                  </a:lnTo>
                  <a:lnTo>
                    <a:pt x="77" y="45"/>
                  </a:lnTo>
                  <a:lnTo>
                    <a:pt x="86" y="48"/>
                  </a:lnTo>
                  <a:lnTo>
                    <a:pt x="93" y="53"/>
                  </a:lnTo>
                  <a:lnTo>
                    <a:pt x="98" y="60"/>
                  </a:lnTo>
                  <a:lnTo>
                    <a:pt x="114" y="0"/>
                  </a:lnTo>
                  <a:lnTo>
                    <a:pt x="172" y="0"/>
                  </a:lnTo>
                  <a:lnTo>
                    <a:pt x="125" y="168"/>
                  </a:lnTo>
                  <a:close/>
                  <a:moveTo>
                    <a:pt x="81" y="82"/>
                  </a:moveTo>
                  <a:lnTo>
                    <a:pt x="81" y="82"/>
                  </a:lnTo>
                  <a:lnTo>
                    <a:pt x="78" y="82"/>
                  </a:lnTo>
                  <a:lnTo>
                    <a:pt x="74" y="84"/>
                  </a:lnTo>
                  <a:lnTo>
                    <a:pt x="71" y="86"/>
                  </a:lnTo>
                  <a:lnTo>
                    <a:pt x="68" y="91"/>
                  </a:lnTo>
                  <a:lnTo>
                    <a:pt x="68" y="91"/>
                  </a:lnTo>
                  <a:lnTo>
                    <a:pt x="63" y="106"/>
                  </a:lnTo>
                  <a:lnTo>
                    <a:pt x="61" y="114"/>
                  </a:lnTo>
                  <a:lnTo>
                    <a:pt x="60" y="121"/>
                  </a:lnTo>
                  <a:lnTo>
                    <a:pt x="60" y="121"/>
                  </a:lnTo>
                  <a:lnTo>
                    <a:pt x="61" y="125"/>
                  </a:lnTo>
                  <a:lnTo>
                    <a:pt x="63" y="127"/>
                  </a:lnTo>
                  <a:lnTo>
                    <a:pt x="65" y="129"/>
                  </a:lnTo>
                  <a:lnTo>
                    <a:pt x="70" y="130"/>
                  </a:lnTo>
                  <a:lnTo>
                    <a:pt x="70" y="130"/>
                  </a:lnTo>
                  <a:lnTo>
                    <a:pt x="74" y="129"/>
                  </a:lnTo>
                  <a:lnTo>
                    <a:pt x="79" y="127"/>
                  </a:lnTo>
                  <a:lnTo>
                    <a:pt x="91" y="87"/>
                  </a:lnTo>
                  <a:lnTo>
                    <a:pt x="91" y="87"/>
                  </a:lnTo>
                  <a:lnTo>
                    <a:pt x="87" y="84"/>
                  </a:lnTo>
                  <a:lnTo>
                    <a:pt x="81" y="82"/>
                  </a:lnTo>
                  <a:lnTo>
                    <a:pt x="81" y="8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14" name="Freeform 88">
              <a:extLst>
                <a:ext uri="{FF2B5EF4-FFF2-40B4-BE49-F238E27FC236}">
                  <a16:creationId xmlns:a16="http://schemas.microsoft.com/office/drawing/2014/main" id="{0F0FCAB1-8555-02B2-01FA-3777ED85C7FC}"/>
                </a:ext>
              </a:extLst>
            </p:cNvPr>
            <p:cNvSpPr>
              <a:spLocks noEditPoints="1"/>
            </p:cNvSpPr>
            <p:nvPr userDrawn="1"/>
          </p:nvSpPr>
          <p:spPr bwMode="auto">
            <a:xfrm>
              <a:off x="7923213" y="4602163"/>
              <a:ext cx="230188" cy="201613"/>
            </a:xfrm>
            <a:custGeom>
              <a:avLst/>
              <a:gdLst>
                <a:gd name="T0" fmla="*/ 58 w 145"/>
                <a:gd name="T1" fmla="*/ 71 h 127"/>
                <a:gd name="T2" fmla="*/ 56 w 145"/>
                <a:gd name="T3" fmla="*/ 80 h 127"/>
                <a:gd name="T4" fmla="*/ 56 w 145"/>
                <a:gd name="T5" fmla="*/ 87 h 127"/>
                <a:gd name="T6" fmla="*/ 57 w 145"/>
                <a:gd name="T7" fmla="*/ 93 h 127"/>
                <a:gd name="T8" fmla="*/ 64 w 145"/>
                <a:gd name="T9" fmla="*/ 97 h 127"/>
                <a:gd name="T10" fmla="*/ 68 w 145"/>
                <a:gd name="T11" fmla="*/ 96 h 127"/>
                <a:gd name="T12" fmla="*/ 75 w 145"/>
                <a:gd name="T13" fmla="*/ 89 h 127"/>
                <a:gd name="T14" fmla="*/ 135 w 145"/>
                <a:gd name="T15" fmla="*/ 82 h 127"/>
                <a:gd name="T16" fmla="*/ 134 w 145"/>
                <a:gd name="T17" fmla="*/ 87 h 127"/>
                <a:gd name="T18" fmla="*/ 128 w 145"/>
                <a:gd name="T19" fmla="*/ 98 h 127"/>
                <a:gd name="T20" fmla="*/ 115 w 145"/>
                <a:gd name="T21" fmla="*/ 111 h 127"/>
                <a:gd name="T22" fmla="*/ 94 w 145"/>
                <a:gd name="T23" fmla="*/ 122 h 127"/>
                <a:gd name="T24" fmla="*/ 72 w 145"/>
                <a:gd name="T25" fmla="*/ 127 h 127"/>
                <a:gd name="T26" fmla="*/ 61 w 145"/>
                <a:gd name="T27" fmla="*/ 127 h 127"/>
                <a:gd name="T28" fmla="*/ 38 w 145"/>
                <a:gd name="T29" fmla="*/ 126 h 127"/>
                <a:gd name="T30" fmla="*/ 18 w 145"/>
                <a:gd name="T31" fmla="*/ 121 h 127"/>
                <a:gd name="T32" fmla="*/ 5 w 145"/>
                <a:gd name="T33" fmla="*/ 110 h 127"/>
                <a:gd name="T34" fmla="*/ 2 w 145"/>
                <a:gd name="T35" fmla="*/ 101 h 127"/>
                <a:gd name="T36" fmla="*/ 0 w 145"/>
                <a:gd name="T37" fmla="*/ 90 h 127"/>
                <a:gd name="T38" fmla="*/ 3 w 145"/>
                <a:gd name="T39" fmla="*/ 75 h 127"/>
                <a:gd name="T40" fmla="*/ 13 w 145"/>
                <a:gd name="T41" fmla="*/ 41 h 127"/>
                <a:gd name="T42" fmla="*/ 22 w 145"/>
                <a:gd name="T43" fmla="*/ 27 h 127"/>
                <a:gd name="T44" fmla="*/ 27 w 145"/>
                <a:gd name="T45" fmla="*/ 19 h 127"/>
                <a:gd name="T46" fmla="*/ 43 w 145"/>
                <a:gd name="T47" fmla="*/ 9 h 127"/>
                <a:gd name="T48" fmla="*/ 59 w 145"/>
                <a:gd name="T49" fmla="*/ 3 h 127"/>
                <a:gd name="T50" fmla="*/ 77 w 145"/>
                <a:gd name="T51" fmla="*/ 1 h 127"/>
                <a:gd name="T52" fmla="*/ 85 w 145"/>
                <a:gd name="T53" fmla="*/ 0 h 127"/>
                <a:gd name="T54" fmla="*/ 109 w 145"/>
                <a:gd name="T55" fmla="*/ 2 h 127"/>
                <a:gd name="T56" fmla="*/ 128 w 145"/>
                <a:gd name="T57" fmla="*/ 8 h 127"/>
                <a:gd name="T58" fmla="*/ 140 w 145"/>
                <a:gd name="T59" fmla="*/ 19 h 127"/>
                <a:gd name="T60" fmla="*/ 145 w 145"/>
                <a:gd name="T61" fmla="*/ 38 h 127"/>
                <a:gd name="T62" fmla="*/ 142 w 145"/>
                <a:gd name="T63" fmla="*/ 53 h 127"/>
                <a:gd name="T64" fmla="*/ 138 w 145"/>
                <a:gd name="T65" fmla="*/ 71 h 127"/>
                <a:gd name="T66" fmla="*/ 80 w 145"/>
                <a:gd name="T67" fmla="*/ 30 h 127"/>
                <a:gd name="T68" fmla="*/ 71 w 145"/>
                <a:gd name="T69" fmla="*/ 35 h 127"/>
                <a:gd name="T70" fmla="*/ 65 w 145"/>
                <a:gd name="T71" fmla="*/ 48 h 127"/>
                <a:gd name="T72" fmla="*/ 88 w 145"/>
                <a:gd name="T73" fmla="*/ 48 h 127"/>
                <a:gd name="T74" fmla="*/ 91 w 145"/>
                <a:gd name="T75" fmla="*/ 39 h 127"/>
                <a:gd name="T76" fmla="*/ 87 w 145"/>
                <a:gd name="T77" fmla="*/ 32 h 127"/>
                <a:gd name="T78" fmla="*/ 80 w 145"/>
                <a:gd name="T79" fmla="*/ 30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45" h="127">
                  <a:moveTo>
                    <a:pt x="138" y="71"/>
                  </a:moveTo>
                  <a:lnTo>
                    <a:pt x="58" y="71"/>
                  </a:lnTo>
                  <a:lnTo>
                    <a:pt x="58" y="71"/>
                  </a:lnTo>
                  <a:lnTo>
                    <a:pt x="56" y="80"/>
                  </a:lnTo>
                  <a:lnTo>
                    <a:pt x="56" y="87"/>
                  </a:lnTo>
                  <a:lnTo>
                    <a:pt x="56" y="87"/>
                  </a:lnTo>
                  <a:lnTo>
                    <a:pt x="56" y="90"/>
                  </a:lnTo>
                  <a:lnTo>
                    <a:pt x="57" y="93"/>
                  </a:lnTo>
                  <a:lnTo>
                    <a:pt x="59" y="96"/>
                  </a:lnTo>
                  <a:lnTo>
                    <a:pt x="64" y="97"/>
                  </a:lnTo>
                  <a:lnTo>
                    <a:pt x="64" y="97"/>
                  </a:lnTo>
                  <a:lnTo>
                    <a:pt x="68" y="96"/>
                  </a:lnTo>
                  <a:lnTo>
                    <a:pt x="73" y="93"/>
                  </a:lnTo>
                  <a:lnTo>
                    <a:pt x="75" y="89"/>
                  </a:lnTo>
                  <a:lnTo>
                    <a:pt x="79" y="82"/>
                  </a:lnTo>
                  <a:lnTo>
                    <a:pt x="135" y="82"/>
                  </a:lnTo>
                  <a:lnTo>
                    <a:pt x="135" y="82"/>
                  </a:lnTo>
                  <a:lnTo>
                    <a:pt x="134" y="87"/>
                  </a:lnTo>
                  <a:lnTo>
                    <a:pt x="130" y="93"/>
                  </a:lnTo>
                  <a:lnTo>
                    <a:pt x="128" y="98"/>
                  </a:lnTo>
                  <a:lnTo>
                    <a:pt x="125" y="103"/>
                  </a:lnTo>
                  <a:lnTo>
                    <a:pt x="115" y="111"/>
                  </a:lnTo>
                  <a:lnTo>
                    <a:pt x="105" y="118"/>
                  </a:lnTo>
                  <a:lnTo>
                    <a:pt x="94" y="122"/>
                  </a:lnTo>
                  <a:lnTo>
                    <a:pt x="82" y="125"/>
                  </a:lnTo>
                  <a:lnTo>
                    <a:pt x="72" y="127"/>
                  </a:lnTo>
                  <a:lnTo>
                    <a:pt x="61" y="127"/>
                  </a:lnTo>
                  <a:lnTo>
                    <a:pt x="61" y="127"/>
                  </a:lnTo>
                  <a:lnTo>
                    <a:pt x="50" y="127"/>
                  </a:lnTo>
                  <a:lnTo>
                    <a:pt x="38" y="126"/>
                  </a:lnTo>
                  <a:lnTo>
                    <a:pt x="27" y="125"/>
                  </a:lnTo>
                  <a:lnTo>
                    <a:pt x="18" y="121"/>
                  </a:lnTo>
                  <a:lnTo>
                    <a:pt x="11" y="117"/>
                  </a:lnTo>
                  <a:lnTo>
                    <a:pt x="5" y="110"/>
                  </a:lnTo>
                  <a:lnTo>
                    <a:pt x="4" y="106"/>
                  </a:lnTo>
                  <a:lnTo>
                    <a:pt x="2" y="101"/>
                  </a:lnTo>
                  <a:lnTo>
                    <a:pt x="0" y="90"/>
                  </a:lnTo>
                  <a:lnTo>
                    <a:pt x="0" y="90"/>
                  </a:lnTo>
                  <a:lnTo>
                    <a:pt x="2" y="83"/>
                  </a:lnTo>
                  <a:lnTo>
                    <a:pt x="3" y="75"/>
                  </a:lnTo>
                  <a:lnTo>
                    <a:pt x="6" y="57"/>
                  </a:lnTo>
                  <a:lnTo>
                    <a:pt x="13" y="41"/>
                  </a:lnTo>
                  <a:lnTo>
                    <a:pt x="18" y="32"/>
                  </a:lnTo>
                  <a:lnTo>
                    <a:pt x="22" y="27"/>
                  </a:lnTo>
                  <a:lnTo>
                    <a:pt x="22" y="27"/>
                  </a:lnTo>
                  <a:lnTo>
                    <a:pt x="27" y="19"/>
                  </a:lnTo>
                  <a:lnTo>
                    <a:pt x="34" y="14"/>
                  </a:lnTo>
                  <a:lnTo>
                    <a:pt x="43" y="9"/>
                  </a:lnTo>
                  <a:lnTo>
                    <a:pt x="50" y="5"/>
                  </a:lnTo>
                  <a:lnTo>
                    <a:pt x="59" y="3"/>
                  </a:lnTo>
                  <a:lnTo>
                    <a:pt x="67" y="1"/>
                  </a:lnTo>
                  <a:lnTo>
                    <a:pt x="77" y="1"/>
                  </a:lnTo>
                  <a:lnTo>
                    <a:pt x="85" y="0"/>
                  </a:lnTo>
                  <a:lnTo>
                    <a:pt x="85" y="0"/>
                  </a:lnTo>
                  <a:lnTo>
                    <a:pt x="98" y="1"/>
                  </a:lnTo>
                  <a:lnTo>
                    <a:pt x="109" y="2"/>
                  </a:lnTo>
                  <a:lnTo>
                    <a:pt x="120" y="4"/>
                  </a:lnTo>
                  <a:lnTo>
                    <a:pt x="128" y="8"/>
                  </a:lnTo>
                  <a:lnTo>
                    <a:pt x="135" y="12"/>
                  </a:lnTo>
                  <a:lnTo>
                    <a:pt x="140" y="19"/>
                  </a:lnTo>
                  <a:lnTo>
                    <a:pt x="143" y="28"/>
                  </a:lnTo>
                  <a:lnTo>
                    <a:pt x="145" y="38"/>
                  </a:lnTo>
                  <a:lnTo>
                    <a:pt x="145" y="38"/>
                  </a:lnTo>
                  <a:lnTo>
                    <a:pt x="142" y="53"/>
                  </a:lnTo>
                  <a:lnTo>
                    <a:pt x="138" y="71"/>
                  </a:lnTo>
                  <a:lnTo>
                    <a:pt x="138" y="71"/>
                  </a:lnTo>
                  <a:close/>
                  <a:moveTo>
                    <a:pt x="80" y="30"/>
                  </a:moveTo>
                  <a:lnTo>
                    <a:pt x="80" y="30"/>
                  </a:lnTo>
                  <a:lnTo>
                    <a:pt x="75" y="31"/>
                  </a:lnTo>
                  <a:lnTo>
                    <a:pt x="71" y="35"/>
                  </a:lnTo>
                  <a:lnTo>
                    <a:pt x="67" y="39"/>
                  </a:lnTo>
                  <a:lnTo>
                    <a:pt x="65" y="48"/>
                  </a:lnTo>
                  <a:lnTo>
                    <a:pt x="88" y="48"/>
                  </a:lnTo>
                  <a:lnTo>
                    <a:pt x="88" y="48"/>
                  </a:lnTo>
                  <a:lnTo>
                    <a:pt x="91" y="39"/>
                  </a:lnTo>
                  <a:lnTo>
                    <a:pt x="91" y="39"/>
                  </a:lnTo>
                  <a:lnTo>
                    <a:pt x="89" y="35"/>
                  </a:lnTo>
                  <a:lnTo>
                    <a:pt x="87" y="32"/>
                  </a:lnTo>
                  <a:lnTo>
                    <a:pt x="85" y="31"/>
                  </a:lnTo>
                  <a:lnTo>
                    <a:pt x="80" y="30"/>
                  </a:lnTo>
                  <a:lnTo>
                    <a:pt x="80" y="3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15" name="Freeform 89">
              <a:extLst>
                <a:ext uri="{FF2B5EF4-FFF2-40B4-BE49-F238E27FC236}">
                  <a16:creationId xmlns:a16="http://schemas.microsoft.com/office/drawing/2014/main" id="{CB386637-D3CB-005A-51CE-3A532F66DDB8}"/>
                </a:ext>
              </a:extLst>
            </p:cNvPr>
            <p:cNvSpPr>
              <a:spLocks/>
            </p:cNvSpPr>
            <p:nvPr userDrawn="1"/>
          </p:nvSpPr>
          <p:spPr bwMode="auto">
            <a:xfrm>
              <a:off x="8143876" y="4533901"/>
              <a:ext cx="165100" cy="266700"/>
            </a:xfrm>
            <a:custGeom>
              <a:avLst/>
              <a:gdLst>
                <a:gd name="T0" fmla="*/ 57 w 104"/>
                <a:gd name="T1" fmla="*/ 168 h 168"/>
                <a:gd name="T2" fmla="*/ 0 w 104"/>
                <a:gd name="T3" fmla="*/ 168 h 168"/>
                <a:gd name="T4" fmla="*/ 45 w 104"/>
                <a:gd name="T5" fmla="*/ 0 h 168"/>
                <a:gd name="T6" fmla="*/ 104 w 104"/>
                <a:gd name="T7" fmla="*/ 0 h 168"/>
                <a:gd name="T8" fmla="*/ 57 w 104"/>
                <a:gd name="T9" fmla="*/ 168 h 168"/>
              </a:gdLst>
              <a:ahLst/>
              <a:cxnLst>
                <a:cxn ang="0">
                  <a:pos x="T0" y="T1"/>
                </a:cxn>
                <a:cxn ang="0">
                  <a:pos x="T2" y="T3"/>
                </a:cxn>
                <a:cxn ang="0">
                  <a:pos x="T4" y="T5"/>
                </a:cxn>
                <a:cxn ang="0">
                  <a:pos x="T6" y="T7"/>
                </a:cxn>
                <a:cxn ang="0">
                  <a:pos x="T8" y="T9"/>
                </a:cxn>
              </a:cxnLst>
              <a:rect l="0" t="0" r="r" b="b"/>
              <a:pathLst>
                <a:path w="104" h="168">
                  <a:moveTo>
                    <a:pt x="57" y="168"/>
                  </a:moveTo>
                  <a:lnTo>
                    <a:pt x="0" y="168"/>
                  </a:lnTo>
                  <a:lnTo>
                    <a:pt x="45" y="0"/>
                  </a:lnTo>
                  <a:lnTo>
                    <a:pt x="104" y="0"/>
                  </a:lnTo>
                  <a:lnTo>
                    <a:pt x="57" y="16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16" name="Freeform 90">
              <a:extLst>
                <a:ext uri="{FF2B5EF4-FFF2-40B4-BE49-F238E27FC236}">
                  <a16:creationId xmlns:a16="http://schemas.microsoft.com/office/drawing/2014/main" id="{82444B13-636D-9A0C-2B19-10F2B23B3C37}"/>
                </a:ext>
              </a:extLst>
            </p:cNvPr>
            <p:cNvSpPr>
              <a:spLocks noEditPoints="1"/>
            </p:cNvSpPr>
            <p:nvPr userDrawn="1"/>
          </p:nvSpPr>
          <p:spPr bwMode="auto">
            <a:xfrm>
              <a:off x="8264526" y="4533901"/>
              <a:ext cx="165100" cy="266700"/>
            </a:xfrm>
            <a:custGeom>
              <a:avLst/>
              <a:gdLst>
                <a:gd name="T0" fmla="*/ 57 w 104"/>
                <a:gd name="T1" fmla="*/ 168 h 168"/>
                <a:gd name="T2" fmla="*/ 0 w 104"/>
                <a:gd name="T3" fmla="*/ 168 h 168"/>
                <a:gd name="T4" fmla="*/ 34 w 104"/>
                <a:gd name="T5" fmla="*/ 46 h 168"/>
                <a:gd name="T6" fmla="*/ 91 w 104"/>
                <a:gd name="T7" fmla="*/ 46 h 168"/>
                <a:gd name="T8" fmla="*/ 57 w 104"/>
                <a:gd name="T9" fmla="*/ 168 h 168"/>
                <a:gd name="T10" fmla="*/ 95 w 104"/>
                <a:gd name="T11" fmla="*/ 34 h 168"/>
                <a:gd name="T12" fmla="*/ 36 w 104"/>
                <a:gd name="T13" fmla="*/ 34 h 168"/>
                <a:gd name="T14" fmla="*/ 47 w 104"/>
                <a:gd name="T15" fmla="*/ 0 h 168"/>
                <a:gd name="T16" fmla="*/ 104 w 104"/>
                <a:gd name="T17" fmla="*/ 0 h 168"/>
                <a:gd name="T18" fmla="*/ 95 w 104"/>
                <a:gd name="T19" fmla="*/ 34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4" h="168">
                  <a:moveTo>
                    <a:pt x="57" y="168"/>
                  </a:moveTo>
                  <a:lnTo>
                    <a:pt x="0" y="168"/>
                  </a:lnTo>
                  <a:lnTo>
                    <a:pt x="34" y="46"/>
                  </a:lnTo>
                  <a:lnTo>
                    <a:pt x="91" y="46"/>
                  </a:lnTo>
                  <a:lnTo>
                    <a:pt x="57" y="168"/>
                  </a:lnTo>
                  <a:close/>
                  <a:moveTo>
                    <a:pt x="95" y="34"/>
                  </a:moveTo>
                  <a:lnTo>
                    <a:pt x="36" y="34"/>
                  </a:lnTo>
                  <a:lnTo>
                    <a:pt x="47" y="0"/>
                  </a:lnTo>
                  <a:lnTo>
                    <a:pt x="104" y="0"/>
                  </a:lnTo>
                  <a:lnTo>
                    <a:pt x="95" y="3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17" name="Freeform 91">
              <a:extLst>
                <a:ext uri="{FF2B5EF4-FFF2-40B4-BE49-F238E27FC236}">
                  <a16:creationId xmlns:a16="http://schemas.microsoft.com/office/drawing/2014/main" id="{AAA3E86A-E03F-A6C2-4402-87BCCD84C767}"/>
                </a:ext>
              </a:extLst>
            </p:cNvPr>
            <p:cNvSpPr>
              <a:spLocks/>
            </p:cNvSpPr>
            <p:nvPr userDrawn="1"/>
          </p:nvSpPr>
          <p:spPr bwMode="auto">
            <a:xfrm>
              <a:off x="8396288" y="4564063"/>
              <a:ext cx="192088" cy="236538"/>
            </a:xfrm>
            <a:custGeom>
              <a:avLst/>
              <a:gdLst>
                <a:gd name="T0" fmla="*/ 115 w 121"/>
                <a:gd name="T1" fmla="*/ 27 h 149"/>
                <a:gd name="T2" fmla="*/ 121 w 121"/>
                <a:gd name="T3" fmla="*/ 54 h 149"/>
                <a:gd name="T4" fmla="*/ 76 w 121"/>
                <a:gd name="T5" fmla="*/ 54 h 149"/>
                <a:gd name="T6" fmla="*/ 63 w 121"/>
                <a:gd name="T7" fmla="*/ 101 h 149"/>
                <a:gd name="T8" fmla="*/ 63 w 121"/>
                <a:gd name="T9" fmla="*/ 101 h 149"/>
                <a:gd name="T10" fmla="*/ 62 w 121"/>
                <a:gd name="T11" fmla="*/ 107 h 149"/>
                <a:gd name="T12" fmla="*/ 61 w 121"/>
                <a:gd name="T13" fmla="*/ 111 h 149"/>
                <a:gd name="T14" fmla="*/ 61 w 121"/>
                <a:gd name="T15" fmla="*/ 111 h 149"/>
                <a:gd name="T16" fmla="*/ 61 w 121"/>
                <a:gd name="T17" fmla="*/ 115 h 149"/>
                <a:gd name="T18" fmla="*/ 63 w 121"/>
                <a:gd name="T19" fmla="*/ 117 h 149"/>
                <a:gd name="T20" fmla="*/ 67 w 121"/>
                <a:gd name="T21" fmla="*/ 118 h 149"/>
                <a:gd name="T22" fmla="*/ 72 w 121"/>
                <a:gd name="T23" fmla="*/ 118 h 149"/>
                <a:gd name="T24" fmla="*/ 83 w 121"/>
                <a:gd name="T25" fmla="*/ 118 h 149"/>
                <a:gd name="T26" fmla="*/ 75 w 121"/>
                <a:gd name="T27" fmla="*/ 149 h 149"/>
                <a:gd name="T28" fmla="*/ 23 w 121"/>
                <a:gd name="T29" fmla="*/ 149 h 149"/>
                <a:gd name="T30" fmla="*/ 23 w 121"/>
                <a:gd name="T31" fmla="*/ 149 h 149"/>
                <a:gd name="T32" fmla="*/ 18 w 121"/>
                <a:gd name="T33" fmla="*/ 148 h 149"/>
                <a:gd name="T34" fmla="*/ 13 w 121"/>
                <a:gd name="T35" fmla="*/ 148 h 149"/>
                <a:gd name="T36" fmla="*/ 8 w 121"/>
                <a:gd name="T37" fmla="*/ 145 h 149"/>
                <a:gd name="T38" fmla="*/ 6 w 121"/>
                <a:gd name="T39" fmla="*/ 143 h 149"/>
                <a:gd name="T40" fmla="*/ 2 w 121"/>
                <a:gd name="T41" fmla="*/ 139 h 149"/>
                <a:gd name="T42" fmla="*/ 1 w 121"/>
                <a:gd name="T43" fmla="*/ 136 h 149"/>
                <a:gd name="T44" fmla="*/ 0 w 121"/>
                <a:gd name="T45" fmla="*/ 132 h 149"/>
                <a:gd name="T46" fmla="*/ 0 w 121"/>
                <a:gd name="T47" fmla="*/ 128 h 149"/>
                <a:gd name="T48" fmla="*/ 0 w 121"/>
                <a:gd name="T49" fmla="*/ 128 h 149"/>
                <a:gd name="T50" fmla="*/ 0 w 121"/>
                <a:gd name="T51" fmla="*/ 120 h 149"/>
                <a:gd name="T52" fmla="*/ 2 w 121"/>
                <a:gd name="T53" fmla="*/ 111 h 149"/>
                <a:gd name="T54" fmla="*/ 34 w 121"/>
                <a:gd name="T55" fmla="*/ 0 h 149"/>
                <a:gd name="T56" fmla="*/ 91 w 121"/>
                <a:gd name="T57" fmla="*/ 0 h 149"/>
                <a:gd name="T58" fmla="*/ 84 w 121"/>
                <a:gd name="T59" fmla="*/ 27 h 149"/>
                <a:gd name="T60" fmla="*/ 115 w 121"/>
                <a:gd name="T61" fmla="*/ 27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21" h="149">
                  <a:moveTo>
                    <a:pt x="115" y="27"/>
                  </a:moveTo>
                  <a:lnTo>
                    <a:pt x="121" y="54"/>
                  </a:lnTo>
                  <a:lnTo>
                    <a:pt x="76" y="54"/>
                  </a:lnTo>
                  <a:lnTo>
                    <a:pt x="63" y="101"/>
                  </a:lnTo>
                  <a:lnTo>
                    <a:pt x="63" y="101"/>
                  </a:lnTo>
                  <a:lnTo>
                    <a:pt x="62" y="107"/>
                  </a:lnTo>
                  <a:lnTo>
                    <a:pt x="61" y="111"/>
                  </a:lnTo>
                  <a:lnTo>
                    <a:pt x="61" y="111"/>
                  </a:lnTo>
                  <a:lnTo>
                    <a:pt x="61" y="115"/>
                  </a:lnTo>
                  <a:lnTo>
                    <a:pt x="63" y="117"/>
                  </a:lnTo>
                  <a:lnTo>
                    <a:pt x="67" y="118"/>
                  </a:lnTo>
                  <a:lnTo>
                    <a:pt x="72" y="118"/>
                  </a:lnTo>
                  <a:lnTo>
                    <a:pt x="83" y="118"/>
                  </a:lnTo>
                  <a:lnTo>
                    <a:pt x="75" y="149"/>
                  </a:lnTo>
                  <a:lnTo>
                    <a:pt x="23" y="149"/>
                  </a:lnTo>
                  <a:lnTo>
                    <a:pt x="23" y="149"/>
                  </a:lnTo>
                  <a:lnTo>
                    <a:pt x="18" y="148"/>
                  </a:lnTo>
                  <a:lnTo>
                    <a:pt x="13" y="148"/>
                  </a:lnTo>
                  <a:lnTo>
                    <a:pt x="8" y="145"/>
                  </a:lnTo>
                  <a:lnTo>
                    <a:pt x="6" y="143"/>
                  </a:lnTo>
                  <a:lnTo>
                    <a:pt x="2" y="139"/>
                  </a:lnTo>
                  <a:lnTo>
                    <a:pt x="1" y="136"/>
                  </a:lnTo>
                  <a:lnTo>
                    <a:pt x="0" y="132"/>
                  </a:lnTo>
                  <a:lnTo>
                    <a:pt x="0" y="128"/>
                  </a:lnTo>
                  <a:lnTo>
                    <a:pt x="0" y="128"/>
                  </a:lnTo>
                  <a:lnTo>
                    <a:pt x="0" y="120"/>
                  </a:lnTo>
                  <a:lnTo>
                    <a:pt x="2" y="111"/>
                  </a:lnTo>
                  <a:lnTo>
                    <a:pt x="34" y="0"/>
                  </a:lnTo>
                  <a:lnTo>
                    <a:pt x="91" y="0"/>
                  </a:lnTo>
                  <a:lnTo>
                    <a:pt x="84" y="27"/>
                  </a:lnTo>
                  <a:lnTo>
                    <a:pt x="115" y="2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18" name="Freeform 92">
              <a:extLst>
                <a:ext uri="{FF2B5EF4-FFF2-40B4-BE49-F238E27FC236}">
                  <a16:creationId xmlns:a16="http://schemas.microsoft.com/office/drawing/2014/main" id="{422CC2E4-5F32-4665-253A-07A2EC319E8D}"/>
                </a:ext>
              </a:extLst>
            </p:cNvPr>
            <p:cNvSpPr>
              <a:spLocks/>
            </p:cNvSpPr>
            <p:nvPr userDrawn="1"/>
          </p:nvSpPr>
          <p:spPr bwMode="auto">
            <a:xfrm>
              <a:off x="7321551" y="4830763"/>
              <a:ext cx="38100" cy="46038"/>
            </a:xfrm>
            <a:custGeom>
              <a:avLst/>
              <a:gdLst>
                <a:gd name="T0" fmla="*/ 9 w 24"/>
                <a:gd name="T1" fmla="*/ 0 h 29"/>
                <a:gd name="T2" fmla="*/ 24 w 24"/>
                <a:gd name="T3" fmla="*/ 0 h 29"/>
                <a:gd name="T4" fmla="*/ 15 w 24"/>
                <a:gd name="T5" fmla="*/ 29 h 29"/>
                <a:gd name="T6" fmla="*/ 0 w 24"/>
                <a:gd name="T7" fmla="*/ 29 h 29"/>
                <a:gd name="T8" fmla="*/ 9 w 24"/>
                <a:gd name="T9" fmla="*/ 0 h 29"/>
              </a:gdLst>
              <a:ahLst/>
              <a:cxnLst>
                <a:cxn ang="0">
                  <a:pos x="T0" y="T1"/>
                </a:cxn>
                <a:cxn ang="0">
                  <a:pos x="T2" y="T3"/>
                </a:cxn>
                <a:cxn ang="0">
                  <a:pos x="T4" y="T5"/>
                </a:cxn>
                <a:cxn ang="0">
                  <a:pos x="T6" y="T7"/>
                </a:cxn>
                <a:cxn ang="0">
                  <a:pos x="T8" y="T9"/>
                </a:cxn>
              </a:cxnLst>
              <a:rect l="0" t="0" r="r" b="b"/>
              <a:pathLst>
                <a:path w="24" h="29">
                  <a:moveTo>
                    <a:pt x="9" y="0"/>
                  </a:moveTo>
                  <a:lnTo>
                    <a:pt x="24" y="0"/>
                  </a:lnTo>
                  <a:lnTo>
                    <a:pt x="15"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19" name="Freeform 93">
              <a:extLst>
                <a:ext uri="{FF2B5EF4-FFF2-40B4-BE49-F238E27FC236}">
                  <a16:creationId xmlns:a16="http://schemas.microsoft.com/office/drawing/2014/main" id="{0C95A355-A4D0-1B7C-A954-9C88465860F4}"/>
                </a:ext>
              </a:extLst>
            </p:cNvPr>
            <p:cNvSpPr>
              <a:spLocks/>
            </p:cNvSpPr>
            <p:nvPr userDrawn="1"/>
          </p:nvSpPr>
          <p:spPr bwMode="auto">
            <a:xfrm>
              <a:off x="7400926" y="4830763"/>
              <a:ext cx="87313" cy="46038"/>
            </a:xfrm>
            <a:custGeom>
              <a:avLst/>
              <a:gdLst>
                <a:gd name="T0" fmla="*/ 10 w 55"/>
                <a:gd name="T1" fmla="*/ 0 h 29"/>
                <a:gd name="T2" fmla="*/ 31 w 55"/>
                <a:gd name="T3" fmla="*/ 0 h 29"/>
                <a:gd name="T4" fmla="*/ 36 w 55"/>
                <a:gd name="T5" fmla="*/ 19 h 29"/>
                <a:gd name="T6" fmla="*/ 36 w 55"/>
                <a:gd name="T7" fmla="*/ 19 h 29"/>
                <a:gd name="T8" fmla="*/ 42 w 55"/>
                <a:gd name="T9" fmla="*/ 0 h 29"/>
                <a:gd name="T10" fmla="*/ 55 w 55"/>
                <a:gd name="T11" fmla="*/ 0 h 29"/>
                <a:gd name="T12" fmla="*/ 46 w 55"/>
                <a:gd name="T13" fmla="*/ 29 h 29"/>
                <a:gd name="T14" fmla="*/ 26 w 55"/>
                <a:gd name="T15" fmla="*/ 29 h 29"/>
                <a:gd name="T16" fmla="*/ 20 w 55"/>
                <a:gd name="T17" fmla="*/ 8 h 29"/>
                <a:gd name="T18" fmla="*/ 20 w 55"/>
                <a:gd name="T19" fmla="*/ 8 h 29"/>
                <a:gd name="T20" fmla="*/ 13 w 55"/>
                <a:gd name="T21" fmla="*/ 29 h 29"/>
                <a:gd name="T22" fmla="*/ 0 w 55"/>
                <a:gd name="T23" fmla="*/ 29 h 29"/>
                <a:gd name="T24" fmla="*/ 10 w 55"/>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5" h="29">
                  <a:moveTo>
                    <a:pt x="10" y="0"/>
                  </a:moveTo>
                  <a:lnTo>
                    <a:pt x="31" y="0"/>
                  </a:lnTo>
                  <a:lnTo>
                    <a:pt x="36" y="19"/>
                  </a:lnTo>
                  <a:lnTo>
                    <a:pt x="36" y="19"/>
                  </a:lnTo>
                  <a:lnTo>
                    <a:pt x="42" y="0"/>
                  </a:lnTo>
                  <a:lnTo>
                    <a:pt x="55" y="0"/>
                  </a:lnTo>
                  <a:lnTo>
                    <a:pt x="46" y="29"/>
                  </a:lnTo>
                  <a:lnTo>
                    <a:pt x="26" y="29"/>
                  </a:lnTo>
                  <a:lnTo>
                    <a:pt x="20" y="8"/>
                  </a:lnTo>
                  <a:lnTo>
                    <a:pt x="20" y="8"/>
                  </a:lnTo>
                  <a:lnTo>
                    <a:pt x="13" y="29"/>
                  </a:lnTo>
                  <a:lnTo>
                    <a:pt x="0" y="29"/>
                  </a:lnTo>
                  <a:lnTo>
                    <a:pt x="1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20" name="Freeform 94">
              <a:extLst>
                <a:ext uri="{FF2B5EF4-FFF2-40B4-BE49-F238E27FC236}">
                  <a16:creationId xmlns:a16="http://schemas.microsoft.com/office/drawing/2014/main" id="{D708F965-D406-A3AF-3E44-AD2D60C0E58E}"/>
                </a:ext>
              </a:extLst>
            </p:cNvPr>
            <p:cNvSpPr>
              <a:spLocks/>
            </p:cNvSpPr>
            <p:nvPr userDrawn="1"/>
          </p:nvSpPr>
          <p:spPr bwMode="auto">
            <a:xfrm>
              <a:off x="7531101" y="4830763"/>
              <a:ext cx="76200" cy="46038"/>
            </a:xfrm>
            <a:custGeom>
              <a:avLst/>
              <a:gdLst>
                <a:gd name="T0" fmla="*/ 0 w 48"/>
                <a:gd name="T1" fmla="*/ 0 h 29"/>
                <a:gd name="T2" fmla="*/ 15 w 48"/>
                <a:gd name="T3" fmla="*/ 0 h 29"/>
                <a:gd name="T4" fmla="*/ 19 w 48"/>
                <a:gd name="T5" fmla="*/ 18 h 29"/>
                <a:gd name="T6" fmla="*/ 33 w 48"/>
                <a:gd name="T7" fmla="*/ 0 h 29"/>
                <a:gd name="T8" fmla="*/ 48 w 48"/>
                <a:gd name="T9" fmla="*/ 0 h 29"/>
                <a:gd name="T10" fmla="*/ 24 w 48"/>
                <a:gd name="T11" fmla="*/ 29 h 29"/>
                <a:gd name="T12" fmla="*/ 6 w 48"/>
                <a:gd name="T13" fmla="*/ 29 h 29"/>
                <a:gd name="T14" fmla="*/ 0 w 48"/>
                <a:gd name="T15" fmla="*/ 0 h 2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8" h="29">
                  <a:moveTo>
                    <a:pt x="0" y="0"/>
                  </a:moveTo>
                  <a:lnTo>
                    <a:pt x="15" y="0"/>
                  </a:lnTo>
                  <a:lnTo>
                    <a:pt x="19" y="18"/>
                  </a:lnTo>
                  <a:lnTo>
                    <a:pt x="33" y="0"/>
                  </a:lnTo>
                  <a:lnTo>
                    <a:pt x="48" y="0"/>
                  </a:lnTo>
                  <a:lnTo>
                    <a:pt x="24" y="29"/>
                  </a:lnTo>
                  <a:lnTo>
                    <a:pt x="6" y="29"/>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21" name="Freeform 95">
              <a:extLst>
                <a:ext uri="{FF2B5EF4-FFF2-40B4-BE49-F238E27FC236}">
                  <a16:creationId xmlns:a16="http://schemas.microsoft.com/office/drawing/2014/main" id="{D5AE4F59-6E4A-6427-BC2C-895FA083F2B2}"/>
                </a:ext>
              </a:extLst>
            </p:cNvPr>
            <p:cNvSpPr>
              <a:spLocks/>
            </p:cNvSpPr>
            <p:nvPr userDrawn="1"/>
          </p:nvSpPr>
          <p:spPr bwMode="auto">
            <a:xfrm>
              <a:off x="7635876" y="4830763"/>
              <a:ext cx="66675" cy="46038"/>
            </a:xfrm>
            <a:custGeom>
              <a:avLst/>
              <a:gdLst>
                <a:gd name="T0" fmla="*/ 9 w 42"/>
                <a:gd name="T1" fmla="*/ 0 h 29"/>
                <a:gd name="T2" fmla="*/ 42 w 42"/>
                <a:gd name="T3" fmla="*/ 0 h 29"/>
                <a:gd name="T4" fmla="*/ 41 w 42"/>
                <a:gd name="T5" fmla="*/ 5 h 29"/>
                <a:gd name="T6" fmla="*/ 22 w 42"/>
                <a:gd name="T7" fmla="*/ 5 h 29"/>
                <a:gd name="T8" fmla="*/ 20 w 42"/>
                <a:gd name="T9" fmla="*/ 11 h 29"/>
                <a:gd name="T10" fmla="*/ 37 w 42"/>
                <a:gd name="T11" fmla="*/ 11 h 29"/>
                <a:gd name="T12" fmla="*/ 36 w 42"/>
                <a:gd name="T13" fmla="*/ 17 h 29"/>
                <a:gd name="T14" fmla="*/ 17 w 42"/>
                <a:gd name="T15" fmla="*/ 17 h 29"/>
                <a:gd name="T16" fmla="*/ 16 w 42"/>
                <a:gd name="T17" fmla="*/ 23 h 29"/>
                <a:gd name="T18" fmla="*/ 35 w 42"/>
                <a:gd name="T19" fmla="*/ 23 h 29"/>
                <a:gd name="T20" fmla="*/ 33 w 42"/>
                <a:gd name="T21" fmla="*/ 29 h 29"/>
                <a:gd name="T22" fmla="*/ 0 w 42"/>
                <a:gd name="T23" fmla="*/ 29 h 29"/>
                <a:gd name="T24" fmla="*/ 9 w 42"/>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 h="29">
                  <a:moveTo>
                    <a:pt x="9" y="0"/>
                  </a:moveTo>
                  <a:lnTo>
                    <a:pt x="42" y="0"/>
                  </a:lnTo>
                  <a:lnTo>
                    <a:pt x="41" y="5"/>
                  </a:lnTo>
                  <a:lnTo>
                    <a:pt x="22" y="5"/>
                  </a:lnTo>
                  <a:lnTo>
                    <a:pt x="20" y="11"/>
                  </a:lnTo>
                  <a:lnTo>
                    <a:pt x="37" y="11"/>
                  </a:lnTo>
                  <a:lnTo>
                    <a:pt x="36" y="17"/>
                  </a:lnTo>
                  <a:lnTo>
                    <a:pt x="17" y="17"/>
                  </a:lnTo>
                  <a:lnTo>
                    <a:pt x="16" y="23"/>
                  </a:lnTo>
                  <a:lnTo>
                    <a:pt x="35" y="23"/>
                  </a:lnTo>
                  <a:lnTo>
                    <a:pt x="3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22" name="Freeform 96">
              <a:extLst>
                <a:ext uri="{FF2B5EF4-FFF2-40B4-BE49-F238E27FC236}">
                  <a16:creationId xmlns:a16="http://schemas.microsoft.com/office/drawing/2014/main" id="{9799D8FF-28F4-E496-DD2B-90AF333D9335}"/>
                </a:ext>
              </a:extLst>
            </p:cNvPr>
            <p:cNvSpPr>
              <a:spLocks/>
            </p:cNvSpPr>
            <p:nvPr userDrawn="1"/>
          </p:nvSpPr>
          <p:spPr bwMode="auto">
            <a:xfrm>
              <a:off x="7856538" y="4830763"/>
              <a:ext cx="61913" cy="46038"/>
            </a:xfrm>
            <a:custGeom>
              <a:avLst/>
              <a:gdLst>
                <a:gd name="T0" fmla="*/ 11 w 39"/>
                <a:gd name="T1" fmla="*/ 7 h 29"/>
                <a:gd name="T2" fmla="*/ 0 w 39"/>
                <a:gd name="T3" fmla="*/ 7 h 29"/>
                <a:gd name="T4" fmla="*/ 3 w 39"/>
                <a:gd name="T5" fmla="*/ 0 h 29"/>
                <a:gd name="T6" fmla="*/ 39 w 39"/>
                <a:gd name="T7" fmla="*/ 0 h 29"/>
                <a:gd name="T8" fmla="*/ 37 w 39"/>
                <a:gd name="T9" fmla="*/ 7 h 29"/>
                <a:gd name="T10" fmla="*/ 25 w 39"/>
                <a:gd name="T11" fmla="*/ 7 h 29"/>
                <a:gd name="T12" fmla="*/ 19 w 39"/>
                <a:gd name="T13" fmla="*/ 29 h 29"/>
                <a:gd name="T14" fmla="*/ 4 w 39"/>
                <a:gd name="T15" fmla="*/ 29 h 29"/>
                <a:gd name="T16" fmla="*/ 11 w 39"/>
                <a:gd name="T17" fmla="*/ 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9" h="29">
                  <a:moveTo>
                    <a:pt x="11" y="7"/>
                  </a:moveTo>
                  <a:lnTo>
                    <a:pt x="0" y="7"/>
                  </a:lnTo>
                  <a:lnTo>
                    <a:pt x="3" y="0"/>
                  </a:lnTo>
                  <a:lnTo>
                    <a:pt x="39" y="0"/>
                  </a:lnTo>
                  <a:lnTo>
                    <a:pt x="37" y="7"/>
                  </a:lnTo>
                  <a:lnTo>
                    <a:pt x="25" y="7"/>
                  </a:lnTo>
                  <a:lnTo>
                    <a:pt x="19" y="29"/>
                  </a:lnTo>
                  <a:lnTo>
                    <a:pt x="4" y="29"/>
                  </a:lnTo>
                  <a:lnTo>
                    <a:pt x="11"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23" name="Freeform 97">
              <a:extLst>
                <a:ext uri="{FF2B5EF4-FFF2-40B4-BE49-F238E27FC236}">
                  <a16:creationId xmlns:a16="http://schemas.microsoft.com/office/drawing/2014/main" id="{BDFF60A3-F16D-FBA2-BE21-3A70CEA9692D}"/>
                </a:ext>
              </a:extLst>
            </p:cNvPr>
            <p:cNvSpPr>
              <a:spLocks/>
            </p:cNvSpPr>
            <p:nvPr userDrawn="1"/>
          </p:nvSpPr>
          <p:spPr bwMode="auto">
            <a:xfrm>
              <a:off x="7951788" y="4830763"/>
              <a:ext cx="106363" cy="46038"/>
            </a:xfrm>
            <a:custGeom>
              <a:avLst/>
              <a:gdLst>
                <a:gd name="T0" fmla="*/ 8 w 67"/>
                <a:gd name="T1" fmla="*/ 0 h 29"/>
                <a:gd name="T2" fmla="*/ 30 w 67"/>
                <a:gd name="T3" fmla="*/ 0 h 29"/>
                <a:gd name="T4" fmla="*/ 32 w 67"/>
                <a:gd name="T5" fmla="*/ 19 h 29"/>
                <a:gd name="T6" fmla="*/ 32 w 67"/>
                <a:gd name="T7" fmla="*/ 19 h 29"/>
                <a:gd name="T8" fmla="*/ 45 w 67"/>
                <a:gd name="T9" fmla="*/ 0 h 29"/>
                <a:gd name="T10" fmla="*/ 67 w 67"/>
                <a:gd name="T11" fmla="*/ 0 h 29"/>
                <a:gd name="T12" fmla="*/ 57 w 67"/>
                <a:gd name="T13" fmla="*/ 29 h 29"/>
                <a:gd name="T14" fmla="*/ 45 w 67"/>
                <a:gd name="T15" fmla="*/ 29 h 29"/>
                <a:gd name="T16" fmla="*/ 50 w 67"/>
                <a:gd name="T17" fmla="*/ 7 h 29"/>
                <a:gd name="T18" fmla="*/ 50 w 67"/>
                <a:gd name="T19" fmla="*/ 7 h 29"/>
                <a:gd name="T20" fmla="*/ 34 w 67"/>
                <a:gd name="T21" fmla="*/ 29 h 29"/>
                <a:gd name="T22" fmla="*/ 21 w 67"/>
                <a:gd name="T23" fmla="*/ 29 h 29"/>
                <a:gd name="T24" fmla="*/ 19 w 67"/>
                <a:gd name="T25" fmla="*/ 7 h 29"/>
                <a:gd name="T26" fmla="*/ 19 w 67"/>
                <a:gd name="T27" fmla="*/ 7 h 29"/>
                <a:gd name="T28" fmla="*/ 12 w 67"/>
                <a:gd name="T29" fmla="*/ 29 h 29"/>
                <a:gd name="T30" fmla="*/ 0 w 67"/>
                <a:gd name="T31" fmla="*/ 29 h 29"/>
                <a:gd name="T32" fmla="*/ 8 w 67"/>
                <a:gd name="T33"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7" h="29">
                  <a:moveTo>
                    <a:pt x="8" y="0"/>
                  </a:moveTo>
                  <a:lnTo>
                    <a:pt x="30" y="0"/>
                  </a:lnTo>
                  <a:lnTo>
                    <a:pt x="32" y="19"/>
                  </a:lnTo>
                  <a:lnTo>
                    <a:pt x="32" y="19"/>
                  </a:lnTo>
                  <a:lnTo>
                    <a:pt x="45" y="0"/>
                  </a:lnTo>
                  <a:lnTo>
                    <a:pt x="67" y="0"/>
                  </a:lnTo>
                  <a:lnTo>
                    <a:pt x="57" y="29"/>
                  </a:lnTo>
                  <a:lnTo>
                    <a:pt x="45" y="29"/>
                  </a:lnTo>
                  <a:lnTo>
                    <a:pt x="50" y="7"/>
                  </a:lnTo>
                  <a:lnTo>
                    <a:pt x="50" y="7"/>
                  </a:lnTo>
                  <a:lnTo>
                    <a:pt x="34" y="29"/>
                  </a:lnTo>
                  <a:lnTo>
                    <a:pt x="21" y="29"/>
                  </a:lnTo>
                  <a:lnTo>
                    <a:pt x="19" y="7"/>
                  </a:lnTo>
                  <a:lnTo>
                    <a:pt x="19" y="7"/>
                  </a:lnTo>
                  <a:lnTo>
                    <a:pt x="12" y="29"/>
                  </a:lnTo>
                  <a:lnTo>
                    <a:pt x="0" y="29"/>
                  </a:lnTo>
                  <a:lnTo>
                    <a:pt x="8"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24" name="Freeform 98">
              <a:extLst>
                <a:ext uri="{FF2B5EF4-FFF2-40B4-BE49-F238E27FC236}">
                  <a16:creationId xmlns:a16="http://schemas.microsoft.com/office/drawing/2014/main" id="{A3E3A03D-D00E-0736-716E-EA3918DC867C}"/>
                </a:ext>
              </a:extLst>
            </p:cNvPr>
            <p:cNvSpPr>
              <a:spLocks/>
            </p:cNvSpPr>
            <p:nvPr userDrawn="1"/>
          </p:nvSpPr>
          <p:spPr bwMode="auto">
            <a:xfrm>
              <a:off x="8188326" y="4830763"/>
              <a:ext cx="85725" cy="46038"/>
            </a:xfrm>
            <a:custGeom>
              <a:avLst/>
              <a:gdLst>
                <a:gd name="T0" fmla="*/ 9 w 54"/>
                <a:gd name="T1" fmla="*/ 0 h 29"/>
                <a:gd name="T2" fmla="*/ 30 w 54"/>
                <a:gd name="T3" fmla="*/ 0 h 29"/>
                <a:gd name="T4" fmla="*/ 35 w 54"/>
                <a:gd name="T5" fmla="*/ 19 h 29"/>
                <a:gd name="T6" fmla="*/ 36 w 54"/>
                <a:gd name="T7" fmla="*/ 19 h 29"/>
                <a:gd name="T8" fmla="*/ 42 w 54"/>
                <a:gd name="T9" fmla="*/ 0 h 29"/>
                <a:gd name="T10" fmla="*/ 54 w 54"/>
                <a:gd name="T11" fmla="*/ 0 h 29"/>
                <a:gd name="T12" fmla="*/ 46 w 54"/>
                <a:gd name="T13" fmla="*/ 29 h 29"/>
                <a:gd name="T14" fmla="*/ 24 w 54"/>
                <a:gd name="T15" fmla="*/ 29 h 29"/>
                <a:gd name="T16" fmla="*/ 19 w 54"/>
                <a:gd name="T17" fmla="*/ 8 h 29"/>
                <a:gd name="T18" fmla="*/ 19 w 54"/>
                <a:gd name="T19" fmla="*/ 8 h 29"/>
                <a:gd name="T20" fmla="*/ 13 w 54"/>
                <a:gd name="T21" fmla="*/ 29 h 29"/>
                <a:gd name="T22" fmla="*/ 0 w 54"/>
                <a:gd name="T23" fmla="*/ 29 h 29"/>
                <a:gd name="T24" fmla="*/ 9 w 54"/>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4" h="29">
                  <a:moveTo>
                    <a:pt x="9" y="0"/>
                  </a:moveTo>
                  <a:lnTo>
                    <a:pt x="30" y="0"/>
                  </a:lnTo>
                  <a:lnTo>
                    <a:pt x="35" y="19"/>
                  </a:lnTo>
                  <a:lnTo>
                    <a:pt x="36" y="19"/>
                  </a:lnTo>
                  <a:lnTo>
                    <a:pt x="42" y="0"/>
                  </a:lnTo>
                  <a:lnTo>
                    <a:pt x="54" y="0"/>
                  </a:lnTo>
                  <a:lnTo>
                    <a:pt x="46" y="29"/>
                  </a:lnTo>
                  <a:lnTo>
                    <a:pt x="24" y="29"/>
                  </a:lnTo>
                  <a:lnTo>
                    <a:pt x="19" y="8"/>
                  </a:lnTo>
                  <a:lnTo>
                    <a:pt x="19" y="8"/>
                  </a:lnTo>
                  <a:lnTo>
                    <a:pt x="1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25" name="Freeform 99">
              <a:extLst>
                <a:ext uri="{FF2B5EF4-FFF2-40B4-BE49-F238E27FC236}">
                  <a16:creationId xmlns:a16="http://schemas.microsoft.com/office/drawing/2014/main" id="{672DD32C-2BDD-A908-A785-D2BE6B29BE90}"/>
                </a:ext>
              </a:extLst>
            </p:cNvPr>
            <p:cNvSpPr>
              <a:spLocks/>
            </p:cNvSpPr>
            <p:nvPr userDrawn="1"/>
          </p:nvSpPr>
          <p:spPr bwMode="auto">
            <a:xfrm>
              <a:off x="8310563" y="4830763"/>
              <a:ext cx="63500" cy="46038"/>
            </a:xfrm>
            <a:custGeom>
              <a:avLst/>
              <a:gdLst>
                <a:gd name="T0" fmla="*/ 12 w 40"/>
                <a:gd name="T1" fmla="*/ 7 h 29"/>
                <a:gd name="T2" fmla="*/ 0 w 40"/>
                <a:gd name="T3" fmla="*/ 7 h 29"/>
                <a:gd name="T4" fmla="*/ 3 w 40"/>
                <a:gd name="T5" fmla="*/ 0 h 29"/>
                <a:gd name="T6" fmla="*/ 40 w 40"/>
                <a:gd name="T7" fmla="*/ 0 h 29"/>
                <a:gd name="T8" fmla="*/ 38 w 40"/>
                <a:gd name="T9" fmla="*/ 7 h 29"/>
                <a:gd name="T10" fmla="*/ 26 w 40"/>
                <a:gd name="T11" fmla="*/ 7 h 29"/>
                <a:gd name="T12" fmla="*/ 19 w 40"/>
                <a:gd name="T13" fmla="*/ 29 h 29"/>
                <a:gd name="T14" fmla="*/ 5 w 40"/>
                <a:gd name="T15" fmla="*/ 29 h 29"/>
                <a:gd name="T16" fmla="*/ 12 w 40"/>
                <a:gd name="T17" fmla="*/ 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 h="29">
                  <a:moveTo>
                    <a:pt x="12" y="7"/>
                  </a:moveTo>
                  <a:lnTo>
                    <a:pt x="0" y="7"/>
                  </a:lnTo>
                  <a:lnTo>
                    <a:pt x="3" y="0"/>
                  </a:lnTo>
                  <a:lnTo>
                    <a:pt x="40" y="0"/>
                  </a:lnTo>
                  <a:lnTo>
                    <a:pt x="38" y="7"/>
                  </a:lnTo>
                  <a:lnTo>
                    <a:pt x="26" y="7"/>
                  </a:lnTo>
                  <a:lnTo>
                    <a:pt x="19" y="29"/>
                  </a:lnTo>
                  <a:lnTo>
                    <a:pt x="5" y="29"/>
                  </a:lnTo>
                  <a:lnTo>
                    <a:pt x="12"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26" name="Freeform 100">
              <a:extLst>
                <a:ext uri="{FF2B5EF4-FFF2-40B4-BE49-F238E27FC236}">
                  <a16:creationId xmlns:a16="http://schemas.microsoft.com/office/drawing/2014/main" id="{A05F7E24-E1DB-4D63-17CF-56E63010DF6D}"/>
                </a:ext>
              </a:extLst>
            </p:cNvPr>
            <p:cNvSpPr>
              <a:spLocks noEditPoints="1"/>
            </p:cNvSpPr>
            <p:nvPr userDrawn="1"/>
          </p:nvSpPr>
          <p:spPr bwMode="auto">
            <a:xfrm>
              <a:off x="8701088" y="4760913"/>
              <a:ext cx="49213" cy="50800"/>
            </a:xfrm>
            <a:custGeom>
              <a:avLst/>
              <a:gdLst>
                <a:gd name="T0" fmla="*/ 15 w 31"/>
                <a:gd name="T1" fmla="*/ 0 h 32"/>
                <a:gd name="T2" fmla="*/ 15 w 31"/>
                <a:gd name="T3" fmla="*/ 0 h 32"/>
                <a:gd name="T4" fmla="*/ 10 w 31"/>
                <a:gd name="T5" fmla="*/ 1 h 32"/>
                <a:gd name="T6" fmla="*/ 5 w 31"/>
                <a:gd name="T7" fmla="*/ 5 h 32"/>
                <a:gd name="T8" fmla="*/ 1 w 31"/>
                <a:gd name="T9" fmla="*/ 10 h 32"/>
                <a:gd name="T10" fmla="*/ 0 w 31"/>
                <a:gd name="T11" fmla="*/ 15 h 32"/>
                <a:gd name="T12" fmla="*/ 0 w 31"/>
                <a:gd name="T13" fmla="*/ 15 h 32"/>
                <a:gd name="T14" fmla="*/ 1 w 31"/>
                <a:gd name="T15" fmla="*/ 21 h 32"/>
                <a:gd name="T16" fmla="*/ 5 w 31"/>
                <a:gd name="T17" fmla="*/ 27 h 32"/>
                <a:gd name="T18" fmla="*/ 10 w 31"/>
                <a:gd name="T19" fmla="*/ 31 h 32"/>
                <a:gd name="T20" fmla="*/ 15 w 31"/>
                <a:gd name="T21" fmla="*/ 32 h 32"/>
                <a:gd name="T22" fmla="*/ 15 w 31"/>
                <a:gd name="T23" fmla="*/ 32 h 32"/>
                <a:gd name="T24" fmla="*/ 21 w 31"/>
                <a:gd name="T25" fmla="*/ 31 h 32"/>
                <a:gd name="T26" fmla="*/ 27 w 31"/>
                <a:gd name="T27" fmla="*/ 27 h 32"/>
                <a:gd name="T28" fmla="*/ 30 w 31"/>
                <a:gd name="T29" fmla="*/ 21 h 32"/>
                <a:gd name="T30" fmla="*/ 31 w 31"/>
                <a:gd name="T31" fmla="*/ 15 h 32"/>
                <a:gd name="T32" fmla="*/ 31 w 31"/>
                <a:gd name="T33" fmla="*/ 15 h 32"/>
                <a:gd name="T34" fmla="*/ 30 w 31"/>
                <a:gd name="T35" fmla="*/ 10 h 32"/>
                <a:gd name="T36" fmla="*/ 27 w 31"/>
                <a:gd name="T37" fmla="*/ 5 h 32"/>
                <a:gd name="T38" fmla="*/ 21 w 31"/>
                <a:gd name="T39" fmla="*/ 1 h 32"/>
                <a:gd name="T40" fmla="*/ 15 w 31"/>
                <a:gd name="T41" fmla="*/ 0 h 32"/>
                <a:gd name="T42" fmla="*/ 15 w 31"/>
                <a:gd name="T43" fmla="*/ 0 h 32"/>
                <a:gd name="T44" fmla="*/ 15 w 31"/>
                <a:gd name="T45" fmla="*/ 28 h 32"/>
                <a:gd name="T46" fmla="*/ 15 w 31"/>
                <a:gd name="T47" fmla="*/ 28 h 32"/>
                <a:gd name="T48" fmla="*/ 11 w 31"/>
                <a:gd name="T49" fmla="*/ 27 h 32"/>
                <a:gd name="T50" fmla="*/ 6 w 31"/>
                <a:gd name="T51" fmla="*/ 25 h 32"/>
                <a:gd name="T52" fmla="*/ 4 w 31"/>
                <a:gd name="T53" fmla="*/ 21 h 32"/>
                <a:gd name="T54" fmla="*/ 3 w 31"/>
                <a:gd name="T55" fmla="*/ 15 h 32"/>
                <a:gd name="T56" fmla="*/ 3 w 31"/>
                <a:gd name="T57" fmla="*/ 15 h 32"/>
                <a:gd name="T58" fmla="*/ 4 w 31"/>
                <a:gd name="T59" fmla="*/ 11 h 32"/>
                <a:gd name="T60" fmla="*/ 6 w 31"/>
                <a:gd name="T61" fmla="*/ 6 h 32"/>
                <a:gd name="T62" fmla="*/ 11 w 31"/>
                <a:gd name="T63" fmla="*/ 4 h 32"/>
                <a:gd name="T64" fmla="*/ 15 w 31"/>
                <a:gd name="T65" fmla="*/ 3 h 32"/>
                <a:gd name="T66" fmla="*/ 15 w 31"/>
                <a:gd name="T67" fmla="*/ 3 h 32"/>
                <a:gd name="T68" fmla="*/ 20 w 31"/>
                <a:gd name="T69" fmla="*/ 4 h 32"/>
                <a:gd name="T70" fmla="*/ 25 w 31"/>
                <a:gd name="T71" fmla="*/ 6 h 32"/>
                <a:gd name="T72" fmla="*/ 27 w 31"/>
                <a:gd name="T73" fmla="*/ 11 h 32"/>
                <a:gd name="T74" fmla="*/ 28 w 31"/>
                <a:gd name="T75" fmla="*/ 15 h 32"/>
                <a:gd name="T76" fmla="*/ 28 w 31"/>
                <a:gd name="T77" fmla="*/ 15 h 32"/>
                <a:gd name="T78" fmla="*/ 27 w 31"/>
                <a:gd name="T79" fmla="*/ 21 h 32"/>
                <a:gd name="T80" fmla="*/ 25 w 31"/>
                <a:gd name="T81" fmla="*/ 25 h 32"/>
                <a:gd name="T82" fmla="*/ 20 w 31"/>
                <a:gd name="T83" fmla="*/ 27 h 32"/>
                <a:gd name="T84" fmla="*/ 15 w 31"/>
                <a:gd name="T85" fmla="*/ 28 h 32"/>
                <a:gd name="T86" fmla="*/ 15 w 31"/>
                <a:gd name="T87" fmla="*/ 28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1" h="32">
                  <a:moveTo>
                    <a:pt x="15" y="0"/>
                  </a:moveTo>
                  <a:lnTo>
                    <a:pt x="15" y="0"/>
                  </a:lnTo>
                  <a:lnTo>
                    <a:pt x="10" y="1"/>
                  </a:lnTo>
                  <a:lnTo>
                    <a:pt x="5" y="5"/>
                  </a:lnTo>
                  <a:lnTo>
                    <a:pt x="1" y="10"/>
                  </a:lnTo>
                  <a:lnTo>
                    <a:pt x="0" y="15"/>
                  </a:lnTo>
                  <a:lnTo>
                    <a:pt x="0" y="15"/>
                  </a:lnTo>
                  <a:lnTo>
                    <a:pt x="1" y="21"/>
                  </a:lnTo>
                  <a:lnTo>
                    <a:pt x="5" y="27"/>
                  </a:lnTo>
                  <a:lnTo>
                    <a:pt x="10" y="31"/>
                  </a:lnTo>
                  <a:lnTo>
                    <a:pt x="15" y="32"/>
                  </a:lnTo>
                  <a:lnTo>
                    <a:pt x="15" y="32"/>
                  </a:lnTo>
                  <a:lnTo>
                    <a:pt x="21" y="31"/>
                  </a:lnTo>
                  <a:lnTo>
                    <a:pt x="27" y="27"/>
                  </a:lnTo>
                  <a:lnTo>
                    <a:pt x="30" y="21"/>
                  </a:lnTo>
                  <a:lnTo>
                    <a:pt x="31" y="15"/>
                  </a:lnTo>
                  <a:lnTo>
                    <a:pt x="31" y="15"/>
                  </a:lnTo>
                  <a:lnTo>
                    <a:pt x="30" y="10"/>
                  </a:lnTo>
                  <a:lnTo>
                    <a:pt x="27" y="5"/>
                  </a:lnTo>
                  <a:lnTo>
                    <a:pt x="21" y="1"/>
                  </a:lnTo>
                  <a:lnTo>
                    <a:pt x="15" y="0"/>
                  </a:lnTo>
                  <a:lnTo>
                    <a:pt x="15" y="0"/>
                  </a:lnTo>
                  <a:close/>
                  <a:moveTo>
                    <a:pt x="15" y="28"/>
                  </a:moveTo>
                  <a:lnTo>
                    <a:pt x="15" y="28"/>
                  </a:lnTo>
                  <a:lnTo>
                    <a:pt x="11" y="27"/>
                  </a:lnTo>
                  <a:lnTo>
                    <a:pt x="6" y="25"/>
                  </a:lnTo>
                  <a:lnTo>
                    <a:pt x="4" y="21"/>
                  </a:lnTo>
                  <a:lnTo>
                    <a:pt x="3" y="15"/>
                  </a:lnTo>
                  <a:lnTo>
                    <a:pt x="3" y="15"/>
                  </a:lnTo>
                  <a:lnTo>
                    <a:pt x="4" y="11"/>
                  </a:lnTo>
                  <a:lnTo>
                    <a:pt x="6" y="6"/>
                  </a:lnTo>
                  <a:lnTo>
                    <a:pt x="11" y="4"/>
                  </a:lnTo>
                  <a:lnTo>
                    <a:pt x="15" y="3"/>
                  </a:lnTo>
                  <a:lnTo>
                    <a:pt x="15" y="3"/>
                  </a:lnTo>
                  <a:lnTo>
                    <a:pt x="20" y="4"/>
                  </a:lnTo>
                  <a:lnTo>
                    <a:pt x="25" y="6"/>
                  </a:lnTo>
                  <a:lnTo>
                    <a:pt x="27" y="11"/>
                  </a:lnTo>
                  <a:lnTo>
                    <a:pt x="28" y="15"/>
                  </a:lnTo>
                  <a:lnTo>
                    <a:pt x="28" y="15"/>
                  </a:lnTo>
                  <a:lnTo>
                    <a:pt x="27" y="21"/>
                  </a:lnTo>
                  <a:lnTo>
                    <a:pt x="25" y="25"/>
                  </a:lnTo>
                  <a:lnTo>
                    <a:pt x="20" y="27"/>
                  </a:lnTo>
                  <a:lnTo>
                    <a:pt x="15" y="28"/>
                  </a:lnTo>
                  <a:lnTo>
                    <a:pt x="15" y="2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27" name="Freeform 101">
              <a:extLst>
                <a:ext uri="{FF2B5EF4-FFF2-40B4-BE49-F238E27FC236}">
                  <a16:creationId xmlns:a16="http://schemas.microsoft.com/office/drawing/2014/main" id="{4A77A8E7-4A69-7796-C381-362F720C1A8E}"/>
                </a:ext>
              </a:extLst>
            </p:cNvPr>
            <p:cNvSpPr>
              <a:spLocks noEditPoints="1"/>
            </p:cNvSpPr>
            <p:nvPr userDrawn="1"/>
          </p:nvSpPr>
          <p:spPr bwMode="auto">
            <a:xfrm>
              <a:off x="8716963" y="4772026"/>
              <a:ext cx="20638" cy="26988"/>
            </a:xfrm>
            <a:custGeom>
              <a:avLst/>
              <a:gdLst>
                <a:gd name="T0" fmla="*/ 11 w 13"/>
                <a:gd name="T1" fmla="*/ 6 h 17"/>
                <a:gd name="T2" fmla="*/ 11 w 13"/>
                <a:gd name="T3" fmla="*/ 6 h 17"/>
                <a:gd name="T4" fmla="*/ 11 w 13"/>
                <a:gd name="T5" fmla="*/ 4 h 17"/>
                <a:gd name="T6" fmla="*/ 10 w 13"/>
                <a:gd name="T7" fmla="*/ 1 h 17"/>
                <a:gd name="T8" fmla="*/ 9 w 13"/>
                <a:gd name="T9" fmla="*/ 1 h 17"/>
                <a:gd name="T10" fmla="*/ 7 w 13"/>
                <a:gd name="T11" fmla="*/ 0 h 17"/>
                <a:gd name="T12" fmla="*/ 0 w 13"/>
                <a:gd name="T13" fmla="*/ 0 h 17"/>
                <a:gd name="T14" fmla="*/ 0 w 13"/>
                <a:gd name="T15" fmla="*/ 17 h 17"/>
                <a:gd name="T16" fmla="*/ 3 w 13"/>
                <a:gd name="T17" fmla="*/ 17 h 17"/>
                <a:gd name="T18" fmla="*/ 3 w 13"/>
                <a:gd name="T19" fmla="*/ 11 h 17"/>
                <a:gd name="T20" fmla="*/ 5 w 13"/>
                <a:gd name="T21" fmla="*/ 11 h 17"/>
                <a:gd name="T22" fmla="*/ 9 w 13"/>
                <a:gd name="T23" fmla="*/ 17 h 17"/>
                <a:gd name="T24" fmla="*/ 13 w 13"/>
                <a:gd name="T25" fmla="*/ 17 h 17"/>
                <a:gd name="T26" fmla="*/ 8 w 13"/>
                <a:gd name="T27" fmla="*/ 10 h 17"/>
                <a:gd name="T28" fmla="*/ 8 w 13"/>
                <a:gd name="T29" fmla="*/ 10 h 17"/>
                <a:gd name="T30" fmla="*/ 11 w 13"/>
                <a:gd name="T31" fmla="*/ 8 h 17"/>
                <a:gd name="T32" fmla="*/ 11 w 13"/>
                <a:gd name="T33" fmla="*/ 6 h 17"/>
                <a:gd name="T34" fmla="*/ 11 w 13"/>
                <a:gd name="T35" fmla="*/ 6 h 17"/>
                <a:gd name="T36" fmla="*/ 3 w 13"/>
                <a:gd name="T37" fmla="*/ 7 h 17"/>
                <a:gd name="T38" fmla="*/ 3 w 13"/>
                <a:gd name="T39" fmla="*/ 3 h 17"/>
                <a:gd name="T40" fmla="*/ 5 w 13"/>
                <a:gd name="T41" fmla="*/ 3 h 17"/>
                <a:gd name="T42" fmla="*/ 5 w 13"/>
                <a:gd name="T43" fmla="*/ 3 h 17"/>
                <a:gd name="T44" fmla="*/ 8 w 13"/>
                <a:gd name="T45" fmla="*/ 4 h 17"/>
                <a:gd name="T46" fmla="*/ 9 w 13"/>
                <a:gd name="T47" fmla="*/ 4 h 17"/>
                <a:gd name="T48" fmla="*/ 9 w 13"/>
                <a:gd name="T49" fmla="*/ 5 h 17"/>
                <a:gd name="T50" fmla="*/ 9 w 13"/>
                <a:gd name="T51" fmla="*/ 5 h 17"/>
                <a:gd name="T52" fmla="*/ 9 w 13"/>
                <a:gd name="T53" fmla="*/ 7 h 17"/>
                <a:gd name="T54" fmla="*/ 8 w 13"/>
                <a:gd name="T55" fmla="*/ 7 h 17"/>
                <a:gd name="T56" fmla="*/ 5 w 13"/>
                <a:gd name="T57" fmla="*/ 7 h 17"/>
                <a:gd name="T58" fmla="*/ 3 w 13"/>
                <a:gd name="T59" fmla="*/ 7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3" h="17">
                  <a:moveTo>
                    <a:pt x="11" y="6"/>
                  </a:moveTo>
                  <a:lnTo>
                    <a:pt x="11" y="6"/>
                  </a:lnTo>
                  <a:lnTo>
                    <a:pt x="11" y="4"/>
                  </a:lnTo>
                  <a:lnTo>
                    <a:pt x="10" y="1"/>
                  </a:lnTo>
                  <a:lnTo>
                    <a:pt x="9" y="1"/>
                  </a:lnTo>
                  <a:lnTo>
                    <a:pt x="7" y="0"/>
                  </a:lnTo>
                  <a:lnTo>
                    <a:pt x="0" y="0"/>
                  </a:lnTo>
                  <a:lnTo>
                    <a:pt x="0" y="17"/>
                  </a:lnTo>
                  <a:lnTo>
                    <a:pt x="3" y="17"/>
                  </a:lnTo>
                  <a:lnTo>
                    <a:pt x="3" y="11"/>
                  </a:lnTo>
                  <a:lnTo>
                    <a:pt x="5" y="11"/>
                  </a:lnTo>
                  <a:lnTo>
                    <a:pt x="9" y="17"/>
                  </a:lnTo>
                  <a:lnTo>
                    <a:pt x="13" y="17"/>
                  </a:lnTo>
                  <a:lnTo>
                    <a:pt x="8" y="10"/>
                  </a:lnTo>
                  <a:lnTo>
                    <a:pt x="8" y="10"/>
                  </a:lnTo>
                  <a:lnTo>
                    <a:pt x="11" y="8"/>
                  </a:lnTo>
                  <a:lnTo>
                    <a:pt x="11" y="6"/>
                  </a:lnTo>
                  <a:lnTo>
                    <a:pt x="11" y="6"/>
                  </a:lnTo>
                  <a:close/>
                  <a:moveTo>
                    <a:pt x="3" y="7"/>
                  </a:moveTo>
                  <a:lnTo>
                    <a:pt x="3" y="3"/>
                  </a:lnTo>
                  <a:lnTo>
                    <a:pt x="5" y="3"/>
                  </a:lnTo>
                  <a:lnTo>
                    <a:pt x="5" y="3"/>
                  </a:lnTo>
                  <a:lnTo>
                    <a:pt x="8" y="4"/>
                  </a:lnTo>
                  <a:lnTo>
                    <a:pt x="9" y="4"/>
                  </a:lnTo>
                  <a:lnTo>
                    <a:pt x="9" y="5"/>
                  </a:lnTo>
                  <a:lnTo>
                    <a:pt x="9" y="5"/>
                  </a:lnTo>
                  <a:lnTo>
                    <a:pt x="9" y="7"/>
                  </a:lnTo>
                  <a:lnTo>
                    <a:pt x="8" y="7"/>
                  </a:lnTo>
                  <a:lnTo>
                    <a:pt x="5" y="7"/>
                  </a:lnTo>
                  <a:lnTo>
                    <a:pt x="3"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28" name="Freeform 102">
              <a:extLst>
                <a:ext uri="{FF2B5EF4-FFF2-40B4-BE49-F238E27FC236}">
                  <a16:creationId xmlns:a16="http://schemas.microsoft.com/office/drawing/2014/main" id="{B0A0788C-D869-BF24-E908-637E0A57FB06}"/>
                </a:ext>
              </a:extLst>
            </p:cNvPr>
            <p:cNvSpPr>
              <a:spLocks/>
            </p:cNvSpPr>
            <p:nvPr userDrawn="1"/>
          </p:nvSpPr>
          <p:spPr bwMode="auto">
            <a:xfrm>
              <a:off x="7742238" y="4830763"/>
              <a:ext cx="68263" cy="47625"/>
            </a:xfrm>
            <a:custGeom>
              <a:avLst/>
              <a:gdLst>
                <a:gd name="T0" fmla="*/ 20 w 43"/>
                <a:gd name="T1" fmla="*/ 9 h 30"/>
                <a:gd name="T2" fmla="*/ 20 w 43"/>
                <a:gd name="T3" fmla="*/ 7 h 30"/>
                <a:gd name="T4" fmla="*/ 24 w 43"/>
                <a:gd name="T5" fmla="*/ 4 h 30"/>
                <a:gd name="T6" fmla="*/ 28 w 43"/>
                <a:gd name="T7" fmla="*/ 4 h 30"/>
                <a:gd name="T8" fmla="*/ 30 w 43"/>
                <a:gd name="T9" fmla="*/ 5 h 30"/>
                <a:gd name="T10" fmla="*/ 30 w 43"/>
                <a:gd name="T11" fmla="*/ 8 h 30"/>
                <a:gd name="T12" fmla="*/ 43 w 43"/>
                <a:gd name="T13" fmla="*/ 8 h 30"/>
                <a:gd name="T14" fmla="*/ 41 w 43"/>
                <a:gd name="T15" fmla="*/ 2 h 30"/>
                <a:gd name="T16" fmla="*/ 27 w 43"/>
                <a:gd name="T17" fmla="*/ 0 h 30"/>
                <a:gd name="T18" fmla="*/ 18 w 43"/>
                <a:gd name="T19" fmla="*/ 0 h 30"/>
                <a:gd name="T20" fmla="*/ 7 w 43"/>
                <a:gd name="T21" fmla="*/ 4 h 30"/>
                <a:gd name="T22" fmla="*/ 3 w 43"/>
                <a:gd name="T23" fmla="*/ 9 h 30"/>
                <a:gd name="T24" fmla="*/ 4 w 43"/>
                <a:gd name="T25" fmla="*/ 14 h 30"/>
                <a:gd name="T26" fmla="*/ 9 w 43"/>
                <a:gd name="T27" fmla="*/ 16 h 30"/>
                <a:gd name="T28" fmla="*/ 22 w 43"/>
                <a:gd name="T29" fmla="*/ 19 h 30"/>
                <a:gd name="T30" fmla="*/ 25 w 43"/>
                <a:gd name="T31" fmla="*/ 21 h 30"/>
                <a:gd name="T32" fmla="*/ 25 w 43"/>
                <a:gd name="T33" fmla="*/ 22 h 30"/>
                <a:gd name="T34" fmla="*/ 23 w 43"/>
                <a:gd name="T35" fmla="*/ 24 h 30"/>
                <a:gd name="T36" fmla="*/ 18 w 43"/>
                <a:gd name="T37" fmla="*/ 25 h 30"/>
                <a:gd name="T38" fmla="*/ 14 w 43"/>
                <a:gd name="T39" fmla="*/ 24 h 30"/>
                <a:gd name="T40" fmla="*/ 12 w 43"/>
                <a:gd name="T41" fmla="*/ 22 h 30"/>
                <a:gd name="T42" fmla="*/ 0 w 43"/>
                <a:gd name="T43" fmla="*/ 21 h 30"/>
                <a:gd name="T44" fmla="*/ 0 w 43"/>
                <a:gd name="T45" fmla="*/ 24 h 30"/>
                <a:gd name="T46" fmla="*/ 1 w 43"/>
                <a:gd name="T47" fmla="*/ 28 h 30"/>
                <a:gd name="T48" fmla="*/ 5 w 43"/>
                <a:gd name="T49" fmla="*/ 30 h 30"/>
                <a:gd name="T50" fmla="*/ 16 w 43"/>
                <a:gd name="T51" fmla="*/ 30 h 30"/>
                <a:gd name="T52" fmla="*/ 34 w 43"/>
                <a:gd name="T53" fmla="*/ 28 h 30"/>
                <a:gd name="T54" fmla="*/ 41 w 43"/>
                <a:gd name="T55" fmla="*/ 21 h 30"/>
                <a:gd name="T56" fmla="*/ 41 w 43"/>
                <a:gd name="T57" fmla="*/ 17 h 30"/>
                <a:gd name="T58" fmla="*/ 39 w 43"/>
                <a:gd name="T59" fmla="*/ 15 h 30"/>
                <a:gd name="T60" fmla="*/ 29 w 43"/>
                <a:gd name="T61" fmla="*/ 11 h 30"/>
                <a:gd name="T62" fmla="*/ 20 w 43"/>
                <a:gd name="T63" fmla="*/ 9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3" h="30">
                  <a:moveTo>
                    <a:pt x="20" y="9"/>
                  </a:moveTo>
                  <a:lnTo>
                    <a:pt x="20" y="9"/>
                  </a:lnTo>
                  <a:lnTo>
                    <a:pt x="20" y="7"/>
                  </a:lnTo>
                  <a:lnTo>
                    <a:pt x="20" y="7"/>
                  </a:lnTo>
                  <a:lnTo>
                    <a:pt x="21" y="5"/>
                  </a:lnTo>
                  <a:lnTo>
                    <a:pt x="24" y="4"/>
                  </a:lnTo>
                  <a:lnTo>
                    <a:pt x="24" y="4"/>
                  </a:lnTo>
                  <a:lnTo>
                    <a:pt x="28" y="4"/>
                  </a:lnTo>
                  <a:lnTo>
                    <a:pt x="30" y="5"/>
                  </a:lnTo>
                  <a:lnTo>
                    <a:pt x="30" y="5"/>
                  </a:lnTo>
                  <a:lnTo>
                    <a:pt x="30" y="7"/>
                  </a:lnTo>
                  <a:lnTo>
                    <a:pt x="30" y="8"/>
                  </a:lnTo>
                  <a:lnTo>
                    <a:pt x="43" y="8"/>
                  </a:lnTo>
                  <a:lnTo>
                    <a:pt x="43" y="8"/>
                  </a:lnTo>
                  <a:lnTo>
                    <a:pt x="43" y="4"/>
                  </a:lnTo>
                  <a:lnTo>
                    <a:pt x="41" y="2"/>
                  </a:lnTo>
                  <a:lnTo>
                    <a:pt x="36" y="0"/>
                  </a:lnTo>
                  <a:lnTo>
                    <a:pt x="27" y="0"/>
                  </a:lnTo>
                  <a:lnTo>
                    <a:pt x="27" y="0"/>
                  </a:lnTo>
                  <a:lnTo>
                    <a:pt x="18" y="0"/>
                  </a:lnTo>
                  <a:lnTo>
                    <a:pt x="11" y="2"/>
                  </a:lnTo>
                  <a:lnTo>
                    <a:pt x="7" y="4"/>
                  </a:lnTo>
                  <a:lnTo>
                    <a:pt x="3" y="9"/>
                  </a:lnTo>
                  <a:lnTo>
                    <a:pt x="3" y="9"/>
                  </a:lnTo>
                  <a:lnTo>
                    <a:pt x="3" y="11"/>
                  </a:lnTo>
                  <a:lnTo>
                    <a:pt x="4" y="14"/>
                  </a:lnTo>
                  <a:lnTo>
                    <a:pt x="4" y="14"/>
                  </a:lnTo>
                  <a:lnTo>
                    <a:pt x="9" y="16"/>
                  </a:lnTo>
                  <a:lnTo>
                    <a:pt x="16" y="18"/>
                  </a:lnTo>
                  <a:lnTo>
                    <a:pt x="22" y="19"/>
                  </a:lnTo>
                  <a:lnTo>
                    <a:pt x="25" y="21"/>
                  </a:lnTo>
                  <a:lnTo>
                    <a:pt x="25" y="21"/>
                  </a:lnTo>
                  <a:lnTo>
                    <a:pt x="25" y="22"/>
                  </a:lnTo>
                  <a:lnTo>
                    <a:pt x="25" y="22"/>
                  </a:lnTo>
                  <a:lnTo>
                    <a:pt x="24" y="23"/>
                  </a:lnTo>
                  <a:lnTo>
                    <a:pt x="23" y="24"/>
                  </a:lnTo>
                  <a:lnTo>
                    <a:pt x="18" y="25"/>
                  </a:lnTo>
                  <a:lnTo>
                    <a:pt x="18" y="25"/>
                  </a:lnTo>
                  <a:lnTo>
                    <a:pt x="15" y="24"/>
                  </a:lnTo>
                  <a:lnTo>
                    <a:pt x="14" y="24"/>
                  </a:lnTo>
                  <a:lnTo>
                    <a:pt x="14" y="24"/>
                  </a:lnTo>
                  <a:lnTo>
                    <a:pt x="12" y="22"/>
                  </a:lnTo>
                  <a:lnTo>
                    <a:pt x="12" y="21"/>
                  </a:lnTo>
                  <a:lnTo>
                    <a:pt x="0" y="21"/>
                  </a:lnTo>
                  <a:lnTo>
                    <a:pt x="0" y="21"/>
                  </a:lnTo>
                  <a:lnTo>
                    <a:pt x="0" y="24"/>
                  </a:lnTo>
                  <a:lnTo>
                    <a:pt x="0" y="26"/>
                  </a:lnTo>
                  <a:lnTo>
                    <a:pt x="1" y="28"/>
                  </a:lnTo>
                  <a:lnTo>
                    <a:pt x="3" y="29"/>
                  </a:lnTo>
                  <a:lnTo>
                    <a:pt x="5" y="30"/>
                  </a:lnTo>
                  <a:lnTo>
                    <a:pt x="16" y="30"/>
                  </a:lnTo>
                  <a:lnTo>
                    <a:pt x="16" y="30"/>
                  </a:lnTo>
                  <a:lnTo>
                    <a:pt x="27" y="30"/>
                  </a:lnTo>
                  <a:lnTo>
                    <a:pt x="34" y="28"/>
                  </a:lnTo>
                  <a:lnTo>
                    <a:pt x="38" y="24"/>
                  </a:lnTo>
                  <a:lnTo>
                    <a:pt x="41" y="21"/>
                  </a:lnTo>
                  <a:lnTo>
                    <a:pt x="41" y="21"/>
                  </a:lnTo>
                  <a:lnTo>
                    <a:pt x="41" y="17"/>
                  </a:lnTo>
                  <a:lnTo>
                    <a:pt x="39" y="15"/>
                  </a:lnTo>
                  <a:lnTo>
                    <a:pt x="39" y="15"/>
                  </a:lnTo>
                  <a:lnTo>
                    <a:pt x="36" y="12"/>
                  </a:lnTo>
                  <a:lnTo>
                    <a:pt x="29" y="11"/>
                  </a:lnTo>
                  <a:lnTo>
                    <a:pt x="23" y="10"/>
                  </a:lnTo>
                  <a:lnTo>
                    <a:pt x="20" y="9"/>
                  </a:lnTo>
                  <a:lnTo>
                    <a:pt x="20" y="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29" name="Freeform 103">
              <a:extLst>
                <a:ext uri="{FF2B5EF4-FFF2-40B4-BE49-F238E27FC236}">
                  <a16:creationId xmlns:a16="http://schemas.microsoft.com/office/drawing/2014/main" id="{AE7E728F-4C9F-B43E-C491-2C8DA1CEA211}"/>
                </a:ext>
              </a:extLst>
            </p:cNvPr>
            <p:cNvSpPr>
              <a:spLocks/>
            </p:cNvSpPr>
            <p:nvPr userDrawn="1"/>
          </p:nvSpPr>
          <p:spPr bwMode="auto">
            <a:xfrm>
              <a:off x="8089901" y="4830763"/>
              <a:ext cx="66675" cy="46038"/>
            </a:xfrm>
            <a:custGeom>
              <a:avLst/>
              <a:gdLst>
                <a:gd name="T0" fmla="*/ 9 w 42"/>
                <a:gd name="T1" fmla="*/ 0 h 29"/>
                <a:gd name="T2" fmla="*/ 42 w 42"/>
                <a:gd name="T3" fmla="*/ 0 h 29"/>
                <a:gd name="T4" fmla="*/ 40 w 42"/>
                <a:gd name="T5" fmla="*/ 5 h 29"/>
                <a:gd name="T6" fmla="*/ 21 w 42"/>
                <a:gd name="T7" fmla="*/ 5 h 29"/>
                <a:gd name="T8" fmla="*/ 18 w 42"/>
                <a:gd name="T9" fmla="*/ 11 h 29"/>
                <a:gd name="T10" fmla="*/ 36 w 42"/>
                <a:gd name="T11" fmla="*/ 11 h 29"/>
                <a:gd name="T12" fmla="*/ 35 w 42"/>
                <a:gd name="T13" fmla="*/ 17 h 29"/>
                <a:gd name="T14" fmla="*/ 17 w 42"/>
                <a:gd name="T15" fmla="*/ 17 h 29"/>
                <a:gd name="T16" fmla="*/ 15 w 42"/>
                <a:gd name="T17" fmla="*/ 23 h 29"/>
                <a:gd name="T18" fmla="*/ 35 w 42"/>
                <a:gd name="T19" fmla="*/ 23 h 29"/>
                <a:gd name="T20" fmla="*/ 33 w 42"/>
                <a:gd name="T21" fmla="*/ 29 h 29"/>
                <a:gd name="T22" fmla="*/ 0 w 42"/>
                <a:gd name="T23" fmla="*/ 29 h 29"/>
                <a:gd name="T24" fmla="*/ 9 w 42"/>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 h="29">
                  <a:moveTo>
                    <a:pt x="9" y="0"/>
                  </a:moveTo>
                  <a:lnTo>
                    <a:pt x="42" y="0"/>
                  </a:lnTo>
                  <a:lnTo>
                    <a:pt x="40" y="5"/>
                  </a:lnTo>
                  <a:lnTo>
                    <a:pt x="21" y="5"/>
                  </a:lnTo>
                  <a:lnTo>
                    <a:pt x="18" y="11"/>
                  </a:lnTo>
                  <a:lnTo>
                    <a:pt x="36" y="11"/>
                  </a:lnTo>
                  <a:lnTo>
                    <a:pt x="35" y="17"/>
                  </a:lnTo>
                  <a:lnTo>
                    <a:pt x="17" y="17"/>
                  </a:lnTo>
                  <a:lnTo>
                    <a:pt x="15" y="23"/>
                  </a:lnTo>
                  <a:lnTo>
                    <a:pt x="35" y="23"/>
                  </a:lnTo>
                  <a:lnTo>
                    <a:pt x="3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30" name="Freeform 104">
              <a:extLst>
                <a:ext uri="{FF2B5EF4-FFF2-40B4-BE49-F238E27FC236}">
                  <a16:creationId xmlns:a16="http://schemas.microsoft.com/office/drawing/2014/main" id="{191800F8-A8DB-CB17-9C4A-927626DB1A0D}"/>
                </a:ext>
              </a:extLst>
            </p:cNvPr>
            <p:cNvSpPr>
              <a:spLocks/>
            </p:cNvSpPr>
            <p:nvPr userDrawn="1"/>
          </p:nvSpPr>
          <p:spPr bwMode="auto">
            <a:xfrm>
              <a:off x="8518526" y="4606926"/>
              <a:ext cx="277813" cy="269875"/>
            </a:xfrm>
            <a:custGeom>
              <a:avLst/>
              <a:gdLst>
                <a:gd name="T0" fmla="*/ 116 w 175"/>
                <a:gd name="T1" fmla="*/ 0 h 170"/>
                <a:gd name="T2" fmla="*/ 85 w 175"/>
                <a:gd name="T3" fmla="*/ 67 h 170"/>
                <a:gd name="T4" fmla="*/ 86 w 175"/>
                <a:gd name="T5" fmla="*/ 0 h 170"/>
                <a:gd name="T6" fmla="*/ 27 w 175"/>
                <a:gd name="T7" fmla="*/ 0 h 170"/>
                <a:gd name="T8" fmla="*/ 39 w 175"/>
                <a:gd name="T9" fmla="*/ 122 h 170"/>
                <a:gd name="T10" fmla="*/ 39 w 175"/>
                <a:gd name="T11" fmla="*/ 122 h 170"/>
                <a:gd name="T12" fmla="*/ 37 w 175"/>
                <a:gd name="T13" fmla="*/ 127 h 170"/>
                <a:gd name="T14" fmla="*/ 36 w 175"/>
                <a:gd name="T15" fmla="*/ 130 h 170"/>
                <a:gd name="T16" fmla="*/ 33 w 175"/>
                <a:gd name="T17" fmla="*/ 132 h 170"/>
                <a:gd name="T18" fmla="*/ 30 w 175"/>
                <a:gd name="T19" fmla="*/ 135 h 170"/>
                <a:gd name="T20" fmla="*/ 30 w 175"/>
                <a:gd name="T21" fmla="*/ 135 h 170"/>
                <a:gd name="T22" fmla="*/ 26 w 175"/>
                <a:gd name="T23" fmla="*/ 136 h 170"/>
                <a:gd name="T24" fmla="*/ 20 w 175"/>
                <a:gd name="T25" fmla="*/ 136 h 170"/>
                <a:gd name="T26" fmla="*/ 11 w 175"/>
                <a:gd name="T27" fmla="*/ 136 h 170"/>
                <a:gd name="T28" fmla="*/ 10 w 175"/>
                <a:gd name="T29" fmla="*/ 136 h 170"/>
                <a:gd name="T30" fmla="*/ 0 w 175"/>
                <a:gd name="T31" fmla="*/ 170 h 170"/>
                <a:gd name="T32" fmla="*/ 40 w 175"/>
                <a:gd name="T33" fmla="*/ 170 h 170"/>
                <a:gd name="T34" fmla="*/ 40 w 175"/>
                <a:gd name="T35" fmla="*/ 170 h 170"/>
                <a:gd name="T36" fmla="*/ 48 w 175"/>
                <a:gd name="T37" fmla="*/ 169 h 170"/>
                <a:gd name="T38" fmla="*/ 55 w 175"/>
                <a:gd name="T39" fmla="*/ 167 h 170"/>
                <a:gd name="T40" fmla="*/ 63 w 175"/>
                <a:gd name="T41" fmla="*/ 164 h 170"/>
                <a:gd name="T42" fmla="*/ 68 w 175"/>
                <a:gd name="T43" fmla="*/ 160 h 170"/>
                <a:gd name="T44" fmla="*/ 74 w 175"/>
                <a:gd name="T45" fmla="*/ 156 h 170"/>
                <a:gd name="T46" fmla="*/ 79 w 175"/>
                <a:gd name="T47" fmla="*/ 149 h 170"/>
                <a:gd name="T48" fmla="*/ 91 w 175"/>
                <a:gd name="T49" fmla="*/ 132 h 170"/>
                <a:gd name="T50" fmla="*/ 175 w 175"/>
                <a:gd name="T51" fmla="*/ 0 h 170"/>
                <a:gd name="T52" fmla="*/ 116 w 175"/>
                <a:gd name="T53" fmla="*/ 0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75" h="170">
                  <a:moveTo>
                    <a:pt x="116" y="0"/>
                  </a:moveTo>
                  <a:lnTo>
                    <a:pt x="85" y="67"/>
                  </a:lnTo>
                  <a:lnTo>
                    <a:pt x="86" y="0"/>
                  </a:lnTo>
                  <a:lnTo>
                    <a:pt x="27" y="0"/>
                  </a:lnTo>
                  <a:lnTo>
                    <a:pt x="39" y="122"/>
                  </a:lnTo>
                  <a:lnTo>
                    <a:pt x="39" y="122"/>
                  </a:lnTo>
                  <a:lnTo>
                    <a:pt x="37" y="127"/>
                  </a:lnTo>
                  <a:lnTo>
                    <a:pt x="36" y="130"/>
                  </a:lnTo>
                  <a:lnTo>
                    <a:pt x="33" y="132"/>
                  </a:lnTo>
                  <a:lnTo>
                    <a:pt x="30" y="135"/>
                  </a:lnTo>
                  <a:lnTo>
                    <a:pt x="30" y="135"/>
                  </a:lnTo>
                  <a:lnTo>
                    <a:pt x="26" y="136"/>
                  </a:lnTo>
                  <a:lnTo>
                    <a:pt x="20" y="136"/>
                  </a:lnTo>
                  <a:lnTo>
                    <a:pt x="11" y="136"/>
                  </a:lnTo>
                  <a:lnTo>
                    <a:pt x="10" y="136"/>
                  </a:lnTo>
                  <a:lnTo>
                    <a:pt x="0" y="170"/>
                  </a:lnTo>
                  <a:lnTo>
                    <a:pt x="40" y="170"/>
                  </a:lnTo>
                  <a:lnTo>
                    <a:pt x="40" y="170"/>
                  </a:lnTo>
                  <a:lnTo>
                    <a:pt x="48" y="169"/>
                  </a:lnTo>
                  <a:lnTo>
                    <a:pt x="55" y="167"/>
                  </a:lnTo>
                  <a:lnTo>
                    <a:pt x="63" y="164"/>
                  </a:lnTo>
                  <a:lnTo>
                    <a:pt x="68" y="160"/>
                  </a:lnTo>
                  <a:lnTo>
                    <a:pt x="74" y="156"/>
                  </a:lnTo>
                  <a:lnTo>
                    <a:pt x="79" y="149"/>
                  </a:lnTo>
                  <a:lnTo>
                    <a:pt x="91" y="132"/>
                  </a:lnTo>
                  <a:lnTo>
                    <a:pt x="175" y="0"/>
                  </a:lnTo>
                  <a:lnTo>
                    <a:pt x="116"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31" name="Freeform 105">
              <a:extLst>
                <a:ext uri="{FF2B5EF4-FFF2-40B4-BE49-F238E27FC236}">
                  <a16:creationId xmlns:a16="http://schemas.microsoft.com/office/drawing/2014/main" id="{7E2A29F5-5A8B-7AFD-7424-F3C5EF198B94}"/>
                </a:ext>
              </a:extLst>
            </p:cNvPr>
            <p:cNvSpPr>
              <a:spLocks/>
            </p:cNvSpPr>
            <p:nvPr userDrawn="1"/>
          </p:nvSpPr>
          <p:spPr bwMode="auto">
            <a:xfrm>
              <a:off x="8399463" y="4827588"/>
              <a:ext cx="71438" cy="50800"/>
            </a:xfrm>
            <a:custGeom>
              <a:avLst/>
              <a:gdLst>
                <a:gd name="T0" fmla="*/ 20 w 45"/>
                <a:gd name="T1" fmla="*/ 11 h 32"/>
                <a:gd name="T2" fmla="*/ 20 w 45"/>
                <a:gd name="T3" fmla="*/ 9 h 32"/>
                <a:gd name="T4" fmla="*/ 26 w 45"/>
                <a:gd name="T5" fmla="*/ 6 h 32"/>
                <a:gd name="T6" fmla="*/ 29 w 45"/>
                <a:gd name="T7" fmla="*/ 6 h 32"/>
                <a:gd name="T8" fmla="*/ 31 w 45"/>
                <a:gd name="T9" fmla="*/ 7 h 32"/>
                <a:gd name="T10" fmla="*/ 32 w 45"/>
                <a:gd name="T11" fmla="*/ 10 h 32"/>
                <a:gd name="T12" fmla="*/ 45 w 45"/>
                <a:gd name="T13" fmla="*/ 10 h 32"/>
                <a:gd name="T14" fmla="*/ 43 w 45"/>
                <a:gd name="T15" fmla="*/ 4 h 32"/>
                <a:gd name="T16" fmla="*/ 29 w 45"/>
                <a:gd name="T17" fmla="*/ 0 h 32"/>
                <a:gd name="T18" fmla="*/ 19 w 45"/>
                <a:gd name="T19" fmla="*/ 2 h 32"/>
                <a:gd name="T20" fmla="*/ 7 w 45"/>
                <a:gd name="T21" fmla="*/ 6 h 32"/>
                <a:gd name="T22" fmla="*/ 5 w 45"/>
                <a:gd name="T23" fmla="*/ 11 h 32"/>
                <a:gd name="T24" fmla="*/ 6 w 45"/>
                <a:gd name="T25" fmla="*/ 16 h 32"/>
                <a:gd name="T26" fmla="*/ 11 w 45"/>
                <a:gd name="T27" fmla="*/ 18 h 32"/>
                <a:gd name="T28" fmla="*/ 24 w 45"/>
                <a:gd name="T29" fmla="*/ 21 h 32"/>
                <a:gd name="T30" fmla="*/ 27 w 45"/>
                <a:gd name="T31" fmla="*/ 23 h 32"/>
                <a:gd name="T32" fmla="*/ 27 w 45"/>
                <a:gd name="T33" fmla="*/ 24 h 32"/>
                <a:gd name="T34" fmla="*/ 24 w 45"/>
                <a:gd name="T35" fmla="*/ 26 h 32"/>
                <a:gd name="T36" fmla="*/ 20 w 45"/>
                <a:gd name="T37" fmla="*/ 27 h 32"/>
                <a:gd name="T38" fmla="*/ 14 w 45"/>
                <a:gd name="T39" fmla="*/ 26 h 32"/>
                <a:gd name="T40" fmla="*/ 14 w 45"/>
                <a:gd name="T41" fmla="*/ 24 h 32"/>
                <a:gd name="T42" fmla="*/ 2 w 45"/>
                <a:gd name="T43" fmla="*/ 23 h 32"/>
                <a:gd name="T44" fmla="*/ 0 w 45"/>
                <a:gd name="T45" fmla="*/ 26 h 32"/>
                <a:gd name="T46" fmla="*/ 2 w 45"/>
                <a:gd name="T47" fmla="*/ 30 h 32"/>
                <a:gd name="T48" fmla="*/ 7 w 45"/>
                <a:gd name="T49" fmla="*/ 32 h 32"/>
                <a:gd name="T50" fmla="*/ 18 w 45"/>
                <a:gd name="T51" fmla="*/ 32 h 32"/>
                <a:gd name="T52" fmla="*/ 36 w 45"/>
                <a:gd name="T53" fmla="*/ 30 h 32"/>
                <a:gd name="T54" fmla="*/ 43 w 45"/>
                <a:gd name="T55" fmla="*/ 23 h 32"/>
                <a:gd name="T56" fmla="*/ 43 w 45"/>
                <a:gd name="T57" fmla="*/ 19 h 32"/>
                <a:gd name="T58" fmla="*/ 41 w 45"/>
                <a:gd name="T59" fmla="*/ 17 h 32"/>
                <a:gd name="T60" fmla="*/ 31 w 45"/>
                <a:gd name="T61" fmla="*/ 13 h 32"/>
                <a:gd name="T62" fmla="*/ 20 w 45"/>
                <a:gd name="T63" fmla="*/ 1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5" h="32">
                  <a:moveTo>
                    <a:pt x="20" y="11"/>
                  </a:moveTo>
                  <a:lnTo>
                    <a:pt x="20" y="11"/>
                  </a:lnTo>
                  <a:lnTo>
                    <a:pt x="20" y="9"/>
                  </a:lnTo>
                  <a:lnTo>
                    <a:pt x="20" y="9"/>
                  </a:lnTo>
                  <a:lnTo>
                    <a:pt x="23" y="7"/>
                  </a:lnTo>
                  <a:lnTo>
                    <a:pt x="26" y="6"/>
                  </a:lnTo>
                  <a:lnTo>
                    <a:pt x="26" y="6"/>
                  </a:lnTo>
                  <a:lnTo>
                    <a:pt x="29" y="6"/>
                  </a:lnTo>
                  <a:lnTo>
                    <a:pt x="31" y="7"/>
                  </a:lnTo>
                  <a:lnTo>
                    <a:pt x="31" y="7"/>
                  </a:lnTo>
                  <a:lnTo>
                    <a:pt x="32" y="9"/>
                  </a:lnTo>
                  <a:lnTo>
                    <a:pt x="32" y="10"/>
                  </a:lnTo>
                  <a:lnTo>
                    <a:pt x="45" y="10"/>
                  </a:lnTo>
                  <a:lnTo>
                    <a:pt x="45" y="10"/>
                  </a:lnTo>
                  <a:lnTo>
                    <a:pt x="45" y="6"/>
                  </a:lnTo>
                  <a:lnTo>
                    <a:pt x="43" y="4"/>
                  </a:lnTo>
                  <a:lnTo>
                    <a:pt x="38" y="2"/>
                  </a:lnTo>
                  <a:lnTo>
                    <a:pt x="29" y="0"/>
                  </a:lnTo>
                  <a:lnTo>
                    <a:pt x="29" y="0"/>
                  </a:lnTo>
                  <a:lnTo>
                    <a:pt x="19" y="2"/>
                  </a:lnTo>
                  <a:lnTo>
                    <a:pt x="12" y="3"/>
                  </a:lnTo>
                  <a:lnTo>
                    <a:pt x="7" y="6"/>
                  </a:lnTo>
                  <a:lnTo>
                    <a:pt x="5" y="11"/>
                  </a:lnTo>
                  <a:lnTo>
                    <a:pt x="5" y="11"/>
                  </a:lnTo>
                  <a:lnTo>
                    <a:pt x="5" y="13"/>
                  </a:lnTo>
                  <a:lnTo>
                    <a:pt x="6" y="16"/>
                  </a:lnTo>
                  <a:lnTo>
                    <a:pt x="6" y="16"/>
                  </a:lnTo>
                  <a:lnTo>
                    <a:pt x="11" y="18"/>
                  </a:lnTo>
                  <a:lnTo>
                    <a:pt x="17" y="19"/>
                  </a:lnTo>
                  <a:lnTo>
                    <a:pt x="24" y="21"/>
                  </a:lnTo>
                  <a:lnTo>
                    <a:pt x="27" y="23"/>
                  </a:lnTo>
                  <a:lnTo>
                    <a:pt x="27" y="23"/>
                  </a:lnTo>
                  <a:lnTo>
                    <a:pt x="27" y="24"/>
                  </a:lnTo>
                  <a:lnTo>
                    <a:pt x="27" y="24"/>
                  </a:lnTo>
                  <a:lnTo>
                    <a:pt x="26" y="25"/>
                  </a:lnTo>
                  <a:lnTo>
                    <a:pt x="24" y="26"/>
                  </a:lnTo>
                  <a:lnTo>
                    <a:pt x="20" y="27"/>
                  </a:lnTo>
                  <a:lnTo>
                    <a:pt x="20" y="27"/>
                  </a:lnTo>
                  <a:lnTo>
                    <a:pt x="17" y="26"/>
                  </a:lnTo>
                  <a:lnTo>
                    <a:pt x="14" y="26"/>
                  </a:lnTo>
                  <a:lnTo>
                    <a:pt x="14" y="26"/>
                  </a:lnTo>
                  <a:lnTo>
                    <a:pt x="14" y="24"/>
                  </a:lnTo>
                  <a:lnTo>
                    <a:pt x="14" y="23"/>
                  </a:lnTo>
                  <a:lnTo>
                    <a:pt x="2" y="23"/>
                  </a:lnTo>
                  <a:lnTo>
                    <a:pt x="2" y="23"/>
                  </a:lnTo>
                  <a:lnTo>
                    <a:pt x="0" y="26"/>
                  </a:lnTo>
                  <a:lnTo>
                    <a:pt x="0" y="28"/>
                  </a:lnTo>
                  <a:lnTo>
                    <a:pt x="2" y="30"/>
                  </a:lnTo>
                  <a:lnTo>
                    <a:pt x="4" y="31"/>
                  </a:lnTo>
                  <a:lnTo>
                    <a:pt x="7" y="32"/>
                  </a:lnTo>
                  <a:lnTo>
                    <a:pt x="18" y="32"/>
                  </a:lnTo>
                  <a:lnTo>
                    <a:pt x="18" y="32"/>
                  </a:lnTo>
                  <a:lnTo>
                    <a:pt x="29" y="32"/>
                  </a:lnTo>
                  <a:lnTo>
                    <a:pt x="36" y="30"/>
                  </a:lnTo>
                  <a:lnTo>
                    <a:pt x="40" y="26"/>
                  </a:lnTo>
                  <a:lnTo>
                    <a:pt x="43" y="23"/>
                  </a:lnTo>
                  <a:lnTo>
                    <a:pt x="43" y="23"/>
                  </a:lnTo>
                  <a:lnTo>
                    <a:pt x="43" y="19"/>
                  </a:lnTo>
                  <a:lnTo>
                    <a:pt x="41" y="17"/>
                  </a:lnTo>
                  <a:lnTo>
                    <a:pt x="41" y="17"/>
                  </a:lnTo>
                  <a:lnTo>
                    <a:pt x="37" y="14"/>
                  </a:lnTo>
                  <a:lnTo>
                    <a:pt x="31" y="13"/>
                  </a:lnTo>
                  <a:lnTo>
                    <a:pt x="24" y="12"/>
                  </a:lnTo>
                  <a:lnTo>
                    <a:pt x="20" y="11"/>
                  </a:lnTo>
                  <a:lnTo>
                    <a:pt x="20" y="1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grpSp>
    </p:spTree>
    <p:extLst>
      <p:ext uri="{BB962C8B-B14F-4D97-AF65-F5344CB8AC3E}">
        <p14:creationId xmlns:p14="http://schemas.microsoft.com/office/powerpoint/2010/main" val="30056717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Biography 2">
    <p:spTree>
      <p:nvGrpSpPr>
        <p:cNvPr id="1" name=""/>
        <p:cNvGrpSpPr/>
        <p:nvPr/>
      </p:nvGrpSpPr>
      <p:grpSpPr>
        <a:xfrm>
          <a:off x="0" y="0"/>
          <a:ext cx="0" cy="0"/>
          <a:chOff x="0" y="0"/>
          <a:chExt cx="0" cy="0"/>
        </a:xfrm>
      </p:grpSpPr>
      <p:sp>
        <p:nvSpPr>
          <p:cNvPr id="2" name="Title 1"/>
          <p:cNvSpPr>
            <a:spLocks noGrp="1"/>
          </p:cNvSpPr>
          <p:nvPr>
            <p:ph type="title"/>
          </p:nvPr>
        </p:nvSpPr>
        <p:spPr>
          <a:xfrm>
            <a:off x="422821" y="228600"/>
            <a:ext cx="10917264" cy="838200"/>
          </a:xfrm>
        </p:spPr>
        <p:txBody>
          <a:bodyPr/>
          <a:lstStyle>
            <a:lvl1pPr>
              <a:defRPr sz="3000"/>
            </a:lvl1pPr>
          </a:lstStyle>
          <a:p>
            <a:r>
              <a:rPr lang="en-US"/>
              <a:t>Click to edit Master title style</a:t>
            </a:r>
            <a:endParaRPr lang="en-US" dirty="0"/>
          </a:p>
        </p:txBody>
      </p:sp>
      <p:sp>
        <p:nvSpPr>
          <p:cNvPr id="3" name="Content Placeholder 2"/>
          <p:cNvSpPr>
            <a:spLocks noGrp="1"/>
          </p:cNvSpPr>
          <p:nvPr>
            <p:ph idx="1"/>
          </p:nvPr>
        </p:nvSpPr>
        <p:spPr>
          <a:xfrm>
            <a:off x="422821" y="1073260"/>
            <a:ext cx="10917264" cy="439305"/>
          </a:xfrm>
        </p:spPr>
        <p:txBody>
          <a:bodyPr lIns="135852"/>
          <a:lstStyle>
            <a:lvl1pPr marL="0" indent="0">
              <a:spcBef>
                <a:spcPts val="0"/>
              </a:spcBef>
              <a:defRPr lang="en-US" sz="1400" b="1" dirty="0" smtClean="0">
                <a:solidFill>
                  <a:srgbClr val="7A9B3D"/>
                </a:solidFill>
                <a:latin typeface="+mn-lt"/>
                <a:ea typeface="+mn-ea"/>
                <a:cs typeface="+mn-cs"/>
              </a:defRPr>
            </a:lvl1pPr>
            <a:lvl2pPr marL="0" indent="0">
              <a:spcBef>
                <a:spcPts val="0"/>
              </a:spcBef>
              <a:buNone/>
              <a:defRPr sz="1400" b="0" i="1">
                <a:solidFill>
                  <a:srgbClr val="7A9B3D"/>
                </a:solidFill>
              </a:defRPr>
            </a:lvl2pPr>
          </a:lstStyle>
          <a:p>
            <a:pPr lvl="0"/>
            <a:r>
              <a:rPr lang="en-US"/>
              <a:t>Click to edit Master text styles</a:t>
            </a:r>
          </a:p>
          <a:p>
            <a:pPr lvl="1"/>
            <a:r>
              <a:rPr lang="en-US"/>
              <a:t>Second level</a:t>
            </a:r>
          </a:p>
        </p:txBody>
      </p:sp>
      <p:sp>
        <p:nvSpPr>
          <p:cNvPr id="10" name="Content Placeholder 9"/>
          <p:cNvSpPr>
            <a:spLocks noGrp="1"/>
          </p:cNvSpPr>
          <p:nvPr>
            <p:ph sz="quarter" idx="13"/>
          </p:nvPr>
        </p:nvSpPr>
        <p:spPr>
          <a:xfrm>
            <a:off x="422820" y="1526852"/>
            <a:ext cx="10918280" cy="1902149"/>
          </a:xfrm>
        </p:spPr>
        <p:txBody>
          <a:bodyPr lIns="135852"/>
          <a:lstStyle>
            <a:lvl1pPr marL="0" indent="0">
              <a:lnSpc>
                <a:spcPct val="100000"/>
              </a:lnSpc>
              <a:spcBef>
                <a:spcPts val="743"/>
              </a:spcBef>
              <a:buFont typeface="Arial" pitchFamily="34" charset="0"/>
              <a:buNone/>
              <a:defRPr sz="1200" b="0">
                <a:solidFill>
                  <a:srgbClr val="000000"/>
                </a:solidFill>
              </a:defRPr>
            </a:lvl1pPr>
            <a:lvl2pPr marL="0" indent="0">
              <a:lnSpc>
                <a:spcPct val="100000"/>
              </a:lnSpc>
              <a:spcBef>
                <a:spcPts val="743"/>
              </a:spcBef>
              <a:buNone/>
              <a:defRPr sz="1200">
                <a:solidFill>
                  <a:srgbClr val="000000"/>
                </a:solidFill>
              </a:defRPr>
            </a:lvl2pPr>
            <a:lvl3pPr marL="0" indent="0">
              <a:lnSpc>
                <a:spcPct val="100000"/>
              </a:lnSpc>
              <a:spcBef>
                <a:spcPts val="743"/>
              </a:spcBef>
              <a:buNone/>
              <a:defRPr sz="1200">
                <a:solidFill>
                  <a:srgbClr val="000000"/>
                </a:solidFill>
              </a:defRPr>
            </a:lvl3pPr>
            <a:lvl4pPr marL="0" indent="0">
              <a:lnSpc>
                <a:spcPct val="100000"/>
              </a:lnSpc>
              <a:spcBef>
                <a:spcPts val="743"/>
              </a:spcBef>
              <a:buFont typeface="Arial" pitchFamily="34" charset="0"/>
              <a:buNone/>
              <a:defRPr sz="1200">
                <a:solidFill>
                  <a:srgbClr val="000000"/>
                </a:solidFill>
              </a:defRPr>
            </a:lvl4pPr>
            <a:lvl5pPr marL="0" indent="0">
              <a:lnSpc>
                <a:spcPct val="100000"/>
              </a:lnSpc>
              <a:spcBef>
                <a:spcPts val="743"/>
              </a:spcBef>
              <a:buFont typeface="Arial" pitchFamily="34" charset="0"/>
              <a:buNone/>
              <a:defRPr sz="1200">
                <a:solidFill>
                  <a:srgbClr val="000000"/>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Content Placeholder 2"/>
          <p:cNvSpPr>
            <a:spLocks noGrp="1"/>
          </p:cNvSpPr>
          <p:nvPr>
            <p:ph idx="17"/>
          </p:nvPr>
        </p:nvSpPr>
        <p:spPr>
          <a:xfrm>
            <a:off x="422820" y="3666460"/>
            <a:ext cx="10918280" cy="439305"/>
          </a:xfrm>
        </p:spPr>
        <p:txBody>
          <a:bodyPr lIns="135852"/>
          <a:lstStyle>
            <a:lvl1pPr marL="0" indent="0">
              <a:spcBef>
                <a:spcPts val="0"/>
              </a:spcBef>
              <a:defRPr lang="en-US" sz="1400" b="1" dirty="0" smtClean="0">
                <a:solidFill>
                  <a:srgbClr val="7A9B3D"/>
                </a:solidFill>
                <a:latin typeface="+mn-lt"/>
                <a:ea typeface="+mn-ea"/>
                <a:cs typeface="+mn-cs"/>
              </a:defRPr>
            </a:lvl1pPr>
            <a:lvl2pPr marL="0" indent="0">
              <a:spcBef>
                <a:spcPts val="0"/>
              </a:spcBef>
              <a:buNone/>
              <a:defRPr sz="1400" b="0" i="1">
                <a:solidFill>
                  <a:srgbClr val="7A9B3D"/>
                </a:solidFill>
              </a:defRPr>
            </a:lvl2pPr>
          </a:lstStyle>
          <a:p>
            <a:pPr lvl="0"/>
            <a:r>
              <a:rPr lang="en-US"/>
              <a:t>Click to edit Master text styles</a:t>
            </a:r>
          </a:p>
          <a:p>
            <a:pPr lvl="1"/>
            <a:r>
              <a:rPr lang="en-US"/>
              <a:t>Second level</a:t>
            </a:r>
          </a:p>
        </p:txBody>
      </p:sp>
      <p:sp>
        <p:nvSpPr>
          <p:cNvPr id="9" name="Content Placeholder 9"/>
          <p:cNvSpPr>
            <a:spLocks noGrp="1"/>
          </p:cNvSpPr>
          <p:nvPr>
            <p:ph sz="quarter" idx="18"/>
          </p:nvPr>
        </p:nvSpPr>
        <p:spPr>
          <a:xfrm>
            <a:off x="422820" y="4120052"/>
            <a:ext cx="10918280" cy="1902149"/>
          </a:xfrm>
        </p:spPr>
        <p:txBody>
          <a:bodyPr lIns="135852"/>
          <a:lstStyle>
            <a:lvl1pPr marL="0" indent="0">
              <a:lnSpc>
                <a:spcPct val="100000"/>
              </a:lnSpc>
              <a:spcBef>
                <a:spcPts val="743"/>
              </a:spcBef>
              <a:buFont typeface="Arial" pitchFamily="34" charset="0"/>
              <a:buNone/>
              <a:defRPr sz="1200" b="0">
                <a:solidFill>
                  <a:srgbClr val="000000"/>
                </a:solidFill>
              </a:defRPr>
            </a:lvl1pPr>
            <a:lvl2pPr marL="0" indent="0">
              <a:lnSpc>
                <a:spcPct val="100000"/>
              </a:lnSpc>
              <a:spcBef>
                <a:spcPts val="743"/>
              </a:spcBef>
              <a:buNone/>
              <a:defRPr sz="1200">
                <a:solidFill>
                  <a:srgbClr val="000000"/>
                </a:solidFill>
              </a:defRPr>
            </a:lvl2pPr>
            <a:lvl3pPr marL="0" indent="0">
              <a:lnSpc>
                <a:spcPct val="100000"/>
              </a:lnSpc>
              <a:spcBef>
                <a:spcPts val="743"/>
              </a:spcBef>
              <a:buNone/>
              <a:defRPr sz="1200">
                <a:solidFill>
                  <a:srgbClr val="000000"/>
                </a:solidFill>
              </a:defRPr>
            </a:lvl3pPr>
            <a:lvl4pPr marL="0" indent="0">
              <a:lnSpc>
                <a:spcPct val="100000"/>
              </a:lnSpc>
              <a:spcBef>
                <a:spcPts val="743"/>
              </a:spcBef>
              <a:buFont typeface="Arial" pitchFamily="34" charset="0"/>
              <a:buNone/>
              <a:defRPr sz="1200">
                <a:solidFill>
                  <a:srgbClr val="000000"/>
                </a:solidFill>
              </a:defRPr>
            </a:lvl4pPr>
            <a:lvl5pPr marL="0" indent="0">
              <a:lnSpc>
                <a:spcPct val="100000"/>
              </a:lnSpc>
              <a:spcBef>
                <a:spcPts val="743"/>
              </a:spcBef>
              <a:buFont typeface="Arial" pitchFamily="34" charset="0"/>
              <a:buNone/>
              <a:defRPr sz="1200">
                <a:solidFill>
                  <a:srgbClr val="000000"/>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2" name="Slide Number Placeholder 3">
            <a:extLst>
              <a:ext uri="{FF2B5EF4-FFF2-40B4-BE49-F238E27FC236}">
                <a16:creationId xmlns:a16="http://schemas.microsoft.com/office/drawing/2014/main" id="{FDDADAFA-4A67-4AFF-9C77-EBD78F8FF052}"/>
              </a:ext>
            </a:extLst>
          </p:cNvPr>
          <p:cNvSpPr>
            <a:spLocks noGrp="1"/>
          </p:cNvSpPr>
          <p:nvPr>
            <p:ph type="sldNum" sz="quarter" idx="14"/>
          </p:nvPr>
        </p:nvSpPr>
        <p:spPr>
          <a:xfrm>
            <a:off x="0" y="6382513"/>
            <a:ext cx="437173" cy="268288"/>
          </a:xfrm>
        </p:spPr>
        <p:txBody>
          <a:bodyPr/>
          <a:lstStyle>
            <a:lvl1pPr>
              <a:defRPr>
                <a:solidFill>
                  <a:srgbClr val="000000"/>
                </a:solidFill>
              </a:defRPr>
            </a:lvl1pPr>
          </a:lstStyle>
          <a:p>
            <a:pPr>
              <a:defRPr/>
            </a:pPr>
            <a:fld id="{E6474CC2-1230-4213-AD1A-4B2FEEABA7A1}" type="slidenum">
              <a:rPr lang="en-US" smtClean="0"/>
              <a:pPr>
                <a:defRPr/>
              </a:pPr>
              <a:t>‹#›</a:t>
            </a:fld>
            <a:endParaRPr lang="en-US" dirty="0"/>
          </a:p>
        </p:txBody>
      </p:sp>
      <p:sp>
        <p:nvSpPr>
          <p:cNvPr id="43" name="Footer Placeholder 4">
            <a:extLst>
              <a:ext uri="{FF2B5EF4-FFF2-40B4-BE49-F238E27FC236}">
                <a16:creationId xmlns:a16="http://schemas.microsoft.com/office/drawing/2014/main" id="{00C1F9D1-97D6-4121-B5B2-D568C10CA39D}"/>
              </a:ext>
            </a:extLst>
          </p:cNvPr>
          <p:cNvSpPr>
            <a:spLocks noGrp="1"/>
          </p:cNvSpPr>
          <p:nvPr>
            <p:ph type="ftr" sz="quarter" idx="15"/>
          </p:nvPr>
        </p:nvSpPr>
        <p:spPr>
          <a:xfrm>
            <a:off x="426722" y="6483292"/>
            <a:ext cx="5245100" cy="172485"/>
          </a:xfrm>
        </p:spPr>
        <p:txBody>
          <a:bodyPr/>
          <a:lstStyle>
            <a:lvl1pPr algn="r">
              <a:defRPr smtClean="0">
                <a:solidFill>
                  <a:srgbClr val="000000"/>
                </a:solidFill>
              </a:defRPr>
            </a:lvl1pPr>
          </a:lstStyle>
          <a:p>
            <a:pPr algn="l">
              <a:defRPr/>
            </a:pPr>
            <a:r>
              <a:rPr lang="en-US"/>
              <a:t>Page footer.</a:t>
            </a:r>
            <a:endParaRPr lang="en-US" dirty="0"/>
          </a:p>
        </p:txBody>
      </p:sp>
      <p:sp>
        <p:nvSpPr>
          <p:cNvPr id="44" name="Rectangle 155">
            <a:extLst>
              <a:ext uri="{FF2B5EF4-FFF2-40B4-BE49-F238E27FC236}">
                <a16:creationId xmlns:a16="http://schemas.microsoft.com/office/drawing/2014/main" id="{4ABC23EC-7743-41C1-80CD-33B5B8541F24}"/>
              </a:ext>
            </a:extLst>
          </p:cNvPr>
          <p:cNvSpPr>
            <a:spLocks noGrp="1" noChangeArrowheads="1"/>
          </p:cNvSpPr>
          <p:nvPr>
            <p:ph type="dt" sz="half" idx="16"/>
          </p:nvPr>
        </p:nvSpPr>
        <p:spPr>
          <a:xfrm>
            <a:off x="426722" y="6655657"/>
            <a:ext cx="2645277" cy="120649"/>
          </a:xfrm>
        </p:spPr>
        <p:txBody>
          <a:bodyPr/>
          <a:lstStyle>
            <a:lvl1pPr algn="l">
              <a:defRPr sz="833" smtClean="0">
                <a:solidFill>
                  <a:srgbClr val="000000"/>
                </a:solidFill>
              </a:defRPr>
            </a:lvl1pPr>
          </a:lstStyle>
          <a:p>
            <a:pPr>
              <a:defRPr/>
            </a:pPr>
            <a:r>
              <a:rPr lang="en-US"/>
              <a:t>Production code #</a:t>
            </a:r>
            <a:endParaRPr lang="en-US" dirty="0"/>
          </a:p>
        </p:txBody>
      </p:sp>
      <p:grpSp>
        <p:nvGrpSpPr>
          <p:cNvPr id="4" name="Group 3">
            <a:extLst>
              <a:ext uri="{FF2B5EF4-FFF2-40B4-BE49-F238E27FC236}">
                <a16:creationId xmlns:a16="http://schemas.microsoft.com/office/drawing/2014/main" id="{82E41817-36E9-635E-EE41-FCACD6E465CA}"/>
              </a:ext>
            </a:extLst>
          </p:cNvPr>
          <p:cNvGrpSpPr/>
          <p:nvPr userDrawn="1"/>
        </p:nvGrpSpPr>
        <p:grpSpPr>
          <a:xfrm>
            <a:off x="10215053" y="6295153"/>
            <a:ext cx="1527048" cy="338328"/>
            <a:chOff x="6923088" y="4475163"/>
            <a:chExt cx="1873251" cy="403225"/>
          </a:xfrm>
        </p:grpSpPr>
        <p:sp>
          <p:nvSpPr>
            <p:cNvPr id="5" name="AutoShape 4">
              <a:extLst>
                <a:ext uri="{FF2B5EF4-FFF2-40B4-BE49-F238E27FC236}">
                  <a16:creationId xmlns:a16="http://schemas.microsoft.com/office/drawing/2014/main" id="{160E7EF2-5654-B8C4-F114-026A4E7B0D50}"/>
                </a:ext>
              </a:extLst>
            </p:cNvPr>
            <p:cNvSpPr>
              <a:spLocks noChangeAspect="1" noChangeArrowheads="1" noTextEdit="1"/>
            </p:cNvSpPr>
            <p:nvPr userDrawn="1"/>
          </p:nvSpPr>
          <p:spPr bwMode="auto">
            <a:xfrm>
              <a:off x="6923088" y="4475163"/>
              <a:ext cx="1873250" cy="403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6" name="Freeform 6">
              <a:extLst>
                <a:ext uri="{FF2B5EF4-FFF2-40B4-BE49-F238E27FC236}">
                  <a16:creationId xmlns:a16="http://schemas.microsoft.com/office/drawing/2014/main" id="{1CE3841F-FD4E-47C7-0EA3-71997E3678D7}"/>
                </a:ext>
              </a:extLst>
            </p:cNvPr>
            <p:cNvSpPr>
              <a:spLocks/>
            </p:cNvSpPr>
            <p:nvPr userDrawn="1"/>
          </p:nvSpPr>
          <p:spPr bwMode="auto">
            <a:xfrm>
              <a:off x="6929438" y="4483101"/>
              <a:ext cx="376238" cy="376238"/>
            </a:xfrm>
            <a:custGeom>
              <a:avLst/>
              <a:gdLst>
                <a:gd name="T0" fmla="*/ 118 w 237"/>
                <a:gd name="T1" fmla="*/ 237 h 237"/>
                <a:gd name="T2" fmla="*/ 142 w 237"/>
                <a:gd name="T3" fmla="*/ 235 h 237"/>
                <a:gd name="T4" fmla="*/ 165 w 237"/>
                <a:gd name="T5" fmla="*/ 228 h 237"/>
                <a:gd name="T6" fmla="*/ 185 w 237"/>
                <a:gd name="T7" fmla="*/ 217 h 237"/>
                <a:gd name="T8" fmla="*/ 202 w 237"/>
                <a:gd name="T9" fmla="*/ 202 h 237"/>
                <a:gd name="T10" fmla="*/ 217 w 237"/>
                <a:gd name="T11" fmla="*/ 185 h 237"/>
                <a:gd name="T12" fmla="*/ 228 w 237"/>
                <a:gd name="T13" fmla="*/ 165 h 237"/>
                <a:gd name="T14" fmla="*/ 235 w 237"/>
                <a:gd name="T15" fmla="*/ 142 h 237"/>
                <a:gd name="T16" fmla="*/ 237 w 237"/>
                <a:gd name="T17" fmla="*/ 119 h 237"/>
                <a:gd name="T18" fmla="*/ 236 w 237"/>
                <a:gd name="T19" fmla="*/ 106 h 237"/>
                <a:gd name="T20" fmla="*/ 232 w 237"/>
                <a:gd name="T21" fmla="*/ 84 h 237"/>
                <a:gd name="T22" fmla="*/ 223 w 237"/>
                <a:gd name="T23" fmla="*/ 62 h 237"/>
                <a:gd name="T24" fmla="*/ 210 w 237"/>
                <a:gd name="T25" fmla="*/ 43 h 237"/>
                <a:gd name="T26" fmla="*/ 194 w 237"/>
                <a:gd name="T27" fmla="*/ 27 h 237"/>
                <a:gd name="T28" fmla="*/ 175 w 237"/>
                <a:gd name="T29" fmla="*/ 15 h 237"/>
                <a:gd name="T30" fmla="*/ 154 w 237"/>
                <a:gd name="T31" fmla="*/ 6 h 237"/>
                <a:gd name="T32" fmla="*/ 131 w 237"/>
                <a:gd name="T33" fmla="*/ 1 h 237"/>
                <a:gd name="T34" fmla="*/ 118 w 237"/>
                <a:gd name="T35" fmla="*/ 0 h 237"/>
                <a:gd name="T36" fmla="*/ 94 w 237"/>
                <a:gd name="T37" fmla="*/ 2 h 237"/>
                <a:gd name="T38" fmla="*/ 72 w 237"/>
                <a:gd name="T39" fmla="*/ 9 h 237"/>
                <a:gd name="T40" fmla="*/ 52 w 237"/>
                <a:gd name="T41" fmla="*/ 21 h 237"/>
                <a:gd name="T42" fmla="*/ 35 w 237"/>
                <a:gd name="T43" fmla="*/ 35 h 237"/>
                <a:gd name="T44" fmla="*/ 19 w 237"/>
                <a:gd name="T45" fmla="*/ 52 h 237"/>
                <a:gd name="T46" fmla="*/ 9 w 237"/>
                <a:gd name="T47" fmla="*/ 72 h 237"/>
                <a:gd name="T48" fmla="*/ 2 w 237"/>
                <a:gd name="T49" fmla="*/ 94 h 237"/>
                <a:gd name="T50" fmla="*/ 0 w 237"/>
                <a:gd name="T51" fmla="*/ 119 h 237"/>
                <a:gd name="T52" fmla="*/ 1 w 237"/>
                <a:gd name="T53" fmla="*/ 131 h 237"/>
                <a:gd name="T54" fmla="*/ 5 w 237"/>
                <a:gd name="T55" fmla="*/ 154 h 237"/>
                <a:gd name="T56" fmla="*/ 14 w 237"/>
                <a:gd name="T57" fmla="*/ 175 h 237"/>
                <a:gd name="T58" fmla="*/ 26 w 237"/>
                <a:gd name="T59" fmla="*/ 194 h 237"/>
                <a:gd name="T60" fmla="*/ 43 w 237"/>
                <a:gd name="T61" fmla="*/ 210 h 237"/>
                <a:gd name="T62" fmla="*/ 62 w 237"/>
                <a:gd name="T63" fmla="*/ 223 h 237"/>
                <a:gd name="T64" fmla="*/ 83 w 237"/>
                <a:gd name="T65" fmla="*/ 233 h 237"/>
                <a:gd name="T66" fmla="*/ 106 w 237"/>
                <a:gd name="T67" fmla="*/ 237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7" h="237">
                  <a:moveTo>
                    <a:pt x="118" y="237"/>
                  </a:moveTo>
                  <a:lnTo>
                    <a:pt x="118" y="237"/>
                  </a:lnTo>
                  <a:lnTo>
                    <a:pt x="131" y="237"/>
                  </a:lnTo>
                  <a:lnTo>
                    <a:pt x="142" y="235"/>
                  </a:lnTo>
                  <a:lnTo>
                    <a:pt x="154" y="233"/>
                  </a:lnTo>
                  <a:lnTo>
                    <a:pt x="165" y="228"/>
                  </a:lnTo>
                  <a:lnTo>
                    <a:pt x="175" y="223"/>
                  </a:lnTo>
                  <a:lnTo>
                    <a:pt x="185" y="217"/>
                  </a:lnTo>
                  <a:lnTo>
                    <a:pt x="194" y="210"/>
                  </a:lnTo>
                  <a:lnTo>
                    <a:pt x="202" y="202"/>
                  </a:lnTo>
                  <a:lnTo>
                    <a:pt x="210" y="194"/>
                  </a:lnTo>
                  <a:lnTo>
                    <a:pt x="217" y="185"/>
                  </a:lnTo>
                  <a:lnTo>
                    <a:pt x="223" y="175"/>
                  </a:lnTo>
                  <a:lnTo>
                    <a:pt x="228" y="165"/>
                  </a:lnTo>
                  <a:lnTo>
                    <a:pt x="232" y="154"/>
                  </a:lnTo>
                  <a:lnTo>
                    <a:pt x="235" y="142"/>
                  </a:lnTo>
                  <a:lnTo>
                    <a:pt x="236" y="131"/>
                  </a:lnTo>
                  <a:lnTo>
                    <a:pt x="237" y="119"/>
                  </a:lnTo>
                  <a:lnTo>
                    <a:pt x="237" y="119"/>
                  </a:lnTo>
                  <a:lnTo>
                    <a:pt x="236" y="106"/>
                  </a:lnTo>
                  <a:lnTo>
                    <a:pt x="235" y="94"/>
                  </a:lnTo>
                  <a:lnTo>
                    <a:pt x="232" y="84"/>
                  </a:lnTo>
                  <a:lnTo>
                    <a:pt x="228" y="72"/>
                  </a:lnTo>
                  <a:lnTo>
                    <a:pt x="223" y="62"/>
                  </a:lnTo>
                  <a:lnTo>
                    <a:pt x="217" y="52"/>
                  </a:lnTo>
                  <a:lnTo>
                    <a:pt x="210" y="43"/>
                  </a:lnTo>
                  <a:lnTo>
                    <a:pt x="202" y="35"/>
                  </a:lnTo>
                  <a:lnTo>
                    <a:pt x="194" y="27"/>
                  </a:lnTo>
                  <a:lnTo>
                    <a:pt x="185" y="21"/>
                  </a:lnTo>
                  <a:lnTo>
                    <a:pt x="175" y="15"/>
                  </a:lnTo>
                  <a:lnTo>
                    <a:pt x="165" y="9"/>
                  </a:lnTo>
                  <a:lnTo>
                    <a:pt x="154" y="6"/>
                  </a:lnTo>
                  <a:lnTo>
                    <a:pt x="142" y="2"/>
                  </a:lnTo>
                  <a:lnTo>
                    <a:pt x="131" y="1"/>
                  </a:lnTo>
                  <a:lnTo>
                    <a:pt x="118" y="0"/>
                  </a:lnTo>
                  <a:lnTo>
                    <a:pt x="118" y="0"/>
                  </a:lnTo>
                  <a:lnTo>
                    <a:pt x="106" y="1"/>
                  </a:lnTo>
                  <a:lnTo>
                    <a:pt x="94" y="2"/>
                  </a:lnTo>
                  <a:lnTo>
                    <a:pt x="83" y="6"/>
                  </a:lnTo>
                  <a:lnTo>
                    <a:pt x="72" y="9"/>
                  </a:lnTo>
                  <a:lnTo>
                    <a:pt x="62" y="15"/>
                  </a:lnTo>
                  <a:lnTo>
                    <a:pt x="52" y="21"/>
                  </a:lnTo>
                  <a:lnTo>
                    <a:pt x="43" y="27"/>
                  </a:lnTo>
                  <a:lnTo>
                    <a:pt x="35" y="35"/>
                  </a:lnTo>
                  <a:lnTo>
                    <a:pt x="26" y="43"/>
                  </a:lnTo>
                  <a:lnTo>
                    <a:pt x="19" y="52"/>
                  </a:lnTo>
                  <a:lnTo>
                    <a:pt x="14" y="62"/>
                  </a:lnTo>
                  <a:lnTo>
                    <a:pt x="9" y="72"/>
                  </a:lnTo>
                  <a:lnTo>
                    <a:pt x="5" y="84"/>
                  </a:lnTo>
                  <a:lnTo>
                    <a:pt x="2" y="94"/>
                  </a:lnTo>
                  <a:lnTo>
                    <a:pt x="1" y="106"/>
                  </a:lnTo>
                  <a:lnTo>
                    <a:pt x="0" y="119"/>
                  </a:lnTo>
                  <a:lnTo>
                    <a:pt x="0" y="119"/>
                  </a:lnTo>
                  <a:lnTo>
                    <a:pt x="1" y="131"/>
                  </a:lnTo>
                  <a:lnTo>
                    <a:pt x="2" y="142"/>
                  </a:lnTo>
                  <a:lnTo>
                    <a:pt x="5" y="154"/>
                  </a:lnTo>
                  <a:lnTo>
                    <a:pt x="9" y="165"/>
                  </a:lnTo>
                  <a:lnTo>
                    <a:pt x="14" y="175"/>
                  </a:lnTo>
                  <a:lnTo>
                    <a:pt x="19" y="185"/>
                  </a:lnTo>
                  <a:lnTo>
                    <a:pt x="26" y="194"/>
                  </a:lnTo>
                  <a:lnTo>
                    <a:pt x="35" y="202"/>
                  </a:lnTo>
                  <a:lnTo>
                    <a:pt x="43" y="210"/>
                  </a:lnTo>
                  <a:lnTo>
                    <a:pt x="52" y="217"/>
                  </a:lnTo>
                  <a:lnTo>
                    <a:pt x="62" y="223"/>
                  </a:lnTo>
                  <a:lnTo>
                    <a:pt x="72" y="228"/>
                  </a:lnTo>
                  <a:lnTo>
                    <a:pt x="83" y="233"/>
                  </a:lnTo>
                  <a:lnTo>
                    <a:pt x="94" y="235"/>
                  </a:lnTo>
                  <a:lnTo>
                    <a:pt x="106" y="237"/>
                  </a:lnTo>
                  <a:lnTo>
                    <a:pt x="118" y="23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7" name="Freeform 7">
              <a:extLst>
                <a:ext uri="{FF2B5EF4-FFF2-40B4-BE49-F238E27FC236}">
                  <a16:creationId xmlns:a16="http://schemas.microsoft.com/office/drawing/2014/main" id="{CD0070C8-3CB1-52D4-CC4D-86CFB75439A3}"/>
                </a:ext>
              </a:extLst>
            </p:cNvPr>
            <p:cNvSpPr>
              <a:spLocks/>
            </p:cNvSpPr>
            <p:nvPr userDrawn="1"/>
          </p:nvSpPr>
          <p:spPr bwMode="auto">
            <a:xfrm>
              <a:off x="6929438" y="4483101"/>
              <a:ext cx="376238" cy="376238"/>
            </a:xfrm>
            <a:custGeom>
              <a:avLst/>
              <a:gdLst>
                <a:gd name="T0" fmla="*/ 118 w 237"/>
                <a:gd name="T1" fmla="*/ 237 h 237"/>
                <a:gd name="T2" fmla="*/ 142 w 237"/>
                <a:gd name="T3" fmla="*/ 235 h 237"/>
                <a:gd name="T4" fmla="*/ 165 w 237"/>
                <a:gd name="T5" fmla="*/ 228 h 237"/>
                <a:gd name="T6" fmla="*/ 185 w 237"/>
                <a:gd name="T7" fmla="*/ 217 h 237"/>
                <a:gd name="T8" fmla="*/ 202 w 237"/>
                <a:gd name="T9" fmla="*/ 202 h 237"/>
                <a:gd name="T10" fmla="*/ 217 w 237"/>
                <a:gd name="T11" fmla="*/ 185 h 237"/>
                <a:gd name="T12" fmla="*/ 228 w 237"/>
                <a:gd name="T13" fmla="*/ 165 h 237"/>
                <a:gd name="T14" fmla="*/ 235 w 237"/>
                <a:gd name="T15" fmla="*/ 142 h 237"/>
                <a:gd name="T16" fmla="*/ 237 w 237"/>
                <a:gd name="T17" fmla="*/ 119 h 237"/>
                <a:gd name="T18" fmla="*/ 236 w 237"/>
                <a:gd name="T19" fmla="*/ 106 h 237"/>
                <a:gd name="T20" fmla="*/ 232 w 237"/>
                <a:gd name="T21" fmla="*/ 84 h 237"/>
                <a:gd name="T22" fmla="*/ 223 w 237"/>
                <a:gd name="T23" fmla="*/ 62 h 237"/>
                <a:gd name="T24" fmla="*/ 210 w 237"/>
                <a:gd name="T25" fmla="*/ 43 h 237"/>
                <a:gd name="T26" fmla="*/ 194 w 237"/>
                <a:gd name="T27" fmla="*/ 27 h 237"/>
                <a:gd name="T28" fmla="*/ 175 w 237"/>
                <a:gd name="T29" fmla="*/ 15 h 237"/>
                <a:gd name="T30" fmla="*/ 154 w 237"/>
                <a:gd name="T31" fmla="*/ 6 h 237"/>
                <a:gd name="T32" fmla="*/ 131 w 237"/>
                <a:gd name="T33" fmla="*/ 1 h 237"/>
                <a:gd name="T34" fmla="*/ 118 w 237"/>
                <a:gd name="T35" fmla="*/ 0 h 237"/>
                <a:gd name="T36" fmla="*/ 94 w 237"/>
                <a:gd name="T37" fmla="*/ 2 h 237"/>
                <a:gd name="T38" fmla="*/ 72 w 237"/>
                <a:gd name="T39" fmla="*/ 9 h 237"/>
                <a:gd name="T40" fmla="*/ 52 w 237"/>
                <a:gd name="T41" fmla="*/ 21 h 237"/>
                <a:gd name="T42" fmla="*/ 35 w 237"/>
                <a:gd name="T43" fmla="*/ 35 h 237"/>
                <a:gd name="T44" fmla="*/ 19 w 237"/>
                <a:gd name="T45" fmla="*/ 52 h 237"/>
                <a:gd name="T46" fmla="*/ 9 w 237"/>
                <a:gd name="T47" fmla="*/ 72 h 237"/>
                <a:gd name="T48" fmla="*/ 2 w 237"/>
                <a:gd name="T49" fmla="*/ 94 h 237"/>
                <a:gd name="T50" fmla="*/ 0 w 237"/>
                <a:gd name="T51" fmla="*/ 119 h 237"/>
                <a:gd name="T52" fmla="*/ 1 w 237"/>
                <a:gd name="T53" fmla="*/ 131 h 237"/>
                <a:gd name="T54" fmla="*/ 5 w 237"/>
                <a:gd name="T55" fmla="*/ 154 h 237"/>
                <a:gd name="T56" fmla="*/ 14 w 237"/>
                <a:gd name="T57" fmla="*/ 175 h 237"/>
                <a:gd name="T58" fmla="*/ 26 w 237"/>
                <a:gd name="T59" fmla="*/ 194 h 237"/>
                <a:gd name="T60" fmla="*/ 43 w 237"/>
                <a:gd name="T61" fmla="*/ 210 h 237"/>
                <a:gd name="T62" fmla="*/ 62 w 237"/>
                <a:gd name="T63" fmla="*/ 223 h 237"/>
                <a:gd name="T64" fmla="*/ 83 w 237"/>
                <a:gd name="T65" fmla="*/ 233 h 237"/>
                <a:gd name="T66" fmla="*/ 106 w 237"/>
                <a:gd name="T67" fmla="*/ 237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7" h="237">
                  <a:moveTo>
                    <a:pt x="118" y="237"/>
                  </a:moveTo>
                  <a:lnTo>
                    <a:pt x="118" y="237"/>
                  </a:lnTo>
                  <a:lnTo>
                    <a:pt x="131" y="237"/>
                  </a:lnTo>
                  <a:lnTo>
                    <a:pt x="142" y="235"/>
                  </a:lnTo>
                  <a:lnTo>
                    <a:pt x="154" y="233"/>
                  </a:lnTo>
                  <a:lnTo>
                    <a:pt x="165" y="228"/>
                  </a:lnTo>
                  <a:lnTo>
                    <a:pt x="175" y="223"/>
                  </a:lnTo>
                  <a:lnTo>
                    <a:pt x="185" y="217"/>
                  </a:lnTo>
                  <a:lnTo>
                    <a:pt x="194" y="210"/>
                  </a:lnTo>
                  <a:lnTo>
                    <a:pt x="202" y="202"/>
                  </a:lnTo>
                  <a:lnTo>
                    <a:pt x="210" y="194"/>
                  </a:lnTo>
                  <a:lnTo>
                    <a:pt x="217" y="185"/>
                  </a:lnTo>
                  <a:lnTo>
                    <a:pt x="223" y="175"/>
                  </a:lnTo>
                  <a:lnTo>
                    <a:pt x="228" y="165"/>
                  </a:lnTo>
                  <a:lnTo>
                    <a:pt x="232" y="154"/>
                  </a:lnTo>
                  <a:lnTo>
                    <a:pt x="235" y="142"/>
                  </a:lnTo>
                  <a:lnTo>
                    <a:pt x="236" y="131"/>
                  </a:lnTo>
                  <a:lnTo>
                    <a:pt x="237" y="119"/>
                  </a:lnTo>
                  <a:lnTo>
                    <a:pt x="237" y="119"/>
                  </a:lnTo>
                  <a:lnTo>
                    <a:pt x="236" y="106"/>
                  </a:lnTo>
                  <a:lnTo>
                    <a:pt x="235" y="94"/>
                  </a:lnTo>
                  <a:lnTo>
                    <a:pt x="232" y="84"/>
                  </a:lnTo>
                  <a:lnTo>
                    <a:pt x="228" y="72"/>
                  </a:lnTo>
                  <a:lnTo>
                    <a:pt x="223" y="62"/>
                  </a:lnTo>
                  <a:lnTo>
                    <a:pt x="217" y="52"/>
                  </a:lnTo>
                  <a:lnTo>
                    <a:pt x="210" y="43"/>
                  </a:lnTo>
                  <a:lnTo>
                    <a:pt x="202" y="35"/>
                  </a:lnTo>
                  <a:lnTo>
                    <a:pt x="194" y="27"/>
                  </a:lnTo>
                  <a:lnTo>
                    <a:pt x="185" y="21"/>
                  </a:lnTo>
                  <a:lnTo>
                    <a:pt x="175" y="15"/>
                  </a:lnTo>
                  <a:lnTo>
                    <a:pt x="165" y="9"/>
                  </a:lnTo>
                  <a:lnTo>
                    <a:pt x="154" y="6"/>
                  </a:lnTo>
                  <a:lnTo>
                    <a:pt x="142" y="2"/>
                  </a:lnTo>
                  <a:lnTo>
                    <a:pt x="131" y="1"/>
                  </a:lnTo>
                  <a:lnTo>
                    <a:pt x="118" y="0"/>
                  </a:lnTo>
                  <a:lnTo>
                    <a:pt x="118" y="0"/>
                  </a:lnTo>
                  <a:lnTo>
                    <a:pt x="106" y="1"/>
                  </a:lnTo>
                  <a:lnTo>
                    <a:pt x="94" y="2"/>
                  </a:lnTo>
                  <a:lnTo>
                    <a:pt x="83" y="6"/>
                  </a:lnTo>
                  <a:lnTo>
                    <a:pt x="72" y="9"/>
                  </a:lnTo>
                  <a:lnTo>
                    <a:pt x="62" y="15"/>
                  </a:lnTo>
                  <a:lnTo>
                    <a:pt x="52" y="21"/>
                  </a:lnTo>
                  <a:lnTo>
                    <a:pt x="43" y="27"/>
                  </a:lnTo>
                  <a:lnTo>
                    <a:pt x="35" y="35"/>
                  </a:lnTo>
                  <a:lnTo>
                    <a:pt x="26" y="43"/>
                  </a:lnTo>
                  <a:lnTo>
                    <a:pt x="19" y="52"/>
                  </a:lnTo>
                  <a:lnTo>
                    <a:pt x="14" y="62"/>
                  </a:lnTo>
                  <a:lnTo>
                    <a:pt x="9" y="72"/>
                  </a:lnTo>
                  <a:lnTo>
                    <a:pt x="5" y="84"/>
                  </a:lnTo>
                  <a:lnTo>
                    <a:pt x="2" y="94"/>
                  </a:lnTo>
                  <a:lnTo>
                    <a:pt x="1" y="106"/>
                  </a:lnTo>
                  <a:lnTo>
                    <a:pt x="0" y="119"/>
                  </a:lnTo>
                  <a:lnTo>
                    <a:pt x="0" y="119"/>
                  </a:lnTo>
                  <a:lnTo>
                    <a:pt x="1" y="131"/>
                  </a:lnTo>
                  <a:lnTo>
                    <a:pt x="2" y="142"/>
                  </a:lnTo>
                  <a:lnTo>
                    <a:pt x="5" y="154"/>
                  </a:lnTo>
                  <a:lnTo>
                    <a:pt x="9" y="165"/>
                  </a:lnTo>
                  <a:lnTo>
                    <a:pt x="14" y="175"/>
                  </a:lnTo>
                  <a:lnTo>
                    <a:pt x="19" y="185"/>
                  </a:lnTo>
                  <a:lnTo>
                    <a:pt x="26" y="194"/>
                  </a:lnTo>
                  <a:lnTo>
                    <a:pt x="35" y="202"/>
                  </a:lnTo>
                  <a:lnTo>
                    <a:pt x="43" y="210"/>
                  </a:lnTo>
                  <a:lnTo>
                    <a:pt x="52" y="217"/>
                  </a:lnTo>
                  <a:lnTo>
                    <a:pt x="62" y="223"/>
                  </a:lnTo>
                  <a:lnTo>
                    <a:pt x="72" y="228"/>
                  </a:lnTo>
                  <a:lnTo>
                    <a:pt x="83" y="233"/>
                  </a:lnTo>
                  <a:lnTo>
                    <a:pt x="94" y="235"/>
                  </a:lnTo>
                  <a:lnTo>
                    <a:pt x="106" y="237"/>
                  </a:lnTo>
                  <a:lnTo>
                    <a:pt x="118" y="23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11" name="Freeform 83">
              <a:extLst>
                <a:ext uri="{FF2B5EF4-FFF2-40B4-BE49-F238E27FC236}">
                  <a16:creationId xmlns:a16="http://schemas.microsoft.com/office/drawing/2014/main" id="{78868F14-160F-F34B-5C5E-44FC2488066E}"/>
                </a:ext>
              </a:extLst>
            </p:cNvPr>
            <p:cNvSpPr>
              <a:spLocks/>
            </p:cNvSpPr>
            <p:nvPr userDrawn="1"/>
          </p:nvSpPr>
          <p:spPr bwMode="auto">
            <a:xfrm>
              <a:off x="6923088" y="4475163"/>
              <a:ext cx="387350" cy="369888"/>
            </a:xfrm>
            <a:custGeom>
              <a:avLst/>
              <a:gdLst>
                <a:gd name="T0" fmla="*/ 161 w 244"/>
                <a:gd name="T1" fmla="*/ 152 h 233"/>
                <a:gd name="T2" fmla="*/ 76 w 244"/>
                <a:gd name="T3" fmla="*/ 233 h 233"/>
                <a:gd name="T4" fmla="*/ 55 w 244"/>
                <a:gd name="T5" fmla="*/ 221 h 233"/>
                <a:gd name="T6" fmla="*/ 27 w 244"/>
                <a:gd name="T7" fmla="*/ 197 h 233"/>
                <a:gd name="T8" fmla="*/ 9 w 244"/>
                <a:gd name="T9" fmla="*/ 166 h 233"/>
                <a:gd name="T10" fmla="*/ 2 w 244"/>
                <a:gd name="T11" fmla="*/ 144 h 233"/>
                <a:gd name="T12" fmla="*/ 1 w 244"/>
                <a:gd name="T13" fmla="*/ 108 h 233"/>
                <a:gd name="T14" fmla="*/ 9 w 244"/>
                <a:gd name="T15" fmla="*/ 74 h 233"/>
                <a:gd name="T16" fmla="*/ 21 w 244"/>
                <a:gd name="T17" fmla="*/ 53 h 233"/>
                <a:gd name="T18" fmla="*/ 46 w 244"/>
                <a:gd name="T19" fmla="*/ 26 h 233"/>
                <a:gd name="T20" fmla="*/ 77 w 244"/>
                <a:gd name="T21" fmla="*/ 7 h 233"/>
                <a:gd name="T22" fmla="*/ 96 w 244"/>
                <a:gd name="T23" fmla="*/ 2 h 233"/>
                <a:gd name="T24" fmla="*/ 127 w 244"/>
                <a:gd name="T25" fmla="*/ 0 h 233"/>
                <a:gd name="T26" fmla="*/ 156 w 244"/>
                <a:gd name="T27" fmla="*/ 5 h 233"/>
                <a:gd name="T28" fmla="*/ 177 w 244"/>
                <a:gd name="T29" fmla="*/ 13 h 233"/>
                <a:gd name="T30" fmla="*/ 205 w 244"/>
                <a:gd name="T31" fmla="*/ 33 h 233"/>
                <a:gd name="T32" fmla="*/ 226 w 244"/>
                <a:gd name="T33" fmla="*/ 59 h 233"/>
                <a:gd name="T34" fmla="*/ 237 w 244"/>
                <a:gd name="T35" fmla="*/ 82 h 233"/>
                <a:gd name="T36" fmla="*/ 244 w 244"/>
                <a:gd name="T37" fmla="*/ 119 h 233"/>
                <a:gd name="T38" fmla="*/ 238 w 244"/>
                <a:gd name="T39" fmla="*/ 157 h 233"/>
                <a:gd name="T40" fmla="*/ 223 w 244"/>
                <a:gd name="T41" fmla="*/ 188 h 233"/>
                <a:gd name="T42" fmla="*/ 199 w 244"/>
                <a:gd name="T43" fmla="*/ 215 h 233"/>
                <a:gd name="T44" fmla="*/ 211 w 244"/>
                <a:gd name="T45" fmla="*/ 186 h 233"/>
                <a:gd name="T46" fmla="*/ 152 w 244"/>
                <a:gd name="T47" fmla="*/ 135 h 233"/>
                <a:gd name="T48" fmla="*/ 230 w 244"/>
                <a:gd name="T49" fmla="*/ 146 h 233"/>
                <a:gd name="T50" fmla="*/ 232 w 244"/>
                <a:gd name="T51" fmla="*/ 103 h 233"/>
                <a:gd name="T52" fmla="*/ 156 w 244"/>
                <a:gd name="T53" fmla="*/ 108 h 233"/>
                <a:gd name="T54" fmla="*/ 216 w 244"/>
                <a:gd name="T55" fmla="*/ 62 h 233"/>
                <a:gd name="T56" fmla="*/ 148 w 244"/>
                <a:gd name="T57" fmla="*/ 96 h 233"/>
                <a:gd name="T58" fmla="*/ 184 w 244"/>
                <a:gd name="T59" fmla="*/ 30 h 233"/>
                <a:gd name="T60" fmla="*/ 145 w 244"/>
                <a:gd name="T61" fmla="*/ 13 h 233"/>
                <a:gd name="T62" fmla="*/ 116 w 244"/>
                <a:gd name="T63" fmla="*/ 62 h 233"/>
                <a:gd name="T64" fmla="*/ 102 w 244"/>
                <a:gd name="T65" fmla="*/ 11 h 233"/>
                <a:gd name="T66" fmla="*/ 61 w 244"/>
                <a:gd name="T67" fmla="*/ 28 h 233"/>
                <a:gd name="T68" fmla="*/ 96 w 244"/>
                <a:gd name="T69" fmla="*/ 94 h 233"/>
                <a:gd name="T70" fmla="*/ 29 w 244"/>
                <a:gd name="T71" fmla="*/ 59 h 233"/>
                <a:gd name="T72" fmla="*/ 13 w 244"/>
                <a:gd name="T73" fmla="*/ 98 h 233"/>
                <a:gd name="T74" fmla="*/ 86 w 244"/>
                <a:gd name="T75" fmla="*/ 121 h 233"/>
                <a:gd name="T76" fmla="*/ 14 w 244"/>
                <a:gd name="T77" fmla="*/ 142 h 233"/>
                <a:gd name="T78" fmla="*/ 29 w 244"/>
                <a:gd name="T79" fmla="*/ 183 h 233"/>
                <a:gd name="T80" fmla="*/ 77 w 244"/>
                <a:gd name="T81" fmla="*/ 159 h 233"/>
                <a:gd name="T82" fmla="*/ 93 w 244"/>
                <a:gd name="T83" fmla="*/ 135 h 233"/>
                <a:gd name="T84" fmla="*/ 104 w 244"/>
                <a:gd name="T85" fmla="*/ 14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44" h="233">
                  <a:moveTo>
                    <a:pt x="104" y="144"/>
                  </a:moveTo>
                  <a:lnTo>
                    <a:pt x="148" y="144"/>
                  </a:lnTo>
                  <a:lnTo>
                    <a:pt x="161" y="152"/>
                  </a:lnTo>
                  <a:lnTo>
                    <a:pt x="102" y="152"/>
                  </a:lnTo>
                  <a:lnTo>
                    <a:pt x="79" y="225"/>
                  </a:lnTo>
                  <a:lnTo>
                    <a:pt x="76" y="233"/>
                  </a:lnTo>
                  <a:lnTo>
                    <a:pt x="76" y="233"/>
                  </a:lnTo>
                  <a:lnTo>
                    <a:pt x="66" y="228"/>
                  </a:lnTo>
                  <a:lnTo>
                    <a:pt x="55" y="221"/>
                  </a:lnTo>
                  <a:lnTo>
                    <a:pt x="45" y="214"/>
                  </a:lnTo>
                  <a:lnTo>
                    <a:pt x="36" y="206"/>
                  </a:lnTo>
                  <a:lnTo>
                    <a:pt x="27" y="197"/>
                  </a:lnTo>
                  <a:lnTo>
                    <a:pt x="20" y="187"/>
                  </a:lnTo>
                  <a:lnTo>
                    <a:pt x="14" y="177"/>
                  </a:lnTo>
                  <a:lnTo>
                    <a:pt x="9" y="166"/>
                  </a:lnTo>
                  <a:lnTo>
                    <a:pt x="9" y="166"/>
                  </a:lnTo>
                  <a:lnTo>
                    <a:pt x="5" y="156"/>
                  </a:lnTo>
                  <a:lnTo>
                    <a:pt x="2" y="144"/>
                  </a:lnTo>
                  <a:lnTo>
                    <a:pt x="0" y="132"/>
                  </a:lnTo>
                  <a:lnTo>
                    <a:pt x="0" y="121"/>
                  </a:lnTo>
                  <a:lnTo>
                    <a:pt x="1" y="108"/>
                  </a:lnTo>
                  <a:lnTo>
                    <a:pt x="2" y="96"/>
                  </a:lnTo>
                  <a:lnTo>
                    <a:pt x="5" y="85"/>
                  </a:lnTo>
                  <a:lnTo>
                    <a:pt x="9" y="74"/>
                  </a:lnTo>
                  <a:lnTo>
                    <a:pt x="9" y="74"/>
                  </a:lnTo>
                  <a:lnTo>
                    <a:pt x="14" y="63"/>
                  </a:lnTo>
                  <a:lnTo>
                    <a:pt x="21" y="53"/>
                  </a:lnTo>
                  <a:lnTo>
                    <a:pt x="28" y="43"/>
                  </a:lnTo>
                  <a:lnTo>
                    <a:pt x="36" y="34"/>
                  </a:lnTo>
                  <a:lnTo>
                    <a:pt x="46" y="26"/>
                  </a:lnTo>
                  <a:lnTo>
                    <a:pt x="56" y="19"/>
                  </a:lnTo>
                  <a:lnTo>
                    <a:pt x="67" y="12"/>
                  </a:lnTo>
                  <a:lnTo>
                    <a:pt x="77" y="7"/>
                  </a:lnTo>
                  <a:lnTo>
                    <a:pt x="77" y="7"/>
                  </a:lnTo>
                  <a:lnTo>
                    <a:pt x="87" y="5"/>
                  </a:lnTo>
                  <a:lnTo>
                    <a:pt x="96" y="2"/>
                  </a:lnTo>
                  <a:lnTo>
                    <a:pt x="107" y="0"/>
                  </a:lnTo>
                  <a:lnTo>
                    <a:pt x="116" y="0"/>
                  </a:lnTo>
                  <a:lnTo>
                    <a:pt x="127" y="0"/>
                  </a:lnTo>
                  <a:lnTo>
                    <a:pt x="137" y="0"/>
                  </a:lnTo>
                  <a:lnTo>
                    <a:pt x="146" y="2"/>
                  </a:lnTo>
                  <a:lnTo>
                    <a:pt x="156" y="5"/>
                  </a:lnTo>
                  <a:lnTo>
                    <a:pt x="156" y="5"/>
                  </a:lnTo>
                  <a:lnTo>
                    <a:pt x="166" y="8"/>
                  </a:lnTo>
                  <a:lnTo>
                    <a:pt x="177" y="13"/>
                  </a:lnTo>
                  <a:lnTo>
                    <a:pt x="186" y="19"/>
                  </a:lnTo>
                  <a:lnTo>
                    <a:pt x="196" y="25"/>
                  </a:lnTo>
                  <a:lnTo>
                    <a:pt x="205" y="33"/>
                  </a:lnTo>
                  <a:lnTo>
                    <a:pt x="213" y="41"/>
                  </a:lnTo>
                  <a:lnTo>
                    <a:pt x="220" y="49"/>
                  </a:lnTo>
                  <a:lnTo>
                    <a:pt x="226" y="59"/>
                  </a:lnTo>
                  <a:lnTo>
                    <a:pt x="226" y="59"/>
                  </a:lnTo>
                  <a:lnTo>
                    <a:pt x="232" y="70"/>
                  </a:lnTo>
                  <a:lnTo>
                    <a:pt x="237" y="82"/>
                  </a:lnTo>
                  <a:lnTo>
                    <a:pt x="240" y="94"/>
                  </a:lnTo>
                  <a:lnTo>
                    <a:pt x="243" y="107"/>
                  </a:lnTo>
                  <a:lnTo>
                    <a:pt x="244" y="119"/>
                  </a:lnTo>
                  <a:lnTo>
                    <a:pt x="243" y="132"/>
                  </a:lnTo>
                  <a:lnTo>
                    <a:pt x="241" y="145"/>
                  </a:lnTo>
                  <a:lnTo>
                    <a:pt x="238" y="157"/>
                  </a:lnTo>
                  <a:lnTo>
                    <a:pt x="238" y="157"/>
                  </a:lnTo>
                  <a:lnTo>
                    <a:pt x="232" y="173"/>
                  </a:lnTo>
                  <a:lnTo>
                    <a:pt x="223" y="188"/>
                  </a:lnTo>
                  <a:lnTo>
                    <a:pt x="212" y="202"/>
                  </a:lnTo>
                  <a:lnTo>
                    <a:pt x="206" y="210"/>
                  </a:lnTo>
                  <a:lnTo>
                    <a:pt x="199" y="215"/>
                  </a:lnTo>
                  <a:lnTo>
                    <a:pt x="196" y="210"/>
                  </a:lnTo>
                  <a:lnTo>
                    <a:pt x="166" y="162"/>
                  </a:lnTo>
                  <a:lnTo>
                    <a:pt x="211" y="186"/>
                  </a:lnTo>
                  <a:lnTo>
                    <a:pt x="211" y="186"/>
                  </a:lnTo>
                  <a:lnTo>
                    <a:pt x="212" y="186"/>
                  </a:lnTo>
                  <a:lnTo>
                    <a:pt x="152" y="135"/>
                  </a:lnTo>
                  <a:lnTo>
                    <a:pt x="229" y="146"/>
                  </a:lnTo>
                  <a:lnTo>
                    <a:pt x="229" y="146"/>
                  </a:lnTo>
                  <a:lnTo>
                    <a:pt x="230" y="146"/>
                  </a:lnTo>
                  <a:lnTo>
                    <a:pt x="229" y="146"/>
                  </a:lnTo>
                  <a:lnTo>
                    <a:pt x="157" y="121"/>
                  </a:lnTo>
                  <a:lnTo>
                    <a:pt x="232" y="103"/>
                  </a:lnTo>
                  <a:lnTo>
                    <a:pt x="232" y="103"/>
                  </a:lnTo>
                  <a:lnTo>
                    <a:pt x="232" y="102"/>
                  </a:lnTo>
                  <a:lnTo>
                    <a:pt x="156" y="108"/>
                  </a:lnTo>
                  <a:lnTo>
                    <a:pt x="210" y="67"/>
                  </a:lnTo>
                  <a:lnTo>
                    <a:pt x="216" y="62"/>
                  </a:lnTo>
                  <a:lnTo>
                    <a:pt x="216" y="62"/>
                  </a:lnTo>
                  <a:lnTo>
                    <a:pt x="214" y="62"/>
                  </a:lnTo>
                  <a:lnTo>
                    <a:pt x="158" y="91"/>
                  </a:lnTo>
                  <a:lnTo>
                    <a:pt x="148" y="96"/>
                  </a:lnTo>
                  <a:lnTo>
                    <a:pt x="185" y="30"/>
                  </a:lnTo>
                  <a:lnTo>
                    <a:pt x="185" y="30"/>
                  </a:lnTo>
                  <a:lnTo>
                    <a:pt x="184" y="30"/>
                  </a:lnTo>
                  <a:lnTo>
                    <a:pt x="136" y="88"/>
                  </a:lnTo>
                  <a:lnTo>
                    <a:pt x="145" y="13"/>
                  </a:lnTo>
                  <a:lnTo>
                    <a:pt x="145" y="13"/>
                  </a:lnTo>
                  <a:lnTo>
                    <a:pt x="144" y="13"/>
                  </a:lnTo>
                  <a:lnTo>
                    <a:pt x="122" y="85"/>
                  </a:lnTo>
                  <a:lnTo>
                    <a:pt x="116" y="62"/>
                  </a:lnTo>
                  <a:lnTo>
                    <a:pt x="103" y="11"/>
                  </a:lnTo>
                  <a:lnTo>
                    <a:pt x="103" y="11"/>
                  </a:lnTo>
                  <a:lnTo>
                    <a:pt x="102" y="11"/>
                  </a:lnTo>
                  <a:lnTo>
                    <a:pt x="103" y="16"/>
                  </a:lnTo>
                  <a:lnTo>
                    <a:pt x="108" y="88"/>
                  </a:lnTo>
                  <a:lnTo>
                    <a:pt x="61" y="28"/>
                  </a:lnTo>
                  <a:lnTo>
                    <a:pt x="61" y="28"/>
                  </a:lnTo>
                  <a:lnTo>
                    <a:pt x="61" y="28"/>
                  </a:lnTo>
                  <a:lnTo>
                    <a:pt x="96" y="94"/>
                  </a:lnTo>
                  <a:lnTo>
                    <a:pt x="30" y="59"/>
                  </a:lnTo>
                  <a:lnTo>
                    <a:pt x="30" y="59"/>
                  </a:lnTo>
                  <a:lnTo>
                    <a:pt x="29" y="59"/>
                  </a:lnTo>
                  <a:lnTo>
                    <a:pt x="82" y="102"/>
                  </a:lnTo>
                  <a:lnTo>
                    <a:pt x="88" y="107"/>
                  </a:lnTo>
                  <a:lnTo>
                    <a:pt x="13" y="98"/>
                  </a:lnTo>
                  <a:lnTo>
                    <a:pt x="13" y="98"/>
                  </a:lnTo>
                  <a:lnTo>
                    <a:pt x="13" y="99"/>
                  </a:lnTo>
                  <a:lnTo>
                    <a:pt x="86" y="121"/>
                  </a:lnTo>
                  <a:lnTo>
                    <a:pt x="14" y="142"/>
                  </a:lnTo>
                  <a:lnTo>
                    <a:pt x="14" y="142"/>
                  </a:lnTo>
                  <a:lnTo>
                    <a:pt x="14" y="142"/>
                  </a:lnTo>
                  <a:lnTo>
                    <a:pt x="88" y="133"/>
                  </a:lnTo>
                  <a:lnTo>
                    <a:pt x="29" y="183"/>
                  </a:lnTo>
                  <a:lnTo>
                    <a:pt x="29" y="183"/>
                  </a:lnTo>
                  <a:lnTo>
                    <a:pt x="29" y="184"/>
                  </a:lnTo>
                  <a:lnTo>
                    <a:pt x="30" y="183"/>
                  </a:lnTo>
                  <a:lnTo>
                    <a:pt x="77" y="159"/>
                  </a:lnTo>
                  <a:lnTo>
                    <a:pt x="88" y="142"/>
                  </a:lnTo>
                  <a:lnTo>
                    <a:pt x="101" y="142"/>
                  </a:lnTo>
                  <a:lnTo>
                    <a:pt x="93" y="135"/>
                  </a:lnTo>
                  <a:lnTo>
                    <a:pt x="121" y="89"/>
                  </a:lnTo>
                  <a:lnTo>
                    <a:pt x="104" y="144"/>
                  </a:lnTo>
                  <a:lnTo>
                    <a:pt x="104" y="14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12" name="Freeform 84">
              <a:extLst>
                <a:ext uri="{FF2B5EF4-FFF2-40B4-BE49-F238E27FC236}">
                  <a16:creationId xmlns:a16="http://schemas.microsoft.com/office/drawing/2014/main" id="{EB11C89F-76A7-8E8A-EDCD-3CDB87133D48}"/>
                </a:ext>
              </a:extLst>
            </p:cNvPr>
            <p:cNvSpPr>
              <a:spLocks/>
            </p:cNvSpPr>
            <p:nvPr userDrawn="1"/>
          </p:nvSpPr>
          <p:spPr bwMode="auto">
            <a:xfrm>
              <a:off x="6923088" y="4475163"/>
              <a:ext cx="387350" cy="369888"/>
            </a:xfrm>
            <a:custGeom>
              <a:avLst/>
              <a:gdLst>
                <a:gd name="T0" fmla="*/ 161 w 244"/>
                <a:gd name="T1" fmla="*/ 152 h 233"/>
                <a:gd name="T2" fmla="*/ 76 w 244"/>
                <a:gd name="T3" fmla="*/ 233 h 233"/>
                <a:gd name="T4" fmla="*/ 55 w 244"/>
                <a:gd name="T5" fmla="*/ 221 h 233"/>
                <a:gd name="T6" fmla="*/ 27 w 244"/>
                <a:gd name="T7" fmla="*/ 197 h 233"/>
                <a:gd name="T8" fmla="*/ 9 w 244"/>
                <a:gd name="T9" fmla="*/ 166 h 233"/>
                <a:gd name="T10" fmla="*/ 2 w 244"/>
                <a:gd name="T11" fmla="*/ 144 h 233"/>
                <a:gd name="T12" fmla="*/ 1 w 244"/>
                <a:gd name="T13" fmla="*/ 108 h 233"/>
                <a:gd name="T14" fmla="*/ 9 w 244"/>
                <a:gd name="T15" fmla="*/ 74 h 233"/>
                <a:gd name="T16" fmla="*/ 21 w 244"/>
                <a:gd name="T17" fmla="*/ 53 h 233"/>
                <a:gd name="T18" fmla="*/ 46 w 244"/>
                <a:gd name="T19" fmla="*/ 26 h 233"/>
                <a:gd name="T20" fmla="*/ 77 w 244"/>
                <a:gd name="T21" fmla="*/ 7 h 233"/>
                <a:gd name="T22" fmla="*/ 96 w 244"/>
                <a:gd name="T23" fmla="*/ 2 h 233"/>
                <a:gd name="T24" fmla="*/ 127 w 244"/>
                <a:gd name="T25" fmla="*/ 0 h 233"/>
                <a:gd name="T26" fmla="*/ 156 w 244"/>
                <a:gd name="T27" fmla="*/ 5 h 233"/>
                <a:gd name="T28" fmla="*/ 177 w 244"/>
                <a:gd name="T29" fmla="*/ 13 h 233"/>
                <a:gd name="T30" fmla="*/ 205 w 244"/>
                <a:gd name="T31" fmla="*/ 33 h 233"/>
                <a:gd name="T32" fmla="*/ 226 w 244"/>
                <a:gd name="T33" fmla="*/ 59 h 233"/>
                <a:gd name="T34" fmla="*/ 237 w 244"/>
                <a:gd name="T35" fmla="*/ 82 h 233"/>
                <a:gd name="T36" fmla="*/ 244 w 244"/>
                <a:gd name="T37" fmla="*/ 119 h 233"/>
                <a:gd name="T38" fmla="*/ 238 w 244"/>
                <a:gd name="T39" fmla="*/ 157 h 233"/>
                <a:gd name="T40" fmla="*/ 223 w 244"/>
                <a:gd name="T41" fmla="*/ 188 h 233"/>
                <a:gd name="T42" fmla="*/ 199 w 244"/>
                <a:gd name="T43" fmla="*/ 215 h 233"/>
                <a:gd name="T44" fmla="*/ 211 w 244"/>
                <a:gd name="T45" fmla="*/ 186 h 233"/>
                <a:gd name="T46" fmla="*/ 152 w 244"/>
                <a:gd name="T47" fmla="*/ 135 h 233"/>
                <a:gd name="T48" fmla="*/ 230 w 244"/>
                <a:gd name="T49" fmla="*/ 146 h 233"/>
                <a:gd name="T50" fmla="*/ 232 w 244"/>
                <a:gd name="T51" fmla="*/ 103 h 233"/>
                <a:gd name="T52" fmla="*/ 156 w 244"/>
                <a:gd name="T53" fmla="*/ 108 h 233"/>
                <a:gd name="T54" fmla="*/ 216 w 244"/>
                <a:gd name="T55" fmla="*/ 62 h 233"/>
                <a:gd name="T56" fmla="*/ 148 w 244"/>
                <a:gd name="T57" fmla="*/ 96 h 233"/>
                <a:gd name="T58" fmla="*/ 184 w 244"/>
                <a:gd name="T59" fmla="*/ 30 h 233"/>
                <a:gd name="T60" fmla="*/ 145 w 244"/>
                <a:gd name="T61" fmla="*/ 13 h 233"/>
                <a:gd name="T62" fmla="*/ 116 w 244"/>
                <a:gd name="T63" fmla="*/ 62 h 233"/>
                <a:gd name="T64" fmla="*/ 102 w 244"/>
                <a:gd name="T65" fmla="*/ 11 h 233"/>
                <a:gd name="T66" fmla="*/ 61 w 244"/>
                <a:gd name="T67" fmla="*/ 28 h 233"/>
                <a:gd name="T68" fmla="*/ 96 w 244"/>
                <a:gd name="T69" fmla="*/ 94 h 233"/>
                <a:gd name="T70" fmla="*/ 29 w 244"/>
                <a:gd name="T71" fmla="*/ 59 h 233"/>
                <a:gd name="T72" fmla="*/ 13 w 244"/>
                <a:gd name="T73" fmla="*/ 98 h 233"/>
                <a:gd name="T74" fmla="*/ 86 w 244"/>
                <a:gd name="T75" fmla="*/ 121 h 233"/>
                <a:gd name="T76" fmla="*/ 14 w 244"/>
                <a:gd name="T77" fmla="*/ 142 h 233"/>
                <a:gd name="T78" fmla="*/ 29 w 244"/>
                <a:gd name="T79" fmla="*/ 183 h 233"/>
                <a:gd name="T80" fmla="*/ 77 w 244"/>
                <a:gd name="T81" fmla="*/ 159 h 233"/>
                <a:gd name="T82" fmla="*/ 93 w 244"/>
                <a:gd name="T83" fmla="*/ 135 h 233"/>
                <a:gd name="T84" fmla="*/ 104 w 244"/>
                <a:gd name="T85" fmla="*/ 14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44" h="233">
                  <a:moveTo>
                    <a:pt x="104" y="144"/>
                  </a:moveTo>
                  <a:lnTo>
                    <a:pt x="148" y="144"/>
                  </a:lnTo>
                  <a:lnTo>
                    <a:pt x="161" y="152"/>
                  </a:lnTo>
                  <a:lnTo>
                    <a:pt x="102" y="152"/>
                  </a:lnTo>
                  <a:lnTo>
                    <a:pt x="79" y="225"/>
                  </a:lnTo>
                  <a:lnTo>
                    <a:pt x="76" y="233"/>
                  </a:lnTo>
                  <a:lnTo>
                    <a:pt x="76" y="233"/>
                  </a:lnTo>
                  <a:lnTo>
                    <a:pt x="66" y="228"/>
                  </a:lnTo>
                  <a:lnTo>
                    <a:pt x="55" y="221"/>
                  </a:lnTo>
                  <a:lnTo>
                    <a:pt x="45" y="214"/>
                  </a:lnTo>
                  <a:lnTo>
                    <a:pt x="36" y="206"/>
                  </a:lnTo>
                  <a:lnTo>
                    <a:pt x="27" y="197"/>
                  </a:lnTo>
                  <a:lnTo>
                    <a:pt x="20" y="187"/>
                  </a:lnTo>
                  <a:lnTo>
                    <a:pt x="14" y="177"/>
                  </a:lnTo>
                  <a:lnTo>
                    <a:pt x="9" y="166"/>
                  </a:lnTo>
                  <a:lnTo>
                    <a:pt x="9" y="166"/>
                  </a:lnTo>
                  <a:lnTo>
                    <a:pt x="5" y="156"/>
                  </a:lnTo>
                  <a:lnTo>
                    <a:pt x="2" y="144"/>
                  </a:lnTo>
                  <a:lnTo>
                    <a:pt x="0" y="132"/>
                  </a:lnTo>
                  <a:lnTo>
                    <a:pt x="0" y="121"/>
                  </a:lnTo>
                  <a:lnTo>
                    <a:pt x="1" y="108"/>
                  </a:lnTo>
                  <a:lnTo>
                    <a:pt x="2" y="96"/>
                  </a:lnTo>
                  <a:lnTo>
                    <a:pt x="5" y="85"/>
                  </a:lnTo>
                  <a:lnTo>
                    <a:pt x="9" y="74"/>
                  </a:lnTo>
                  <a:lnTo>
                    <a:pt x="9" y="74"/>
                  </a:lnTo>
                  <a:lnTo>
                    <a:pt x="14" y="63"/>
                  </a:lnTo>
                  <a:lnTo>
                    <a:pt x="21" y="53"/>
                  </a:lnTo>
                  <a:lnTo>
                    <a:pt x="28" y="43"/>
                  </a:lnTo>
                  <a:lnTo>
                    <a:pt x="36" y="34"/>
                  </a:lnTo>
                  <a:lnTo>
                    <a:pt x="46" y="26"/>
                  </a:lnTo>
                  <a:lnTo>
                    <a:pt x="56" y="19"/>
                  </a:lnTo>
                  <a:lnTo>
                    <a:pt x="67" y="12"/>
                  </a:lnTo>
                  <a:lnTo>
                    <a:pt x="77" y="7"/>
                  </a:lnTo>
                  <a:lnTo>
                    <a:pt x="77" y="7"/>
                  </a:lnTo>
                  <a:lnTo>
                    <a:pt x="87" y="5"/>
                  </a:lnTo>
                  <a:lnTo>
                    <a:pt x="96" y="2"/>
                  </a:lnTo>
                  <a:lnTo>
                    <a:pt x="107" y="0"/>
                  </a:lnTo>
                  <a:lnTo>
                    <a:pt x="116" y="0"/>
                  </a:lnTo>
                  <a:lnTo>
                    <a:pt x="127" y="0"/>
                  </a:lnTo>
                  <a:lnTo>
                    <a:pt x="137" y="0"/>
                  </a:lnTo>
                  <a:lnTo>
                    <a:pt x="146" y="2"/>
                  </a:lnTo>
                  <a:lnTo>
                    <a:pt x="156" y="5"/>
                  </a:lnTo>
                  <a:lnTo>
                    <a:pt x="156" y="5"/>
                  </a:lnTo>
                  <a:lnTo>
                    <a:pt x="166" y="8"/>
                  </a:lnTo>
                  <a:lnTo>
                    <a:pt x="177" y="13"/>
                  </a:lnTo>
                  <a:lnTo>
                    <a:pt x="186" y="19"/>
                  </a:lnTo>
                  <a:lnTo>
                    <a:pt x="196" y="25"/>
                  </a:lnTo>
                  <a:lnTo>
                    <a:pt x="205" y="33"/>
                  </a:lnTo>
                  <a:lnTo>
                    <a:pt x="213" y="41"/>
                  </a:lnTo>
                  <a:lnTo>
                    <a:pt x="220" y="49"/>
                  </a:lnTo>
                  <a:lnTo>
                    <a:pt x="226" y="59"/>
                  </a:lnTo>
                  <a:lnTo>
                    <a:pt x="226" y="59"/>
                  </a:lnTo>
                  <a:lnTo>
                    <a:pt x="232" y="70"/>
                  </a:lnTo>
                  <a:lnTo>
                    <a:pt x="237" y="82"/>
                  </a:lnTo>
                  <a:lnTo>
                    <a:pt x="240" y="94"/>
                  </a:lnTo>
                  <a:lnTo>
                    <a:pt x="243" y="107"/>
                  </a:lnTo>
                  <a:lnTo>
                    <a:pt x="244" y="119"/>
                  </a:lnTo>
                  <a:lnTo>
                    <a:pt x="243" y="132"/>
                  </a:lnTo>
                  <a:lnTo>
                    <a:pt x="241" y="145"/>
                  </a:lnTo>
                  <a:lnTo>
                    <a:pt x="238" y="157"/>
                  </a:lnTo>
                  <a:lnTo>
                    <a:pt x="238" y="157"/>
                  </a:lnTo>
                  <a:lnTo>
                    <a:pt x="232" y="173"/>
                  </a:lnTo>
                  <a:lnTo>
                    <a:pt x="223" y="188"/>
                  </a:lnTo>
                  <a:lnTo>
                    <a:pt x="212" y="202"/>
                  </a:lnTo>
                  <a:lnTo>
                    <a:pt x="206" y="210"/>
                  </a:lnTo>
                  <a:lnTo>
                    <a:pt x="199" y="215"/>
                  </a:lnTo>
                  <a:lnTo>
                    <a:pt x="196" y="210"/>
                  </a:lnTo>
                  <a:lnTo>
                    <a:pt x="166" y="162"/>
                  </a:lnTo>
                  <a:lnTo>
                    <a:pt x="211" y="186"/>
                  </a:lnTo>
                  <a:lnTo>
                    <a:pt x="211" y="186"/>
                  </a:lnTo>
                  <a:lnTo>
                    <a:pt x="212" y="186"/>
                  </a:lnTo>
                  <a:lnTo>
                    <a:pt x="152" y="135"/>
                  </a:lnTo>
                  <a:lnTo>
                    <a:pt x="229" y="146"/>
                  </a:lnTo>
                  <a:lnTo>
                    <a:pt x="229" y="146"/>
                  </a:lnTo>
                  <a:lnTo>
                    <a:pt x="230" y="146"/>
                  </a:lnTo>
                  <a:lnTo>
                    <a:pt x="229" y="146"/>
                  </a:lnTo>
                  <a:lnTo>
                    <a:pt x="157" y="121"/>
                  </a:lnTo>
                  <a:lnTo>
                    <a:pt x="232" y="103"/>
                  </a:lnTo>
                  <a:lnTo>
                    <a:pt x="232" y="103"/>
                  </a:lnTo>
                  <a:lnTo>
                    <a:pt x="232" y="102"/>
                  </a:lnTo>
                  <a:lnTo>
                    <a:pt x="156" y="108"/>
                  </a:lnTo>
                  <a:lnTo>
                    <a:pt x="210" y="67"/>
                  </a:lnTo>
                  <a:lnTo>
                    <a:pt x="216" y="62"/>
                  </a:lnTo>
                  <a:lnTo>
                    <a:pt x="216" y="62"/>
                  </a:lnTo>
                  <a:lnTo>
                    <a:pt x="214" y="62"/>
                  </a:lnTo>
                  <a:lnTo>
                    <a:pt x="158" y="91"/>
                  </a:lnTo>
                  <a:lnTo>
                    <a:pt x="148" y="96"/>
                  </a:lnTo>
                  <a:lnTo>
                    <a:pt x="185" y="30"/>
                  </a:lnTo>
                  <a:lnTo>
                    <a:pt x="185" y="30"/>
                  </a:lnTo>
                  <a:lnTo>
                    <a:pt x="184" y="30"/>
                  </a:lnTo>
                  <a:lnTo>
                    <a:pt x="136" y="88"/>
                  </a:lnTo>
                  <a:lnTo>
                    <a:pt x="145" y="13"/>
                  </a:lnTo>
                  <a:lnTo>
                    <a:pt x="145" y="13"/>
                  </a:lnTo>
                  <a:lnTo>
                    <a:pt x="144" y="13"/>
                  </a:lnTo>
                  <a:lnTo>
                    <a:pt x="122" y="85"/>
                  </a:lnTo>
                  <a:lnTo>
                    <a:pt x="116" y="62"/>
                  </a:lnTo>
                  <a:lnTo>
                    <a:pt x="103" y="11"/>
                  </a:lnTo>
                  <a:lnTo>
                    <a:pt x="103" y="11"/>
                  </a:lnTo>
                  <a:lnTo>
                    <a:pt x="102" y="11"/>
                  </a:lnTo>
                  <a:lnTo>
                    <a:pt x="103" y="16"/>
                  </a:lnTo>
                  <a:lnTo>
                    <a:pt x="108" y="88"/>
                  </a:lnTo>
                  <a:lnTo>
                    <a:pt x="61" y="28"/>
                  </a:lnTo>
                  <a:lnTo>
                    <a:pt x="61" y="28"/>
                  </a:lnTo>
                  <a:lnTo>
                    <a:pt x="61" y="28"/>
                  </a:lnTo>
                  <a:lnTo>
                    <a:pt x="96" y="94"/>
                  </a:lnTo>
                  <a:lnTo>
                    <a:pt x="30" y="59"/>
                  </a:lnTo>
                  <a:lnTo>
                    <a:pt x="30" y="59"/>
                  </a:lnTo>
                  <a:lnTo>
                    <a:pt x="29" y="59"/>
                  </a:lnTo>
                  <a:lnTo>
                    <a:pt x="82" y="102"/>
                  </a:lnTo>
                  <a:lnTo>
                    <a:pt x="88" y="107"/>
                  </a:lnTo>
                  <a:lnTo>
                    <a:pt x="13" y="98"/>
                  </a:lnTo>
                  <a:lnTo>
                    <a:pt x="13" y="98"/>
                  </a:lnTo>
                  <a:lnTo>
                    <a:pt x="13" y="99"/>
                  </a:lnTo>
                  <a:lnTo>
                    <a:pt x="86" y="121"/>
                  </a:lnTo>
                  <a:lnTo>
                    <a:pt x="14" y="142"/>
                  </a:lnTo>
                  <a:lnTo>
                    <a:pt x="14" y="142"/>
                  </a:lnTo>
                  <a:lnTo>
                    <a:pt x="14" y="142"/>
                  </a:lnTo>
                  <a:lnTo>
                    <a:pt x="88" y="133"/>
                  </a:lnTo>
                  <a:lnTo>
                    <a:pt x="29" y="183"/>
                  </a:lnTo>
                  <a:lnTo>
                    <a:pt x="29" y="183"/>
                  </a:lnTo>
                  <a:lnTo>
                    <a:pt x="29" y="184"/>
                  </a:lnTo>
                  <a:lnTo>
                    <a:pt x="30" y="183"/>
                  </a:lnTo>
                  <a:lnTo>
                    <a:pt x="77" y="159"/>
                  </a:lnTo>
                  <a:lnTo>
                    <a:pt x="88" y="142"/>
                  </a:lnTo>
                  <a:lnTo>
                    <a:pt x="101" y="142"/>
                  </a:lnTo>
                  <a:lnTo>
                    <a:pt x="93" y="135"/>
                  </a:lnTo>
                  <a:lnTo>
                    <a:pt x="121" y="89"/>
                  </a:lnTo>
                  <a:lnTo>
                    <a:pt x="104" y="144"/>
                  </a:lnTo>
                  <a:lnTo>
                    <a:pt x="104" y="14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13" name="Freeform 85">
              <a:extLst>
                <a:ext uri="{FF2B5EF4-FFF2-40B4-BE49-F238E27FC236}">
                  <a16:creationId xmlns:a16="http://schemas.microsoft.com/office/drawing/2014/main" id="{218DECCA-E136-CEC2-19C0-DD2C07B0E835}"/>
                </a:ext>
              </a:extLst>
            </p:cNvPr>
            <p:cNvSpPr>
              <a:spLocks/>
            </p:cNvSpPr>
            <p:nvPr userDrawn="1"/>
          </p:nvSpPr>
          <p:spPr bwMode="auto">
            <a:xfrm>
              <a:off x="7337426" y="4533901"/>
              <a:ext cx="265113" cy="266700"/>
            </a:xfrm>
            <a:custGeom>
              <a:avLst/>
              <a:gdLst>
                <a:gd name="T0" fmla="*/ 59 w 167"/>
                <a:gd name="T1" fmla="*/ 168 h 168"/>
                <a:gd name="T2" fmla="*/ 0 w 167"/>
                <a:gd name="T3" fmla="*/ 168 h 168"/>
                <a:gd name="T4" fmla="*/ 47 w 167"/>
                <a:gd name="T5" fmla="*/ 0 h 168"/>
                <a:gd name="T6" fmla="*/ 167 w 167"/>
                <a:gd name="T7" fmla="*/ 0 h 168"/>
                <a:gd name="T8" fmla="*/ 156 w 167"/>
                <a:gd name="T9" fmla="*/ 40 h 168"/>
                <a:gd name="T10" fmla="*/ 94 w 167"/>
                <a:gd name="T11" fmla="*/ 40 h 168"/>
                <a:gd name="T12" fmla="*/ 87 w 167"/>
                <a:gd name="T13" fmla="*/ 68 h 168"/>
                <a:gd name="T14" fmla="*/ 148 w 167"/>
                <a:gd name="T15" fmla="*/ 68 h 168"/>
                <a:gd name="T16" fmla="*/ 137 w 167"/>
                <a:gd name="T17" fmla="*/ 106 h 168"/>
                <a:gd name="T18" fmla="*/ 76 w 167"/>
                <a:gd name="T19" fmla="*/ 106 h 168"/>
                <a:gd name="T20" fmla="*/ 59 w 167"/>
                <a:gd name="T21" fmla="*/ 168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7" h="168">
                  <a:moveTo>
                    <a:pt x="59" y="168"/>
                  </a:moveTo>
                  <a:lnTo>
                    <a:pt x="0" y="168"/>
                  </a:lnTo>
                  <a:lnTo>
                    <a:pt x="47" y="0"/>
                  </a:lnTo>
                  <a:lnTo>
                    <a:pt x="167" y="0"/>
                  </a:lnTo>
                  <a:lnTo>
                    <a:pt x="156" y="40"/>
                  </a:lnTo>
                  <a:lnTo>
                    <a:pt x="94" y="40"/>
                  </a:lnTo>
                  <a:lnTo>
                    <a:pt x="87" y="68"/>
                  </a:lnTo>
                  <a:lnTo>
                    <a:pt x="148" y="68"/>
                  </a:lnTo>
                  <a:lnTo>
                    <a:pt x="137" y="106"/>
                  </a:lnTo>
                  <a:lnTo>
                    <a:pt x="76" y="106"/>
                  </a:lnTo>
                  <a:lnTo>
                    <a:pt x="59" y="16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14" name="Freeform 86">
              <a:extLst>
                <a:ext uri="{FF2B5EF4-FFF2-40B4-BE49-F238E27FC236}">
                  <a16:creationId xmlns:a16="http://schemas.microsoft.com/office/drawing/2014/main" id="{6EA38656-32D1-BA3D-E00D-375DD5BDC918}"/>
                </a:ext>
              </a:extLst>
            </p:cNvPr>
            <p:cNvSpPr>
              <a:spLocks noEditPoints="1"/>
            </p:cNvSpPr>
            <p:nvPr userDrawn="1"/>
          </p:nvSpPr>
          <p:spPr bwMode="auto">
            <a:xfrm>
              <a:off x="7553326" y="4533901"/>
              <a:ext cx="166688" cy="266700"/>
            </a:xfrm>
            <a:custGeom>
              <a:avLst/>
              <a:gdLst>
                <a:gd name="T0" fmla="*/ 58 w 105"/>
                <a:gd name="T1" fmla="*/ 168 h 168"/>
                <a:gd name="T2" fmla="*/ 0 w 105"/>
                <a:gd name="T3" fmla="*/ 168 h 168"/>
                <a:gd name="T4" fmla="*/ 34 w 105"/>
                <a:gd name="T5" fmla="*/ 46 h 168"/>
                <a:gd name="T6" fmla="*/ 93 w 105"/>
                <a:gd name="T7" fmla="*/ 46 h 168"/>
                <a:gd name="T8" fmla="*/ 58 w 105"/>
                <a:gd name="T9" fmla="*/ 168 h 168"/>
                <a:gd name="T10" fmla="*/ 95 w 105"/>
                <a:gd name="T11" fmla="*/ 34 h 168"/>
                <a:gd name="T12" fmla="*/ 38 w 105"/>
                <a:gd name="T13" fmla="*/ 34 h 168"/>
                <a:gd name="T14" fmla="*/ 47 w 105"/>
                <a:gd name="T15" fmla="*/ 0 h 168"/>
                <a:gd name="T16" fmla="*/ 105 w 105"/>
                <a:gd name="T17" fmla="*/ 0 h 168"/>
                <a:gd name="T18" fmla="*/ 95 w 105"/>
                <a:gd name="T19" fmla="*/ 34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5" h="168">
                  <a:moveTo>
                    <a:pt x="58" y="168"/>
                  </a:moveTo>
                  <a:lnTo>
                    <a:pt x="0" y="168"/>
                  </a:lnTo>
                  <a:lnTo>
                    <a:pt x="34" y="46"/>
                  </a:lnTo>
                  <a:lnTo>
                    <a:pt x="93" y="46"/>
                  </a:lnTo>
                  <a:lnTo>
                    <a:pt x="58" y="168"/>
                  </a:lnTo>
                  <a:close/>
                  <a:moveTo>
                    <a:pt x="95" y="34"/>
                  </a:moveTo>
                  <a:lnTo>
                    <a:pt x="38" y="34"/>
                  </a:lnTo>
                  <a:lnTo>
                    <a:pt x="47" y="0"/>
                  </a:lnTo>
                  <a:lnTo>
                    <a:pt x="105" y="0"/>
                  </a:lnTo>
                  <a:lnTo>
                    <a:pt x="95" y="3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15" name="Freeform 87">
              <a:extLst>
                <a:ext uri="{FF2B5EF4-FFF2-40B4-BE49-F238E27FC236}">
                  <a16:creationId xmlns:a16="http://schemas.microsoft.com/office/drawing/2014/main" id="{9E3996DA-C4F2-330F-748D-E429E8B023DE}"/>
                </a:ext>
              </a:extLst>
            </p:cNvPr>
            <p:cNvSpPr>
              <a:spLocks noEditPoints="1"/>
            </p:cNvSpPr>
            <p:nvPr userDrawn="1"/>
          </p:nvSpPr>
          <p:spPr bwMode="auto">
            <a:xfrm>
              <a:off x="7685088" y="4533901"/>
              <a:ext cx="273050" cy="269875"/>
            </a:xfrm>
            <a:custGeom>
              <a:avLst/>
              <a:gdLst>
                <a:gd name="T0" fmla="*/ 125 w 172"/>
                <a:gd name="T1" fmla="*/ 168 h 170"/>
                <a:gd name="T2" fmla="*/ 68 w 172"/>
                <a:gd name="T3" fmla="*/ 168 h 170"/>
                <a:gd name="T4" fmla="*/ 72 w 172"/>
                <a:gd name="T5" fmla="*/ 154 h 170"/>
                <a:gd name="T6" fmla="*/ 72 w 172"/>
                <a:gd name="T7" fmla="*/ 154 h 170"/>
                <a:gd name="T8" fmla="*/ 64 w 172"/>
                <a:gd name="T9" fmla="*/ 161 h 170"/>
                <a:gd name="T10" fmla="*/ 54 w 172"/>
                <a:gd name="T11" fmla="*/ 165 h 170"/>
                <a:gd name="T12" fmla="*/ 44 w 172"/>
                <a:gd name="T13" fmla="*/ 169 h 170"/>
                <a:gd name="T14" fmla="*/ 31 w 172"/>
                <a:gd name="T15" fmla="*/ 170 h 170"/>
                <a:gd name="T16" fmla="*/ 31 w 172"/>
                <a:gd name="T17" fmla="*/ 170 h 170"/>
                <a:gd name="T18" fmla="*/ 24 w 172"/>
                <a:gd name="T19" fmla="*/ 170 h 170"/>
                <a:gd name="T20" fmla="*/ 18 w 172"/>
                <a:gd name="T21" fmla="*/ 169 h 170"/>
                <a:gd name="T22" fmla="*/ 12 w 172"/>
                <a:gd name="T23" fmla="*/ 167 h 170"/>
                <a:gd name="T24" fmla="*/ 9 w 172"/>
                <a:gd name="T25" fmla="*/ 163 h 170"/>
                <a:gd name="T26" fmla="*/ 5 w 172"/>
                <a:gd name="T27" fmla="*/ 160 h 170"/>
                <a:gd name="T28" fmla="*/ 2 w 172"/>
                <a:gd name="T29" fmla="*/ 155 h 170"/>
                <a:gd name="T30" fmla="*/ 0 w 172"/>
                <a:gd name="T31" fmla="*/ 149 h 170"/>
                <a:gd name="T32" fmla="*/ 0 w 172"/>
                <a:gd name="T33" fmla="*/ 142 h 170"/>
                <a:gd name="T34" fmla="*/ 0 w 172"/>
                <a:gd name="T35" fmla="*/ 142 h 170"/>
                <a:gd name="T36" fmla="*/ 2 w 172"/>
                <a:gd name="T37" fmla="*/ 126 h 170"/>
                <a:gd name="T38" fmla="*/ 5 w 172"/>
                <a:gd name="T39" fmla="*/ 106 h 170"/>
                <a:gd name="T40" fmla="*/ 12 w 172"/>
                <a:gd name="T41" fmla="*/ 86 h 170"/>
                <a:gd name="T42" fmla="*/ 20 w 172"/>
                <a:gd name="T43" fmla="*/ 68 h 170"/>
                <a:gd name="T44" fmla="*/ 20 w 172"/>
                <a:gd name="T45" fmla="*/ 68 h 170"/>
                <a:gd name="T46" fmla="*/ 24 w 172"/>
                <a:gd name="T47" fmla="*/ 62 h 170"/>
                <a:gd name="T48" fmla="*/ 29 w 172"/>
                <a:gd name="T49" fmla="*/ 58 h 170"/>
                <a:gd name="T50" fmla="*/ 33 w 172"/>
                <a:gd name="T51" fmla="*/ 53 h 170"/>
                <a:gd name="T52" fmla="*/ 39 w 172"/>
                <a:gd name="T53" fmla="*/ 50 h 170"/>
                <a:gd name="T54" fmla="*/ 45 w 172"/>
                <a:gd name="T55" fmla="*/ 47 h 170"/>
                <a:gd name="T56" fmla="*/ 51 w 172"/>
                <a:gd name="T57" fmla="*/ 45 h 170"/>
                <a:gd name="T58" fmla="*/ 58 w 172"/>
                <a:gd name="T59" fmla="*/ 44 h 170"/>
                <a:gd name="T60" fmla="*/ 65 w 172"/>
                <a:gd name="T61" fmla="*/ 44 h 170"/>
                <a:gd name="T62" fmla="*/ 65 w 172"/>
                <a:gd name="T63" fmla="*/ 44 h 170"/>
                <a:gd name="T64" fmla="*/ 77 w 172"/>
                <a:gd name="T65" fmla="*/ 45 h 170"/>
                <a:gd name="T66" fmla="*/ 86 w 172"/>
                <a:gd name="T67" fmla="*/ 48 h 170"/>
                <a:gd name="T68" fmla="*/ 93 w 172"/>
                <a:gd name="T69" fmla="*/ 53 h 170"/>
                <a:gd name="T70" fmla="*/ 98 w 172"/>
                <a:gd name="T71" fmla="*/ 60 h 170"/>
                <a:gd name="T72" fmla="*/ 114 w 172"/>
                <a:gd name="T73" fmla="*/ 0 h 170"/>
                <a:gd name="T74" fmla="*/ 172 w 172"/>
                <a:gd name="T75" fmla="*/ 0 h 170"/>
                <a:gd name="T76" fmla="*/ 125 w 172"/>
                <a:gd name="T77" fmla="*/ 168 h 170"/>
                <a:gd name="T78" fmla="*/ 81 w 172"/>
                <a:gd name="T79" fmla="*/ 82 h 170"/>
                <a:gd name="T80" fmla="*/ 81 w 172"/>
                <a:gd name="T81" fmla="*/ 82 h 170"/>
                <a:gd name="T82" fmla="*/ 78 w 172"/>
                <a:gd name="T83" fmla="*/ 82 h 170"/>
                <a:gd name="T84" fmla="*/ 74 w 172"/>
                <a:gd name="T85" fmla="*/ 84 h 170"/>
                <a:gd name="T86" fmla="*/ 71 w 172"/>
                <a:gd name="T87" fmla="*/ 86 h 170"/>
                <a:gd name="T88" fmla="*/ 68 w 172"/>
                <a:gd name="T89" fmla="*/ 91 h 170"/>
                <a:gd name="T90" fmla="*/ 68 w 172"/>
                <a:gd name="T91" fmla="*/ 91 h 170"/>
                <a:gd name="T92" fmla="*/ 63 w 172"/>
                <a:gd name="T93" fmla="*/ 106 h 170"/>
                <a:gd name="T94" fmla="*/ 61 w 172"/>
                <a:gd name="T95" fmla="*/ 114 h 170"/>
                <a:gd name="T96" fmla="*/ 60 w 172"/>
                <a:gd name="T97" fmla="*/ 121 h 170"/>
                <a:gd name="T98" fmla="*/ 60 w 172"/>
                <a:gd name="T99" fmla="*/ 121 h 170"/>
                <a:gd name="T100" fmla="*/ 61 w 172"/>
                <a:gd name="T101" fmla="*/ 125 h 170"/>
                <a:gd name="T102" fmla="*/ 63 w 172"/>
                <a:gd name="T103" fmla="*/ 127 h 170"/>
                <a:gd name="T104" fmla="*/ 65 w 172"/>
                <a:gd name="T105" fmla="*/ 129 h 170"/>
                <a:gd name="T106" fmla="*/ 70 w 172"/>
                <a:gd name="T107" fmla="*/ 130 h 170"/>
                <a:gd name="T108" fmla="*/ 70 w 172"/>
                <a:gd name="T109" fmla="*/ 130 h 170"/>
                <a:gd name="T110" fmla="*/ 74 w 172"/>
                <a:gd name="T111" fmla="*/ 129 h 170"/>
                <a:gd name="T112" fmla="*/ 79 w 172"/>
                <a:gd name="T113" fmla="*/ 127 h 170"/>
                <a:gd name="T114" fmla="*/ 91 w 172"/>
                <a:gd name="T115" fmla="*/ 87 h 170"/>
                <a:gd name="T116" fmla="*/ 91 w 172"/>
                <a:gd name="T117" fmla="*/ 87 h 170"/>
                <a:gd name="T118" fmla="*/ 87 w 172"/>
                <a:gd name="T119" fmla="*/ 84 h 170"/>
                <a:gd name="T120" fmla="*/ 81 w 172"/>
                <a:gd name="T121" fmla="*/ 82 h 170"/>
                <a:gd name="T122" fmla="*/ 81 w 172"/>
                <a:gd name="T123" fmla="*/ 82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72" h="170">
                  <a:moveTo>
                    <a:pt x="125" y="168"/>
                  </a:moveTo>
                  <a:lnTo>
                    <a:pt x="68" y="168"/>
                  </a:lnTo>
                  <a:lnTo>
                    <a:pt x="72" y="154"/>
                  </a:lnTo>
                  <a:lnTo>
                    <a:pt x="72" y="154"/>
                  </a:lnTo>
                  <a:lnTo>
                    <a:pt x="64" y="161"/>
                  </a:lnTo>
                  <a:lnTo>
                    <a:pt x="54" y="165"/>
                  </a:lnTo>
                  <a:lnTo>
                    <a:pt x="44" y="169"/>
                  </a:lnTo>
                  <a:lnTo>
                    <a:pt x="31" y="170"/>
                  </a:lnTo>
                  <a:lnTo>
                    <a:pt x="31" y="170"/>
                  </a:lnTo>
                  <a:lnTo>
                    <a:pt x="24" y="170"/>
                  </a:lnTo>
                  <a:lnTo>
                    <a:pt x="18" y="169"/>
                  </a:lnTo>
                  <a:lnTo>
                    <a:pt x="12" y="167"/>
                  </a:lnTo>
                  <a:lnTo>
                    <a:pt x="9" y="163"/>
                  </a:lnTo>
                  <a:lnTo>
                    <a:pt x="5" y="160"/>
                  </a:lnTo>
                  <a:lnTo>
                    <a:pt x="2" y="155"/>
                  </a:lnTo>
                  <a:lnTo>
                    <a:pt x="0" y="149"/>
                  </a:lnTo>
                  <a:lnTo>
                    <a:pt x="0" y="142"/>
                  </a:lnTo>
                  <a:lnTo>
                    <a:pt x="0" y="142"/>
                  </a:lnTo>
                  <a:lnTo>
                    <a:pt x="2" y="126"/>
                  </a:lnTo>
                  <a:lnTo>
                    <a:pt x="5" y="106"/>
                  </a:lnTo>
                  <a:lnTo>
                    <a:pt x="12" y="86"/>
                  </a:lnTo>
                  <a:lnTo>
                    <a:pt x="20" y="68"/>
                  </a:lnTo>
                  <a:lnTo>
                    <a:pt x="20" y="68"/>
                  </a:lnTo>
                  <a:lnTo>
                    <a:pt x="24" y="62"/>
                  </a:lnTo>
                  <a:lnTo>
                    <a:pt x="29" y="58"/>
                  </a:lnTo>
                  <a:lnTo>
                    <a:pt x="33" y="53"/>
                  </a:lnTo>
                  <a:lnTo>
                    <a:pt x="39" y="50"/>
                  </a:lnTo>
                  <a:lnTo>
                    <a:pt x="45" y="47"/>
                  </a:lnTo>
                  <a:lnTo>
                    <a:pt x="51" y="45"/>
                  </a:lnTo>
                  <a:lnTo>
                    <a:pt x="58" y="44"/>
                  </a:lnTo>
                  <a:lnTo>
                    <a:pt x="65" y="44"/>
                  </a:lnTo>
                  <a:lnTo>
                    <a:pt x="65" y="44"/>
                  </a:lnTo>
                  <a:lnTo>
                    <a:pt x="77" y="45"/>
                  </a:lnTo>
                  <a:lnTo>
                    <a:pt x="86" y="48"/>
                  </a:lnTo>
                  <a:lnTo>
                    <a:pt x="93" y="53"/>
                  </a:lnTo>
                  <a:lnTo>
                    <a:pt x="98" y="60"/>
                  </a:lnTo>
                  <a:lnTo>
                    <a:pt x="114" y="0"/>
                  </a:lnTo>
                  <a:lnTo>
                    <a:pt x="172" y="0"/>
                  </a:lnTo>
                  <a:lnTo>
                    <a:pt x="125" y="168"/>
                  </a:lnTo>
                  <a:close/>
                  <a:moveTo>
                    <a:pt x="81" y="82"/>
                  </a:moveTo>
                  <a:lnTo>
                    <a:pt x="81" y="82"/>
                  </a:lnTo>
                  <a:lnTo>
                    <a:pt x="78" y="82"/>
                  </a:lnTo>
                  <a:lnTo>
                    <a:pt x="74" y="84"/>
                  </a:lnTo>
                  <a:lnTo>
                    <a:pt x="71" y="86"/>
                  </a:lnTo>
                  <a:lnTo>
                    <a:pt x="68" y="91"/>
                  </a:lnTo>
                  <a:lnTo>
                    <a:pt x="68" y="91"/>
                  </a:lnTo>
                  <a:lnTo>
                    <a:pt x="63" y="106"/>
                  </a:lnTo>
                  <a:lnTo>
                    <a:pt x="61" y="114"/>
                  </a:lnTo>
                  <a:lnTo>
                    <a:pt x="60" y="121"/>
                  </a:lnTo>
                  <a:lnTo>
                    <a:pt x="60" y="121"/>
                  </a:lnTo>
                  <a:lnTo>
                    <a:pt x="61" y="125"/>
                  </a:lnTo>
                  <a:lnTo>
                    <a:pt x="63" y="127"/>
                  </a:lnTo>
                  <a:lnTo>
                    <a:pt x="65" y="129"/>
                  </a:lnTo>
                  <a:lnTo>
                    <a:pt x="70" y="130"/>
                  </a:lnTo>
                  <a:lnTo>
                    <a:pt x="70" y="130"/>
                  </a:lnTo>
                  <a:lnTo>
                    <a:pt x="74" y="129"/>
                  </a:lnTo>
                  <a:lnTo>
                    <a:pt x="79" y="127"/>
                  </a:lnTo>
                  <a:lnTo>
                    <a:pt x="91" y="87"/>
                  </a:lnTo>
                  <a:lnTo>
                    <a:pt x="91" y="87"/>
                  </a:lnTo>
                  <a:lnTo>
                    <a:pt x="87" y="84"/>
                  </a:lnTo>
                  <a:lnTo>
                    <a:pt x="81" y="82"/>
                  </a:lnTo>
                  <a:lnTo>
                    <a:pt x="81" y="8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16" name="Freeform 88">
              <a:extLst>
                <a:ext uri="{FF2B5EF4-FFF2-40B4-BE49-F238E27FC236}">
                  <a16:creationId xmlns:a16="http://schemas.microsoft.com/office/drawing/2014/main" id="{49213ACC-D086-3016-6B34-E23EF88FCF03}"/>
                </a:ext>
              </a:extLst>
            </p:cNvPr>
            <p:cNvSpPr>
              <a:spLocks noEditPoints="1"/>
            </p:cNvSpPr>
            <p:nvPr userDrawn="1"/>
          </p:nvSpPr>
          <p:spPr bwMode="auto">
            <a:xfrm>
              <a:off x="7923213" y="4602163"/>
              <a:ext cx="230188" cy="201613"/>
            </a:xfrm>
            <a:custGeom>
              <a:avLst/>
              <a:gdLst>
                <a:gd name="T0" fmla="*/ 58 w 145"/>
                <a:gd name="T1" fmla="*/ 71 h 127"/>
                <a:gd name="T2" fmla="*/ 56 w 145"/>
                <a:gd name="T3" fmla="*/ 80 h 127"/>
                <a:gd name="T4" fmla="*/ 56 w 145"/>
                <a:gd name="T5" fmla="*/ 87 h 127"/>
                <a:gd name="T6" fmla="*/ 57 w 145"/>
                <a:gd name="T7" fmla="*/ 93 h 127"/>
                <a:gd name="T8" fmla="*/ 64 w 145"/>
                <a:gd name="T9" fmla="*/ 97 h 127"/>
                <a:gd name="T10" fmla="*/ 68 w 145"/>
                <a:gd name="T11" fmla="*/ 96 h 127"/>
                <a:gd name="T12" fmla="*/ 75 w 145"/>
                <a:gd name="T13" fmla="*/ 89 h 127"/>
                <a:gd name="T14" fmla="*/ 135 w 145"/>
                <a:gd name="T15" fmla="*/ 82 h 127"/>
                <a:gd name="T16" fmla="*/ 134 w 145"/>
                <a:gd name="T17" fmla="*/ 87 h 127"/>
                <a:gd name="T18" fmla="*/ 128 w 145"/>
                <a:gd name="T19" fmla="*/ 98 h 127"/>
                <a:gd name="T20" fmla="*/ 115 w 145"/>
                <a:gd name="T21" fmla="*/ 111 h 127"/>
                <a:gd name="T22" fmla="*/ 94 w 145"/>
                <a:gd name="T23" fmla="*/ 122 h 127"/>
                <a:gd name="T24" fmla="*/ 72 w 145"/>
                <a:gd name="T25" fmla="*/ 127 h 127"/>
                <a:gd name="T26" fmla="*/ 61 w 145"/>
                <a:gd name="T27" fmla="*/ 127 h 127"/>
                <a:gd name="T28" fmla="*/ 38 w 145"/>
                <a:gd name="T29" fmla="*/ 126 h 127"/>
                <a:gd name="T30" fmla="*/ 18 w 145"/>
                <a:gd name="T31" fmla="*/ 121 h 127"/>
                <a:gd name="T32" fmla="*/ 5 w 145"/>
                <a:gd name="T33" fmla="*/ 110 h 127"/>
                <a:gd name="T34" fmla="*/ 2 w 145"/>
                <a:gd name="T35" fmla="*/ 101 h 127"/>
                <a:gd name="T36" fmla="*/ 0 w 145"/>
                <a:gd name="T37" fmla="*/ 90 h 127"/>
                <a:gd name="T38" fmla="*/ 3 w 145"/>
                <a:gd name="T39" fmla="*/ 75 h 127"/>
                <a:gd name="T40" fmla="*/ 13 w 145"/>
                <a:gd name="T41" fmla="*/ 41 h 127"/>
                <a:gd name="T42" fmla="*/ 22 w 145"/>
                <a:gd name="T43" fmla="*/ 27 h 127"/>
                <a:gd name="T44" fmla="*/ 27 w 145"/>
                <a:gd name="T45" fmla="*/ 19 h 127"/>
                <a:gd name="T46" fmla="*/ 43 w 145"/>
                <a:gd name="T47" fmla="*/ 9 h 127"/>
                <a:gd name="T48" fmla="*/ 59 w 145"/>
                <a:gd name="T49" fmla="*/ 3 h 127"/>
                <a:gd name="T50" fmla="*/ 77 w 145"/>
                <a:gd name="T51" fmla="*/ 1 h 127"/>
                <a:gd name="T52" fmla="*/ 85 w 145"/>
                <a:gd name="T53" fmla="*/ 0 h 127"/>
                <a:gd name="T54" fmla="*/ 109 w 145"/>
                <a:gd name="T55" fmla="*/ 2 h 127"/>
                <a:gd name="T56" fmla="*/ 128 w 145"/>
                <a:gd name="T57" fmla="*/ 8 h 127"/>
                <a:gd name="T58" fmla="*/ 140 w 145"/>
                <a:gd name="T59" fmla="*/ 19 h 127"/>
                <a:gd name="T60" fmla="*/ 145 w 145"/>
                <a:gd name="T61" fmla="*/ 38 h 127"/>
                <a:gd name="T62" fmla="*/ 142 w 145"/>
                <a:gd name="T63" fmla="*/ 53 h 127"/>
                <a:gd name="T64" fmla="*/ 138 w 145"/>
                <a:gd name="T65" fmla="*/ 71 h 127"/>
                <a:gd name="T66" fmla="*/ 80 w 145"/>
                <a:gd name="T67" fmla="*/ 30 h 127"/>
                <a:gd name="T68" fmla="*/ 71 w 145"/>
                <a:gd name="T69" fmla="*/ 35 h 127"/>
                <a:gd name="T70" fmla="*/ 65 w 145"/>
                <a:gd name="T71" fmla="*/ 48 h 127"/>
                <a:gd name="T72" fmla="*/ 88 w 145"/>
                <a:gd name="T73" fmla="*/ 48 h 127"/>
                <a:gd name="T74" fmla="*/ 91 w 145"/>
                <a:gd name="T75" fmla="*/ 39 h 127"/>
                <a:gd name="T76" fmla="*/ 87 w 145"/>
                <a:gd name="T77" fmla="*/ 32 h 127"/>
                <a:gd name="T78" fmla="*/ 80 w 145"/>
                <a:gd name="T79" fmla="*/ 30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45" h="127">
                  <a:moveTo>
                    <a:pt x="138" y="71"/>
                  </a:moveTo>
                  <a:lnTo>
                    <a:pt x="58" y="71"/>
                  </a:lnTo>
                  <a:lnTo>
                    <a:pt x="58" y="71"/>
                  </a:lnTo>
                  <a:lnTo>
                    <a:pt x="56" y="80"/>
                  </a:lnTo>
                  <a:lnTo>
                    <a:pt x="56" y="87"/>
                  </a:lnTo>
                  <a:lnTo>
                    <a:pt x="56" y="87"/>
                  </a:lnTo>
                  <a:lnTo>
                    <a:pt x="56" y="90"/>
                  </a:lnTo>
                  <a:lnTo>
                    <a:pt x="57" y="93"/>
                  </a:lnTo>
                  <a:lnTo>
                    <a:pt x="59" y="96"/>
                  </a:lnTo>
                  <a:lnTo>
                    <a:pt x="64" y="97"/>
                  </a:lnTo>
                  <a:lnTo>
                    <a:pt x="64" y="97"/>
                  </a:lnTo>
                  <a:lnTo>
                    <a:pt x="68" y="96"/>
                  </a:lnTo>
                  <a:lnTo>
                    <a:pt x="73" y="93"/>
                  </a:lnTo>
                  <a:lnTo>
                    <a:pt x="75" y="89"/>
                  </a:lnTo>
                  <a:lnTo>
                    <a:pt x="79" y="82"/>
                  </a:lnTo>
                  <a:lnTo>
                    <a:pt x="135" y="82"/>
                  </a:lnTo>
                  <a:lnTo>
                    <a:pt x="135" y="82"/>
                  </a:lnTo>
                  <a:lnTo>
                    <a:pt x="134" y="87"/>
                  </a:lnTo>
                  <a:lnTo>
                    <a:pt x="130" y="93"/>
                  </a:lnTo>
                  <a:lnTo>
                    <a:pt x="128" y="98"/>
                  </a:lnTo>
                  <a:lnTo>
                    <a:pt x="125" y="103"/>
                  </a:lnTo>
                  <a:lnTo>
                    <a:pt x="115" y="111"/>
                  </a:lnTo>
                  <a:lnTo>
                    <a:pt x="105" y="118"/>
                  </a:lnTo>
                  <a:lnTo>
                    <a:pt x="94" y="122"/>
                  </a:lnTo>
                  <a:lnTo>
                    <a:pt x="82" y="125"/>
                  </a:lnTo>
                  <a:lnTo>
                    <a:pt x="72" y="127"/>
                  </a:lnTo>
                  <a:lnTo>
                    <a:pt x="61" y="127"/>
                  </a:lnTo>
                  <a:lnTo>
                    <a:pt x="61" y="127"/>
                  </a:lnTo>
                  <a:lnTo>
                    <a:pt x="50" y="127"/>
                  </a:lnTo>
                  <a:lnTo>
                    <a:pt x="38" y="126"/>
                  </a:lnTo>
                  <a:lnTo>
                    <a:pt x="27" y="125"/>
                  </a:lnTo>
                  <a:lnTo>
                    <a:pt x="18" y="121"/>
                  </a:lnTo>
                  <a:lnTo>
                    <a:pt x="11" y="117"/>
                  </a:lnTo>
                  <a:lnTo>
                    <a:pt x="5" y="110"/>
                  </a:lnTo>
                  <a:lnTo>
                    <a:pt x="4" y="106"/>
                  </a:lnTo>
                  <a:lnTo>
                    <a:pt x="2" y="101"/>
                  </a:lnTo>
                  <a:lnTo>
                    <a:pt x="0" y="90"/>
                  </a:lnTo>
                  <a:lnTo>
                    <a:pt x="0" y="90"/>
                  </a:lnTo>
                  <a:lnTo>
                    <a:pt x="2" y="83"/>
                  </a:lnTo>
                  <a:lnTo>
                    <a:pt x="3" y="75"/>
                  </a:lnTo>
                  <a:lnTo>
                    <a:pt x="6" y="57"/>
                  </a:lnTo>
                  <a:lnTo>
                    <a:pt x="13" y="41"/>
                  </a:lnTo>
                  <a:lnTo>
                    <a:pt x="18" y="32"/>
                  </a:lnTo>
                  <a:lnTo>
                    <a:pt x="22" y="27"/>
                  </a:lnTo>
                  <a:lnTo>
                    <a:pt x="22" y="27"/>
                  </a:lnTo>
                  <a:lnTo>
                    <a:pt x="27" y="19"/>
                  </a:lnTo>
                  <a:lnTo>
                    <a:pt x="34" y="14"/>
                  </a:lnTo>
                  <a:lnTo>
                    <a:pt x="43" y="9"/>
                  </a:lnTo>
                  <a:lnTo>
                    <a:pt x="50" y="5"/>
                  </a:lnTo>
                  <a:lnTo>
                    <a:pt x="59" y="3"/>
                  </a:lnTo>
                  <a:lnTo>
                    <a:pt x="67" y="1"/>
                  </a:lnTo>
                  <a:lnTo>
                    <a:pt x="77" y="1"/>
                  </a:lnTo>
                  <a:lnTo>
                    <a:pt x="85" y="0"/>
                  </a:lnTo>
                  <a:lnTo>
                    <a:pt x="85" y="0"/>
                  </a:lnTo>
                  <a:lnTo>
                    <a:pt x="98" y="1"/>
                  </a:lnTo>
                  <a:lnTo>
                    <a:pt x="109" y="2"/>
                  </a:lnTo>
                  <a:lnTo>
                    <a:pt x="120" y="4"/>
                  </a:lnTo>
                  <a:lnTo>
                    <a:pt x="128" y="8"/>
                  </a:lnTo>
                  <a:lnTo>
                    <a:pt x="135" y="12"/>
                  </a:lnTo>
                  <a:lnTo>
                    <a:pt x="140" y="19"/>
                  </a:lnTo>
                  <a:lnTo>
                    <a:pt x="143" y="28"/>
                  </a:lnTo>
                  <a:lnTo>
                    <a:pt x="145" y="38"/>
                  </a:lnTo>
                  <a:lnTo>
                    <a:pt x="145" y="38"/>
                  </a:lnTo>
                  <a:lnTo>
                    <a:pt x="142" y="53"/>
                  </a:lnTo>
                  <a:lnTo>
                    <a:pt x="138" y="71"/>
                  </a:lnTo>
                  <a:lnTo>
                    <a:pt x="138" y="71"/>
                  </a:lnTo>
                  <a:close/>
                  <a:moveTo>
                    <a:pt x="80" y="30"/>
                  </a:moveTo>
                  <a:lnTo>
                    <a:pt x="80" y="30"/>
                  </a:lnTo>
                  <a:lnTo>
                    <a:pt x="75" y="31"/>
                  </a:lnTo>
                  <a:lnTo>
                    <a:pt x="71" y="35"/>
                  </a:lnTo>
                  <a:lnTo>
                    <a:pt x="67" y="39"/>
                  </a:lnTo>
                  <a:lnTo>
                    <a:pt x="65" y="48"/>
                  </a:lnTo>
                  <a:lnTo>
                    <a:pt x="88" y="48"/>
                  </a:lnTo>
                  <a:lnTo>
                    <a:pt x="88" y="48"/>
                  </a:lnTo>
                  <a:lnTo>
                    <a:pt x="91" y="39"/>
                  </a:lnTo>
                  <a:lnTo>
                    <a:pt x="91" y="39"/>
                  </a:lnTo>
                  <a:lnTo>
                    <a:pt x="89" y="35"/>
                  </a:lnTo>
                  <a:lnTo>
                    <a:pt x="87" y="32"/>
                  </a:lnTo>
                  <a:lnTo>
                    <a:pt x="85" y="31"/>
                  </a:lnTo>
                  <a:lnTo>
                    <a:pt x="80" y="30"/>
                  </a:lnTo>
                  <a:lnTo>
                    <a:pt x="80" y="3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17" name="Freeform 89">
              <a:extLst>
                <a:ext uri="{FF2B5EF4-FFF2-40B4-BE49-F238E27FC236}">
                  <a16:creationId xmlns:a16="http://schemas.microsoft.com/office/drawing/2014/main" id="{DF813BBE-E41E-115C-6F3E-43D6C4B96B15}"/>
                </a:ext>
              </a:extLst>
            </p:cNvPr>
            <p:cNvSpPr>
              <a:spLocks/>
            </p:cNvSpPr>
            <p:nvPr userDrawn="1"/>
          </p:nvSpPr>
          <p:spPr bwMode="auto">
            <a:xfrm>
              <a:off x="8143876" y="4533901"/>
              <a:ext cx="165100" cy="266700"/>
            </a:xfrm>
            <a:custGeom>
              <a:avLst/>
              <a:gdLst>
                <a:gd name="T0" fmla="*/ 57 w 104"/>
                <a:gd name="T1" fmla="*/ 168 h 168"/>
                <a:gd name="T2" fmla="*/ 0 w 104"/>
                <a:gd name="T3" fmla="*/ 168 h 168"/>
                <a:gd name="T4" fmla="*/ 45 w 104"/>
                <a:gd name="T5" fmla="*/ 0 h 168"/>
                <a:gd name="T6" fmla="*/ 104 w 104"/>
                <a:gd name="T7" fmla="*/ 0 h 168"/>
                <a:gd name="T8" fmla="*/ 57 w 104"/>
                <a:gd name="T9" fmla="*/ 168 h 168"/>
              </a:gdLst>
              <a:ahLst/>
              <a:cxnLst>
                <a:cxn ang="0">
                  <a:pos x="T0" y="T1"/>
                </a:cxn>
                <a:cxn ang="0">
                  <a:pos x="T2" y="T3"/>
                </a:cxn>
                <a:cxn ang="0">
                  <a:pos x="T4" y="T5"/>
                </a:cxn>
                <a:cxn ang="0">
                  <a:pos x="T6" y="T7"/>
                </a:cxn>
                <a:cxn ang="0">
                  <a:pos x="T8" y="T9"/>
                </a:cxn>
              </a:cxnLst>
              <a:rect l="0" t="0" r="r" b="b"/>
              <a:pathLst>
                <a:path w="104" h="168">
                  <a:moveTo>
                    <a:pt x="57" y="168"/>
                  </a:moveTo>
                  <a:lnTo>
                    <a:pt x="0" y="168"/>
                  </a:lnTo>
                  <a:lnTo>
                    <a:pt x="45" y="0"/>
                  </a:lnTo>
                  <a:lnTo>
                    <a:pt x="104" y="0"/>
                  </a:lnTo>
                  <a:lnTo>
                    <a:pt x="57" y="16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18" name="Freeform 90">
              <a:extLst>
                <a:ext uri="{FF2B5EF4-FFF2-40B4-BE49-F238E27FC236}">
                  <a16:creationId xmlns:a16="http://schemas.microsoft.com/office/drawing/2014/main" id="{B98AB321-A5DA-B8FE-E3F8-366C74B9A80A}"/>
                </a:ext>
              </a:extLst>
            </p:cNvPr>
            <p:cNvSpPr>
              <a:spLocks noEditPoints="1"/>
            </p:cNvSpPr>
            <p:nvPr userDrawn="1"/>
          </p:nvSpPr>
          <p:spPr bwMode="auto">
            <a:xfrm>
              <a:off x="8264526" y="4533901"/>
              <a:ext cx="165100" cy="266700"/>
            </a:xfrm>
            <a:custGeom>
              <a:avLst/>
              <a:gdLst>
                <a:gd name="T0" fmla="*/ 57 w 104"/>
                <a:gd name="T1" fmla="*/ 168 h 168"/>
                <a:gd name="T2" fmla="*/ 0 w 104"/>
                <a:gd name="T3" fmla="*/ 168 h 168"/>
                <a:gd name="T4" fmla="*/ 34 w 104"/>
                <a:gd name="T5" fmla="*/ 46 h 168"/>
                <a:gd name="T6" fmla="*/ 91 w 104"/>
                <a:gd name="T7" fmla="*/ 46 h 168"/>
                <a:gd name="T8" fmla="*/ 57 w 104"/>
                <a:gd name="T9" fmla="*/ 168 h 168"/>
                <a:gd name="T10" fmla="*/ 95 w 104"/>
                <a:gd name="T11" fmla="*/ 34 h 168"/>
                <a:gd name="T12" fmla="*/ 36 w 104"/>
                <a:gd name="T13" fmla="*/ 34 h 168"/>
                <a:gd name="T14" fmla="*/ 47 w 104"/>
                <a:gd name="T15" fmla="*/ 0 h 168"/>
                <a:gd name="T16" fmla="*/ 104 w 104"/>
                <a:gd name="T17" fmla="*/ 0 h 168"/>
                <a:gd name="T18" fmla="*/ 95 w 104"/>
                <a:gd name="T19" fmla="*/ 34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4" h="168">
                  <a:moveTo>
                    <a:pt x="57" y="168"/>
                  </a:moveTo>
                  <a:lnTo>
                    <a:pt x="0" y="168"/>
                  </a:lnTo>
                  <a:lnTo>
                    <a:pt x="34" y="46"/>
                  </a:lnTo>
                  <a:lnTo>
                    <a:pt x="91" y="46"/>
                  </a:lnTo>
                  <a:lnTo>
                    <a:pt x="57" y="168"/>
                  </a:lnTo>
                  <a:close/>
                  <a:moveTo>
                    <a:pt x="95" y="34"/>
                  </a:moveTo>
                  <a:lnTo>
                    <a:pt x="36" y="34"/>
                  </a:lnTo>
                  <a:lnTo>
                    <a:pt x="47" y="0"/>
                  </a:lnTo>
                  <a:lnTo>
                    <a:pt x="104" y="0"/>
                  </a:lnTo>
                  <a:lnTo>
                    <a:pt x="95" y="3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19" name="Freeform 91">
              <a:extLst>
                <a:ext uri="{FF2B5EF4-FFF2-40B4-BE49-F238E27FC236}">
                  <a16:creationId xmlns:a16="http://schemas.microsoft.com/office/drawing/2014/main" id="{D0296B1D-3F59-8C4F-B84C-0847D774EB95}"/>
                </a:ext>
              </a:extLst>
            </p:cNvPr>
            <p:cNvSpPr>
              <a:spLocks/>
            </p:cNvSpPr>
            <p:nvPr userDrawn="1"/>
          </p:nvSpPr>
          <p:spPr bwMode="auto">
            <a:xfrm>
              <a:off x="8396288" y="4564063"/>
              <a:ext cx="192088" cy="236538"/>
            </a:xfrm>
            <a:custGeom>
              <a:avLst/>
              <a:gdLst>
                <a:gd name="T0" fmla="*/ 115 w 121"/>
                <a:gd name="T1" fmla="*/ 27 h 149"/>
                <a:gd name="T2" fmla="*/ 121 w 121"/>
                <a:gd name="T3" fmla="*/ 54 h 149"/>
                <a:gd name="T4" fmla="*/ 76 w 121"/>
                <a:gd name="T5" fmla="*/ 54 h 149"/>
                <a:gd name="T6" fmla="*/ 63 w 121"/>
                <a:gd name="T7" fmla="*/ 101 h 149"/>
                <a:gd name="T8" fmla="*/ 63 w 121"/>
                <a:gd name="T9" fmla="*/ 101 h 149"/>
                <a:gd name="T10" fmla="*/ 62 w 121"/>
                <a:gd name="T11" fmla="*/ 107 h 149"/>
                <a:gd name="T12" fmla="*/ 61 w 121"/>
                <a:gd name="T13" fmla="*/ 111 h 149"/>
                <a:gd name="T14" fmla="*/ 61 w 121"/>
                <a:gd name="T15" fmla="*/ 111 h 149"/>
                <a:gd name="T16" fmla="*/ 61 w 121"/>
                <a:gd name="T17" fmla="*/ 115 h 149"/>
                <a:gd name="T18" fmla="*/ 63 w 121"/>
                <a:gd name="T19" fmla="*/ 117 h 149"/>
                <a:gd name="T20" fmla="*/ 67 w 121"/>
                <a:gd name="T21" fmla="*/ 118 h 149"/>
                <a:gd name="T22" fmla="*/ 72 w 121"/>
                <a:gd name="T23" fmla="*/ 118 h 149"/>
                <a:gd name="T24" fmla="*/ 83 w 121"/>
                <a:gd name="T25" fmla="*/ 118 h 149"/>
                <a:gd name="T26" fmla="*/ 75 w 121"/>
                <a:gd name="T27" fmla="*/ 149 h 149"/>
                <a:gd name="T28" fmla="*/ 23 w 121"/>
                <a:gd name="T29" fmla="*/ 149 h 149"/>
                <a:gd name="T30" fmla="*/ 23 w 121"/>
                <a:gd name="T31" fmla="*/ 149 h 149"/>
                <a:gd name="T32" fmla="*/ 18 w 121"/>
                <a:gd name="T33" fmla="*/ 148 h 149"/>
                <a:gd name="T34" fmla="*/ 13 w 121"/>
                <a:gd name="T35" fmla="*/ 148 h 149"/>
                <a:gd name="T36" fmla="*/ 8 w 121"/>
                <a:gd name="T37" fmla="*/ 145 h 149"/>
                <a:gd name="T38" fmla="*/ 6 w 121"/>
                <a:gd name="T39" fmla="*/ 143 h 149"/>
                <a:gd name="T40" fmla="*/ 2 w 121"/>
                <a:gd name="T41" fmla="*/ 139 h 149"/>
                <a:gd name="T42" fmla="*/ 1 w 121"/>
                <a:gd name="T43" fmla="*/ 136 h 149"/>
                <a:gd name="T44" fmla="*/ 0 w 121"/>
                <a:gd name="T45" fmla="*/ 132 h 149"/>
                <a:gd name="T46" fmla="*/ 0 w 121"/>
                <a:gd name="T47" fmla="*/ 128 h 149"/>
                <a:gd name="T48" fmla="*/ 0 w 121"/>
                <a:gd name="T49" fmla="*/ 128 h 149"/>
                <a:gd name="T50" fmla="*/ 0 w 121"/>
                <a:gd name="T51" fmla="*/ 120 h 149"/>
                <a:gd name="T52" fmla="*/ 2 w 121"/>
                <a:gd name="T53" fmla="*/ 111 h 149"/>
                <a:gd name="T54" fmla="*/ 34 w 121"/>
                <a:gd name="T55" fmla="*/ 0 h 149"/>
                <a:gd name="T56" fmla="*/ 91 w 121"/>
                <a:gd name="T57" fmla="*/ 0 h 149"/>
                <a:gd name="T58" fmla="*/ 84 w 121"/>
                <a:gd name="T59" fmla="*/ 27 h 149"/>
                <a:gd name="T60" fmla="*/ 115 w 121"/>
                <a:gd name="T61" fmla="*/ 27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21" h="149">
                  <a:moveTo>
                    <a:pt x="115" y="27"/>
                  </a:moveTo>
                  <a:lnTo>
                    <a:pt x="121" y="54"/>
                  </a:lnTo>
                  <a:lnTo>
                    <a:pt x="76" y="54"/>
                  </a:lnTo>
                  <a:lnTo>
                    <a:pt x="63" y="101"/>
                  </a:lnTo>
                  <a:lnTo>
                    <a:pt x="63" y="101"/>
                  </a:lnTo>
                  <a:lnTo>
                    <a:pt x="62" y="107"/>
                  </a:lnTo>
                  <a:lnTo>
                    <a:pt x="61" y="111"/>
                  </a:lnTo>
                  <a:lnTo>
                    <a:pt x="61" y="111"/>
                  </a:lnTo>
                  <a:lnTo>
                    <a:pt x="61" y="115"/>
                  </a:lnTo>
                  <a:lnTo>
                    <a:pt x="63" y="117"/>
                  </a:lnTo>
                  <a:lnTo>
                    <a:pt x="67" y="118"/>
                  </a:lnTo>
                  <a:lnTo>
                    <a:pt x="72" y="118"/>
                  </a:lnTo>
                  <a:lnTo>
                    <a:pt x="83" y="118"/>
                  </a:lnTo>
                  <a:lnTo>
                    <a:pt x="75" y="149"/>
                  </a:lnTo>
                  <a:lnTo>
                    <a:pt x="23" y="149"/>
                  </a:lnTo>
                  <a:lnTo>
                    <a:pt x="23" y="149"/>
                  </a:lnTo>
                  <a:lnTo>
                    <a:pt x="18" y="148"/>
                  </a:lnTo>
                  <a:lnTo>
                    <a:pt x="13" y="148"/>
                  </a:lnTo>
                  <a:lnTo>
                    <a:pt x="8" y="145"/>
                  </a:lnTo>
                  <a:lnTo>
                    <a:pt x="6" y="143"/>
                  </a:lnTo>
                  <a:lnTo>
                    <a:pt x="2" y="139"/>
                  </a:lnTo>
                  <a:lnTo>
                    <a:pt x="1" y="136"/>
                  </a:lnTo>
                  <a:lnTo>
                    <a:pt x="0" y="132"/>
                  </a:lnTo>
                  <a:lnTo>
                    <a:pt x="0" y="128"/>
                  </a:lnTo>
                  <a:lnTo>
                    <a:pt x="0" y="128"/>
                  </a:lnTo>
                  <a:lnTo>
                    <a:pt x="0" y="120"/>
                  </a:lnTo>
                  <a:lnTo>
                    <a:pt x="2" y="111"/>
                  </a:lnTo>
                  <a:lnTo>
                    <a:pt x="34" y="0"/>
                  </a:lnTo>
                  <a:lnTo>
                    <a:pt x="91" y="0"/>
                  </a:lnTo>
                  <a:lnTo>
                    <a:pt x="84" y="27"/>
                  </a:lnTo>
                  <a:lnTo>
                    <a:pt x="115" y="2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20" name="Freeform 92">
              <a:extLst>
                <a:ext uri="{FF2B5EF4-FFF2-40B4-BE49-F238E27FC236}">
                  <a16:creationId xmlns:a16="http://schemas.microsoft.com/office/drawing/2014/main" id="{8F988080-70EB-B106-61E4-F8CCC5230157}"/>
                </a:ext>
              </a:extLst>
            </p:cNvPr>
            <p:cNvSpPr>
              <a:spLocks/>
            </p:cNvSpPr>
            <p:nvPr userDrawn="1"/>
          </p:nvSpPr>
          <p:spPr bwMode="auto">
            <a:xfrm>
              <a:off x="7321551" y="4830763"/>
              <a:ext cx="38100" cy="46038"/>
            </a:xfrm>
            <a:custGeom>
              <a:avLst/>
              <a:gdLst>
                <a:gd name="T0" fmla="*/ 9 w 24"/>
                <a:gd name="T1" fmla="*/ 0 h 29"/>
                <a:gd name="T2" fmla="*/ 24 w 24"/>
                <a:gd name="T3" fmla="*/ 0 h 29"/>
                <a:gd name="T4" fmla="*/ 15 w 24"/>
                <a:gd name="T5" fmla="*/ 29 h 29"/>
                <a:gd name="T6" fmla="*/ 0 w 24"/>
                <a:gd name="T7" fmla="*/ 29 h 29"/>
                <a:gd name="T8" fmla="*/ 9 w 24"/>
                <a:gd name="T9" fmla="*/ 0 h 29"/>
              </a:gdLst>
              <a:ahLst/>
              <a:cxnLst>
                <a:cxn ang="0">
                  <a:pos x="T0" y="T1"/>
                </a:cxn>
                <a:cxn ang="0">
                  <a:pos x="T2" y="T3"/>
                </a:cxn>
                <a:cxn ang="0">
                  <a:pos x="T4" y="T5"/>
                </a:cxn>
                <a:cxn ang="0">
                  <a:pos x="T6" y="T7"/>
                </a:cxn>
                <a:cxn ang="0">
                  <a:pos x="T8" y="T9"/>
                </a:cxn>
              </a:cxnLst>
              <a:rect l="0" t="0" r="r" b="b"/>
              <a:pathLst>
                <a:path w="24" h="29">
                  <a:moveTo>
                    <a:pt x="9" y="0"/>
                  </a:moveTo>
                  <a:lnTo>
                    <a:pt x="24" y="0"/>
                  </a:lnTo>
                  <a:lnTo>
                    <a:pt x="15"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21" name="Freeform 93">
              <a:extLst>
                <a:ext uri="{FF2B5EF4-FFF2-40B4-BE49-F238E27FC236}">
                  <a16:creationId xmlns:a16="http://schemas.microsoft.com/office/drawing/2014/main" id="{17AB16E4-4EA8-8FD3-C1B8-B8E57C360472}"/>
                </a:ext>
              </a:extLst>
            </p:cNvPr>
            <p:cNvSpPr>
              <a:spLocks/>
            </p:cNvSpPr>
            <p:nvPr userDrawn="1"/>
          </p:nvSpPr>
          <p:spPr bwMode="auto">
            <a:xfrm>
              <a:off x="7400926" y="4830763"/>
              <a:ext cx="87313" cy="46038"/>
            </a:xfrm>
            <a:custGeom>
              <a:avLst/>
              <a:gdLst>
                <a:gd name="T0" fmla="*/ 10 w 55"/>
                <a:gd name="T1" fmla="*/ 0 h 29"/>
                <a:gd name="T2" fmla="*/ 31 w 55"/>
                <a:gd name="T3" fmla="*/ 0 h 29"/>
                <a:gd name="T4" fmla="*/ 36 w 55"/>
                <a:gd name="T5" fmla="*/ 19 h 29"/>
                <a:gd name="T6" fmla="*/ 36 w 55"/>
                <a:gd name="T7" fmla="*/ 19 h 29"/>
                <a:gd name="T8" fmla="*/ 42 w 55"/>
                <a:gd name="T9" fmla="*/ 0 h 29"/>
                <a:gd name="T10" fmla="*/ 55 w 55"/>
                <a:gd name="T11" fmla="*/ 0 h 29"/>
                <a:gd name="T12" fmla="*/ 46 w 55"/>
                <a:gd name="T13" fmla="*/ 29 h 29"/>
                <a:gd name="T14" fmla="*/ 26 w 55"/>
                <a:gd name="T15" fmla="*/ 29 h 29"/>
                <a:gd name="T16" fmla="*/ 20 w 55"/>
                <a:gd name="T17" fmla="*/ 8 h 29"/>
                <a:gd name="T18" fmla="*/ 20 w 55"/>
                <a:gd name="T19" fmla="*/ 8 h 29"/>
                <a:gd name="T20" fmla="*/ 13 w 55"/>
                <a:gd name="T21" fmla="*/ 29 h 29"/>
                <a:gd name="T22" fmla="*/ 0 w 55"/>
                <a:gd name="T23" fmla="*/ 29 h 29"/>
                <a:gd name="T24" fmla="*/ 10 w 55"/>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5" h="29">
                  <a:moveTo>
                    <a:pt x="10" y="0"/>
                  </a:moveTo>
                  <a:lnTo>
                    <a:pt x="31" y="0"/>
                  </a:lnTo>
                  <a:lnTo>
                    <a:pt x="36" y="19"/>
                  </a:lnTo>
                  <a:lnTo>
                    <a:pt x="36" y="19"/>
                  </a:lnTo>
                  <a:lnTo>
                    <a:pt x="42" y="0"/>
                  </a:lnTo>
                  <a:lnTo>
                    <a:pt x="55" y="0"/>
                  </a:lnTo>
                  <a:lnTo>
                    <a:pt x="46" y="29"/>
                  </a:lnTo>
                  <a:lnTo>
                    <a:pt x="26" y="29"/>
                  </a:lnTo>
                  <a:lnTo>
                    <a:pt x="20" y="8"/>
                  </a:lnTo>
                  <a:lnTo>
                    <a:pt x="20" y="8"/>
                  </a:lnTo>
                  <a:lnTo>
                    <a:pt x="13" y="29"/>
                  </a:lnTo>
                  <a:lnTo>
                    <a:pt x="0" y="29"/>
                  </a:lnTo>
                  <a:lnTo>
                    <a:pt x="1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22" name="Freeform 94">
              <a:extLst>
                <a:ext uri="{FF2B5EF4-FFF2-40B4-BE49-F238E27FC236}">
                  <a16:creationId xmlns:a16="http://schemas.microsoft.com/office/drawing/2014/main" id="{79D8F5C3-3195-E761-DA02-8BC6708786E3}"/>
                </a:ext>
              </a:extLst>
            </p:cNvPr>
            <p:cNvSpPr>
              <a:spLocks/>
            </p:cNvSpPr>
            <p:nvPr userDrawn="1"/>
          </p:nvSpPr>
          <p:spPr bwMode="auto">
            <a:xfrm>
              <a:off x="7531101" y="4830763"/>
              <a:ext cx="76200" cy="46038"/>
            </a:xfrm>
            <a:custGeom>
              <a:avLst/>
              <a:gdLst>
                <a:gd name="T0" fmla="*/ 0 w 48"/>
                <a:gd name="T1" fmla="*/ 0 h 29"/>
                <a:gd name="T2" fmla="*/ 15 w 48"/>
                <a:gd name="T3" fmla="*/ 0 h 29"/>
                <a:gd name="T4" fmla="*/ 19 w 48"/>
                <a:gd name="T5" fmla="*/ 18 h 29"/>
                <a:gd name="T6" fmla="*/ 33 w 48"/>
                <a:gd name="T7" fmla="*/ 0 h 29"/>
                <a:gd name="T8" fmla="*/ 48 w 48"/>
                <a:gd name="T9" fmla="*/ 0 h 29"/>
                <a:gd name="T10" fmla="*/ 24 w 48"/>
                <a:gd name="T11" fmla="*/ 29 h 29"/>
                <a:gd name="T12" fmla="*/ 6 w 48"/>
                <a:gd name="T13" fmla="*/ 29 h 29"/>
                <a:gd name="T14" fmla="*/ 0 w 48"/>
                <a:gd name="T15" fmla="*/ 0 h 2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8" h="29">
                  <a:moveTo>
                    <a:pt x="0" y="0"/>
                  </a:moveTo>
                  <a:lnTo>
                    <a:pt x="15" y="0"/>
                  </a:lnTo>
                  <a:lnTo>
                    <a:pt x="19" y="18"/>
                  </a:lnTo>
                  <a:lnTo>
                    <a:pt x="33" y="0"/>
                  </a:lnTo>
                  <a:lnTo>
                    <a:pt x="48" y="0"/>
                  </a:lnTo>
                  <a:lnTo>
                    <a:pt x="24" y="29"/>
                  </a:lnTo>
                  <a:lnTo>
                    <a:pt x="6" y="29"/>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23" name="Freeform 95">
              <a:extLst>
                <a:ext uri="{FF2B5EF4-FFF2-40B4-BE49-F238E27FC236}">
                  <a16:creationId xmlns:a16="http://schemas.microsoft.com/office/drawing/2014/main" id="{88C66BC1-B8AE-180D-30D5-7D8B43963759}"/>
                </a:ext>
              </a:extLst>
            </p:cNvPr>
            <p:cNvSpPr>
              <a:spLocks/>
            </p:cNvSpPr>
            <p:nvPr userDrawn="1"/>
          </p:nvSpPr>
          <p:spPr bwMode="auto">
            <a:xfrm>
              <a:off x="7635876" y="4830763"/>
              <a:ext cx="66675" cy="46038"/>
            </a:xfrm>
            <a:custGeom>
              <a:avLst/>
              <a:gdLst>
                <a:gd name="T0" fmla="*/ 9 w 42"/>
                <a:gd name="T1" fmla="*/ 0 h 29"/>
                <a:gd name="T2" fmla="*/ 42 w 42"/>
                <a:gd name="T3" fmla="*/ 0 h 29"/>
                <a:gd name="T4" fmla="*/ 41 w 42"/>
                <a:gd name="T5" fmla="*/ 5 h 29"/>
                <a:gd name="T6" fmla="*/ 22 w 42"/>
                <a:gd name="T7" fmla="*/ 5 h 29"/>
                <a:gd name="T8" fmla="*/ 20 w 42"/>
                <a:gd name="T9" fmla="*/ 11 h 29"/>
                <a:gd name="T10" fmla="*/ 37 w 42"/>
                <a:gd name="T11" fmla="*/ 11 h 29"/>
                <a:gd name="T12" fmla="*/ 36 w 42"/>
                <a:gd name="T13" fmla="*/ 17 h 29"/>
                <a:gd name="T14" fmla="*/ 17 w 42"/>
                <a:gd name="T15" fmla="*/ 17 h 29"/>
                <a:gd name="T16" fmla="*/ 16 w 42"/>
                <a:gd name="T17" fmla="*/ 23 h 29"/>
                <a:gd name="T18" fmla="*/ 35 w 42"/>
                <a:gd name="T19" fmla="*/ 23 h 29"/>
                <a:gd name="T20" fmla="*/ 33 w 42"/>
                <a:gd name="T21" fmla="*/ 29 h 29"/>
                <a:gd name="T22" fmla="*/ 0 w 42"/>
                <a:gd name="T23" fmla="*/ 29 h 29"/>
                <a:gd name="T24" fmla="*/ 9 w 42"/>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 h="29">
                  <a:moveTo>
                    <a:pt x="9" y="0"/>
                  </a:moveTo>
                  <a:lnTo>
                    <a:pt x="42" y="0"/>
                  </a:lnTo>
                  <a:lnTo>
                    <a:pt x="41" y="5"/>
                  </a:lnTo>
                  <a:lnTo>
                    <a:pt x="22" y="5"/>
                  </a:lnTo>
                  <a:lnTo>
                    <a:pt x="20" y="11"/>
                  </a:lnTo>
                  <a:lnTo>
                    <a:pt x="37" y="11"/>
                  </a:lnTo>
                  <a:lnTo>
                    <a:pt x="36" y="17"/>
                  </a:lnTo>
                  <a:lnTo>
                    <a:pt x="17" y="17"/>
                  </a:lnTo>
                  <a:lnTo>
                    <a:pt x="16" y="23"/>
                  </a:lnTo>
                  <a:lnTo>
                    <a:pt x="35" y="23"/>
                  </a:lnTo>
                  <a:lnTo>
                    <a:pt x="3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24" name="Freeform 96">
              <a:extLst>
                <a:ext uri="{FF2B5EF4-FFF2-40B4-BE49-F238E27FC236}">
                  <a16:creationId xmlns:a16="http://schemas.microsoft.com/office/drawing/2014/main" id="{BDF43391-ADBC-1C49-6B10-F985DDD6C72D}"/>
                </a:ext>
              </a:extLst>
            </p:cNvPr>
            <p:cNvSpPr>
              <a:spLocks/>
            </p:cNvSpPr>
            <p:nvPr userDrawn="1"/>
          </p:nvSpPr>
          <p:spPr bwMode="auto">
            <a:xfrm>
              <a:off x="7856538" y="4830763"/>
              <a:ext cx="61913" cy="46038"/>
            </a:xfrm>
            <a:custGeom>
              <a:avLst/>
              <a:gdLst>
                <a:gd name="T0" fmla="*/ 11 w 39"/>
                <a:gd name="T1" fmla="*/ 7 h 29"/>
                <a:gd name="T2" fmla="*/ 0 w 39"/>
                <a:gd name="T3" fmla="*/ 7 h 29"/>
                <a:gd name="T4" fmla="*/ 3 w 39"/>
                <a:gd name="T5" fmla="*/ 0 h 29"/>
                <a:gd name="T6" fmla="*/ 39 w 39"/>
                <a:gd name="T7" fmla="*/ 0 h 29"/>
                <a:gd name="T8" fmla="*/ 37 w 39"/>
                <a:gd name="T9" fmla="*/ 7 h 29"/>
                <a:gd name="T10" fmla="*/ 25 w 39"/>
                <a:gd name="T11" fmla="*/ 7 h 29"/>
                <a:gd name="T12" fmla="*/ 19 w 39"/>
                <a:gd name="T13" fmla="*/ 29 h 29"/>
                <a:gd name="T14" fmla="*/ 4 w 39"/>
                <a:gd name="T15" fmla="*/ 29 h 29"/>
                <a:gd name="T16" fmla="*/ 11 w 39"/>
                <a:gd name="T17" fmla="*/ 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9" h="29">
                  <a:moveTo>
                    <a:pt x="11" y="7"/>
                  </a:moveTo>
                  <a:lnTo>
                    <a:pt x="0" y="7"/>
                  </a:lnTo>
                  <a:lnTo>
                    <a:pt x="3" y="0"/>
                  </a:lnTo>
                  <a:lnTo>
                    <a:pt x="39" y="0"/>
                  </a:lnTo>
                  <a:lnTo>
                    <a:pt x="37" y="7"/>
                  </a:lnTo>
                  <a:lnTo>
                    <a:pt x="25" y="7"/>
                  </a:lnTo>
                  <a:lnTo>
                    <a:pt x="19" y="29"/>
                  </a:lnTo>
                  <a:lnTo>
                    <a:pt x="4" y="29"/>
                  </a:lnTo>
                  <a:lnTo>
                    <a:pt x="11"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25" name="Freeform 97">
              <a:extLst>
                <a:ext uri="{FF2B5EF4-FFF2-40B4-BE49-F238E27FC236}">
                  <a16:creationId xmlns:a16="http://schemas.microsoft.com/office/drawing/2014/main" id="{E076D550-C894-768C-B491-3A5138EAFC91}"/>
                </a:ext>
              </a:extLst>
            </p:cNvPr>
            <p:cNvSpPr>
              <a:spLocks/>
            </p:cNvSpPr>
            <p:nvPr userDrawn="1"/>
          </p:nvSpPr>
          <p:spPr bwMode="auto">
            <a:xfrm>
              <a:off x="7951788" y="4830763"/>
              <a:ext cx="106363" cy="46038"/>
            </a:xfrm>
            <a:custGeom>
              <a:avLst/>
              <a:gdLst>
                <a:gd name="T0" fmla="*/ 8 w 67"/>
                <a:gd name="T1" fmla="*/ 0 h 29"/>
                <a:gd name="T2" fmla="*/ 30 w 67"/>
                <a:gd name="T3" fmla="*/ 0 h 29"/>
                <a:gd name="T4" fmla="*/ 32 w 67"/>
                <a:gd name="T5" fmla="*/ 19 h 29"/>
                <a:gd name="T6" fmla="*/ 32 w 67"/>
                <a:gd name="T7" fmla="*/ 19 h 29"/>
                <a:gd name="T8" fmla="*/ 45 w 67"/>
                <a:gd name="T9" fmla="*/ 0 h 29"/>
                <a:gd name="T10" fmla="*/ 67 w 67"/>
                <a:gd name="T11" fmla="*/ 0 h 29"/>
                <a:gd name="T12" fmla="*/ 57 w 67"/>
                <a:gd name="T13" fmla="*/ 29 h 29"/>
                <a:gd name="T14" fmla="*/ 45 w 67"/>
                <a:gd name="T15" fmla="*/ 29 h 29"/>
                <a:gd name="T16" fmla="*/ 50 w 67"/>
                <a:gd name="T17" fmla="*/ 7 h 29"/>
                <a:gd name="T18" fmla="*/ 50 w 67"/>
                <a:gd name="T19" fmla="*/ 7 h 29"/>
                <a:gd name="T20" fmla="*/ 34 w 67"/>
                <a:gd name="T21" fmla="*/ 29 h 29"/>
                <a:gd name="T22" fmla="*/ 21 w 67"/>
                <a:gd name="T23" fmla="*/ 29 h 29"/>
                <a:gd name="T24" fmla="*/ 19 w 67"/>
                <a:gd name="T25" fmla="*/ 7 h 29"/>
                <a:gd name="T26" fmla="*/ 19 w 67"/>
                <a:gd name="T27" fmla="*/ 7 h 29"/>
                <a:gd name="T28" fmla="*/ 12 w 67"/>
                <a:gd name="T29" fmla="*/ 29 h 29"/>
                <a:gd name="T30" fmla="*/ 0 w 67"/>
                <a:gd name="T31" fmla="*/ 29 h 29"/>
                <a:gd name="T32" fmla="*/ 8 w 67"/>
                <a:gd name="T33"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7" h="29">
                  <a:moveTo>
                    <a:pt x="8" y="0"/>
                  </a:moveTo>
                  <a:lnTo>
                    <a:pt x="30" y="0"/>
                  </a:lnTo>
                  <a:lnTo>
                    <a:pt x="32" y="19"/>
                  </a:lnTo>
                  <a:lnTo>
                    <a:pt x="32" y="19"/>
                  </a:lnTo>
                  <a:lnTo>
                    <a:pt x="45" y="0"/>
                  </a:lnTo>
                  <a:lnTo>
                    <a:pt x="67" y="0"/>
                  </a:lnTo>
                  <a:lnTo>
                    <a:pt x="57" y="29"/>
                  </a:lnTo>
                  <a:lnTo>
                    <a:pt x="45" y="29"/>
                  </a:lnTo>
                  <a:lnTo>
                    <a:pt x="50" y="7"/>
                  </a:lnTo>
                  <a:lnTo>
                    <a:pt x="50" y="7"/>
                  </a:lnTo>
                  <a:lnTo>
                    <a:pt x="34" y="29"/>
                  </a:lnTo>
                  <a:lnTo>
                    <a:pt x="21" y="29"/>
                  </a:lnTo>
                  <a:lnTo>
                    <a:pt x="19" y="7"/>
                  </a:lnTo>
                  <a:lnTo>
                    <a:pt x="19" y="7"/>
                  </a:lnTo>
                  <a:lnTo>
                    <a:pt x="12" y="29"/>
                  </a:lnTo>
                  <a:lnTo>
                    <a:pt x="0" y="29"/>
                  </a:lnTo>
                  <a:lnTo>
                    <a:pt x="8"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26" name="Freeform 98">
              <a:extLst>
                <a:ext uri="{FF2B5EF4-FFF2-40B4-BE49-F238E27FC236}">
                  <a16:creationId xmlns:a16="http://schemas.microsoft.com/office/drawing/2014/main" id="{C9BB031E-D213-522F-8916-3576BEAE8C7C}"/>
                </a:ext>
              </a:extLst>
            </p:cNvPr>
            <p:cNvSpPr>
              <a:spLocks/>
            </p:cNvSpPr>
            <p:nvPr userDrawn="1"/>
          </p:nvSpPr>
          <p:spPr bwMode="auto">
            <a:xfrm>
              <a:off x="8188326" y="4830763"/>
              <a:ext cx="85725" cy="46038"/>
            </a:xfrm>
            <a:custGeom>
              <a:avLst/>
              <a:gdLst>
                <a:gd name="T0" fmla="*/ 9 w 54"/>
                <a:gd name="T1" fmla="*/ 0 h 29"/>
                <a:gd name="T2" fmla="*/ 30 w 54"/>
                <a:gd name="T3" fmla="*/ 0 h 29"/>
                <a:gd name="T4" fmla="*/ 35 w 54"/>
                <a:gd name="T5" fmla="*/ 19 h 29"/>
                <a:gd name="T6" fmla="*/ 36 w 54"/>
                <a:gd name="T7" fmla="*/ 19 h 29"/>
                <a:gd name="T8" fmla="*/ 42 w 54"/>
                <a:gd name="T9" fmla="*/ 0 h 29"/>
                <a:gd name="T10" fmla="*/ 54 w 54"/>
                <a:gd name="T11" fmla="*/ 0 h 29"/>
                <a:gd name="T12" fmla="*/ 46 w 54"/>
                <a:gd name="T13" fmla="*/ 29 h 29"/>
                <a:gd name="T14" fmla="*/ 24 w 54"/>
                <a:gd name="T15" fmla="*/ 29 h 29"/>
                <a:gd name="T16" fmla="*/ 19 w 54"/>
                <a:gd name="T17" fmla="*/ 8 h 29"/>
                <a:gd name="T18" fmla="*/ 19 w 54"/>
                <a:gd name="T19" fmla="*/ 8 h 29"/>
                <a:gd name="T20" fmla="*/ 13 w 54"/>
                <a:gd name="T21" fmla="*/ 29 h 29"/>
                <a:gd name="T22" fmla="*/ 0 w 54"/>
                <a:gd name="T23" fmla="*/ 29 h 29"/>
                <a:gd name="T24" fmla="*/ 9 w 54"/>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4" h="29">
                  <a:moveTo>
                    <a:pt x="9" y="0"/>
                  </a:moveTo>
                  <a:lnTo>
                    <a:pt x="30" y="0"/>
                  </a:lnTo>
                  <a:lnTo>
                    <a:pt x="35" y="19"/>
                  </a:lnTo>
                  <a:lnTo>
                    <a:pt x="36" y="19"/>
                  </a:lnTo>
                  <a:lnTo>
                    <a:pt x="42" y="0"/>
                  </a:lnTo>
                  <a:lnTo>
                    <a:pt x="54" y="0"/>
                  </a:lnTo>
                  <a:lnTo>
                    <a:pt x="46" y="29"/>
                  </a:lnTo>
                  <a:lnTo>
                    <a:pt x="24" y="29"/>
                  </a:lnTo>
                  <a:lnTo>
                    <a:pt x="19" y="8"/>
                  </a:lnTo>
                  <a:lnTo>
                    <a:pt x="19" y="8"/>
                  </a:lnTo>
                  <a:lnTo>
                    <a:pt x="1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27" name="Freeform 99">
              <a:extLst>
                <a:ext uri="{FF2B5EF4-FFF2-40B4-BE49-F238E27FC236}">
                  <a16:creationId xmlns:a16="http://schemas.microsoft.com/office/drawing/2014/main" id="{56299568-8C6D-5420-0BB6-AF3F012F3DBF}"/>
                </a:ext>
              </a:extLst>
            </p:cNvPr>
            <p:cNvSpPr>
              <a:spLocks/>
            </p:cNvSpPr>
            <p:nvPr userDrawn="1"/>
          </p:nvSpPr>
          <p:spPr bwMode="auto">
            <a:xfrm>
              <a:off x="8310563" y="4830763"/>
              <a:ext cx="63500" cy="46038"/>
            </a:xfrm>
            <a:custGeom>
              <a:avLst/>
              <a:gdLst>
                <a:gd name="T0" fmla="*/ 12 w 40"/>
                <a:gd name="T1" fmla="*/ 7 h 29"/>
                <a:gd name="T2" fmla="*/ 0 w 40"/>
                <a:gd name="T3" fmla="*/ 7 h 29"/>
                <a:gd name="T4" fmla="*/ 3 w 40"/>
                <a:gd name="T5" fmla="*/ 0 h 29"/>
                <a:gd name="T6" fmla="*/ 40 w 40"/>
                <a:gd name="T7" fmla="*/ 0 h 29"/>
                <a:gd name="T8" fmla="*/ 38 w 40"/>
                <a:gd name="T9" fmla="*/ 7 h 29"/>
                <a:gd name="T10" fmla="*/ 26 w 40"/>
                <a:gd name="T11" fmla="*/ 7 h 29"/>
                <a:gd name="T12" fmla="*/ 19 w 40"/>
                <a:gd name="T13" fmla="*/ 29 h 29"/>
                <a:gd name="T14" fmla="*/ 5 w 40"/>
                <a:gd name="T15" fmla="*/ 29 h 29"/>
                <a:gd name="T16" fmla="*/ 12 w 40"/>
                <a:gd name="T17" fmla="*/ 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 h="29">
                  <a:moveTo>
                    <a:pt x="12" y="7"/>
                  </a:moveTo>
                  <a:lnTo>
                    <a:pt x="0" y="7"/>
                  </a:lnTo>
                  <a:lnTo>
                    <a:pt x="3" y="0"/>
                  </a:lnTo>
                  <a:lnTo>
                    <a:pt x="40" y="0"/>
                  </a:lnTo>
                  <a:lnTo>
                    <a:pt x="38" y="7"/>
                  </a:lnTo>
                  <a:lnTo>
                    <a:pt x="26" y="7"/>
                  </a:lnTo>
                  <a:lnTo>
                    <a:pt x="19" y="29"/>
                  </a:lnTo>
                  <a:lnTo>
                    <a:pt x="5" y="29"/>
                  </a:lnTo>
                  <a:lnTo>
                    <a:pt x="12"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28" name="Freeform 100">
              <a:extLst>
                <a:ext uri="{FF2B5EF4-FFF2-40B4-BE49-F238E27FC236}">
                  <a16:creationId xmlns:a16="http://schemas.microsoft.com/office/drawing/2014/main" id="{852F516A-CC20-02A1-0D3C-42B2ACEFF5EF}"/>
                </a:ext>
              </a:extLst>
            </p:cNvPr>
            <p:cNvSpPr>
              <a:spLocks noEditPoints="1"/>
            </p:cNvSpPr>
            <p:nvPr userDrawn="1"/>
          </p:nvSpPr>
          <p:spPr bwMode="auto">
            <a:xfrm>
              <a:off x="8701088" y="4760913"/>
              <a:ext cx="49213" cy="50800"/>
            </a:xfrm>
            <a:custGeom>
              <a:avLst/>
              <a:gdLst>
                <a:gd name="T0" fmla="*/ 15 w 31"/>
                <a:gd name="T1" fmla="*/ 0 h 32"/>
                <a:gd name="T2" fmla="*/ 15 w 31"/>
                <a:gd name="T3" fmla="*/ 0 h 32"/>
                <a:gd name="T4" fmla="*/ 10 w 31"/>
                <a:gd name="T5" fmla="*/ 1 h 32"/>
                <a:gd name="T6" fmla="*/ 5 w 31"/>
                <a:gd name="T7" fmla="*/ 5 h 32"/>
                <a:gd name="T8" fmla="*/ 1 w 31"/>
                <a:gd name="T9" fmla="*/ 10 h 32"/>
                <a:gd name="T10" fmla="*/ 0 w 31"/>
                <a:gd name="T11" fmla="*/ 15 h 32"/>
                <a:gd name="T12" fmla="*/ 0 w 31"/>
                <a:gd name="T13" fmla="*/ 15 h 32"/>
                <a:gd name="T14" fmla="*/ 1 w 31"/>
                <a:gd name="T15" fmla="*/ 21 h 32"/>
                <a:gd name="T16" fmla="*/ 5 w 31"/>
                <a:gd name="T17" fmla="*/ 27 h 32"/>
                <a:gd name="T18" fmla="*/ 10 w 31"/>
                <a:gd name="T19" fmla="*/ 31 h 32"/>
                <a:gd name="T20" fmla="*/ 15 w 31"/>
                <a:gd name="T21" fmla="*/ 32 h 32"/>
                <a:gd name="T22" fmla="*/ 15 w 31"/>
                <a:gd name="T23" fmla="*/ 32 h 32"/>
                <a:gd name="T24" fmla="*/ 21 w 31"/>
                <a:gd name="T25" fmla="*/ 31 h 32"/>
                <a:gd name="T26" fmla="*/ 27 w 31"/>
                <a:gd name="T27" fmla="*/ 27 h 32"/>
                <a:gd name="T28" fmla="*/ 30 w 31"/>
                <a:gd name="T29" fmla="*/ 21 h 32"/>
                <a:gd name="T30" fmla="*/ 31 w 31"/>
                <a:gd name="T31" fmla="*/ 15 h 32"/>
                <a:gd name="T32" fmla="*/ 31 w 31"/>
                <a:gd name="T33" fmla="*/ 15 h 32"/>
                <a:gd name="T34" fmla="*/ 30 w 31"/>
                <a:gd name="T35" fmla="*/ 10 h 32"/>
                <a:gd name="T36" fmla="*/ 27 w 31"/>
                <a:gd name="T37" fmla="*/ 5 h 32"/>
                <a:gd name="T38" fmla="*/ 21 w 31"/>
                <a:gd name="T39" fmla="*/ 1 h 32"/>
                <a:gd name="T40" fmla="*/ 15 w 31"/>
                <a:gd name="T41" fmla="*/ 0 h 32"/>
                <a:gd name="T42" fmla="*/ 15 w 31"/>
                <a:gd name="T43" fmla="*/ 0 h 32"/>
                <a:gd name="T44" fmla="*/ 15 w 31"/>
                <a:gd name="T45" fmla="*/ 28 h 32"/>
                <a:gd name="T46" fmla="*/ 15 w 31"/>
                <a:gd name="T47" fmla="*/ 28 h 32"/>
                <a:gd name="T48" fmla="*/ 11 w 31"/>
                <a:gd name="T49" fmla="*/ 27 h 32"/>
                <a:gd name="T50" fmla="*/ 6 w 31"/>
                <a:gd name="T51" fmla="*/ 25 h 32"/>
                <a:gd name="T52" fmla="*/ 4 w 31"/>
                <a:gd name="T53" fmla="*/ 21 h 32"/>
                <a:gd name="T54" fmla="*/ 3 w 31"/>
                <a:gd name="T55" fmla="*/ 15 h 32"/>
                <a:gd name="T56" fmla="*/ 3 w 31"/>
                <a:gd name="T57" fmla="*/ 15 h 32"/>
                <a:gd name="T58" fmla="*/ 4 w 31"/>
                <a:gd name="T59" fmla="*/ 11 h 32"/>
                <a:gd name="T60" fmla="*/ 6 w 31"/>
                <a:gd name="T61" fmla="*/ 6 h 32"/>
                <a:gd name="T62" fmla="*/ 11 w 31"/>
                <a:gd name="T63" fmla="*/ 4 h 32"/>
                <a:gd name="T64" fmla="*/ 15 w 31"/>
                <a:gd name="T65" fmla="*/ 3 h 32"/>
                <a:gd name="T66" fmla="*/ 15 w 31"/>
                <a:gd name="T67" fmla="*/ 3 h 32"/>
                <a:gd name="T68" fmla="*/ 20 w 31"/>
                <a:gd name="T69" fmla="*/ 4 h 32"/>
                <a:gd name="T70" fmla="*/ 25 w 31"/>
                <a:gd name="T71" fmla="*/ 6 h 32"/>
                <a:gd name="T72" fmla="*/ 27 w 31"/>
                <a:gd name="T73" fmla="*/ 11 h 32"/>
                <a:gd name="T74" fmla="*/ 28 w 31"/>
                <a:gd name="T75" fmla="*/ 15 h 32"/>
                <a:gd name="T76" fmla="*/ 28 w 31"/>
                <a:gd name="T77" fmla="*/ 15 h 32"/>
                <a:gd name="T78" fmla="*/ 27 w 31"/>
                <a:gd name="T79" fmla="*/ 21 h 32"/>
                <a:gd name="T80" fmla="*/ 25 w 31"/>
                <a:gd name="T81" fmla="*/ 25 h 32"/>
                <a:gd name="T82" fmla="*/ 20 w 31"/>
                <a:gd name="T83" fmla="*/ 27 h 32"/>
                <a:gd name="T84" fmla="*/ 15 w 31"/>
                <a:gd name="T85" fmla="*/ 28 h 32"/>
                <a:gd name="T86" fmla="*/ 15 w 31"/>
                <a:gd name="T87" fmla="*/ 28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1" h="32">
                  <a:moveTo>
                    <a:pt x="15" y="0"/>
                  </a:moveTo>
                  <a:lnTo>
                    <a:pt x="15" y="0"/>
                  </a:lnTo>
                  <a:lnTo>
                    <a:pt x="10" y="1"/>
                  </a:lnTo>
                  <a:lnTo>
                    <a:pt x="5" y="5"/>
                  </a:lnTo>
                  <a:lnTo>
                    <a:pt x="1" y="10"/>
                  </a:lnTo>
                  <a:lnTo>
                    <a:pt x="0" y="15"/>
                  </a:lnTo>
                  <a:lnTo>
                    <a:pt x="0" y="15"/>
                  </a:lnTo>
                  <a:lnTo>
                    <a:pt x="1" y="21"/>
                  </a:lnTo>
                  <a:lnTo>
                    <a:pt x="5" y="27"/>
                  </a:lnTo>
                  <a:lnTo>
                    <a:pt x="10" y="31"/>
                  </a:lnTo>
                  <a:lnTo>
                    <a:pt x="15" y="32"/>
                  </a:lnTo>
                  <a:lnTo>
                    <a:pt x="15" y="32"/>
                  </a:lnTo>
                  <a:lnTo>
                    <a:pt x="21" y="31"/>
                  </a:lnTo>
                  <a:lnTo>
                    <a:pt x="27" y="27"/>
                  </a:lnTo>
                  <a:lnTo>
                    <a:pt x="30" y="21"/>
                  </a:lnTo>
                  <a:lnTo>
                    <a:pt x="31" y="15"/>
                  </a:lnTo>
                  <a:lnTo>
                    <a:pt x="31" y="15"/>
                  </a:lnTo>
                  <a:lnTo>
                    <a:pt x="30" y="10"/>
                  </a:lnTo>
                  <a:lnTo>
                    <a:pt x="27" y="5"/>
                  </a:lnTo>
                  <a:lnTo>
                    <a:pt x="21" y="1"/>
                  </a:lnTo>
                  <a:lnTo>
                    <a:pt x="15" y="0"/>
                  </a:lnTo>
                  <a:lnTo>
                    <a:pt x="15" y="0"/>
                  </a:lnTo>
                  <a:close/>
                  <a:moveTo>
                    <a:pt x="15" y="28"/>
                  </a:moveTo>
                  <a:lnTo>
                    <a:pt x="15" y="28"/>
                  </a:lnTo>
                  <a:lnTo>
                    <a:pt x="11" y="27"/>
                  </a:lnTo>
                  <a:lnTo>
                    <a:pt x="6" y="25"/>
                  </a:lnTo>
                  <a:lnTo>
                    <a:pt x="4" y="21"/>
                  </a:lnTo>
                  <a:lnTo>
                    <a:pt x="3" y="15"/>
                  </a:lnTo>
                  <a:lnTo>
                    <a:pt x="3" y="15"/>
                  </a:lnTo>
                  <a:lnTo>
                    <a:pt x="4" y="11"/>
                  </a:lnTo>
                  <a:lnTo>
                    <a:pt x="6" y="6"/>
                  </a:lnTo>
                  <a:lnTo>
                    <a:pt x="11" y="4"/>
                  </a:lnTo>
                  <a:lnTo>
                    <a:pt x="15" y="3"/>
                  </a:lnTo>
                  <a:lnTo>
                    <a:pt x="15" y="3"/>
                  </a:lnTo>
                  <a:lnTo>
                    <a:pt x="20" y="4"/>
                  </a:lnTo>
                  <a:lnTo>
                    <a:pt x="25" y="6"/>
                  </a:lnTo>
                  <a:lnTo>
                    <a:pt x="27" y="11"/>
                  </a:lnTo>
                  <a:lnTo>
                    <a:pt x="28" y="15"/>
                  </a:lnTo>
                  <a:lnTo>
                    <a:pt x="28" y="15"/>
                  </a:lnTo>
                  <a:lnTo>
                    <a:pt x="27" y="21"/>
                  </a:lnTo>
                  <a:lnTo>
                    <a:pt x="25" y="25"/>
                  </a:lnTo>
                  <a:lnTo>
                    <a:pt x="20" y="27"/>
                  </a:lnTo>
                  <a:lnTo>
                    <a:pt x="15" y="28"/>
                  </a:lnTo>
                  <a:lnTo>
                    <a:pt x="15" y="2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29" name="Freeform 101">
              <a:extLst>
                <a:ext uri="{FF2B5EF4-FFF2-40B4-BE49-F238E27FC236}">
                  <a16:creationId xmlns:a16="http://schemas.microsoft.com/office/drawing/2014/main" id="{08A4E568-5D7C-35B8-867F-BB3D5ECC473E}"/>
                </a:ext>
              </a:extLst>
            </p:cNvPr>
            <p:cNvSpPr>
              <a:spLocks noEditPoints="1"/>
            </p:cNvSpPr>
            <p:nvPr userDrawn="1"/>
          </p:nvSpPr>
          <p:spPr bwMode="auto">
            <a:xfrm>
              <a:off x="8716963" y="4772026"/>
              <a:ext cx="20638" cy="26988"/>
            </a:xfrm>
            <a:custGeom>
              <a:avLst/>
              <a:gdLst>
                <a:gd name="T0" fmla="*/ 11 w 13"/>
                <a:gd name="T1" fmla="*/ 6 h 17"/>
                <a:gd name="T2" fmla="*/ 11 w 13"/>
                <a:gd name="T3" fmla="*/ 6 h 17"/>
                <a:gd name="T4" fmla="*/ 11 w 13"/>
                <a:gd name="T5" fmla="*/ 4 h 17"/>
                <a:gd name="T6" fmla="*/ 10 w 13"/>
                <a:gd name="T7" fmla="*/ 1 h 17"/>
                <a:gd name="T8" fmla="*/ 9 w 13"/>
                <a:gd name="T9" fmla="*/ 1 h 17"/>
                <a:gd name="T10" fmla="*/ 7 w 13"/>
                <a:gd name="T11" fmla="*/ 0 h 17"/>
                <a:gd name="T12" fmla="*/ 0 w 13"/>
                <a:gd name="T13" fmla="*/ 0 h 17"/>
                <a:gd name="T14" fmla="*/ 0 w 13"/>
                <a:gd name="T15" fmla="*/ 17 h 17"/>
                <a:gd name="T16" fmla="*/ 3 w 13"/>
                <a:gd name="T17" fmla="*/ 17 h 17"/>
                <a:gd name="T18" fmla="*/ 3 w 13"/>
                <a:gd name="T19" fmla="*/ 11 h 17"/>
                <a:gd name="T20" fmla="*/ 5 w 13"/>
                <a:gd name="T21" fmla="*/ 11 h 17"/>
                <a:gd name="T22" fmla="*/ 9 w 13"/>
                <a:gd name="T23" fmla="*/ 17 h 17"/>
                <a:gd name="T24" fmla="*/ 13 w 13"/>
                <a:gd name="T25" fmla="*/ 17 h 17"/>
                <a:gd name="T26" fmla="*/ 8 w 13"/>
                <a:gd name="T27" fmla="*/ 10 h 17"/>
                <a:gd name="T28" fmla="*/ 8 w 13"/>
                <a:gd name="T29" fmla="*/ 10 h 17"/>
                <a:gd name="T30" fmla="*/ 11 w 13"/>
                <a:gd name="T31" fmla="*/ 8 h 17"/>
                <a:gd name="T32" fmla="*/ 11 w 13"/>
                <a:gd name="T33" fmla="*/ 6 h 17"/>
                <a:gd name="T34" fmla="*/ 11 w 13"/>
                <a:gd name="T35" fmla="*/ 6 h 17"/>
                <a:gd name="T36" fmla="*/ 3 w 13"/>
                <a:gd name="T37" fmla="*/ 7 h 17"/>
                <a:gd name="T38" fmla="*/ 3 w 13"/>
                <a:gd name="T39" fmla="*/ 3 h 17"/>
                <a:gd name="T40" fmla="*/ 5 w 13"/>
                <a:gd name="T41" fmla="*/ 3 h 17"/>
                <a:gd name="T42" fmla="*/ 5 w 13"/>
                <a:gd name="T43" fmla="*/ 3 h 17"/>
                <a:gd name="T44" fmla="*/ 8 w 13"/>
                <a:gd name="T45" fmla="*/ 4 h 17"/>
                <a:gd name="T46" fmla="*/ 9 w 13"/>
                <a:gd name="T47" fmla="*/ 4 h 17"/>
                <a:gd name="T48" fmla="*/ 9 w 13"/>
                <a:gd name="T49" fmla="*/ 5 h 17"/>
                <a:gd name="T50" fmla="*/ 9 w 13"/>
                <a:gd name="T51" fmla="*/ 5 h 17"/>
                <a:gd name="T52" fmla="*/ 9 w 13"/>
                <a:gd name="T53" fmla="*/ 7 h 17"/>
                <a:gd name="T54" fmla="*/ 8 w 13"/>
                <a:gd name="T55" fmla="*/ 7 h 17"/>
                <a:gd name="T56" fmla="*/ 5 w 13"/>
                <a:gd name="T57" fmla="*/ 7 h 17"/>
                <a:gd name="T58" fmla="*/ 3 w 13"/>
                <a:gd name="T59" fmla="*/ 7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3" h="17">
                  <a:moveTo>
                    <a:pt x="11" y="6"/>
                  </a:moveTo>
                  <a:lnTo>
                    <a:pt x="11" y="6"/>
                  </a:lnTo>
                  <a:lnTo>
                    <a:pt x="11" y="4"/>
                  </a:lnTo>
                  <a:lnTo>
                    <a:pt x="10" y="1"/>
                  </a:lnTo>
                  <a:lnTo>
                    <a:pt x="9" y="1"/>
                  </a:lnTo>
                  <a:lnTo>
                    <a:pt x="7" y="0"/>
                  </a:lnTo>
                  <a:lnTo>
                    <a:pt x="0" y="0"/>
                  </a:lnTo>
                  <a:lnTo>
                    <a:pt x="0" y="17"/>
                  </a:lnTo>
                  <a:lnTo>
                    <a:pt x="3" y="17"/>
                  </a:lnTo>
                  <a:lnTo>
                    <a:pt x="3" y="11"/>
                  </a:lnTo>
                  <a:lnTo>
                    <a:pt x="5" y="11"/>
                  </a:lnTo>
                  <a:lnTo>
                    <a:pt x="9" y="17"/>
                  </a:lnTo>
                  <a:lnTo>
                    <a:pt x="13" y="17"/>
                  </a:lnTo>
                  <a:lnTo>
                    <a:pt x="8" y="10"/>
                  </a:lnTo>
                  <a:lnTo>
                    <a:pt x="8" y="10"/>
                  </a:lnTo>
                  <a:lnTo>
                    <a:pt x="11" y="8"/>
                  </a:lnTo>
                  <a:lnTo>
                    <a:pt x="11" y="6"/>
                  </a:lnTo>
                  <a:lnTo>
                    <a:pt x="11" y="6"/>
                  </a:lnTo>
                  <a:close/>
                  <a:moveTo>
                    <a:pt x="3" y="7"/>
                  </a:moveTo>
                  <a:lnTo>
                    <a:pt x="3" y="3"/>
                  </a:lnTo>
                  <a:lnTo>
                    <a:pt x="5" y="3"/>
                  </a:lnTo>
                  <a:lnTo>
                    <a:pt x="5" y="3"/>
                  </a:lnTo>
                  <a:lnTo>
                    <a:pt x="8" y="4"/>
                  </a:lnTo>
                  <a:lnTo>
                    <a:pt x="9" y="4"/>
                  </a:lnTo>
                  <a:lnTo>
                    <a:pt x="9" y="5"/>
                  </a:lnTo>
                  <a:lnTo>
                    <a:pt x="9" y="5"/>
                  </a:lnTo>
                  <a:lnTo>
                    <a:pt x="9" y="7"/>
                  </a:lnTo>
                  <a:lnTo>
                    <a:pt x="8" y="7"/>
                  </a:lnTo>
                  <a:lnTo>
                    <a:pt x="5" y="7"/>
                  </a:lnTo>
                  <a:lnTo>
                    <a:pt x="3"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30" name="Freeform 102">
              <a:extLst>
                <a:ext uri="{FF2B5EF4-FFF2-40B4-BE49-F238E27FC236}">
                  <a16:creationId xmlns:a16="http://schemas.microsoft.com/office/drawing/2014/main" id="{38075B8A-E737-CCDB-7E84-6DA90BCE1AE3}"/>
                </a:ext>
              </a:extLst>
            </p:cNvPr>
            <p:cNvSpPr>
              <a:spLocks/>
            </p:cNvSpPr>
            <p:nvPr userDrawn="1"/>
          </p:nvSpPr>
          <p:spPr bwMode="auto">
            <a:xfrm>
              <a:off x="7742238" y="4830763"/>
              <a:ext cx="68263" cy="47625"/>
            </a:xfrm>
            <a:custGeom>
              <a:avLst/>
              <a:gdLst>
                <a:gd name="T0" fmla="*/ 20 w 43"/>
                <a:gd name="T1" fmla="*/ 9 h 30"/>
                <a:gd name="T2" fmla="*/ 20 w 43"/>
                <a:gd name="T3" fmla="*/ 7 h 30"/>
                <a:gd name="T4" fmla="*/ 24 w 43"/>
                <a:gd name="T5" fmla="*/ 4 h 30"/>
                <a:gd name="T6" fmla="*/ 28 w 43"/>
                <a:gd name="T7" fmla="*/ 4 h 30"/>
                <a:gd name="T8" fmla="*/ 30 w 43"/>
                <a:gd name="T9" fmla="*/ 5 h 30"/>
                <a:gd name="T10" fmla="*/ 30 w 43"/>
                <a:gd name="T11" fmla="*/ 8 h 30"/>
                <a:gd name="T12" fmla="*/ 43 w 43"/>
                <a:gd name="T13" fmla="*/ 8 h 30"/>
                <a:gd name="T14" fmla="*/ 41 w 43"/>
                <a:gd name="T15" fmla="*/ 2 h 30"/>
                <a:gd name="T16" fmla="*/ 27 w 43"/>
                <a:gd name="T17" fmla="*/ 0 h 30"/>
                <a:gd name="T18" fmla="*/ 18 w 43"/>
                <a:gd name="T19" fmla="*/ 0 h 30"/>
                <a:gd name="T20" fmla="*/ 7 w 43"/>
                <a:gd name="T21" fmla="*/ 4 h 30"/>
                <a:gd name="T22" fmla="*/ 3 w 43"/>
                <a:gd name="T23" fmla="*/ 9 h 30"/>
                <a:gd name="T24" fmla="*/ 4 w 43"/>
                <a:gd name="T25" fmla="*/ 14 h 30"/>
                <a:gd name="T26" fmla="*/ 9 w 43"/>
                <a:gd name="T27" fmla="*/ 16 h 30"/>
                <a:gd name="T28" fmla="*/ 22 w 43"/>
                <a:gd name="T29" fmla="*/ 19 h 30"/>
                <a:gd name="T30" fmla="*/ 25 w 43"/>
                <a:gd name="T31" fmla="*/ 21 h 30"/>
                <a:gd name="T32" fmla="*/ 25 w 43"/>
                <a:gd name="T33" fmla="*/ 22 h 30"/>
                <a:gd name="T34" fmla="*/ 23 w 43"/>
                <a:gd name="T35" fmla="*/ 24 h 30"/>
                <a:gd name="T36" fmla="*/ 18 w 43"/>
                <a:gd name="T37" fmla="*/ 25 h 30"/>
                <a:gd name="T38" fmla="*/ 14 w 43"/>
                <a:gd name="T39" fmla="*/ 24 h 30"/>
                <a:gd name="T40" fmla="*/ 12 w 43"/>
                <a:gd name="T41" fmla="*/ 22 h 30"/>
                <a:gd name="T42" fmla="*/ 0 w 43"/>
                <a:gd name="T43" fmla="*/ 21 h 30"/>
                <a:gd name="T44" fmla="*/ 0 w 43"/>
                <a:gd name="T45" fmla="*/ 24 h 30"/>
                <a:gd name="T46" fmla="*/ 1 w 43"/>
                <a:gd name="T47" fmla="*/ 28 h 30"/>
                <a:gd name="T48" fmla="*/ 5 w 43"/>
                <a:gd name="T49" fmla="*/ 30 h 30"/>
                <a:gd name="T50" fmla="*/ 16 w 43"/>
                <a:gd name="T51" fmla="*/ 30 h 30"/>
                <a:gd name="T52" fmla="*/ 34 w 43"/>
                <a:gd name="T53" fmla="*/ 28 h 30"/>
                <a:gd name="T54" fmla="*/ 41 w 43"/>
                <a:gd name="T55" fmla="*/ 21 h 30"/>
                <a:gd name="T56" fmla="*/ 41 w 43"/>
                <a:gd name="T57" fmla="*/ 17 h 30"/>
                <a:gd name="T58" fmla="*/ 39 w 43"/>
                <a:gd name="T59" fmla="*/ 15 h 30"/>
                <a:gd name="T60" fmla="*/ 29 w 43"/>
                <a:gd name="T61" fmla="*/ 11 h 30"/>
                <a:gd name="T62" fmla="*/ 20 w 43"/>
                <a:gd name="T63" fmla="*/ 9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3" h="30">
                  <a:moveTo>
                    <a:pt x="20" y="9"/>
                  </a:moveTo>
                  <a:lnTo>
                    <a:pt x="20" y="9"/>
                  </a:lnTo>
                  <a:lnTo>
                    <a:pt x="20" y="7"/>
                  </a:lnTo>
                  <a:lnTo>
                    <a:pt x="20" y="7"/>
                  </a:lnTo>
                  <a:lnTo>
                    <a:pt x="21" y="5"/>
                  </a:lnTo>
                  <a:lnTo>
                    <a:pt x="24" y="4"/>
                  </a:lnTo>
                  <a:lnTo>
                    <a:pt x="24" y="4"/>
                  </a:lnTo>
                  <a:lnTo>
                    <a:pt x="28" y="4"/>
                  </a:lnTo>
                  <a:lnTo>
                    <a:pt x="30" y="5"/>
                  </a:lnTo>
                  <a:lnTo>
                    <a:pt x="30" y="5"/>
                  </a:lnTo>
                  <a:lnTo>
                    <a:pt x="30" y="7"/>
                  </a:lnTo>
                  <a:lnTo>
                    <a:pt x="30" y="8"/>
                  </a:lnTo>
                  <a:lnTo>
                    <a:pt x="43" y="8"/>
                  </a:lnTo>
                  <a:lnTo>
                    <a:pt x="43" y="8"/>
                  </a:lnTo>
                  <a:lnTo>
                    <a:pt x="43" y="4"/>
                  </a:lnTo>
                  <a:lnTo>
                    <a:pt x="41" y="2"/>
                  </a:lnTo>
                  <a:lnTo>
                    <a:pt x="36" y="0"/>
                  </a:lnTo>
                  <a:lnTo>
                    <a:pt x="27" y="0"/>
                  </a:lnTo>
                  <a:lnTo>
                    <a:pt x="27" y="0"/>
                  </a:lnTo>
                  <a:lnTo>
                    <a:pt x="18" y="0"/>
                  </a:lnTo>
                  <a:lnTo>
                    <a:pt x="11" y="2"/>
                  </a:lnTo>
                  <a:lnTo>
                    <a:pt x="7" y="4"/>
                  </a:lnTo>
                  <a:lnTo>
                    <a:pt x="3" y="9"/>
                  </a:lnTo>
                  <a:lnTo>
                    <a:pt x="3" y="9"/>
                  </a:lnTo>
                  <a:lnTo>
                    <a:pt x="3" y="11"/>
                  </a:lnTo>
                  <a:lnTo>
                    <a:pt x="4" y="14"/>
                  </a:lnTo>
                  <a:lnTo>
                    <a:pt x="4" y="14"/>
                  </a:lnTo>
                  <a:lnTo>
                    <a:pt x="9" y="16"/>
                  </a:lnTo>
                  <a:lnTo>
                    <a:pt x="16" y="18"/>
                  </a:lnTo>
                  <a:lnTo>
                    <a:pt x="22" y="19"/>
                  </a:lnTo>
                  <a:lnTo>
                    <a:pt x="25" y="21"/>
                  </a:lnTo>
                  <a:lnTo>
                    <a:pt x="25" y="21"/>
                  </a:lnTo>
                  <a:lnTo>
                    <a:pt x="25" y="22"/>
                  </a:lnTo>
                  <a:lnTo>
                    <a:pt x="25" y="22"/>
                  </a:lnTo>
                  <a:lnTo>
                    <a:pt x="24" y="23"/>
                  </a:lnTo>
                  <a:lnTo>
                    <a:pt x="23" y="24"/>
                  </a:lnTo>
                  <a:lnTo>
                    <a:pt x="18" y="25"/>
                  </a:lnTo>
                  <a:lnTo>
                    <a:pt x="18" y="25"/>
                  </a:lnTo>
                  <a:lnTo>
                    <a:pt x="15" y="24"/>
                  </a:lnTo>
                  <a:lnTo>
                    <a:pt x="14" y="24"/>
                  </a:lnTo>
                  <a:lnTo>
                    <a:pt x="14" y="24"/>
                  </a:lnTo>
                  <a:lnTo>
                    <a:pt x="12" y="22"/>
                  </a:lnTo>
                  <a:lnTo>
                    <a:pt x="12" y="21"/>
                  </a:lnTo>
                  <a:lnTo>
                    <a:pt x="0" y="21"/>
                  </a:lnTo>
                  <a:lnTo>
                    <a:pt x="0" y="21"/>
                  </a:lnTo>
                  <a:lnTo>
                    <a:pt x="0" y="24"/>
                  </a:lnTo>
                  <a:lnTo>
                    <a:pt x="0" y="26"/>
                  </a:lnTo>
                  <a:lnTo>
                    <a:pt x="1" y="28"/>
                  </a:lnTo>
                  <a:lnTo>
                    <a:pt x="3" y="29"/>
                  </a:lnTo>
                  <a:lnTo>
                    <a:pt x="5" y="30"/>
                  </a:lnTo>
                  <a:lnTo>
                    <a:pt x="16" y="30"/>
                  </a:lnTo>
                  <a:lnTo>
                    <a:pt x="16" y="30"/>
                  </a:lnTo>
                  <a:lnTo>
                    <a:pt x="27" y="30"/>
                  </a:lnTo>
                  <a:lnTo>
                    <a:pt x="34" y="28"/>
                  </a:lnTo>
                  <a:lnTo>
                    <a:pt x="38" y="24"/>
                  </a:lnTo>
                  <a:lnTo>
                    <a:pt x="41" y="21"/>
                  </a:lnTo>
                  <a:lnTo>
                    <a:pt x="41" y="21"/>
                  </a:lnTo>
                  <a:lnTo>
                    <a:pt x="41" y="17"/>
                  </a:lnTo>
                  <a:lnTo>
                    <a:pt x="39" y="15"/>
                  </a:lnTo>
                  <a:lnTo>
                    <a:pt x="39" y="15"/>
                  </a:lnTo>
                  <a:lnTo>
                    <a:pt x="36" y="12"/>
                  </a:lnTo>
                  <a:lnTo>
                    <a:pt x="29" y="11"/>
                  </a:lnTo>
                  <a:lnTo>
                    <a:pt x="23" y="10"/>
                  </a:lnTo>
                  <a:lnTo>
                    <a:pt x="20" y="9"/>
                  </a:lnTo>
                  <a:lnTo>
                    <a:pt x="20" y="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31" name="Freeform 103">
              <a:extLst>
                <a:ext uri="{FF2B5EF4-FFF2-40B4-BE49-F238E27FC236}">
                  <a16:creationId xmlns:a16="http://schemas.microsoft.com/office/drawing/2014/main" id="{11E28FAF-3E1E-325C-103B-E9EB875E4235}"/>
                </a:ext>
              </a:extLst>
            </p:cNvPr>
            <p:cNvSpPr>
              <a:spLocks/>
            </p:cNvSpPr>
            <p:nvPr userDrawn="1"/>
          </p:nvSpPr>
          <p:spPr bwMode="auto">
            <a:xfrm>
              <a:off x="8089901" y="4830763"/>
              <a:ext cx="66675" cy="46038"/>
            </a:xfrm>
            <a:custGeom>
              <a:avLst/>
              <a:gdLst>
                <a:gd name="T0" fmla="*/ 9 w 42"/>
                <a:gd name="T1" fmla="*/ 0 h 29"/>
                <a:gd name="T2" fmla="*/ 42 w 42"/>
                <a:gd name="T3" fmla="*/ 0 h 29"/>
                <a:gd name="T4" fmla="*/ 40 w 42"/>
                <a:gd name="T5" fmla="*/ 5 h 29"/>
                <a:gd name="T6" fmla="*/ 21 w 42"/>
                <a:gd name="T7" fmla="*/ 5 h 29"/>
                <a:gd name="T8" fmla="*/ 18 w 42"/>
                <a:gd name="T9" fmla="*/ 11 h 29"/>
                <a:gd name="T10" fmla="*/ 36 w 42"/>
                <a:gd name="T11" fmla="*/ 11 h 29"/>
                <a:gd name="T12" fmla="*/ 35 w 42"/>
                <a:gd name="T13" fmla="*/ 17 h 29"/>
                <a:gd name="T14" fmla="*/ 17 w 42"/>
                <a:gd name="T15" fmla="*/ 17 h 29"/>
                <a:gd name="T16" fmla="*/ 15 w 42"/>
                <a:gd name="T17" fmla="*/ 23 h 29"/>
                <a:gd name="T18" fmla="*/ 35 w 42"/>
                <a:gd name="T19" fmla="*/ 23 h 29"/>
                <a:gd name="T20" fmla="*/ 33 w 42"/>
                <a:gd name="T21" fmla="*/ 29 h 29"/>
                <a:gd name="T22" fmla="*/ 0 w 42"/>
                <a:gd name="T23" fmla="*/ 29 h 29"/>
                <a:gd name="T24" fmla="*/ 9 w 42"/>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 h="29">
                  <a:moveTo>
                    <a:pt x="9" y="0"/>
                  </a:moveTo>
                  <a:lnTo>
                    <a:pt x="42" y="0"/>
                  </a:lnTo>
                  <a:lnTo>
                    <a:pt x="40" y="5"/>
                  </a:lnTo>
                  <a:lnTo>
                    <a:pt x="21" y="5"/>
                  </a:lnTo>
                  <a:lnTo>
                    <a:pt x="18" y="11"/>
                  </a:lnTo>
                  <a:lnTo>
                    <a:pt x="36" y="11"/>
                  </a:lnTo>
                  <a:lnTo>
                    <a:pt x="35" y="17"/>
                  </a:lnTo>
                  <a:lnTo>
                    <a:pt x="17" y="17"/>
                  </a:lnTo>
                  <a:lnTo>
                    <a:pt x="15" y="23"/>
                  </a:lnTo>
                  <a:lnTo>
                    <a:pt x="35" y="23"/>
                  </a:lnTo>
                  <a:lnTo>
                    <a:pt x="3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32" name="Freeform 104">
              <a:extLst>
                <a:ext uri="{FF2B5EF4-FFF2-40B4-BE49-F238E27FC236}">
                  <a16:creationId xmlns:a16="http://schemas.microsoft.com/office/drawing/2014/main" id="{99F725B5-DFC0-DE5B-AEBD-B89645DE987D}"/>
                </a:ext>
              </a:extLst>
            </p:cNvPr>
            <p:cNvSpPr>
              <a:spLocks/>
            </p:cNvSpPr>
            <p:nvPr userDrawn="1"/>
          </p:nvSpPr>
          <p:spPr bwMode="auto">
            <a:xfrm>
              <a:off x="8518526" y="4606926"/>
              <a:ext cx="277813" cy="269875"/>
            </a:xfrm>
            <a:custGeom>
              <a:avLst/>
              <a:gdLst>
                <a:gd name="T0" fmla="*/ 116 w 175"/>
                <a:gd name="T1" fmla="*/ 0 h 170"/>
                <a:gd name="T2" fmla="*/ 85 w 175"/>
                <a:gd name="T3" fmla="*/ 67 h 170"/>
                <a:gd name="T4" fmla="*/ 86 w 175"/>
                <a:gd name="T5" fmla="*/ 0 h 170"/>
                <a:gd name="T6" fmla="*/ 27 w 175"/>
                <a:gd name="T7" fmla="*/ 0 h 170"/>
                <a:gd name="T8" fmla="*/ 39 w 175"/>
                <a:gd name="T9" fmla="*/ 122 h 170"/>
                <a:gd name="T10" fmla="*/ 39 w 175"/>
                <a:gd name="T11" fmla="*/ 122 h 170"/>
                <a:gd name="T12" fmla="*/ 37 w 175"/>
                <a:gd name="T13" fmla="*/ 127 h 170"/>
                <a:gd name="T14" fmla="*/ 36 w 175"/>
                <a:gd name="T15" fmla="*/ 130 h 170"/>
                <a:gd name="T16" fmla="*/ 33 w 175"/>
                <a:gd name="T17" fmla="*/ 132 h 170"/>
                <a:gd name="T18" fmla="*/ 30 w 175"/>
                <a:gd name="T19" fmla="*/ 135 h 170"/>
                <a:gd name="T20" fmla="*/ 30 w 175"/>
                <a:gd name="T21" fmla="*/ 135 h 170"/>
                <a:gd name="T22" fmla="*/ 26 w 175"/>
                <a:gd name="T23" fmla="*/ 136 h 170"/>
                <a:gd name="T24" fmla="*/ 20 w 175"/>
                <a:gd name="T25" fmla="*/ 136 h 170"/>
                <a:gd name="T26" fmla="*/ 11 w 175"/>
                <a:gd name="T27" fmla="*/ 136 h 170"/>
                <a:gd name="T28" fmla="*/ 10 w 175"/>
                <a:gd name="T29" fmla="*/ 136 h 170"/>
                <a:gd name="T30" fmla="*/ 0 w 175"/>
                <a:gd name="T31" fmla="*/ 170 h 170"/>
                <a:gd name="T32" fmla="*/ 40 w 175"/>
                <a:gd name="T33" fmla="*/ 170 h 170"/>
                <a:gd name="T34" fmla="*/ 40 w 175"/>
                <a:gd name="T35" fmla="*/ 170 h 170"/>
                <a:gd name="T36" fmla="*/ 48 w 175"/>
                <a:gd name="T37" fmla="*/ 169 h 170"/>
                <a:gd name="T38" fmla="*/ 55 w 175"/>
                <a:gd name="T39" fmla="*/ 167 h 170"/>
                <a:gd name="T40" fmla="*/ 63 w 175"/>
                <a:gd name="T41" fmla="*/ 164 h 170"/>
                <a:gd name="T42" fmla="*/ 68 w 175"/>
                <a:gd name="T43" fmla="*/ 160 h 170"/>
                <a:gd name="T44" fmla="*/ 74 w 175"/>
                <a:gd name="T45" fmla="*/ 156 h 170"/>
                <a:gd name="T46" fmla="*/ 79 w 175"/>
                <a:gd name="T47" fmla="*/ 149 h 170"/>
                <a:gd name="T48" fmla="*/ 91 w 175"/>
                <a:gd name="T49" fmla="*/ 132 h 170"/>
                <a:gd name="T50" fmla="*/ 175 w 175"/>
                <a:gd name="T51" fmla="*/ 0 h 170"/>
                <a:gd name="T52" fmla="*/ 116 w 175"/>
                <a:gd name="T53" fmla="*/ 0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75" h="170">
                  <a:moveTo>
                    <a:pt x="116" y="0"/>
                  </a:moveTo>
                  <a:lnTo>
                    <a:pt x="85" y="67"/>
                  </a:lnTo>
                  <a:lnTo>
                    <a:pt x="86" y="0"/>
                  </a:lnTo>
                  <a:lnTo>
                    <a:pt x="27" y="0"/>
                  </a:lnTo>
                  <a:lnTo>
                    <a:pt x="39" y="122"/>
                  </a:lnTo>
                  <a:lnTo>
                    <a:pt x="39" y="122"/>
                  </a:lnTo>
                  <a:lnTo>
                    <a:pt x="37" y="127"/>
                  </a:lnTo>
                  <a:lnTo>
                    <a:pt x="36" y="130"/>
                  </a:lnTo>
                  <a:lnTo>
                    <a:pt x="33" y="132"/>
                  </a:lnTo>
                  <a:lnTo>
                    <a:pt x="30" y="135"/>
                  </a:lnTo>
                  <a:lnTo>
                    <a:pt x="30" y="135"/>
                  </a:lnTo>
                  <a:lnTo>
                    <a:pt x="26" y="136"/>
                  </a:lnTo>
                  <a:lnTo>
                    <a:pt x="20" y="136"/>
                  </a:lnTo>
                  <a:lnTo>
                    <a:pt x="11" y="136"/>
                  </a:lnTo>
                  <a:lnTo>
                    <a:pt x="10" y="136"/>
                  </a:lnTo>
                  <a:lnTo>
                    <a:pt x="0" y="170"/>
                  </a:lnTo>
                  <a:lnTo>
                    <a:pt x="40" y="170"/>
                  </a:lnTo>
                  <a:lnTo>
                    <a:pt x="40" y="170"/>
                  </a:lnTo>
                  <a:lnTo>
                    <a:pt x="48" y="169"/>
                  </a:lnTo>
                  <a:lnTo>
                    <a:pt x="55" y="167"/>
                  </a:lnTo>
                  <a:lnTo>
                    <a:pt x="63" y="164"/>
                  </a:lnTo>
                  <a:lnTo>
                    <a:pt x="68" y="160"/>
                  </a:lnTo>
                  <a:lnTo>
                    <a:pt x="74" y="156"/>
                  </a:lnTo>
                  <a:lnTo>
                    <a:pt x="79" y="149"/>
                  </a:lnTo>
                  <a:lnTo>
                    <a:pt x="91" y="132"/>
                  </a:lnTo>
                  <a:lnTo>
                    <a:pt x="175" y="0"/>
                  </a:lnTo>
                  <a:lnTo>
                    <a:pt x="116"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33" name="Freeform 105">
              <a:extLst>
                <a:ext uri="{FF2B5EF4-FFF2-40B4-BE49-F238E27FC236}">
                  <a16:creationId xmlns:a16="http://schemas.microsoft.com/office/drawing/2014/main" id="{FFD50664-A95B-9EBC-CE5F-DC6205DED915}"/>
                </a:ext>
              </a:extLst>
            </p:cNvPr>
            <p:cNvSpPr>
              <a:spLocks/>
            </p:cNvSpPr>
            <p:nvPr userDrawn="1"/>
          </p:nvSpPr>
          <p:spPr bwMode="auto">
            <a:xfrm>
              <a:off x="8399463" y="4827588"/>
              <a:ext cx="71438" cy="50800"/>
            </a:xfrm>
            <a:custGeom>
              <a:avLst/>
              <a:gdLst>
                <a:gd name="T0" fmla="*/ 20 w 45"/>
                <a:gd name="T1" fmla="*/ 11 h 32"/>
                <a:gd name="T2" fmla="*/ 20 w 45"/>
                <a:gd name="T3" fmla="*/ 9 h 32"/>
                <a:gd name="T4" fmla="*/ 26 w 45"/>
                <a:gd name="T5" fmla="*/ 6 h 32"/>
                <a:gd name="T6" fmla="*/ 29 w 45"/>
                <a:gd name="T7" fmla="*/ 6 h 32"/>
                <a:gd name="T8" fmla="*/ 31 w 45"/>
                <a:gd name="T9" fmla="*/ 7 h 32"/>
                <a:gd name="T10" fmla="*/ 32 w 45"/>
                <a:gd name="T11" fmla="*/ 10 h 32"/>
                <a:gd name="T12" fmla="*/ 45 w 45"/>
                <a:gd name="T13" fmla="*/ 10 h 32"/>
                <a:gd name="T14" fmla="*/ 43 w 45"/>
                <a:gd name="T15" fmla="*/ 4 h 32"/>
                <a:gd name="T16" fmla="*/ 29 w 45"/>
                <a:gd name="T17" fmla="*/ 0 h 32"/>
                <a:gd name="T18" fmla="*/ 19 w 45"/>
                <a:gd name="T19" fmla="*/ 2 h 32"/>
                <a:gd name="T20" fmla="*/ 7 w 45"/>
                <a:gd name="T21" fmla="*/ 6 h 32"/>
                <a:gd name="T22" fmla="*/ 5 w 45"/>
                <a:gd name="T23" fmla="*/ 11 h 32"/>
                <a:gd name="T24" fmla="*/ 6 w 45"/>
                <a:gd name="T25" fmla="*/ 16 h 32"/>
                <a:gd name="T26" fmla="*/ 11 w 45"/>
                <a:gd name="T27" fmla="*/ 18 h 32"/>
                <a:gd name="T28" fmla="*/ 24 w 45"/>
                <a:gd name="T29" fmla="*/ 21 h 32"/>
                <a:gd name="T30" fmla="*/ 27 w 45"/>
                <a:gd name="T31" fmla="*/ 23 h 32"/>
                <a:gd name="T32" fmla="*/ 27 w 45"/>
                <a:gd name="T33" fmla="*/ 24 h 32"/>
                <a:gd name="T34" fmla="*/ 24 w 45"/>
                <a:gd name="T35" fmla="*/ 26 h 32"/>
                <a:gd name="T36" fmla="*/ 20 w 45"/>
                <a:gd name="T37" fmla="*/ 27 h 32"/>
                <a:gd name="T38" fmla="*/ 14 w 45"/>
                <a:gd name="T39" fmla="*/ 26 h 32"/>
                <a:gd name="T40" fmla="*/ 14 w 45"/>
                <a:gd name="T41" fmla="*/ 24 h 32"/>
                <a:gd name="T42" fmla="*/ 2 w 45"/>
                <a:gd name="T43" fmla="*/ 23 h 32"/>
                <a:gd name="T44" fmla="*/ 0 w 45"/>
                <a:gd name="T45" fmla="*/ 26 h 32"/>
                <a:gd name="T46" fmla="*/ 2 w 45"/>
                <a:gd name="T47" fmla="*/ 30 h 32"/>
                <a:gd name="T48" fmla="*/ 7 w 45"/>
                <a:gd name="T49" fmla="*/ 32 h 32"/>
                <a:gd name="T50" fmla="*/ 18 w 45"/>
                <a:gd name="T51" fmla="*/ 32 h 32"/>
                <a:gd name="T52" fmla="*/ 36 w 45"/>
                <a:gd name="T53" fmla="*/ 30 h 32"/>
                <a:gd name="T54" fmla="*/ 43 w 45"/>
                <a:gd name="T55" fmla="*/ 23 h 32"/>
                <a:gd name="T56" fmla="*/ 43 w 45"/>
                <a:gd name="T57" fmla="*/ 19 h 32"/>
                <a:gd name="T58" fmla="*/ 41 w 45"/>
                <a:gd name="T59" fmla="*/ 17 h 32"/>
                <a:gd name="T60" fmla="*/ 31 w 45"/>
                <a:gd name="T61" fmla="*/ 13 h 32"/>
                <a:gd name="T62" fmla="*/ 20 w 45"/>
                <a:gd name="T63" fmla="*/ 1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5" h="32">
                  <a:moveTo>
                    <a:pt x="20" y="11"/>
                  </a:moveTo>
                  <a:lnTo>
                    <a:pt x="20" y="11"/>
                  </a:lnTo>
                  <a:lnTo>
                    <a:pt x="20" y="9"/>
                  </a:lnTo>
                  <a:lnTo>
                    <a:pt x="20" y="9"/>
                  </a:lnTo>
                  <a:lnTo>
                    <a:pt x="23" y="7"/>
                  </a:lnTo>
                  <a:lnTo>
                    <a:pt x="26" y="6"/>
                  </a:lnTo>
                  <a:lnTo>
                    <a:pt x="26" y="6"/>
                  </a:lnTo>
                  <a:lnTo>
                    <a:pt x="29" y="6"/>
                  </a:lnTo>
                  <a:lnTo>
                    <a:pt x="31" y="7"/>
                  </a:lnTo>
                  <a:lnTo>
                    <a:pt x="31" y="7"/>
                  </a:lnTo>
                  <a:lnTo>
                    <a:pt x="32" y="9"/>
                  </a:lnTo>
                  <a:lnTo>
                    <a:pt x="32" y="10"/>
                  </a:lnTo>
                  <a:lnTo>
                    <a:pt x="45" y="10"/>
                  </a:lnTo>
                  <a:lnTo>
                    <a:pt x="45" y="10"/>
                  </a:lnTo>
                  <a:lnTo>
                    <a:pt x="45" y="6"/>
                  </a:lnTo>
                  <a:lnTo>
                    <a:pt x="43" y="4"/>
                  </a:lnTo>
                  <a:lnTo>
                    <a:pt x="38" y="2"/>
                  </a:lnTo>
                  <a:lnTo>
                    <a:pt x="29" y="0"/>
                  </a:lnTo>
                  <a:lnTo>
                    <a:pt x="29" y="0"/>
                  </a:lnTo>
                  <a:lnTo>
                    <a:pt x="19" y="2"/>
                  </a:lnTo>
                  <a:lnTo>
                    <a:pt x="12" y="3"/>
                  </a:lnTo>
                  <a:lnTo>
                    <a:pt x="7" y="6"/>
                  </a:lnTo>
                  <a:lnTo>
                    <a:pt x="5" y="11"/>
                  </a:lnTo>
                  <a:lnTo>
                    <a:pt x="5" y="11"/>
                  </a:lnTo>
                  <a:lnTo>
                    <a:pt x="5" y="13"/>
                  </a:lnTo>
                  <a:lnTo>
                    <a:pt x="6" y="16"/>
                  </a:lnTo>
                  <a:lnTo>
                    <a:pt x="6" y="16"/>
                  </a:lnTo>
                  <a:lnTo>
                    <a:pt x="11" y="18"/>
                  </a:lnTo>
                  <a:lnTo>
                    <a:pt x="17" y="19"/>
                  </a:lnTo>
                  <a:lnTo>
                    <a:pt x="24" y="21"/>
                  </a:lnTo>
                  <a:lnTo>
                    <a:pt x="27" y="23"/>
                  </a:lnTo>
                  <a:lnTo>
                    <a:pt x="27" y="23"/>
                  </a:lnTo>
                  <a:lnTo>
                    <a:pt x="27" y="24"/>
                  </a:lnTo>
                  <a:lnTo>
                    <a:pt x="27" y="24"/>
                  </a:lnTo>
                  <a:lnTo>
                    <a:pt x="26" y="25"/>
                  </a:lnTo>
                  <a:lnTo>
                    <a:pt x="24" y="26"/>
                  </a:lnTo>
                  <a:lnTo>
                    <a:pt x="20" y="27"/>
                  </a:lnTo>
                  <a:lnTo>
                    <a:pt x="20" y="27"/>
                  </a:lnTo>
                  <a:lnTo>
                    <a:pt x="17" y="26"/>
                  </a:lnTo>
                  <a:lnTo>
                    <a:pt x="14" y="26"/>
                  </a:lnTo>
                  <a:lnTo>
                    <a:pt x="14" y="26"/>
                  </a:lnTo>
                  <a:lnTo>
                    <a:pt x="14" y="24"/>
                  </a:lnTo>
                  <a:lnTo>
                    <a:pt x="14" y="23"/>
                  </a:lnTo>
                  <a:lnTo>
                    <a:pt x="2" y="23"/>
                  </a:lnTo>
                  <a:lnTo>
                    <a:pt x="2" y="23"/>
                  </a:lnTo>
                  <a:lnTo>
                    <a:pt x="0" y="26"/>
                  </a:lnTo>
                  <a:lnTo>
                    <a:pt x="0" y="28"/>
                  </a:lnTo>
                  <a:lnTo>
                    <a:pt x="2" y="30"/>
                  </a:lnTo>
                  <a:lnTo>
                    <a:pt x="4" y="31"/>
                  </a:lnTo>
                  <a:lnTo>
                    <a:pt x="7" y="32"/>
                  </a:lnTo>
                  <a:lnTo>
                    <a:pt x="18" y="32"/>
                  </a:lnTo>
                  <a:lnTo>
                    <a:pt x="18" y="32"/>
                  </a:lnTo>
                  <a:lnTo>
                    <a:pt x="29" y="32"/>
                  </a:lnTo>
                  <a:lnTo>
                    <a:pt x="36" y="30"/>
                  </a:lnTo>
                  <a:lnTo>
                    <a:pt x="40" y="26"/>
                  </a:lnTo>
                  <a:lnTo>
                    <a:pt x="43" y="23"/>
                  </a:lnTo>
                  <a:lnTo>
                    <a:pt x="43" y="23"/>
                  </a:lnTo>
                  <a:lnTo>
                    <a:pt x="43" y="19"/>
                  </a:lnTo>
                  <a:lnTo>
                    <a:pt x="41" y="17"/>
                  </a:lnTo>
                  <a:lnTo>
                    <a:pt x="41" y="17"/>
                  </a:lnTo>
                  <a:lnTo>
                    <a:pt x="37" y="14"/>
                  </a:lnTo>
                  <a:lnTo>
                    <a:pt x="31" y="13"/>
                  </a:lnTo>
                  <a:lnTo>
                    <a:pt x="24" y="12"/>
                  </a:lnTo>
                  <a:lnTo>
                    <a:pt x="20" y="11"/>
                  </a:lnTo>
                  <a:lnTo>
                    <a:pt x="20" y="1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grpSp>
    </p:spTree>
    <p:extLst>
      <p:ext uri="{BB962C8B-B14F-4D97-AF65-F5344CB8AC3E}">
        <p14:creationId xmlns:p14="http://schemas.microsoft.com/office/powerpoint/2010/main" val="95890800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Important Information">
    <p:spTree>
      <p:nvGrpSpPr>
        <p:cNvPr id="1" name=""/>
        <p:cNvGrpSpPr/>
        <p:nvPr/>
      </p:nvGrpSpPr>
      <p:grpSpPr>
        <a:xfrm>
          <a:off x="0" y="0"/>
          <a:ext cx="0" cy="0"/>
          <a:chOff x="0" y="0"/>
          <a:chExt cx="0" cy="0"/>
        </a:xfrm>
      </p:grpSpPr>
      <p:sp>
        <p:nvSpPr>
          <p:cNvPr id="2" name="Title 1"/>
          <p:cNvSpPr>
            <a:spLocks noGrp="1"/>
          </p:cNvSpPr>
          <p:nvPr>
            <p:ph type="title"/>
          </p:nvPr>
        </p:nvSpPr>
        <p:spPr>
          <a:xfrm>
            <a:off x="422820" y="228600"/>
            <a:ext cx="10918280" cy="838200"/>
          </a:xfrm>
        </p:spPr>
        <p:txBody>
          <a:bodyPr/>
          <a:lstStyle>
            <a:lvl1pPr>
              <a:defRPr sz="3000">
                <a:solidFill>
                  <a:srgbClr val="333F48"/>
                </a:solidFill>
              </a:defRPr>
            </a:lvl1pPr>
          </a:lstStyle>
          <a:p>
            <a:r>
              <a:rPr lang="en-US"/>
              <a:t>Click to edit Master title style</a:t>
            </a:r>
            <a:endParaRPr lang="en-US" dirty="0"/>
          </a:p>
        </p:txBody>
      </p:sp>
      <p:sp>
        <p:nvSpPr>
          <p:cNvPr id="3" name="Content Placeholder 2"/>
          <p:cNvSpPr>
            <a:spLocks noGrp="1"/>
          </p:cNvSpPr>
          <p:nvPr>
            <p:ph idx="1"/>
          </p:nvPr>
        </p:nvSpPr>
        <p:spPr>
          <a:xfrm>
            <a:off x="422820" y="1076325"/>
            <a:ext cx="10918280" cy="4808539"/>
          </a:xfrm>
          <a:noFill/>
          <a:ln w="9525">
            <a:noFill/>
            <a:miter lim="800000"/>
            <a:headEnd/>
            <a:tailEnd/>
          </a:ln>
          <a:effectLst/>
        </p:spPr>
        <p:txBody>
          <a:bodyPr lIns="135852"/>
          <a:lstStyle>
            <a:lvl1pPr marL="0" indent="0" algn="l" rtl="0" eaLnBrk="1" fontAlgn="base" hangingPunct="1">
              <a:spcAft>
                <a:spcPct val="0"/>
              </a:spcAft>
              <a:buSzPct val="40000"/>
              <a:defRPr lang="en-US" sz="1200" b="0" dirty="0" smtClean="0">
                <a:solidFill>
                  <a:srgbClr val="000000"/>
                </a:solidFill>
                <a:latin typeface="+mn-lt"/>
                <a:ea typeface="+mn-ea"/>
                <a:cs typeface="+mn-cs"/>
              </a:defRPr>
            </a:lvl1pPr>
            <a:lvl2pPr marL="0" indent="0" algn="l" rtl="0" eaLnBrk="1" fontAlgn="base" hangingPunct="1">
              <a:spcBef>
                <a:spcPts val="743"/>
              </a:spcBef>
              <a:spcAft>
                <a:spcPct val="0"/>
              </a:spcAft>
              <a:buSzPct val="40000"/>
              <a:buNone/>
              <a:defRPr lang="en-US" sz="1200" b="1" dirty="0">
                <a:solidFill>
                  <a:srgbClr val="000000"/>
                </a:solidFill>
                <a:latin typeface="+mn-lt"/>
                <a:ea typeface="+mn-ea"/>
                <a:cs typeface="+mn-cs"/>
              </a:defRPr>
            </a:lvl2pPr>
          </a:lstStyle>
          <a:p>
            <a:pPr lvl="0"/>
            <a:r>
              <a:rPr lang="en-US"/>
              <a:t>Click to edit Master text styles</a:t>
            </a:r>
          </a:p>
          <a:p>
            <a:pPr lvl="1"/>
            <a:r>
              <a:rPr lang="en-US"/>
              <a:t>Second level</a:t>
            </a:r>
          </a:p>
        </p:txBody>
      </p:sp>
      <p:sp>
        <p:nvSpPr>
          <p:cNvPr id="38" name="Slide Number Placeholder 3">
            <a:extLst>
              <a:ext uri="{FF2B5EF4-FFF2-40B4-BE49-F238E27FC236}">
                <a16:creationId xmlns:a16="http://schemas.microsoft.com/office/drawing/2014/main" id="{2C352912-16B3-4C34-A240-2E8BC9C6B279}"/>
              </a:ext>
            </a:extLst>
          </p:cNvPr>
          <p:cNvSpPr>
            <a:spLocks noGrp="1"/>
          </p:cNvSpPr>
          <p:nvPr>
            <p:ph type="sldNum" sz="quarter" idx="14"/>
          </p:nvPr>
        </p:nvSpPr>
        <p:spPr>
          <a:xfrm>
            <a:off x="0" y="6382513"/>
            <a:ext cx="437173" cy="268288"/>
          </a:xfrm>
        </p:spPr>
        <p:txBody>
          <a:bodyPr/>
          <a:lstStyle>
            <a:lvl1pPr>
              <a:defRPr>
                <a:solidFill>
                  <a:srgbClr val="000000"/>
                </a:solidFill>
              </a:defRPr>
            </a:lvl1pPr>
          </a:lstStyle>
          <a:p>
            <a:pPr>
              <a:defRPr/>
            </a:pPr>
            <a:fld id="{E6474CC2-1230-4213-AD1A-4B2FEEABA7A1}" type="slidenum">
              <a:rPr lang="en-US" smtClean="0"/>
              <a:pPr>
                <a:defRPr/>
              </a:pPr>
              <a:t>‹#›</a:t>
            </a:fld>
            <a:endParaRPr lang="en-US" dirty="0"/>
          </a:p>
        </p:txBody>
      </p:sp>
      <p:sp>
        <p:nvSpPr>
          <p:cNvPr id="39" name="Footer Placeholder 4">
            <a:extLst>
              <a:ext uri="{FF2B5EF4-FFF2-40B4-BE49-F238E27FC236}">
                <a16:creationId xmlns:a16="http://schemas.microsoft.com/office/drawing/2014/main" id="{206F5221-ED04-4397-8B29-76DF1316A5A9}"/>
              </a:ext>
            </a:extLst>
          </p:cNvPr>
          <p:cNvSpPr>
            <a:spLocks noGrp="1"/>
          </p:cNvSpPr>
          <p:nvPr>
            <p:ph type="ftr" sz="quarter" idx="15"/>
          </p:nvPr>
        </p:nvSpPr>
        <p:spPr>
          <a:xfrm>
            <a:off x="426722" y="6483292"/>
            <a:ext cx="5245100" cy="172485"/>
          </a:xfrm>
        </p:spPr>
        <p:txBody>
          <a:bodyPr/>
          <a:lstStyle>
            <a:lvl1pPr algn="r">
              <a:defRPr smtClean="0">
                <a:solidFill>
                  <a:srgbClr val="000000"/>
                </a:solidFill>
              </a:defRPr>
            </a:lvl1pPr>
          </a:lstStyle>
          <a:p>
            <a:pPr algn="l">
              <a:defRPr/>
            </a:pPr>
            <a:r>
              <a:rPr lang="en-US"/>
              <a:t>Page footer.</a:t>
            </a:r>
            <a:endParaRPr lang="en-US" dirty="0"/>
          </a:p>
        </p:txBody>
      </p:sp>
      <p:sp>
        <p:nvSpPr>
          <p:cNvPr id="40" name="Rectangle 155">
            <a:extLst>
              <a:ext uri="{FF2B5EF4-FFF2-40B4-BE49-F238E27FC236}">
                <a16:creationId xmlns:a16="http://schemas.microsoft.com/office/drawing/2014/main" id="{B3FB2248-AEBC-4961-BEE1-8C9E69D05409}"/>
              </a:ext>
            </a:extLst>
          </p:cNvPr>
          <p:cNvSpPr>
            <a:spLocks noGrp="1" noChangeArrowheads="1"/>
          </p:cNvSpPr>
          <p:nvPr>
            <p:ph type="dt" sz="half" idx="16"/>
          </p:nvPr>
        </p:nvSpPr>
        <p:spPr>
          <a:xfrm>
            <a:off x="426722" y="6655657"/>
            <a:ext cx="2645277" cy="120649"/>
          </a:xfrm>
        </p:spPr>
        <p:txBody>
          <a:bodyPr/>
          <a:lstStyle>
            <a:lvl1pPr algn="l">
              <a:defRPr sz="833" smtClean="0">
                <a:solidFill>
                  <a:srgbClr val="000000"/>
                </a:solidFill>
              </a:defRPr>
            </a:lvl1pPr>
          </a:lstStyle>
          <a:p>
            <a:pPr>
              <a:defRPr/>
            </a:pPr>
            <a:r>
              <a:rPr lang="en-US"/>
              <a:t>Production code #</a:t>
            </a:r>
            <a:endParaRPr lang="en-US" dirty="0"/>
          </a:p>
        </p:txBody>
      </p:sp>
      <p:grpSp>
        <p:nvGrpSpPr>
          <p:cNvPr id="4" name="Group 3">
            <a:extLst>
              <a:ext uri="{FF2B5EF4-FFF2-40B4-BE49-F238E27FC236}">
                <a16:creationId xmlns:a16="http://schemas.microsoft.com/office/drawing/2014/main" id="{DF12481C-EEC3-F913-FB2B-5EB9F2845E44}"/>
              </a:ext>
            </a:extLst>
          </p:cNvPr>
          <p:cNvGrpSpPr/>
          <p:nvPr userDrawn="1"/>
        </p:nvGrpSpPr>
        <p:grpSpPr>
          <a:xfrm>
            <a:off x="10215053" y="6295153"/>
            <a:ext cx="1527048" cy="338328"/>
            <a:chOff x="6923088" y="4475163"/>
            <a:chExt cx="1873251" cy="403225"/>
          </a:xfrm>
        </p:grpSpPr>
        <p:sp>
          <p:nvSpPr>
            <p:cNvPr id="5" name="AutoShape 4">
              <a:extLst>
                <a:ext uri="{FF2B5EF4-FFF2-40B4-BE49-F238E27FC236}">
                  <a16:creationId xmlns:a16="http://schemas.microsoft.com/office/drawing/2014/main" id="{61EDE009-BB99-A9B3-397E-DCD1D6F48B95}"/>
                </a:ext>
              </a:extLst>
            </p:cNvPr>
            <p:cNvSpPr>
              <a:spLocks noChangeAspect="1" noChangeArrowheads="1" noTextEdit="1"/>
            </p:cNvSpPr>
            <p:nvPr userDrawn="1"/>
          </p:nvSpPr>
          <p:spPr bwMode="auto">
            <a:xfrm>
              <a:off x="6923088" y="4475163"/>
              <a:ext cx="1873250" cy="403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6" name="Freeform 6">
              <a:extLst>
                <a:ext uri="{FF2B5EF4-FFF2-40B4-BE49-F238E27FC236}">
                  <a16:creationId xmlns:a16="http://schemas.microsoft.com/office/drawing/2014/main" id="{49DD4EED-588D-4D89-517F-7D18256C5415}"/>
                </a:ext>
              </a:extLst>
            </p:cNvPr>
            <p:cNvSpPr>
              <a:spLocks/>
            </p:cNvSpPr>
            <p:nvPr userDrawn="1"/>
          </p:nvSpPr>
          <p:spPr bwMode="auto">
            <a:xfrm>
              <a:off x="6929438" y="4483101"/>
              <a:ext cx="376238" cy="376238"/>
            </a:xfrm>
            <a:custGeom>
              <a:avLst/>
              <a:gdLst>
                <a:gd name="T0" fmla="*/ 118 w 237"/>
                <a:gd name="T1" fmla="*/ 237 h 237"/>
                <a:gd name="T2" fmla="*/ 142 w 237"/>
                <a:gd name="T3" fmla="*/ 235 h 237"/>
                <a:gd name="T4" fmla="*/ 165 w 237"/>
                <a:gd name="T5" fmla="*/ 228 h 237"/>
                <a:gd name="T6" fmla="*/ 185 w 237"/>
                <a:gd name="T7" fmla="*/ 217 h 237"/>
                <a:gd name="T8" fmla="*/ 202 w 237"/>
                <a:gd name="T9" fmla="*/ 202 h 237"/>
                <a:gd name="T10" fmla="*/ 217 w 237"/>
                <a:gd name="T11" fmla="*/ 185 h 237"/>
                <a:gd name="T12" fmla="*/ 228 w 237"/>
                <a:gd name="T13" fmla="*/ 165 h 237"/>
                <a:gd name="T14" fmla="*/ 235 w 237"/>
                <a:gd name="T15" fmla="*/ 142 h 237"/>
                <a:gd name="T16" fmla="*/ 237 w 237"/>
                <a:gd name="T17" fmla="*/ 119 h 237"/>
                <a:gd name="T18" fmla="*/ 236 w 237"/>
                <a:gd name="T19" fmla="*/ 106 h 237"/>
                <a:gd name="T20" fmla="*/ 232 w 237"/>
                <a:gd name="T21" fmla="*/ 84 h 237"/>
                <a:gd name="T22" fmla="*/ 223 w 237"/>
                <a:gd name="T23" fmla="*/ 62 h 237"/>
                <a:gd name="T24" fmla="*/ 210 w 237"/>
                <a:gd name="T25" fmla="*/ 43 h 237"/>
                <a:gd name="T26" fmla="*/ 194 w 237"/>
                <a:gd name="T27" fmla="*/ 27 h 237"/>
                <a:gd name="T28" fmla="*/ 175 w 237"/>
                <a:gd name="T29" fmla="*/ 15 h 237"/>
                <a:gd name="T30" fmla="*/ 154 w 237"/>
                <a:gd name="T31" fmla="*/ 6 h 237"/>
                <a:gd name="T32" fmla="*/ 131 w 237"/>
                <a:gd name="T33" fmla="*/ 1 h 237"/>
                <a:gd name="T34" fmla="*/ 118 w 237"/>
                <a:gd name="T35" fmla="*/ 0 h 237"/>
                <a:gd name="T36" fmla="*/ 94 w 237"/>
                <a:gd name="T37" fmla="*/ 2 h 237"/>
                <a:gd name="T38" fmla="*/ 72 w 237"/>
                <a:gd name="T39" fmla="*/ 9 h 237"/>
                <a:gd name="T40" fmla="*/ 52 w 237"/>
                <a:gd name="T41" fmla="*/ 21 h 237"/>
                <a:gd name="T42" fmla="*/ 35 w 237"/>
                <a:gd name="T43" fmla="*/ 35 h 237"/>
                <a:gd name="T44" fmla="*/ 19 w 237"/>
                <a:gd name="T45" fmla="*/ 52 h 237"/>
                <a:gd name="T46" fmla="*/ 9 w 237"/>
                <a:gd name="T47" fmla="*/ 72 h 237"/>
                <a:gd name="T48" fmla="*/ 2 w 237"/>
                <a:gd name="T49" fmla="*/ 94 h 237"/>
                <a:gd name="T50" fmla="*/ 0 w 237"/>
                <a:gd name="T51" fmla="*/ 119 h 237"/>
                <a:gd name="T52" fmla="*/ 1 w 237"/>
                <a:gd name="T53" fmla="*/ 131 h 237"/>
                <a:gd name="T54" fmla="*/ 5 w 237"/>
                <a:gd name="T55" fmla="*/ 154 h 237"/>
                <a:gd name="T56" fmla="*/ 14 w 237"/>
                <a:gd name="T57" fmla="*/ 175 h 237"/>
                <a:gd name="T58" fmla="*/ 26 w 237"/>
                <a:gd name="T59" fmla="*/ 194 h 237"/>
                <a:gd name="T60" fmla="*/ 43 w 237"/>
                <a:gd name="T61" fmla="*/ 210 h 237"/>
                <a:gd name="T62" fmla="*/ 62 w 237"/>
                <a:gd name="T63" fmla="*/ 223 h 237"/>
                <a:gd name="T64" fmla="*/ 83 w 237"/>
                <a:gd name="T65" fmla="*/ 233 h 237"/>
                <a:gd name="T66" fmla="*/ 106 w 237"/>
                <a:gd name="T67" fmla="*/ 237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7" h="237">
                  <a:moveTo>
                    <a:pt x="118" y="237"/>
                  </a:moveTo>
                  <a:lnTo>
                    <a:pt x="118" y="237"/>
                  </a:lnTo>
                  <a:lnTo>
                    <a:pt x="131" y="237"/>
                  </a:lnTo>
                  <a:lnTo>
                    <a:pt x="142" y="235"/>
                  </a:lnTo>
                  <a:lnTo>
                    <a:pt x="154" y="233"/>
                  </a:lnTo>
                  <a:lnTo>
                    <a:pt x="165" y="228"/>
                  </a:lnTo>
                  <a:lnTo>
                    <a:pt x="175" y="223"/>
                  </a:lnTo>
                  <a:lnTo>
                    <a:pt x="185" y="217"/>
                  </a:lnTo>
                  <a:lnTo>
                    <a:pt x="194" y="210"/>
                  </a:lnTo>
                  <a:lnTo>
                    <a:pt x="202" y="202"/>
                  </a:lnTo>
                  <a:lnTo>
                    <a:pt x="210" y="194"/>
                  </a:lnTo>
                  <a:lnTo>
                    <a:pt x="217" y="185"/>
                  </a:lnTo>
                  <a:lnTo>
                    <a:pt x="223" y="175"/>
                  </a:lnTo>
                  <a:lnTo>
                    <a:pt x="228" y="165"/>
                  </a:lnTo>
                  <a:lnTo>
                    <a:pt x="232" y="154"/>
                  </a:lnTo>
                  <a:lnTo>
                    <a:pt x="235" y="142"/>
                  </a:lnTo>
                  <a:lnTo>
                    <a:pt x="236" y="131"/>
                  </a:lnTo>
                  <a:lnTo>
                    <a:pt x="237" y="119"/>
                  </a:lnTo>
                  <a:lnTo>
                    <a:pt x="237" y="119"/>
                  </a:lnTo>
                  <a:lnTo>
                    <a:pt x="236" y="106"/>
                  </a:lnTo>
                  <a:lnTo>
                    <a:pt x="235" y="94"/>
                  </a:lnTo>
                  <a:lnTo>
                    <a:pt x="232" y="84"/>
                  </a:lnTo>
                  <a:lnTo>
                    <a:pt x="228" y="72"/>
                  </a:lnTo>
                  <a:lnTo>
                    <a:pt x="223" y="62"/>
                  </a:lnTo>
                  <a:lnTo>
                    <a:pt x="217" y="52"/>
                  </a:lnTo>
                  <a:lnTo>
                    <a:pt x="210" y="43"/>
                  </a:lnTo>
                  <a:lnTo>
                    <a:pt x="202" y="35"/>
                  </a:lnTo>
                  <a:lnTo>
                    <a:pt x="194" y="27"/>
                  </a:lnTo>
                  <a:lnTo>
                    <a:pt x="185" y="21"/>
                  </a:lnTo>
                  <a:lnTo>
                    <a:pt x="175" y="15"/>
                  </a:lnTo>
                  <a:lnTo>
                    <a:pt x="165" y="9"/>
                  </a:lnTo>
                  <a:lnTo>
                    <a:pt x="154" y="6"/>
                  </a:lnTo>
                  <a:lnTo>
                    <a:pt x="142" y="2"/>
                  </a:lnTo>
                  <a:lnTo>
                    <a:pt x="131" y="1"/>
                  </a:lnTo>
                  <a:lnTo>
                    <a:pt x="118" y="0"/>
                  </a:lnTo>
                  <a:lnTo>
                    <a:pt x="118" y="0"/>
                  </a:lnTo>
                  <a:lnTo>
                    <a:pt x="106" y="1"/>
                  </a:lnTo>
                  <a:lnTo>
                    <a:pt x="94" y="2"/>
                  </a:lnTo>
                  <a:lnTo>
                    <a:pt x="83" y="6"/>
                  </a:lnTo>
                  <a:lnTo>
                    <a:pt x="72" y="9"/>
                  </a:lnTo>
                  <a:lnTo>
                    <a:pt x="62" y="15"/>
                  </a:lnTo>
                  <a:lnTo>
                    <a:pt x="52" y="21"/>
                  </a:lnTo>
                  <a:lnTo>
                    <a:pt x="43" y="27"/>
                  </a:lnTo>
                  <a:lnTo>
                    <a:pt x="35" y="35"/>
                  </a:lnTo>
                  <a:lnTo>
                    <a:pt x="26" y="43"/>
                  </a:lnTo>
                  <a:lnTo>
                    <a:pt x="19" y="52"/>
                  </a:lnTo>
                  <a:lnTo>
                    <a:pt x="14" y="62"/>
                  </a:lnTo>
                  <a:lnTo>
                    <a:pt x="9" y="72"/>
                  </a:lnTo>
                  <a:lnTo>
                    <a:pt x="5" y="84"/>
                  </a:lnTo>
                  <a:lnTo>
                    <a:pt x="2" y="94"/>
                  </a:lnTo>
                  <a:lnTo>
                    <a:pt x="1" y="106"/>
                  </a:lnTo>
                  <a:lnTo>
                    <a:pt x="0" y="119"/>
                  </a:lnTo>
                  <a:lnTo>
                    <a:pt x="0" y="119"/>
                  </a:lnTo>
                  <a:lnTo>
                    <a:pt x="1" y="131"/>
                  </a:lnTo>
                  <a:lnTo>
                    <a:pt x="2" y="142"/>
                  </a:lnTo>
                  <a:lnTo>
                    <a:pt x="5" y="154"/>
                  </a:lnTo>
                  <a:lnTo>
                    <a:pt x="9" y="165"/>
                  </a:lnTo>
                  <a:lnTo>
                    <a:pt x="14" y="175"/>
                  </a:lnTo>
                  <a:lnTo>
                    <a:pt x="19" y="185"/>
                  </a:lnTo>
                  <a:lnTo>
                    <a:pt x="26" y="194"/>
                  </a:lnTo>
                  <a:lnTo>
                    <a:pt x="35" y="202"/>
                  </a:lnTo>
                  <a:lnTo>
                    <a:pt x="43" y="210"/>
                  </a:lnTo>
                  <a:lnTo>
                    <a:pt x="52" y="217"/>
                  </a:lnTo>
                  <a:lnTo>
                    <a:pt x="62" y="223"/>
                  </a:lnTo>
                  <a:lnTo>
                    <a:pt x="72" y="228"/>
                  </a:lnTo>
                  <a:lnTo>
                    <a:pt x="83" y="233"/>
                  </a:lnTo>
                  <a:lnTo>
                    <a:pt x="94" y="235"/>
                  </a:lnTo>
                  <a:lnTo>
                    <a:pt x="106" y="237"/>
                  </a:lnTo>
                  <a:lnTo>
                    <a:pt x="118" y="23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7" name="Freeform 7">
              <a:extLst>
                <a:ext uri="{FF2B5EF4-FFF2-40B4-BE49-F238E27FC236}">
                  <a16:creationId xmlns:a16="http://schemas.microsoft.com/office/drawing/2014/main" id="{484C108D-3C9C-65F8-3369-F73938E03BE8}"/>
                </a:ext>
              </a:extLst>
            </p:cNvPr>
            <p:cNvSpPr>
              <a:spLocks/>
            </p:cNvSpPr>
            <p:nvPr userDrawn="1"/>
          </p:nvSpPr>
          <p:spPr bwMode="auto">
            <a:xfrm>
              <a:off x="6929438" y="4483101"/>
              <a:ext cx="376238" cy="376238"/>
            </a:xfrm>
            <a:custGeom>
              <a:avLst/>
              <a:gdLst>
                <a:gd name="T0" fmla="*/ 118 w 237"/>
                <a:gd name="T1" fmla="*/ 237 h 237"/>
                <a:gd name="T2" fmla="*/ 142 w 237"/>
                <a:gd name="T3" fmla="*/ 235 h 237"/>
                <a:gd name="T4" fmla="*/ 165 w 237"/>
                <a:gd name="T5" fmla="*/ 228 h 237"/>
                <a:gd name="T6" fmla="*/ 185 w 237"/>
                <a:gd name="T7" fmla="*/ 217 h 237"/>
                <a:gd name="T8" fmla="*/ 202 w 237"/>
                <a:gd name="T9" fmla="*/ 202 h 237"/>
                <a:gd name="T10" fmla="*/ 217 w 237"/>
                <a:gd name="T11" fmla="*/ 185 h 237"/>
                <a:gd name="T12" fmla="*/ 228 w 237"/>
                <a:gd name="T13" fmla="*/ 165 h 237"/>
                <a:gd name="T14" fmla="*/ 235 w 237"/>
                <a:gd name="T15" fmla="*/ 142 h 237"/>
                <a:gd name="T16" fmla="*/ 237 w 237"/>
                <a:gd name="T17" fmla="*/ 119 h 237"/>
                <a:gd name="T18" fmla="*/ 236 w 237"/>
                <a:gd name="T19" fmla="*/ 106 h 237"/>
                <a:gd name="T20" fmla="*/ 232 w 237"/>
                <a:gd name="T21" fmla="*/ 84 h 237"/>
                <a:gd name="T22" fmla="*/ 223 w 237"/>
                <a:gd name="T23" fmla="*/ 62 h 237"/>
                <a:gd name="T24" fmla="*/ 210 w 237"/>
                <a:gd name="T25" fmla="*/ 43 h 237"/>
                <a:gd name="T26" fmla="*/ 194 w 237"/>
                <a:gd name="T27" fmla="*/ 27 h 237"/>
                <a:gd name="T28" fmla="*/ 175 w 237"/>
                <a:gd name="T29" fmla="*/ 15 h 237"/>
                <a:gd name="T30" fmla="*/ 154 w 237"/>
                <a:gd name="T31" fmla="*/ 6 h 237"/>
                <a:gd name="T32" fmla="*/ 131 w 237"/>
                <a:gd name="T33" fmla="*/ 1 h 237"/>
                <a:gd name="T34" fmla="*/ 118 w 237"/>
                <a:gd name="T35" fmla="*/ 0 h 237"/>
                <a:gd name="T36" fmla="*/ 94 w 237"/>
                <a:gd name="T37" fmla="*/ 2 h 237"/>
                <a:gd name="T38" fmla="*/ 72 w 237"/>
                <a:gd name="T39" fmla="*/ 9 h 237"/>
                <a:gd name="T40" fmla="*/ 52 w 237"/>
                <a:gd name="T41" fmla="*/ 21 h 237"/>
                <a:gd name="T42" fmla="*/ 35 w 237"/>
                <a:gd name="T43" fmla="*/ 35 h 237"/>
                <a:gd name="T44" fmla="*/ 19 w 237"/>
                <a:gd name="T45" fmla="*/ 52 h 237"/>
                <a:gd name="T46" fmla="*/ 9 w 237"/>
                <a:gd name="T47" fmla="*/ 72 h 237"/>
                <a:gd name="T48" fmla="*/ 2 w 237"/>
                <a:gd name="T49" fmla="*/ 94 h 237"/>
                <a:gd name="T50" fmla="*/ 0 w 237"/>
                <a:gd name="T51" fmla="*/ 119 h 237"/>
                <a:gd name="T52" fmla="*/ 1 w 237"/>
                <a:gd name="T53" fmla="*/ 131 h 237"/>
                <a:gd name="T54" fmla="*/ 5 w 237"/>
                <a:gd name="T55" fmla="*/ 154 h 237"/>
                <a:gd name="T56" fmla="*/ 14 w 237"/>
                <a:gd name="T57" fmla="*/ 175 h 237"/>
                <a:gd name="T58" fmla="*/ 26 w 237"/>
                <a:gd name="T59" fmla="*/ 194 h 237"/>
                <a:gd name="T60" fmla="*/ 43 w 237"/>
                <a:gd name="T61" fmla="*/ 210 h 237"/>
                <a:gd name="T62" fmla="*/ 62 w 237"/>
                <a:gd name="T63" fmla="*/ 223 h 237"/>
                <a:gd name="T64" fmla="*/ 83 w 237"/>
                <a:gd name="T65" fmla="*/ 233 h 237"/>
                <a:gd name="T66" fmla="*/ 106 w 237"/>
                <a:gd name="T67" fmla="*/ 237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7" h="237">
                  <a:moveTo>
                    <a:pt x="118" y="237"/>
                  </a:moveTo>
                  <a:lnTo>
                    <a:pt x="118" y="237"/>
                  </a:lnTo>
                  <a:lnTo>
                    <a:pt x="131" y="237"/>
                  </a:lnTo>
                  <a:lnTo>
                    <a:pt x="142" y="235"/>
                  </a:lnTo>
                  <a:lnTo>
                    <a:pt x="154" y="233"/>
                  </a:lnTo>
                  <a:lnTo>
                    <a:pt x="165" y="228"/>
                  </a:lnTo>
                  <a:lnTo>
                    <a:pt x="175" y="223"/>
                  </a:lnTo>
                  <a:lnTo>
                    <a:pt x="185" y="217"/>
                  </a:lnTo>
                  <a:lnTo>
                    <a:pt x="194" y="210"/>
                  </a:lnTo>
                  <a:lnTo>
                    <a:pt x="202" y="202"/>
                  </a:lnTo>
                  <a:lnTo>
                    <a:pt x="210" y="194"/>
                  </a:lnTo>
                  <a:lnTo>
                    <a:pt x="217" y="185"/>
                  </a:lnTo>
                  <a:lnTo>
                    <a:pt x="223" y="175"/>
                  </a:lnTo>
                  <a:lnTo>
                    <a:pt x="228" y="165"/>
                  </a:lnTo>
                  <a:lnTo>
                    <a:pt x="232" y="154"/>
                  </a:lnTo>
                  <a:lnTo>
                    <a:pt x="235" y="142"/>
                  </a:lnTo>
                  <a:lnTo>
                    <a:pt x="236" y="131"/>
                  </a:lnTo>
                  <a:lnTo>
                    <a:pt x="237" y="119"/>
                  </a:lnTo>
                  <a:lnTo>
                    <a:pt x="237" y="119"/>
                  </a:lnTo>
                  <a:lnTo>
                    <a:pt x="236" y="106"/>
                  </a:lnTo>
                  <a:lnTo>
                    <a:pt x="235" y="94"/>
                  </a:lnTo>
                  <a:lnTo>
                    <a:pt x="232" y="84"/>
                  </a:lnTo>
                  <a:lnTo>
                    <a:pt x="228" y="72"/>
                  </a:lnTo>
                  <a:lnTo>
                    <a:pt x="223" y="62"/>
                  </a:lnTo>
                  <a:lnTo>
                    <a:pt x="217" y="52"/>
                  </a:lnTo>
                  <a:lnTo>
                    <a:pt x="210" y="43"/>
                  </a:lnTo>
                  <a:lnTo>
                    <a:pt x="202" y="35"/>
                  </a:lnTo>
                  <a:lnTo>
                    <a:pt x="194" y="27"/>
                  </a:lnTo>
                  <a:lnTo>
                    <a:pt x="185" y="21"/>
                  </a:lnTo>
                  <a:lnTo>
                    <a:pt x="175" y="15"/>
                  </a:lnTo>
                  <a:lnTo>
                    <a:pt x="165" y="9"/>
                  </a:lnTo>
                  <a:lnTo>
                    <a:pt x="154" y="6"/>
                  </a:lnTo>
                  <a:lnTo>
                    <a:pt x="142" y="2"/>
                  </a:lnTo>
                  <a:lnTo>
                    <a:pt x="131" y="1"/>
                  </a:lnTo>
                  <a:lnTo>
                    <a:pt x="118" y="0"/>
                  </a:lnTo>
                  <a:lnTo>
                    <a:pt x="118" y="0"/>
                  </a:lnTo>
                  <a:lnTo>
                    <a:pt x="106" y="1"/>
                  </a:lnTo>
                  <a:lnTo>
                    <a:pt x="94" y="2"/>
                  </a:lnTo>
                  <a:lnTo>
                    <a:pt x="83" y="6"/>
                  </a:lnTo>
                  <a:lnTo>
                    <a:pt x="72" y="9"/>
                  </a:lnTo>
                  <a:lnTo>
                    <a:pt x="62" y="15"/>
                  </a:lnTo>
                  <a:lnTo>
                    <a:pt x="52" y="21"/>
                  </a:lnTo>
                  <a:lnTo>
                    <a:pt x="43" y="27"/>
                  </a:lnTo>
                  <a:lnTo>
                    <a:pt x="35" y="35"/>
                  </a:lnTo>
                  <a:lnTo>
                    <a:pt x="26" y="43"/>
                  </a:lnTo>
                  <a:lnTo>
                    <a:pt x="19" y="52"/>
                  </a:lnTo>
                  <a:lnTo>
                    <a:pt x="14" y="62"/>
                  </a:lnTo>
                  <a:lnTo>
                    <a:pt x="9" y="72"/>
                  </a:lnTo>
                  <a:lnTo>
                    <a:pt x="5" y="84"/>
                  </a:lnTo>
                  <a:lnTo>
                    <a:pt x="2" y="94"/>
                  </a:lnTo>
                  <a:lnTo>
                    <a:pt x="1" y="106"/>
                  </a:lnTo>
                  <a:lnTo>
                    <a:pt x="0" y="119"/>
                  </a:lnTo>
                  <a:lnTo>
                    <a:pt x="0" y="119"/>
                  </a:lnTo>
                  <a:lnTo>
                    <a:pt x="1" y="131"/>
                  </a:lnTo>
                  <a:lnTo>
                    <a:pt x="2" y="142"/>
                  </a:lnTo>
                  <a:lnTo>
                    <a:pt x="5" y="154"/>
                  </a:lnTo>
                  <a:lnTo>
                    <a:pt x="9" y="165"/>
                  </a:lnTo>
                  <a:lnTo>
                    <a:pt x="14" y="175"/>
                  </a:lnTo>
                  <a:lnTo>
                    <a:pt x="19" y="185"/>
                  </a:lnTo>
                  <a:lnTo>
                    <a:pt x="26" y="194"/>
                  </a:lnTo>
                  <a:lnTo>
                    <a:pt x="35" y="202"/>
                  </a:lnTo>
                  <a:lnTo>
                    <a:pt x="43" y="210"/>
                  </a:lnTo>
                  <a:lnTo>
                    <a:pt x="52" y="217"/>
                  </a:lnTo>
                  <a:lnTo>
                    <a:pt x="62" y="223"/>
                  </a:lnTo>
                  <a:lnTo>
                    <a:pt x="72" y="228"/>
                  </a:lnTo>
                  <a:lnTo>
                    <a:pt x="83" y="233"/>
                  </a:lnTo>
                  <a:lnTo>
                    <a:pt x="94" y="235"/>
                  </a:lnTo>
                  <a:lnTo>
                    <a:pt x="106" y="237"/>
                  </a:lnTo>
                  <a:lnTo>
                    <a:pt x="118" y="23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8" name="Freeform 83">
              <a:extLst>
                <a:ext uri="{FF2B5EF4-FFF2-40B4-BE49-F238E27FC236}">
                  <a16:creationId xmlns:a16="http://schemas.microsoft.com/office/drawing/2014/main" id="{3E3B3A6F-310A-2F48-40E5-48B316FA60A8}"/>
                </a:ext>
              </a:extLst>
            </p:cNvPr>
            <p:cNvSpPr>
              <a:spLocks/>
            </p:cNvSpPr>
            <p:nvPr userDrawn="1"/>
          </p:nvSpPr>
          <p:spPr bwMode="auto">
            <a:xfrm>
              <a:off x="6923088" y="4475163"/>
              <a:ext cx="387350" cy="369888"/>
            </a:xfrm>
            <a:custGeom>
              <a:avLst/>
              <a:gdLst>
                <a:gd name="T0" fmla="*/ 161 w 244"/>
                <a:gd name="T1" fmla="*/ 152 h 233"/>
                <a:gd name="T2" fmla="*/ 76 w 244"/>
                <a:gd name="T3" fmla="*/ 233 h 233"/>
                <a:gd name="T4" fmla="*/ 55 w 244"/>
                <a:gd name="T5" fmla="*/ 221 h 233"/>
                <a:gd name="T6" fmla="*/ 27 w 244"/>
                <a:gd name="T7" fmla="*/ 197 h 233"/>
                <a:gd name="T8" fmla="*/ 9 w 244"/>
                <a:gd name="T9" fmla="*/ 166 h 233"/>
                <a:gd name="T10" fmla="*/ 2 w 244"/>
                <a:gd name="T11" fmla="*/ 144 h 233"/>
                <a:gd name="T12" fmla="*/ 1 w 244"/>
                <a:gd name="T13" fmla="*/ 108 h 233"/>
                <a:gd name="T14" fmla="*/ 9 w 244"/>
                <a:gd name="T15" fmla="*/ 74 h 233"/>
                <a:gd name="T16" fmla="*/ 21 w 244"/>
                <a:gd name="T17" fmla="*/ 53 h 233"/>
                <a:gd name="T18" fmla="*/ 46 w 244"/>
                <a:gd name="T19" fmla="*/ 26 h 233"/>
                <a:gd name="T20" fmla="*/ 77 w 244"/>
                <a:gd name="T21" fmla="*/ 7 h 233"/>
                <a:gd name="T22" fmla="*/ 96 w 244"/>
                <a:gd name="T23" fmla="*/ 2 h 233"/>
                <a:gd name="T24" fmla="*/ 127 w 244"/>
                <a:gd name="T25" fmla="*/ 0 h 233"/>
                <a:gd name="T26" fmla="*/ 156 w 244"/>
                <a:gd name="T27" fmla="*/ 5 h 233"/>
                <a:gd name="T28" fmla="*/ 177 w 244"/>
                <a:gd name="T29" fmla="*/ 13 h 233"/>
                <a:gd name="T30" fmla="*/ 205 w 244"/>
                <a:gd name="T31" fmla="*/ 33 h 233"/>
                <a:gd name="T32" fmla="*/ 226 w 244"/>
                <a:gd name="T33" fmla="*/ 59 h 233"/>
                <a:gd name="T34" fmla="*/ 237 w 244"/>
                <a:gd name="T35" fmla="*/ 82 h 233"/>
                <a:gd name="T36" fmla="*/ 244 w 244"/>
                <a:gd name="T37" fmla="*/ 119 h 233"/>
                <a:gd name="T38" fmla="*/ 238 w 244"/>
                <a:gd name="T39" fmla="*/ 157 h 233"/>
                <a:gd name="T40" fmla="*/ 223 w 244"/>
                <a:gd name="T41" fmla="*/ 188 h 233"/>
                <a:gd name="T42" fmla="*/ 199 w 244"/>
                <a:gd name="T43" fmla="*/ 215 h 233"/>
                <a:gd name="T44" fmla="*/ 211 w 244"/>
                <a:gd name="T45" fmla="*/ 186 h 233"/>
                <a:gd name="T46" fmla="*/ 152 w 244"/>
                <a:gd name="T47" fmla="*/ 135 h 233"/>
                <a:gd name="T48" fmla="*/ 230 w 244"/>
                <a:gd name="T49" fmla="*/ 146 h 233"/>
                <a:gd name="T50" fmla="*/ 232 w 244"/>
                <a:gd name="T51" fmla="*/ 103 h 233"/>
                <a:gd name="T52" fmla="*/ 156 w 244"/>
                <a:gd name="T53" fmla="*/ 108 h 233"/>
                <a:gd name="T54" fmla="*/ 216 w 244"/>
                <a:gd name="T55" fmla="*/ 62 h 233"/>
                <a:gd name="T56" fmla="*/ 148 w 244"/>
                <a:gd name="T57" fmla="*/ 96 h 233"/>
                <a:gd name="T58" fmla="*/ 184 w 244"/>
                <a:gd name="T59" fmla="*/ 30 h 233"/>
                <a:gd name="T60" fmla="*/ 145 w 244"/>
                <a:gd name="T61" fmla="*/ 13 h 233"/>
                <a:gd name="T62" fmla="*/ 116 w 244"/>
                <a:gd name="T63" fmla="*/ 62 h 233"/>
                <a:gd name="T64" fmla="*/ 102 w 244"/>
                <a:gd name="T65" fmla="*/ 11 h 233"/>
                <a:gd name="T66" fmla="*/ 61 w 244"/>
                <a:gd name="T67" fmla="*/ 28 h 233"/>
                <a:gd name="T68" fmla="*/ 96 w 244"/>
                <a:gd name="T69" fmla="*/ 94 h 233"/>
                <a:gd name="T70" fmla="*/ 29 w 244"/>
                <a:gd name="T71" fmla="*/ 59 h 233"/>
                <a:gd name="T72" fmla="*/ 13 w 244"/>
                <a:gd name="T73" fmla="*/ 98 h 233"/>
                <a:gd name="T74" fmla="*/ 86 w 244"/>
                <a:gd name="T75" fmla="*/ 121 h 233"/>
                <a:gd name="T76" fmla="*/ 14 w 244"/>
                <a:gd name="T77" fmla="*/ 142 h 233"/>
                <a:gd name="T78" fmla="*/ 29 w 244"/>
                <a:gd name="T79" fmla="*/ 183 h 233"/>
                <a:gd name="T80" fmla="*/ 77 w 244"/>
                <a:gd name="T81" fmla="*/ 159 h 233"/>
                <a:gd name="T82" fmla="*/ 93 w 244"/>
                <a:gd name="T83" fmla="*/ 135 h 233"/>
                <a:gd name="T84" fmla="*/ 104 w 244"/>
                <a:gd name="T85" fmla="*/ 14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44" h="233">
                  <a:moveTo>
                    <a:pt x="104" y="144"/>
                  </a:moveTo>
                  <a:lnTo>
                    <a:pt x="148" y="144"/>
                  </a:lnTo>
                  <a:lnTo>
                    <a:pt x="161" y="152"/>
                  </a:lnTo>
                  <a:lnTo>
                    <a:pt x="102" y="152"/>
                  </a:lnTo>
                  <a:lnTo>
                    <a:pt x="79" y="225"/>
                  </a:lnTo>
                  <a:lnTo>
                    <a:pt x="76" y="233"/>
                  </a:lnTo>
                  <a:lnTo>
                    <a:pt x="76" y="233"/>
                  </a:lnTo>
                  <a:lnTo>
                    <a:pt x="66" y="228"/>
                  </a:lnTo>
                  <a:lnTo>
                    <a:pt x="55" y="221"/>
                  </a:lnTo>
                  <a:lnTo>
                    <a:pt x="45" y="214"/>
                  </a:lnTo>
                  <a:lnTo>
                    <a:pt x="36" y="206"/>
                  </a:lnTo>
                  <a:lnTo>
                    <a:pt x="27" y="197"/>
                  </a:lnTo>
                  <a:lnTo>
                    <a:pt x="20" y="187"/>
                  </a:lnTo>
                  <a:lnTo>
                    <a:pt x="14" y="177"/>
                  </a:lnTo>
                  <a:lnTo>
                    <a:pt x="9" y="166"/>
                  </a:lnTo>
                  <a:lnTo>
                    <a:pt x="9" y="166"/>
                  </a:lnTo>
                  <a:lnTo>
                    <a:pt x="5" y="156"/>
                  </a:lnTo>
                  <a:lnTo>
                    <a:pt x="2" y="144"/>
                  </a:lnTo>
                  <a:lnTo>
                    <a:pt x="0" y="132"/>
                  </a:lnTo>
                  <a:lnTo>
                    <a:pt x="0" y="121"/>
                  </a:lnTo>
                  <a:lnTo>
                    <a:pt x="1" y="108"/>
                  </a:lnTo>
                  <a:lnTo>
                    <a:pt x="2" y="96"/>
                  </a:lnTo>
                  <a:lnTo>
                    <a:pt x="5" y="85"/>
                  </a:lnTo>
                  <a:lnTo>
                    <a:pt x="9" y="74"/>
                  </a:lnTo>
                  <a:lnTo>
                    <a:pt x="9" y="74"/>
                  </a:lnTo>
                  <a:lnTo>
                    <a:pt x="14" y="63"/>
                  </a:lnTo>
                  <a:lnTo>
                    <a:pt x="21" y="53"/>
                  </a:lnTo>
                  <a:lnTo>
                    <a:pt x="28" y="43"/>
                  </a:lnTo>
                  <a:lnTo>
                    <a:pt x="36" y="34"/>
                  </a:lnTo>
                  <a:lnTo>
                    <a:pt x="46" y="26"/>
                  </a:lnTo>
                  <a:lnTo>
                    <a:pt x="56" y="19"/>
                  </a:lnTo>
                  <a:lnTo>
                    <a:pt x="67" y="12"/>
                  </a:lnTo>
                  <a:lnTo>
                    <a:pt x="77" y="7"/>
                  </a:lnTo>
                  <a:lnTo>
                    <a:pt x="77" y="7"/>
                  </a:lnTo>
                  <a:lnTo>
                    <a:pt x="87" y="5"/>
                  </a:lnTo>
                  <a:lnTo>
                    <a:pt x="96" y="2"/>
                  </a:lnTo>
                  <a:lnTo>
                    <a:pt x="107" y="0"/>
                  </a:lnTo>
                  <a:lnTo>
                    <a:pt x="116" y="0"/>
                  </a:lnTo>
                  <a:lnTo>
                    <a:pt x="127" y="0"/>
                  </a:lnTo>
                  <a:lnTo>
                    <a:pt x="137" y="0"/>
                  </a:lnTo>
                  <a:lnTo>
                    <a:pt x="146" y="2"/>
                  </a:lnTo>
                  <a:lnTo>
                    <a:pt x="156" y="5"/>
                  </a:lnTo>
                  <a:lnTo>
                    <a:pt x="156" y="5"/>
                  </a:lnTo>
                  <a:lnTo>
                    <a:pt x="166" y="8"/>
                  </a:lnTo>
                  <a:lnTo>
                    <a:pt x="177" y="13"/>
                  </a:lnTo>
                  <a:lnTo>
                    <a:pt x="186" y="19"/>
                  </a:lnTo>
                  <a:lnTo>
                    <a:pt x="196" y="25"/>
                  </a:lnTo>
                  <a:lnTo>
                    <a:pt x="205" y="33"/>
                  </a:lnTo>
                  <a:lnTo>
                    <a:pt x="213" y="41"/>
                  </a:lnTo>
                  <a:lnTo>
                    <a:pt x="220" y="49"/>
                  </a:lnTo>
                  <a:lnTo>
                    <a:pt x="226" y="59"/>
                  </a:lnTo>
                  <a:lnTo>
                    <a:pt x="226" y="59"/>
                  </a:lnTo>
                  <a:lnTo>
                    <a:pt x="232" y="70"/>
                  </a:lnTo>
                  <a:lnTo>
                    <a:pt x="237" y="82"/>
                  </a:lnTo>
                  <a:lnTo>
                    <a:pt x="240" y="94"/>
                  </a:lnTo>
                  <a:lnTo>
                    <a:pt x="243" y="107"/>
                  </a:lnTo>
                  <a:lnTo>
                    <a:pt x="244" y="119"/>
                  </a:lnTo>
                  <a:lnTo>
                    <a:pt x="243" y="132"/>
                  </a:lnTo>
                  <a:lnTo>
                    <a:pt x="241" y="145"/>
                  </a:lnTo>
                  <a:lnTo>
                    <a:pt x="238" y="157"/>
                  </a:lnTo>
                  <a:lnTo>
                    <a:pt x="238" y="157"/>
                  </a:lnTo>
                  <a:lnTo>
                    <a:pt x="232" y="173"/>
                  </a:lnTo>
                  <a:lnTo>
                    <a:pt x="223" y="188"/>
                  </a:lnTo>
                  <a:lnTo>
                    <a:pt x="212" y="202"/>
                  </a:lnTo>
                  <a:lnTo>
                    <a:pt x="206" y="210"/>
                  </a:lnTo>
                  <a:lnTo>
                    <a:pt x="199" y="215"/>
                  </a:lnTo>
                  <a:lnTo>
                    <a:pt x="196" y="210"/>
                  </a:lnTo>
                  <a:lnTo>
                    <a:pt x="166" y="162"/>
                  </a:lnTo>
                  <a:lnTo>
                    <a:pt x="211" y="186"/>
                  </a:lnTo>
                  <a:lnTo>
                    <a:pt x="211" y="186"/>
                  </a:lnTo>
                  <a:lnTo>
                    <a:pt x="212" y="186"/>
                  </a:lnTo>
                  <a:lnTo>
                    <a:pt x="152" y="135"/>
                  </a:lnTo>
                  <a:lnTo>
                    <a:pt x="229" y="146"/>
                  </a:lnTo>
                  <a:lnTo>
                    <a:pt x="229" y="146"/>
                  </a:lnTo>
                  <a:lnTo>
                    <a:pt x="230" y="146"/>
                  </a:lnTo>
                  <a:lnTo>
                    <a:pt x="229" y="146"/>
                  </a:lnTo>
                  <a:lnTo>
                    <a:pt x="157" y="121"/>
                  </a:lnTo>
                  <a:lnTo>
                    <a:pt x="232" y="103"/>
                  </a:lnTo>
                  <a:lnTo>
                    <a:pt x="232" y="103"/>
                  </a:lnTo>
                  <a:lnTo>
                    <a:pt x="232" y="102"/>
                  </a:lnTo>
                  <a:lnTo>
                    <a:pt x="156" y="108"/>
                  </a:lnTo>
                  <a:lnTo>
                    <a:pt x="210" y="67"/>
                  </a:lnTo>
                  <a:lnTo>
                    <a:pt x="216" y="62"/>
                  </a:lnTo>
                  <a:lnTo>
                    <a:pt x="216" y="62"/>
                  </a:lnTo>
                  <a:lnTo>
                    <a:pt x="214" y="62"/>
                  </a:lnTo>
                  <a:lnTo>
                    <a:pt x="158" y="91"/>
                  </a:lnTo>
                  <a:lnTo>
                    <a:pt x="148" y="96"/>
                  </a:lnTo>
                  <a:lnTo>
                    <a:pt x="185" y="30"/>
                  </a:lnTo>
                  <a:lnTo>
                    <a:pt x="185" y="30"/>
                  </a:lnTo>
                  <a:lnTo>
                    <a:pt x="184" y="30"/>
                  </a:lnTo>
                  <a:lnTo>
                    <a:pt x="136" y="88"/>
                  </a:lnTo>
                  <a:lnTo>
                    <a:pt x="145" y="13"/>
                  </a:lnTo>
                  <a:lnTo>
                    <a:pt x="145" y="13"/>
                  </a:lnTo>
                  <a:lnTo>
                    <a:pt x="144" y="13"/>
                  </a:lnTo>
                  <a:lnTo>
                    <a:pt x="122" y="85"/>
                  </a:lnTo>
                  <a:lnTo>
                    <a:pt x="116" y="62"/>
                  </a:lnTo>
                  <a:lnTo>
                    <a:pt x="103" y="11"/>
                  </a:lnTo>
                  <a:lnTo>
                    <a:pt x="103" y="11"/>
                  </a:lnTo>
                  <a:lnTo>
                    <a:pt x="102" y="11"/>
                  </a:lnTo>
                  <a:lnTo>
                    <a:pt x="103" y="16"/>
                  </a:lnTo>
                  <a:lnTo>
                    <a:pt x="108" y="88"/>
                  </a:lnTo>
                  <a:lnTo>
                    <a:pt x="61" y="28"/>
                  </a:lnTo>
                  <a:lnTo>
                    <a:pt x="61" y="28"/>
                  </a:lnTo>
                  <a:lnTo>
                    <a:pt x="61" y="28"/>
                  </a:lnTo>
                  <a:lnTo>
                    <a:pt x="96" y="94"/>
                  </a:lnTo>
                  <a:lnTo>
                    <a:pt x="30" y="59"/>
                  </a:lnTo>
                  <a:lnTo>
                    <a:pt x="30" y="59"/>
                  </a:lnTo>
                  <a:lnTo>
                    <a:pt x="29" y="59"/>
                  </a:lnTo>
                  <a:lnTo>
                    <a:pt x="82" y="102"/>
                  </a:lnTo>
                  <a:lnTo>
                    <a:pt x="88" y="107"/>
                  </a:lnTo>
                  <a:lnTo>
                    <a:pt x="13" y="98"/>
                  </a:lnTo>
                  <a:lnTo>
                    <a:pt x="13" y="98"/>
                  </a:lnTo>
                  <a:lnTo>
                    <a:pt x="13" y="99"/>
                  </a:lnTo>
                  <a:lnTo>
                    <a:pt x="86" y="121"/>
                  </a:lnTo>
                  <a:lnTo>
                    <a:pt x="14" y="142"/>
                  </a:lnTo>
                  <a:lnTo>
                    <a:pt x="14" y="142"/>
                  </a:lnTo>
                  <a:lnTo>
                    <a:pt x="14" y="142"/>
                  </a:lnTo>
                  <a:lnTo>
                    <a:pt x="88" y="133"/>
                  </a:lnTo>
                  <a:lnTo>
                    <a:pt x="29" y="183"/>
                  </a:lnTo>
                  <a:lnTo>
                    <a:pt x="29" y="183"/>
                  </a:lnTo>
                  <a:lnTo>
                    <a:pt x="29" y="184"/>
                  </a:lnTo>
                  <a:lnTo>
                    <a:pt x="30" y="183"/>
                  </a:lnTo>
                  <a:lnTo>
                    <a:pt x="77" y="159"/>
                  </a:lnTo>
                  <a:lnTo>
                    <a:pt x="88" y="142"/>
                  </a:lnTo>
                  <a:lnTo>
                    <a:pt x="101" y="142"/>
                  </a:lnTo>
                  <a:lnTo>
                    <a:pt x="93" y="135"/>
                  </a:lnTo>
                  <a:lnTo>
                    <a:pt x="121" y="89"/>
                  </a:lnTo>
                  <a:lnTo>
                    <a:pt x="104" y="144"/>
                  </a:lnTo>
                  <a:lnTo>
                    <a:pt x="104" y="14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9" name="Freeform 84">
              <a:extLst>
                <a:ext uri="{FF2B5EF4-FFF2-40B4-BE49-F238E27FC236}">
                  <a16:creationId xmlns:a16="http://schemas.microsoft.com/office/drawing/2014/main" id="{EF25C2D6-8E63-417F-8BEA-518CF29B2B78}"/>
                </a:ext>
              </a:extLst>
            </p:cNvPr>
            <p:cNvSpPr>
              <a:spLocks/>
            </p:cNvSpPr>
            <p:nvPr userDrawn="1"/>
          </p:nvSpPr>
          <p:spPr bwMode="auto">
            <a:xfrm>
              <a:off x="6923088" y="4475163"/>
              <a:ext cx="387350" cy="369888"/>
            </a:xfrm>
            <a:custGeom>
              <a:avLst/>
              <a:gdLst>
                <a:gd name="T0" fmla="*/ 161 w 244"/>
                <a:gd name="T1" fmla="*/ 152 h 233"/>
                <a:gd name="T2" fmla="*/ 76 w 244"/>
                <a:gd name="T3" fmla="*/ 233 h 233"/>
                <a:gd name="T4" fmla="*/ 55 w 244"/>
                <a:gd name="T5" fmla="*/ 221 h 233"/>
                <a:gd name="T6" fmla="*/ 27 w 244"/>
                <a:gd name="T7" fmla="*/ 197 h 233"/>
                <a:gd name="T8" fmla="*/ 9 w 244"/>
                <a:gd name="T9" fmla="*/ 166 h 233"/>
                <a:gd name="T10" fmla="*/ 2 w 244"/>
                <a:gd name="T11" fmla="*/ 144 h 233"/>
                <a:gd name="T12" fmla="*/ 1 w 244"/>
                <a:gd name="T13" fmla="*/ 108 h 233"/>
                <a:gd name="T14" fmla="*/ 9 w 244"/>
                <a:gd name="T15" fmla="*/ 74 h 233"/>
                <a:gd name="T16" fmla="*/ 21 w 244"/>
                <a:gd name="T17" fmla="*/ 53 h 233"/>
                <a:gd name="T18" fmla="*/ 46 w 244"/>
                <a:gd name="T19" fmla="*/ 26 h 233"/>
                <a:gd name="T20" fmla="*/ 77 w 244"/>
                <a:gd name="T21" fmla="*/ 7 h 233"/>
                <a:gd name="T22" fmla="*/ 96 w 244"/>
                <a:gd name="T23" fmla="*/ 2 h 233"/>
                <a:gd name="T24" fmla="*/ 127 w 244"/>
                <a:gd name="T25" fmla="*/ 0 h 233"/>
                <a:gd name="T26" fmla="*/ 156 w 244"/>
                <a:gd name="T27" fmla="*/ 5 h 233"/>
                <a:gd name="T28" fmla="*/ 177 w 244"/>
                <a:gd name="T29" fmla="*/ 13 h 233"/>
                <a:gd name="T30" fmla="*/ 205 w 244"/>
                <a:gd name="T31" fmla="*/ 33 h 233"/>
                <a:gd name="T32" fmla="*/ 226 w 244"/>
                <a:gd name="T33" fmla="*/ 59 h 233"/>
                <a:gd name="T34" fmla="*/ 237 w 244"/>
                <a:gd name="T35" fmla="*/ 82 h 233"/>
                <a:gd name="T36" fmla="*/ 244 w 244"/>
                <a:gd name="T37" fmla="*/ 119 h 233"/>
                <a:gd name="T38" fmla="*/ 238 w 244"/>
                <a:gd name="T39" fmla="*/ 157 h 233"/>
                <a:gd name="T40" fmla="*/ 223 w 244"/>
                <a:gd name="T41" fmla="*/ 188 h 233"/>
                <a:gd name="T42" fmla="*/ 199 w 244"/>
                <a:gd name="T43" fmla="*/ 215 h 233"/>
                <a:gd name="T44" fmla="*/ 211 w 244"/>
                <a:gd name="T45" fmla="*/ 186 h 233"/>
                <a:gd name="T46" fmla="*/ 152 w 244"/>
                <a:gd name="T47" fmla="*/ 135 h 233"/>
                <a:gd name="T48" fmla="*/ 230 w 244"/>
                <a:gd name="T49" fmla="*/ 146 h 233"/>
                <a:gd name="T50" fmla="*/ 232 w 244"/>
                <a:gd name="T51" fmla="*/ 103 h 233"/>
                <a:gd name="T52" fmla="*/ 156 w 244"/>
                <a:gd name="T53" fmla="*/ 108 h 233"/>
                <a:gd name="T54" fmla="*/ 216 w 244"/>
                <a:gd name="T55" fmla="*/ 62 h 233"/>
                <a:gd name="T56" fmla="*/ 148 w 244"/>
                <a:gd name="T57" fmla="*/ 96 h 233"/>
                <a:gd name="T58" fmla="*/ 184 w 244"/>
                <a:gd name="T59" fmla="*/ 30 h 233"/>
                <a:gd name="T60" fmla="*/ 145 w 244"/>
                <a:gd name="T61" fmla="*/ 13 h 233"/>
                <a:gd name="T62" fmla="*/ 116 w 244"/>
                <a:gd name="T63" fmla="*/ 62 h 233"/>
                <a:gd name="T64" fmla="*/ 102 w 244"/>
                <a:gd name="T65" fmla="*/ 11 h 233"/>
                <a:gd name="T66" fmla="*/ 61 w 244"/>
                <a:gd name="T67" fmla="*/ 28 h 233"/>
                <a:gd name="T68" fmla="*/ 96 w 244"/>
                <a:gd name="T69" fmla="*/ 94 h 233"/>
                <a:gd name="T70" fmla="*/ 29 w 244"/>
                <a:gd name="T71" fmla="*/ 59 h 233"/>
                <a:gd name="T72" fmla="*/ 13 w 244"/>
                <a:gd name="T73" fmla="*/ 98 h 233"/>
                <a:gd name="T74" fmla="*/ 86 w 244"/>
                <a:gd name="T75" fmla="*/ 121 h 233"/>
                <a:gd name="T76" fmla="*/ 14 w 244"/>
                <a:gd name="T77" fmla="*/ 142 h 233"/>
                <a:gd name="T78" fmla="*/ 29 w 244"/>
                <a:gd name="T79" fmla="*/ 183 h 233"/>
                <a:gd name="T80" fmla="*/ 77 w 244"/>
                <a:gd name="T81" fmla="*/ 159 h 233"/>
                <a:gd name="T82" fmla="*/ 93 w 244"/>
                <a:gd name="T83" fmla="*/ 135 h 233"/>
                <a:gd name="T84" fmla="*/ 104 w 244"/>
                <a:gd name="T85" fmla="*/ 14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44" h="233">
                  <a:moveTo>
                    <a:pt x="104" y="144"/>
                  </a:moveTo>
                  <a:lnTo>
                    <a:pt x="148" y="144"/>
                  </a:lnTo>
                  <a:lnTo>
                    <a:pt x="161" y="152"/>
                  </a:lnTo>
                  <a:lnTo>
                    <a:pt x="102" y="152"/>
                  </a:lnTo>
                  <a:lnTo>
                    <a:pt x="79" y="225"/>
                  </a:lnTo>
                  <a:lnTo>
                    <a:pt x="76" y="233"/>
                  </a:lnTo>
                  <a:lnTo>
                    <a:pt x="76" y="233"/>
                  </a:lnTo>
                  <a:lnTo>
                    <a:pt x="66" y="228"/>
                  </a:lnTo>
                  <a:lnTo>
                    <a:pt x="55" y="221"/>
                  </a:lnTo>
                  <a:lnTo>
                    <a:pt x="45" y="214"/>
                  </a:lnTo>
                  <a:lnTo>
                    <a:pt x="36" y="206"/>
                  </a:lnTo>
                  <a:lnTo>
                    <a:pt x="27" y="197"/>
                  </a:lnTo>
                  <a:lnTo>
                    <a:pt x="20" y="187"/>
                  </a:lnTo>
                  <a:lnTo>
                    <a:pt x="14" y="177"/>
                  </a:lnTo>
                  <a:lnTo>
                    <a:pt x="9" y="166"/>
                  </a:lnTo>
                  <a:lnTo>
                    <a:pt x="9" y="166"/>
                  </a:lnTo>
                  <a:lnTo>
                    <a:pt x="5" y="156"/>
                  </a:lnTo>
                  <a:lnTo>
                    <a:pt x="2" y="144"/>
                  </a:lnTo>
                  <a:lnTo>
                    <a:pt x="0" y="132"/>
                  </a:lnTo>
                  <a:lnTo>
                    <a:pt x="0" y="121"/>
                  </a:lnTo>
                  <a:lnTo>
                    <a:pt x="1" y="108"/>
                  </a:lnTo>
                  <a:lnTo>
                    <a:pt x="2" y="96"/>
                  </a:lnTo>
                  <a:lnTo>
                    <a:pt x="5" y="85"/>
                  </a:lnTo>
                  <a:lnTo>
                    <a:pt x="9" y="74"/>
                  </a:lnTo>
                  <a:lnTo>
                    <a:pt x="9" y="74"/>
                  </a:lnTo>
                  <a:lnTo>
                    <a:pt x="14" y="63"/>
                  </a:lnTo>
                  <a:lnTo>
                    <a:pt x="21" y="53"/>
                  </a:lnTo>
                  <a:lnTo>
                    <a:pt x="28" y="43"/>
                  </a:lnTo>
                  <a:lnTo>
                    <a:pt x="36" y="34"/>
                  </a:lnTo>
                  <a:lnTo>
                    <a:pt x="46" y="26"/>
                  </a:lnTo>
                  <a:lnTo>
                    <a:pt x="56" y="19"/>
                  </a:lnTo>
                  <a:lnTo>
                    <a:pt x="67" y="12"/>
                  </a:lnTo>
                  <a:lnTo>
                    <a:pt x="77" y="7"/>
                  </a:lnTo>
                  <a:lnTo>
                    <a:pt x="77" y="7"/>
                  </a:lnTo>
                  <a:lnTo>
                    <a:pt x="87" y="5"/>
                  </a:lnTo>
                  <a:lnTo>
                    <a:pt x="96" y="2"/>
                  </a:lnTo>
                  <a:lnTo>
                    <a:pt x="107" y="0"/>
                  </a:lnTo>
                  <a:lnTo>
                    <a:pt x="116" y="0"/>
                  </a:lnTo>
                  <a:lnTo>
                    <a:pt x="127" y="0"/>
                  </a:lnTo>
                  <a:lnTo>
                    <a:pt x="137" y="0"/>
                  </a:lnTo>
                  <a:lnTo>
                    <a:pt x="146" y="2"/>
                  </a:lnTo>
                  <a:lnTo>
                    <a:pt x="156" y="5"/>
                  </a:lnTo>
                  <a:lnTo>
                    <a:pt x="156" y="5"/>
                  </a:lnTo>
                  <a:lnTo>
                    <a:pt x="166" y="8"/>
                  </a:lnTo>
                  <a:lnTo>
                    <a:pt x="177" y="13"/>
                  </a:lnTo>
                  <a:lnTo>
                    <a:pt x="186" y="19"/>
                  </a:lnTo>
                  <a:lnTo>
                    <a:pt x="196" y="25"/>
                  </a:lnTo>
                  <a:lnTo>
                    <a:pt x="205" y="33"/>
                  </a:lnTo>
                  <a:lnTo>
                    <a:pt x="213" y="41"/>
                  </a:lnTo>
                  <a:lnTo>
                    <a:pt x="220" y="49"/>
                  </a:lnTo>
                  <a:lnTo>
                    <a:pt x="226" y="59"/>
                  </a:lnTo>
                  <a:lnTo>
                    <a:pt x="226" y="59"/>
                  </a:lnTo>
                  <a:lnTo>
                    <a:pt x="232" y="70"/>
                  </a:lnTo>
                  <a:lnTo>
                    <a:pt x="237" y="82"/>
                  </a:lnTo>
                  <a:lnTo>
                    <a:pt x="240" y="94"/>
                  </a:lnTo>
                  <a:lnTo>
                    <a:pt x="243" y="107"/>
                  </a:lnTo>
                  <a:lnTo>
                    <a:pt x="244" y="119"/>
                  </a:lnTo>
                  <a:lnTo>
                    <a:pt x="243" y="132"/>
                  </a:lnTo>
                  <a:lnTo>
                    <a:pt x="241" y="145"/>
                  </a:lnTo>
                  <a:lnTo>
                    <a:pt x="238" y="157"/>
                  </a:lnTo>
                  <a:lnTo>
                    <a:pt x="238" y="157"/>
                  </a:lnTo>
                  <a:lnTo>
                    <a:pt x="232" y="173"/>
                  </a:lnTo>
                  <a:lnTo>
                    <a:pt x="223" y="188"/>
                  </a:lnTo>
                  <a:lnTo>
                    <a:pt x="212" y="202"/>
                  </a:lnTo>
                  <a:lnTo>
                    <a:pt x="206" y="210"/>
                  </a:lnTo>
                  <a:lnTo>
                    <a:pt x="199" y="215"/>
                  </a:lnTo>
                  <a:lnTo>
                    <a:pt x="196" y="210"/>
                  </a:lnTo>
                  <a:lnTo>
                    <a:pt x="166" y="162"/>
                  </a:lnTo>
                  <a:lnTo>
                    <a:pt x="211" y="186"/>
                  </a:lnTo>
                  <a:lnTo>
                    <a:pt x="211" y="186"/>
                  </a:lnTo>
                  <a:lnTo>
                    <a:pt x="212" y="186"/>
                  </a:lnTo>
                  <a:lnTo>
                    <a:pt x="152" y="135"/>
                  </a:lnTo>
                  <a:lnTo>
                    <a:pt x="229" y="146"/>
                  </a:lnTo>
                  <a:lnTo>
                    <a:pt x="229" y="146"/>
                  </a:lnTo>
                  <a:lnTo>
                    <a:pt x="230" y="146"/>
                  </a:lnTo>
                  <a:lnTo>
                    <a:pt x="229" y="146"/>
                  </a:lnTo>
                  <a:lnTo>
                    <a:pt x="157" y="121"/>
                  </a:lnTo>
                  <a:lnTo>
                    <a:pt x="232" y="103"/>
                  </a:lnTo>
                  <a:lnTo>
                    <a:pt x="232" y="103"/>
                  </a:lnTo>
                  <a:lnTo>
                    <a:pt x="232" y="102"/>
                  </a:lnTo>
                  <a:lnTo>
                    <a:pt x="156" y="108"/>
                  </a:lnTo>
                  <a:lnTo>
                    <a:pt x="210" y="67"/>
                  </a:lnTo>
                  <a:lnTo>
                    <a:pt x="216" y="62"/>
                  </a:lnTo>
                  <a:lnTo>
                    <a:pt x="216" y="62"/>
                  </a:lnTo>
                  <a:lnTo>
                    <a:pt x="214" y="62"/>
                  </a:lnTo>
                  <a:lnTo>
                    <a:pt x="158" y="91"/>
                  </a:lnTo>
                  <a:lnTo>
                    <a:pt x="148" y="96"/>
                  </a:lnTo>
                  <a:lnTo>
                    <a:pt x="185" y="30"/>
                  </a:lnTo>
                  <a:lnTo>
                    <a:pt x="185" y="30"/>
                  </a:lnTo>
                  <a:lnTo>
                    <a:pt x="184" y="30"/>
                  </a:lnTo>
                  <a:lnTo>
                    <a:pt x="136" y="88"/>
                  </a:lnTo>
                  <a:lnTo>
                    <a:pt x="145" y="13"/>
                  </a:lnTo>
                  <a:lnTo>
                    <a:pt x="145" y="13"/>
                  </a:lnTo>
                  <a:lnTo>
                    <a:pt x="144" y="13"/>
                  </a:lnTo>
                  <a:lnTo>
                    <a:pt x="122" y="85"/>
                  </a:lnTo>
                  <a:lnTo>
                    <a:pt x="116" y="62"/>
                  </a:lnTo>
                  <a:lnTo>
                    <a:pt x="103" y="11"/>
                  </a:lnTo>
                  <a:lnTo>
                    <a:pt x="103" y="11"/>
                  </a:lnTo>
                  <a:lnTo>
                    <a:pt x="102" y="11"/>
                  </a:lnTo>
                  <a:lnTo>
                    <a:pt x="103" y="16"/>
                  </a:lnTo>
                  <a:lnTo>
                    <a:pt x="108" y="88"/>
                  </a:lnTo>
                  <a:lnTo>
                    <a:pt x="61" y="28"/>
                  </a:lnTo>
                  <a:lnTo>
                    <a:pt x="61" y="28"/>
                  </a:lnTo>
                  <a:lnTo>
                    <a:pt x="61" y="28"/>
                  </a:lnTo>
                  <a:lnTo>
                    <a:pt x="96" y="94"/>
                  </a:lnTo>
                  <a:lnTo>
                    <a:pt x="30" y="59"/>
                  </a:lnTo>
                  <a:lnTo>
                    <a:pt x="30" y="59"/>
                  </a:lnTo>
                  <a:lnTo>
                    <a:pt x="29" y="59"/>
                  </a:lnTo>
                  <a:lnTo>
                    <a:pt x="82" y="102"/>
                  </a:lnTo>
                  <a:lnTo>
                    <a:pt x="88" y="107"/>
                  </a:lnTo>
                  <a:lnTo>
                    <a:pt x="13" y="98"/>
                  </a:lnTo>
                  <a:lnTo>
                    <a:pt x="13" y="98"/>
                  </a:lnTo>
                  <a:lnTo>
                    <a:pt x="13" y="99"/>
                  </a:lnTo>
                  <a:lnTo>
                    <a:pt x="86" y="121"/>
                  </a:lnTo>
                  <a:lnTo>
                    <a:pt x="14" y="142"/>
                  </a:lnTo>
                  <a:lnTo>
                    <a:pt x="14" y="142"/>
                  </a:lnTo>
                  <a:lnTo>
                    <a:pt x="14" y="142"/>
                  </a:lnTo>
                  <a:lnTo>
                    <a:pt x="88" y="133"/>
                  </a:lnTo>
                  <a:lnTo>
                    <a:pt x="29" y="183"/>
                  </a:lnTo>
                  <a:lnTo>
                    <a:pt x="29" y="183"/>
                  </a:lnTo>
                  <a:lnTo>
                    <a:pt x="29" y="184"/>
                  </a:lnTo>
                  <a:lnTo>
                    <a:pt x="30" y="183"/>
                  </a:lnTo>
                  <a:lnTo>
                    <a:pt x="77" y="159"/>
                  </a:lnTo>
                  <a:lnTo>
                    <a:pt x="88" y="142"/>
                  </a:lnTo>
                  <a:lnTo>
                    <a:pt x="101" y="142"/>
                  </a:lnTo>
                  <a:lnTo>
                    <a:pt x="93" y="135"/>
                  </a:lnTo>
                  <a:lnTo>
                    <a:pt x="121" y="89"/>
                  </a:lnTo>
                  <a:lnTo>
                    <a:pt x="104" y="144"/>
                  </a:lnTo>
                  <a:lnTo>
                    <a:pt x="104" y="14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10" name="Freeform 85">
              <a:extLst>
                <a:ext uri="{FF2B5EF4-FFF2-40B4-BE49-F238E27FC236}">
                  <a16:creationId xmlns:a16="http://schemas.microsoft.com/office/drawing/2014/main" id="{26EB048A-C977-BA18-FF19-6DE2B48EA29A}"/>
                </a:ext>
              </a:extLst>
            </p:cNvPr>
            <p:cNvSpPr>
              <a:spLocks/>
            </p:cNvSpPr>
            <p:nvPr userDrawn="1"/>
          </p:nvSpPr>
          <p:spPr bwMode="auto">
            <a:xfrm>
              <a:off x="7337426" y="4533901"/>
              <a:ext cx="265113" cy="266700"/>
            </a:xfrm>
            <a:custGeom>
              <a:avLst/>
              <a:gdLst>
                <a:gd name="T0" fmla="*/ 59 w 167"/>
                <a:gd name="T1" fmla="*/ 168 h 168"/>
                <a:gd name="T2" fmla="*/ 0 w 167"/>
                <a:gd name="T3" fmla="*/ 168 h 168"/>
                <a:gd name="T4" fmla="*/ 47 w 167"/>
                <a:gd name="T5" fmla="*/ 0 h 168"/>
                <a:gd name="T6" fmla="*/ 167 w 167"/>
                <a:gd name="T7" fmla="*/ 0 h 168"/>
                <a:gd name="T8" fmla="*/ 156 w 167"/>
                <a:gd name="T9" fmla="*/ 40 h 168"/>
                <a:gd name="T10" fmla="*/ 94 w 167"/>
                <a:gd name="T11" fmla="*/ 40 h 168"/>
                <a:gd name="T12" fmla="*/ 87 w 167"/>
                <a:gd name="T13" fmla="*/ 68 h 168"/>
                <a:gd name="T14" fmla="*/ 148 w 167"/>
                <a:gd name="T15" fmla="*/ 68 h 168"/>
                <a:gd name="T16" fmla="*/ 137 w 167"/>
                <a:gd name="T17" fmla="*/ 106 h 168"/>
                <a:gd name="T18" fmla="*/ 76 w 167"/>
                <a:gd name="T19" fmla="*/ 106 h 168"/>
                <a:gd name="T20" fmla="*/ 59 w 167"/>
                <a:gd name="T21" fmla="*/ 168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7" h="168">
                  <a:moveTo>
                    <a:pt x="59" y="168"/>
                  </a:moveTo>
                  <a:lnTo>
                    <a:pt x="0" y="168"/>
                  </a:lnTo>
                  <a:lnTo>
                    <a:pt x="47" y="0"/>
                  </a:lnTo>
                  <a:lnTo>
                    <a:pt x="167" y="0"/>
                  </a:lnTo>
                  <a:lnTo>
                    <a:pt x="156" y="40"/>
                  </a:lnTo>
                  <a:lnTo>
                    <a:pt x="94" y="40"/>
                  </a:lnTo>
                  <a:lnTo>
                    <a:pt x="87" y="68"/>
                  </a:lnTo>
                  <a:lnTo>
                    <a:pt x="148" y="68"/>
                  </a:lnTo>
                  <a:lnTo>
                    <a:pt x="137" y="106"/>
                  </a:lnTo>
                  <a:lnTo>
                    <a:pt x="76" y="106"/>
                  </a:lnTo>
                  <a:lnTo>
                    <a:pt x="59" y="16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11" name="Freeform 86">
              <a:extLst>
                <a:ext uri="{FF2B5EF4-FFF2-40B4-BE49-F238E27FC236}">
                  <a16:creationId xmlns:a16="http://schemas.microsoft.com/office/drawing/2014/main" id="{BD852FB3-14F9-ACF8-4EC0-0C0135A6ED6C}"/>
                </a:ext>
              </a:extLst>
            </p:cNvPr>
            <p:cNvSpPr>
              <a:spLocks noEditPoints="1"/>
            </p:cNvSpPr>
            <p:nvPr userDrawn="1"/>
          </p:nvSpPr>
          <p:spPr bwMode="auto">
            <a:xfrm>
              <a:off x="7553326" y="4533901"/>
              <a:ext cx="166688" cy="266700"/>
            </a:xfrm>
            <a:custGeom>
              <a:avLst/>
              <a:gdLst>
                <a:gd name="T0" fmla="*/ 58 w 105"/>
                <a:gd name="T1" fmla="*/ 168 h 168"/>
                <a:gd name="T2" fmla="*/ 0 w 105"/>
                <a:gd name="T3" fmla="*/ 168 h 168"/>
                <a:gd name="T4" fmla="*/ 34 w 105"/>
                <a:gd name="T5" fmla="*/ 46 h 168"/>
                <a:gd name="T6" fmla="*/ 93 w 105"/>
                <a:gd name="T7" fmla="*/ 46 h 168"/>
                <a:gd name="T8" fmla="*/ 58 w 105"/>
                <a:gd name="T9" fmla="*/ 168 h 168"/>
                <a:gd name="T10" fmla="*/ 95 w 105"/>
                <a:gd name="T11" fmla="*/ 34 h 168"/>
                <a:gd name="T12" fmla="*/ 38 w 105"/>
                <a:gd name="T13" fmla="*/ 34 h 168"/>
                <a:gd name="T14" fmla="*/ 47 w 105"/>
                <a:gd name="T15" fmla="*/ 0 h 168"/>
                <a:gd name="T16" fmla="*/ 105 w 105"/>
                <a:gd name="T17" fmla="*/ 0 h 168"/>
                <a:gd name="T18" fmla="*/ 95 w 105"/>
                <a:gd name="T19" fmla="*/ 34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5" h="168">
                  <a:moveTo>
                    <a:pt x="58" y="168"/>
                  </a:moveTo>
                  <a:lnTo>
                    <a:pt x="0" y="168"/>
                  </a:lnTo>
                  <a:lnTo>
                    <a:pt x="34" y="46"/>
                  </a:lnTo>
                  <a:lnTo>
                    <a:pt x="93" y="46"/>
                  </a:lnTo>
                  <a:lnTo>
                    <a:pt x="58" y="168"/>
                  </a:lnTo>
                  <a:close/>
                  <a:moveTo>
                    <a:pt x="95" y="34"/>
                  </a:moveTo>
                  <a:lnTo>
                    <a:pt x="38" y="34"/>
                  </a:lnTo>
                  <a:lnTo>
                    <a:pt x="47" y="0"/>
                  </a:lnTo>
                  <a:lnTo>
                    <a:pt x="105" y="0"/>
                  </a:lnTo>
                  <a:lnTo>
                    <a:pt x="95" y="3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12" name="Freeform 87">
              <a:extLst>
                <a:ext uri="{FF2B5EF4-FFF2-40B4-BE49-F238E27FC236}">
                  <a16:creationId xmlns:a16="http://schemas.microsoft.com/office/drawing/2014/main" id="{6B0C47D5-0CC5-C093-0AA7-E44897349951}"/>
                </a:ext>
              </a:extLst>
            </p:cNvPr>
            <p:cNvSpPr>
              <a:spLocks noEditPoints="1"/>
            </p:cNvSpPr>
            <p:nvPr userDrawn="1"/>
          </p:nvSpPr>
          <p:spPr bwMode="auto">
            <a:xfrm>
              <a:off x="7685088" y="4533901"/>
              <a:ext cx="273050" cy="269875"/>
            </a:xfrm>
            <a:custGeom>
              <a:avLst/>
              <a:gdLst>
                <a:gd name="T0" fmla="*/ 125 w 172"/>
                <a:gd name="T1" fmla="*/ 168 h 170"/>
                <a:gd name="T2" fmla="*/ 68 w 172"/>
                <a:gd name="T3" fmla="*/ 168 h 170"/>
                <a:gd name="T4" fmla="*/ 72 w 172"/>
                <a:gd name="T5" fmla="*/ 154 h 170"/>
                <a:gd name="T6" fmla="*/ 72 w 172"/>
                <a:gd name="T7" fmla="*/ 154 h 170"/>
                <a:gd name="T8" fmla="*/ 64 w 172"/>
                <a:gd name="T9" fmla="*/ 161 h 170"/>
                <a:gd name="T10" fmla="*/ 54 w 172"/>
                <a:gd name="T11" fmla="*/ 165 h 170"/>
                <a:gd name="T12" fmla="*/ 44 w 172"/>
                <a:gd name="T13" fmla="*/ 169 h 170"/>
                <a:gd name="T14" fmla="*/ 31 w 172"/>
                <a:gd name="T15" fmla="*/ 170 h 170"/>
                <a:gd name="T16" fmla="*/ 31 w 172"/>
                <a:gd name="T17" fmla="*/ 170 h 170"/>
                <a:gd name="T18" fmla="*/ 24 w 172"/>
                <a:gd name="T19" fmla="*/ 170 h 170"/>
                <a:gd name="T20" fmla="*/ 18 w 172"/>
                <a:gd name="T21" fmla="*/ 169 h 170"/>
                <a:gd name="T22" fmla="*/ 12 w 172"/>
                <a:gd name="T23" fmla="*/ 167 h 170"/>
                <a:gd name="T24" fmla="*/ 9 w 172"/>
                <a:gd name="T25" fmla="*/ 163 h 170"/>
                <a:gd name="T26" fmla="*/ 5 w 172"/>
                <a:gd name="T27" fmla="*/ 160 h 170"/>
                <a:gd name="T28" fmla="*/ 2 w 172"/>
                <a:gd name="T29" fmla="*/ 155 h 170"/>
                <a:gd name="T30" fmla="*/ 0 w 172"/>
                <a:gd name="T31" fmla="*/ 149 h 170"/>
                <a:gd name="T32" fmla="*/ 0 w 172"/>
                <a:gd name="T33" fmla="*/ 142 h 170"/>
                <a:gd name="T34" fmla="*/ 0 w 172"/>
                <a:gd name="T35" fmla="*/ 142 h 170"/>
                <a:gd name="T36" fmla="*/ 2 w 172"/>
                <a:gd name="T37" fmla="*/ 126 h 170"/>
                <a:gd name="T38" fmla="*/ 5 w 172"/>
                <a:gd name="T39" fmla="*/ 106 h 170"/>
                <a:gd name="T40" fmla="*/ 12 w 172"/>
                <a:gd name="T41" fmla="*/ 86 h 170"/>
                <a:gd name="T42" fmla="*/ 20 w 172"/>
                <a:gd name="T43" fmla="*/ 68 h 170"/>
                <a:gd name="T44" fmla="*/ 20 w 172"/>
                <a:gd name="T45" fmla="*/ 68 h 170"/>
                <a:gd name="T46" fmla="*/ 24 w 172"/>
                <a:gd name="T47" fmla="*/ 62 h 170"/>
                <a:gd name="T48" fmla="*/ 29 w 172"/>
                <a:gd name="T49" fmla="*/ 58 h 170"/>
                <a:gd name="T50" fmla="*/ 33 w 172"/>
                <a:gd name="T51" fmla="*/ 53 h 170"/>
                <a:gd name="T52" fmla="*/ 39 w 172"/>
                <a:gd name="T53" fmla="*/ 50 h 170"/>
                <a:gd name="T54" fmla="*/ 45 w 172"/>
                <a:gd name="T55" fmla="*/ 47 h 170"/>
                <a:gd name="T56" fmla="*/ 51 w 172"/>
                <a:gd name="T57" fmla="*/ 45 h 170"/>
                <a:gd name="T58" fmla="*/ 58 w 172"/>
                <a:gd name="T59" fmla="*/ 44 h 170"/>
                <a:gd name="T60" fmla="*/ 65 w 172"/>
                <a:gd name="T61" fmla="*/ 44 h 170"/>
                <a:gd name="T62" fmla="*/ 65 w 172"/>
                <a:gd name="T63" fmla="*/ 44 h 170"/>
                <a:gd name="T64" fmla="*/ 77 w 172"/>
                <a:gd name="T65" fmla="*/ 45 h 170"/>
                <a:gd name="T66" fmla="*/ 86 w 172"/>
                <a:gd name="T67" fmla="*/ 48 h 170"/>
                <a:gd name="T68" fmla="*/ 93 w 172"/>
                <a:gd name="T69" fmla="*/ 53 h 170"/>
                <a:gd name="T70" fmla="*/ 98 w 172"/>
                <a:gd name="T71" fmla="*/ 60 h 170"/>
                <a:gd name="T72" fmla="*/ 114 w 172"/>
                <a:gd name="T73" fmla="*/ 0 h 170"/>
                <a:gd name="T74" fmla="*/ 172 w 172"/>
                <a:gd name="T75" fmla="*/ 0 h 170"/>
                <a:gd name="T76" fmla="*/ 125 w 172"/>
                <a:gd name="T77" fmla="*/ 168 h 170"/>
                <a:gd name="T78" fmla="*/ 81 w 172"/>
                <a:gd name="T79" fmla="*/ 82 h 170"/>
                <a:gd name="T80" fmla="*/ 81 w 172"/>
                <a:gd name="T81" fmla="*/ 82 h 170"/>
                <a:gd name="T82" fmla="*/ 78 w 172"/>
                <a:gd name="T83" fmla="*/ 82 h 170"/>
                <a:gd name="T84" fmla="*/ 74 w 172"/>
                <a:gd name="T85" fmla="*/ 84 h 170"/>
                <a:gd name="T86" fmla="*/ 71 w 172"/>
                <a:gd name="T87" fmla="*/ 86 h 170"/>
                <a:gd name="T88" fmla="*/ 68 w 172"/>
                <a:gd name="T89" fmla="*/ 91 h 170"/>
                <a:gd name="T90" fmla="*/ 68 w 172"/>
                <a:gd name="T91" fmla="*/ 91 h 170"/>
                <a:gd name="T92" fmla="*/ 63 w 172"/>
                <a:gd name="T93" fmla="*/ 106 h 170"/>
                <a:gd name="T94" fmla="*/ 61 w 172"/>
                <a:gd name="T95" fmla="*/ 114 h 170"/>
                <a:gd name="T96" fmla="*/ 60 w 172"/>
                <a:gd name="T97" fmla="*/ 121 h 170"/>
                <a:gd name="T98" fmla="*/ 60 w 172"/>
                <a:gd name="T99" fmla="*/ 121 h 170"/>
                <a:gd name="T100" fmla="*/ 61 w 172"/>
                <a:gd name="T101" fmla="*/ 125 h 170"/>
                <a:gd name="T102" fmla="*/ 63 w 172"/>
                <a:gd name="T103" fmla="*/ 127 h 170"/>
                <a:gd name="T104" fmla="*/ 65 w 172"/>
                <a:gd name="T105" fmla="*/ 129 h 170"/>
                <a:gd name="T106" fmla="*/ 70 w 172"/>
                <a:gd name="T107" fmla="*/ 130 h 170"/>
                <a:gd name="T108" fmla="*/ 70 w 172"/>
                <a:gd name="T109" fmla="*/ 130 h 170"/>
                <a:gd name="T110" fmla="*/ 74 w 172"/>
                <a:gd name="T111" fmla="*/ 129 h 170"/>
                <a:gd name="T112" fmla="*/ 79 w 172"/>
                <a:gd name="T113" fmla="*/ 127 h 170"/>
                <a:gd name="T114" fmla="*/ 91 w 172"/>
                <a:gd name="T115" fmla="*/ 87 h 170"/>
                <a:gd name="T116" fmla="*/ 91 w 172"/>
                <a:gd name="T117" fmla="*/ 87 h 170"/>
                <a:gd name="T118" fmla="*/ 87 w 172"/>
                <a:gd name="T119" fmla="*/ 84 h 170"/>
                <a:gd name="T120" fmla="*/ 81 w 172"/>
                <a:gd name="T121" fmla="*/ 82 h 170"/>
                <a:gd name="T122" fmla="*/ 81 w 172"/>
                <a:gd name="T123" fmla="*/ 82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72" h="170">
                  <a:moveTo>
                    <a:pt x="125" y="168"/>
                  </a:moveTo>
                  <a:lnTo>
                    <a:pt x="68" y="168"/>
                  </a:lnTo>
                  <a:lnTo>
                    <a:pt x="72" y="154"/>
                  </a:lnTo>
                  <a:lnTo>
                    <a:pt x="72" y="154"/>
                  </a:lnTo>
                  <a:lnTo>
                    <a:pt x="64" y="161"/>
                  </a:lnTo>
                  <a:lnTo>
                    <a:pt x="54" y="165"/>
                  </a:lnTo>
                  <a:lnTo>
                    <a:pt x="44" y="169"/>
                  </a:lnTo>
                  <a:lnTo>
                    <a:pt x="31" y="170"/>
                  </a:lnTo>
                  <a:lnTo>
                    <a:pt x="31" y="170"/>
                  </a:lnTo>
                  <a:lnTo>
                    <a:pt x="24" y="170"/>
                  </a:lnTo>
                  <a:lnTo>
                    <a:pt x="18" y="169"/>
                  </a:lnTo>
                  <a:lnTo>
                    <a:pt x="12" y="167"/>
                  </a:lnTo>
                  <a:lnTo>
                    <a:pt x="9" y="163"/>
                  </a:lnTo>
                  <a:lnTo>
                    <a:pt x="5" y="160"/>
                  </a:lnTo>
                  <a:lnTo>
                    <a:pt x="2" y="155"/>
                  </a:lnTo>
                  <a:lnTo>
                    <a:pt x="0" y="149"/>
                  </a:lnTo>
                  <a:lnTo>
                    <a:pt x="0" y="142"/>
                  </a:lnTo>
                  <a:lnTo>
                    <a:pt x="0" y="142"/>
                  </a:lnTo>
                  <a:lnTo>
                    <a:pt x="2" y="126"/>
                  </a:lnTo>
                  <a:lnTo>
                    <a:pt x="5" y="106"/>
                  </a:lnTo>
                  <a:lnTo>
                    <a:pt x="12" y="86"/>
                  </a:lnTo>
                  <a:lnTo>
                    <a:pt x="20" y="68"/>
                  </a:lnTo>
                  <a:lnTo>
                    <a:pt x="20" y="68"/>
                  </a:lnTo>
                  <a:lnTo>
                    <a:pt x="24" y="62"/>
                  </a:lnTo>
                  <a:lnTo>
                    <a:pt x="29" y="58"/>
                  </a:lnTo>
                  <a:lnTo>
                    <a:pt x="33" y="53"/>
                  </a:lnTo>
                  <a:lnTo>
                    <a:pt x="39" y="50"/>
                  </a:lnTo>
                  <a:lnTo>
                    <a:pt x="45" y="47"/>
                  </a:lnTo>
                  <a:lnTo>
                    <a:pt x="51" y="45"/>
                  </a:lnTo>
                  <a:lnTo>
                    <a:pt x="58" y="44"/>
                  </a:lnTo>
                  <a:lnTo>
                    <a:pt x="65" y="44"/>
                  </a:lnTo>
                  <a:lnTo>
                    <a:pt x="65" y="44"/>
                  </a:lnTo>
                  <a:lnTo>
                    <a:pt x="77" y="45"/>
                  </a:lnTo>
                  <a:lnTo>
                    <a:pt x="86" y="48"/>
                  </a:lnTo>
                  <a:lnTo>
                    <a:pt x="93" y="53"/>
                  </a:lnTo>
                  <a:lnTo>
                    <a:pt x="98" y="60"/>
                  </a:lnTo>
                  <a:lnTo>
                    <a:pt x="114" y="0"/>
                  </a:lnTo>
                  <a:lnTo>
                    <a:pt x="172" y="0"/>
                  </a:lnTo>
                  <a:lnTo>
                    <a:pt x="125" y="168"/>
                  </a:lnTo>
                  <a:close/>
                  <a:moveTo>
                    <a:pt x="81" y="82"/>
                  </a:moveTo>
                  <a:lnTo>
                    <a:pt x="81" y="82"/>
                  </a:lnTo>
                  <a:lnTo>
                    <a:pt x="78" y="82"/>
                  </a:lnTo>
                  <a:lnTo>
                    <a:pt x="74" y="84"/>
                  </a:lnTo>
                  <a:lnTo>
                    <a:pt x="71" y="86"/>
                  </a:lnTo>
                  <a:lnTo>
                    <a:pt x="68" y="91"/>
                  </a:lnTo>
                  <a:lnTo>
                    <a:pt x="68" y="91"/>
                  </a:lnTo>
                  <a:lnTo>
                    <a:pt x="63" y="106"/>
                  </a:lnTo>
                  <a:lnTo>
                    <a:pt x="61" y="114"/>
                  </a:lnTo>
                  <a:lnTo>
                    <a:pt x="60" y="121"/>
                  </a:lnTo>
                  <a:lnTo>
                    <a:pt x="60" y="121"/>
                  </a:lnTo>
                  <a:lnTo>
                    <a:pt x="61" y="125"/>
                  </a:lnTo>
                  <a:lnTo>
                    <a:pt x="63" y="127"/>
                  </a:lnTo>
                  <a:lnTo>
                    <a:pt x="65" y="129"/>
                  </a:lnTo>
                  <a:lnTo>
                    <a:pt x="70" y="130"/>
                  </a:lnTo>
                  <a:lnTo>
                    <a:pt x="70" y="130"/>
                  </a:lnTo>
                  <a:lnTo>
                    <a:pt x="74" y="129"/>
                  </a:lnTo>
                  <a:lnTo>
                    <a:pt x="79" y="127"/>
                  </a:lnTo>
                  <a:lnTo>
                    <a:pt x="91" y="87"/>
                  </a:lnTo>
                  <a:lnTo>
                    <a:pt x="91" y="87"/>
                  </a:lnTo>
                  <a:lnTo>
                    <a:pt x="87" y="84"/>
                  </a:lnTo>
                  <a:lnTo>
                    <a:pt x="81" y="82"/>
                  </a:lnTo>
                  <a:lnTo>
                    <a:pt x="81" y="8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13" name="Freeform 88">
              <a:extLst>
                <a:ext uri="{FF2B5EF4-FFF2-40B4-BE49-F238E27FC236}">
                  <a16:creationId xmlns:a16="http://schemas.microsoft.com/office/drawing/2014/main" id="{BE40BC3C-7191-E316-C4EA-119639919655}"/>
                </a:ext>
              </a:extLst>
            </p:cNvPr>
            <p:cNvSpPr>
              <a:spLocks noEditPoints="1"/>
            </p:cNvSpPr>
            <p:nvPr userDrawn="1"/>
          </p:nvSpPr>
          <p:spPr bwMode="auto">
            <a:xfrm>
              <a:off x="7923213" y="4602163"/>
              <a:ext cx="230188" cy="201613"/>
            </a:xfrm>
            <a:custGeom>
              <a:avLst/>
              <a:gdLst>
                <a:gd name="T0" fmla="*/ 58 w 145"/>
                <a:gd name="T1" fmla="*/ 71 h 127"/>
                <a:gd name="T2" fmla="*/ 56 w 145"/>
                <a:gd name="T3" fmla="*/ 80 h 127"/>
                <a:gd name="T4" fmla="*/ 56 w 145"/>
                <a:gd name="T5" fmla="*/ 87 h 127"/>
                <a:gd name="T6" fmla="*/ 57 w 145"/>
                <a:gd name="T7" fmla="*/ 93 h 127"/>
                <a:gd name="T8" fmla="*/ 64 w 145"/>
                <a:gd name="T9" fmla="*/ 97 h 127"/>
                <a:gd name="T10" fmla="*/ 68 w 145"/>
                <a:gd name="T11" fmla="*/ 96 h 127"/>
                <a:gd name="T12" fmla="*/ 75 w 145"/>
                <a:gd name="T13" fmla="*/ 89 h 127"/>
                <a:gd name="T14" fmla="*/ 135 w 145"/>
                <a:gd name="T15" fmla="*/ 82 h 127"/>
                <a:gd name="T16" fmla="*/ 134 w 145"/>
                <a:gd name="T17" fmla="*/ 87 h 127"/>
                <a:gd name="T18" fmla="*/ 128 w 145"/>
                <a:gd name="T19" fmla="*/ 98 h 127"/>
                <a:gd name="T20" fmla="*/ 115 w 145"/>
                <a:gd name="T21" fmla="*/ 111 h 127"/>
                <a:gd name="T22" fmla="*/ 94 w 145"/>
                <a:gd name="T23" fmla="*/ 122 h 127"/>
                <a:gd name="T24" fmla="*/ 72 w 145"/>
                <a:gd name="T25" fmla="*/ 127 h 127"/>
                <a:gd name="T26" fmla="*/ 61 w 145"/>
                <a:gd name="T27" fmla="*/ 127 h 127"/>
                <a:gd name="T28" fmla="*/ 38 w 145"/>
                <a:gd name="T29" fmla="*/ 126 h 127"/>
                <a:gd name="T30" fmla="*/ 18 w 145"/>
                <a:gd name="T31" fmla="*/ 121 h 127"/>
                <a:gd name="T32" fmla="*/ 5 w 145"/>
                <a:gd name="T33" fmla="*/ 110 h 127"/>
                <a:gd name="T34" fmla="*/ 2 w 145"/>
                <a:gd name="T35" fmla="*/ 101 h 127"/>
                <a:gd name="T36" fmla="*/ 0 w 145"/>
                <a:gd name="T37" fmla="*/ 90 h 127"/>
                <a:gd name="T38" fmla="*/ 3 w 145"/>
                <a:gd name="T39" fmla="*/ 75 h 127"/>
                <a:gd name="T40" fmla="*/ 13 w 145"/>
                <a:gd name="T41" fmla="*/ 41 h 127"/>
                <a:gd name="T42" fmla="*/ 22 w 145"/>
                <a:gd name="T43" fmla="*/ 27 h 127"/>
                <a:gd name="T44" fmla="*/ 27 w 145"/>
                <a:gd name="T45" fmla="*/ 19 h 127"/>
                <a:gd name="T46" fmla="*/ 43 w 145"/>
                <a:gd name="T47" fmla="*/ 9 h 127"/>
                <a:gd name="T48" fmla="*/ 59 w 145"/>
                <a:gd name="T49" fmla="*/ 3 h 127"/>
                <a:gd name="T50" fmla="*/ 77 w 145"/>
                <a:gd name="T51" fmla="*/ 1 h 127"/>
                <a:gd name="T52" fmla="*/ 85 w 145"/>
                <a:gd name="T53" fmla="*/ 0 h 127"/>
                <a:gd name="T54" fmla="*/ 109 w 145"/>
                <a:gd name="T55" fmla="*/ 2 h 127"/>
                <a:gd name="T56" fmla="*/ 128 w 145"/>
                <a:gd name="T57" fmla="*/ 8 h 127"/>
                <a:gd name="T58" fmla="*/ 140 w 145"/>
                <a:gd name="T59" fmla="*/ 19 h 127"/>
                <a:gd name="T60" fmla="*/ 145 w 145"/>
                <a:gd name="T61" fmla="*/ 38 h 127"/>
                <a:gd name="T62" fmla="*/ 142 w 145"/>
                <a:gd name="T63" fmla="*/ 53 h 127"/>
                <a:gd name="T64" fmla="*/ 138 w 145"/>
                <a:gd name="T65" fmla="*/ 71 h 127"/>
                <a:gd name="T66" fmla="*/ 80 w 145"/>
                <a:gd name="T67" fmla="*/ 30 h 127"/>
                <a:gd name="T68" fmla="*/ 71 w 145"/>
                <a:gd name="T69" fmla="*/ 35 h 127"/>
                <a:gd name="T70" fmla="*/ 65 w 145"/>
                <a:gd name="T71" fmla="*/ 48 h 127"/>
                <a:gd name="T72" fmla="*/ 88 w 145"/>
                <a:gd name="T73" fmla="*/ 48 h 127"/>
                <a:gd name="T74" fmla="*/ 91 w 145"/>
                <a:gd name="T75" fmla="*/ 39 h 127"/>
                <a:gd name="T76" fmla="*/ 87 w 145"/>
                <a:gd name="T77" fmla="*/ 32 h 127"/>
                <a:gd name="T78" fmla="*/ 80 w 145"/>
                <a:gd name="T79" fmla="*/ 30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45" h="127">
                  <a:moveTo>
                    <a:pt x="138" y="71"/>
                  </a:moveTo>
                  <a:lnTo>
                    <a:pt x="58" y="71"/>
                  </a:lnTo>
                  <a:lnTo>
                    <a:pt x="58" y="71"/>
                  </a:lnTo>
                  <a:lnTo>
                    <a:pt x="56" y="80"/>
                  </a:lnTo>
                  <a:lnTo>
                    <a:pt x="56" y="87"/>
                  </a:lnTo>
                  <a:lnTo>
                    <a:pt x="56" y="87"/>
                  </a:lnTo>
                  <a:lnTo>
                    <a:pt x="56" y="90"/>
                  </a:lnTo>
                  <a:lnTo>
                    <a:pt x="57" y="93"/>
                  </a:lnTo>
                  <a:lnTo>
                    <a:pt x="59" y="96"/>
                  </a:lnTo>
                  <a:lnTo>
                    <a:pt x="64" y="97"/>
                  </a:lnTo>
                  <a:lnTo>
                    <a:pt x="64" y="97"/>
                  </a:lnTo>
                  <a:lnTo>
                    <a:pt x="68" y="96"/>
                  </a:lnTo>
                  <a:lnTo>
                    <a:pt x="73" y="93"/>
                  </a:lnTo>
                  <a:lnTo>
                    <a:pt x="75" y="89"/>
                  </a:lnTo>
                  <a:lnTo>
                    <a:pt x="79" y="82"/>
                  </a:lnTo>
                  <a:lnTo>
                    <a:pt x="135" y="82"/>
                  </a:lnTo>
                  <a:lnTo>
                    <a:pt x="135" y="82"/>
                  </a:lnTo>
                  <a:lnTo>
                    <a:pt x="134" y="87"/>
                  </a:lnTo>
                  <a:lnTo>
                    <a:pt x="130" y="93"/>
                  </a:lnTo>
                  <a:lnTo>
                    <a:pt x="128" y="98"/>
                  </a:lnTo>
                  <a:lnTo>
                    <a:pt x="125" y="103"/>
                  </a:lnTo>
                  <a:lnTo>
                    <a:pt x="115" y="111"/>
                  </a:lnTo>
                  <a:lnTo>
                    <a:pt x="105" y="118"/>
                  </a:lnTo>
                  <a:lnTo>
                    <a:pt x="94" y="122"/>
                  </a:lnTo>
                  <a:lnTo>
                    <a:pt x="82" y="125"/>
                  </a:lnTo>
                  <a:lnTo>
                    <a:pt x="72" y="127"/>
                  </a:lnTo>
                  <a:lnTo>
                    <a:pt x="61" y="127"/>
                  </a:lnTo>
                  <a:lnTo>
                    <a:pt x="61" y="127"/>
                  </a:lnTo>
                  <a:lnTo>
                    <a:pt x="50" y="127"/>
                  </a:lnTo>
                  <a:lnTo>
                    <a:pt x="38" y="126"/>
                  </a:lnTo>
                  <a:lnTo>
                    <a:pt x="27" y="125"/>
                  </a:lnTo>
                  <a:lnTo>
                    <a:pt x="18" y="121"/>
                  </a:lnTo>
                  <a:lnTo>
                    <a:pt x="11" y="117"/>
                  </a:lnTo>
                  <a:lnTo>
                    <a:pt x="5" y="110"/>
                  </a:lnTo>
                  <a:lnTo>
                    <a:pt x="4" y="106"/>
                  </a:lnTo>
                  <a:lnTo>
                    <a:pt x="2" y="101"/>
                  </a:lnTo>
                  <a:lnTo>
                    <a:pt x="0" y="90"/>
                  </a:lnTo>
                  <a:lnTo>
                    <a:pt x="0" y="90"/>
                  </a:lnTo>
                  <a:lnTo>
                    <a:pt x="2" y="83"/>
                  </a:lnTo>
                  <a:lnTo>
                    <a:pt x="3" y="75"/>
                  </a:lnTo>
                  <a:lnTo>
                    <a:pt x="6" y="57"/>
                  </a:lnTo>
                  <a:lnTo>
                    <a:pt x="13" y="41"/>
                  </a:lnTo>
                  <a:lnTo>
                    <a:pt x="18" y="32"/>
                  </a:lnTo>
                  <a:lnTo>
                    <a:pt x="22" y="27"/>
                  </a:lnTo>
                  <a:lnTo>
                    <a:pt x="22" y="27"/>
                  </a:lnTo>
                  <a:lnTo>
                    <a:pt x="27" y="19"/>
                  </a:lnTo>
                  <a:lnTo>
                    <a:pt x="34" y="14"/>
                  </a:lnTo>
                  <a:lnTo>
                    <a:pt x="43" y="9"/>
                  </a:lnTo>
                  <a:lnTo>
                    <a:pt x="50" y="5"/>
                  </a:lnTo>
                  <a:lnTo>
                    <a:pt x="59" y="3"/>
                  </a:lnTo>
                  <a:lnTo>
                    <a:pt x="67" y="1"/>
                  </a:lnTo>
                  <a:lnTo>
                    <a:pt x="77" y="1"/>
                  </a:lnTo>
                  <a:lnTo>
                    <a:pt x="85" y="0"/>
                  </a:lnTo>
                  <a:lnTo>
                    <a:pt x="85" y="0"/>
                  </a:lnTo>
                  <a:lnTo>
                    <a:pt x="98" y="1"/>
                  </a:lnTo>
                  <a:lnTo>
                    <a:pt x="109" y="2"/>
                  </a:lnTo>
                  <a:lnTo>
                    <a:pt x="120" y="4"/>
                  </a:lnTo>
                  <a:lnTo>
                    <a:pt x="128" y="8"/>
                  </a:lnTo>
                  <a:lnTo>
                    <a:pt x="135" y="12"/>
                  </a:lnTo>
                  <a:lnTo>
                    <a:pt x="140" y="19"/>
                  </a:lnTo>
                  <a:lnTo>
                    <a:pt x="143" y="28"/>
                  </a:lnTo>
                  <a:lnTo>
                    <a:pt x="145" y="38"/>
                  </a:lnTo>
                  <a:lnTo>
                    <a:pt x="145" y="38"/>
                  </a:lnTo>
                  <a:lnTo>
                    <a:pt x="142" y="53"/>
                  </a:lnTo>
                  <a:lnTo>
                    <a:pt x="138" y="71"/>
                  </a:lnTo>
                  <a:lnTo>
                    <a:pt x="138" y="71"/>
                  </a:lnTo>
                  <a:close/>
                  <a:moveTo>
                    <a:pt x="80" y="30"/>
                  </a:moveTo>
                  <a:lnTo>
                    <a:pt x="80" y="30"/>
                  </a:lnTo>
                  <a:lnTo>
                    <a:pt x="75" y="31"/>
                  </a:lnTo>
                  <a:lnTo>
                    <a:pt x="71" y="35"/>
                  </a:lnTo>
                  <a:lnTo>
                    <a:pt x="67" y="39"/>
                  </a:lnTo>
                  <a:lnTo>
                    <a:pt x="65" y="48"/>
                  </a:lnTo>
                  <a:lnTo>
                    <a:pt x="88" y="48"/>
                  </a:lnTo>
                  <a:lnTo>
                    <a:pt x="88" y="48"/>
                  </a:lnTo>
                  <a:lnTo>
                    <a:pt x="91" y="39"/>
                  </a:lnTo>
                  <a:lnTo>
                    <a:pt x="91" y="39"/>
                  </a:lnTo>
                  <a:lnTo>
                    <a:pt x="89" y="35"/>
                  </a:lnTo>
                  <a:lnTo>
                    <a:pt x="87" y="32"/>
                  </a:lnTo>
                  <a:lnTo>
                    <a:pt x="85" y="31"/>
                  </a:lnTo>
                  <a:lnTo>
                    <a:pt x="80" y="30"/>
                  </a:lnTo>
                  <a:lnTo>
                    <a:pt x="80" y="3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14" name="Freeform 89">
              <a:extLst>
                <a:ext uri="{FF2B5EF4-FFF2-40B4-BE49-F238E27FC236}">
                  <a16:creationId xmlns:a16="http://schemas.microsoft.com/office/drawing/2014/main" id="{0047AE79-F9F3-50C6-BA1D-321BC2D8683C}"/>
                </a:ext>
              </a:extLst>
            </p:cNvPr>
            <p:cNvSpPr>
              <a:spLocks/>
            </p:cNvSpPr>
            <p:nvPr userDrawn="1"/>
          </p:nvSpPr>
          <p:spPr bwMode="auto">
            <a:xfrm>
              <a:off x="8143876" y="4533901"/>
              <a:ext cx="165100" cy="266700"/>
            </a:xfrm>
            <a:custGeom>
              <a:avLst/>
              <a:gdLst>
                <a:gd name="T0" fmla="*/ 57 w 104"/>
                <a:gd name="T1" fmla="*/ 168 h 168"/>
                <a:gd name="T2" fmla="*/ 0 w 104"/>
                <a:gd name="T3" fmla="*/ 168 h 168"/>
                <a:gd name="T4" fmla="*/ 45 w 104"/>
                <a:gd name="T5" fmla="*/ 0 h 168"/>
                <a:gd name="T6" fmla="*/ 104 w 104"/>
                <a:gd name="T7" fmla="*/ 0 h 168"/>
                <a:gd name="T8" fmla="*/ 57 w 104"/>
                <a:gd name="T9" fmla="*/ 168 h 168"/>
              </a:gdLst>
              <a:ahLst/>
              <a:cxnLst>
                <a:cxn ang="0">
                  <a:pos x="T0" y="T1"/>
                </a:cxn>
                <a:cxn ang="0">
                  <a:pos x="T2" y="T3"/>
                </a:cxn>
                <a:cxn ang="0">
                  <a:pos x="T4" y="T5"/>
                </a:cxn>
                <a:cxn ang="0">
                  <a:pos x="T6" y="T7"/>
                </a:cxn>
                <a:cxn ang="0">
                  <a:pos x="T8" y="T9"/>
                </a:cxn>
              </a:cxnLst>
              <a:rect l="0" t="0" r="r" b="b"/>
              <a:pathLst>
                <a:path w="104" h="168">
                  <a:moveTo>
                    <a:pt x="57" y="168"/>
                  </a:moveTo>
                  <a:lnTo>
                    <a:pt x="0" y="168"/>
                  </a:lnTo>
                  <a:lnTo>
                    <a:pt x="45" y="0"/>
                  </a:lnTo>
                  <a:lnTo>
                    <a:pt x="104" y="0"/>
                  </a:lnTo>
                  <a:lnTo>
                    <a:pt x="57" y="16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15" name="Freeform 90">
              <a:extLst>
                <a:ext uri="{FF2B5EF4-FFF2-40B4-BE49-F238E27FC236}">
                  <a16:creationId xmlns:a16="http://schemas.microsoft.com/office/drawing/2014/main" id="{7231B66D-5B19-6B2F-30F3-D25F2DD6E0B4}"/>
                </a:ext>
              </a:extLst>
            </p:cNvPr>
            <p:cNvSpPr>
              <a:spLocks noEditPoints="1"/>
            </p:cNvSpPr>
            <p:nvPr userDrawn="1"/>
          </p:nvSpPr>
          <p:spPr bwMode="auto">
            <a:xfrm>
              <a:off x="8264526" y="4533901"/>
              <a:ext cx="165100" cy="266700"/>
            </a:xfrm>
            <a:custGeom>
              <a:avLst/>
              <a:gdLst>
                <a:gd name="T0" fmla="*/ 57 w 104"/>
                <a:gd name="T1" fmla="*/ 168 h 168"/>
                <a:gd name="T2" fmla="*/ 0 w 104"/>
                <a:gd name="T3" fmla="*/ 168 h 168"/>
                <a:gd name="T4" fmla="*/ 34 w 104"/>
                <a:gd name="T5" fmla="*/ 46 h 168"/>
                <a:gd name="T6" fmla="*/ 91 w 104"/>
                <a:gd name="T7" fmla="*/ 46 h 168"/>
                <a:gd name="T8" fmla="*/ 57 w 104"/>
                <a:gd name="T9" fmla="*/ 168 h 168"/>
                <a:gd name="T10" fmla="*/ 95 w 104"/>
                <a:gd name="T11" fmla="*/ 34 h 168"/>
                <a:gd name="T12" fmla="*/ 36 w 104"/>
                <a:gd name="T13" fmla="*/ 34 h 168"/>
                <a:gd name="T14" fmla="*/ 47 w 104"/>
                <a:gd name="T15" fmla="*/ 0 h 168"/>
                <a:gd name="T16" fmla="*/ 104 w 104"/>
                <a:gd name="T17" fmla="*/ 0 h 168"/>
                <a:gd name="T18" fmla="*/ 95 w 104"/>
                <a:gd name="T19" fmla="*/ 34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4" h="168">
                  <a:moveTo>
                    <a:pt x="57" y="168"/>
                  </a:moveTo>
                  <a:lnTo>
                    <a:pt x="0" y="168"/>
                  </a:lnTo>
                  <a:lnTo>
                    <a:pt x="34" y="46"/>
                  </a:lnTo>
                  <a:lnTo>
                    <a:pt x="91" y="46"/>
                  </a:lnTo>
                  <a:lnTo>
                    <a:pt x="57" y="168"/>
                  </a:lnTo>
                  <a:close/>
                  <a:moveTo>
                    <a:pt x="95" y="34"/>
                  </a:moveTo>
                  <a:lnTo>
                    <a:pt x="36" y="34"/>
                  </a:lnTo>
                  <a:lnTo>
                    <a:pt x="47" y="0"/>
                  </a:lnTo>
                  <a:lnTo>
                    <a:pt x="104" y="0"/>
                  </a:lnTo>
                  <a:lnTo>
                    <a:pt x="95" y="3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16" name="Freeform 91">
              <a:extLst>
                <a:ext uri="{FF2B5EF4-FFF2-40B4-BE49-F238E27FC236}">
                  <a16:creationId xmlns:a16="http://schemas.microsoft.com/office/drawing/2014/main" id="{D4096FA5-34D1-2BF8-F13C-06CCD4489A27}"/>
                </a:ext>
              </a:extLst>
            </p:cNvPr>
            <p:cNvSpPr>
              <a:spLocks/>
            </p:cNvSpPr>
            <p:nvPr userDrawn="1"/>
          </p:nvSpPr>
          <p:spPr bwMode="auto">
            <a:xfrm>
              <a:off x="8396288" y="4564063"/>
              <a:ext cx="192088" cy="236538"/>
            </a:xfrm>
            <a:custGeom>
              <a:avLst/>
              <a:gdLst>
                <a:gd name="T0" fmla="*/ 115 w 121"/>
                <a:gd name="T1" fmla="*/ 27 h 149"/>
                <a:gd name="T2" fmla="*/ 121 w 121"/>
                <a:gd name="T3" fmla="*/ 54 h 149"/>
                <a:gd name="T4" fmla="*/ 76 w 121"/>
                <a:gd name="T5" fmla="*/ 54 h 149"/>
                <a:gd name="T6" fmla="*/ 63 w 121"/>
                <a:gd name="T7" fmla="*/ 101 h 149"/>
                <a:gd name="T8" fmla="*/ 63 w 121"/>
                <a:gd name="T9" fmla="*/ 101 h 149"/>
                <a:gd name="T10" fmla="*/ 62 w 121"/>
                <a:gd name="T11" fmla="*/ 107 h 149"/>
                <a:gd name="T12" fmla="*/ 61 w 121"/>
                <a:gd name="T13" fmla="*/ 111 h 149"/>
                <a:gd name="T14" fmla="*/ 61 w 121"/>
                <a:gd name="T15" fmla="*/ 111 h 149"/>
                <a:gd name="T16" fmla="*/ 61 w 121"/>
                <a:gd name="T17" fmla="*/ 115 h 149"/>
                <a:gd name="T18" fmla="*/ 63 w 121"/>
                <a:gd name="T19" fmla="*/ 117 h 149"/>
                <a:gd name="T20" fmla="*/ 67 w 121"/>
                <a:gd name="T21" fmla="*/ 118 h 149"/>
                <a:gd name="T22" fmla="*/ 72 w 121"/>
                <a:gd name="T23" fmla="*/ 118 h 149"/>
                <a:gd name="T24" fmla="*/ 83 w 121"/>
                <a:gd name="T25" fmla="*/ 118 h 149"/>
                <a:gd name="T26" fmla="*/ 75 w 121"/>
                <a:gd name="T27" fmla="*/ 149 h 149"/>
                <a:gd name="T28" fmla="*/ 23 w 121"/>
                <a:gd name="T29" fmla="*/ 149 h 149"/>
                <a:gd name="T30" fmla="*/ 23 w 121"/>
                <a:gd name="T31" fmla="*/ 149 h 149"/>
                <a:gd name="T32" fmla="*/ 18 w 121"/>
                <a:gd name="T33" fmla="*/ 148 h 149"/>
                <a:gd name="T34" fmla="*/ 13 w 121"/>
                <a:gd name="T35" fmla="*/ 148 h 149"/>
                <a:gd name="T36" fmla="*/ 8 w 121"/>
                <a:gd name="T37" fmla="*/ 145 h 149"/>
                <a:gd name="T38" fmla="*/ 6 w 121"/>
                <a:gd name="T39" fmla="*/ 143 h 149"/>
                <a:gd name="T40" fmla="*/ 2 w 121"/>
                <a:gd name="T41" fmla="*/ 139 h 149"/>
                <a:gd name="T42" fmla="*/ 1 w 121"/>
                <a:gd name="T43" fmla="*/ 136 h 149"/>
                <a:gd name="T44" fmla="*/ 0 w 121"/>
                <a:gd name="T45" fmla="*/ 132 h 149"/>
                <a:gd name="T46" fmla="*/ 0 w 121"/>
                <a:gd name="T47" fmla="*/ 128 h 149"/>
                <a:gd name="T48" fmla="*/ 0 w 121"/>
                <a:gd name="T49" fmla="*/ 128 h 149"/>
                <a:gd name="T50" fmla="*/ 0 w 121"/>
                <a:gd name="T51" fmla="*/ 120 h 149"/>
                <a:gd name="T52" fmla="*/ 2 w 121"/>
                <a:gd name="T53" fmla="*/ 111 h 149"/>
                <a:gd name="T54" fmla="*/ 34 w 121"/>
                <a:gd name="T55" fmla="*/ 0 h 149"/>
                <a:gd name="T56" fmla="*/ 91 w 121"/>
                <a:gd name="T57" fmla="*/ 0 h 149"/>
                <a:gd name="T58" fmla="*/ 84 w 121"/>
                <a:gd name="T59" fmla="*/ 27 h 149"/>
                <a:gd name="T60" fmla="*/ 115 w 121"/>
                <a:gd name="T61" fmla="*/ 27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21" h="149">
                  <a:moveTo>
                    <a:pt x="115" y="27"/>
                  </a:moveTo>
                  <a:lnTo>
                    <a:pt x="121" y="54"/>
                  </a:lnTo>
                  <a:lnTo>
                    <a:pt x="76" y="54"/>
                  </a:lnTo>
                  <a:lnTo>
                    <a:pt x="63" y="101"/>
                  </a:lnTo>
                  <a:lnTo>
                    <a:pt x="63" y="101"/>
                  </a:lnTo>
                  <a:lnTo>
                    <a:pt x="62" y="107"/>
                  </a:lnTo>
                  <a:lnTo>
                    <a:pt x="61" y="111"/>
                  </a:lnTo>
                  <a:lnTo>
                    <a:pt x="61" y="111"/>
                  </a:lnTo>
                  <a:lnTo>
                    <a:pt x="61" y="115"/>
                  </a:lnTo>
                  <a:lnTo>
                    <a:pt x="63" y="117"/>
                  </a:lnTo>
                  <a:lnTo>
                    <a:pt x="67" y="118"/>
                  </a:lnTo>
                  <a:lnTo>
                    <a:pt x="72" y="118"/>
                  </a:lnTo>
                  <a:lnTo>
                    <a:pt x="83" y="118"/>
                  </a:lnTo>
                  <a:lnTo>
                    <a:pt x="75" y="149"/>
                  </a:lnTo>
                  <a:lnTo>
                    <a:pt x="23" y="149"/>
                  </a:lnTo>
                  <a:lnTo>
                    <a:pt x="23" y="149"/>
                  </a:lnTo>
                  <a:lnTo>
                    <a:pt x="18" y="148"/>
                  </a:lnTo>
                  <a:lnTo>
                    <a:pt x="13" y="148"/>
                  </a:lnTo>
                  <a:lnTo>
                    <a:pt x="8" y="145"/>
                  </a:lnTo>
                  <a:lnTo>
                    <a:pt x="6" y="143"/>
                  </a:lnTo>
                  <a:lnTo>
                    <a:pt x="2" y="139"/>
                  </a:lnTo>
                  <a:lnTo>
                    <a:pt x="1" y="136"/>
                  </a:lnTo>
                  <a:lnTo>
                    <a:pt x="0" y="132"/>
                  </a:lnTo>
                  <a:lnTo>
                    <a:pt x="0" y="128"/>
                  </a:lnTo>
                  <a:lnTo>
                    <a:pt x="0" y="128"/>
                  </a:lnTo>
                  <a:lnTo>
                    <a:pt x="0" y="120"/>
                  </a:lnTo>
                  <a:lnTo>
                    <a:pt x="2" y="111"/>
                  </a:lnTo>
                  <a:lnTo>
                    <a:pt x="34" y="0"/>
                  </a:lnTo>
                  <a:lnTo>
                    <a:pt x="91" y="0"/>
                  </a:lnTo>
                  <a:lnTo>
                    <a:pt x="84" y="27"/>
                  </a:lnTo>
                  <a:lnTo>
                    <a:pt x="115" y="2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17" name="Freeform 92">
              <a:extLst>
                <a:ext uri="{FF2B5EF4-FFF2-40B4-BE49-F238E27FC236}">
                  <a16:creationId xmlns:a16="http://schemas.microsoft.com/office/drawing/2014/main" id="{49CB2F9C-0EE3-252C-33AC-9BF0FA1715B6}"/>
                </a:ext>
              </a:extLst>
            </p:cNvPr>
            <p:cNvSpPr>
              <a:spLocks/>
            </p:cNvSpPr>
            <p:nvPr userDrawn="1"/>
          </p:nvSpPr>
          <p:spPr bwMode="auto">
            <a:xfrm>
              <a:off x="7321551" y="4830763"/>
              <a:ext cx="38100" cy="46038"/>
            </a:xfrm>
            <a:custGeom>
              <a:avLst/>
              <a:gdLst>
                <a:gd name="T0" fmla="*/ 9 w 24"/>
                <a:gd name="T1" fmla="*/ 0 h 29"/>
                <a:gd name="T2" fmla="*/ 24 w 24"/>
                <a:gd name="T3" fmla="*/ 0 h 29"/>
                <a:gd name="T4" fmla="*/ 15 w 24"/>
                <a:gd name="T5" fmla="*/ 29 h 29"/>
                <a:gd name="T6" fmla="*/ 0 w 24"/>
                <a:gd name="T7" fmla="*/ 29 h 29"/>
                <a:gd name="T8" fmla="*/ 9 w 24"/>
                <a:gd name="T9" fmla="*/ 0 h 29"/>
              </a:gdLst>
              <a:ahLst/>
              <a:cxnLst>
                <a:cxn ang="0">
                  <a:pos x="T0" y="T1"/>
                </a:cxn>
                <a:cxn ang="0">
                  <a:pos x="T2" y="T3"/>
                </a:cxn>
                <a:cxn ang="0">
                  <a:pos x="T4" y="T5"/>
                </a:cxn>
                <a:cxn ang="0">
                  <a:pos x="T6" y="T7"/>
                </a:cxn>
                <a:cxn ang="0">
                  <a:pos x="T8" y="T9"/>
                </a:cxn>
              </a:cxnLst>
              <a:rect l="0" t="0" r="r" b="b"/>
              <a:pathLst>
                <a:path w="24" h="29">
                  <a:moveTo>
                    <a:pt x="9" y="0"/>
                  </a:moveTo>
                  <a:lnTo>
                    <a:pt x="24" y="0"/>
                  </a:lnTo>
                  <a:lnTo>
                    <a:pt x="15"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18" name="Freeform 93">
              <a:extLst>
                <a:ext uri="{FF2B5EF4-FFF2-40B4-BE49-F238E27FC236}">
                  <a16:creationId xmlns:a16="http://schemas.microsoft.com/office/drawing/2014/main" id="{20E2E298-24FA-FE78-E2C0-8F9A04AE1DCA}"/>
                </a:ext>
              </a:extLst>
            </p:cNvPr>
            <p:cNvSpPr>
              <a:spLocks/>
            </p:cNvSpPr>
            <p:nvPr userDrawn="1"/>
          </p:nvSpPr>
          <p:spPr bwMode="auto">
            <a:xfrm>
              <a:off x="7400926" y="4830763"/>
              <a:ext cx="87313" cy="46038"/>
            </a:xfrm>
            <a:custGeom>
              <a:avLst/>
              <a:gdLst>
                <a:gd name="T0" fmla="*/ 10 w 55"/>
                <a:gd name="T1" fmla="*/ 0 h 29"/>
                <a:gd name="T2" fmla="*/ 31 w 55"/>
                <a:gd name="T3" fmla="*/ 0 h 29"/>
                <a:gd name="T4" fmla="*/ 36 w 55"/>
                <a:gd name="T5" fmla="*/ 19 h 29"/>
                <a:gd name="T6" fmla="*/ 36 w 55"/>
                <a:gd name="T7" fmla="*/ 19 h 29"/>
                <a:gd name="T8" fmla="*/ 42 w 55"/>
                <a:gd name="T9" fmla="*/ 0 h 29"/>
                <a:gd name="T10" fmla="*/ 55 w 55"/>
                <a:gd name="T11" fmla="*/ 0 h 29"/>
                <a:gd name="T12" fmla="*/ 46 w 55"/>
                <a:gd name="T13" fmla="*/ 29 h 29"/>
                <a:gd name="T14" fmla="*/ 26 w 55"/>
                <a:gd name="T15" fmla="*/ 29 h 29"/>
                <a:gd name="T16" fmla="*/ 20 w 55"/>
                <a:gd name="T17" fmla="*/ 8 h 29"/>
                <a:gd name="T18" fmla="*/ 20 w 55"/>
                <a:gd name="T19" fmla="*/ 8 h 29"/>
                <a:gd name="T20" fmla="*/ 13 w 55"/>
                <a:gd name="T21" fmla="*/ 29 h 29"/>
                <a:gd name="T22" fmla="*/ 0 w 55"/>
                <a:gd name="T23" fmla="*/ 29 h 29"/>
                <a:gd name="T24" fmla="*/ 10 w 55"/>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5" h="29">
                  <a:moveTo>
                    <a:pt x="10" y="0"/>
                  </a:moveTo>
                  <a:lnTo>
                    <a:pt x="31" y="0"/>
                  </a:lnTo>
                  <a:lnTo>
                    <a:pt x="36" y="19"/>
                  </a:lnTo>
                  <a:lnTo>
                    <a:pt x="36" y="19"/>
                  </a:lnTo>
                  <a:lnTo>
                    <a:pt x="42" y="0"/>
                  </a:lnTo>
                  <a:lnTo>
                    <a:pt x="55" y="0"/>
                  </a:lnTo>
                  <a:lnTo>
                    <a:pt x="46" y="29"/>
                  </a:lnTo>
                  <a:lnTo>
                    <a:pt x="26" y="29"/>
                  </a:lnTo>
                  <a:lnTo>
                    <a:pt x="20" y="8"/>
                  </a:lnTo>
                  <a:lnTo>
                    <a:pt x="20" y="8"/>
                  </a:lnTo>
                  <a:lnTo>
                    <a:pt x="13" y="29"/>
                  </a:lnTo>
                  <a:lnTo>
                    <a:pt x="0" y="29"/>
                  </a:lnTo>
                  <a:lnTo>
                    <a:pt x="1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19" name="Freeform 94">
              <a:extLst>
                <a:ext uri="{FF2B5EF4-FFF2-40B4-BE49-F238E27FC236}">
                  <a16:creationId xmlns:a16="http://schemas.microsoft.com/office/drawing/2014/main" id="{5F4EBC49-3CA7-4BC8-C3CD-FAAB67B2A5FF}"/>
                </a:ext>
              </a:extLst>
            </p:cNvPr>
            <p:cNvSpPr>
              <a:spLocks/>
            </p:cNvSpPr>
            <p:nvPr userDrawn="1"/>
          </p:nvSpPr>
          <p:spPr bwMode="auto">
            <a:xfrm>
              <a:off x="7531101" y="4830763"/>
              <a:ext cx="76200" cy="46038"/>
            </a:xfrm>
            <a:custGeom>
              <a:avLst/>
              <a:gdLst>
                <a:gd name="T0" fmla="*/ 0 w 48"/>
                <a:gd name="T1" fmla="*/ 0 h 29"/>
                <a:gd name="T2" fmla="*/ 15 w 48"/>
                <a:gd name="T3" fmla="*/ 0 h 29"/>
                <a:gd name="T4" fmla="*/ 19 w 48"/>
                <a:gd name="T5" fmla="*/ 18 h 29"/>
                <a:gd name="T6" fmla="*/ 33 w 48"/>
                <a:gd name="T7" fmla="*/ 0 h 29"/>
                <a:gd name="T8" fmla="*/ 48 w 48"/>
                <a:gd name="T9" fmla="*/ 0 h 29"/>
                <a:gd name="T10" fmla="*/ 24 w 48"/>
                <a:gd name="T11" fmla="*/ 29 h 29"/>
                <a:gd name="T12" fmla="*/ 6 w 48"/>
                <a:gd name="T13" fmla="*/ 29 h 29"/>
                <a:gd name="T14" fmla="*/ 0 w 48"/>
                <a:gd name="T15" fmla="*/ 0 h 2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8" h="29">
                  <a:moveTo>
                    <a:pt x="0" y="0"/>
                  </a:moveTo>
                  <a:lnTo>
                    <a:pt x="15" y="0"/>
                  </a:lnTo>
                  <a:lnTo>
                    <a:pt x="19" y="18"/>
                  </a:lnTo>
                  <a:lnTo>
                    <a:pt x="33" y="0"/>
                  </a:lnTo>
                  <a:lnTo>
                    <a:pt x="48" y="0"/>
                  </a:lnTo>
                  <a:lnTo>
                    <a:pt x="24" y="29"/>
                  </a:lnTo>
                  <a:lnTo>
                    <a:pt x="6" y="29"/>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20" name="Freeform 95">
              <a:extLst>
                <a:ext uri="{FF2B5EF4-FFF2-40B4-BE49-F238E27FC236}">
                  <a16:creationId xmlns:a16="http://schemas.microsoft.com/office/drawing/2014/main" id="{0C807F45-9D8A-52A2-A74D-EA0C5D2A73EE}"/>
                </a:ext>
              </a:extLst>
            </p:cNvPr>
            <p:cNvSpPr>
              <a:spLocks/>
            </p:cNvSpPr>
            <p:nvPr userDrawn="1"/>
          </p:nvSpPr>
          <p:spPr bwMode="auto">
            <a:xfrm>
              <a:off x="7635876" y="4830763"/>
              <a:ext cx="66675" cy="46038"/>
            </a:xfrm>
            <a:custGeom>
              <a:avLst/>
              <a:gdLst>
                <a:gd name="T0" fmla="*/ 9 w 42"/>
                <a:gd name="T1" fmla="*/ 0 h 29"/>
                <a:gd name="T2" fmla="*/ 42 w 42"/>
                <a:gd name="T3" fmla="*/ 0 h 29"/>
                <a:gd name="T4" fmla="*/ 41 w 42"/>
                <a:gd name="T5" fmla="*/ 5 h 29"/>
                <a:gd name="T6" fmla="*/ 22 w 42"/>
                <a:gd name="T7" fmla="*/ 5 h 29"/>
                <a:gd name="T8" fmla="*/ 20 w 42"/>
                <a:gd name="T9" fmla="*/ 11 h 29"/>
                <a:gd name="T10" fmla="*/ 37 w 42"/>
                <a:gd name="T11" fmla="*/ 11 h 29"/>
                <a:gd name="T12" fmla="*/ 36 w 42"/>
                <a:gd name="T13" fmla="*/ 17 h 29"/>
                <a:gd name="T14" fmla="*/ 17 w 42"/>
                <a:gd name="T15" fmla="*/ 17 h 29"/>
                <a:gd name="T16" fmla="*/ 16 w 42"/>
                <a:gd name="T17" fmla="*/ 23 h 29"/>
                <a:gd name="T18" fmla="*/ 35 w 42"/>
                <a:gd name="T19" fmla="*/ 23 h 29"/>
                <a:gd name="T20" fmla="*/ 33 w 42"/>
                <a:gd name="T21" fmla="*/ 29 h 29"/>
                <a:gd name="T22" fmla="*/ 0 w 42"/>
                <a:gd name="T23" fmla="*/ 29 h 29"/>
                <a:gd name="T24" fmla="*/ 9 w 42"/>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 h="29">
                  <a:moveTo>
                    <a:pt x="9" y="0"/>
                  </a:moveTo>
                  <a:lnTo>
                    <a:pt x="42" y="0"/>
                  </a:lnTo>
                  <a:lnTo>
                    <a:pt x="41" y="5"/>
                  </a:lnTo>
                  <a:lnTo>
                    <a:pt x="22" y="5"/>
                  </a:lnTo>
                  <a:lnTo>
                    <a:pt x="20" y="11"/>
                  </a:lnTo>
                  <a:lnTo>
                    <a:pt x="37" y="11"/>
                  </a:lnTo>
                  <a:lnTo>
                    <a:pt x="36" y="17"/>
                  </a:lnTo>
                  <a:lnTo>
                    <a:pt x="17" y="17"/>
                  </a:lnTo>
                  <a:lnTo>
                    <a:pt x="16" y="23"/>
                  </a:lnTo>
                  <a:lnTo>
                    <a:pt x="35" y="23"/>
                  </a:lnTo>
                  <a:lnTo>
                    <a:pt x="3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21" name="Freeform 96">
              <a:extLst>
                <a:ext uri="{FF2B5EF4-FFF2-40B4-BE49-F238E27FC236}">
                  <a16:creationId xmlns:a16="http://schemas.microsoft.com/office/drawing/2014/main" id="{9C554807-B6F3-CA9E-09AD-6700B3CCE05B}"/>
                </a:ext>
              </a:extLst>
            </p:cNvPr>
            <p:cNvSpPr>
              <a:spLocks/>
            </p:cNvSpPr>
            <p:nvPr userDrawn="1"/>
          </p:nvSpPr>
          <p:spPr bwMode="auto">
            <a:xfrm>
              <a:off x="7856538" y="4830763"/>
              <a:ext cx="61913" cy="46038"/>
            </a:xfrm>
            <a:custGeom>
              <a:avLst/>
              <a:gdLst>
                <a:gd name="T0" fmla="*/ 11 w 39"/>
                <a:gd name="T1" fmla="*/ 7 h 29"/>
                <a:gd name="T2" fmla="*/ 0 w 39"/>
                <a:gd name="T3" fmla="*/ 7 h 29"/>
                <a:gd name="T4" fmla="*/ 3 w 39"/>
                <a:gd name="T5" fmla="*/ 0 h 29"/>
                <a:gd name="T6" fmla="*/ 39 w 39"/>
                <a:gd name="T7" fmla="*/ 0 h 29"/>
                <a:gd name="T8" fmla="*/ 37 w 39"/>
                <a:gd name="T9" fmla="*/ 7 h 29"/>
                <a:gd name="T10" fmla="*/ 25 w 39"/>
                <a:gd name="T11" fmla="*/ 7 h 29"/>
                <a:gd name="T12" fmla="*/ 19 w 39"/>
                <a:gd name="T13" fmla="*/ 29 h 29"/>
                <a:gd name="T14" fmla="*/ 4 w 39"/>
                <a:gd name="T15" fmla="*/ 29 h 29"/>
                <a:gd name="T16" fmla="*/ 11 w 39"/>
                <a:gd name="T17" fmla="*/ 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9" h="29">
                  <a:moveTo>
                    <a:pt x="11" y="7"/>
                  </a:moveTo>
                  <a:lnTo>
                    <a:pt x="0" y="7"/>
                  </a:lnTo>
                  <a:lnTo>
                    <a:pt x="3" y="0"/>
                  </a:lnTo>
                  <a:lnTo>
                    <a:pt x="39" y="0"/>
                  </a:lnTo>
                  <a:lnTo>
                    <a:pt x="37" y="7"/>
                  </a:lnTo>
                  <a:lnTo>
                    <a:pt x="25" y="7"/>
                  </a:lnTo>
                  <a:lnTo>
                    <a:pt x="19" y="29"/>
                  </a:lnTo>
                  <a:lnTo>
                    <a:pt x="4" y="29"/>
                  </a:lnTo>
                  <a:lnTo>
                    <a:pt x="11"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22" name="Freeform 97">
              <a:extLst>
                <a:ext uri="{FF2B5EF4-FFF2-40B4-BE49-F238E27FC236}">
                  <a16:creationId xmlns:a16="http://schemas.microsoft.com/office/drawing/2014/main" id="{8DAA4D98-2C86-F5EE-9EAB-35375AC0DCDC}"/>
                </a:ext>
              </a:extLst>
            </p:cNvPr>
            <p:cNvSpPr>
              <a:spLocks/>
            </p:cNvSpPr>
            <p:nvPr userDrawn="1"/>
          </p:nvSpPr>
          <p:spPr bwMode="auto">
            <a:xfrm>
              <a:off x="7951788" y="4830763"/>
              <a:ext cx="106363" cy="46038"/>
            </a:xfrm>
            <a:custGeom>
              <a:avLst/>
              <a:gdLst>
                <a:gd name="T0" fmla="*/ 8 w 67"/>
                <a:gd name="T1" fmla="*/ 0 h 29"/>
                <a:gd name="T2" fmla="*/ 30 w 67"/>
                <a:gd name="T3" fmla="*/ 0 h 29"/>
                <a:gd name="T4" fmla="*/ 32 w 67"/>
                <a:gd name="T5" fmla="*/ 19 h 29"/>
                <a:gd name="T6" fmla="*/ 32 w 67"/>
                <a:gd name="T7" fmla="*/ 19 h 29"/>
                <a:gd name="T8" fmla="*/ 45 w 67"/>
                <a:gd name="T9" fmla="*/ 0 h 29"/>
                <a:gd name="T10" fmla="*/ 67 w 67"/>
                <a:gd name="T11" fmla="*/ 0 h 29"/>
                <a:gd name="T12" fmla="*/ 57 w 67"/>
                <a:gd name="T13" fmla="*/ 29 h 29"/>
                <a:gd name="T14" fmla="*/ 45 w 67"/>
                <a:gd name="T15" fmla="*/ 29 h 29"/>
                <a:gd name="T16" fmla="*/ 50 w 67"/>
                <a:gd name="T17" fmla="*/ 7 h 29"/>
                <a:gd name="T18" fmla="*/ 50 w 67"/>
                <a:gd name="T19" fmla="*/ 7 h 29"/>
                <a:gd name="T20" fmla="*/ 34 w 67"/>
                <a:gd name="T21" fmla="*/ 29 h 29"/>
                <a:gd name="T22" fmla="*/ 21 w 67"/>
                <a:gd name="T23" fmla="*/ 29 h 29"/>
                <a:gd name="T24" fmla="*/ 19 w 67"/>
                <a:gd name="T25" fmla="*/ 7 h 29"/>
                <a:gd name="T26" fmla="*/ 19 w 67"/>
                <a:gd name="T27" fmla="*/ 7 h 29"/>
                <a:gd name="T28" fmla="*/ 12 w 67"/>
                <a:gd name="T29" fmla="*/ 29 h 29"/>
                <a:gd name="T30" fmla="*/ 0 w 67"/>
                <a:gd name="T31" fmla="*/ 29 h 29"/>
                <a:gd name="T32" fmla="*/ 8 w 67"/>
                <a:gd name="T33"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7" h="29">
                  <a:moveTo>
                    <a:pt x="8" y="0"/>
                  </a:moveTo>
                  <a:lnTo>
                    <a:pt x="30" y="0"/>
                  </a:lnTo>
                  <a:lnTo>
                    <a:pt x="32" y="19"/>
                  </a:lnTo>
                  <a:lnTo>
                    <a:pt x="32" y="19"/>
                  </a:lnTo>
                  <a:lnTo>
                    <a:pt x="45" y="0"/>
                  </a:lnTo>
                  <a:lnTo>
                    <a:pt x="67" y="0"/>
                  </a:lnTo>
                  <a:lnTo>
                    <a:pt x="57" y="29"/>
                  </a:lnTo>
                  <a:lnTo>
                    <a:pt x="45" y="29"/>
                  </a:lnTo>
                  <a:lnTo>
                    <a:pt x="50" y="7"/>
                  </a:lnTo>
                  <a:lnTo>
                    <a:pt x="50" y="7"/>
                  </a:lnTo>
                  <a:lnTo>
                    <a:pt x="34" y="29"/>
                  </a:lnTo>
                  <a:lnTo>
                    <a:pt x="21" y="29"/>
                  </a:lnTo>
                  <a:lnTo>
                    <a:pt x="19" y="7"/>
                  </a:lnTo>
                  <a:lnTo>
                    <a:pt x="19" y="7"/>
                  </a:lnTo>
                  <a:lnTo>
                    <a:pt x="12" y="29"/>
                  </a:lnTo>
                  <a:lnTo>
                    <a:pt x="0" y="29"/>
                  </a:lnTo>
                  <a:lnTo>
                    <a:pt x="8"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23" name="Freeform 98">
              <a:extLst>
                <a:ext uri="{FF2B5EF4-FFF2-40B4-BE49-F238E27FC236}">
                  <a16:creationId xmlns:a16="http://schemas.microsoft.com/office/drawing/2014/main" id="{86F4EDBF-3882-FE9A-1E4F-CBC5F438C7CF}"/>
                </a:ext>
              </a:extLst>
            </p:cNvPr>
            <p:cNvSpPr>
              <a:spLocks/>
            </p:cNvSpPr>
            <p:nvPr userDrawn="1"/>
          </p:nvSpPr>
          <p:spPr bwMode="auto">
            <a:xfrm>
              <a:off x="8188326" y="4830763"/>
              <a:ext cx="85725" cy="46038"/>
            </a:xfrm>
            <a:custGeom>
              <a:avLst/>
              <a:gdLst>
                <a:gd name="T0" fmla="*/ 9 w 54"/>
                <a:gd name="T1" fmla="*/ 0 h 29"/>
                <a:gd name="T2" fmla="*/ 30 w 54"/>
                <a:gd name="T3" fmla="*/ 0 h 29"/>
                <a:gd name="T4" fmla="*/ 35 w 54"/>
                <a:gd name="T5" fmla="*/ 19 h 29"/>
                <a:gd name="T6" fmla="*/ 36 w 54"/>
                <a:gd name="T7" fmla="*/ 19 h 29"/>
                <a:gd name="T8" fmla="*/ 42 w 54"/>
                <a:gd name="T9" fmla="*/ 0 h 29"/>
                <a:gd name="T10" fmla="*/ 54 w 54"/>
                <a:gd name="T11" fmla="*/ 0 h 29"/>
                <a:gd name="T12" fmla="*/ 46 w 54"/>
                <a:gd name="T13" fmla="*/ 29 h 29"/>
                <a:gd name="T14" fmla="*/ 24 w 54"/>
                <a:gd name="T15" fmla="*/ 29 h 29"/>
                <a:gd name="T16" fmla="*/ 19 w 54"/>
                <a:gd name="T17" fmla="*/ 8 h 29"/>
                <a:gd name="T18" fmla="*/ 19 w 54"/>
                <a:gd name="T19" fmla="*/ 8 h 29"/>
                <a:gd name="T20" fmla="*/ 13 w 54"/>
                <a:gd name="T21" fmla="*/ 29 h 29"/>
                <a:gd name="T22" fmla="*/ 0 w 54"/>
                <a:gd name="T23" fmla="*/ 29 h 29"/>
                <a:gd name="T24" fmla="*/ 9 w 54"/>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4" h="29">
                  <a:moveTo>
                    <a:pt x="9" y="0"/>
                  </a:moveTo>
                  <a:lnTo>
                    <a:pt x="30" y="0"/>
                  </a:lnTo>
                  <a:lnTo>
                    <a:pt x="35" y="19"/>
                  </a:lnTo>
                  <a:lnTo>
                    <a:pt x="36" y="19"/>
                  </a:lnTo>
                  <a:lnTo>
                    <a:pt x="42" y="0"/>
                  </a:lnTo>
                  <a:lnTo>
                    <a:pt x="54" y="0"/>
                  </a:lnTo>
                  <a:lnTo>
                    <a:pt x="46" y="29"/>
                  </a:lnTo>
                  <a:lnTo>
                    <a:pt x="24" y="29"/>
                  </a:lnTo>
                  <a:lnTo>
                    <a:pt x="19" y="8"/>
                  </a:lnTo>
                  <a:lnTo>
                    <a:pt x="19" y="8"/>
                  </a:lnTo>
                  <a:lnTo>
                    <a:pt x="1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24" name="Freeform 99">
              <a:extLst>
                <a:ext uri="{FF2B5EF4-FFF2-40B4-BE49-F238E27FC236}">
                  <a16:creationId xmlns:a16="http://schemas.microsoft.com/office/drawing/2014/main" id="{AED4F122-F80A-D6A7-5A60-F9FD5EE7AED0}"/>
                </a:ext>
              </a:extLst>
            </p:cNvPr>
            <p:cNvSpPr>
              <a:spLocks/>
            </p:cNvSpPr>
            <p:nvPr userDrawn="1"/>
          </p:nvSpPr>
          <p:spPr bwMode="auto">
            <a:xfrm>
              <a:off x="8310563" y="4830763"/>
              <a:ext cx="63500" cy="46038"/>
            </a:xfrm>
            <a:custGeom>
              <a:avLst/>
              <a:gdLst>
                <a:gd name="T0" fmla="*/ 12 w 40"/>
                <a:gd name="T1" fmla="*/ 7 h 29"/>
                <a:gd name="T2" fmla="*/ 0 w 40"/>
                <a:gd name="T3" fmla="*/ 7 h 29"/>
                <a:gd name="T4" fmla="*/ 3 w 40"/>
                <a:gd name="T5" fmla="*/ 0 h 29"/>
                <a:gd name="T6" fmla="*/ 40 w 40"/>
                <a:gd name="T7" fmla="*/ 0 h 29"/>
                <a:gd name="T8" fmla="*/ 38 w 40"/>
                <a:gd name="T9" fmla="*/ 7 h 29"/>
                <a:gd name="T10" fmla="*/ 26 w 40"/>
                <a:gd name="T11" fmla="*/ 7 h 29"/>
                <a:gd name="T12" fmla="*/ 19 w 40"/>
                <a:gd name="T13" fmla="*/ 29 h 29"/>
                <a:gd name="T14" fmla="*/ 5 w 40"/>
                <a:gd name="T15" fmla="*/ 29 h 29"/>
                <a:gd name="T16" fmla="*/ 12 w 40"/>
                <a:gd name="T17" fmla="*/ 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 h="29">
                  <a:moveTo>
                    <a:pt x="12" y="7"/>
                  </a:moveTo>
                  <a:lnTo>
                    <a:pt x="0" y="7"/>
                  </a:lnTo>
                  <a:lnTo>
                    <a:pt x="3" y="0"/>
                  </a:lnTo>
                  <a:lnTo>
                    <a:pt x="40" y="0"/>
                  </a:lnTo>
                  <a:lnTo>
                    <a:pt x="38" y="7"/>
                  </a:lnTo>
                  <a:lnTo>
                    <a:pt x="26" y="7"/>
                  </a:lnTo>
                  <a:lnTo>
                    <a:pt x="19" y="29"/>
                  </a:lnTo>
                  <a:lnTo>
                    <a:pt x="5" y="29"/>
                  </a:lnTo>
                  <a:lnTo>
                    <a:pt x="12"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25" name="Freeform 100">
              <a:extLst>
                <a:ext uri="{FF2B5EF4-FFF2-40B4-BE49-F238E27FC236}">
                  <a16:creationId xmlns:a16="http://schemas.microsoft.com/office/drawing/2014/main" id="{2B9D6506-703C-A951-132C-1595C1433E9F}"/>
                </a:ext>
              </a:extLst>
            </p:cNvPr>
            <p:cNvSpPr>
              <a:spLocks noEditPoints="1"/>
            </p:cNvSpPr>
            <p:nvPr userDrawn="1"/>
          </p:nvSpPr>
          <p:spPr bwMode="auto">
            <a:xfrm>
              <a:off x="8701088" y="4760913"/>
              <a:ext cx="49213" cy="50800"/>
            </a:xfrm>
            <a:custGeom>
              <a:avLst/>
              <a:gdLst>
                <a:gd name="T0" fmla="*/ 15 w 31"/>
                <a:gd name="T1" fmla="*/ 0 h 32"/>
                <a:gd name="T2" fmla="*/ 15 w 31"/>
                <a:gd name="T3" fmla="*/ 0 h 32"/>
                <a:gd name="T4" fmla="*/ 10 w 31"/>
                <a:gd name="T5" fmla="*/ 1 h 32"/>
                <a:gd name="T6" fmla="*/ 5 w 31"/>
                <a:gd name="T7" fmla="*/ 5 h 32"/>
                <a:gd name="T8" fmla="*/ 1 w 31"/>
                <a:gd name="T9" fmla="*/ 10 h 32"/>
                <a:gd name="T10" fmla="*/ 0 w 31"/>
                <a:gd name="T11" fmla="*/ 15 h 32"/>
                <a:gd name="T12" fmla="*/ 0 w 31"/>
                <a:gd name="T13" fmla="*/ 15 h 32"/>
                <a:gd name="T14" fmla="*/ 1 w 31"/>
                <a:gd name="T15" fmla="*/ 21 h 32"/>
                <a:gd name="T16" fmla="*/ 5 w 31"/>
                <a:gd name="T17" fmla="*/ 27 h 32"/>
                <a:gd name="T18" fmla="*/ 10 w 31"/>
                <a:gd name="T19" fmla="*/ 31 h 32"/>
                <a:gd name="T20" fmla="*/ 15 w 31"/>
                <a:gd name="T21" fmla="*/ 32 h 32"/>
                <a:gd name="T22" fmla="*/ 15 w 31"/>
                <a:gd name="T23" fmla="*/ 32 h 32"/>
                <a:gd name="T24" fmla="*/ 21 w 31"/>
                <a:gd name="T25" fmla="*/ 31 h 32"/>
                <a:gd name="T26" fmla="*/ 27 w 31"/>
                <a:gd name="T27" fmla="*/ 27 h 32"/>
                <a:gd name="T28" fmla="*/ 30 w 31"/>
                <a:gd name="T29" fmla="*/ 21 h 32"/>
                <a:gd name="T30" fmla="*/ 31 w 31"/>
                <a:gd name="T31" fmla="*/ 15 h 32"/>
                <a:gd name="T32" fmla="*/ 31 w 31"/>
                <a:gd name="T33" fmla="*/ 15 h 32"/>
                <a:gd name="T34" fmla="*/ 30 w 31"/>
                <a:gd name="T35" fmla="*/ 10 h 32"/>
                <a:gd name="T36" fmla="*/ 27 w 31"/>
                <a:gd name="T37" fmla="*/ 5 h 32"/>
                <a:gd name="T38" fmla="*/ 21 w 31"/>
                <a:gd name="T39" fmla="*/ 1 h 32"/>
                <a:gd name="T40" fmla="*/ 15 w 31"/>
                <a:gd name="T41" fmla="*/ 0 h 32"/>
                <a:gd name="T42" fmla="*/ 15 w 31"/>
                <a:gd name="T43" fmla="*/ 0 h 32"/>
                <a:gd name="T44" fmla="*/ 15 w 31"/>
                <a:gd name="T45" fmla="*/ 28 h 32"/>
                <a:gd name="T46" fmla="*/ 15 w 31"/>
                <a:gd name="T47" fmla="*/ 28 h 32"/>
                <a:gd name="T48" fmla="*/ 11 w 31"/>
                <a:gd name="T49" fmla="*/ 27 h 32"/>
                <a:gd name="T50" fmla="*/ 6 w 31"/>
                <a:gd name="T51" fmla="*/ 25 h 32"/>
                <a:gd name="T52" fmla="*/ 4 w 31"/>
                <a:gd name="T53" fmla="*/ 21 h 32"/>
                <a:gd name="T54" fmla="*/ 3 w 31"/>
                <a:gd name="T55" fmla="*/ 15 h 32"/>
                <a:gd name="T56" fmla="*/ 3 w 31"/>
                <a:gd name="T57" fmla="*/ 15 h 32"/>
                <a:gd name="T58" fmla="*/ 4 w 31"/>
                <a:gd name="T59" fmla="*/ 11 h 32"/>
                <a:gd name="T60" fmla="*/ 6 w 31"/>
                <a:gd name="T61" fmla="*/ 6 h 32"/>
                <a:gd name="T62" fmla="*/ 11 w 31"/>
                <a:gd name="T63" fmla="*/ 4 h 32"/>
                <a:gd name="T64" fmla="*/ 15 w 31"/>
                <a:gd name="T65" fmla="*/ 3 h 32"/>
                <a:gd name="T66" fmla="*/ 15 w 31"/>
                <a:gd name="T67" fmla="*/ 3 h 32"/>
                <a:gd name="T68" fmla="*/ 20 w 31"/>
                <a:gd name="T69" fmla="*/ 4 h 32"/>
                <a:gd name="T70" fmla="*/ 25 w 31"/>
                <a:gd name="T71" fmla="*/ 6 h 32"/>
                <a:gd name="T72" fmla="*/ 27 w 31"/>
                <a:gd name="T73" fmla="*/ 11 h 32"/>
                <a:gd name="T74" fmla="*/ 28 w 31"/>
                <a:gd name="T75" fmla="*/ 15 h 32"/>
                <a:gd name="T76" fmla="*/ 28 w 31"/>
                <a:gd name="T77" fmla="*/ 15 h 32"/>
                <a:gd name="T78" fmla="*/ 27 w 31"/>
                <a:gd name="T79" fmla="*/ 21 h 32"/>
                <a:gd name="T80" fmla="*/ 25 w 31"/>
                <a:gd name="T81" fmla="*/ 25 h 32"/>
                <a:gd name="T82" fmla="*/ 20 w 31"/>
                <a:gd name="T83" fmla="*/ 27 h 32"/>
                <a:gd name="T84" fmla="*/ 15 w 31"/>
                <a:gd name="T85" fmla="*/ 28 h 32"/>
                <a:gd name="T86" fmla="*/ 15 w 31"/>
                <a:gd name="T87" fmla="*/ 28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1" h="32">
                  <a:moveTo>
                    <a:pt x="15" y="0"/>
                  </a:moveTo>
                  <a:lnTo>
                    <a:pt x="15" y="0"/>
                  </a:lnTo>
                  <a:lnTo>
                    <a:pt x="10" y="1"/>
                  </a:lnTo>
                  <a:lnTo>
                    <a:pt x="5" y="5"/>
                  </a:lnTo>
                  <a:lnTo>
                    <a:pt x="1" y="10"/>
                  </a:lnTo>
                  <a:lnTo>
                    <a:pt x="0" y="15"/>
                  </a:lnTo>
                  <a:lnTo>
                    <a:pt x="0" y="15"/>
                  </a:lnTo>
                  <a:lnTo>
                    <a:pt x="1" y="21"/>
                  </a:lnTo>
                  <a:lnTo>
                    <a:pt x="5" y="27"/>
                  </a:lnTo>
                  <a:lnTo>
                    <a:pt x="10" y="31"/>
                  </a:lnTo>
                  <a:lnTo>
                    <a:pt x="15" y="32"/>
                  </a:lnTo>
                  <a:lnTo>
                    <a:pt x="15" y="32"/>
                  </a:lnTo>
                  <a:lnTo>
                    <a:pt x="21" y="31"/>
                  </a:lnTo>
                  <a:lnTo>
                    <a:pt x="27" y="27"/>
                  </a:lnTo>
                  <a:lnTo>
                    <a:pt x="30" y="21"/>
                  </a:lnTo>
                  <a:lnTo>
                    <a:pt x="31" y="15"/>
                  </a:lnTo>
                  <a:lnTo>
                    <a:pt x="31" y="15"/>
                  </a:lnTo>
                  <a:lnTo>
                    <a:pt x="30" y="10"/>
                  </a:lnTo>
                  <a:lnTo>
                    <a:pt x="27" y="5"/>
                  </a:lnTo>
                  <a:lnTo>
                    <a:pt x="21" y="1"/>
                  </a:lnTo>
                  <a:lnTo>
                    <a:pt x="15" y="0"/>
                  </a:lnTo>
                  <a:lnTo>
                    <a:pt x="15" y="0"/>
                  </a:lnTo>
                  <a:close/>
                  <a:moveTo>
                    <a:pt x="15" y="28"/>
                  </a:moveTo>
                  <a:lnTo>
                    <a:pt x="15" y="28"/>
                  </a:lnTo>
                  <a:lnTo>
                    <a:pt x="11" y="27"/>
                  </a:lnTo>
                  <a:lnTo>
                    <a:pt x="6" y="25"/>
                  </a:lnTo>
                  <a:lnTo>
                    <a:pt x="4" y="21"/>
                  </a:lnTo>
                  <a:lnTo>
                    <a:pt x="3" y="15"/>
                  </a:lnTo>
                  <a:lnTo>
                    <a:pt x="3" y="15"/>
                  </a:lnTo>
                  <a:lnTo>
                    <a:pt x="4" y="11"/>
                  </a:lnTo>
                  <a:lnTo>
                    <a:pt x="6" y="6"/>
                  </a:lnTo>
                  <a:lnTo>
                    <a:pt x="11" y="4"/>
                  </a:lnTo>
                  <a:lnTo>
                    <a:pt x="15" y="3"/>
                  </a:lnTo>
                  <a:lnTo>
                    <a:pt x="15" y="3"/>
                  </a:lnTo>
                  <a:lnTo>
                    <a:pt x="20" y="4"/>
                  </a:lnTo>
                  <a:lnTo>
                    <a:pt x="25" y="6"/>
                  </a:lnTo>
                  <a:lnTo>
                    <a:pt x="27" y="11"/>
                  </a:lnTo>
                  <a:lnTo>
                    <a:pt x="28" y="15"/>
                  </a:lnTo>
                  <a:lnTo>
                    <a:pt x="28" y="15"/>
                  </a:lnTo>
                  <a:lnTo>
                    <a:pt x="27" y="21"/>
                  </a:lnTo>
                  <a:lnTo>
                    <a:pt x="25" y="25"/>
                  </a:lnTo>
                  <a:lnTo>
                    <a:pt x="20" y="27"/>
                  </a:lnTo>
                  <a:lnTo>
                    <a:pt x="15" y="28"/>
                  </a:lnTo>
                  <a:lnTo>
                    <a:pt x="15" y="2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26" name="Freeform 101">
              <a:extLst>
                <a:ext uri="{FF2B5EF4-FFF2-40B4-BE49-F238E27FC236}">
                  <a16:creationId xmlns:a16="http://schemas.microsoft.com/office/drawing/2014/main" id="{F6AC3556-5A4C-4017-A562-6D563F4F2FC4}"/>
                </a:ext>
              </a:extLst>
            </p:cNvPr>
            <p:cNvSpPr>
              <a:spLocks noEditPoints="1"/>
            </p:cNvSpPr>
            <p:nvPr userDrawn="1"/>
          </p:nvSpPr>
          <p:spPr bwMode="auto">
            <a:xfrm>
              <a:off x="8716963" y="4772026"/>
              <a:ext cx="20638" cy="26988"/>
            </a:xfrm>
            <a:custGeom>
              <a:avLst/>
              <a:gdLst>
                <a:gd name="T0" fmla="*/ 11 w 13"/>
                <a:gd name="T1" fmla="*/ 6 h 17"/>
                <a:gd name="T2" fmla="*/ 11 w 13"/>
                <a:gd name="T3" fmla="*/ 6 h 17"/>
                <a:gd name="T4" fmla="*/ 11 w 13"/>
                <a:gd name="T5" fmla="*/ 4 h 17"/>
                <a:gd name="T6" fmla="*/ 10 w 13"/>
                <a:gd name="T7" fmla="*/ 1 h 17"/>
                <a:gd name="T8" fmla="*/ 9 w 13"/>
                <a:gd name="T9" fmla="*/ 1 h 17"/>
                <a:gd name="T10" fmla="*/ 7 w 13"/>
                <a:gd name="T11" fmla="*/ 0 h 17"/>
                <a:gd name="T12" fmla="*/ 0 w 13"/>
                <a:gd name="T13" fmla="*/ 0 h 17"/>
                <a:gd name="T14" fmla="*/ 0 w 13"/>
                <a:gd name="T15" fmla="*/ 17 h 17"/>
                <a:gd name="T16" fmla="*/ 3 w 13"/>
                <a:gd name="T17" fmla="*/ 17 h 17"/>
                <a:gd name="T18" fmla="*/ 3 w 13"/>
                <a:gd name="T19" fmla="*/ 11 h 17"/>
                <a:gd name="T20" fmla="*/ 5 w 13"/>
                <a:gd name="T21" fmla="*/ 11 h 17"/>
                <a:gd name="T22" fmla="*/ 9 w 13"/>
                <a:gd name="T23" fmla="*/ 17 h 17"/>
                <a:gd name="T24" fmla="*/ 13 w 13"/>
                <a:gd name="T25" fmla="*/ 17 h 17"/>
                <a:gd name="T26" fmla="*/ 8 w 13"/>
                <a:gd name="T27" fmla="*/ 10 h 17"/>
                <a:gd name="T28" fmla="*/ 8 w 13"/>
                <a:gd name="T29" fmla="*/ 10 h 17"/>
                <a:gd name="T30" fmla="*/ 11 w 13"/>
                <a:gd name="T31" fmla="*/ 8 h 17"/>
                <a:gd name="T32" fmla="*/ 11 w 13"/>
                <a:gd name="T33" fmla="*/ 6 h 17"/>
                <a:gd name="T34" fmla="*/ 11 w 13"/>
                <a:gd name="T35" fmla="*/ 6 h 17"/>
                <a:gd name="T36" fmla="*/ 3 w 13"/>
                <a:gd name="T37" fmla="*/ 7 h 17"/>
                <a:gd name="T38" fmla="*/ 3 w 13"/>
                <a:gd name="T39" fmla="*/ 3 h 17"/>
                <a:gd name="T40" fmla="*/ 5 w 13"/>
                <a:gd name="T41" fmla="*/ 3 h 17"/>
                <a:gd name="T42" fmla="*/ 5 w 13"/>
                <a:gd name="T43" fmla="*/ 3 h 17"/>
                <a:gd name="T44" fmla="*/ 8 w 13"/>
                <a:gd name="T45" fmla="*/ 4 h 17"/>
                <a:gd name="T46" fmla="*/ 9 w 13"/>
                <a:gd name="T47" fmla="*/ 4 h 17"/>
                <a:gd name="T48" fmla="*/ 9 w 13"/>
                <a:gd name="T49" fmla="*/ 5 h 17"/>
                <a:gd name="T50" fmla="*/ 9 w 13"/>
                <a:gd name="T51" fmla="*/ 5 h 17"/>
                <a:gd name="T52" fmla="*/ 9 w 13"/>
                <a:gd name="T53" fmla="*/ 7 h 17"/>
                <a:gd name="T54" fmla="*/ 8 w 13"/>
                <a:gd name="T55" fmla="*/ 7 h 17"/>
                <a:gd name="T56" fmla="*/ 5 w 13"/>
                <a:gd name="T57" fmla="*/ 7 h 17"/>
                <a:gd name="T58" fmla="*/ 3 w 13"/>
                <a:gd name="T59" fmla="*/ 7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3" h="17">
                  <a:moveTo>
                    <a:pt x="11" y="6"/>
                  </a:moveTo>
                  <a:lnTo>
                    <a:pt x="11" y="6"/>
                  </a:lnTo>
                  <a:lnTo>
                    <a:pt x="11" y="4"/>
                  </a:lnTo>
                  <a:lnTo>
                    <a:pt x="10" y="1"/>
                  </a:lnTo>
                  <a:lnTo>
                    <a:pt x="9" y="1"/>
                  </a:lnTo>
                  <a:lnTo>
                    <a:pt x="7" y="0"/>
                  </a:lnTo>
                  <a:lnTo>
                    <a:pt x="0" y="0"/>
                  </a:lnTo>
                  <a:lnTo>
                    <a:pt x="0" y="17"/>
                  </a:lnTo>
                  <a:lnTo>
                    <a:pt x="3" y="17"/>
                  </a:lnTo>
                  <a:lnTo>
                    <a:pt x="3" y="11"/>
                  </a:lnTo>
                  <a:lnTo>
                    <a:pt x="5" y="11"/>
                  </a:lnTo>
                  <a:lnTo>
                    <a:pt x="9" y="17"/>
                  </a:lnTo>
                  <a:lnTo>
                    <a:pt x="13" y="17"/>
                  </a:lnTo>
                  <a:lnTo>
                    <a:pt x="8" y="10"/>
                  </a:lnTo>
                  <a:lnTo>
                    <a:pt x="8" y="10"/>
                  </a:lnTo>
                  <a:lnTo>
                    <a:pt x="11" y="8"/>
                  </a:lnTo>
                  <a:lnTo>
                    <a:pt x="11" y="6"/>
                  </a:lnTo>
                  <a:lnTo>
                    <a:pt x="11" y="6"/>
                  </a:lnTo>
                  <a:close/>
                  <a:moveTo>
                    <a:pt x="3" y="7"/>
                  </a:moveTo>
                  <a:lnTo>
                    <a:pt x="3" y="3"/>
                  </a:lnTo>
                  <a:lnTo>
                    <a:pt x="5" y="3"/>
                  </a:lnTo>
                  <a:lnTo>
                    <a:pt x="5" y="3"/>
                  </a:lnTo>
                  <a:lnTo>
                    <a:pt x="8" y="4"/>
                  </a:lnTo>
                  <a:lnTo>
                    <a:pt x="9" y="4"/>
                  </a:lnTo>
                  <a:lnTo>
                    <a:pt x="9" y="5"/>
                  </a:lnTo>
                  <a:lnTo>
                    <a:pt x="9" y="5"/>
                  </a:lnTo>
                  <a:lnTo>
                    <a:pt x="9" y="7"/>
                  </a:lnTo>
                  <a:lnTo>
                    <a:pt x="8" y="7"/>
                  </a:lnTo>
                  <a:lnTo>
                    <a:pt x="5" y="7"/>
                  </a:lnTo>
                  <a:lnTo>
                    <a:pt x="3"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27" name="Freeform 102">
              <a:extLst>
                <a:ext uri="{FF2B5EF4-FFF2-40B4-BE49-F238E27FC236}">
                  <a16:creationId xmlns:a16="http://schemas.microsoft.com/office/drawing/2014/main" id="{C6DF6892-273E-C78B-F847-5D39E577136E}"/>
                </a:ext>
              </a:extLst>
            </p:cNvPr>
            <p:cNvSpPr>
              <a:spLocks/>
            </p:cNvSpPr>
            <p:nvPr userDrawn="1"/>
          </p:nvSpPr>
          <p:spPr bwMode="auto">
            <a:xfrm>
              <a:off x="7742238" y="4830763"/>
              <a:ext cx="68263" cy="47625"/>
            </a:xfrm>
            <a:custGeom>
              <a:avLst/>
              <a:gdLst>
                <a:gd name="T0" fmla="*/ 20 w 43"/>
                <a:gd name="T1" fmla="*/ 9 h 30"/>
                <a:gd name="T2" fmla="*/ 20 w 43"/>
                <a:gd name="T3" fmla="*/ 7 h 30"/>
                <a:gd name="T4" fmla="*/ 24 w 43"/>
                <a:gd name="T5" fmla="*/ 4 h 30"/>
                <a:gd name="T6" fmla="*/ 28 w 43"/>
                <a:gd name="T7" fmla="*/ 4 h 30"/>
                <a:gd name="T8" fmla="*/ 30 w 43"/>
                <a:gd name="T9" fmla="*/ 5 h 30"/>
                <a:gd name="T10" fmla="*/ 30 w 43"/>
                <a:gd name="T11" fmla="*/ 8 h 30"/>
                <a:gd name="T12" fmla="*/ 43 w 43"/>
                <a:gd name="T13" fmla="*/ 8 h 30"/>
                <a:gd name="T14" fmla="*/ 41 w 43"/>
                <a:gd name="T15" fmla="*/ 2 h 30"/>
                <a:gd name="T16" fmla="*/ 27 w 43"/>
                <a:gd name="T17" fmla="*/ 0 h 30"/>
                <a:gd name="T18" fmla="*/ 18 w 43"/>
                <a:gd name="T19" fmla="*/ 0 h 30"/>
                <a:gd name="T20" fmla="*/ 7 w 43"/>
                <a:gd name="T21" fmla="*/ 4 h 30"/>
                <a:gd name="T22" fmla="*/ 3 w 43"/>
                <a:gd name="T23" fmla="*/ 9 h 30"/>
                <a:gd name="T24" fmla="*/ 4 w 43"/>
                <a:gd name="T25" fmla="*/ 14 h 30"/>
                <a:gd name="T26" fmla="*/ 9 w 43"/>
                <a:gd name="T27" fmla="*/ 16 h 30"/>
                <a:gd name="T28" fmla="*/ 22 w 43"/>
                <a:gd name="T29" fmla="*/ 19 h 30"/>
                <a:gd name="T30" fmla="*/ 25 w 43"/>
                <a:gd name="T31" fmla="*/ 21 h 30"/>
                <a:gd name="T32" fmla="*/ 25 w 43"/>
                <a:gd name="T33" fmla="*/ 22 h 30"/>
                <a:gd name="T34" fmla="*/ 23 w 43"/>
                <a:gd name="T35" fmla="*/ 24 h 30"/>
                <a:gd name="T36" fmla="*/ 18 w 43"/>
                <a:gd name="T37" fmla="*/ 25 h 30"/>
                <a:gd name="T38" fmla="*/ 14 w 43"/>
                <a:gd name="T39" fmla="*/ 24 h 30"/>
                <a:gd name="T40" fmla="*/ 12 w 43"/>
                <a:gd name="T41" fmla="*/ 22 h 30"/>
                <a:gd name="T42" fmla="*/ 0 w 43"/>
                <a:gd name="T43" fmla="*/ 21 h 30"/>
                <a:gd name="T44" fmla="*/ 0 w 43"/>
                <a:gd name="T45" fmla="*/ 24 h 30"/>
                <a:gd name="T46" fmla="*/ 1 w 43"/>
                <a:gd name="T47" fmla="*/ 28 h 30"/>
                <a:gd name="T48" fmla="*/ 5 w 43"/>
                <a:gd name="T49" fmla="*/ 30 h 30"/>
                <a:gd name="T50" fmla="*/ 16 w 43"/>
                <a:gd name="T51" fmla="*/ 30 h 30"/>
                <a:gd name="T52" fmla="*/ 34 w 43"/>
                <a:gd name="T53" fmla="*/ 28 h 30"/>
                <a:gd name="T54" fmla="*/ 41 w 43"/>
                <a:gd name="T55" fmla="*/ 21 h 30"/>
                <a:gd name="T56" fmla="*/ 41 w 43"/>
                <a:gd name="T57" fmla="*/ 17 h 30"/>
                <a:gd name="T58" fmla="*/ 39 w 43"/>
                <a:gd name="T59" fmla="*/ 15 h 30"/>
                <a:gd name="T60" fmla="*/ 29 w 43"/>
                <a:gd name="T61" fmla="*/ 11 h 30"/>
                <a:gd name="T62" fmla="*/ 20 w 43"/>
                <a:gd name="T63" fmla="*/ 9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3" h="30">
                  <a:moveTo>
                    <a:pt x="20" y="9"/>
                  </a:moveTo>
                  <a:lnTo>
                    <a:pt x="20" y="9"/>
                  </a:lnTo>
                  <a:lnTo>
                    <a:pt x="20" y="7"/>
                  </a:lnTo>
                  <a:lnTo>
                    <a:pt x="20" y="7"/>
                  </a:lnTo>
                  <a:lnTo>
                    <a:pt x="21" y="5"/>
                  </a:lnTo>
                  <a:lnTo>
                    <a:pt x="24" y="4"/>
                  </a:lnTo>
                  <a:lnTo>
                    <a:pt x="24" y="4"/>
                  </a:lnTo>
                  <a:lnTo>
                    <a:pt x="28" y="4"/>
                  </a:lnTo>
                  <a:lnTo>
                    <a:pt x="30" y="5"/>
                  </a:lnTo>
                  <a:lnTo>
                    <a:pt x="30" y="5"/>
                  </a:lnTo>
                  <a:lnTo>
                    <a:pt x="30" y="7"/>
                  </a:lnTo>
                  <a:lnTo>
                    <a:pt x="30" y="8"/>
                  </a:lnTo>
                  <a:lnTo>
                    <a:pt x="43" y="8"/>
                  </a:lnTo>
                  <a:lnTo>
                    <a:pt x="43" y="8"/>
                  </a:lnTo>
                  <a:lnTo>
                    <a:pt x="43" y="4"/>
                  </a:lnTo>
                  <a:lnTo>
                    <a:pt x="41" y="2"/>
                  </a:lnTo>
                  <a:lnTo>
                    <a:pt x="36" y="0"/>
                  </a:lnTo>
                  <a:lnTo>
                    <a:pt x="27" y="0"/>
                  </a:lnTo>
                  <a:lnTo>
                    <a:pt x="27" y="0"/>
                  </a:lnTo>
                  <a:lnTo>
                    <a:pt x="18" y="0"/>
                  </a:lnTo>
                  <a:lnTo>
                    <a:pt x="11" y="2"/>
                  </a:lnTo>
                  <a:lnTo>
                    <a:pt x="7" y="4"/>
                  </a:lnTo>
                  <a:lnTo>
                    <a:pt x="3" y="9"/>
                  </a:lnTo>
                  <a:lnTo>
                    <a:pt x="3" y="9"/>
                  </a:lnTo>
                  <a:lnTo>
                    <a:pt x="3" y="11"/>
                  </a:lnTo>
                  <a:lnTo>
                    <a:pt x="4" y="14"/>
                  </a:lnTo>
                  <a:lnTo>
                    <a:pt x="4" y="14"/>
                  </a:lnTo>
                  <a:lnTo>
                    <a:pt x="9" y="16"/>
                  </a:lnTo>
                  <a:lnTo>
                    <a:pt x="16" y="18"/>
                  </a:lnTo>
                  <a:lnTo>
                    <a:pt x="22" y="19"/>
                  </a:lnTo>
                  <a:lnTo>
                    <a:pt x="25" y="21"/>
                  </a:lnTo>
                  <a:lnTo>
                    <a:pt x="25" y="21"/>
                  </a:lnTo>
                  <a:lnTo>
                    <a:pt x="25" y="22"/>
                  </a:lnTo>
                  <a:lnTo>
                    <a:pt x="25" y="22"/>
                  </a:lnTo>
                  <a:lnTo>
                    <a:pt x="24" y="23"/>
                  </a:lnTo>
                  <a:lnTo>
                    <a:pt x="23" y="24"/>
                  </a:lnTo>
                  <a:lnTo>
                    <a:pt x="18" y="25"/>
                  </a:lnTo>
                  <a:lnTo>
                    <a:pt x="18" y="25"/>
                  </a:lnTo>
                  <a:lnTo>
                    <a:pt x="15" y="24"/>
                  </a:lnTo>
                  <a:lnTo>
                    <a:pt x="14" y="24"/>
                  </a:lnTo>
                  <a:lnTo>
                    <a:pt x="14" y="24"/>
                  </a:lnTo>
                  <a:lnTo>
                    <a:pt x="12" y="22"/>
                  </a:lnTo>
                  <a:lnTo>
                    <a:pt x="12" y="21"/>
                  </a:lnTo>
                  <a:lnTo>
                    <a:pt x="0" y="21"/>
                  </a:lnTo>
                  <a:lnTo>
                    <a:pt x="0" y="21"/>
                  </a:lnTo>
                  <a:lnTo>
                    <a:pt x="0" y="24"/>
                  </a:lnTo>
                  <a:lnTo>
                    <a:pt x="0" y="26"/>
                  </a:lnTo>
                  <a:lnTo>
                    <a:pt x="1" y="28"/>
                  </a:lnTo>
                  <a:lnTo>
                    <a:pt x="3" y="29"/>
                  </a:lnTo>
                  <a:lnTo>
                    <a:pt x="5" y="30"/>
                  </a:lnTo>
                  <a:lnTo>
                    <a:pt x="16" y="30"/>
                  </a:lnTo>
                  <a:lnTo>
                    <a:pt x="16" y="30"/>
                  </a:lnTo>
                  <a:lnTo>
                    <a:pt x="27" y="30"/>
                  </a:lnTo>
                  <a:lnTo>
                    <a:pt x="34" y="28"/>
                  </a:lnTo>
                  <a:lnTo>
                    <a:pt x="38" y="24"/>
                  </a:lnTo>
                  <a:lnTo>
                    <a:pt x="41" y="21"/>
                  </a:lnTo>
                  <a:lnTo>
                    <a:pt x="41" y="21"/>
                  </a:lnTo>
                  <a:lnTo>
                    <a:pt x="41" y="17"/>
                  </a:lnTo>
                  <a:lnTo>
                    <a:pt x="39" y="15"/>
                  </a:lnTo>
                  <a:lnTo>
                    <a:pt x="39" y="15"/>
                  </a:lnTo>
                  <a:lnTo>
                    <a:pt x="36" y="12"/>
                  </a:lnTo>
                  <a:lnTo>
                    <a:pt x="29" y="11"/>
                  </a:lnTo>
                  <a:lnTo>
                    <a:pt x="23" y="10"/>
                  </a:lnTo>
                  <a:lnTo>
                    <a:pt x="20" y="9"/>
                  </a:lnTo>
                  <a:lnTo>
                    <a:pt x="20" y="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28" name="Freeform 103">
              <a:extLst>
                <a:ext uri="{FF2B5EF4-FFF2-40B4-BE49-F238E27FC236}">
                  <a16:creationId xmlns:a16="http://schemas.microsoft.com/office/drawing/2014/main" id="{B9F0C77F-B5ED-CB32-5D19-03AD8108C701}"/>
                </a:ext>
              </a:extLst>
            </p:cNvPr>
            <p:cNvSpPr>
              <a:spLocks/>
            </p:cNvSpPr>
            <p:nvPr userDrawn="1"/>
          </p:nvSpPr>
          <p:spPr bwMode="auto">
            <a:xfrm>
              <a:off x="8089901" y="4830763"/>
              <a:ext cx="66675" cy="46038"/>
            </a:xfrm>
            <a:custGeom>
              <a:avLst/>
              <a:gdLst>
                <a:gd name="T0" fmla="*/ 9 w 42"/>
                <a:gd name="T1" fmla="*/ 0 h 29"/>
                <a:gd name="T2" fmla="*/ 42 w 42"/>
                <a:gd name="T3" fmla="*/ 0 h 29"/>
                <a:gd name="T4" fmla="*/ 40 w 42"/>
                <a:gd name="T5" fmla="*/ 5 h 29"/>
                <a:gd name="T6" fmla="*/ 21 w 42"/>
                <a:gd name="T7" fmla="*/ 5 h 29"/>
                <a:gd name="T8" fmla="*/ 18 w 42"/>
                <a:gd name="T9" fmla="*/ 11 h 29"/>
                <a:gd name="T10" fmla="*/ 36 w 42"/>
                <a:gd name="T11" fmla="*/ 11 h 29"/>
                <a:gd name="T12" fmla="*/ 35 w 42"/>
                <a:gd name="T13" fmla="*/ 17 h 29"/>
                <a:gd name="T14" fmla="*/ 17 w 42"/>
                <a:gd name="T15" fmla="*/ 17 h 29"/>
                <a:gd name="T16" fmla="*/ 15 w 42"/>
                <a:gd name="T17" fmla="*/ 23 h 29"/>
                <a:gd name="T18" fmla="*/ 35 w 42"/>
                <a:gd name="T19" fmla="*/ 23 h 29"/>
                <a:gd name="T20" fmla="*/ 33 w 42"/>
                <a:gd name="T21" fmla="*/ 29 h 29"/>
                <a:gd name="T22" fmla="*/ 0 w 42"/>
                <a:gd name="T23" fmla="*/ 29 h 29"/>
                <a:gd name="T24" fmla="*/ 9 w 42"/>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 h="29">
                  <a:moveTo>
                    <a:pt x="9" y="0"/>
                  </a:moveTo>
                  <a:lnTo>
                    <a:pt x="42" y="0"/>
                  </a:lnTo>
                  <a:lnTo>
                    <a:pt x="40" y="5"/>
                  </a:lnTo>
                  <a:lnTo>
                    <a:pt x="21" y="5"/>
                  </a:lnTo>
                  <a:lnTo>
                    <a:pt x="18" y="11"/>
                  </a:lnTo>
                  <a:lnTo>
                    <a:pt x="36" y="11"/>
                  </a:lnTo>
                  <a:lnTo>
                    <a:pt x="35" y="17"/>
                  </a:lnTo>
                  <a:lnTo>
                    <a:pt x="17" y="17"/>
                  </a:lnTo>
                  <a:lnTo>
                    <a:pt x="15" y="23"/>
                  </a:lnTo>
                  <a:lnTo>
                    <a:pt x="35" y="23"/>
                  </a:lnTo>
                  <a:lnTo>
                    <a:pt x="3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29" name="Freeform 104">
              <a:extLst>
                <a:ext uri="{FF2B5EF4-FFF2-40B4-BE49-F238E27FC236}">
                  <a16:creationId xmlns:a16="http://schemas.microsoft.com/office/drawing/2014/main" id="{7E844525-A2D1-1720-5B84-00E5E51B2C5D}"/>
                </a:ext>
              </a:extLst>
            </p:cNvPr>
            <p:cNvSpPr>
              <a:spLocks/>
            </p:cNvSpPr>
            <p:nvPr userDrawn="1"/>
          </p:nvSpPr>
          <p:spPr bwMode="auto">
            <a:xfrm>
              <a:off x="8518526" y="4606926"/>
              <a:ext cx="277813" cy="269875"/>
            </a:xfrm>
            <a:custGeom>
              <a:avLst/>
              <a:gdLst>
                <a:gd name="T0" fmla="*/ 116 w 175"/>
                <a:gd name="T1" fmla="*/ 0 h 170"/>
                <a:gd name="T2" fmla="*/ 85 w 175"/>
                <a:gd name="T3" fmla="*/ 67 h 170"/>
                <a:gd name="T4" fmla="*/ 86 w 175"/>
                <a:gd name="T5" fmla="*/ 0 h 170"/>
                <a:gd name="T6" fmla="*/ 27 w 175"/>
                <a:gd name="T7" fmla="*/ 0 h 170"/>
                <a:gd name="T8" fmla="*/ 39 w 175"/>
                <a:gd name="T9" fmla="*/ 122 h 170"/>
                <a:gd name="T10" fmla="*/ 39 w 175"/>
                <a:gd name="T11" fmla="*/ 122 h 170"/>
                <a:gd name="T12" fmla="*/ 37 w 175"/>
                <a:gd name="T13" fmla="*/ 127 h 170"/>
                <a:gd name="T14" fmla="*/ 36 w 175"/>
                <a:gd name="T15" fmla="*/ 130 h 170"/>
                <a:gd name="T16" fmla="*/ 33 w 175"/>
                <a:gd name="T17" fmla="*/ 132 h 170"/>
                <a:gd name="T18" fmla="*/ 30 w 175"/>
                <a:gd name="T19" fmla="*/ 135 h 170"/>
                <a:gd name="T20" fmla="*/ 30 w 175"/>
                <a:gd name="T21" fmla="*/ 135 h 170"/>
                <a:gd name="T22" fmla="*/ 26 w 175"/>
                <a:gd name="T23" fmla="*/ 136 h 170"/>
                <a:gd name="T24" fmla="*/ 20 w 175"/>
                <a:gd name="T25" fmla="*/ 136 h 170"/>
                <a:gd name="T26" fmla="*/ 11 w 175"/>
                <a:gd name="T27" fmla="*/ 136 h 170"/>
                <a:gd name="T28" fmla="*/ 10 w 175"/>
                <a:gd name="T29" fmla="*/ 136 h 170"/>
                <a:gd name="T30" fmla="*/ 0 w 175"/>
                <a:gd name="T31" fmla="*/ 170 h 170"/>
                <a:gd name="T32" fmla="*/ 40 w 175"/>
                <a:gd name="T33" fmla="*/ 170 h 170"/>
                <a:gd name="T34" fmla="*/ 40 w 175"/>
                <a:gd name="T35" fmla="*/ 170 h 170"/>
                <a:gd name="T36" fmla="*/ 48 w 175"/>
                <a:gd name="T37" fmla="*/ 169 h 170"/>
                <a:gd name="T38" fmla="*/ 55 w 175"/>
                <a:gd name="T39" fmla="*/ 167 h 170"/>
                <a:gd name="T40" fmla="*/ 63 w 175"/>
                <a:gd name="T41" fmla="*/ 164 h 170"/>
                <a:gd name="T42" fmla="*/ 68 w 175"/>
                <a:gd name="T43" fmla="*/ 160 h 170"/>
                <a:gd name="T44" fmla="*/ 74 w 175"/>
                <a:gd name="T45" fmla="*/ 156 h 170"/>
                <a:gd name="T46" fmla="*/ 79 w 175"/>
                <a:gd name="T47" fmla="*/ 149 h 170"/>
                <a:gd name="T48" fmla="*/ 91 w 175"/>
                <a:gd name="T49" fmla="*/ 132 h 170"/>
                <a:gd name="T50" fmla="*/ 175 w 175"/>
                <a:gd name="T51" fmla="*/ 0 h 170"/>
                <a:gd name="T52" fmla="*/ 116 w 175"/>
                <a:gd name="T53" fmla="*/ 0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75" h="170">
                  <a:moveTo>
                    <a:pt x="116" y="0"/>
                  </a:moveTo>
                  <a:lnTo>
                    <a:pt x="85" y="67"/>
                  </a:lnTo>
                  <a:lnTo>
                    <a:pt x="86" y="0"/>
                  </a:lnTo>
                  <a:lnTo>
                    <a:pt x="27" y="0"/>
                  </a:lnTo>
                  <a:lnTo>
                    <a:pt x="39" y="122"/>
                  </a:lnTo>
                  <a:lnTo>
                    <a:pt x="39" y="122"/>
                  </a:lnTo>
                  <a:lnTo>
                    <a:pt x="37" y="127"/>
                  </a:lnTo>
                  <a:lnTo>
                    <a:pt x="36" y="130"/>
                  </a:lnTo>
                  <a:lnTo>
                    <a:pt x="33" y="132"/>
                  </a:lnTo>
                  <a:lnTo>
                    <a:pt x="30" y="135"/>
                  </a:lnTo>
                  <a:lnTo>
                    <a:pt x="30" y="135"/>
                  </a:lnTo>
                  <a:lnTo>
                    <a:pt x="26" y="136"/>
                  </a:lnTo>
                  <a:lnTo>
                    <a:pt x="20" y="136"/>
                  </a:lnTo>
                  <a:lnTo>
                    <a:pt x="11" y="136"/>
                  </a:lnTo>
                  <a:lnTo>
                    <a:pt x="10" y="136"/>
                  </a:lnTo>
                  <a:lnTo>
                    <a:pt x="0" y="170"/>
                  </a:lnTo>
                  <a:lnTo>
                    <a:pt x="40" y="170"/>
                  </a:lnTo>
                  <a:lnTo>
                    <a:pt x="40" y="170"/>
                  </a:lnTo>
                  <a:lnTo>
                    <a:pt x="48" y="169"/>
                  </a:lnTo>
                  <a:lnTo>
                    <a:pt x="55" y="167"/>
                  </a:lnTo>
                  <a:lnTo>
                    <a:pt x="63" y="164"/>
                  </a:lnTo>
                  <a:lnTo>
                    <a:pt x="68" y="160"/>
                  </a:lnTo>
                  <a:lnTo>
                    <a:pt x="74" y="156"/>
                  </a:lnTo>
                  <a:lnTo>
                    <a:pt x="79" y="149"/>
                  </a:lnTo>
                  <a:lnTo>
                    <a:pt x="91" y="132"/>
                  </a:lnTo>
                  <a:lnTo>
                    <a:pt x="175" y="0"/>
                  </a:lnTo>
                  <a:lnTo>
                    <a:pt x="116"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30" name="Freeform 105">
              <a:extLst>
                <a:ext uri="{FF2B5EF4-FFF2-40B4-BE49-F238E27FC236}">
                  <a16:creationId xmlns:a16="http://schemas.microsoft.com/office/drawing/2014/main" id="{65547C59-7B61-7952-D895-F6189517B4CD}"/>
                </a:ext>
              </a:extLst>
            </p:cNvPr>
            <p:cNvSpPr>
              <a:spLocks/>
            </p:cNvSpPr>
            <p:nvPr userDrawn="1"/>
          </p:nvSpPr>
          <p:spPr bwMode="auto">
            <a:xfrm>
              <a:off x="8399463" y="4827588"/>
              <a:ext cx="71438" cy="50800"/>
            </a:xfrm>
            <a:custGeom>
              <a:avLst/>
              <a:gdLst>
                <a:gd name="T0" fmla="*/ 20 w 45"/>
                <a:gd name="T1" fmla="*/ 11 h 32"/>
                <a:gd name="T2" fmla="*/ 20 w 45"/>
                <a:gd name="T3" fmla="*/ 9 h 32"/>
                <a:gd name="T4" fmla="*/ 26 w 45"/>
                <a:gd name="T5" fmla="*/ 6 h 32"/>
                <a:gd name="T6" fmla="*/ 29 w 45"/>
                <a:gd name="T7" fmla="*/ 6 h 32"/>
                <a:gd name="T8" fmla="*/ 31 w 45"/>
                <a:gd name="T9" fmla="*/ 7 h 32"/>
                <a:gd name="T10" fmla="*/ 32 w 45"/>
                <a:gd name="T11" fmla="*/ 10 h 32"/>
                <a:gd name="T12" fmla="*/ 45 w 45"/>
                <a:gd name="T13" fmla="*/ 10 h 32"/>
                <a:gd name="T14" fmla="*/ 43 w 45"/>
                <a:gd name="T15" fmla="*/ 4 h 32"/>
                <a:gd name="T16" fmla="*/ 29 w 45"/>
                <a:gd name="T17" fmla="*/ 0 h 32"/>
                <a:gd name="T18" fmla="*/ 19 w 45"/>
                <a:gd name="T19" fmla="*/ 2 h 32"/>
                <a:gd name="T20" fmla="*/ 7 w 45"/>
                <a:gd name="T21" fmla="*/ 6 h 32"/>
                <a:gd name="T22" fmla="*/ 5 w 45"/>
                <a:gd name="T23" fmla="*/ 11 h 32"/>
                <a:gd name="T24" fmla="*/ 6 w 45"/>
                <a:gd name="T25" fmla="*/ 16 h 32"/>
                <a:gd name="T26" fmla="*/ 11 w 45"/>
                <a:gd name="T27" fmla="*/ 18 h 32"/>
                <a:gd name="T28" fmla="*/ 24 w 45"/>
                <a:gd name="T29" fmla="*/ 21 h 32"/>
                <a:gd name="T30" fmla="*/ 27 w 45"/>
                <a:gd name="T31" fmla="*/ 23 h 32"/>
                <a:gd name="T32" fmla="*/ 27 w 45"/>
                <a:gd name="T33" fmla="*/ 24 h 32"/>
                <a:gd name="T34" fmla="*/ 24 w 45"/>
                <a:gd name="T35" fmla="*/ 26 h 32"/>
                <a:gd name="T36" fmla="*/ 20 w 45"/>
                <a:gd name="T37" fmla="*/ 27 h 32"/>
                <a:gd name="T38" fmla="*/ 14 w 45"/>
                <a:gd name="T39" fmla="*/ 26 h 32"/>
                <a:gd name="T40" fmla="*/ 14 w 45"/>
                <a:gd name="T41" fmla="*/ 24 h 32"/>
                <a:gd name="T42" fmla="*/ 2 w 45"/>
                <a:gd name="T43" fmla="*/ 23 h 32"/>
                <a:gd name="T44" fmla="*/ 0 w 45"/>
                <a:gd name="T45" fmla="*/ 26 h 32"/>
                <a:gd name="T46" fmla="*/ 2 w 45"/>
                <a:gd name="T47" fmla="*/ 30 h 32"/>
                <a:gd name="T48" fmla="*/ 7 w 45"/>
                <a:gd name="T49" fmla="*/ 32 h 32"/>
                <a:gd name="T50" fmla="*/ 18 w 45"/>
                <a:gd name="T51" fmla="*/ 32 h 32"/>
                <a:gd name="T52" fmla="*/ 36 w 45"/>
                <a:gd name="T53" fmla="*/ 30 h 32"/>
                <a:gd name="T54" fmla="*/ 43 w 45"/>
                <a:gd name="T55" fmla="*/ 23 h 32"/>
                <a:gd name="T56" fmla="*/ 43 w 45"/>
                <a:gd name="T57" fmla="*/ 19 h 32"/>
                <a:gd name="T58" fmla="*/ 41 w 45"/>
                <a:gd name="T59" fmla="*/ 17 h 32"/>
                <a:gd name="T60" fmla="*/ 31 w 45"/>
                <a:gd name="T61" fmla="*/ 13 h 32"/>
                <a:gd name="T62" fmla="*/ 20 w 45"/>
                <a:gd name="T63" fmla="*/ 1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5" h="32">
                  <a:moveTo>
                    <a:pt x="20" y="11"/>
                  </a:moveTo>
                  <a:lnTo>
                    <a:pt x="20" y="11"/>
                  </a:lnTo>
                  <a:lnTo>
                    <a:pt x="20" y="9"/>
                  </a:lnTo>
                  <a:lnTo>
                    <a:pt x="20" y="9"/>
                  </a:lnTo>
                  <a:lnTo>
                    <a:pt x="23" y="7"/>
                  </a:lnTo>
                  <a:lnTo>
                    <a:pt x="26" y="6"/>
                  </a:lnTo>
                  <a:lnTo>
                    <a:pt x="26" y="6"/>
                  </a:lnTo>
                  <a:lnTo>
                    <a:pt x="29" y="6"/>
                  </a:lnTo>
                  <a:lnTo>
                    <a:pt x="31" y="7"/>
                  </a:lnTo>
                  <a:lnTo>
                    <a:pt x="31" y="7"/>
                  </a:lnTo>
                  <a:lnTo>
                    <a:pt x="32" y="9"/>
                  </a:lnTo>
                  <a:lnTo>
                    <a:pt x="32" y="10"/>
                  </a:lnTo>
                  <a:lnTo>
                    <a:pt x="45" y="10"/>
                  </a:lnTo>
                  <a:lnTo>
                    <a:pt x="45" y="10"/>
                  </a:lnTo>
                  <a:lnTo>
                    <a:pt x="45" y="6"/>
                  </a:lnTo>
                  <a:lnTo>
                    <a:pt x="43" y="4"/>
                  </a:lnTo>
                  <a:lnTo>
                    <a:pt x="38" y="2"/>
                  </a:lnTo>
                  <a:lnTo>
                    <a:pt x="29" y="0"/>
                  </a:lnTo>
                  <a:lnTo>
                    <a:pt x="29" y="0"/>
                  </a:lnTo>
                  <a:lnTo>
                    <a:pt x="19" y="2"/>
                  </a:lnTo>
                  <a:lnTo>
                    <a:pt x="12" y="3"/>
                  </a:lnTo>
                  <a:lnTo>
                    <a:pt x="7" y="6"/>
                  </a:lnTo>
                  <a:lnTo>
                    <a:pt x="5" y="11"/>
                  </a:lnTo>
                  <a:lnTo>
                    <a:pt x="5" y="11"/>
                  </a:lnTo>
                  <a:lnTo>
                    <a:pt x="5" y="13"/>
                  </a:lnTo>
                  <a:lnTo>
                    <a:pt x="6" y="16"/>
                  </a:lnTo>
                  <a:lnTo>
                    <a:pt x="6" y="16"/>
                  </a:lnTo>
                  <a:lnTo>
                    <a:pt x="11" y="18"/>
                  </a:lnTo>
                  <a:lnTo>
                    <a:pt x="17" y="19"/>
                  </a:lnTo>
                  <a:lnTo>
                    <a:pt x="24" y="21"/>
                  </a:lnTo>
                  <a:lnTo>
                    <a:pt x="27" y="23"/>
                  </a:lnTo>
                  <a:lnTo>
                    <a:pt x="27" y="23"/>
                  </a:lnTo>
                  <a:lnTo>
                    <a:pt x="27" y="24"/>
                  </a:lnTo>
                  <a:lnTo>
                    <a:pt x="27" y="24"/>
                  </a:lnTo>
                  <a:lnTo>
                    <a:pt x="26" y="25"/>
                  </a:lnTo>
                  <a:lnTo>
                    <a:pt x="24" y="26"/>
                  </a:lnTo>
                  <a:lnTo>
                    <a:pt x="20" y="27"/>
                  </a:lnTo>
                  <a:lnTo>
                    <a:pt x="20" y="27"/>
                  </a:lnTo>
                  <a:lnTo>
                    <a:pt x="17" y="26"/>
                  </a:lnTo>
                  <a:lnTo>
                    <a:pt x="14" y="26"/>
                  </a:lnTo>
                  <a:lnTo>
                    <a:pt x="14" y="26"/>
                  </a:lnTo>
                  <a:lnTo>
                    <a:pt x="14" y="24"/>
                  </a:lnTo>
                  <a:lnTo>
                    <a:pt x="14" y="23"/>
                  </a:lnTo>
                  <a:lnTo>
                    <a:pt x="2" y="23"/>
                  </a:lnTo>
                  <a:lnTo>
                    <a:pt x="2" y="23"/>
                  </a:lnTo>
                  <a:lnTo>
                    <a:pt x="0" y="26"/>
                  </a:lnTo>
                  <a:lnTo>
                    <a:pt x="0" y="28"/>
                  </a:lnTo>
                  <a:lnTo>
                    <a:pt x="2" y="30"/>
                  </a:lnTo>
                  <a:lnTo>
                    <a:pt x="4" y="31"/>
                  </a:lnTo>
                  <a:lnTo>
                    <a:pt x="7" y="32"/>
                  </a:lnTo>
                  <a:lnTo>
                    <a:pt x="18" y="32"/>
                  </a:lnTo>
                  <a:lnTo>
                    <a:pt x="18" y="32"/>
                  </a:lnTo>
                  <a:lnTo>
                    <a:pt x="29" y="32"/>
                  </a:lnTo>
                  <a:lnTo>
                    <a:pt x="36" y="30"/>
                  </a:lnTo>
                  <a:lnTo>
                    <a:pt x="40" y="26"/>
                  </a:lnTo>
                  <a:lnTo>
                    <a:pt x="43" y="23"/>
                  </a:lnTo>
                  <a:lnTo>
                    <a:pt x="43" y="23"/>
                  </a:lnTo>
                  <a:lnTo>
                    <a:pt x="43" y="19"/>
                  </a:lnTo>
                  <a:lnTo>
                    <a:pt x="41" y="17"/>
                  </a:lnTo>
                  <a:lnTo>
                    <a:pt x="41" y="17"/>
                  </a:lnTo>
                  <a:lnTo>
                    <a:pt x="37" y="14"/>
                  </a:lnTo>
                  <a:lnTo>
                    <a:pt x="31" y="13"/>
                  </a:lnTo>
                  <a:lnTo>
                    <a:pt x="24" y="12"/>
                  </a:lnTo>
                  <a:lnTo>
                    <a:pt x="20" y="11"/>
                  </a:lnTo>
                  <a:lnTo>
                    <a:pt x="20" y="1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grpSp>
    </p:spTree>
    <p:extLst>
      <p:ext uri="{BB962C8B-B14F-4D97-AF65-F5344CB8AC3E}">
        <p14:creationId xmlns:p14="http://schemas.microsoft.com/office/powerpoint/2010/main" val="429222217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Back_Cover_Disclosures">
    <p:spTree>
      <p:nvGrpSpPr>
        <p:cNvPr id="1" name=""/>
        <p:cNvGrpSpPr/>
        <p:nvPr/>
      </p:nvGrpSpPr>
      <p:grpSpPr>
        <a:xfrm>
          <a:off x="0" y="0"/>
          <a:ext cx="0" cy="0"/>
          <a:chOff x="0" y="0"/>
          <a:chExt cx="0" cy="0"/>
        </a:xfrm>
      </p:grpSpPr>
      <p:sp>
        <p:nvSpPr>
          <p:cNvPr id="11" name="Content Placeholder 10"/>
          <p:cNvSpPr>
            <a:spLocks noGrp="1"/>
          </p:cNvSpPr>
          <p:nvPr>
            <p:ph sz="quarter" idx="15" hasCustomPrompt="1"/>
          </p:nvPr>
        </p:nvSpPr>
        <p:spPr>
          <a:xfrm>
            <a:off x="385233" y="6565047"/>
            <a:ext cx="948267" cy="214312"/>
          </a:xfrm>
        </p:spPr>
        <p:txBody>
          <a:bodyPr/>
          <a:lstStyle>
            <a:lvl1pPr>
              <a:defRPr sz="800" b="0">
                <a:solidFill>
                  <a:schemeClr val="tx1"/>
                </a:solidFill>
              </a:defRPr>
            </a:lvl1pPr>
            <a:lvl2pPr>
              <a:defRPr sz="833" b="0">
                <a:solidFill>
                  <a:schemeClr val="tx1"/>
                </a:solidFill>
              </a:defRPr>
            </a:lvl2pPr>
            <a:lvl3pPr>
              <a:defRPr sz="833" b="0">
                <a:solidFill>
                  <a:schemeClr val="tx1"/>
                </a:solidFill>
              </a:defRPr>
            </a:lvl3pPr>
            <a:lvl4pPr>
              <a:defRPr sz="833" b="0">
                <a:solidFill>
                  <a:schemeClr val="tx1"/>
                </a:solidFill>
              </a:defRPr>
            </a:lvl4pPr>
            <a:lvl5pPr>
              <a:defRPr sz="833" b="0">
                <a:solidFill>
                  <a:schemeClr val="tx1"/>
                </a:solidFill>
              </a:defRPr>
            </a:lvl5pPr>
          </a:lstStyle>
          <a:p>
            <a:pPr lvl="0"/>
            <a:r>
              <a:rPr lang="en-US" dirty="0"/>
              <a:t>XXXXXX.1.0</a:t>
            </a:r>
          </a:p>
        </p:txBody>
      </p:sp>
      <p:sp>
        <p:nvSpPr>
          <p:cNvPr id="6" name="Content Placeholder 5"/>
          <p:cNvSpPr>
            <a:spLocks noGrp="1"/>
          </p:cNvSpPr>
          <p:nvPr>
            <p:ph sz="quarter" idx="14" hasCustomPrompt="1"/>
          </p:nvPr>
        </p:nvSpPr>
        <p:spPr>
          <a:xfrm>
            <a:off x="1778000" y="6535739"/>
            <a:ext cx="8636000" cy="214312"/>
          </a:xfrm>
        </p:spPr>
        <p:txBody>
          <a:bodyPr/>
          <a:lstStyle>
            <a:lvl1pPr algn="ctr">
              <a:defRPr sz="1067" b="0">
                <a:solidFill>
                  <a:schemeClr val="tx1"/>
                </a:solidFill>
              </a:defRPr>
            </a:lvl1pPr>
            <a:lvl2pPr algn="ctr">
              <a:defRPr sz="1084" b="0">
                <a:solidFill>
                  <a:schemeClr val="tx1"/>
                </a:solidFill>
              </a:defRPr>
            </a:lvl2pPr>
            <a:lvl3pPr algn="ctr">
              <a:defRPr sz="1084" b="0">
                <a:solidFill>
                  <a:schemeClr val="tx1"/>
                </a:solidFill>
              </a:defRPr>
            </a:lvl3pPr>
            <a:lvl4pPr algn="ctr">
              <a:defRPr sz="1084" b="0">
                <a:solidFill>
                  <a:schemeClr val="tx1"/>
                </a:solidFill>
              </a:defRPr>
            </a:lvl4pPr>
            <a:lvl5pPr algn="ctr">
              <a:defRPr sz="1084" b="0">
                <a:solidFill>
                  <a:schemeClr val="tx1"/>
                </a:solidFill>
              </a:defRPr>
            </a:lvl5pPr>
          </a:lstStyle>
          <a:p>
            <a:pPr lvl="0"/>
            <a:r>
              <a:rPr lang="en-US" altLang="en-US" sz="1084" dirty="0"/>
              <a:t>BROKER/DEALER and ADDRESS PLACEHOLDER</a:t>
            </a:r>
            <a:endParaRPr lang="en-US" dirty="0"/>
          </a:p>
        </p:txBody>
      </p:sp>
      <p:sp>
        <p:nvSpPr>
          <p:cNvPr id="7" name="Content Placeholder 2"/>
          <p:cNvSpPr>
            <a:spLocks noGrp="1"/>
          </p:cNvSpPr>
          <p:nvPr>
            <p:ph idx="13" hasCustomPrompt="1"/>
          </p:nvPr>
        </p:nvSpPr>
        <p:spPr>
          <a:xfrm>
            <a:off x="422820" y="3228975"/>
            <a:ext cx="11341613" cy="2903539"/>
          </a:xfrm>
        </p:spPr>
        <p:txBody>
          <a:bodyPr lIns="135852" anchor="b"/>
          <a:lstStyle>
            <a:lvl1pPr marL="0" indent="0" algn="l" rtl="0" eaLnBrk="1" fontAlgn="base" hangingPunct="1">
              <a:spcBef>
                <a:spcPts val="400"/>
              </a:spcBef>
              <a:spcAft>
                <a:spcPct val="0"/>
              </a:spcAft>
              <a:buClrTx/>
              <a:buSzTx/>
              <a:buFontTx/>
              <a:buNone/>
              <a:defRPr lang="en-US" sz="1200" b="0" dirty="0" smtClean="0">
                <a:solidFill>
                  <a:schemeClr val="tx1"/>
                </a:solidFill>
              </a:defRPr>
            </a:lvl1pPr>
            <a:lvl2pPr>
              <a:spcBef>
                <a:spcPts val="2476"/>
              </a:spcBef>
              <a:defRPr lang="en-US" dirty="0" smtClean="0">
                <a:solidFill>
                  <a:schemeClr val="tx1"/>
                </a:solidFill>
                <a:latin typeface="+mn-lt"/>
              </a:defRPr>
            </a:lvl2pPr>
            <a:lvl3pPr>
              <a:defRPr lang="en-US" sz="2000" dirty="0" smtClean="0">
                <a:solidFill>
                  <a:schemeClr val="accent1"/>
                </a:solidFill>
                <a:latin typeface="+mn-lt"/>
              </a:defRPr>
            </a:lvl3pPr>
            <a:lvl4pPr>
              <a:buClr>
                <a:schemeClr val="bg2"/>
              </a:buClr>
              <a:buSzPct val="80000"/>
              <a:buFont typeface="Arial" pitchFamily="34" charset="0"/>
              <a:buChar char="•"/>
              <a:defRPr sz="1751">
                <a:solidFill>
                  <a:schemeClr val="accent1"/>
                </a:solidFill>
              </a:defRPr>
            </a:lvl4pPr>
          </a:lstStyle>
          <a:p>
            <a:pPr eaLnBrk="1" hangingPunct="1">
              <a:spcBef>
                <a:spcPts val="300"/>
              </a:spcBef>
              <a:buClrTx/>
              <a:buSzTx/>
              <a:buFontTx/>
              <a:buNone/>
            </a:pPr>
            <a:r>
              <a:rPr lang="en-US" sz="1251" dirty="0">
                <a:latin typeface="+mj-lt"/>
              </a:rPr>
              <a:t>Lorem ipsum e </a:t>
            </a:r>
            <a:r>
              <a:rPr lang="en-US" sz="1251" dirty="0" err="1">
                <a:latin typeface="+mj-lt"/>
              </a:rPr>
              <a:t>dolore</a:t>
            </a:r>
            <a:r>
              <a:rPr lang="en-US" sz="1251" dirty="0">
                <a:latin typeface="+mj-lt"/>
              </a:rPr>
              <a:t> sit </a:t>
            </a:r>
            <a:r>
              <a:rPr lang="en-US" sz="1251" dirty="0" err="1">
                <a:latin typeface="+mj-lt"/>
              </a:rPr>
              <a:t>amet</a:t>
            </a:r>
            <a:r>
              <a:rPr lang="en-US" sz="1251" dirty="0">
                <a:latin typeface="+mj-lt"/>
              </a:rPr>
              <a:t> con </a:t>
            </a:r>
            <a:r>
              <a:rPr lang="en-US" sz="1251" dirty="0" err="1">
                <a:latin typeface="+mj-lt"/>
              </a:rPr>
              <a:t>secuatur</a:t>
            </a:r>
            <a:r>
              <a:rPr lang="en-US" sz="1251" dirty="0">
                <a:latin typeface="+mj-lt"/>
              </a:rPr>
              <a:t> </a:t>
            </a:r>
            <a:r>
              <a:rPr lang="en-US" sz="1251" dirty="0" err="1">
                <a:latin typeface="+mj-lt"/>
              </a:rPr>
              <a:t>voltare</a:t>
            </a:r>
            <a:r>
              <a:rPr lang="en-US" sz="1251" dirty="0">
                <a:latin typeface="+mj-lt"/>
              </a:rPr>
              <a:t> sans </a:t>
            </a:r>
            <a:r>
              <a:rPr lang="en-US" sz="1251" dirty="0" err="1">
                <a:latin typeface="+mj-lt"/>
              </a:rPr>
              <a:t>hitre</a:t>
            </a:r>
            <a:r>
              <a:rPr lang="en-US" sz="1251" dirty="0">
                <a:latin typeface="+mj-lt"/>
              </a:rPr>
              <a:t> </a:t>
            </a:r>
            <a:r>
              <a:rPr lang="en-US" sz="1251" dirty="0" err="1">
                <a:latin typeface="+mj-lt"/>
              </a:rPr>
              <a:t>vintaxe</a:t>
            </a:r>
            <a:r>
              <a:rPr lang="en-US" sz="1251" dirty="0">
                <a:latin typeface="+mj-lt"/>
              </a:rPr>
              <a:t> </a:t>
            </a:r>
            <a:r>
              <a:rPr lang="en-US" sz="1251" dirty="0" err="1">
                <a:latin typeface="+mj-lt"/>
              </a:rPr>
              <a:t>ellert</a:t>
            </a:r>
            <a:r>
              <a:rPr lang="en-US" sz="1251" dirty="0">
                <a:latin typeface="+mj-lt"/>
              </a:rPr>
              <a:t>  ipsum e </a:t>
            </a:r>
            <a:r>
              <a:rPr lang="en-US" sz="1251" dirty="0" err="1">
                <a:latin typeface="+mj-lt"/>
              </a:rPr>
              <a:t>dolore</a:t>
            </a:r>
            <a:r>
              <a:rPr lang="en-US" sz="1251" dirty="0">
                <a:latin typeface="+mj-lt"/>
              </a:rPr>
              <a:t> sit </a:t>
            </a:r>
            <a:r>
              <a:rPr lang="en-US" sz="1251" dirty="0" err="1">
                <a:latin typeface="+mj-lt"/>
              </a:rPr>
              <a:t>amet</a:t>
            </a:r>
            <a:r>
              <a:rPr lang="en-US" sz="1251" dirty="0">
                <a:latin typeface="+mj-lt"/>
              </a:rPr>
              <a:t> con </a:t>
            </a:r>
            <a:r>
              <a:rPr lang="en-US" sz="1251" dirty="0" err="1">
                <a:latin typeface="+mj-lt"/>
              </a:rPr>
              <a:t>secuatur</a:t>
            </a:r>
            <a:r>
              <a:rPr lang="en-US" sz="1251" dirty="0">
                <a:latin typeface="+mj-lt"/>
              </a:rPr>
              <a:t> </a:t>
            </a:r>
            <a:r>
              <a:rPr lang="en-US" sz="1251" dirty="0" err="1">
                <a:latin typeface="+mj-lt"/>
              </a:rPr>
              <a:t>voltare</a:t>
            </a:r>
            <a:r>
              <a:rPr lang="en-US" sz="1251" dirty="0">
                <a:latin typeface="+mj-lt"/>
              </a:rPr>
              <a:t> sans </a:t>
            </a:r>
            <a:r>
              <a:rPr lang="en-US" sz="1251" dirty="0" err="1">
                <a:latin typeface="+mj-lt"/>
              </a:rPr>
              <a:t>hitre</a:t>
            </a:r>
            <a:r>
              <a:rPr lang="en-US" sz="1251" dirty="0">
                <a:latin typeface="+mj-lt"/>
              </a:rPr>
              <a:t> </a:t>
            </a:r>
            <a:r>
              <a:rPr lang="en-US" sz="1251" dirty="0" err="1">
                <a:latin typeface="+mj-lt"/>
              </a:rPr>
              <a:t>vintaxe</a:t>
            </a:r>
            <a:r>
              <a:rPr lang="en-US" sz="1251" dirty="0">
                <a:latin typeface="+mj-lt"/>
              </a:rPr>
              <a:t> </a:t>
            </a:r>
            <a:r>
              <a:rPr lang="en-US" sz="1251" dirty="0" err="1">
                <a:latin typeface="+mj-lt"/>
              </a:rPr>
              <a:t>ellert</a:t>
            </a:r>
            <a:r>
              <a:rPr lang="en-US" sz="1251" dirty="0">
                <a:latin typeface="+mj-lt"/>
              </a:rPr>
              <a:t>. Lorem ipsum e </a:t>
            </a:r>
            <a:r>
              <a:rPr lang="en-US" sz="1251" dirty="0" err="1">
                <a:latin typeface="+mj-lt"/>
              </a:rPr>
              <a:t>dolore</a:t>
            </a:r>
            <a:r>
              <a:rPr lang="en-US" sz="1251" dirty="0">
                <a:latin typeface="+mj-lt"/>
              </a:rPr>
              <a:t> sit </a:t>
            </a:r>
            <a:r>
              <a:rPr lang="en-US" sz="1251" dirty="0" err="1">
                <a:latin typeface="+mj-lt"/>
              </a:rPr>
              <a:t>amet</a:t>
            </a:r>
            <a:r>
              <a:rPr lang="en-US" sz="1251" dirty="0">
                <a:latin typeface="+mj-lt"/>
              </a:rPr>
              <a:t> con </a:t>
            </a:r>
            <a:r>
              <a:rPr lang="en-US" sz="1251" dirty="0" err="1">
                <a:latin typeface="+mj-lt"/>
              </a:rPr>
              <a:t>secuatur</a:t>
            </a:r>
            <a:r>
              <a:rPr lang="en-US" sz="1251" dirty="0">
                <a:latin typeface="+mj-lt"/>
              </a:rPr>
              <a:t> </a:t>
            </a:r>
            <a:r>
              <a:rPr lang="en-US" sz="1251" dirty="0" err="1">
                <a:latin typeface="+mj-lt"/>
              </a:rPr>
              <a:t>voltare</a:t>
            </a:r>
            <a:r>
              <a:rPr lang="en-US" sz="1251" dirty="0">
                <a:latin typeface="+mj-lt"/>
              </a:rPr>
              <a:t> sans </a:t>
            </a:r>
            <a:r>
              <a:rPr lang="en-US" sz="1251" dirty="0" err="1">
                <a:latin typeface="+mj-lt"/>
              </a:rPr>
              <a:t>hitre</a:t>
            </a:r>
            <a:r>
              <a:rPr lang="en-US" sz="1251" dirty="0">
                <a:latin typeface="+mj-lt"/>
              </a:rPr>
              <a:t> </a:t>
            </a:r>
            <a:r>
              <a:rPr lang="en-US" sz="1251" dirty="0" err="1">
                <a:latin typeface="+mj-lt"/>
              </a:rPr>
              <a:t>vintaxe</a:t>
            </a:r>
            <a:r>
              <a:rPr lang="en-US" sz="1251" dirty="0">
                <a:latin typeface="+mj-lt"/>
              </a:rPr>
              <a:t> </a:t>
            </a:r>
            <a:r>
              <a:rPr lang="en-US" sz="1251" dirty="0" err="1">
                <a:latin typeface="+mj-lt"/>
              </a:rPr>
              <a:t>ellert</a:t>
            </a:r>
            <a:r>
              <a:rPr lang="en-US" sz="1251" dirty="0">
                <a:latin typeface="+mj-lt"/>
              </a:rPr>
              <a:t>. Lorem ipsum e </a:t>
            </a:r>
            <a:r>
              <a:rPr lang="en-US" sz="1251" dirty="0" err="1">
                <a:latin typeface="+mj-lt"/>
              </a:rPr>
              <a:t>dolore</a:t>
            </a:r>
            <a:r>
              <a:rPr lang="en-US" sz="1251" dirty="0">
                <a:latin typeface="+mj-lt"/>
              </a:rPr>
              <a:t> sit </a:t>
            </a:r>
            <a:r>
              <a:rPr lang="en-US" sz="1251" dirty="0" err="1">
                <a:latin typeface="+mj-lt"/>
              </a:rPr>
              <a:t>amet</a:t>
            </a:r>
            <a:r>
              <a:rPr lang="en-US" sz="1251" dirty="0">
                <a:latin typeface="+mj-lt"/>
              </a:rPr>
              <a:t> con </a:t>
            </a:r>
            <a:r>
              <a:rPr lang="en-US" sz="1251" dirty="0" err="1">
                <a:latin typeface="+mj-lt"/>
              </a:rPr>
              <a:t>secuatur</a:t>
            </a:r>
            <a:r>
              <a:rPr lang="en-US" sz="1251" dirty="0">
                <a:latin typeface="+mj-lt"/>
              </a:rPr>
              <a:t> </a:t>
            </a:r>
            <a:r>
              <a:rPr lang="en-US" sz="1251" dirty="0" err="1">
                <a:latin typeface="+mj-lt"/>
              </a:rPr>
              <a:t>voltare</a:t>
            </a:r>
            <a:r>
              <a:rPr lang="en-US" sz="1251" dirty="0">
                <a:latin typeface="+mj-lt"/>
              </a:rPr>
              <a:t> sans </a:t>
            </a:r>
            <a:r>
              <a:rPr lang="en-US" sz="1251" dirty="0" err="1">
                <a:latin typeface="+mj-lt"/>
              </a:rPr>
              <a:t>hitre</a:t>
            </a:r>
            <a:r>
              <a:rPr lang="en-US" sz="1251" dirty="0">
                <a:latin typeface="+mj-lt"/>
              </a:rPr>
              <a:t> </a:t>
            </a:r>
            <a:r>
              <a:rPr lang="en-US" sz="1251" dirty="0" err="1">
                <a:latin typeface="+mj-lt"/>
              </a:rPr>
              <a:t>vintaxe</a:t>
            </a:r>
            <a:r>
              <a:rPr lang="en-US" sz="1251" dirty="0">
                <a:latin typeface="+mj-lt"/>
              </a:rPr>
              <a:t> </a:t>
            </a:r>
            <a:r>
              <a:rPr lang="en-US" sz="1251" dirty="0" err="1">
                <a:latin typeface="+mj-lt"/>
              </a:rPr>
              <a:t>ellert</a:t>
            </a:r>
            <a:r>
              <a:rPr lang="en-US" sz="1251" dirty="0">
                <a:latin typeface="+mj-lt"/>
              </a:rPr>
              <a:t>. Lorem ipsum e </a:t>
            </a:r>
            <a:r>
              <a:rPr lang="en-US" sz="1251" dirty="0" err="1">
                <a:latin typeface="+mj-lt"/>
              </a:rPr>
              <a:t>dolore</a:t>
            </a:r>
            <a:r>
              <a:rPr lang="en-US" sz="1251" dirty="0">
                <a:latin typeface="+mj-lt"/>
              </a:rPr>
              <a:t> sit </a:t>
            </a:r>
            <a:r>
              <a:rPr lang="en-US" sz="1251" dirty="0" err="1">
                <a:latin typeface="+mj-lt"/>
              </a:rPr>
              <a:t>amet</a:t>
            </a:r>
            <a:r>
              <a:rPr lang="en-US" sz="1251" dirty="0">
                <a:latin typeface="+mj-lt"/>
              </a:rPr>
              <a:t> con </a:t>
            </a:r>
            <a:r>
              <a:rPr lang="en-US" sz="1251" dirty="0" err="1">
                <a:latin typeface="+mj-lt"/>
              </a:rPr>
              <a:t>secuatur</a:t>
            </a:r>
            <a:r>
              <a:rPr lang="en-US" sz="1251" dirty="0">
                <a:latin typeface="+mj-lt"/>
              </a:rPr>
              <a:t> </a:t>
            </a:r>
            <a:r>
              <a:rPr lang="en-US" sz="1251" dirty="0" err="1">
                <a:latin typeface="+mj-lt"/>
              </a:rPr>
              <a:t>voltare</a:t>
            </a:r>
            <a:r>
              <a:rPr lang="en-US" sz="1251" dirty="0">
                <a:latin typeface="+mj-lt"/>
              </a:rPr>
              <a:t> sans </a:t>
            </a:r>
            <a:r>
              <a:rPr lang="en-US" sz="1251" dirty="0" err="1">
                <a:latin typeface="+mj-lt"/>
              </a:rPr>
              <a:t>hitre</a:t>
            </a:r>
            <a:r>
              <a:rPr lang="en-US" sz="1251" dirty="0">
                <a:latin typeface="+mj-lt"/>
              </a:rPr>
              <a:t> </a:t>
            </a:r>
            <a:r>
              <a:rPr lang="en-US" sz="1251" dirty="0" err="1">
                <a:latin typeface="+mj-lt"/>
              </a:rPr>
              <a:t>vintaxe</a:t>
            </a:r>
            <a:r>
              <a:rPr lang="en-US" sz="1251" dirty="0">
                <a:latin typeface="+mj-lt"/>
              </a:rPr>
              <a:t> </a:t>
            </a:r>
            <a:r>
              <a:rPr lang="en-US" sz="1251" dirty="0" err="1">
                <a:latin typeface="+mj-lt"/>
              </a:rPr>
              <a:t>ellert</a:t>
            </a:r>
            <a:r>
              <a:rPr lang="en-US" sz="1251" dirty="0">
                <a:latin typeface="+mj-lt"/>
              </a:rPr>
              <a:t>. Lorem ipsum e </a:t>
            </a:r>
            <a:r>
              <a:rPr lang="en-US" sz="1251" dirty="0" err="1">
                <a:latin typeface="+mj-lt"/>
              </a:rPr>
              <a:t>dolore</a:t>
            </a:r>
            <a:r>
              <a:rPr lang="en-US" sz="1251" dirty="0">
                <a:latin typeface="+mj-lt"/>
              </a:rPr>
              <a:t> sit </a:t>
            </a:r>
            <a:r>
              <a:rPr lang="en-US" sz="1251" dirty="0" err="1">
                <a:latin typeface="+mj-lt"/>
              </a:rPr>
              <a:t>amet</a:t>
            </a:r>
            <a:r>
              <a:rPr lang="en-US" sz="1251" dirty="0">
                <a:latin typeface="+mj-lt"/>
              </a:rPr>
              <a:t> con </a:t>
            </a:r>
            <a:r>
              <a:rPr lang="en-US" sz="1251" dirty="0" err="1">
                <a:latin typeface="+mj-lt"/>
              </a:rPr>
              <a:t>secuatur</a:t>
            </a:r>
            <a:r>
              <a:rPr lang="en-US" sz="1251" dirty="0">
                <a:latin typeface="+mj-lt"/>
              </a:rPr>
              <a:t> </a:t>
            </a:r>
            <a:r>
              <a:rPr lang="en-US" sz="1251" dirty="0" err="1">
                <a:latin typeface="+mj-lt"/>
              </a:rPr>
              <a:t>voltare</a:t>
            </a:r>
            <a:r>
              <a:rPr lang="en-US" sz="1251" dirty="0">
                <a:latin typeface="+mj-lt"/>
              </a:rPr>
              <a:t> sans </a:t>
            </a:r>
            <a:r>
              <a:rPr lang="en-US" sz="1251" dirty="0" err="1">
                <a:latin typeface="+mj-lt"/>
              </a:rPr>
              <a:t>hitre</a:t>
            </a:r>
            <a:r>
              <a:rPr lang="en-US" sz="1251" dirty="0">
                <a:latin typeface="+mj-lt"/>
              </a:rPr>
              <a:t> </a:t>
            </a:r>
            <a:r>
              <a:rPr lang="en-US" sz="1251" dirty="0" err="1">
                <a:latin typeface="+mj-lt"/>
              </a:rPr>
              <a:t>vintaxe</a:t>
            </a:r>
            <a:r>
              <a:rPr lang="en-US" sz="1251" dirty="0">
                <a:latin typeface="+mj-lt"/>
              </a:rPr>
              <a:t> </a:t>
            </a:r>
            <a:r>
              <a:rPr lang="en-US" sz="1251" dirty="0" err="1">
                <a:latin typeface="+mj-lt"/>
              </a:rPr>
              <a:t>ellert</a:t>
            </a:r>
            <a:r>
              <a:rPr lang="en-US" sz="1251" dirty="0">
                <a:latin typeface="+mj-lt"/>
              </a:rPr>
              <a:t>. Lorem ipsum e </a:t>
            </a:r>
            <a:r>
              <a:rPr lang="en-US" sz="1251" dirty="0" err="1">
                <a:latin typeface="+mj-lt"/>
              </a:rPr>
              <a:t>dolore</a:t>
            </a:r>
            <a:r>
              <a:rPr lang="en-US" sz="1251" dirty="0">
                <a:latin typeface="+mj-lt"/>
              </a:rPr>
              <a:t> sit </a:t>
            </a:r>
            <a:r>
              <a:rPr lang="en-US" sz="1251" dirty="0" err="1">
                <a:latin typeface="+mj-lt"/>
              </a:rPr>
              <a:t>amet</a:t>
            </a:r>
            <a:r>
              <a:rPr lang="en-US" sz="1251" dirty="0">
                <a:latin typeface="+mj-lt"/>
              </a:rPr>
              <a:t> con </a:t>
            </a:r>
            <a:r>
              <a:rPr lang="en-US" sz="1251" dirty="0" err="1">
                <a:latin typeface="+mj-lt"/>
              </a:rPr>
              <a:t>secuatur</a:t>
            </a:r>
            <a:r>
              <a:rPr lang="en-US" sz="1251" dirty="0">
                <a:latin typeface="+mj-lt"/>
              </a:rPr>
              <a:t> </a:t>
            </a:r>
            <a:r>
              <a:rPr lang="en-US" sz="1251" dirty="0" err="1">
                <a:latin typeface="+mj-lt"/>
              </a:rPr>
              <a:t>voltare</a:t>
            </a:r>
            <a:r>
              <a:rPr lang="en-US" sz="1251" dirty="0">
                <a:latin typeface="+mj-lt"/>
              </a:rPr>
              <a:t> sans </a:t>
            </a:r>
            <a:r>
              <a:rPr lang="en-US" sz="1251" dirty="0" err="1">
                <a:latin typeface="+mj-lt"/>
              </a:rPr>
              <a:t>hitre</a:t>
            </a:r>
            <a:r>
              <a:rPr lang="en-US" sz="1251" dirty="0">
                <a:latin typeface="+mj-lt"/>
              </a:rPr>
              <a:t> </a:t>
            </a:r>
            <a:r>
              <a:rPr lang="en-US" sz="1251" dirty="0" err="1">
                <a:latin typeface="+mj-lt"/>
              </a:rPr>
              <a:t>vintaxe</a:t>
            </a:r>
            <a:r>
              <a:rPr lang="en-US" sz="1251" dirty="0">
                <a:latin typeface="+mj-lt"/>
              </a:rPr>
              <a:t> </a:t>
            </a:r>
            <a:r>
              <a:rPr lang="en-US" sz="1251" dirty="0" err="1">
                <a:latin typeface="+mj-lt"/>
              </a:rPr>
              <a:t>ellert</a:t>
            </a:r>
            <a:r>
              <a:rPr lang="en-US" sz="1251" dirty="0">
                <a:latin typeface="+mj-lt"/>
              </a:rPr>
              <a:t>. Lorem ipsum e </a:t>
            </a:r>
            <a:r>
              <a:rPr lang="en-US" sz="1251" dirty="0" err="1">
                <a:latin typeface="+mj-lt"/>
              </a:rPr>
              <a:t>dolore</a:t>
            </a:r>
            <a:r>
              <a:rPr lang="en-US" sz="1251" dirty="0">
                <a:latin typeface="+mj-lt"/>
              </a:rPr>
              <a:t> sit </a:t>
            </a:r>
            <a:r>
              <a:rPr lang="en-US" sz="1251" dirty="0" err="1">
                <a:latin typeface="+mj-lt"/>
              </a:rPr>
              <a:t>amet</a:t>
            </a:r>
            <a:r>
              <a:rPr lang="en-US" sz="1251" dirty="0">
                <a:latin typeface="+mj-lt"/>
              </a:rPr>
              <a:t> con </a:t>
            </a:r>
            <a:r>
              <a:rPr lang="en-US" sz="1251" dirty="0" err="1">
                <a:latin typeface="+mj-lt"/>
              </a:rPr>
              <a:t>secuatur</a:t>
            </a:r>
            <a:r>
              <a:rPr lang="en-US" sz="1251" dirty="0">
                <a:latin typeface="+mj-lt"/>
              </a:rPr>
              <a:t> </a:t>
            </a:r>
            <a:r>
              <a:rPr lang="en-US" sz="1251" dirty="0" err="1">
                <a:latin typeface="+mj-lt"/>
              </a:rPr>
              <a:t>voltare</a:t>
            </a:r>
            <a:r>
              <a:rPr lang="en-US" sz="1251" dirty="0">
                <a:latin typeface="+mj-lt"/>
              </a:rPr>
              <a:t> sans </a:t>
            </a:r>
            <a:r>
              <a:rPr lang="en-US" sz="1251" dirty="0" err="1">
                <a:latin typeface="+mj-lt"/>
              </a:rPr>
              <a:t>hitre</a:t>
            </a:r>
            <a:r>
              <a:rPr lang="en-US" sz="1251" dirty="0">
                <a:latin typeface="+mj-lt"/>
              </a:rPr>
              <a:t> </a:t>
            </a:r>
            <a:r>
              <a:rPr lang="en-US" sz="1251" dirty="0" err="1">
                <a:latin typeface="+mj-lt"/>
              </a:rPr>
              <a:t>vintaxe</a:t>
            </a:r>
            <a:r>
              <a:rPr lang="en-US" sz="1251" dirty="0">
                <a:latin typeface="+mj-lt"/>
              </a:rPr>
              <a:t> </a:t>
            </a:r>
            <a:r>
              <a:rPr lang="en-US" sz="1251" dirty="0" err="1">
                <a:latin typeface="+mj-lt"/>
              </a:rPr>
              <a:t>ellert</a:t>
            </a:r>
            <a:r>
              <a:rPr lang="en-US" sz="1251" dirty="0">
                <a:latin typeface="+mj-lt"/>
              </a:rPr>
              <a:t>. sit </a:t>
            </a:r>
            <a:r>
              <a:rPr lang="en-US" sz="1251" dirty="0" err="1">
                <a:latin typeface="+mj-lt"/>
              </a:rPr>
              <a:t>amet</a:t>
            </a:r>
            <a:r>
              <a:rPr lang="en-US" sz="1251" dirty="0">
                <a:latin typeface="+mj-lt"/>
              </a:rPr>
              <a:t> con </a:t>
            </a:r>
            <a:r>
              <a:rPr lang="en-US" sz="1251" dirty="0" err="1">
                <a:latin typeface="+mj-lt"/>
              </a:rPr>
              <a:t>secuatur</a:t>
            </a:r>
            <a:r>
              <a:rPr lang="en-US" sz="1251" dirty="0">
                <a:latin typeface="+mj-lt"/>
              </a:rPr>
              <a:t> </a:t>
            </a:r>
            <a:r>
              <a:rPr lang="en-US" sz="1251" dirty="0" err="1">
                <a:latin typeface="+mj-lt"/>
              </a:rPr>
              <a:t>voltare</a:t>
            </a:r>
            <a:r>
              <a:rPr lang="en-US" sz="1251" dirty="0">
                <a:latin typeface="+mj-lt"/>
              </a:rPr>
              <a:t> sans </a:t>
            </a:r>
            <a:r>
              <a:rPr lang="en-US" sz="1251" dirty="0" err="1">
                <a:latin typeface="+mj-lt"/>
              </a:rPr>
              <a:t>hitre</a:t>
            </a:r>
            <a:r>
              <a:rPr lang="en-US" sz="1251" dirty="0">
                <a:latin typeface="+mj-lt"/>
              </a:rPr>
              <a:t> </a:t>
            </a:r>
            <a:r>
              <a:rPr lang="en-US" sz="1251" dirty="0" err="1">
                <a:latin typeface="+mj-lt"/>
              </a:rPr>
              <a:t>vintaxe</a:t>
            </a:r>
            <a:r>
              <a:rPr lang="en-US" sz="1251" dirty="0">
                <a:latin typeface="+mj-lt"/>
              </a:rPr>
              <a:t> </a:t>
            </a:r>
            <a:r>
              <a:rPr lang="en-US" sz="1251" dirty="0" err="1">
                <a:latin typeface="+mj-lt"/>
              </a:rPr>
              <a:t>ellert</a:t>
            </a:r>
            <a:r>
              <a:rPr lang="en-US" sz="1251" dirty="0">
                <a:latin typeface="+mj-lt"/>
              </a:rPr>
              <a:t>. Lorem ipsum e </a:t>
            </a:r>
            <a:r>
              <a:rPr lang="en-US" sz="1251" dirty="0" err="1">
                <a:latin typeface="+mj-lt"/>
              </a:rPr>
              <a:t>dolore</a:t>
            </a:r>
            <a:r>
              <a:rPr lang="en-US" sz="1251" dirty="0">
                <a:latin typeface="+mj-lt"/>
              </a:rPr>
              <a:t> sit </a:t>
            </a:r>
            <a:r>
              <a:rPr lang="en-US" sz="1251" dirty="0" err="1">
                <a:latin typeface="+mj-lt"/>
              </a:rPr>
              <a:t>amet</a:t>
            </a:r>
            <a:r>
              <a:rPr lang="en-US" sz="1251" dirty="0">
                <a:latin typeface="+mj-lt"/>
              </a:rPr>
              <a:t> con </a:t>
            </a:r>
            <a:r>
              <a:rPr lang="en-US" sz="1251" dirty="0" err="1">
                <a:latin typeface="+mj-lt"/>
              </a:rPr>
              <a:t>secuatur</a:t>
            </a:r>
            <a:r>
              <a:rPr lang="en-US" sz="1251" dirty="0">
                <a:latin typeface="+mj-lt"/>
              </a:rPr>
              <a:t> </a:t>
            </a:r>
            <a:r>
              <a:rPr lang="en-US" sz="1251" dirty="0" err="1">
                <a:latin typeface="+mj-lt"/>
              </a:rPr>
              <a:t>voltare</a:t>
            </a:r>
            <a:r>
              <a:rPr lang="en-US" sz="1251" dirty="0">
                <a:latin typeface="+mj-lt"/>
              </a:rPr>
              <a:t> sans </a:t>
            </a:r>
            <a:r>
              <a:rPr lang="en-US" sz="1251" dirty="0" err="1">
                <a:latin typeface="+mj-lt"/>
              </a:rPr>
              <a:t>hitre</a:t>
            </a:r>
            <a:r>
              <a:rPr lang="en-US" sz="1251" dirty="0">
                <a:latin typeface="+mj-lt"/>
              </a:rPr>
              <a:t> </a:t>
            </a:r>
            <a:r>
              <a:rPr lang="en-US" sz="1251" dirty="0" err="1">
                <a:latin typeface="+mj-lt"/>
              </a:rPr>
              <a:t>vintaxe</a:t>
            </a:r>
            <a:r>
              <a:rPr lang="en-US" sz="1251" dirty="0">
                <a:latin typeface="+mj-lt"/>
              </a:rPr>
              <a:t> </a:t>
            </a:r>
            <a:r>
              <a:rPr lang="en-US" sz="1251" dirty="0" err="1">
                <a:latin typeface="+mj-lt"/>
              </a:rPr>
              <a:t>ellert</a:t>
            </a:r>
            <a:r>
              <a:rPr lang="en-US" sz="1251" dirty="0">
                <a:latin typeface="+mj-lt"/>
              </a:rPr>
              <a:t>. Lorem ipsum e </a:t>
            </a:r>
            <a:r>
              <a:rPr lang="en-US" sz="1251" dirty="0" err="1">
                <a:latin typeface="+mj-lt"/>
              </a:rPr>
              <a:t>dolore</a:t>
            </a:r>
            <a:r>
              <a:rPr lang="en-US" sz="1251" dirty="0">
                <a:latin typeface="+mj-lt"/>
              </a:rPr>
              <a:t> sit </a:t>
            </a:r>
            <a:r>
              <a:rPr lang="en-US" sz="1251" dirty="0" err="1">
                <a:latin typeface="+mj-lt"/>
              </a:rPr>
              <a:t>amet</a:t>
            </a:r>
            <a:r>
              <a:rPr lang="en-US" sz="1251" dirty="0">
                <a:latin typeface="+mj-lt"/>
              </a:rPr>
              <a:t> con </a:t>
            </a:r>
            <a:r>
              <a:rPr lang="en-US" sz="1251" dirty="0" err="1">
                <a:latin typeface="+mj-lt"/>
              </a:rPr>
              <a:t>secuatur</a:t>
            </a:r>
            <a:r>
              <a:rPr lang="en-US" sz="1251" dirty="0">
                <a:latin typeface="+mj-lt"/>
              </a:rPr>
              <a:t> </a:t>
            </a:r>
            <a:r>
              <a:rPr lang="en-US" sz="1251" dirty="0" err="1">
                <a:latin typeface="+mj-lt"/>
              </a:rPr>
              <a:t>voltare</a:t>
            </a:r>
            <a:r>
              <a:rPr lang="en-US" sz="1251" dirty="0">
                <a:latin typeface="+mj-lt"/>
              </a:rPr>
              <a:t> sans </a:t>
            </a:r>
            <a:r>
              <a:rPr lang="en-US" sz="1251" dirty="0" err="1">
                <a:latin typeface="+mj-lt"/>
              </a:rPr>
              <a:t>hitre</a:t>
            </a:r>
            <a:r>
              <a:rPr lang="en-US" sz="1251" dirty="0">
                <a:latin typeface="+mj-lt"/>
              </a:rPr>
              <a:t> </a:t>
            </a:r>
            <a:r>
              <a:rPr lang="en-US" sz="1251" dirty="0" err="1">
                <a:latin typeface="+mj-lt"/>
              </a:rPr>
              <a:t>vintaxe</a:t>
            </a:r>
            <a:r>
              <a:rPr lang="en-US" sz="1251" dirty="0">
                <a:latin typeface="+mj-lt"/>
              </a:rPr>
              <a:t> </a:t>
            </a:r>
            <a:r>
              <a:rPr lang="en-US" sz="1251" dirty="0" err="1">
                <a:latin typeface="+mj-lt"/>
              </a:rPr>
              <a:t>ellert</a:t>
            </a:r>
            <a:r>
              <a:rPr lang="en-US" sz="1251" dirty="0">
                <a:latin typeface="+mj-lt"/>
              </a:rPr>
              <a:t>. Lorem ipsum e </a:t>
            </a:r>
            <a:r>
              <a:rPr lang="en-US" sz="1251" dirty="0" err="1">
                <a:latin typeface="+mj-lt"/>
              </a:rPr>
              <a:t>dolore</a:t>
            </a:r>
            <a:r>
              <a:rPr lang="en-US" sz="1251" dirty="0">
                <a:latin typeface="+mj-lt"/>
              </a:rPr>
              <a:t> sit </a:t>
            </a:r>
            <a:r>
              <a:rPr lang="en-US" sz="1251" dirty="0" err="1">
                <a:latin typeface="+mj-lt"/>
              </a:rPr>
              <a:t>amet</a:t>
            </a:r>
            <a:r>
              <a:rPr lang="en-US" sz="1251" dirty="0">
                <a:latin typeface="+mj-lt"/>
              </a:rPr>
              <a:t> con </a:t>
            </a:r>
            <a:r>
              <a:rPr lang="en-US" sz="1251" dirty="0" err="1">
                <a:latin typeface="+mj-lt"/>
              </a:rPr>
              <a:t>secuatur</a:t>
            </a:r>
            <a:r>
              <a:rPr lang="en-US" sz="1251" dirty="0">
                <a:latin typeface="+mj-lt"/>
              </a:rPr>
              <a:t> </a:t>
            </a:r>
            <a:r>
              <a:rPr lang="en-US" sz="1251" dirty="0" err="1">
                <a:latin typeface="+mj-lt"/>
              </a:rPr>
              <a:t>voltare</a:t>
            </a:r>
            <a:r>
              <a:rPr lang="en-US" sz="1251" dirty="0">
                <a:latin typeface="+mj-lt"/>
              </a:rPr>
              <a:t> sans </a:t>
            </a:r>
            <a:r>
              <a:rPr lang="en-US" sz="1251" dirty="0" err="1">
                <a:latin typeface="+mj-lt"/>
              </a:rPr>
              <a:t>hitre</a:t>
            </a:r>
            <a:r>
              <a:rPr lang="en-US" sz="1251" dirty="0">
                <a:latin typeface="+mj-lt"/>
              </a:rPr>
              <a:t> </a:t>
            </a:r>
            <a:r>
              <a:rPr lang="en-US" sz="1251" dirty="0" err="1">
                <a:latin typeface="+mj-lt"/>
              </a:rPr>
              <a:t>vintaxe</a:t>
            </a:r>
            <a:r>
              <a:rPr lang="en-US" sz="1251" dirty="0">
                <a:latin typeface="+mj-lt"/>
              </a:rPr>
              <a:t> </a:t>
            </a:r>
            <a:r>
              <a:rPr lang="en-US" sz="1251" dirty="0" err="1">
                <a:latin typeface="+mj-lt"/>
              </a:rPr>
              <a:t>ellert</a:t>
            </a:r>
            <a:r>
              <a:rPr lang="en-US" sz="1251" dirty="0">
                <a:latin typeface="+mj-lt"/>
              </a:rPr>
              <a:t>. Lorem ipsum e </a:t>
            </a:r>
            <a:r>
              <a:rPr lang="en-US" sz="1251" dirty="0" err="1">
                <a:latin typeface="+mj-lt"/>
              </a:rPr>
              <a:t>dolore</a:t>
            </a:r>
            <a:r>
              <a:rPr lang="en-US" sz="1251" dirty="0">
                <a:latin typeface="+mj-lt"/>
              </a:rPr>
              <a:t> sit </a:t>
            </a:r>
            <a:r>
              <a:rPr lang="en-US" sz="1251" dirty="0" err="1">
                <a:latin typeface="+mj-lt"/>
              </a:rPr>
              <a:t>amet</a:t>
            </a:r>
            <a:r>
              <a:rPr lang="en-US" sz="1251" dirty="0">
                <a:latin typeface="+mj-lt"/>
              </a:rPr>
              <a:t> con </a:t>
            </a:r>
            <a:r>
              <a:rPr lang="en-US" sz="1251" dirty="0" err="1">
                <a:latin typeface="+mj-lt"/>
              </a:rPr>
              <a:t>secuatur</a:t>
            </a:r>
            <a:r>
              <a:rPr lang="en-US" sz="1251" dirty="0">
                <a:latin typeface="+mj-lt"/>
              </a:rPr>
              <a:t> </a:t>
            </a:r>
            <a:r>
              <a:rPr lang="en-US" sz="1251" dirty="0" err="1">
                <a:latin typeface="+mj-lt"/>
              </a:rPr>
              <a:t>voltare</a:t>
            </a:r>
            <a:r>
              <a:rPr lang="en-US" sz="1251" dirty="0">
                <a:latin typeface="+mj-lt"/>
              </a:rPr>
              <a:t> sans </a:t>
            </a:r>
            <a:r>
              <a:rPr lang="en-US" sz="1251" dirty="0" err="1">
                <a:latin typeface="+mj-lt"/>
              </a:rPr>
              <a:t>hitre</a:t>
            </a:r>
            <a:r>
              <a:rPr lang="en-US" sz="1251" dirty="0">
                <a:latin typeface="+mj-lt"/>
              </a:rPr>
              <a:t> </a:t>
            </a:r>
            <a:r>
              <a:rPr lang="en-US" sz="1251" dirty="0" err="1">
                <a:latin typeface="+mj-lt"/>
              </a:rPr>
              <a:t>vintaxe</a:t>
            </a:r>
            <a:r>
              <a:rPr lang="en-US" sz="1251" dirty="0">
                <a:latin typeface="+mj-lt"/>
              </a:rPr>
              <a:t> </a:t>
            </a:r>
            <a:r>
              <a:rPr lang="en-US" sz="1251" dirty="0" err="1">
                <a:latin typeface="+mj-lt"/>
              </a:rPr>
              <a:t>ellert</a:t>
            </a:r>
            <a:r>
              <a:rPr lang="en-US" sz="1251" dirty="0">
                <a:latin typeface="+mj-lt"/>
              </a:rPr>
              <a:t>. Lorem ipsum e </a:t>
            </a:r>
            <a:r>
              <a:rPr lang="en-US" sz="1251" dirty="0" err="1">
                <a:latin typeface="+mj-lt"/>
              </a:rPr>
              <a:t>dolore</a:t>
            </a:r>
            <a:r>
              <a:rPr lang="en-US" sz="1251" dirty="0">
                <a:latin typeface="+mj-lt"/>
              </a:rPr>
              <a:t> sit </a:t>
            </a:r>
            <a:r>
              <a:rPr lang="en-US" sz="1251" dirty="0" err="1">
                <a:latin typeface="+mj-lt"/>
              </a:rPr>
              <a:t>amet</a:t>
            </a:r>
            <a:r>
              <a:rPr lang="en-US" sz="1251" dirty="0">
                <a:latin typeface="+mj-lt"/>
              </a:rPr>
              <a:t> con </a:t>
            </a:r>
            <a:r>
              <a:rPr lang="en-US" sz="1251" dirty="0" err="1">
                <a:latin typeface="+mj-lt"/>
              </a:rPr>
              <a:t>secuatur</a:t>
            </a:r>
            <a:r>
              <a:rPr lang="en-US" sz="1251" dirty="0">
                <a:latin typeface="+mj-lt"/>
              </a:rPr>
              <a:t> </a:t>
            </a:r>
            <a:r>
              <a:rPr lang="en-US" sz="1251" dirty="0" err="1">
                <a:latin typeface="+mj-lt"/>
              </a:rPr>
              <a:t>voltare</a:t>
            </a:r>
            <a:r>
              <a:rPr lang="en-US" sz="1251" dirty="0">
                <a:latin typeface="+mj-lt"/>
              </a:rPr>
              <a:t> sans </a:t>
            </a:r>
            <a:r>
              <a:rPr lang="en-US" sz="1251" dirty="0" err="1">
                <a:latin typeface="+mj-lt"/>
              </a:rPr>
              <a:t>hitre</a:t>
            </a:r>
            <a:r>
              <a:rPr lang="en-US" sz="1251" dirty="0">
                <a:latin typeface="+mj-lt"/>
              </a:rPr>
              <a:t> </a:t>
            </a:r>
            <a:r>
              <a:rPr lang="en-US" sz="1251" dirty="0" err="1">
                <a:latin typeface="+mj-lt"/>
              </a:rPr>
              <a:t>vintaxe</a:t>
            </a:r>
            <a:r>
              <a:rPr lang="en-US" sz="1251" dirty="0">
                <a:latin typeface="+mj-lt"/>
              </a:rPr>
              <a:t> </a:t>
            </a:r>
            <a:r>
              <a:rPr lang="en-US" sz="1251" dirty="0" err="1">
                <a:latin typeface="+mj-lt"/>
              </a:rPr>
              <a:t>ellert</a:t>
            </a:r>
            <a:r>
              <a:rPr lang="en-US" sz="1251" dirty="0">
                <a:latin typeface="+mj-lt"/>
              </a:rPr>
              <a:t>. Lorem ipsum e </a:t>
            </a:r>
            <a:r>
              <a:rPr lang="en-US" sz="1251" dirty="0" err="1">
                <a:latin typeface="+mj-lt"/>
              </a:rPr>
              <a:t>dolore</a:t>
            </a:r>
            <a:r>
              <a:rPr lang="en-US" sz="1251" dirty="0">
                <a:latin typeface="+mj-lt"/>
              </a:rPr>
              <a:t> sit </a:t>
            </a:r>
            <a:r>
              <a:rPr lang="en-US" sz="1251" dirty="0" err="1">
                <a:latin typeface="+mj-lt"/>
              </a:rPr>
              <a:t>amet</a:t>
            </a:r>
            <a:r>
              <a:rPr lang="en-US" sz="1251" dirty="0">
                <a:latin typeface="+mj-lt"/>
              </a:rPr>
              <a:t> con </a:t>
            </a:r>
            <a:r>
              <a:rPr lang="en-US" sz="1251" dirty="0" err="1">
                <a:latin typeface="+mj-lt"/>
              </a:rPr>
              <a:t>secuatur</a:t>
            </a:r>
            <a:r>
              <a:rPr lang="en-US" sz="1251" dirty="0">
                <a:latin typeface="+mj-lt"/>
              </a:rPr>
              <a:t> </a:t>
            </a:r>
            <a:r>
              <a:rPr lang="en-US" sz="1251" dirty="0" err="1">
                <a:latin typeface="+mj-lt"/>
              </a:rPr>
              <a:t>voltare</a:t>
            </a:r>
            <a:r>
              <a:rPr lang="en-US" sz="1251" dirty="0">
                <a:latin typeface="+mj-lt"/>
              </a:rPr>
              <a:t> sans </a:t>
            </a:r>
            <a:r>
              <a:rPr lang="en-US" sz="1251" dirty="0" err="1">
                <a:latin typeface="+mj-lt"/>
              </a:rPr>
              <a:t>hitre</a:t>
            </a:r>
            <a:r>
              <a:rPr lang="en-US" sz="1251" dirty="0">
                <a:latin typeface="+mj-lt"/>
              </a:rPr>
              <a:t> </a:t>
            </a:r>
            <a:r>
              <a:rPr lang="en-US" sz="1251" dirty="0" err="1">
                <a:latin typeface="+mj-lt"/>
              </a:rPr>
              <a:t>vintaxe</a:t>
            </a:r>
            <a:r>
              <a:rPr lang="en-US" sz="1251" dirty="0">
                <a:latin typeface="+mj-lt"/>
              </a:rPr>
              <a:t> </a:t>
            </a:r>
            <a:r>
              <a:rPr lang="en-US" sz="1251" dirty="0" err="1">
                <a:latin typeface="+mj-lt"/>
              </a:rPr>
              <a:t>ellert</a:t>
            </a:r>
            <a:r>
              <a:rPr lang="en-US" sz="1251" dirty="0">
                <a:latin typeface="+mj-lt"/>
              </a:rPr>
              <a:t>.</a:t>
            </a:r>
          </a:p>
          <a:p>
            <a:pPr eaLnBrk="1" hangingPunct="1">
              <a:spcBef>
                <a:spcPts val="300"/>
              </a:spcBef>
              <a:buClrTx/>
              <a:buSzTx/>
              <a:buFontTx/>
              <a:buNone/>
            </a:pPr>
            <a:r>
              <a:rPr lang="en-US" sz="1251" b="1" dirty="0">
                <a:latin typeface="+mj-lt"/>
              </a:rPr>
              <a:t>Lorem ipsum e </a:t>
            </a:r>
            <a:r>
              <a:rPr lang="en-US" sz="1251" b="1" dirty="0" err="1">
                <a:latin typeface="+mj-lt"/>
              </a:rPr>
              <a:t>dolore</a:t>
            </a:r>
            <a:r>
              <a:rPr lang="en-US" sz="1251" b="1" dirty="0">
                <a:latin typeface="+mj-lt"/>
              </a:rPr>
              <a:t> sit </a:t>
            </a:r>
            <a:r>
              <a:rPr lang="en-US" sz="1251" b="1" dirty="0" err="1">
                <a:latin typeface="+mj-lt"/>
              </a:rPr>
              <a:t>amet</a:t>
            </a:r>
            <a:r>
              <a:rPr lang="en-US" sz="1251" b="1" dirty="0">
                <a:latin typeface="+mj-lt"/>
              </a:rPr>
              <a:t> con </a:t>
            </a:r>
            <a:r>
              <a:rPr lang="en-US" sz="1251" b="1" dirty="0" err="1">
                <a:latin typeface="+mj-lt"/>
              </a:rPr>
              <a:t>secuatur</a:t>
            </a:r>
            <a:r>
              <a:rPr lang="en-US" sz="1251" b="1" dirty="0">
                <a:latin typeface="+mj-lt"/>
              </a:rPr>
              <a:t> </a:t>
            </a:r>
            <a:r>
              <a:rPr lang="en-US" sz="1251" b="1" dirty="0" err="1">
                <a:latin typeface="+mj-lt"/>
              </a:rPr>
              <a:t>voltare</a:t>
            </a:r>
            <a:r>
              <a:rPr lang="en-US" sz="1251" b="1" dirty="0">
                <a:latin typeface="+mj-lt"/>
              </a:rPr>
              <a:t> sans </a:t>
            </a:r>
            <a:r>
              <a:rPr lang="en-US" sz="1251" b="1" dirty="0" err="1">
                <a:latin typeface="+mj-lt"/>
              </a:rPr>
              <a:t>hitre</a:t>
            </a:r>
            <a:r>
              <a:rPr lang="en-US" sz="1251" b="1" dirty="0">
                <a:latin typeface="+mj-lt"/>
              </a:rPr>
              <a:t> </a:t>
            </a:r>
            <a:r>
              <a:rPr lang="en-US" sz="1251" b="1" dirty="0" err="1">
                <a:latin typeface="+mj-lt"/>
              </a:rPr>
              <a:t>vintaxe</a:t>
            </a:r>
            <a:r>
              <a:rPr lang="en-US" sz="1251" b="1" dirty="0">
                <a:latin typeface="+mj-lt"/>
              </a:rPr>
              <a:t> </a:t>
            </a:r>
            <a:r>
              <a:rPr lang="en-US" sz="1251" b="1" dirty="0" err="1">
                <a:latin typeface="+mj-lt"/>
              </a:rPr>
              <a:t>ellert</a:t>
            </a:r>
            <a:r>
              <a:rPr lang="en-US" sz="1251" b="1" dirty="0">
                <a:latin typeface="+mj-lt"/>
              </a:rPr>
              <a:t>  ipsum e </a:t>
            </a:r>
            <a:r>
              <a:rPr lang="en-US" sz="1251" b="1" dirty="0" err="1">
                <a:latin typeface="+mj-lt"/>
              </a:rPr>
              <a:t>dolore</a:t>
            </a:r>
            <a:r>
              <a:rPr lang="en-US" sz="1251" b="1" dirty="0">
                <a:latin typeface="+mj-lt"/>
              </a:rPr>
              <a:t> sit </a:t>
            </a:r>
            <a:r>
              <a:rPr lang="en-US" sz="1251" b="1" dirty="0" err="1">
                <a:latin typeface="+mj-lt"/>
              </a:rPr>
              <a:t>amet</a:t>
            </a:r>
            <a:r>
              <a:rPr lang="en-US" sz="1251" b="1" dirty="0">
                <a:latin typeface="+mj-lt"/>
              </a:rPr>
              <a:t> con </a:t>
            </a:r>
            <a:r>
              <a:rPr lang="en-US" sz="1251" b="1" dirty="0" err="1">
                <a:latin typeface="+mj-lt"/>
              </a:rPr>
              <a:t>secuatur</a:t>
            </a:r>
            <a:r>
              <a:rPr lang="en-US" sz="1251" b="1" dirty="0">
                <a:latin typeface="+mj-lt"/>
              </a:rPr>
              <a:t> </a:t>
            </a:r>
            <a:r>
              <a:rPr lang="en-US" sz="1251" b="1" dirty="0" err="1">
                <a:latin typeface="+mj-lt"/>
              </a:rPr>
              <a:t>voltare</a:t>
            </a:r>
            <a:r>
              <a:rPr lang="en-US" sz="1251" b="1" dirty="0">
                <a:latin typeface="+mj-lt"/>
              </a:rPr>
              <a:t> sans </a:t>
            </a:r>
            <a:r>
              <a:rPr lang="en-US" sz="1251" b="1" dirty="0" err="1">
                <a:latin typeface="+mj-lt"/>
              </a:rPr>
              <a:t>hitre</a:t>
            </a:r>
            <a:r>
              <a:rPr lang="en-US" sz="1251" b="1" dirty="0">
                <a:latin typeface="+mj-lt"/>
              </a:rPr>
              <a:t> </a:t>
            </a:r>
            <a:r>
              <a:rPr lang="en-US" sz="1251" b="1" dirty="0" err="1">
                <a:latin typeface="+mj-lt"/>
              </a:rPr>
              <a:t>vintaxe</a:t>
            </a:r>
            <a:r>
              <a:rPr lang="en-US" sz="1251" b="1" dirty="0">
                <a:latin typeface="+mj-lt"/>
              </a:rPr>
              <a:t> </a:t>
            </a:r>
            <a:r>
              <a:rPr lang="en-US" sz="1251" b="1" dirty="0" err="1">
                <a:latin typeface="+mj-lt"/>
              </a:rPr>
              <a:t>ellert</a:t>
            </a:r>
            <a:r>
              <a:rPr lang="en-US" sz="1251" b="1" dirty="0">
                <a:latin typeface="+mj-lt"/>
              </a:rPr>
              <a:t>. Lorem ipsum e </a:t>
            </a:r>
            <a:r>
              <a:rPr lang="en-US" sz="1251" b="1" dirty="0" err="1">
                <a:latin typeface="+mj-lt"/>
              </a:rPr>
              <a:t>dolore</a:t>
            </a:r>
            <a:r>
              <a:rPr lang="en-US" sz="1251" b="1" dirty="0">
                <a:latin typeface="+mj-lt"/>
              </a:rPr>
              <a:t> sit </a:t>
            </a:r>
            <a:r>
              <a:rPr lang="en-US" sz="1251" b="1" dirty="0" err="1">
                <a:latin typeface="+mj-lt"/>
              </a:rPr>
              <a:t>amet</a:t>
            </a:r>
            <a:r>
              <a:rPr lang="en-US" sz="1251" b="1" dirty="0">
                <a:latin typeface="+mj-lt"/>
              </a:rPr>
              <a:t> con </a:t>
            </a:r>
            <a:r>
              <a:rPr lang="en-US" sz="1251" b="1" dirty="0" err="1">
                <a:latin typeface="+mj-lt"/>
              </a:rPr>
              <a:t>secuatur</a:t>
            </a:r>
            <a:r>
              <a:rPr lang="en-US" sz="1251" b="1" dirty="0">
                <a:latin typeface="+mj-lt"/>
              </a:rPr>
              <a:t> </a:t>
            </a:r>
            <a:r>
              <a:rPr lang="en-US" sz="1251" b="1" dirty="0" err="1">
                <a:latin typeface="+mj-lt"/>
              </a:rPr>
              <a:t>voltare</a:t>
            </a:r>
            <a:r>
              <a:rPr lang="en-US" sz="1251" b="1" dirty="0">
                <a:latin typeface="+mj-lt"/>
              </a:rPr>
              <a:t> sans </a:t>
            </a:r>
            <a:r>
              <a:rPr lang="en-US" sz="1251" b="1" dirty="0" err="1">
                <a:latin typeface="+mj-lt"/>
              </a:rPr>
              <a:t>hitre</a:t>
            </a:r>
            <a:r>
              <a:rPr lang="en-US" sz="1251" b="1" dirty="0">
                <a:latin typeface="+mj-lt"/>
              </a:rPr>
              <a:t> </a:t>
            </a:r>
            <a:r>
              <a:rPr lang="en-US" sz="1251" b="1" dirty="0" err="1">
                <a:latin typeface="+mj-lt"/>
              </a:rPr>
              <a:t>vintaxe</a:t>
            </a:r>
            <a:r>
              <a:rPr lang="en-US" sz="1251" b="1" dirty="0">
                <a:latin typeface="+mj-lt"/>
              </a:rPr>
              <a:t> </a:t>
            </a:r>
            <a:r>
              <a:rPr lang="en-US" sz="1251" b="1" dirty="0" err="1">
                <a:latin typeface="+mj-lt"/>
              </a:rPr>
              <a:t>ellert</a:t>
            </a:r>
            <a:r>
              <a:rPr lang="en-US" sz="1251" b="1" dirty="0">
                <a:latin typeface="+mj-lt"/>
              </a:rPr>
              <a:t>. Lorem ipsum e </a:t>
            </a:r>
            <a:r>
              <a:rPr lang="en-US" sz="1251" b="1" dirty="0" err="1">
                <a:latin typeface="+mj-lt"/>
              </a:rPr>
              <a:t>dolore</a:t>
            </a:r>
            <a:r>
              <a:rPr lang="en-US" sz="1251" b="1" dirty="0">
                <a:latin typeface="+mj-lt"/>
              </a:rPr>
              <a:t> sit </a:t>
            </a:r>
            <a:r>
              <a:rPr lang="en-US" sz="1251" b="1" dirty="0" err="1">
                <a:latin typeface="+mj-lt"/>
              </a:rPr>
              <a:t>amet</a:t>
            </a:r>
            <a:r>
              <a:rPr lang="en-US" sz="1251" b="1" dirty="0">
                <a:latin typeface="+mj-lt"/>
              </a:rPr>
              <a:t> con </a:t>
            </a:r>
            <a:r>
              <a:rPr lang="en-US" sz="1251" b="1" dirty="0" err="1">
                <a:latin typeface="+mj-lt"/>
              </a:rPr>
              <a:t>secuatur</a:t>
            </a:r>
            <a:r>
              <a:rPr lang="en-US" sz="1251" b="1" dirty="0">
                <a:latin typeface="+mj-lt"/>
              </a:rPr>
              <a:t> </a:t>
            </a:r>
            <a:r>
              <a:rPr lang="en-US" sz="1251" b="1" dirty="0" err="1">
                <a:latin typeface="+mj-lt"/>
              </a:rPr>
              <a:t>voltare</a:t>
            </a:r>
            <a:r>
              <a:rPr lang="en-US" sz="1251" b="1" dirty="0">
                <a:latin typeface="+mj-lt"/>
              </a:rPr>
              <a:t> sans </a:t>
            </a:r>
            <a:r>
              <a:rPr lang="en-US" sz="1251" b="1" dirty="0" err="1">
                <a:latin typeface="+mj-lt"/>
              </a:rPr>
              <a:t>hitre</a:t>
            </a:r>
            <a:r>
              <a:rPr lang="en-US" sz="1251" b="1" dirty="0">
                <a:latin typeface="+mj-lt"/>
              </a:rPr>
              <a:t> </a:t>
            </a:r>
            <a:r>
              <a:rPr lang="en-US" sz="1251" b="1" dirty="0" err="1">
                <a:latin typeface="+mj-lt"/>
              </a:rPr>
              <a:t>vintaxe</a:t>
            </a:r>
            <a:r>
              <a:rPr lang="en-US" sz="1251" b="1" dirty="0">
                <a:latin typeface="+mj-lt"/>
              </a:rPr>
              <a:t> </a:t>
            </a:r>
            <a:r>
              <a:rPr lang="en-US" sz="1251" b="1" dirty="0" err="1">
                <a:latin typeface="+mj-lt"/>
              </a:rPr>
              <a:t>ellert</a:t>
            </a:r>
            <a:r>
              <a:rPr lang="en-US" sz="1251" b="1" dirty="0">
                <a:latin typeface="+mj-lt"/>
              </a:rPr>
              <a:t>. Lorem ipsum e </a:t>
            </a:r>
            <a:r>
              <a:rPr lang="en-US" sz="1251" b="1" dirty="0" err="1">
                <a:latin typeface="+mj-lt"/>
              </a:rPr>
              <a:t>dolore</a:t>
            </a:r>
            <a:r>
              <a:rPr lang="en-US" sz="1251" b="1" dirty="0">
                <a:latin typeface="+mj-lt"/>
              </a:rPr>
              <a:t> sit </a:t>
            </a:r>
            <a:r>
              <a:rPr lang="en-US" sz="1251" b="1" dirty="0" err="1">
                <a:latin typeface="+mj-lt"/>
              </a:rPr>
              <a:t>amet</a:t>
            </a:r>
            <a:r>
              <a:rPr lang="en-US" sz="1251" b="1" dirty="0">
                <a:latin typeface="+mj-lt"/>
              </a:rPr>
              <a:t> con </a:t>
            </a:r>
            <a:r>
              <a:rPr lang="en-US" sz="1251" b="1" dirty="0" err="1">
                <a:latin typeface="+mj-lt"/>
              </a:rPr>
              <a:t>secuatur</a:t>
            </a:r>
            <a:r>
              <a:rPr lang="en-US" sz="1251" b="1" dirty="0">
                <a:latin typeface="+mj-lt"/>
              </a:rPr>
              <a:t> </a:t>
            </a:r>
            <a:r>
              <a:rPr lang="en-US" sz="1251" b="1" dirty="0" err="1">
                <a:latin typeface="+mj-lt"/>
              </a:rPr>
              <a:t>voltare</a:t>
            </a:r>
            <a:r>
              <a:rPr lang="en-US" sz="1251" b="1" dirty="0">
                <a:latin typeface="+mj-lt"/>
              </a:rPr>
              <a:t> sans </a:t>
            </a:r>
            <a:r>
              <a:rPr lang="en-US" sz="1251" b="1" dirty="0" err="1">
                <a:latin typeface="+mj-lt"/>
              </a:rPr>
              <a:t>hitre</a:t>
            </a:r>
            <a:r>
              <a:rPr lang="en-US" sz="1251" b="1" dirty="0">
                <a:latin typeface="+mj-lt"/>
              </a:rPr>
              <a:t> </a:t>
            </a:r>
            <a:r>
              <a:rPr lang="en-US" sz="1251" b="1" dirty="0" err="1">
                <a:latin typeface="+mj-lt"/>
              </a:rPr>
              <a:t>vintaxe</a:t>
            </a:r>
            <a:r>
              <a:rPr lang="en-US" sz="1251" b="1" dirty="0">
                <a:latin typeface="+mj-lt"/>
              </a:rPr>
              <a:t> </a:t>
            </a:r>
            <a:r>
              <a:rPr lang="en-US" sz="1251" b="1" dirty="0" err="1">
                <a:latin typeface="+mj-lt"/>
              </a:rPr>
              <a:t>ellert</a:t>
            </a:r>
            <a:r>
              <a:rPr lang="en-US" sz="1251" b="1" dirty="0">
                <a:latin typeface="+mj-lt"/>
              </a:rPr>
              <a:t>. Lorem ipsum e </a:t>
            </a:r>
            <a:r>
              <a:rPr lang="en-US" sz="1251" b="1" dirty="0" err="1">
                <a:latin typeface="+mj-lt"/>
              </a:rPr>
              <a:t>dolore</a:t>
            </a:r>
            <a:r>
              <a:rPr lang="en-US" sz="1251" b="1" dirty="0">
                <a:latin typeface="+mj-lt"/>
              </a:rPr>
              <a:t> sit </a:t>
            </a:r>
            <a:r>
              <a:rPr lang="en-US" sz="1251" b="1" dirty="0" err="1">
                <a:latin typeface="+mj-lt"/>
              </a:rPr>
              <a:t>amet</a:t>
            </a:r>
            <a:r>
              <a:rPr lang="en-US" sz="1251" b="1" dirty="0">
                <a:latin typeface="+mj-lt"/>
              </a:rPr>
              <a:t> con </a:t>
            </a:r>
            <a:r>
              <a:rPr lang="en-US" sz="1251" b="1" dirty="0" err="1">
                <a:latin typeface="+mj-lt"/>
              </a:rPr>
              <a:t>secuatur</a:t>
            </a:r>
            <a:r>
              <a:rPr lang="en-US" sz="1251" b="1" dirty="0">
                <a:latin typeface="+mj-lt"/>
              </a:rPr>
              <a:t> </a:t>
            </a:r>
            <a:r>
              <a:rPr lang="en-US" sz="1251" b="1" dirty="0" err="1">
                <a:latin typeface="+mj-lt"/>
              </a:rPr>
              <a:t>voltare</a:t>
            </a:r>
            <a:r>
              <a:rPr lang="en-US" sz="1251" b="1" dirty="0">
                <a:latin typeface="+mj-lt"/>
              </a:rPr>
              <a:t> sans </a:t>
            </a:r>
            <a:r>
              <a:rPr lang="en-US" sz="1251" b="1" dirty="0" err="1">
                <a:latin typeface="+mj-lt"/>
              </a:rPr>
              <a:t>hitre</a:t>
            </a:r>
            <a:r>
              <a:rPr lang="en-US" sz="1251" b="1" dirty="0">
                <a:latin typeface="+mj-lt"/>
              </a:rPr>
              <a:t> </a:t>
            </a:r>
            <a:r>
              <a:rPr lang="en-US" sz="1251" b="1" dirty="0" err="1">
                <a:latin typeface="+mj-lt"/>
              </a:rPr>
              <a:t>vintaxe</a:t>
            </a:r>
            <a:r>
              <a:rPr lang="en-US" sz="1251" b="1" dirty="0">
                <a:latin typeface="+mj-lt"/>
              </a:rPr>
              <a:t> </a:t>
            </a:r>
            <a:r>
              <a:rPr lang="en-US" sz="1251" b="1" dirty="0" err="1">
                <a:latin typeface="+mj-lt"/>
              </a:rPr>
              <a:t>ellert</a:t>
            </a:r>
            <a:r>
              <a:rPr lang="en-US" sz="1251" b="1" dirty="0">
                <a:latin typeface="+mj-lt"/>
              </a:rPr>
              <a:t>. Lorem ipsum e </a:t>
            </a:r>
            <a:r>
              <a:rPr lang="en-US" sz="1251" b="1" dirty="0" err="1">
                <a:latin typeface="+mj-lt"/>
              </a:rPr>
              <a:t>dolore</a:t>
            </a:r>
            <a:r>
              <a:rPr lang="en-US" sz="1251" b="1" dirty="0">
                <a:latin typeface="+mj-lt"/>
              </a:rPr>
              <a:t> sit </a:t>
            </a:r>
            <a:r>
              <a:rPr lang="en-US" sz="1251" b="1" dirty="0" err="1">
                <a:latin typeface="+mj-lt"/>
              </a:rPr>
              <a:t>amet</a:t>
            </a:r>
            <a:r>
              <a:rPr lang="en-US" sz="1251" b="1" dirty="0">
                <a:latin typeface="+mj-lt"/>
              </a:rPr>
              <a:t> con </a:t>
            </a:r>
            <a:r>
              <a:rPr lang="en-US" sz="1251" b="1" dirty="0" err="1">
                <a:latin typeface="+mj-lt"/>
              </a:rPr>
              <a:t>secuatur</a:t>
            </a:r>
            <a:r>
              <a:rPr lang="en-US" sz="1251" b="1" dirty="0">
                <a:latin typeface="+mj-lt"/>
              </a:rPr>
              <a:t> </a:t>
            </a:r>
            <a:r>
              <a:rPr lang="en-US" sz="1251" b="1" dirty="0" err="1">
                <a:latin typeface="+mj-lt"/>
              </a:rPr>
              <a:t>voltare</a:t>
            </a:r>
            <a:r>
              <a:rPr lang="en-US" sz="1251" b="1" dirty="0">
                <a:latin typeface="+mj-lt"/>
              </a:rPr>
              <a:t> sans </a:t>
            </a:r>
            <a:r>
              <a:rPr lang="en-US" sz="1251" b="1" dirty="0" err="1">
                <a:latin typeface="+mj-lt"/>
              </a:rPr>
              <a:t>hitre</a:t>
            </a:r>
            <a:r>
              <a:rPr lang="en-US" sz="1251" b="1" dirty="0">
                <a:latin typeface="+mj-lt"/>
              </a:rPr>
              <a:t> </a:t>
            </a:r>
            <a:r>
              <a:rPr lang="en-US" sz="1251" b="1" dirty="0" err="1">
                <a:latin typeface="+mj-lt"/>
              </a:rPr>
              <a:t>vintaxe</a:t>
            </a:r>
            <a:r>
              <a:rPr lang="en-US" sz="1251" b="1" dirty="0">
                <a:latin typeface="+mj-lt"/>
              </a:rPr>
              <a:t> </a:t>
            </a:r>
            <a:r>
              <a:rPr lang="en-US" sz="1251" b="1" dirty="0" err="1">
                <a:latin typeface="+mj-lt"/>
              </a:rPr>
              <a:t>ellert</a:t>
            </a:r>
            <a:r>
              <a:rPr lang="en-US" sz="1251" b="1" dirty="0">
                <a:latin typeface="+mj-lt"/>
              </a:rPr>
              <a:t>. Lorem ipsum e </a:t>
            </a:r>
            <a:r>
              <a:rPr lang="en-US" sz="1251" b="1" dirty="0" err="1">
                <a:latin typeface="+mj-lt"/>
              </a:rPr>
              <a:t>dolore</a:t>
            </a:r>
            <a:r>
              <a:rPr lang="en-US" sz="1251" b="1" dirty="0">
                <a:latin typeface="+mj-lt"/>
              </a:rPr>
              <a:t> sit </a:t>
            </a:r>
            <a:r>
              <a:rPr lang="en-US" sz="1251" b="1" dirty="0" err="1">
                <a:latin typeface="+mj-lt"/>
              </a:rPr>
              <a:t>amet</a:t>
            </a:r>
            <a:r>
              <a:rPr lang="en-US" sz="1251" b="1" dirty="0">
                <a:latin typeface="+mj-lt"/>
              </a:rPr>
              <a:t> con </a:t>
            </a:r>
            <a:r>
              <a:rPr lang="en-US" sz="1251" b="1" dirty="0" err="1">
                <a:latin typeface="+mj-lt"/>
              </a:rPr>
              <a:t>secuatur</a:t>
            </a:r>
            <a:r>
              <a:rPr lang="en-US" sz="1251" b="1" dirty="0">
                <a:latin typeface="+mj-lt"/>
              </a:rPr>
              <a:t> </a:t>
            </a:r>
            <a:r>
              <a:rPr lang="en-US" sz="1251" b="1" dirty="0" err="1">
                <a:latin typeface="+mj-lt"/>
              </a:rPr>
              <a:t>voltare</a:t>
            </a:r>
            <a:r>
              <a:rPr lang="en-US" sz="1251" b="1" dirty="0">
                <a:latin typeface="+mj-lt"/>
              </a:rPr>
              <a:t> sans </a:t>
            </a:r>
            <a:r>
              <a:rPr lang="en-US" sz="1251" b="1" dirty="0" err="1">
                <a:latin typeface="+mj-lt"/>
              </a:rPr>
              <a:t>hitre</a:t>
            </a:r>
            <a:r>
              <a:rPr lang="en-US" sz="1251" b="1" dirty="0">
                <a:latin typeface="+mj-lt"/>
              </a:rPr>
              <a:t> </a:t>
            </a:r>
            <a:r>
              <a:rPr lang="en-US" sz="1251" b="1" dirty="0" err="1">
                <a:latin typeface="+mj-lt"/>
              </a:rPr>
              <a:t>vintaxe</a:t>
            </a:r>
            <a:r>
              <a:rPr lang="en-US" sz="1251" b="1" dirty="0">
                <a:latin typeface="+mj-lt"/>
              </a:rPr>
              <a:t> </a:t>
            </a:r>
            <a:r>
              <a:rPr lang="en-US" sz="1251" b="1" dirty="0" err="1">
                <a:latin typeface="+mj-lt"/>
              </a:rPr>
              <a:t>ellert</a:t>
            </a:r>
            <a:r>
              <a:rPr lang="en-US" sz="1251" b="1" dirty="0">
                <a:latin typeface="+mj-lt"/>
              </a:rPr>
              <a:t>.</a:t>
            </a:r>
          </a:p>
        </p:txBody>
      </p:sp>
      <p:sp>
        <p:nvSpPr>
          <p:cNvPr id="13" name="Content Placeholder 12"/>
          <p:cNvSpPr>
            <a:spLocks noGrp="1"/>
          </p:cNvSpPr>
          <p:nvPr>
            <p:ph sz="quarter" idx="16" hasCustomPrompt="1"/>
          </p:nvPr>
        </p:nvSpPr>
        <p:spPr>
          <a:xfrm>
            <a:off x="10655300" y="6488722"/>
            <a:ext cx="1210733" cy="377825"/>
          </a:xfrm>
        </p:spPr>
        <p:txBody>
          <a:bodyPr anchor="b"/>
          <a:lstStyle>
            <a:lvl1pPr algn="r">
              <a:spcBef>
                <a:spcPts val="0"/>
              </a:spcBef>
              <a:defRPr sz="800" b="0">
                <a:solidFill>
                  <a:schemeClr val="tx1"/>
                </a:solidFill>
              </a:defRPr>
            </a:lvl1pPr>
            <a:lvl2pPr algn="r">
              <a:defRPr sz="833" b="0">
                <a:solidFill>
                  <a:schemeClr val="tx1"/>
                </a:solidFill>
              </a:defRPr>
            </a:lvl2pPr>
            <a:lvl3pPr algn="r">
              <a:defRPr sz="833" b="0">
                <a:solidFill>
                  <a:schemeClr val="tx1"/>
                </a:solidFill>
              </a:defRPr>
            </a:lvl3pPr>
            <a:lvl4pPr algn="r">
              <a:defRPr sz="833" b="0">
                <a:solidFill>
                  <a:schemeClr val="tx1"/>
                </a:solidFill>
              </a:defRPr>
            </a:lvl4pPr>
            <a:lvl5pPr algn="r">
              <a:defRPr sz="833" b="0">
                <a:solidFill>
                  <a:schemeClr val="tx1"/>
                </a:solidFill>
              </a:defRPr>
            </a:lvl5pPr>
          </a:lstStyle>
          <a:p>
            <a:pPr lvl="0"/>
            <a:r>
              <a:rPr lang="en-US" dirty="0"/>
              <a:t>1.000000.100</a:t>
            </a:r>
          </a:p>
          <a:p>
            <a:pPr lvl="0"/>
            <a:r>
              <a:rPr lang="en-US" dirty="0"/>
              <a:t>0116</a:t>
            </a:r>
          </a:p>
        </p:txBody>
      </p:sp>
    </p:spTree>
    <p:extLst>
      <p:ext uri="{BB962C8B-B14F-4D97-AF65-F5344CB8AC3E}">
        <p14:creationId xmlns:p14="http://schemas.microsoft.com/office/powerpoint/2010/main" val="385269534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AM_External_Onscreen_Cover">
    <p:bg>
      <p:bgPr>
        <a:solidFill>
          <a:srgbClr val="47525B"/>
        </a:solidFill>
        <a:effectLst/>
      </p:bgPr>
    </p:bg>
    <p:spTree>
      <p:nvGrpSpPr>
        <p:cNvPr id="1" name=""/>
        <p:cNvGrpSpPr/>
        <p:nvPr/>
      </p:nvGrpSpPr>
      <p:grpSpPr>
        <a:xfrm>
          <a:off x="0" y="0"/>
          <a:ext cx="0" cy="0"/>
          <a:chOff x="0" y="0"/>
          <a:chExt cx="0" cy="0"/>
        </a:xfrm>
      </p:grpSpPr>
      <p:sp>
        <p:nvSpPr>
          <p:cNvPr id="43" name="Rectangle 6"/>
          <p:cNvSpPr>
            <a:spLocks noGrp="1" noChangeArrowheads="1"/>
          </p:cNvSpPr>
          <p:nvPr>
            <p:ph type="subTitle" idx="1"/>
          </p:nvPr>
        </p:nvSpPr>
        <p:spPr>
          <a:xfrm>
            <a:off x="912792" y="2326745"/>
            <a:ext cx="10407683" cy="563076"/>
          </a:xfrm>
        </p:spPr>
        <p:txBody>
          <a:bodyPr lIns="149438" rIns="149438"/>
          <a:lstStyle>
            <a:lvl1pPr marL="0" indent="0">
              <a:spcBef>
                <a:spcPts val="0"/>
              </a:spcBef>
              <a:defRPr sz="2400" b="0">
                <a:solidFill>
                  <a:srgbClr val="7A9B3D"/>
                </a:solidFill>
              </a:defRPr>
            </a:lvl1pPr>
          </a:lstStyle>
          <a:p>
            <a:r>
              <a:rPr lang="en-US"/>
              <a:t>Click to edit Master subtitle style</a:t>
            </a:r>
            <a:endParaRPr lang="en-US" dirty="0"/>
          </a:p>
        </p:txBody>
      </p:sp>
      <p:sp>
        <p:nvSpPr>
          <p:cNvPr id="42" name="Text Placeholder 43"/>
          <p:cNvSpPr>
            <a:spLocks noGrp="1"/>
          </p:cNvSpPr>
          <p:nvPr>
            <p:ph type="body" sz="quarter" idx="14" hasCustomPrompt="1"/>
          </p:nvPr>
        </p:nvSpPr>
        <p:spPr>
          <a:xfrm>
            <a:off x="927037" y="2941484"/>
            <a:ext cx="10407683" cy="266851"/>
          </a:xfrm>
        </p:spPr>
        <p:txBody>
          <a:bodyPr lIns="149438" rIns="149438"/>
          <a:lstStyle>
            <a:lvl1pPr>
              <a:spcBef>
                <a:spcPts val="0"/>
              </a:spcBef>
              <a:defRPr lang="en-US" sz="1600" b="0" kern="1200" dirty="0" smtClean="0">
                <a:solidFill>
                  <a:schemeClr val="bg1"/>
                </a:solidFill>
                <a:latin typeface="Arial"/>
                <a:ea typeface="ＭＳ Ｐゴシック" pitchFamily="34" charset="-128"/>
                <a:cs typeface="+mn-cs"/>
              </a:defRPr>
            </a:lvl1pPr>
          </a:lstStyle>
          <a:p>
            <a:pPr lvl="0"/>
            <a:r>
              <a:rPr lang="en-US" dirty="0"/>
              <a:t>Date</a:t>
            </a:r>
          </a:p>
        </p:txBody>
      </p:sp>
      <p:sp>
        <p:nvSpPr>
          <p:cNvPr id="81" name="Content Placeholder 52"/>
          <p:cNvSpPr txBox="1">
            <a:spLocks/>
          </p:cNvSpPr>
          <p:nvPr userDrawn="1"/>
        </p:nvSpPr>
        <p:spPr>
          <a:xfrm>
            <a:off x="939070" y="3842382"/>
            <a:ext cx="3316817" cy="1652265"/>
          </a:xfrm>
          <a:prstGeom prst="rect">
            <a:avLst/>
          </a:prstGeom>
        </p:spPr>
        <p:txBody>
          <a:bodyPr lIns="124532" tIns="56605" rIns="124532" bIns="56605"/>
          <a:lstStyle>
            <a:lvl1pPr marL="0" indent="0" algn="l" rtl="0" eaLnBrk="0" fontAlgn="base" hangingPunct="0">
              <a:spcBef>
                <a:spcPts val="1200"/>
              </a:spcBef>
              <a:spcAft>
                <a:spcPct val="0"/>
              </a:spcAft>
              <a:buClr>
                <a:schemeClr val="bg1"/>
              </a:buClr>
              <a:buNone/>
              <a:tabLst>
                <a:tab pos="120626" algn="l"/>
                <a:tab pos="299978" algn="l"/>
                <a:tab pos="1034844" algn="l"/>
              </a:tabLst>
              <a:defRPr lang="en-US" sz="1000" b="1" kern="1200" dirty="0" smtClean="0">
                <a:solidFill>
                  <a:schemeClr val="tx1"/>
                </a:solidFill>
                <a:latin typeface="Arial" charset="0"/>
                <a:ea typeface="ＭＳ Ｐゴシック" charset="-128"/>
                <a:cs typeface="+mn-cs"/>
              </a:defRPr>
            </a:lvl1pPr>
            <a:lvl2pPr marL="0" indent="0" algn="l" rtl="0" eaLnBrk="0" fontAlgn="base" hangingPunct="0">
              <a:spcBef>
                <a:spcPct val="20000"/>
              </a:spcBef>
              <a:spcAft>
                <a:spcPct val="0"/>
              </a:spcAft>
              <a:buClr>
                <a:schemeClr val="bg1"/>
              </a:buClr>
              <a:buFontTx/>
              <a:buNone/>
              <a:tabLst>
                <a:tab pos="120626" algn="l"/>
                <a:tab pos="299978" algn="l"/>
                <a:tab pos="1034844" algn="l"/>
              </a:tabLst>
              <a:defRPr lang="en-US" sz="1000" b="1" i="1" kern="1200" dirty="0" smtClean="0">
                <a:solidFill>
                  <a:schemeClr val="tx1"/>
                </a:solidFill>
                <a:latin typeface="Arial" charset="0"/>
                <a:ea typeface="ＭＳ Ｐゴシック" charset="-128"/>
                <a:cs typeface="+mn-cs"/>
              </a:defRPr>
            </a:lvl2pPr>
            <a:lvl3pPr marL="326960" indent="0" algn="l" rtl="0" eaLnBrk="0" fontAlgn="base" hangingPunct="0">
              <a:spcBef>
                <a:spcPct val="20000"/>
              </a:spcBef>
              <a:spcAft>
                <a:spcPct val="0"/>
              </a:spcAft>
              <a:buClr>
                <a:schemeClr val="bg1"/>
              </a:buClr>
              <a:buNone/>
              <a:tabLst>
                <a:tab pos="120626" algn="l"/>
                <a:tab pos="299978" algn="l"/>
                <a:tab pos="1034844" algn="l"/>
              </a:tabLst>
              <a:defRPr sz="1200" b="1">
                <a:solidFill>
                  <a:schemeClr val="accent2"/>
                </a:solidFill>
                <a:latin typeface="+mn-lt"/>
              </a:defRPr>
            </a:lvl3pPr>
            <a:lvl4pPr marL="914218" indent="-114277" algn="l" rtl="0" eaLnBrk="0" fontAlgn="base" hangingPunct="0">
              <a:spcBef>
                <a:spcPct val="20000"/>
              </a:spcBef>
              <a:spcAft>
                <a:spcPct val="0"/>
              </a:spcAft>
              <a:buClr>
                <a:schemeClr val="accent1"/>
              </a:buClr>
              <a:buChar char="•"/>
              <a:tabLst>
                <a:tab pos="120626" algn="l"/>
                <a:tab pos="299978" algn="l"/>
                <a:tab pos="1034844" algn="l"/>
              </a:tabLst>
              <a:defRPr sz="1600" b="1">
                <a:solidFill>
                  <a:schemeClr val="tx1"/>
                </a:solidFill>
                <a:latin typeface="+mn-lt"/>
              </a:defRPr>
            </a:lvl4pPr>
            <a:lvl5pPr marL="1142772" indent="-114277" algn="l" rtl="0" eaLnBrk="0" fontAlgn="base" hangingPunct="0">
              <a:spcBef>
                <a:spcPct val="20000"/>
              </a:spcBef>
              <a:spcAft>
                <a:spcPct val="0"/>
              </a:spcAft>
              <a:buClr>
                <a:schemeClr val="accent1"/>
              </a:buClr>
              <a:buChar char="•"/>
              <a:tabLst>
                <a:tab pos="120626" algn="l"/>
                <a:tab pos="299978" algn="l"/>
                <a:tab pos="1034844" algn="l"/>
              </a:tabLst>
              <a:defRPr sz="1600" b="1">
                <a:solidFill>
                  <a:schemeClr val="tx1"/>
                </a:solidFill>
                <a:latin typeface="+mn-lt"/>
              </a:defRPr>
            </a:lvl5pPr>
            <a:lvl6pPr marL="2514096" indent="-228554" algn="l" rtl="0" fontAlgn="base">
              <a:spcBef>
                <a:spcPct val="20000"/>
              </a:spcBef>
              <a:spcAft>
                <a:spcPct val="0"/>
              </a:spcAft>
              <a:buChar char="»"/>
              <a:defRPr sz="2000">
                <a:solidFill>
                  <a:schemeClr val="tx1"/>
                </a:solidFill>
                <a:latin typeface="+mn-lt"/>
              </a:defRPr>
            </a:lvl6pPr>
            <a:lvl7pPr marL="2971205" indent="-228554" algn="l" rtl="0" fontAlgn="base">
              <a:spcBef>
                <a:spcPct val="20000"/>
              </a:spcBef>
              <a:spcAft>
                <a:spcPct val="0"/>
              </a:spcAft>
              <a:buChar char="»"/>
              <a:defRPr sz="2000">
                <a:solidFill>
                  <a:schemeClr val="tx1"/>
                </a:solidFill>
                <a:latin typeface="+mn-lt"/>
              </a:defRPr>
            </a:lvl7pPr>
            <a:lvl8pPr marL="3428314" indent="-228554" algn="l" rtl="0" fontAlgn="base">
              <a:spcBef>
                <a:spcPct val="20000"/>
              </a:spcBef>
              <a:spcAft>
                <a:spcPct val="0"/>
              </a:spcAft>
              <a:buChar char="»"/>
              <a:defRPr sz="2000">
                <a:solidFill>
                  <a:schemeClr val="tx1"/>
                </a:solidFill>
                <a:latin typeface="+mn-lt"/>
              </a:defRPr>
            </a:lvl8pPr>
            <a:lvl9pPr marL="3885423" indent="-228554" algn="l" rtl="0" fontAlgn="base">
              <a:spcBef>
                <a:spcPct val="20000"/>
              </a:spcBef>
              <a:spcAft>
                <a:spcPct val="0"/>
              </a:spcAft>
              <a:buChar char="»"/>
              <a:defRPr sz="2000">
                <a:solidFill>
                  <a:schemeClr val="tx1"/>
                </a:solidFill>
                <a:latin typeface="+mn-lt"/>
              </a:defRPr>
            </a:lvl9pPr>
          </a:lstStyle>
          <a:p>
            <a:pPr>
              <a:buClr>
                <a:srgbClr val="FFFFFF"/>
              </a:buClr>
            </a:pPr>
            <a:endParaRPr sz="833" b="0" dirty="0">
              <a:solidFill>
                <a:srgbClr val="000000"/>
              </a:solidFill>
              <a:latin typeface="Arial"/>
            </a:endParaRPr>
          </a:p>
        </p:txBody>
      </p:sp>
      <p:sp>
        <p:nvSpPr>
          <p:cNvPr id="120" name="Content Placeholder 52"/>
          <p:cNvSpPr>
            <a:spLocks noGrp="1"/>
          </p:cNvSpPr>
          <p:nvPr>
            <p:ph sz="quarter" idx="12"/>
          </p:nvPr>
        </p:nvSpPr>
        <p:spPr>
          <a:xfrm>
            <a:off x="939070" y="4270075"/>
            <a:ext cx="3435351" cy="718868"/>
          </a:xfrm>
          <a:solidFill>
            <a:schemeClr val="bg1">
              <a:lumMod val="95000"/>
            </a:schemeClr>
          </a:solidFill>
        </p:spPr>
        <p:txBody>
          <a:bodyPr anchor="ctr"/>
          <a:lstStyle>
            <a:lvl1pPr>
              <a:defRPr lang="en-US" sz="1251" b="0" kern="0" dirty="0" smtClean="0">
                <a:solidFill>
                  <a:srgbClr val="FFFFFF">
                    <a:lumMod val="50000"/>
                  </a:srgbClr>
                </a:solidFill>
              </a:defRPr>
            </a:lvl1pPr>
            <a:lvl2pPr>
              <a:defRPr lang="en-US" sz="1000" b="1" kern="1200" dirty="0" smtClean="0">
                <a:solidFill>
                  <a:schemeClr val="accent2"/>
                </a:solidFill>
                <a:ea typeface="ＭＳ Ｐゴシック"/>
                <a:cs typeface="ＭＳ Ｐゴシック"/>
              </a:defRPr>
            </a:lvl2pPr>
          </a:lstStyle>
          <a:p>
            <a:pPr marL="0" lvl="0" indent="0" eaLnBrk="0" hangingPunct="0">
              <a:spcBef>
                <a:spcPct val="20000"/>
              </a:spcBef>
              <a:buClr>
                <a:srgbClr val="FFFFFF"/>
              </a:buClr>
              <a:buNone/>
              <a:tabLst>
                <a:tab pos="100519" algn="l"/>
                <a:tab pos="249975" algn="l"/>
                <a:tab pos="862349" algn="l"/>
              </a:tabLst>
            </a:pPr>
            <a:r>
              <a:rPr lang="en-US"/>
              <a:t>Click to edit Master text styles</a:t>
            </a:r>
          </a:p>
        </p:txBody>
      </p:sp>
      <p:sp>
        <p:nvSpPr>
          <p:cNvPr id="121" name="Content Placeholder 52"/>
          <p:cNvSpPr>
            <a:spLocks noGrp="1"/>
          </p:cNvSpPr>
          <p:nvPr>
            <p:ph sz="quarter" idx="15"/>
          </p:nvPr>
        </p:nvSpPr>
        <p:spPr>
          <a:xfrm>
            <a:off x="7376039" y="3988171"/>
            <a:ext cx="3435351" cy="1653303"/>
          </a:xfrm>
        </p:spPr>
        <p:txBody>
          <a:bodyPr/>
          <a:lstStyle>
            <a:lvl1pPr marL="0" indent="0">
              <a:spcBef>
                <a:spcPts val="1485"/>
              </a:spcBef>
              <a:defRPr lang="en-US" sz="1251" b="1" kern="1200" dirty="0" smtClean="0">
                <a:solidFill>
                  <a:schemeClr val="bg1"/>
                </a:solidFill>
                <a:latin typeface="Arial" charset="0"/>
                <a:ea typeface="ＭＳ Ｐゴシック" charset="-128"/>
                <a:cs typeface="+mn-cs"/>
              </a:defRPr>
            </a:lvl1pPr>
            <a:lvl2pPr marL="0" indent="0">
              <a:buFontTx/>
              <a:buNone/>
              <a:defRPr lang="en-US" sz="1251" i="1" kern="1200" dirty="0" smtClean="0">
                <a:solidFill>
                  <a:schemeClr val="bg1"/>
                </a:solidFill>
                <a:latin typeface="Arial" charset="0"/>
                <a:ea typeface="ＭＳ Ｐゴシック" charset="-128"/>
                <a:cs typeface="+mn-cs"/>
              </a:defRPr>
            </a:lvl2pPr>
          </a:lstStyle>
          <a:p>
            <a:pPr lvl="0"/>
            <a:r>
              <a:rPr lang="en-US"/>
              <a:t>Click to edit Master text styles</a:t>
            </a:r>
          </a:p>
          <a:p>
            <a:pPr lvl="1"/>
            <a:r>
              <a:rPr lang="en-US"/>
              <a:t>Second level</a:t>
            </a:r>
          </a:p>
        </p:txBody>
      </p:sp>
      <p:sp>
        <p:nvSpPr>
          <p:cNvPr id="41" name="Rectangle 9"/>
          <p:cNvSpPr>
            <a:spLocks noGrp="1" noChangeArrowheads="1"/>
          </p:cNvSpPr>
          <p:nvPr>
            <p:ph type="title" hasCustomPrompt="1"/>
          </p:nvPr>
        </p:nvSpPr>
        <p:spPr bwMode="auto">
          <a:xfrm>
            <a:off x="912792" y="1769808"/>
            <a:ext cx="10407683" cy="5349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135852" tIns="0" rIns="135852" bIns="0" numCol="1" anchor="b" anchorCtr="0" compatLnSpc="1">
            <a:prstTxWarp prst="textNoShape">
              <a:avLst/>
            </a:prstTxWarp>
          </a:bodyPr>
          <a:lstStyle>
            <a:lvl1pPr>
              <a:defRPr sz="3800">
                <a:solidFill>
                  <a:schemeClr val="bg1"/>
                </a:solidFill>
              </a:defRPr>
            </a:lvl1pPr>
          </a:lstStyle>
          <a:p>
            <a:pPr lvl="0"/>
            <a:r>
              <a:rPr lang="en-US" altLang="en-US" dirty="0"/>
              <a:t>Click To Edit Master Title Style</a:t>
            </a:r>
          </a:p>
        </p:txBody>
      </p:sp>
      <p:sp>
        <p:nvSpPr>
          <p:cNvPr id="18" name="Text Placeholder 43"/>
          <p:cNvSpPr>
            <a:spLocks noGrp="1"/>
          </p:cNvSpPr>
          <p:nvPr>
            <p:ph type="body" sz="quarter" idx="16"/>
          </p:nvPr>
        </p:nvSpPr>
        <p:spPr>
          <a:xfrm>
            <a:off x="941304" y="3985581"/>
            <a:ext cx="3472545" cy="327631"/>
          </a:xfrm>
        </p:spPr>
        <p:txBody>
          <a:bodyPr/>
          <a:lstStyle>
            <a:lvl1pPr>
              <a:defRPr lang="en-US" sz="1251" b="0" kern="1200" smtClean="0">
                <a:solidFill>
                  <a:schemeClr val="bg1"/>
                </a:solidFill>
                <a:latin typeface="Arial"/>
                <a:ea typeface="ＭＳ Ｐゴシック"/>
                <a:cs typeface="ＭＳ Ｐゴシック"/>
              </a:defRPr>
            </a:lvl1pPr>
          </a:lstStyle>
          <a:p>
            <a:pPr lvl="0"/>
            <a:r>
              <a:rPr lang="en-US"/>
              <a:t>Click to edit Master text styles</a:t>
            </a:r>
          </a:p>
        </p:txBody>
      </p:sp>
      <p:sp>
        <p:nvSpPr>
          <p:cNvPr id="2" name="Freeform: Shape 1">
            <a:extLst>
              <a:ext uri="{FF2B5EF4-FFF2-40B4-BE49-F238E27FC236}">
                <a16:creationId xmlns:a16="http://schemas.microsoft.com/office/drawing/2014/main" id="{D4D1907E-903A-0508-45A7-59BEB5726E59}"/>
              </a:ext>
            </a:extLst>
          </p:cNvPr>
          <p:cNvSpPr/>
          <p:nvPr userDrawn="1"/>
        </p:nvSpPr>
        <p:spPr bwMode="auto">
          <a:xfrm rot="1020000">
            <a:off x="10535218" y="-154179"/>
            <a:ext cx="491424" cy="3851806"/>
          </a:xfrm>
          <a:custGeom>
            <a:avLst/>
            <a:gdLst>
              <a:gd name="connsiteX0" fmla="*/ 1 w 491104"/>
              <a:gd name="connsiteY0" fmla="*/ 0 h 3932956"/>
              <a:gd name="connsiteX1" fmla="*/ 2978 w 491104"/>
              <a:gd name="connsiteY1" fmla="*/ 0 h 3932956"/>
              <a:gd name="connsiteX2" fmla="*/ 2978 w 491104"/>
              <a:gd name="connsiteY2" fmla="*/ 230385 h 3932956"/>
              <a:gd name="connsiteX3" fmla="*/ 491104 w 491104"/>
              <a:gd name="connsiteY3" fmla="*/ 81150 h 3932956"/>
              <a:gd name="connsiteX4" fmla="*/ 491104 w 491104"/>
              <a:gd name="connsiteY4" fmla="*/ 3932956 h 3932956"/>
              <a:gd name="connsiteX5" fmla="*/ 0 w 491104"/>
              <a:gd name="connsiteY5" fmla="*/ 3932956 h 3932956"/>
              <a:gd name="connsiteX6" fmla="*/ 1 w 491104"/>
              <a:gd name="connsiteY6" fmla="*/ 0 h 3932956"/>
              <a:gd name="connsiteX0" fmla="*/ 35507 w 526611"/>
              <a:gd name="connsiteY0" fmla="*/ 3932956 h 3932956"/>
              <a:gd name="connsiteX1" fmla="*/ 38485 w 526611"/>
              <a:gd name="connsiteY1" fmla="*/ 0 h 3932956"/>
              <a:gd name="connsiteX2" fmla="*/ 38485 w 526611"/>
              <a:gd name="connsiteY2" fmla="*/ 230385 h 3932956"/>
              <a:gd name="connsiteX3" fmla="*/ 526611 w 526611"/>
              <a:gd name="connsiteY3" fmla="*/ 81150 h 3932956"/>
              <a:gd name="connsiteX4" fmla="*/ 526611 w 526611"/>
              <a:gd name="connsiteY4" fmla="*/ 3932956 h 3932956"/>
              <a:gd name="connsiteX5" fmla="*/ 35507 w 526611"/>
              <a:gd name="connsiteY5" fmla="*/ 3932956 h 3932956"/>
              <a:gd name="connsiteX0" fmla="*/ 59729 w 550833"/>
              <a:gd name="connsiteY0" fmla="*/ 3851806 h 3851806"/>
              <a:gd name="connsiteX1" fmla="*/ 62707 w 550833"/>
              <a:gd name="connsiteY1" fmla="*/ 149235 h 3851806"/>
              <a:gd name="connsiteX2" fmla="*/ 550833 w 550833"/>
              <a:gd name="connsiteY2" fmla="*/ 0 h 3851806"/>
              <a:gd name="connsiteX3" fmla="*/ 550833 w 550833"/>
              <a:gd name="connsiteY3" fmla="*/ 3851806 h 3851806"/>
              <a:gd name="connsiteX4" fmla="*/ 59729 w 550833"/>
              <a:gd name="connsiteY4" fmla="*/ 3851806 h 3851806"/>
              <a:gd name="connsiteX0" fmla="*/ 34630 w 525734"/>
              <a:gd name="connsiteY0" fmla="*/ 3851806 h 3851806"/>
              <a:gd name="connsiteX1" fmla="*/ 37608 w 525734"/>
              <a:gd name="connsiteY1" fmla="*/ 149235 h 3851806"/>
              <a:gd name="connsiteX2" fmla="*/ 525734 w 525734"/>
              <a:gd name="connsiteY2" fmla="*/ 0 h 3851806"/>
              <a:gd name="connsiteX3" fmla="*/ 525734 w 525734"/>
              <a:gd name="connsiteY3" fmla="*/ 3851806 h 3851806"/>
              <a:gd name="connsiteX4" fmla="*/ 34630 w 525734"/>
              <a:gd name="connsiteY4" fmla="*/ 3851806 h 3851806"/>
              <a:gd name="connsiteX0" fmla="*/ 320 w 491424"/>
              <a:gd name="connsiteY0" fmla="*/ 3851806 h 3851806"/>
              <a:gd name="connsiteX1" fmla="*/ 3298 w 491424"/>
              <a:gd name="connsiteY1" fmla="*/ 149235 h 3851806"/>
              <a:gd name="connsiteX2" fmla="*/ 491424 w 491424"/>
              <a:gd name="connsiteY2" fmla="*/ 0 h 3851806"/>
              <a:gd name="connsiteX3" fmla="*/ 491424 w 491424"/>
              <a:gd name="connsiteY3" fmla="*/ 3851806 h 3851806"/>
              <a:gd name="connsiteX4" fmla="*/ 320 w 491424"/>
              <a:gd name="connsiteY4" fmla="*/ 3851806 h 385180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1424" h="3851806">
                <a:moveTo>
                  <a:pt x="320" y="3851806"/>
                </a:moveTo>
                <a:cubicBezTo>
                  <a:pt x="-1738" y="149362"/>
                  <a:pt x="6960" y="3872645"/>
                  <a:pt x="3298" y="149235"/>
                </a:cubicBezTo>
                <a:lnTo>
                  <a:pt x="491424" y="0"/>
                </a:lnTo>
                <a:lnTo>
                  <a:pt x="491424" y="3851806"/>
                </a:lnTo>
                <a:lnTo>
                  <a:pt x="320" y="3851806"/>
                </a:lnTo>
                <a:close/>
              </a:path>
            </a:pathLst>
          </a:custGeom>
          <a:gradFill>
            <a:gsLst>
              <a:gs pos="0">
                <a:schemeClr val="bg1">
                  <a:alpha val="10000"/>
                </a:schemeClr>
              </a:gs>
              <a:gs pos="99000">
                <a:schemeClr val="bg1">
                  <a:alpha val="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algn="ctr" eaLnBrk="0" hangingPunct="0"/>
            <a:endParaRPr lang="en-US" sz="1200">
              <a:latin typeface="Arial" charset="0"/>
              <a:ea typeface="ＭＳ Ｐゴシック" charset="-128"/>
            </a:endParaRPr>
          </a:p>
        </p:txBody>
      </p:sp>
      <p:sp>
        <p:nvSpPr>
          <p:cNvPr id="3" name="Freeform: Shape 2">
            <a:extLst>
              <a:ext uri="{FF2B5EF4-FFF2-40B4-BE49-F238E27FC236}">
                <a16:creationId xmlns:a16="http://schemas.microsoft.com/office/drawing/2014/main" id="{92738C96-6A9F-A49E-6319-7E205F7CA2A5}"/>
              </a:ext>
            </a:extLst>
          </p:cNvPr>
          <p:cNvSpPr/>
          <p:nvPr userDrawn="1"/>
        </p:nvSpPr>
        <p:spPr bwMode="auto">
          <a:xfrm rot="1020000">
            <a:off x="9492267" y="-233764"/>
            <a:ext cx="1005596" cy="4054198"/>
          </a:xfrm>
          <a:custGeom>
            <a:avLst/>
            <a:gdLst>
              <a:gd name="connsiteX0" fmla="*/ 0 w 1002809"/>
              <a:gd name="connsiteY0" fmla="*/ 40604 h 4054198"/>
              <a:gd name="connsiteX1" fmla="*/ 1285 w 1002809"/>
              <a:gd name="connsiteY1" fmla="*/ 40605 h 4054198"/>
              <a:gd name="connsiteX2" fmla="*/ 1286 w 1002809"/>
              <a:gd name="connsiteY2" fmla="*/ 306195 h 4054198"/>
              <a:gd name="connsiteX3" fmla="*/ 1002807 w 1002809"/>
              <a:gd name="connsiteY3" fmla="*/ 0 h 4054198"/>
              <a:gd name="connsiteX4" fmla="*/ 1002809 w 1002809"/>
              <a:gd name="connsiteY4" fmla="*/ 4054198 h 4054198"/>
              <a:gd name="connsiteX5" fmla="*/ 1 w 1002809"/>
              <a:gd name="connsiteY5" fmla="*/ 4054198 h 4054198"/>
              <a:gd name="connsiteX6" fmla="*/ 0 w 1002809"/>
              <a:gd name="connsiteY6" fmla="*/ 40604 h 4054198"/>
              <a:gd name="connsiteX0" fmla="*/ 73902 w 1076710"/>
              <a:gd name="connsiteY0" fmla="*/ 4054198 h 4054198"/>
              <a:gd name="connsiteX1" fmla="*/ 75186 w 1076710"/>
              <a:gd name="connsiteY1" fmla="*/ 40605 h 4054198"/>
              <a:gd name="connsiteX2" fmla="*/ 75187 w 1076710"/>
              <a:gd name="connsiteY2" fmla="*/ 306195 h 4054198"/>
              <a:gd name="connsiteX3" fmla="*/ 1076708 w 1076710"/>
              <a:gd name="connsiteY3" fmla="*/ 0 h 4054198"/>
              <a:gd name="connsiteX4" fmla="*/ 1076710 w 1076710"/>
              <a:gd name="connsiteY4" fmla="*/ 4054198 h 4054198"/>
              <a:gd name="connsiteX5" fmla="*/ 73902 w 1076710"/>
              <a:gd name="connsiteY5" fmla="*/ 4054198 h 4054198"/>
              <a:gd name="connsiteX0" fmla="*/ 124629 w 1127437"/>
              <a:gd name="connsiteY0" fmla="*/ 4054198 h 4054198"/>
              <a:gd name="connsiteX1" fmla="*/ 125914 w 1127437"/>
              <a:gd name="connsiteY1" fmla="*/ 306195 h 4054198"/>
              <a:gd name="connsiteX2" fmla="*/ 1127435 w 1127437"/>
              <a:gd name="connsiteY2" fmla="*/ 0 h 4054198"/>
              <a:gd name="connsiteX3" fmla="*/ 1127437 w 1127437"/>
              <a:gd name="connsiteY3" fmla="*/ 4054198 h 4054198"/>
              <a:gd name="connsiteX4" fmla="*/ 124629 w 1127437"/>
              <a:gd name="connsiteY4" fmla="*/ 4054198 h 4054198"/>
              <a:gd name="connsiteX0" fmla="*/ 76953 w 1079761"/>
              <a:gd name="connsiteY0" fmla="*/ 4054198 h 4054198"/>
              <a:gd name="connsiteX1" fmla="*/ 78238 w 1079761"/>
              <a:gd name="connsiteY1" fmla="*/ 306195 h 4054198"/>
              <a:gd name="connsiteX2" fmla="*/ 1079759 w 1079761"/>
              <a:gd name="connsiteY2" fmla="*/ 0 h 4054198"/>
              <a:gd name="connsiteX3" fmla="*/ 1079761 w 1079761"/>
              <a:gd name="connsiteY3" fmla="*/ 4054198 h 4054198"/>
              <a:gd name="connsiteX4" fmla="*/ 76953 w 1079761"/>
              <a:gd name="connsiteY4" fmla="*/ 4054198 h 4054198"/>
              <a:gd name="connsiteX0" fmla="*/ 2788 w 1005596"/>
              <a:gd name="connsiteY0" fmla="*/ 4054198 h 4054198"/>
              <a:gd name="connsiteX1" fmla="*/ 4073 w 1005596"/>
              <a:gd name="connsiteY1" fmla="*/ 306195 h 4054198"/>
              <a:gd name="connsiteX2" fmla="*/ 1005594 w 1005596"/>
              <a:gd name="connsiteY2" fmla="*/ 0 h 4054198"/>
              <a:gd name="connsiteX3" fmla="*/ 1005596 w 1005596"/>
              <a:gd name="connsiteY3" fmla="*/ 4054198 h 4054198"/>
              <a:gd name="connsiteX4" fmla="*/ 2788 w 1005596"/>
              <a:gd name="connsiteY4" fmla="*/ 4054198 h 405419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5596" h="4054198">
                <a:moveTo>
                  <a:pt x="2788" y="4054198"/>
                </a:moveTo>
                <a:cubicBezTo>
                  <a:pt x="16540" y="306548"/>
                  <a:pt x="-9551" y="4155431"/>
                  <a:pt x="4073" y="306195"/>
                </a:cubicBezTo>
                <a:lnTo>
                  <a:pt x="1005594" y="0"/>
                </a:lnTo>
                <a:cubicBezTo>
                  <a:pt x="1005595" y="1351399"/>
                  <a:pt x="1005595" y="2702799"/>
                  <a:pt x="1005596" y="4054198"/>
                </a:cubicBezTo>
                <a:lnTo>
                  <a:pt x="2788" y="4054198"/>
                </a:lnTo>
                <a:close/>
              </a:path>
            </a:pathLst>
          </a:custGeom>
          <a:gradFill>
            <a:gsLst>
              <a:gs pos="0">
                <a:schemeClr val="bg1">
                  <a:alpha val="20170"/>
                </a:schemeClr>
              </a:gs>
              <a:gs pos="99000">
                <a:schemeClr val="bg1">
                  <a:alpha val="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algn="ctr" eaLnBrk="0" hangingPunct="0"/>
            <a:endParaRPr lang="en-US" sz="1200">
              <a:latin typeface="Arial" charset="0"/>
              <a:ea typeface="ＭＳ Ｐゴシック" charset="-128"/>
            </a:endParaRPr>
          </a:p>
        </p:txBody>
      </p:sp>
      <p:sp>
        <p:nvSpPr>
          <p:cNvPr id="4" name="Freeform: Shape 3">
            <a:extLst>
              <a:ext uri="{FF2B5EF4-FFF2-40B4-BE49-F238E27FC236}">
                <a16:creationId xmlns:a16="http://schemas.microsoft.com/office/drawing/2014/main" id="{A4D8EDF4-9696-3894-550E-F53EBB80D7A1}"/>
              </a:ext>
            </a:extLst>
          </p:cNvPr>
          <p:cNvSpPr/>
          <p:nvPr userDrawn="1"/>
        </p:nvSpPr>
        <p:spPr bwMode="auto">
          <a:xfrm>
            <a:off x="7375943" y="1814"/>
            <a:ext cx="2645333" cy="3969607"/>
          </a:xfrm>
          <a:custGeom>
            <a:avLst/>
            <a:gdLst>
              <a:gd name="connsiteX0" fmla="*/ 1079807 w 2645333"/>
              <a:gd name="connsiteY0" fmla="*/ 0 h 3969607"/>
              <a:gd name="connsiteX1" fmla="*/ 2645333 w 2645333"/>
              <a:gd name="connsiteY1" fmla="*/ 0 h 3969607"/>
              <a:gd name="connsiteX2" fmla="*/ 1431703 w 2645333"/>
              <a:gd name="connsiteY2" fmla="*/ 3969607 h 3969607"/>
              <a:gd name="connsiteX3" fmla="*/ 0 w 2645333"/>
              <a:gd name="connsiteY3" fmla="*/ 3531892 h 3969607"/>
              <a:gd name="connsiteX4" fmla="*/ 1079807 w 2645333"/>
              <a:gd name="connsiteY4" fmla="*/ 0 h 39696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45333" h="3969607">
                <a:moveTo>
                  <a:pt x="1079807" y="0"/>
                </a:moveTo>
                <a:lnTo>
                  <a:pt x="2645333" y="0"/>
                </a:lnTo>
                <a:lnTo>
                  <a:pt x="1431703" y="3969607"/>
                </a:lnTo>
                <a:lnTo>
                  <a:pt x="0" y="3531892"/>
                </a:lnTo>
                <a:lnTo>
                  <a:pt x="1079807" y="0"/>
                </a:lnTo>
                <a:close/>
              </a:path>
            </a:pathLst>
          </a:custGeom>
          <a:gradFill>
            <a:gsLst>
              <a:gs pos="0">
                <a:schemeClr val="bg1">
                  <a:alpha val="10000"/>
                </a:schemeClr>
              </a:gs>
              <a:gs pos="99000">
                <a:schemeClr val="bg1">
                  <a:alpha val="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algn="ctr" eaLnBrk="0" hangingPunct="0"/>
            <a:endParaRPr lang="en-US" sz="1200">
              <a:latin typeface="Arial" charset="0"/>
              <a:ea typeface="ＭＳ Ｐゴシック" charset="-128"/>
            </a:endParaRPr>
          </a:p>
        </p:txBody>
      </p:sp>
      <p:sp>
        <p:nvSpPr>
          <p:cNvPr id="5" name="Freeform: Shape 4">
            <a:extLst>
              <a:ext uri="{FF2B5EF4-FFF2-40B4-BE49-F238E27FC236}">
                <a16:creationId xmlns:a16="http://schemas.microsoft.com/office/drawing/2014/main" id="{7EEB60F9-4CFF-9F10-71E1-561BCF1C397F}"/>
              </a:ext>
            </a:extLst>
          </p:cNvPr>
          <p:cNvSpPr/>
          <p:nvPr userDrawn="1"/>
        </p:nvSpPr>
        <p:spPr bwMode="auto">
          <a:xfrm>
            <a:off x="0" y="3742279"/>
            <a:ext cx="12192000" cy="165382"/>
          </a:xfrm>
          <a:custGeom>
            <a:avLst/>
            <a:gdLst>
              <a:gd name="connsiteX0" fmla="*/ 0 w 12192000"/>
              <a:gd name="connsiteY0" fmla="*/ 0 h 165382"/>
              <a:gd name="connsiteX1" fmla="*/ 12192000 w 12192000"/>
              <a:gd name="connsiteY1" fmla="*/ 0 h 165382"/>
              <a:gd name="connsiteX2" fmla="*/ 12192000 w 12192000"/>
              <a:gd name="connsiteY2" fmla="*/ 165382 h 165382"/>
              <a:gd name="connsiteX3" fmla="*/ 0 w 12192000"/>
              <a:gd name="connsiteY3" fmla="*/ 165382 h 165382"/>
              <a:gd name="connsiteX4" fmla="*/ 0 w 12192000"/>
              <a:gd name="connsiteY4" fmla="*/ 0 h 1653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2000" h="165382">
                <a:moveTo>
                  <a:pt x="0" y="0"/>
                </a:moveTo>
                <a:lnTo>
                  <a:pt x="12192000" y="0"/>
                </a:lnTo>
                <a:lnTo>
                  <a:pt x="12192000" y="165382"/>
                </a:lnTo>
                <a:lnTo>
                  <a:pt x="0" y="165382"/>
                </a:lnTo>
                <a:lnTo>
                  <a:pt x="0" y="0"/>
                </a:lnTo>
                <a:close/>
              </a:path>
            </a:pathLst>
          </a:custGeom>
          <a:solidFill>
            <a:srgbClr val="333F48"/>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a:ln>
                <a:noFill/>
              </a:ln>
              <a:solidFill>
                <a:schemeClr val="tx1"/>
              </a:solidFill>
              <a:effectLst/>
              <a:latin typeface="Arial" charset="0"/>
              <a:ea typeface="ＭＳ Ｐゴシック" charset="-128"/>
            </a:endParaRPr>
          </a:p>
        </p:txBody>
      </p:sp>
      <p:sp>
        <p:nvSpPr>
          <p:cNvPr id="6" name="Freeform: Shape 5">
            <a:extLst>
              <a:ext uri="{FF2B5EF4-FFF2-40B4-BE49-F238E27FC236}">
                <a16:creationId xmlns:a16="http://schemas.microsoft.com/office/drawing/2014/main" id="{CB846FAC-20BF-DDE2-E8AE-DDAD9AEE4692}"/>
              </a:ext>
            </a:extLst>
          </p:cNvPr>
          <p:cNvSpPr/>
          <p:nvPr userDrawn="1"/>
        </p:nvSpPr>
        <p:spPr bwMode="auto">
          <a:xfrm>
            <a:off x="7249313" y="3742279"/>
            <a:ext cx="1627681" cy="162233"/>
          </a:xfrm>
          <a:custGeom>
            <a:avLst/>
            <a:gdLst>
              <a:gd name="connsiteX0" fmla="*/ 49600 w 1627681"/>
              <a:gd name="connsiteY0" fmla="*/ 0 h 162233"/>
              <a:gd name="connsiteX1" fmla="*/ 1627681 w 1627681"/>
              <a:gd name="connsiteY1" fmla="*/ 0 h 162233"/>
              <a:gd name="connsiteX2" fmla="*/ 1578082 w 1627681"/>
              <a:gd name="connsiteY2" fmla="*/ 162233 h 162233"/>
              <a:gd name="connsiteX3" fmla="*/ 0 w 1627681"/>
              <a:gd name="connsiteY3" fmla="*/ 162233 h 162233"/>
              <a:gd name="connsiteX4" fmla="*/ 49600 w 1627681"/>
              <a:gd name="connsiteY4" fmla="*/ 0 h 1622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27681" h="162233">
                <a:moveTo>
                  <a:pt x="49600" y="0"/>
                </a:moveTo>
                <a:lnTo>
                  <a:pt x="1627681" y="0"/>
                </a:lnTo>
                <a:lnTo>
                  <a:pt x="1578082" y="162233"/>
                </a:lnTo>
                <a:lnTo>
                  <a:pt x="0" y="162233"/>
                </a:lnTo>
                <a:lnTo>
                  <a:pt x="49600" y="0"/>
                </a:lnTo>
                <a:close/>
              </a:path>
            </a:pathLst>
          </a:custGeom>
          <a:solidFill>
            <a:srgbClr val="368727"/>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a:ln>
                <a:noFill/>
              </a:ln>
              <a:solidFill>
                <a:schemeClr val="tx1"/>
              </a:solidFill>
              <a:effectLst/>
              <a:latin typeface="Arial" charset="0"/>
              <a:ea typeface="ＭＳ Ｐゴシック" charset="-128"/>
            </a:endParaRPr>
          </a:p>
        </p:txBody>
      </p:sp>
      <p:sp>
        <p:nvSpPr>
          <p:cNvPr id="7" name="Freeform: Shape 6">
            <a:extLst>
              <a:ext uri="{FF2B5EF4-FFF2-40B4-BE49-F238E27FC236}">
                <a16:creationId xmlns:a16="http://schemas.microsoft.com/office/drawing/2014/main" id="{9F89F45F-271D-24E4-8983-929CF45F5552}"/>
              </a:ext>
            </a:extLst>
          </p:cNvPr>
          <p:cNvSpPr/>
          <p:nvPr userDrawn="1"/>
        </p:nvSpPr>
        <p:spPr bwMode="auto">
          <a:xfrm rot="1020000">
            <a:off x="8865649" y="3583981"/>
            <a:ext cx="1011291" cy="478829"/>
          </a:xfrm>
          <a:custGeom>
            <a:avLst/>
            <a:gdLst>
              <a:gd name="connsiteX0" fmla="*/ 0 w 1011291"/>
              <a:gd name="connsiteY0" fmla="*/ 309182 h 567351"/>
              <a:gd name="connsiteX1" fmla="*/ 1011291 w 1011291"/>
              <a:gd name="connsiteY1" fmla="*/ 0 h 567351"/>
              <a:gd name="connsiteX2" fmla="*/ 1011291 w 1011291"/>
              <a:gd name="connsiteY2" fmla="*/ 3292 h 567351"/>
              <a:gd name="connsiteX3" fmla="*/ 9227 w 1011291"/>
              <a:gd name="connsiteY3" fmla="*/ 309654 h 567351"/>
              <a:gd name="connsiteX4" fmla="*/ 9227 w 1011291"/>
              <a:gd name="connsiteY4" fmla="*/ 394884 h 567351"/>
              <a:gd name="connsiteX5" fmla="*/ 1011291 w 1011291"/>
              <a:gd name="connsiteY5" fmla="*/ 88522 h 567351"/>
              <a:gd name="connsiteX6" fmla="*/ 1011291 w 1011291"/>
              <a:gd name="connsiteY6" fmla="*/ 258168 h 567351"/>
              <a:gd name="connsiteX7" fmla="*/ 0 w 1011291"/>
              <a:gd name="connsiteY7" fmla="*/ 567351 h 567351"/>
              <a:gd name="connsiteX8" fmla="*/ 0 w 1011291"/>
              <a:gd name="connsiteY8" fmla="*/ 309182 h 567351"/>
              <a:gd name="connsiteX0" fmla="*/ 0 w 1011291"/>
              <a:gd name="connsiteY0" fmla="*/ 567351 h 567351"/>
              <a:gd name="connsiteX1" fmla="*/ 1011291 w 1011291"/>
              <a:gd name="connsiteY1" fmla="*/ 0 h 567351"/>
              <a:gd name="connsiteX2" fmla="*/ 1011291 w 1011291"/>
              <a:gd name="connsiteY2" fmla="*/ 3292 h 567351"/>
              <a:gd name="connsiteX3" fmla="*/ 9227 w 1011291"/>
              <a:gd name="connsiteY3" fmla="*/ 309654 h 567351"/>
              <a:gd name="connsiteX4" fmla="*/ 9227 w 1011291"/>
              <a:gd name="connsiteY4" fmla="*/ 394884 h 567351"/>
              <a:gd name="connsiteX5" fmla="*/ 1011291 w 1011291"/>
              <a:gd name="connsiteY5" fmla="*/ 88522 h 567351"/>
              <a:gd name="connsiteX6" fmla="*/ 1011291 w 1011291"/>
              <a:gd name="connsiteY6" fmla="*/ 258168 h 567351"/>
              <a:gd name="connsiteX7" fmla="*/ 0 w 1011291"/>
              <a:gd name="connsiteY7" fmla="*/ 567351 h 567351"/>
              <a:gd name="connsiteX0" fmla="*/ 0 w 1011291"/>
              <a:gd name="connsiteY0" fmla="*/ 567351 h 567351"/>
              <a:gd name="connsiteX1" fmla="*/ 1011291 w 1011291"/>
              <a:gd name="connsiteY1" fmla="*/ 0 h 567351"/>
              <a:gd name="connsiteX2" fmla="*/ 1011291 w 1011291"/>
              <a:gd name="connsiteY2" fmla="*/ 3292 h 567351"/>
              <a:gd name="connsiteX3" fmla="*/ 9227 w 1011291"/>
              <a:gd name="connsiteY3" fmla="*/ 394884 h 567351"/>
              <a:gd name="connsiteX4" fmla="*/ 1011291 w 1011291"/>
              <a:gd name="connsiteY4" fmla="*/ 88522 h 567351"/>
              <a:gd name="connsiteX5" fmla="*/ 1011291 w 1011291"/>
              <a:gd name="connsiteY5" fmla="*/ 258168 h 567351"/>
              <a:gd name="connsiteX6" fmla="*/ 0 w 1011291"/>
              <a:gd name="connsiteY6" fmla="*/ 567351 h 567351"/>
              <a:gd name="connsiteX0" fmla="*/ 0 w 1011291"/>
              <a:gd name="connsiteY0" fmla="*/ 567351 h 567351"/>
              <a:gd name="connsiteX1" fmla="*/ 1011291 w 1011291"/>
              <a:gd name="connsiteY1" fmla="*/ 0 h 567351"/>
              <a:gd name="connsiteX2" fmla="*/ 9227 w 1011291"/>
              <a:gd name="connsiteY2" fmla="*/ 394884 h 567351"/>
              <a:gd name="connsiteX3" fmla="*/ 1011291 w 1011291"/>
              <a:gd name="connsiteY3" fmla="*/ 88522 h 567351"/>
              <a:gd name="connsiteX4" fmla="*/ 1011291 w 1011291"/>
              <a:gd name="connsiteY4" fmla="*/ 258168 h 567351"/>
              <a:gd name="connsiteX5" fmla="*/ 0 w 1011291"/>
              <a:gd name="connsiteY5" fmla="*/ 567351 h 567351"/>
              <a:gd name="connsiteX0" fmla="*/ 0 w 1011291"/>
              <a:gd name="connsiteY0" fmla="*/ 478829 h 478829"/>
              <a:gd name="connsiteX1" fmla="*/ 9227 w 1011291"/>
              <a:gd name="connsiteY1" fmla="*/ 306362 h 478829"/>
              <a:gd name="connsiteX2" fmla="*/ 1011291 w 1011291"/>
              <a:gd name="connsiteY2" fmla="*/ 0 h 478829"/>
              <a:gd name="connsiteX3" fmla="*/ 1011291 w 1011291"/>
              <a:gd name="connsiteY3" fmla="*/ 169646 h 478829"/>
              <a:gd name="connsiteX4" fmla="*/ 0 w 1011291"/>
              <a:gd name="connsiteY4" fmla="*/ 478829 h 4788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11291" h="478829">
                <a:moveTo>
                  <a:pt x="0" y="478829"/>
                </a:moveTo>
                <a:lnTo>
                  <a:pt x="9227" y="306362"/>
                </a:lnTo>
                <a:lnTo>
                  <a:pt x="1011291" y="0"/>
                </a:lnTo>
                <a:lnTo>
                  <a:pt x="1011291" y="169646"/>
                </a:lnTo>
                <a:lnTo>
                  <a:pt x="0" y="478829"/>
                </a:lnTo>
                <a:close/>
              </a:path>
            </a:pathLst>
          </a:custGeom>
          <a:solidFill>
            <a:srgbClr val="6CC24A"/>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a:ln>
                <a:noFill/>
              </a:ln>
              <a:solidFill>
                <a:schemeClr val="tx1"/>
              </a:solidFill>
              <a:effectLst/>
              <a:latin typeface="Arial" charset="0"/>
              <a:ea typeface="ＭＳ Ｐゴシック" charset="-128"/>
            </a:endParaRPr>
          </a:p>
        </p:txBody>
      </p:sp>
      <p:sp>
        <p:nvSpPr>
          <p:cNvPr id="8" name="Freeform: Shape 7">
            <a:extLst>
              <a:ext uri="{FF2B5EF4-FFF2-40B4-BE49-F238E27FC236}">
                <a16:creationId xmlns:a16="http://schemas.microsoft.com/office/drawing/2014/main" id="{9C055F62-99F9-B53D-905D-87C8EED6EE9F}"/>
              </a:ext>
            </a:extLst>
          </p:cNvPr>
          <p:cNvSpPr/>
          <p:nvPr userDrawn="1"/>
        </p:nvSpPr>
        <p:spPr bwMode="auto">
          <a:xfrm>
            <a:off x="9872699" y="3742279"/>
            <a:ext cx="578870" cy="162233"/>
          </a:xfrm>
          <a:custGeom>
            <a:avLst/>
            <a:gdLst>
              <a:gd name="connsiteX0" fmla="*/ 75482 w 604752"/>
              <a:gd name="connsiteY0" fmla="*/ 0 h 246888"/>
              <a:gd name="connsiteX1" fmla="*/ 604752 w 604752"/>
              <a:gd name="connsiteY1" fmla="*/ 0 h 246888"/>
              <a:gd name="connsiteX2" fmla="*/ 603789 w 604752"/>
              <a:gd name="connsiteY2" fmla="*/ 3149 h 246888"/>
              <a:gd name="connsiteX3" fmla="*/ 77063 w 604752"/>
              <a:gd name="connsiteY3" fmla="*/ 3149 h 246888"/>
              <a:gd name="connsiteX4" fmla="*/ 52145 w 604752"/>
              <a:gd name="connsiteY4" fmla="*/ 84655 h 246888"/>
              <a:gd name="connsiteX5" fmla="*/ 578870 w 604752"/>
              <a:gd name="connsiteY5" fmla="*/ 84655 h 246888"/>
              <a:gd name="connsiteX6" fmla="*/ 529271 w 604752"/>
              <a:gd name="connsiteY6" fmla="*/ 246888 h 246888"/>
              <a:gd name="connsiteX7" fmla="*/ 0 w 604752"/>
              <a:gd name="connsiteY7" fmla="*/ 246888 h 246888"/>
              <a:gd name="connsiteX8" fmla="*/ 75482 w 604752"/>
              <a:gd name="connsiteY8" fmla="*/ 0 h 246888"/>
              <a:gd name="connsiteX0" fmla="*/ 0 w 604752"/>
              <a:gd name="connsiteY0" fmla="*/ 246888 h 246888"/>
              <a:gd name="connsiteX1" fmla="*/ 604752 w 604752"/>
              <a:gd name="connsiteY1" fmla="*/ 0 h 246888"/>
              <a:gd name="connsiteX2" fmla="*/ 603789 w 604752"/>
              <a:gd name="connsiteY2" fmla="*/ 3149 h 246888"/>
              <a:gd name="connsiteX3" fmla="*/ 77063 w 604752"/>
              <a:gd name="connsiteY3" fmla="*/ 3149 h 246888"/>
              <a:gd name="connsiteX4" fmla="*/ 52145 w 604752"/>
              <a:gd name="connsiteY4" fmla="*/ 84655 h 246888"/>
              <a:gd name="connsiteX5" fmla="*/ 578870 w 604752"/>
              <a:gd name="connsiteY5" fmla="*/ 84655 h 246888"/>
              <a:gd name="connsiteX6" fmla="*/ 529271 w 604752"/>
              <a:gd name="connsiteY6" fmla="*/ 246888 h 246888"/>
              <a:gd name="connsiteX7" fmla="*/ 0 w 604752"/>
              <a:gd name="connsiteY7" fmla="*/ 246888 h 246888"/>
              <a:gd name="connsiteX0" fmla="*/ 0 w 604752"/>
              <a:gd name="connsiteY0" fmla="*/ 246888 h 246888"/>
              <a:gd name="connsiteX1" fmla="*/ 604752 w 604752"/>
              <a:gd name="connsiteY1" fmla="*/ 0 h 246888"/>
              <a:gd name="connsiteX2" fmla="*/ 603789 w 604752"/>
              <a:gd name="connsiteY2" fmla="*/ 3149 h 246888"/>
              <a:gd name="connsiteX3" fmla="*/ 52145 w 604752"/>
              <a:gd name="connsiteY3" fmla="*/ 84655 h 246888"/>
              <a:gd name="connsiteX4" fmla="*/ 578870 w 604752"/>
              <a:gd name="connsiteY4" fmla="*/ 84655 h 246888"/>
              <a:gd name="connsiteX5" fmla="*/ 529271 w 604752"/>
              <a:gd name="connsiteY5" fmla="*/ 246888 h 246888"/>
              <a:gd name="connsiteX6" fmla="*/ 0 w 604752"/>
              <a:gd name="connsiteY6" fmla="*/ 246888 h 246888"/>
              <a:gd name="connsiteX0" fmla="*/ 0 w 604752"/>
              <a:gd name="connsiteY0" fmla="*/ 246888 h 246888"/>
              <a:gd name="connsiteX1" fmla="*/ 604752 w 604752"/>
              <a:gd name="connsiteY1" fmla="*/ 0 h 246888"/>
              <a:gd name="connsiteX2" fmla="*/ 52145 w 604752"/>
              <a:gd name="connsiteY2" fmla="*/ 84655 h 246888"/>
              <a:gd name="connsiteX3" fmla="*/ 578870 w 604752"/>
              <a:gd name="connsiteY3" fmla="*/ 84655 h 246888"/>
              <a:gd name="connsiteX4" fmla="*/ 529271 w 604752"/>
              <a:gd name="connsiteY4" fmla="*/ 246888 h 246888"/>
              <a:gd name="connsiteX5" fmla="*/ 0 w 604752"/>
              <a:gd name="connsiteY5" fmla="*/ 246888 h 246888"/>
              <a:gd name="connsiteX0" fmla="*/ 0 w 578870"/>
              <a:gd name="connsiteY0" fmla="*/ 162233 h 162233"/>
              <a:gd name="connsiteX1" fmla="*/ 52145 w 578870"/>
              <a:gd name="connsiteY1" fmla="*/ 0 h 162233"/>
              <a:gd name="connsiteX2" fmla="*/ 578870 w 578870"/>
              <a:gd name="connsiteY2" fmla="*/ 0 h 162233"/>
              <a:gd name="connsiteX3" fmla="*/ 529271 w 578870"/>
              <a:gd name="connsiteY3" fmla="*/ 162233 h 162233"/>
              <a:gd name="connsiteX4" fmla="*/ 0 w 578870"/>
              <a:gd name="connsiteY4" fmla="*/ 162233 h 1622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8870" h="162233">
                <a:moveTo>
                  <a:pt x="0" y="162233"/>
                </a:moveTo>
                <a:lnTo>
                  <a:pt x="52145" y="0"/>
                </a:lnTo>
                <a:lnTo>
                  <a:pt x="578870" y="0"/>
                </a:lnTo>
                <a:lnTo>
                  <a:pt x="529271" y="162233"/>
                </a:lnTo>
                <a:lnTo>
                  <a:pt x="0" y="162233"/>
                </a:lnTo>
                <a:close/>
              </a:path>
            </a:pathLst>
          </a:custGeom>
          <a:solidFill>
            <a:srgbClr val="298FC2"/>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a:ln>
                <a:noFill/>
              </a:ln>
              <a:solidFill>
                <a:schemeClr val="tx1"/>
              </a:solidFill>
              <a:effectLst/>
              <a:latin typeface="Arial" charset="0"/>
              <a:ea typeface="ＭＳ Ｐゴシック" charset="-128"/>
            </a:endParaRPr>
          </a:p>
        </p:txBody>
      </p:sp>
      <p:sp>
        <p:nvSpPr>
          <p:cNvPr id="9" name="Rectangle 176">
            <a:extLst>
              <a:ext uri="{FF2B5EF4-FFF2-40B4-BE49-F238E27FC236}">
                <a16:creationId xmlns:a16="http://schemas.microsoft.com/office/drawing/2014/main" id="{6FC66AB0-4814-A8D4-0278-64389A5511E2}"/>
              </a:ext>
            </a:extLst>
          </p:cNvPr>
          <p:cNvSpPr>
            <a:spLocks noGrp="1" noChangeArrowheads="1"/>
          </p:cNvSpPr>
          <p:nvPr>
            <p:ph type="ftr" sz="quarter" idx="10"/>
          </p:nvPr>
        </p:nvSpPr>
        <p:spPr>
          <a:xfrm>
            <a:off x="421228" y="6213319"/>
            <a:ext cx="8130851" cy="442040"/>
          </a:xfrm>
        </p:spPr>
        <p:txBody>
          <a:bodyPr anchor="b" anchorCtr="0"/>
          <a:lstStyle>
            <a:lvl1pPr algn="l" rtl="0" eaLnBrk="0" fontAlgn="base" hangingPunct="0">
              <a:lnSpc>
                <a:spcPct val="100000"/>
              </a:lnSpc>
              <a:spcBef>
                <a:spcPct val="0"/>
              </a:spcBef>
              <a:spcAft>
                <a:spcPct val="0"/>
              </a:spcAft>
              <a:defRPr lang="en-US" sz="1000" b="1" kern="1200" dirty="0">
                <a:solidFill>
                  <a:schemeClr val="bg1"/>
                </a:solidFill>
                <a:latin typeface="Arial"/>
                <a:ea typeface="ＭＳ Ｐゴシック" pitchFamily="34" charset="-128"/>
                <a:cs typeface="+mn-cs"/>
              </a:defRPr>
            </a:lvl1pPr>
          </a:lstStyle>
          <a:p>
            <a:pPr>
              <a:defRPr/>
            </a:pPr>
            <a:r>
              <a:rPr lang="en-US"/>
              <a:t>Insert disclosures. </a:t>
            </a:r>
          </a:p>
          <a:p>
            <a:pPr>
              <a:defRPr/>
            </a:pPr>
            <a:r>
              <a:rPr lang="en-US" b="0"/>
              <a:t>Insert disclosures.</a:t>
            </a:r>
          </a:p>
          <a:p>
            <a:pPr>
              <a:defRPr/>
            </a:pPr>
            <a:r>
              <a:rPr lang="en-US"/>
              <a:t>Page footer. l  </a:t>
            </a:r>
            <a:r>
              <a:rPr lang="en-US" b="0"/>
              <a:t>© 20XX FMR LLC. All rights reserved.</a:t>
            </a:r>
          </a:p>
        </p:txBody>
      </p:sp>
      <p:pic>
        <p:nvPicPr>
          <p:cNvPr id="13" name="Picture 12">
            <a:extLst>
              <a:ext uri="{FF2B5EF4-FFF2-40B4-BE49-F238E27FC236}">
                <a16:creationId xmlns:a16="http://schemas.microsoft.com/office/drawing/2014/main" id="{EF250DD0-A8F2-7F30-0BF5-08C95B3F2F16}"/>
              </a:ext>
            </a:extLst>
          </p:cNvPr>
          <p:cNvPicPr>
            <a:picLocks noChangeAspect="1"/>
          </p:cNvPicPr>
          <p:nvPr userDrawn="1"/>
        </p:nvPicPr>
        <p:blipFill>
          <a:blip r:embed="rId3"/>
          <a:stretch>
            <a:fillRect/>
          </a:stretch>
        </p:blipFill>
        <p:spPr>
          <a:xfrm>
            <a:off x="10223209" y="6298762"/>
            <a:ext cx="1524000" cy="335008"/>
          </a:xfrm>
          <a:prstGeom prst="rect">
            <a:avLst/>
          </a:prstGeom>
        </p:spPr>
      </p:pic>
    </p:spTree>
    <p:custDataLst>
      <p:tags r:id="rId1"/>
    </p:custDataLst>
    <p:extLst>
      <p:ext uri="{BB962C8B-B14F-4D97-AF65-F5344CB8AC3E}">
        <p14:creationId xmlns:p14="http://schemas.microsoft.com/office/powerpoint/2010/main" val="638963254"/>
      </p:ext>
    </p:extLst>
  </p:cSld>
  <p:clrMapOvr>
    <a:masterClrMapping/>
  </p:clrMapOvr>
  <p:extLst>
    <p:ext uri="{DCECCB84-F9BA-43D5-87BE-67443E8EF086}">
      <p15:sldGuideLst xmlns:p15="http://schemas.microsoft.com/office/powerpoint/2012/main">
        <p15:guide id="1" orient="horz" pos="2160">
          <p15:clr>
            <a:srgbClr val="FBAE40"/>
          </p15:clr>
        </p15:guide>
        <p15:guide id="2" pos="704">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title" preserve="1">
  <p:cSld name="Onscreen Divider">
    <p:bg>
      <p:bgPr>
        <a:solidFill>
          <a:srgbClr val="47525B"/>
        </a:solidFill>
        <a:effectLst/>
      </p:bgPr>
    </p:bg>
    <p:spTree>
      <p:nvGrpSpPr>
        <p:cNvPr id="1" name=""/>
        <p:cNvGrpSpPr/>
        <p:nvPr/>
      </p:nvGrpSpPr>
      <p:grpSpPr>
        <a:xfrm>
          <a:off x="0" y="0"/>
          <a:ext cx="0" cy="0"/>
          <a:chOff x="0" y="0"/>
          <a:chExt cx="0" cy="0"/>
        </a:xfrm>
      </p:grpSpPr>
      <p:pic>
        <p:nvPicPr>
          <p:cNvPr id="9" name="Picture 8" descr="A picture containing computer&#10;&#10;Description automatically generated">
            <a:extLst>
              <a:ext uri="{FF2B5EF4-FFF2-40B4-BE49-F238E27FC236}">
                <a16:creationId xmlns:a16="http://schemas.microsoft.com/office/drawing/2014/main" id="{1336A0B8-642C-4139-954E-2886717BF63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658488" name="Rectangle 56"/>
          <p:cNvSpPr>
            <a:spLocks noGrp="1" noChangeArrowheads="1"/>
          </p:cNvSpPr>
          <p:nvPr>
            <p:ph type="ctrTitle"/>
          </p:nvPr>
        </p:nvSpPr>
        <p:spPr>
          <a:xfrm>
            <a:off x="927102" y="2040362"/>
            <a:ext cx="10434593" cy="608013"/>
          </a:xfrm>
          <a:ln algn="ctr"/>
        </p:spPr>
        <p:txBody>
          <a:bodyPr lIns="135852" tIns="67926" anchor="b"/>
          <a:lstStyle>
            <a:lvl1pPr>
              <a:defRPr sz="3200">
                <a:solidFill>
                  <a:schemeClr val="bg1"/>
                </a:solidFill>
              </a:defRPr>
            </a:lvl1pPr>
          </a:lstStyle>
          <a:p>
            <a:r>
              <a:rPr lang="en-US"/>
              <a:t>Click to edit Master title style</a:t>
            </a:r>
            <a:endParaRPr lang="en-US" dirty="0"/>
          </a:p>
        </p:txBody>
      </p:sp>
      <p:sp>
        <p:nvSpPr>
          <p:cNvPr id="658489" name="Rectangle 57"/>
          <p:cNvSpPr>
            <a:spLocks noGrp="1" noChangeArrowheads="1"/>
          </p:cNvSpPr>
          <p:nvPr>
            <p:ph type="subTitle" idx="1"/>
          </p:nvPr>
        </p:nvSpPr>
        <p:spPr>
          <a:xfrm>
            <a:off x="937400" y="2752345"/>
            <a:ext cx="10434595" cy="283464"/>
          </a:xfrm>
          <a:ln algn="ctr"/>
        </p:spPr>
        <p:txBody>
          <a:bodyPr tIns="0"/>
          <a:lstStyle>
            <a:lvl1pPr marL="0" indent="0" algn="l" rtl="0" fontAlgn="base">
              <a:lnSpc>
                <a:spcPct val="100000"/>
              </a:lnSpc>
              <a:spcBef>
                <a:spcPct val="0"/>
              </a:spcBef>
              <a:spcAft>
                <a:spcPct val="0"/>
              </a:spcAft>
              <a:defRPr lang="en-US" sz="2400" b="0" kern="1200" dirty="0">
                <a:solidFill>
                  <a:srgbClr val="7A9B3D"/>
                </a:solidFill>
                <a:latin typeface="Arial"/>
                <a:ea typeface="ＭＳ Ｐゴシック" pitchFamily="34" charset="-128"/>
                <a:cs typeface="+mn-cs"/>
              </a:defRPr>
            </a:lvl1pPr>
          </a:lstStyle>
          <a:p>
            <a:r>
              <a:rPr lang="en-US"/>
              <a:t>Click to edit Master subtitle style</a:t>
            </a:r>
            <a:endParaRPr lang="en-US" dirty="0"/>
          </a:p>
        </p:txBody>
      </p:sp>
      <p:sp>
        <p:nvSpPr>
          <p:cNvPr id="60" name="Rectangle 176"/>
          <p:cNvSpPr>
            <a:spLocks noGrp="1" noChangeArrowheads="1"/>
          </p:cNvSpPr>
          <p:nvPr>
            <p:ph type="ftr" sz="quarter" idx="13"/>
          </p:nvPr>
        </p:nvSpPr>
        <p:spPr>
          <a:xfrm>
            <a:off x="426720" y="6483096"/>
            <a:ext cx="5242560" cy="173736"/>
          </a:xfrm>
        </p:spPr>
        <p:txBody>
          <a:bodyPr/>
          <a:lstStyle>
            <a:lvl1pPr algn="l">
              <a:defRPr sz="1000" b="0">
                <a:solidFill>
                  <a:schemeClr val="bg1"/>
                </a:solidFill>
              </a:defRPr>
            </a:lvl1pPr>
          </a:lstStyle>
          <a:p>
            <a:pPr>
              <a:defRPr/>
            </a:pPr>
            <a:r>
              <a:rPr lang="en-US"/>
              <a:t>Page footer.</a:t>
            </a:r>
            <a:endParaRPr lang="en-US" dirty="0"/>
          </a:p>
        </p:txBody>
      </p:sp>
      <p:cxnSp>
        <p:nvCxnSpPr>
          <p:cNvPr id="6" name="Straight Connector 5"/>
          <p:cNvCxnSpPr/>
          <p:nvPr/>
        </p:nvCxnSpPr>
        <p:spPr bwMode="auto">
          <a:xfrm>
            <a:off x="1055661" y="2642460"/>
            <a:ext cx="11136339" cy="0"/>
          </a:xfrm>
          <a:prstGeom prst="line">
            <a:avLst/>
          </a:prstGeom>
          <a:solidFill>
            <a:srgbClr val="009681"/>
          </a:solidFill>
          <a:ln w="9525" cap="flat" cmpd="sng" algn="ctr">
            <a:solidFill>
              <a:srgbClr val="768692"/>
            </a:solidFill>
            <a:prstDash val="solid"/>
            <a:round/>
            <a:headEnd type="none" w="med" len="med"/>
            <a:tailEnd type="none" w="med" len="med"/>
          </a:ln>
          <a:effectLst/>
        </p:spPr>
      </p:cxnSp>
      <p:cxnSp>
        <p:nvCxnSpPr>
          <p:cNvPr id="3" name="Straight Connector 2">
            <a:extLst>
              <a:ext uri="{FF2B5EF4-FFF2-40B4-BE49-F238E27FC236}">
                <a16:creationId xmlns:a16="http://schemas.microsoft.com/office/drawing/2014/main" id="{B5EF048A-F8E0-0F91-3CBD-E1EDDF5C3B66}"/>
              </a:ext>
            </a:extLst>
          </p:cNvPr>
          <p:cNvCxnSpPr/>
          <p:nvPr userDrawn="1"/>
        </p:nvCxnSpPr>
        <p:spPr bwMode="auto">
          <a:xfrm>
            <a:off x="1055661" y="2642460"/>
            <a:ext cx="11136339" cy="0"/>
          </a:xfrm>
          <a:prstGeom prst="line">
            <a:avLst/>
          </a:prstGeom>
          <a:solidFill>
            <a:srgbClr val="009681"/>
          </a:solidFill>
          <a:ln w="9525" cap="flat" cmpd="sng" algn="ctr">
            <a:solidFill>
              <a:srgbClr val="768692"/>
            </a:solidFill>
            <a:prstDash val="solid"/>
            <a:round/>
            <a:headEnd type="none" w="med" len="med"/>
            <a:tailEnd type="none" w="med" len="med"/>
          </a:ln>
          <a:effectLst/>
        </p:spPr>
      </p:cxnSp>
      <p:pic>
        <p:nvPicPr>
          <p:cNvPr id="2" name="Picture 1">
            <a:extLst>
              <a:ext uri="{FF2B5EF4-FFF2-40B4-BE49-F238E27FC236}">
                <a16:creationId xmlns:a16="http://schemas.microsoft.com/office/drawing/2014/main" id="{5E51B62C-ECED-8A3F-8A48-E2C22FF37377}"/>
              </a:ext>
            </a:extLst>
          </p:cNvPr>
          <p:cNvPicPr>
            <a:picLocks noChangeAspect="1"/>
          </p:cNvPicPr>
          <p:nvPr userDrawn="1"/>
        </p:nvPicPr>
        <p:blipFill>
          <a:blip r:embed="rId4"/>
          <a:stretch>
            <a:fillRect/>
          </a:stretch>
        </p:blipFill>
        <p:spPr>
          <a:xfrm>
            <a:off x="10223209" y="6298762"/>
            <a:ext cx="1524000" cy="335008"/>
          </a:xfrm>
          <a:prstGeom prst="rect">
            <a:avLst/>
          </a:prstGeom>
        </p:spPr>
      </p:pic>
    </p:spTree>
    <p:custDataLst>
      <p:tags r:id="rId1"/>
    </p:custDataLst>
    <p:extLst>
      <p:ext uri="{BB962C8B-B14F-4D97-AF65-F5344CB8AC3E}">
        <p14:creationId xmlns:p14="http://schemas.microsoft.com/office/powerpoint/2010/main" val="290106778"/>
      </p:ext>
    </p:extLst>
  </p:cSld>
  <p:clrMapOvr>
    <a:masterClrMapping/>
  </p:clrMapOvr>
  <p:extLst>
    <p:ext uri="{DCECCB84-F9BA-43D5-87BE-67443E8EF086}">
      <p15:sldGuideLst xmlns:p15="http://schemas.microsoft.com/office/powerpoint/2012/main">
        <p15:guide id="3" orient="horz" pos="4176" userDrawn="1">
          <p15:clr>
            <a:srgbClr val="FBAE40"/>
          </p15:clr>
        </p15:guide>
        <p15:guide id="4" pos="3840" userDrawn="1">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itle" preserve="1">
  <p:cSld name="Onscreen Divider Speakers">
    <p:bg>
      <p:bgPr>
        <a:solidFill>
          <a:srgbClr val="47525B"/>
        </a:solidFill>
        <a:effectLst/>
      </p:bgPr>
    </p:bg>
    <p:spTree>
      <p:nvGrpSpPr>
        <p:cNvPr id="1" name=""/>
        <p:cNvGrpSpPr/>
        <p:nvPr/>
      </p:nvGrpSpPr>
      <p:grpSpPr>
        <a:xfrm>
          <a:off x="0" y="0"/>
          <a:ext cx="0" cy="0"/>
          <a:chOff x="0" y="0"/>
          <a:chExt cx="0" cy="0"/>
        </a:xfrm>
      </p:grpSpPr>
      <p:pic>
        <p:nvPicPr>
          <p:cNvPr id="2" name="Picture 1" descr="A picture containing computer&#10;&#10;Description automatically generated">
            <a:extLst>
              <a:ext uri="{FF2B5EF4-FFF2-40B4-BE49-F238E27FC236}">
                <a16:creationId xmlns:a16="http://schemas.microsoft.com/office/drawing/2014/main" id="{7086B051-90D4-D3F6-2E5B-5CAB606170FA}"/>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pic>
        <p:nvPicPr>
          <p:cNvPr id="7" name="Picture 6" descr="A picture containing computer&#10;&#10;Description automatically generated">
            <a:extLst>
              <a:ext uri="{FF2B5EF4-FFF2-40B4-BE49-F238E27FC236}">
                <a16:creationId xmlns:a16="http://schemas.microsoft.com/office/drawing/2014/main" id="{014B9140-1C84-4CDF-AB91-AC6C22BAFD0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cxnSp>
        <p:nvCxnSpPr>
          <p:cNvPr id="59" name="Straight Connector 58"/>
          <p:cNvCxnSpPr/>
          <p:nvPr/>
        </p:nvCxnSpPr>
        <p:spPr bwMode="auto">
          <a:xfrm>
            <a:off x="1055661" y="2642460"/>
            <a:ext cx="11136339" cy="0"/>
          </a:xfrm>
          <a:prstGeom prst="line">
            <a:avLst/>
          </a:prstGeom>
          <a:solidFill>
            <a:srgbClr val="009681"/>
          </a:solidFill>
          <a:ln w="9525" cap="flat" cmpd="sng" algn="ctr">
            <a:solidFill>
              <a:srgbClr val="768692"/>
            </a:solidFill>
            <a:prstDash val="solid"/>
            <a:round/>
            <a:headEnd type="none" w="med" len="med"/>
            <a:tailEnd type="none" w="med" len="med"/>
          </a:ln>
          <a:effectLst/>
        </p:spPr>
      </p:cxnSp>
      <p:sp>
        <p:nvSpPr>
          <p:cNvPr id="658488" name="Rectangle 56"/>
          <p:cNvSpPr>
            <a:spLocks noGrp="1" noChangeArrowheads="1"/>
          </p:cNvSpPr>
          <p:nvPr>
            <p:ph type="ctrTitle"/>
          </p:nvPr>
        </p:nvSpPr>
        <p:spPr>
          <a:xfrm>
            <a:off x="927102" y="2040362"/>
            <a:ext cx="10434593" cy="608013"/>
          </a:xfrm>
          <a:ln algn="ctr"/>
        </p:spPr>
        <p:txBody>
          <a:bodyPr lIns="135852" tIns="67926" anchor="b"/>
          <a:lstStyle>
            <a:lvl1pPr>
              <a:defRPr sz="3200">
                <a:solidFill>
                  <a:schemeClr val="bg1"/>
                </a:solidFill>
              </a:defRPr>
            </a:lvl1pPr>
          </a:lstStyle>
          <a:p>
            <a:r>
              <a:rPr lang="en-US"/>
              <a:t>Click to edit Master title style</a:t>
            </a:r>
            <a:endParaRPr lang="en-US" dirty="0"/>
          </a:p>
        </p:txBody>
      </p:sp>
      <p:sp>
        <p:nvSpPr>
          <p:cNvPr id="658489" name="Rectangle 57"/>
          <p:cNvSpPr>
            <a:spLocks noGrp="1" noChangeArrowheads="1"/>
          </p:cNvSpPr>
          <p:nvPr>
            <p:ph type="subTitle" idx="1"/>
          </p:nvPr>
        </p:nvSpPr>
        <p:spPr>
          <a:xfrm>
            <a:off x="937401" y="2819388"/>
            <a:ext cx="10434593" cy="282925"/>
          </a:xfrm>
          <a:ln algn="ctr"/>
        </p:spPr>
        <p:txBody>
          <a:bodyPr tIns="0"/>
          <a:lstStyle>
            <a:lvl1pPr marL="0" indent="0" algn="l" rtl="0" fontAlgn="base">
              <a:lnSpc>
                <a:spcPct val="100000"/>
              </a:lnSpc>
              <a:spcBef>
                <a:spcPts val="743"/>
              </a:spcBef>
              <a:spcAft>
                <a:spcPct val="0"/>
              </a:spcAft>
              <a:defRPr lang="en-US" sz="2400" b="1" kern="1200" baseline="0" dirty="0">
                <a:solidFill>
                  <a:srgbClr val="7A9B3D"/>
                </a:solidFill>
                <a:latin typeface="Arial"/>
                <a:ea typeface="ＭＳ Ｐゴシック" pitchFamily="34" charset="-128"/>
                <a:cs typeface="+mn-cs"/>
              </a:defRPr>
            </a:lvl1pPr>
          </a:lstStyle>
          <a:p>
            <a:r>
              <a:rPr lang="en-US"/>
              <a:t>Click to edit Master subtitle style</a:t>
            </a:r>
            <a:endParaRPr lang="en-US" dirty="0"/>
          </a:p>
        </p:txBody>
      </p:sp>
      <p:sp>
        <p:nvSpPr>
          <p:cNvPr id="60" name="Rectangle 176"/>
          <p:cNvSpPr>
            <a:spLocks noGrp="1" noChangeArrowheads="1"/>
          </p:cNvSpPr>
          <p:nvPr>
            <p:ph type="ftr" sz="quarter" idx="13"/>
          </p:nvPr>
        </p:nvSpPr>
        <p:spPr>
          <a:xfrm>
            <a:off x="426720" y="6483096"/>
            <a:ext cx="5242560" cy="173736"/>
          </a:xfrm>
        </p:spPr>
        <p:txBody>
          <a:bodyPr/>
          <a:lstStyle>
            <a:lvl1pPr algn="l">
              <a:defRPr sz="1000" b="0">
                <a:solidFill>
                  <a:schemeClr val="bg1"/>
                </a:solidFill>
              </a:defRPr>
            </a:lvl1pPr>
          </a:lstStyle>
          <a:p>
            <a:pPr>
              <a:defRPr/>
            </a:pPr>
            <a:r>
              <a:rPr lang="en-US"/>
              <a:t>Page footer.</a:t>
            </a:r>
            <a:endParaRPr lang="en-US" dirty="0"/>
          </a:p>
        </p:txBody>
      </p:sp>
      <p:cxnSp>
        <p:nvCxnSpPr>
          <p:cNvPr id="4" name="Straight Connector 3">
            <a:extLst>
              <a:ext uri="{FF2B5EF4-FFF2-40B4-BE49-F238E27FC236}">
                <a16:creationId xmlns:a16="http://schemas.microsoft.com/office/drawing/2014/main" id="{98445D94-9172-44DF-307A-3C601A602BCC}"/>
              </a:ext>
            </a:extLst>
          </p:cNvPr>
          <p:cNvCxnSpPr/>
          <p:nvPr userDrawn="1"/>
        </p:nvCxnSpPr>
        <p:spPr bwMode="auto">
          <a:xfrm>
            <a:off x="1055661" y="2642460"/>
            <a:ext cx="11136339" cy="0"/>
          </a:xfrm>
          <a:prstGeom prst="line">
            <a:avLst/>
          </a:prstGeom>
          <a:solidFill>
            <a:srgbClr val="009681"/>
          </a:solidFill>
          <a:ln w="9525" cap="flat" cmpd="sng" algn="ctr">
            <a:solidFill>
              <a:srgbClr val="768692"/>
            </a:solidFill>
            <a:prstDash val="solid"/>
            <a:round/>
            <a:headEnd type="none" w="med" len="med"/>
            <a:tailEnd type="none" w="med" len="med"/>
          </a:ln>
          <a:effectLst/>
        </p:spPr>
      </p:cxnSp>
      <p:pic>
        <p:nvPicPr>
          <p:cNvPr id="3" name="Picture 2">
            <a:extLst>
              <a:ext uri="{FF2B5EF4-FFF2-40B4-BE49-F238E27FC236}">
                <a16:creationId xmlns:a16="http://schemas.microsoft.com/office/drawing/2014/main" id="{649B233D-DA8D-84EE-CCBD-BDB41E3D93CD}"/>
              </a:ext>
            </a:extLst>
          </p:cNvPr>
          <p:cNvPicPr>
            <a:picLocks noChangeAspect="1"/>
          </p:cNvPicPr>
          <p:nvPr userDrawn="1"/>
        </p:nvPicPr>
        <p:blipFill>
          <a:blip r:embed="rId3"/>
          <a:stretch>
            <a:fillRect/>
          </a:stretch>
        </p:blipFill>
        <p:spPr>
          <a:xfrm>
            <a:off x="10223209" y="6298762"/>
            <a:ext cx="1524000" cy="335008"/>
          </a:xfrm>
          <a:prstGeom prst="rect">
            <a:avLst/>
          </a:prstGeom>
        </p:spPr>
      </p:pic>
    </p:spTree>
    <p:extLst>
      <p:ext uri="{BB962C8B-B14F-4D97-AF65-F5344CB8AC3E}">
        <p14:creationId xmlns:p14="http://schemas.microsoft.com/office/powerpoint/2010/main" val="839433924"/>
      </p:ext>
    </p:extLst>
  </p:cSld>
  <p:clrMapOvr>
    <a:masterClrMapping/>
  </p:clrMapOvr>
  <p:extLst>
    <p:ext uri="{DCECCB84-F9BA-43D5-87BE-67443E8EF086}">
      <p15:sldGuideLst xmlns:p15="http://schemas.microsoft.com/office/powerpoint/2012/main">
        <p15:guide id="3" orient="horz" pos="4176" userDrawn="1">
          <p15:clr>
            <a:srgbClr val="FBAE40"/>
          </p15:clr>
        </p15:guide>
        <p15:guide id="4" pos="7392" userDrawn="1">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TOC/Agenda">
    <p:spTree>
      <p:nvGrpSpPr>
        <p:cNvPr id="1" name=""/>
        <p:cNvGrpSpPr/>
        <p:nvPr/>
      </p:nvGrpSpPr>
      <p:grpSpPr>
        <a:xfrm>
          <a:off x="0" y="0"/>
          <a:ext cx="0" cy="0"/>
          <a:chOff x="0" y="0"/>
          <a:chExt cx="0" cy="0"/>
        </a:xfrm>
      </p:grpSpPr>
      <p:sp>
        <p:nvSpPr>
          <p:cNvPr id="2" name="Title 1"/>
          <p:cNvSpPr>
            <a:spLocks noGrp="1"/>
          </p:cNvSpPr>
          <p:nvPr>
            <p:ph type="title"/>
          </p:nvPr>
        </p:nvSpPr>
        <p:spPr>
          <a:xfrm>
            <a:off x="422820" y="228600"/>
            <a:ext cx="10918280" cy="838200"/>
          </a:xfrm>
          <a:noFill/>
          <a:ln w="9525">
            <a:noFill/>
            <a:miter lim="800000"/>
            <a:headEnd/>
            <a:tailEnd/>
          </a:ln>
          <a:effectLst/>
        </p:spPr>
        <p:txBody>
          <a:bodyPr tIns="67926" anchor="t" anchorCtr="0"/>
          <a:lstStyle>
            <a:lvl1pPr>
              <a:defRPr kumimoji="0" lang="en-US" sz="3000" b="0" i="0" u="none" strike="noStrike" kern="0" cap="none" spc="0" normalizeH="0" baseline="0" noProof="0" dirty="0">
                <a:ln>
                  <a:noFill/>
                </a:ln>
                <a:solidFill>
                  <a:srgbClr val="333F48"/>
                </a:solidFill>
                <a:effectLst/>
                <a:uLnTx/>
                <a:uFillTx/>
                <a:latin typeface="+mj-lt"/>
                <a:ea typeface="+mj-ea"/>
                <a:cs typeface="+mj-cs"/>
              </a:defRPr>
            </a:lvl1pPr>
          </a:lstStyle>
          <a:p>
            <a:pPr lvl="0"/>
            <a:r>
              <a:rPr lang="en-US"/>
              <a:t>Click to edit Master title style</a:t>
            </a:r>
            <a:endParaRPr lang="en-US" dirty="0"/>
          </a:p>
        </p:txBody>
      </p:sp>
      <p:sp>
        <p:nvSpPr>
          <p:cNvPr id="10" name="Content Placeholder 9"/>
          <p:cNvSpPr>
            <a:spLocks noGrp="1"/>
          </p:cNvSpPr>
          <p:nvPr>
            <p:ph sz="quarter" idx="13"/>
          </p:nvPr>
        </p:nvSpPr>
        <p:spPr>
          <a:xfrm>
            <a:off x="422820" y="1339851"/>
            <a:ext cx="10918280" cy="4878388"/>
          </a:xfrm>
        </p:spPr>
        <p:txBody>
          <a:bodyPr/>
          <a:lstStyle>
            <a:lvl1pPr marL="281054" indent="-281054">
              <a:spcBef>
                <a:spcPts val="743"/>
              </a:spcBef>
              <a:buClr>
                <a:srgbClr val="7A9B3D"/>
              </a:buClr>
              <a:buSzPct val="100000"/>
              <a:buFont typeface="+mj-lt"/>
              <a:buAutoNum type="arabicPeriod"/>
              <a:defRPr sz="1600" b="0" i="0" baseline="0">
                <a:solidFill>
                  <a:srgbClr val="000000"/>
                </a:solidFill>
                <a:latin typeface="Arial" pitchFamily="34" charset="0"/>
              </a:defRPr>
            </a:lvl1pPr>
            <a:lvl2pPr marL="571934" indent="-269261">
              <a:spcBef>
                <a:spcPts val="743"/>
              </a:spcBef>
              <a:buClr>
                <a:srgbClr val="768692"/>
              </a:buClr>
              <a:buFont typeface="+mj-lt"/>
              <a:buAutoNum type="alphaUcPeriod"/>
              <a:defRPr sz="1400" baseline="0">
                <a:solidFill>
                  <a:srgbClr val="000000"/>
                </a:solidFill>
                <a:latin typeface="Arial" pitchFamily="34" charset="0"/>
              </a:defRPr>
            </a:lvl2pPr>
            <a:lvl3pPr>
              <a:spcBef>
                <a:spcPts val="743"/>
              </a:spcBef>
              <a:buClr>
                <a:srgbClr val="000000"/>
              </a:buClr>
              <a:defRPr sz="1400" baseline="0">
                <a:solidFill>
                  <a:srgbClr val="000000"/>
                </a:solidFill>
              </a:defRPr>
            </a:lvl3pPr>
          </a:lstStyle>
          <a:p>
            <a:pPr lvl="0"/>
            <a:r>
              <a:rPr lang="en-US"/>
              <a:t>Click to edit Master text styles</a:t>
            </a:r>
          </a:p>
          <a:p>
            <a:pPr lvl="1"/>
            <a:r>
              <a:rPr lang="en-US"/>
              <a:t>Second level</a:t>
            </a:r>
          </a:p>
          <a:p>
            <a:pPr lvl="2"/>
            <a:r>
              <a:rPr lang="en-US"/>
              <a:t>Third level</a:t>
            </a:r>
          </a:p>
        </p:txBody>
      </p:sp>
      <p:sp>
        <p:nvSpPr>
          <p:cNvPr id="5" name="Slide Number Placeholder 3"/>
          <p:cNvSpPr>
            <a:spLocks noGrp="1"/>
          </p:cNvSpPr>
          <p:nvPr>
            <p:ph type="sldNum" sz="quarter" idx="14"/>
          </p:nvPr>
        </p:nvSpPr>
        <p:spPr>
          <a:xfrm>
            <a:off x="0" y="6382513"/>
            <a:ext cx="437173" cy="268288"/>
          </a:xfrm>
        </p:spPr>
        <p:txBody>
          <a:bodyPr/>
          <a:lstStyle>
            <a:lvl1pPr>
              <a:defRPr>
                <a:solidFill>
                  <a:srgbClr val="000000"/>
                </a:solidFill>
              </a:defRPr>
            </a:lvl1pPr>
          </a:lstStyle>
          <a:p>
            <a:pPr>
              <a:defRPr/>
            </a:pPr>
            <a:fld id="{E6474CC2-1230-4213-AD1A-4B2FEEABA7A1}" type="slidenum">
              <a:rPr lang="en-US" smtClean="0"/>
              <a:pPr>
                <a:defRPr/>
              </a:pPr>
              <a:t>‹#›</a:t>
            </a:fld>
            <a:endParaRPr lang="en-US" dirty="0"/>
          </a:p>
        </p:txBody>
      </p:sp>
      <p:sp>
        <p:nvSpPr>
          <p:cNvPr id="6" name="Footer Placeholder 4"/>
          <p:cNvSpPr>
            <a:spLocks noGrp="1"/>
          </p:cNvSpPr>
          <p:nvPr>
            <p:ph type="ftr" sz="quarter" idx="15"/>
          </p:nvPr>
        </p:nvSpPr>
        <p:spPr>
          <a:xfrm>
            <a:off x="426722" y="6483292"/>
            <a:ext cx="5245100" cy="172485"/>
          </a:xfrm>
        </p:spPr>
        <p:txBody>
          <a:bodyPr/>
          <a:lstStyle>
            <a:lvl1pPr algn="r">
              <a:defRPr smtClean="0">
                <a:solidFill>
                  <a:srgbClr val="000000"/>
                </a:solidFill>
              </a:defRPr>
            </a:lvl1pPr>
          </a:lstStyle>
          <a:p>
            <a:pPr algn="l">
              <a:defRPr/>
            </a:pPr>
            <a:r>
              <a:rPr lang="en-US"/>
              <a:t>Page footer.</a:t>
            </a:r>
            <a:endParaRPr lang="en-US" dirty="0"/>
          </a:p>
        </p:txBody>
      </p:sp>
      <p:sp>
        <p:nvSpPr>
          <p:cNvPr id="7" name="Rectangle 155"/>
          <p:cNvSpPr>
            <a:spLocks noGrp="1" noChangeArrowheads="1"/>
          </p:cNvSpPr>
          <p:nvPr>
            <p:ph type="dt" sz="half" idx="16"/>
          </p:nvPr>
        </p:nvSpPr>
        <p:spPr>
          <a:xfrm>
            <a:off x="426722" y="6655657"/>
            <a:ext cx="2645277" cy="120649"/>
          </a:xfrm>
        </p:spPr>
        <p:txBody>
          <a:bodyPr/>
          <a:lstStyle>
            <a:lvl1pPr algn="l">
              <a:defRPr sz="833" smtClean="0">
                <a:solidFill>
                  <a:srgbClr val="000000"/>
                </a:solidFill>
              </a:defRPr>
            </a:lvl1pPr>
          </a:lstStyle>
          <a:p>
            <a:pPr>
              <a:defRPr/>
            </a:pPr>
            <a:r>
              <a:rPr lang="en-US"/>
              <a:t>Production code #</a:t>
            </a:r>
            <a:endParaRPr lang="en-US" dirty="0"/>
          </a:p>
        </p:txBody>
      </p:sp>
      <p:grpSp>
        <p:nvGrpSpPr>
          <p:cNvPr id="3" name="Group 2">
            <a:extLst>
              <a:ext uri="{FF2B5EF4-FFF2-40B4-BE49-F238E27FC236}">
                <a16:creationId xmlns:a16="http://schemas.microsoft.com/office/drawing/2014/main" id="{53D5F1D5-969A-4B78-1BD8-8150859B3BC2}"/>
              </a:ext>
            </a:extLst>
          </p:cNvPr>
          <p:cNvGrpSpPr/>
          <p:nvPr userDrawn="1"/>
        </p:nvGrpSpPr>
        <p:grpSpPr>
          <a:xfrm>
            <a:off x="10215053" y="6295153"/>
            <a:ext cx="1527048" cy="338328"/>
            <a:chOff x="6923088" y="4475163"/>
            <a:chExt cx="1873251" cy="403225"/>
          </a:xfrm>
        </p:grpSpPr>
        <p:sp>
          <p:nvSpPr>
            <p:cNvPr id="4" name="AutoShape 4">
              <a:extLst>
                <a:ext uri="{FF2B5EF4-FFF2-40B4-BE49-F238E27FC236}">
                  <a16:creationId xmlns:a16="http://schemas.microsoft.com/office/drawing/2014/main" id="{A9572F65-EE1A-BFBD-0013-392AF444D0AE}"/>
                </a:ext>
              </a:extLst>
            </p:cNvPr>
            <p:cNvSpPr>
              <a:spLocks noChangeAspect="1" noChangeArrowheads="1" noTextEdit="1"/>
            </p:cNvSpPr>
            <p:nvPr userDrawn="1"/>
          </p:nvSpPr>
          <p:spPr bwMode="auto">
            <a:xfrm>
              <a:off x="6923088" y="4475163"/>
              <a:ext cx="1873250" cy="403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8" name="Freeform 6">
              <a:extLst>
                <a:ext uri="{FF2B5EF4-FFF2-40B4-BE49-F238E27FC236}">
                  <a16:creationId xmlns:a16="http://schemas.microsoft.com/office/drawing/2014/main" id="{E28CBF8C-2AB3-096A-AC48-BAF9025AB401}"/>
                </a:ext>
              </a:extLst>
            </p:cNvPr>
            <p:cNvSpPr>
              <a:spLocks/>
            </p:cNvSpPr>
            <p:nvPr userDrawn="1"/>
          </p:nvSpPr>
          <p:spPr bwMode="auto">
            <a:xfrm>
              <a:off x="6929438" y="4483101"/>
              <a:ext cx="376238" cy="376238"/>
            </a:xfrm>
            <a:custGeom>
              <a:avLst/>
              <a:gdLst>
                <a:gd name="T0" fmla="*/ 118 w 237"/>
                <a:gd name="T1" fmla="*/ 237 h 237"/>
                <a:gd name="T2" fmla="*/ 142 w 237"/>
                <a:gd name="T3" fmla="*/ 235 h 237"/>
                <a:gd name="T4" fmla="*/ 165 w 237"/>
                <a:gd name="T5" fmla="*/ 228 h 237"/>
                <a:gd name="T6" fmla="*/ 185 w 237"/>
                <a:gd name="T7" fmla="*/ 217 h 237"/>
                <a:gd name="T8" fmla="*/ 202 w 237"/>
                <a:gd name="T9" fmla="*/ 202 h 237"/>
                <a:gd name="T10" fmla="*/ 217 w 237"/>
                <a:gd name="T11" fmla="*/ 185 h 237"/>
                <a:gd name="T12" fmla="*/ 228 w 237"/>
                <a:gd name="T13" fmla="*/ 165 h 237"/>
                <a:gd name="T14" fmla="*/ 235 w 237"/>
                <a:gd name="T15" fmla="*/ 142 h 237"/>
                <a:gd name="T16" fmla="*/ 237 w 237"/>
                <a:gd name="T17" fmla="*/ 119 h 237"/>
                <a:gd name="T18" fmla="*/ 236 w 237"/>
                <a:gd name="T19" fmla="*/ 106 h 237"/>
                <a:gd name="T20" fmla="*/ 232 w 237"/>
                <a:gd name="T21" fmla="*/ 84 h 237"/>
                <a:gd name="T22" fmla="*/ 223 w 237"/>
                <a:gd name="T23" fmla="*/ 62 h 237"/>
                <a:gd name="T24" fmla="*/ 210 w 237"/>
                <a:gd name="T25" fmla="*/ 43 h 237"/>
                <a:gd name="T26" fmla="*/ 194 w 237"/>
                <a:gd name="T27" fmla="*/ 27 h 237"/>
                <a:gd name="T28" fmla="*/ 175 w 237"/>
                <a:gd name="T29" fmla="*/ 15 h 237"/>
                <a:gd name="T30" fmla="*/ 154 w 237"/>
                <a:gd name="T31" fmla="*/ 6 h 237"/>
                <a:gd name="T32" fmla="*/ 131 w 237"/>
                <a:gd name="T33" fmla="*/ 1 h 237"/>
                <a:gd name="T34" fmla="*/ 118 w 237"/>
                <a:gd name="T35" fmla="*/ 0 h 237"/>
                <a:gd name="T36" fmla="*/ 94 w 237"/>
                <a:gd name="T37" fmla="*/ 2 h 237"/>
                <a:gd name="T38" fmla="*/ 72 w 237"/>
                <a:gd name="T39" fmla="*/ 9 h 237"/>
                <a:gd name="T40" fmla="*/ 52 w 237"/>
                <a:gd name="T41" fmla="*/ 21 h 237"/>
                <a:gd name="T42" fmla="*/ 35 w 237"/>
                <a:gd name="T43" fmla="*/ 35 h 237"/>
                <a:gd name="T44" fmla="*/ 19 w 237"/>
                <a:gd name="T45" fmla="*/ 52 h 237"/>
                <a:gd name="T46" fmla="*/ 9 w 237"/>
                <a:gd name="T47" fmla="*/ 72 h 237"/>
                <a:gd name="T48" fmla="*/ 2 w 237"/>
                <a:gd name="T49" fmla="*/ 94 h 237"/>
                <a:gd name="T50" fmla="*/ 0 w 237"/>
                <a:gd name="T51" fmla="*/ 119 h 237"/>
                <a:gd name="T52" fmla="*/ 1 w 237"/>
                <a:gd name="T53" fmla="*/ 131 h 237"/>
                <a:gd name="T54" fmla="*/ 5 w 237"/>
                <a:gd name="T55" fmla="*/ 154 h 237"/>
                <a:gd name="T56" fmla="*/ 14 w 237"/>
                <a:gd name="T57" fmla="*/ 175 h 237"/>
                <a:gd name="T58" fmla="*/ 26 w 237"/>
                <a:gd name="T59" fmla="*/ 194 h 237"/>
                <a:gd name="T60" fmla="*/ 43 w 237"/>
                <a:gd name="T61" fmla="*/ 210 h 237"/>
                <a:gd name="T62" fmla="*/ 62 w 237"/>
                <a:gd name="T63" fmla="*/ 223 h 237"/>
                <a:gd name="T64" fmla="*/ 83 w 237"/>
                <a:gd name="T65" fmla="*/ 233 h 237"/>
                <a:gd name="T66" fmla="*/ 106 w 237"/>
                <a:gd name="T67" fmla="*/ 237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7" h="237">
                  <a:moveTo>
                    <a:pt x="118" y="237"/>
                  </a:moveTo>
                  <a:lnTo>
                    <a:pt x="118" y="237"/>
                  </a:lnTo>
                  <a:lnTo>
                    <a:pt x="131" y="237"/>
                  </a:lnTo>
                  <a:lnTo>
                    <a:pt x="142" y="235"/>
                  </a:lnTo>
                  <a:lnTo>
                    <a:pt x="154" y="233"/>
                  </a:lnTo>
                  <a:lnTo>
                    <a:pt x="165" y="228"/>
                  </a:lnTo>
                  <a:lnTo>
                    <a:pt x="175" y="223"/>
                  </a:lnTo>
                  <a:lnTo>
                    <a:pt x="185" y="217"/>
                  </a:lnTo>
                  <a:lnTo>
                    <a:pt x="194" y="210"/>
                  </a:lnTo>
                  <a:lnTo>
                    <a:pt x="202" y="202"/>
                  </a:lnTo>
                  <a:lnTo>
                    <a:pt x="210" y="194"/>
                  </a:lnTo>
                  <a:lnTo>
                    <a:pt x="217" y="185"/>
                  </a:lnTo>
                  <a:lnTo>
                    <a:pt x="223" y="175"/>
                  </a:lnTo>
                  <a:lnTo>
                    <a:pt x="228" y="165"/>
                  </a:lnTo>
                  <a:lnTo>
                    <a:pt x="232" y="154"/>
                  </a:lnTo>
                  <a:lnTo>
                    <a:pt x="235" y="142"/>
                  </a:lnTo>
                  <a:lnTo>
                    <a:pt x="236" y="131"/>
                  </a:lnTo>
                  <a:lnTo>
                    <a:pt x="237" y="119"/>
                  </a:lnTo>
                  <a:lnTo>
                    <a:pt x="237" y="119"/>
                  </a:lnTo>
                  <a:lnTo>
                    <a:pt x="236" y="106"/>
                  </a:lnTo>
                  <a:lnTo>
                    <a:pt x="235" y="94"/>
                  </a:lnTo>
                  <a:lnTo>
                    <a:pt x="232" y="84"/>
                  </a:lnTo>
                  <a:lnTo>
                    <a:pt x="228" y="72"/>
                  </a:lnTo>
                  <a:lnTo>
                    <a:pt x="223" y="62"/>
                  </a:lnTo>
                  <a:lnTo>
                    <a:pt x="217" y="52"/>
                  </a:lnTo>
                  <a:lnTo>
                    <a:pt x="210" y="43"/>
                  </a:lnTo>
                  <a:lnTo>
                    <a:pt x="202" y="35"/>
                  </a:lnTo>
                  <a:lnTo>
                    <a:pt x="194" y="27"/>
                  </a:lnTo>
                  <a:lnTo>
                    <a:pt x="185" y="21"/>
                  </a:lnTo>
                  <a:lnTo>
                    <a:pt x="175" y="15"/>
                  </a:lnTo>
                  <a:lnTo>
                    <a:pt x="165" y="9"/>
                  </a:lnTo>
                  <a:lnTo>
                    <a:pt x="154" y="6"/>
                  </a:lnTo>
                  <a:lnTo>
                    <a:pt x="142" y="2"/>
                  </a:lnTo>
                  <a:lnTo>
                    <a:pt x="131" y="1"/>
                  </a:lnTo>
                  <a:lnTo>
                    <a:pt x="118" y="0"/>
                  </a:lnTo>
                  <a:lnTo>
                    <a:pt x="118" y="0"/>
                  </a:lnTo>
                  <a:lnTo>
                    <a:pt x="106" y="1"/>
                  </a:lnTo>
                  <a:lnTo>
                    <a:pt x="94" y="2"/>
                  </a:lnTo>
                  <a:lnTo>
                    <a:pt x="83" y="6"/>
                  </a:lnTo>
                  <a:lnTo>
                    <a:pt x="72" y="9"/>
                  </a:lnTo>
                  <a:lnTo>
                    <a:pt x="62" y="15"/>
                  </a:lnTo>
                  <a:lnTo>
                    <a:pt x="52" y="21"/>
                  </a:lnTo>
                  <a:lnTo>
                    <a:pt x="43" y="27"/>
                  </a:lnTo>
                  <a:lnTo>
                    <a:pt x="35" y="35"/>
                  </a:lnTo>
                  <a:lnTo>
                    <a:pt x="26" y="43"/>
                  </a:lnTo>
                  <a:lnTo>
                    <a:pt x="19" y="52"/>
                  </a:lnTo>
                  <a:lnTo>
                    <a:pt x="14" y="62"/>
                  </a:lnTo>
                  <a:lnTo>
                    <a:pt x="9" y="72"/>
                  </a:lnTo>
                  <a:lnTo>
                    <a:pt x="5" y="84"/>
                  </a:lnTo>
                  <a:lnTo>
                    <a:pt x="2" y="94"/>
                  </a:lnTo>
                  <a:lnTo>
                    <a:pt x="1" y="106"/>
                  </a:lnTo>
                  <a:lnTo>
                    <a:pt x="0" y="119"/>
                  </a:lnTo>
                  <a:lnTo>
                    <a:pt x="0" y="119"/>
                  </a:lnTo>
                  <a:lnTo>
                    <a:pt x="1" y="131"/>
                  </a:lnTo>
                  <a:lnTo>
                    <a:pt x="2" y="142"/>
                  </a:lnTo>
                  <a:lnTo>
                    <a:pt x="5" y="154"/>
                  </a:lnTo>
                  <a:lnTo>
                    <a:pt x="9" y="165"/>
                  </a:lnTo>
                  <a:lnTo>
                    <a:pt x="14" y="175"/>
                  </a:lnTo>
                  <a:lnTo>
                    <a:pt x="19" y="185"/>
                  </a:lnTo>
                  <a:lnTo>
                    <a:pt x="26" y="194"/>
                  </a:lnTo>
                  <a:lnTo>
                    <a:pt x="35" y="202"/>
                  </a:lnTo>
                  <a:lnTo>
                    <a:pt x="43" y="210"/>
                  </a:lnTo>
                  <a:lnTo>
                    <a:pt x="52" y="217"/>
                  </a:lnTo>
                  <a:lnTo>
                    <a:pt x="62" y="223"/>
                  </a:lnTo>
                  <a:lnTo>
                    <a:pt x="72" y="228"/>
                  </a:lnTo>
                  <a:lnTo>
                    <a:pt x="83" y="233"/>
                  </a:lnTo>
                  <a:lnTo>
                    <a:pt x="94" y="235"/>
                  </a:lnTo>
                  <a:lnTo>
                    <a:pt x="106" y="237"/>
                  </a:lnTo>
                  <a:lnTo>
                    <a:pt x="118" y="23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9" name="Freeform 7">
              <a:extLst>
                <a:ext uri="{FF2B5EF4-FFF2-40B4-BE49-F238E27FC236}">
                  <a16:creationId xmlns:a16="http://schemas.microsoft.com/office/drawing/2014/main" id="{42FBEF87-2596-6C0F-1F23-FFDBEB866869}"/>
                </a:ext>
              </a:extLst>
            </p:cNvPr>
            <p:cNvSpPr>
              <a:spLocks/>
            </p:cNvSpPr>
            <p:nvPr userDrawn="1"/>
          </p:nvSpPr>
          <p:spPr bwMode="auto">
            <a:xfrm>
              <a:off x="6929438" y="4483101"/>
              <a:ext cx="376238" cy="376238"/>
            </a:xfrm>
            <a:custGeom>
              <a:avLst/>
              <a:gdLst>
                <a:gd name="T0" fmla="*/ 118 w 237"/>
                <a:gd name="T1" fmla="*/ 237 h 237"/>
                <a:gd name="T2" fmla="*/ 142 w 237"/>
                <a:gd name="T3" fmla="*/ 235 h 237"/>
                <a:gd name="T4" fmla="*/ 165 w 237"/>
                <a:gd name="T5" fmla="*/ 228 h 237"/>
                <a:gd name="T6" fmla="*/ 185 w 237"/>
                <a:gd name="T7" fmla="*/ 217 h 237"/>
                <a:gd name="T8" fmla="*/ 202 w 237"/>
                <a:gd name="T9" fmla="*/ 202 h 237"/>
                <a:gd name="T10" fmla="*/ 217 w 237"/>
                <a:gd name="T11" fmla="*/ 185 h 237"/>
                <a:gd name="T12" fmla="*/ 228 w 237"/>
                <a:gd name="T13" fmla="*/ 165 h 237"/>
                <a:gd name="T14" fmla="*/ 235 w 237"/>
                <a:gd name="T15" fmla="*/ 142 h 237"/>
                <a:gd name="T16" fmla="*/ 237 w 237"/>
                <a:gd name="T17" fmla="*/ 119 h 237"/>
                <a:gd name="T18" fmla="*/ 236 w 237"/>
                <a:gd name="T19" fmla="*/ 106 h 237"/>
                <a:gd name="T20" fmla="*/ 232 w 237"/>
                <a:gd name="T21" fmla="*/ 84 h 237"/>
                <a:gd name="T22" fmla="*/ 223 w 237"/>
                <a:gd name="T23" fmla="*/ 62 h 237"/>
                <a:gd name="T24" fmla="*/ 210 w 237"/>
                <a:gd name="T25" fmla="*/ 43 h 237"/>
                <a:gd name="T26" fmla="*/ 194 w 237"/>
                <a:gd name="T27" fmla="*/ 27 h 237"/>
                <a:gd name="T28" fmla="*/ 175 w 237"/>
                <a:gd name="T29" fmla="*/ 15 h 237"/>
                <a:gd name="T30" fmla="*/ 154 w 237"/>
                <a:gd name="T31" fmla="*/ 6 h 237"/>
                <a:gd name="T32" fmla="*/ 131 w 237"/>
                <a:gd name="T33" fmla="*/ 1 h 237"/>
                <a:gd name="T34" fmla="*/ 118 w 237"/>
                <a:gd name="T35" fmla="*/ 0 h 237"/>
                <a:gd name="T36" fmla="*/ 94 w 237"/>
                <a:gd name="T37" fmla="*/ 2 h 237"/>
                <a:gd name="T38" fmla="*/ 72 w 237"/>
                <a:gd name="T39" fmla="*/ 9 h 237"/>
                <a:gd name="T40" fmla="*/ 52 w 237"/>
                <a:gd name="T41" fmla="*/ 21 h 237"/>
                <a:gd name="T42" fmla="*/ 35 w 237"/>
                <a:gd name="T43" fmla="*/ 35 h 237"/>
                <a:gd name="T44" fmla="*/ 19 w 237"/>
                <a:gd name="T45" fmla="*/ 52 h 237"/>
                <a:gd name="T46" fmla="*/ 9 w 237"/>
                <a:gd name="T47" fmla="*/ 72 h 237"/>
                <a:gd name="T48" fmla="*/ 2 w 237"/>
                <a:gd name="T49" fmla="*/ 94 h 237"/>
                <a:gd name="T50" fmla="*/ 0 w 237"/>
                <a:gd name="T51" fmla="*/ 119 h 237"/>
                <a:gd name="T52" fmla="*/ 1 w 237"/>
                <a:gd name="T53" fmla="*/ 131 h 237"/>
                <a:gd name="T54" fmla="*/ 5 w 237"/>
                <a:gd name="T55" fmla="*/ 154 h 237"/>
                <a:gd name="T56" fmla="*/ 14 w 237"/>
                <a:gd name="T57" fmla="*/ 175 h 237"/>
                <a:gd name="T58" fmla="*/ 26 w 237"/>
                <a:gd name="T59" fmla="*/ 194 h 237"/>
                <a:gd name="T60" fmla="*/ 43 w 237"/>
                <a:gd name="T61" fmla="*/ 210 h 237"/>
                <a:gd name="T62" fmla="*/ 62 w 237"/>
                <a:gd name="T63" fmla="*/ 223 h 237"/>
                <a:gd name="T64" fmla="*/ 83 w 237"/>
                <a:gd name="T65" fmla="*/ 233 h 237"/>
                <a:gd name="T66" fmla="*/ 106 w 237"/>
                <a:gd name="T67" fmla="*/ 237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7" h="237">
                  <a:moveTo>
                    <a:pt x="118" y="237"/>
                  </a:moveTo>
                  <a:lnTo>
                    <a:pt x="118" y="237"/>
                  </a:lnTo>
                  <a:lnTo>
                    <a:pt x="131" y="237"/>
                  </a:lnTo>
                  <a:lnTo>
                    <a:pt x="142" y="235"/>
                  </a:lnTo>
                  <a:lnTo>
                    <a:pt x="154" y="233"/>
                  </a:lnTo>
                  <a:lnTo>
                    <a:pt x="165" y="228"/>
                  </a:lnTo>
                  <a:lnTo>
                    <a:pt x="175" y="223"/>
                  </a:lnTo>
                  <a:lnTo>
                    <a:pt x="185" y="217"/>
                  </a:lnTo>
                  <a:lnTo>
                    <a:pt x="194" y="210"/>
                  </a:lnTo>
                  <a:lnTo>
                    <a:pt x="202" y="202"/>
                  </a:lnTo>
                  <a:lnTo>
                    <a:pt x="210" y="194"/>
                  </a:lnTo>
                  <a:lnTo>
                    <a:pt x="217" y="185"/>
                  </a:lnTo>
                  <a:lnTo>
                    <a:pt x="223" y="175"/>
                  </a:lnTo>
                  <a:lnTo>
                    <a:pt x="228" y="165"/>
                  </a:lnTo>
                  <a:lnTo>
                    <a:pt x="232" y="154"/>
                  </a:lnTo>
                  <a:lnTo>
                    <a:pt x="235" y="142"/>
                  </a:lnTo>
                  <a:lnTo>
                    <a:pt x="236" y="131"/>
                  </a:lnTo>
                  <a:lnTo>
                    <a:pt x="237" y="119"/>
                  </a:lnTo>
                  <a:lnTo>
                    <a:pt x="237" y="119"/>
                  </a:lnTo>
                  <a:lnTo>
                    <a:pt x="236" y="106"/>
                  </a:lnTo>
                  <a:lnTo>
                    <a:pt x="235" y="94"/>
                  </a:lnTo>
                  <a:lnTo>
                    <a:pt x="232" y="84"/>
                  </a:lnTo>
                  <a:lnTo>
                    <a:pt x="228" y="72"/>
                  </a:lnTo>
                  <a:lnTo>
                    <a:pt x="223" y="62"/>
                  </a:lnTo>
                  <a:lnTo>
                    <a:pt x="217" y="52"/>
                  </a:lnTo>
                  <a:lnTo>
                    <a:pt x="210" y="43"/>
                  </a:lnTo>
                  <a:lnTo>
                    <a:pt x="202" y="35"/>
                  </a:lnTo>
                  <a:lnTo>
                    <a:pt x="194" y="27"/>
                  </a:lnTo>
                  <a:lnTo>
                    <a:pt x="185" y="21"/>
                  </a:lnTo>
                  <a:lnTo>
                    <a:pt x="175" y="15"/>
                  </a:lnTo>
                  <a:lnTo>
                    <a:pt x="165" y="9"/>
                  </a:lnTo>
                  <a:lnTo>
                    <a:pt x="154" y="6"/>
                  </a:lnTo>
                  <a:lnTo>
                    <a:pt x="142" y="2"/>
                  </a:lnTo>
                  <a:lnTo>
                    <a:pt x="131" y="1"/>
                  </a:lnTo>
                  <a:lnTo>
                    <a:pt x="118" y="0"/>
                  </a:lnTo>
                  <a:lnTo>
                    <a:pt x="118" y="0"/>
                  </a:lnTo>
                  <a:lnTo>
                    <a:pt x="106" y="1"/>
                  </a:lnTo>
                  <a:lnTo>
                    <a:pt x="94" y="2"/>
                  </a:lnTo>
                  <a:lnTo>
                    <a:pt x="83" y="6"/>
                  </a:lnTo>
                  <a:lnTo>
                    <a:pt x="72" y="9"/>
                  </a:lnTo>
                  <a:lnTo>
                    <a:pt x="62" y="15"/>
                  </a:lnTo>
                  <a:lnTo>
                    <a:pt x="52" y="21"/>
                  </a:lnTo>
                  <a:lnTo>
                    <a:pt x="43" y="27"/>
                  </a:lnTo>
                  <a:lnTo>
                    <a:pt x="35" y="35"/>
                  </a:lnTo>
                  <a:lnTo>
                    <a:pt x="26" y="43"/>
                  </a:lnTo>
                  <a:lnTo>
                    <a:pt x="19" y="52"/>
                  </a:lnTo>
                  <a:lnTo>
                    <a:pt x="14" y="62"/>
                  </a:lnTo>
                  <a:lnTo>
                    <a:pt x="9" y="72"/>
                  </a:lnTo>
                  <a:lnTo>
                    <a:pt x="5" y="84"/>
                  </a:lnTo>
                  <a:lnTo>
                    <a:pt x="2" y="94"/>
                  </a:lnTo>
                  <a:lnTo>
                    <a:pt x="1" y="106"/>
                  </a:lnTo>
                  <a:lnTo>
                    <a:pt x="0" y="119"/>
                  </a:lnTo>
                  <a:lnTo>
                    <a:pt x="0" y="119"/>
                  </a:lnTo>
                  <a:lnTo>
                    <a:pt x="1" y="131"/>
                  </a:lnTo>
                  <a:lnTo>
                    <a:pt x="2" y="142"/>
                  </a:lnTo>
                  <a:lnTo>
                    <a:pt x="5" y="154"/>
                  </a:lnTo>
                  <a:lnTo>
                    <a:pt x="9" y="165"/>
                  </a:lnTo>
                  <a:lnTo>
                    <a:pt x="14" y="175"/>
                  </a:lnTo>
                  <a:lnTo>
                    <a:pt x="19" y="185"/>
                  </a:lnTo>
                  <a:lnTo>
                    <a:pt x="26" y="194"/>
                  </a:lnTo>
                  <a:lnTo>
                    <a:pt x="35" y="202"/>
                  </a:lnTo>
                  <a:lnTo>
                    <a:pt x="43" y="210"/>
                  </a:lnTo>
                  <a:lnTo>
                    <a:pt x="52" y="217"/>
                  </a:lnTo>
                  <a:lnTo>
                    <a:pt x="62" y="223"/>
                  </a:lnTo>
                  <a:lnTo>
                    <a:pt x="72" y="228"/>
                  </a:lnTo>
                  <a:lnTo>
                    <a:pt x="83" y="233"/>
                  </a:lnTo>
                  <a:lnTo>
                    <a:pt x="94" y="235"/>
                  </a:lnTo>
                  <a:lnTo>
                    <a:pt x="106" y="237"/>
                  </a:lnTo>
                  <a:lnTo>
                    <a:pt x="118" y="23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11" name="Freeform 83">
              <a:extLst>
                <a:ext uri="{FF2B5EF4-FFF2-40B4-BE49-F238E27FC236}">
                  <a16:creationId xmlns:a16="http://schemas.microsoft.com/office/drawing/2014/main" id="{7CFC87D3-7146-F607-0C72-685636F5103A}"/>
                </a:ext>
              </a:extLst>
            </p:cNvPr>
            <p:cNvSpPr>
              <a:spLocks/>
            </p:cNvSpPr>
            <p:nvPr userDrawn="1"/>
          </p:nvSpPr>
          <p:spPr bwMode="auto">
            <a:xfrm>
              <a:off x="6923088" y="4475163"/>
              <a:ext cx="387350" cy="369888"/>
            </a:xfrm>
            <a:custGeom>
              <a:avLst/>
              <a:gdLst>
                <a:gd name="T0" fmla="*/ 161 w 244"/>
                <a:gd name="T1" fmla="*/ 152 h 233"/>
                <a:gd name="T2" fmla="*/ 76 w 244"/>
                <a:gd name="T3" fmla="*/ 233 h 233"/>
                <a:gd name="T4" fmla="*/ 55 w 244"/>
                <a:gd name="T5" fmla="*/ 221 h 233"/>
                <a:gd name="T6" fmla="*/ 27 w 244"/>
                <a:gd name="T7" fmla="*/ 197 h 233"/>
                <a:gd name="T8" fmla="*/ 9 w 244"/>
                <a:gd name="T9" fmla="*/ 166 h 233"/>
                <a:gd name="T10" fmla="*/ 2 w 244"/>
                <a:gd name="T11" fmla="*/ 144 h 233"/>
                <a:gd name="T12" fmla="*/ 1 w 244"/>
                <a:gd name="T13" fmla="*/ 108 h 233"/>
                <a:gd name="T14" fmla="*/ 9 w 244"/>
                <a:gd name="T15" fmla="*/ 74 h 233"/>
                <a:gd name="T16" fmla="*/ 21 w 244"/>
                <a:gd name="T17" fmla="*/ 53 h 233"/>
                <a:gd name="T18" fmla="*/ 46 w 244"/>
                <a:gd name="T19" fmla="*/ 26 h 233"/>
                <a:gd name="T20" fmla="*/ 77 w 244"/>
                <a:gd name="T21" fmla="*/ 7 h 233"/>
                <a:gd name="T22" fmla="*/ 96 w 244"/>
                <a:gd name="T23" fmla="*/ 2 h 233"/>
                <a:gd name="T24" fmla="*/ 127 w 244"/>
                <a:gd name="T25" fmla="*/ 0 h 233"/>
                <a:gd name="T26" fmla="*/ 156 w 244"/>
                <a:gd name="T27" fmla="*/ 5 h 233"/>
                <a:gd name="T28" fmla="*/ 177 w 244"/>
                <a:gd name="T29" fmla="*/ 13 h 233"/>
                <a:gd name="T30" fmla="*/ 205 w 244"/>
                <a:gd name="T31" fmla="*/ 33 h 233"/>
                <a:gd name="T32" fmla="*/ 226 w 244"/>
                <a:gd name="T33" fmla="*/ 59 h 233"/>
                <a:gd name="T34" fmla="*/ 237 w 244"/>
                <a:gd name="T35" fmla="*/ 82 h 233"/>
                <a:gd name="T36" fmla="*/ 244 w 244"/>
                <a:gd name="T37" fmla="*/ 119 h 233"/>
                <a:gd name="T38" fmla="*/ 238 w 244"/>
                <a:gd name="T39" fmla="*/ 157 h 233"/>
                <a:gd name="T40" fmla="*/ 223 w 244"/>
                <a:gd name="T41" fmla="*/ 188 h 233"/>
                <a:gd name="T42" fmla="*/ 199 w 244"/>
                <a:gd name="T43" fmla="*/ 215 h 233"/>
                <a:gd name="T44" fmla="*/ 211 w 244"/>
                <a:gd name="T45" fmla="*/ 186 h 233"/>
                <a:gd name="T46" fmla="*/ 152 w 244"/>
                <a:gd name="T47" fmla="*/ 135 h 233"/>
                <a:gd name="T48" fmla="*/ 230 w 244"/>
                <a:gd name="T49" fmla="*/ 146 h 233"/>
                <a:gd name="T50" fmla="*/ 232 w 244"/>
                <a:gd name="T51" fmla="*/ 103 h 233"/>
                <a:gd name="T52" fmla="*/ 156 w 244"/>
                <a:gd name="T53" fmla="*/ 108 h 233"/>
                <a:gd name="T54" fmla="*/ 216 w 244"/>
                <a:gd name="T55" fmla="*/ 62 h 233"/>
                <a:gd name="T56" fmla="*/ 148 w 244"/>
                <a:gd name="T57" fmla="*/ 96 h 233"/>
                <a:gd name="T58" fmla="*/ 184 w 244"/>
                <a:gd name="T59" fmla="*/ 30 h 233"/>
                <a:gd name="T60" fmla="*/ 145 w 244"/>
                <a:gd name="T61" fmla="*/ 13 h 233"/>
                <a:gd name="T62" fmla="*/ 116 w 244"/>
                <a:gd name="T63" fmla="*/ 62 h 233"/>
                <a:gd name="T64" fmla="*/ 102 w 244"/>
                <a:gd name="T65" fmla="*/ 11 h 233"/>
                <a:gd name="T66" fmla="*/ 61 w 244"/>
                <a:gd name="T67" fmla="*/ 28 h 233"/>
                <a:gd name="T68" fmla="*/ 96 w 244"/>
                <a:gd name="T69" fmla="*/ 94 h 233"/>
                <a:gd name="T70" fmla="*/ 29 w 244"/>
                <a:gd name="T71" fmla="*/ 59 h 233"/>
                <a:gd name="T72" fmla="*/ 13 w 244"/>
                <a:gd name="T73" fmla="*/ 98 h 233"/>
                <a:gd name="T74" fmla="*/ 86 w 244"/>
                <a:gd name="T75" fmla="*/ 121 h 233"/>
                <a:gd name="T76" fmla="*/ 14 w 244"/>
                <a:gd name="T77" fmla="*/ 142 h 233"/>
                <a:gd name="T78" fmla="*/ 29 w 244"/>
                <a:gd name="T79" fmla="*/ 183 h 233"/>
                <a:gd name="T80" fmla="*/ 77 w 244"/>
                <a:gd name="T81" fmla="*/ 159 h 233"/>
                <a:gd name="T82" fmla="*/ 93 w 244"/>
                <a:gd name="T83" fmla="*/ 135 h 233"/>
                <a:gd name="T84" fmla="*/ 104 w 244"/>
                <a:gd name="T85" fmla="*/ 14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44" h="233">
                  <a:moveTo>
                    <a:pt x="104" y="144"/>
                  </a:moveTo>
                  <a:lnTo>
                    <a:pt x="148" y="144"/>
                  </a:lnTo>
                  <a:lnTo>
                    <a:pt x="161" y="152"/>
                  </a:lnTo>
                  <a:lnTo>
                    <a:pt x="102" y="152"/>
                  </a:lnTo>
                  <a:lnTo>
                    <a:pt x="79" y="225"/>
                  </a:lnTo>
                  <a:lnTo>
                    <a:pt x="76" y="233"/>
                  </a:lnTo>
                  <a:lnTo>
                    <a:pt x="76" y="233"/>
                  </a:lnTo>
                  <a:lnTo>
                    <a:pt x="66" y="228"/>
                  </a:lnTo>
                  <a:lnTo>
                    <a:pt x="55" y="221"/>
                  </a:lnTo>
                  <a:lnTo>
                    <a:pt x="45" y="214"/>
                  </a:lnTo>
                  <a:lnTo>
                    <a:pt x="36" y="206"/>
                  </a:lnTo>
                  <a:lnTo>
                    <a:pt x="27" y="197"/>
                  </a:lnTo>
                  <a:lnTo>
                    <a:pt x="20" y="187"/>
                  </a:lnTo>
                  <a:lnTo>
                    <a:pt x="14" y="177"/>
                  </a:lnTo>
                  <a:lnTo>
                    <a:pt x="9" y="166"/>
                  </a:lnTo>
                  <a:lnTo>
                    <a:pt x="9" y="166"/>
                  </a:lnTo>
                  <a:lnTo>
                    <a:pt x="5" y="156"/>
                  </a:lnTo>
                  <a:lnTo>
                    <a:pt x="2" y="144"/>
                  </a:lnTo>
                  <a:lnTo>
                    <a:pt x="0" y="132"/>
                  </a:lnTo>
                  <a:lnTo>
                    <a:pt x="0" y="121"/>
                  </a:lnTo>
                  <a:lnTo>
                    <a:pt x="1" y="108"/>
                  </a:lnTo>
                  <a:lnTo>
                    <a:pt x="2" y="96"/>
                  </a:lnTo>
                  <a:lnTo>
                    <a:pt x="5" y="85"/>
                  </a:lnTo>
                  <a:lnTo>
                    <a:pt x="9" y="74"/>
                  </a:lnTo>
                  <a:lnTo>
                    <a:pt x="9" y="74"/>
                  </a:lnTo>
                  <a:lnTo>
                    <a:pt x="14" y="63"/>
                  </a:lnTo>
                  <a:lnTo>
                    <a:pt x="21" y="53"/>
                  </a:lnTo>
                  <a:lnTo>
                    <a:pt x="28" y="43"/>
                  </a:lnTo>
                  <a:lnTo>
                    <a:pt x="36" y="34"/>
                  </a:lnTo>
                  <a:lnTo>
                    <a:pt x="46" y="26"/>
                  </a:lnTo>
                  <a:lnTo>
                    <a:pt x="56" y="19"/>
                  </a:lnTo>
                  <a:lnTo>
                    <a:pt x="67" y="12"/>
                  </a:lnTo>
                  <a:lnTo>
                    <a:pt x="77" y="7"/>
                  </a:lnTo>
                  <a:lnTo>
                    <a:pt x="77" y="7"/>
                  </a:lnTo>
                  <a:lnTo>
                    <a:pt x="87" y="5"/>
                  </a:lnTo>
                  <a:lnTo>
                    <a:pt x="96" y="2"/>
                  </a:lnTo>
                  <a:lnTo>
                    <a:pt x="107" y="0"/>
                  </a:lnTo>
                  <a:lnTo>
                    <a:pt x="116" y="0"/>
                  </a:lnTo>
                  <a:lnTo>
                    <a:pt x="127" y="0"/>
                  </a:lnTo>
                  <a:lnTo>
                    <a:pt x="137" y="0"/>
                  </a:lnTo>
                  <a:lnTo>
                    <a:pt x="146" y="2"/>
                  </a:lnTo>
                  <a:lnTo>
                    <a:pt x="156" y="5"/>
                  </a:lnTo>
                  <a:lnTo>
                    <a:pt x="156" y="5"/>
                  </a:lnTo>
                  <a:lnTo>
                    <a:pt x="166" y="8"/>
                  </a:lnTo>
                  <a:lnTo>
                    <a:pt x="177" y="13"/>
                  </a:lnTo>
                  <a:lnTo>
                    <a:pt x="186" y="19"/>
                  </a:lnTo>
                  <a:lnTo>
                    <a:pt x="196" y="25"/>
                  </a:lnTo>
                  <a:lnTo>
                    <a:pt x="205" y="33"/>
                  </a:lnTo>
                  <a:lnTo>
                    <a:pt x="213" y="41"/>
                  </a:lnTo>
                  <a:lnTo>
                    <a:pt x="220" y="49"/>
                  </a:lnTo>
                  <a:lnTo>
                    <a:pt x="226" y="59"/>
                  </a:lnTo>
                  <a:lnTo>
                    <a:pt x="226" y="59"/>
                  </a:lnTo>
                  <a:lnTo>
                    <a:pt x="232" y="70"/>
                  </a:lnTo>
                  <a:lnTo>
                    <a:pt x="237" y="82"/>
                  </a:lnTo>
                  <a:lnTo>
                    <a:pt x="240" y="94"/>
                  </a:lnTo>
                  <a:lnTo>
                    <a:pt x="243" y="107"/>
                  </a:lnTo>
                  <a:lnTo>
                    <a:pt x="244" y="119"/>
                  </a:lnTo>
                  <a:lnTo>
                    <a:pt x="243" y="132"/>
                  </a:lnTo>
                  <a:lnTo>
                    <a:pt x="241" y="145"/>
                  </a:lnTo>
                  <a:lnTo>
                    <a:pt x="238" y="157"/>
                  </a:lnTo>
                  <a:lnTo>
                    <a:pt x="238" y="157"/>
                  </a:lnTo>
                  <a:lnTo>
                    <a:pt x="232" y="173"/>
                  </a:lnTo>
                  <a:lnTo>
                    <a:pt x="223" y="188"/>
                  </a:lnTo>
                  <a:lnTo>
                    <a:pt x="212" y="202"/>
                  </a:lnTo>
                  <a:lnTo>
                    <a:pt x="206" y="210"/>
                  </a:lnTo>
                  <a:lnTo>
                    <a:pt x="199" y="215"/>
                  </a:lnTo>
                  <a:lnTo>
                    <a:pt x="196" y="210"/>
                  </a:lnTo>
                  <a:lnTo>
                    <a:pt x="166" y="162"/>
                  </a:lnTo>
                  <a:lnTo>
                    <a:pt x="211" y="186"/>
                  </a:lnTo>
                  <a:lnTo>
                    <a:pt x="211" y="186"/>
                  </a:lnTo>
                  <a:lnTo>
                    <a:pt x="212" y="186"/>
                  </a:lnTo>
                  <a:lnTo>
                    <a:pt x="152" y="135"/>
                  </a:lnTo>
                  <a:lnTo>
                    <a:pt x="229" y="146"/>
                  </a:lnTo>
                  <a:lnTo>
                    <a:pt x="229" y="146"/>
                  </a:lnTo>
                  <a:lnTo>
                    <a:pt x="230" y="146"/>
                  </a:lnTo>
                  <a:lnTo>
                    <a:pt x="229" y="146"/>
                  </a:lnTo>
                  <a:lnTo>
                    <a:pt x="157" y="121"/>
                  </a:lnTo>
                  <a:lnTo>
                    <a:pt x="232" y="103"/>
                  </a:lnTo>
                  <a:lnTo>
                    <a:pt x="232" y="103"/>
                  </a:lnTo>
                  <a:lnTo>
                    <a:pt x="232" y="102"/>
                  </a:lnTo>
                  <a:lnTo>
                    <a:pt x="156" y="108"/>
                  </a:lnTo>
                  <a:lnTo>
                    <a:pt x="210" y="67"/>
                  </a:lnTo>
                  <a:lnTo>
                    <a:pt x="216" y="62"/>
                  </a:lnTo>
                  <a:lnTo>
                    <a:pt x="216" y="62"/>
                  </a:lnTo>
                  <a:lnTo>
                    <a:pt x="214" y="62"/>
                  </a:lnTo>
                  <a:lnTo>
                    <a:pt x="158" y="91"/>
                  </a:lnTo>
                  <a:lnTo>
                    <a:pt x="148" y="96"/>
                  </a:lnTo>
                  <a:lnTo>
                    <a:pt x="185" y="30"/>
                  </a:lnTo>
                  <a:lnTo>
                    <a:pt x="185" y="30"/>
                  </a:lnTo>
                  <a:lnTo>
                    <a:pt x="184" y="30"/>
                  </a:lnTo>
                  <a:lnTo>
                    <a:pt x="136" y="88"/>
                  </a:lnTo>
                  <a:lnTo>
                    <a:pt x="145" y="13"/>
                  </a:lnTo>
                  <a:lnTo>
                    <a:pt x="145" y="13"/>
                  </a:lnTo>
                  <a:lnTo>
                    <a:pt x="144" y="13"/>
                  </a:lnTo>
                  <a:lnTo>
                    <a:pt x="122" y="85"/>
                  </a:lnTo>
                  <a:lnTo>
                    <a:pt x="116" y="62"/>
                  </a:lnTo>
                  <a:lnTo>
                    <a:pt x="103" y="11"/>
                  </a:lnTo>
                  <a:lnTo>
                    <a:pt x="103" y="11"/>
                  </a:lnTo>
                  <a:lnTo>
                    <a:pt x="102" y="11"/>
                  </a:lnTo>
                  <a:lnTo>
                    <a:pt x="103" y="16"/>
                  </a:lnTo>
                  <a:lnTo>
                    <a:pt x="108" y="88"/>
                  </a:lnTo>
                  <a:lnTo>
                    <a:pt x="61" y="28"/>
                  </a:lnTo>
                  <a:lnTo>
                    <a:pt x="61" y="28"/>
                  </a:lnTo>
                  <a:lnTo>
                    <a:pt x="61" y="28"/>
                  </a:lnTo>
                  <a:lnTo>
                    <a:pt x="96" y="94"/>
                  </a:lnTo>
                  <a:lnTo>
                    <a:pt x="30" y="59"/>
                  </a:lnTo>
                  <a:lnTo>
                    <a:pt x="30" y="59"/>
                  </a:lnTo>
                  <a:lnTo>
                    <a:pt x="29" y="59"/>
                  </a:lnTo>
                  <a:lnTo>
                    <a:pt x="82" y="102"/>
                  </a:lnTo>
                  <a:lnTo>
                    <a:pt x="88" y="107"/>
                  </a:lnTo>
                  <a:lnTo>
                    <a:pt x="13" y="98"/>
                  </a:lnTo>
                  <a:lnTo>
                    <a:pt x="13" y="98"/>
                  </a:lnTo>
                  <a:lnTo>
                    <a:pt x="13" y="99"/>
                  </a:lnTo>
                  <a:lnTo>
                    <a:pt x="86" y="121"/>
                  </a:lnTo>
                  <a:lnTo>
                    <a:pt x="14" y="142"/>
                  </a:lnTo>
                  <a:lnTo>
                    <a:pt x="14" y="142"/>
                  </a:lnTo>
                  <a:lnTo>
                    <a:pt x="14" y="142"/>
                  </a:lnTo>
                  <a:lnTo>
                    <a:pt x="88" y="133"/>
                  </a:lnTo>
                  <a:lnTo>
                    <a:pt x="29" y="183"/>
                  </a:lnTo>
                  <a:lnTo>
                    <a:pt x="29" y="183"/>
                  </a:lnTo>
                  <a:lnTo>
                    <a:pt x="29" y="184"/>
                  </a:lnTo>
                  <a:lnTo>
                    <a:pt x="30" y="183"/>
                  </a:lnTo>
                  <a:lnTo>
                    <a:pt x="77" y="159"/>
                  </a:lnTo>
                  <a:lnTo>
                    <a:pt x="88" y="142"/>
                  </a:lnTo>
                  <a:lnTo>
                    <a:pt x="101" y="142"/>
                  </a:lnTo>
                  <a:lnTo>
                    <a:pt x="93" y="135"/>
                  </a:lnTo>
                  <a:lnTo>
                    <a:pt x="121" y="89"/>
                  </a:lnTo>
                  <a:lnTo>
                    <a:pt x="104" y="144"/>
                  </a:lnTo>
                  <a:lnTo>
                    <a:pt x="104" y="14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12" name="Freeform 84">
              <a:extLst>
                <a:ext uri="{FF2B5EF4-FFF2-40B4-BE49-F238E27FC236}">
                  <a16:creationId xmlns:a16="http://schemas.microsoft.com/office/drawing/2014/main" id="{2AA1B5B9-7DCC-461B-B4F4-559CF5091E10}"/>
                </a:ext>
              </a:extLst>
            </p:cNvPr>
            <p:cNvSpPr>
              <a:spLocks/>
            </p:cNvSpPr>
            <p:nvPr userDrawn="1"/>
          </p:nvSpPr>
          <p:spPr bwMode="auto">
            <a:xfrm>
              <a:off x="6923088" y="4475163"/>
              <a:ext cx="387350" cy="369888"/>
            </a:xfrm>
            <a:custGeom>
              <a:avLst/>
              <a:gdLst>
                <a:gd name="T0" fmla="*/ 161 w 244"/>
                <a:gd name="T1" fmla="*/ 152 h 233"/>
                <a:gd name="T2" fmla="*/ 76 w 244"/>
                <a:gd name="T3" fmla="*/ 233 h 233"/>
                <a:gd name="T4" fmla="*/ 55 w 244"/>
                <a:gd name="T5" fmla="*/ 221 h 233"/>
                <a:gd name="T6" fmla="*/ 27 w 244"/>
                <a:gd name="T7" fmla="*/ 197 h 233"/>
                <a:gd name="T8" fmla="*/ 9 w 244"/>
                <a:gd name="T9" fmla="*/ 166 h 233"/>
                <a:gd name="T10" fmla="*/ 2 w 244"/>
                <a:gd name="T11" fmla="*/ 144 h 233"/>
                <a:gd name="T12" fmla="*/ 1 w 244"/>
                <a:gd name="T13" fmla="*/ 108 h 233"/>
                <a:gd name="T14" fmla="*/ 9 w 244"/>
                <a:gd name="T15" fmla="*/ 74 h 233"/>
                <a:gd name="T16" fmla="*/ 21 w 244"/>
                <a:gd name="T17" fmla="*/ 53 h 233"/>
                <a:gd name="T18" fmla="*/ 46 w 244"/>
                <a:gd name="T19" fmla="*/ 26 h 233"/>
                <a:gd name="T20" fmla="*/ 77 w 244"/>
                <a:gd name="T21" fmla="*/ 7 h 233"/>
                <a:gd name="T22" fmla="*/ 96 w 244"/>
                <a:gd name="T23" fmla="*/ 2 h 233"/>
                <a:gd name="T24" fmla="*/ 127 w 244"/>
                <a:gd name="T25" fmla="*/ 0 h 233"/>
                <a:gd name="T26" fmla="*/ 156 w 244"/>
                <a:gd name="T27" fmla="*/ 5 h 233"/>
                <a:gd name="T28" fmla="*/ 177 w 244"/>
                <a:gd name="T29" fmla="*/ 13 h 233"/>
                <a:gd name="T30" fmla="*/ 205 w 244"/>
                <a:gd name="T31" fmla="*/ 33 h 233"/>
                <a:gd name="T32" fmla="*/ 226 w 244"/>
                <a:gd name="T33" fmla="*/ 59 h 233"/>
                <a:gd name="T34" fmla="*/ 237 w 244"/>
                <a:gd name="T35" fmla="*/ 82 h 233"/>
                <a:gd name="T36" fmla="*/ 244 w 244"/>
                <a:gd name="T37" fmla="*/ 119 h 233"/>
                <a:gd name="T38" fmla="*/ 238 w 244"/>
                <a:gd name="T39" fmla="*/ 157 h 233"/>
                <a:gd name="T40" fmla="*/ 223 w 244"/>
                <a:gd name="T41" fmla="*/ 188 h 233"/>
                <a:gd name="T42" fmla="*/ 199 w 244"/>
                <a:gd name="T43" fmla="*/ 215 h 233"/>
                <a:gd name="T44" fmla="*/ 211 w 244"/>
                <a:gd name="T45" fmla="*/ 186 h 233"/>
                <a:gd name="T46" fmla="*/ 152 w 244"/>
                <a:gd name="T47" fmla="*/ 135 h 233"/>
                <a:gd name="T48" fmla="*/ 230 w 244"/>
                <a:gd name="T49" fmla="*/ 146 h 233"/>
                <a:gd name="T50" fmla="*/ 232 w 244"/>
                <a:gd name="T51" fmla="*/ 103 h 233"/>
                <a:gd name="T52" fmla="*/ 156 w 244"/>
                <a:gd name="T53" fmla="*/ 108 h 233"/>
                <a:gd name="T54" fmla="*/ 216 w 244"/>
                <a:gd name="T55" fmla="*/ 62 h 233"/>
                <a:gd name="T56" fmla="*/ 148 w 244"/>
                <a:gd name="T57" fmla="*/ 96 h 233"/>
                <a:gd name="T58" fmla="*/ 184 w 244"/>
                <a:gd name="T59" fmla="*/ 30 h 233"/>
                <a:gd name="T60" fmla="*/ 145 w 244"/>
                <a:gd name="T61" fmla="*/ 13 h 233"/>
                <a:gd name="T62" fmla="*/ 116 w 244"/>
                <a:gd name="T63" fmla="*/ 62 h 233"/>
                <a:gd name="T64" fmla="*/ 102 w 244"/>
                <a:gd name="T65" fmla="*/ 11 h 233"/>
                <a:gd name="T66" fmla="*/ 61 w 244"/>
                <a:gd name="T67" fmla="*/ 28 h 233"/>
                <a:gd name="T68" fmla="*/ 96 w 244"/>
                <a:gd name="T69" fmla="*/ 94 h 233"/>
                <a:gd name="T70" fmla="*/ 29 w 244"/>
                <a:gd name="T71" fmla="*/ 59 h 233"/>
                <a:gd name="T72" fmla="*/ 13 w 244"/>
                <a:gd name="T73" fmla="*/ 98 h 233"/>
                <a:gd name="T74" fmla="*/ 86 w 244"/>
                <a:gd name="T75" fmla="*/ 121 h 233"/>
                <a:gd name="T76" fmla="*/ 14 w 244"/>
                <a:gd name="T77" fmla="*/ 142 h 233"/>
                <a:gd name="T78" fmla="*/ 29 w 244"/>
                <a:gd name="T79" fmla="*/ 183 h 233"/>
                <a:gd name="T80" fmla="*/ 77 w 244"/>
                <a:gd name="T81" fmla="*/ 159 h 233"/>
                <a:gd name="T82" fmla="*/ 93 w 244"/>
                <a:gd name="T83" fmla="*/ 135 h 233"/>
                <a:gd name="T84" fmla="*/ 104 w 244"/>
                <a:gd name="T85" fmla="*/ 14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44" h="233">
                  <a:moveTo>
                    <a:pt x="104" y="144"/>
                  </a:moveTo>
                  <a:lnTo>
                    <a:pt x="148" y="144"/>
                  </a:lnTo>
                  <a:lnTo>
                    <a:pt x="161" y="152"/>
                  </a:lnTo>
                  <a:lnTo>
                    <a:pt x="102" y="152"/>
                  </a:lnTo>
                  <a:lnTo>
                    <a:pt x="79" y="225"/>
                  </a:lnTo>
                  <a:lnTo>
                    <a:pt x="76" y="233"/>
                  </a:lnTo>
                  <a:lnTo>
                    <a:pt x="76" y="233"/>
                  </a:lnTo>
                  <a:lnTo>
                    <a:pt x="66" y="228"/>
                  </a:lnTo>
                  <a:lnTo>
                    <a:pt x="55" y="221"/>
                  </a:lnTo>
                  <a:lnTo>
                    <a:pt x="45" y="214"/>
                  </a:lnTo>
                  <a:lnTo>
                    <a:pt x="36" y="206"/>
                  </a:lnTo>
                  <a:lnTo>
                    <a:pt x="27" y="197"/>
                  </a:lnTo>
                  <a:lnTo>
                    <a:pt x="20" y="187"/>
                  </a:lnTo>
                  <a:lnTo>
                    <a:pt x="14" y="177"/>
                  </a:lnTo>
                  <a:lnTo>
                    <a:pt x="9" y="166"/>
                  </a:lnTo>
                  <a:lnTo>
                    <a:pt x="9" y="166"/>
                  </a:lnTo>
                  <a:lnTo>
                    <a:pt x="5" y="156"/>
                  </a:lnTo>
                  <a:lnTo>
                    <a:pt x="2" y="144"/>
                  </a:lnTo>
                  <a:lnTo>
                    <a:pt x="0" y="132"/>
                  </a:lnTo>
                  <a:lnTo>
                    <a:pt x="0" y="121"/>
                  </a:lnTo>
                  <a:lnTo>
                    <a:pt x="1" y="108"/>
                  </a:lnTo>
                  <a:lnTo>
                    <a:pt x="2" y="96"/>
                  </a:lnTo>
                  <a:lnTo>
                    <a:pt x="5" y="85"/>
                  </a:lnTo>
                  <a:lnTo>
                    <a:pt x="9" y="74"/>
                  </a:lnTo>
                  <a:lnTo>
                    <a:pt x="9" y="74"/>
                  </a:lnTo>
                  <a:lnTo>
                    <a:pt x="14" y="63"/>
                  </a:lnTo>
                  <a:lnTo>
                    <a:pt x="21" y="53"/>
                  </a:lnTo>
                  <a:lnTo>
                    <a:pt x="28" y="43"/>
                  </a:lnTo>
                  <a:lnTo>
                    <a:pt x="36" y="34"/>
                  </a:lnTo>
                  <a:lnTo>
                    <a:pt x="46" y="26"/>
                  </a:lnTo>
                  <a:lnTo>
                    <a:pt x="56" y="19"/>
                  </a:lnTo>
                  <a:lnTo>
                    <a:pt x="67" y="12"/>
                  </a:lnTo>
                  <a:lnTo>
                    <a:pt x="77" y="7"/>
                  </a:lnTo>
                  <a:lnTo>
                    <a:pt x="77" y="7"/>
                  </a:lnTo>
                  <a:lnTo>
                    <a:pt x="87" y="5"/>
                  </a:lnTo>
                  <a:lnTo>
                    <a:pt x="96" y="2"/>
                  </a:lnTo>
                  <a:lnTo>
                    <a:pt x="107" y="0"/>
                  </a:lnTo>
                  <a:lnTo>
                    <a:pt x="116" y="0"/>
                  </a:lnTo>
                  <a:lnTo>
                    <a:pt x="127" y="0"/>
                  </a:lnTo>
                  <a:lnTo>
                    <a:pt x="137" y="0"/>
                  </a:lnTo>
                  <a:lnTo>
                    <a:pt x="146" y="2"/>
                  </a:lnTo>
                  <a:lnTo>
                    <a:pt x="156" y="5"/>
                  </a:lnTo>
                  <a:lnTo>
                    <a:pt x="156" y="5"/>
                  </a:lnTo>
                  <a:lnTo>
                    <a:pt x="166" y="8"/>
                  </a:lnTo>
                  <a:lnTo>
                    <a:pt x="177" y="13"/>
                  </a:lnTo>
                  <a:lnTo>
                    <a:pt x="186" y="19"/>
                  </a:lnTo>
                  <a:lnTo>
                    <a:pt x="196" y="25"/>
                  </a:lnTo>
                  <a:lnTo>
                    <a:pt x="205" y="33"/>
                  </a:lnTo>
                  <a:lnTo>
                    <a:pt x="213" y="41"/>
                  </a:lnTo>
                  <a:lnTo>
                    <a:pt x="220" y="49"/>
                  </a:lnTo>
                  <a:lnTo>
                    <a:pt x="226" y="59"/>
                  </a:lnTo>
                  <a:lnTo>
                    <a:pt x="226" y="59"/>
                  </a:lnTo>
                  <a:lnTo>
                    <a:pt x="232" y="70"/>
                  </a:lnTo>
                  <a:lnTo>
                    <a:pt x="237" y="82"/>
                  </a:lnTo>
                  <a:lnTo>
                    <a:pt x="240" y="94"/>
                  </a:lnTo>
                  <a:lnTo>
                    <a:pt x="243" y="107"/>
                  </a:lnTo>
                  <a:lnTo>
                    <a:pt x="244" y="119"/>
                  </a:lnTo>
                  <a:lnTo>
                    <a:pt x="243" y="132"/>
                  </a:lnTo>
                  <a:lnTo>
                    <a:pt x="241" y="145"/>
                  </a:lnTo>
                  <a:lnTo>
                    <a:pt x="238" y="157"/>
                  </a:lnTo>
                  <a:lnTo>
                    <a:pt x="238" y="157"/>
                  </a:lnTo>
                  <a:lnTo>
                    <a:pt x="232" y="173"/>
                  </a:lnTo>
                  <a:lnTo>
                    <a:pt x="223" y="188"/>
                  </a:lnTo>
                  <a:lnTo>
                    <a:pt x="212" y="202"/>
                  </a:lnTo>
                  <a:lnTo>
                    <a:pt x="206" y="210"/>
                  </a:lnTo>
                  <a:lnTo>
                    <a:pt x="199" y="215"/>
                  </a:lnTo>
                  <a:lnTo>
                    <a:pt x="196" y="210"/>
                  </a:lnTo>
                  <a:lnTo>
                    <a:pt x="166" y="162"/>
                  </a:lnTo>
                  <a:lnTo>
                    <a:pt x="211" y="186"/>
                  </a:lnTo>
                  <a:lnTo>
                    <a:pt x="211" y="186"/>
                  </a:lnTo>
                  <a:lnTo>
                    <a:pt x="212" y="186"/>
                  </a:lnTo>
                  <a:lnTo>
                    <a:pt x="152" y="135"/>
                  </a:lnTo>
                  <a:lnTo>
                    <a:pt x="229" y="146"/>
                  </a:lnTo>
                  <a:lnTo>
                    <a:pt x="229" y="146"/>
                  </a:lnTo>
                  <a:lnTo>
                    <a:pt x="230" y="146"/>
                  </a:lnTo>
                  <a:lnTo>
                    <a:pt x="229" y="146"/>
                  </a:lnTo>
                  <a:lnTo>
                    <a:pt x="157" y="121"/>
                  </a:lnTo>
                  <a:lnTo>
                    <a:pt x="232" y="103"/>
                  </a:lnTo>
                  <a:lnTo>
                    <a:pt x="232" y="103"/>
                  </a:lnTo>
                  <a:lnTo>
                    <a:pt x="232" y="102"/>
                  </a:lnTo>
                  <a:lnTo>
                    <a:pt x="156" y="108"/>
                  </a:lnTo>
                  <a:lnTo>
                    <a:pt x="210" y="67"/>
                  </a:lnTo>
                  <a:lnTo>
                    <a:pt x="216" y="62"/>
                  </a:lnTo>
                  <a:lnTo>
                    <a:pt x="216" y="62"/>
                  </a:lnTo>
                  <a:lnTo>
                    <a:pt x="214" y="62"/>
                  </a:lnTo>
                  <a:lnTo>
                    <a:pt x="158" y="91"/>
                  </a:lnTo>
                  <a:lnTo>
                    <a:pt x="148" y="96"/>
                  </a:lnTo>
                  <a:lnTo>
                    <a:pt x="185" y="30"/>
                  </a:lnTo>
                  <a:lnTo>
                    <a:pt x="185" y="30"/>
                  </a:lnTo>
                  <a:lnTo>
                    <a:pt x="184" y="30"/>
                  </a:lnTo>
                  <a:lnTo>
                    <a:pt x="136" y="88"/>
                  </a:lnTo>
                  <a:lnTo>
                    <a:pt x="145" y="13"/>
                  </a:lnTo>
                  <a:lnTo>
                    <a:pt x="145" y="13"/>
                  </a:lnTo>
                  <a:lnTo>
                    <a:pt x="144" y="13"/>
                  </a:lnTo>
                  <a:lnTo>
                    <a:pt x="122" y="85"/>
                  </a:lnTo>
                  <a:lnTo>
                    <a:pt x="116" y="62"/>
                  </a:lnTo>
                  <a:lnTo>
                    <a:pt x="103" y="11"/>
                  </a:lnTo>
                  <a:lnTo>
                    <a:pt x="103" y="11"/>
                  </a:lnTo>
                  <a:lnTo>
                    <a:pt x="102" y="11"/>
                  </a:lnTo>
                  <a:lnTo>
                    <a:pt x="103" y="16"/>
                  </a:lnTo>
                  <a:lnTo>
                    <a:pt x="108" y="88"/>
                  </a:lnTo>
                  <a:lnTo>
                    <a:pt x="61" y="28"/>
                  </a:lnTo>
                  <a:lnTo>
                    <a:pt x="61" y="28"/>
                  </a:lnTo>
                  <a:lnTo>
                    <a:pt x="61" y="28"/>
                  </a:lnTo>
                  <a:lnTo>
                    <a:pt x="96" y="94"/>
                  </a:lnTo>
                  <a:lnTo>
                    <a:pt x="30" y="59"/>
                  </a:lnTo>
                  <a:lnTo>
                    <a:pt x="30" y="59"/>
                  </a:lnTo>
                  <a:lnTo>
                    <a:pt x="29" y="59"/>
                  </a:lnTo>
                  <a:lnTo>
                    <a:pt x="82" y="102"/>
                  </a:lnTo>
                  <a:lnTo>
                    <a:pt x="88" y="107"/>
                  </a:lnTo>
                  <a:lnTo>
                    <a:pt x="13" y="98"/>
                  </a:lnTo>
                  <a:lnTo>
                    <a:pt x="13" y="98"/>
                  </a:lnTo>
                  <a:lnTo>
                    <a:pt x="13" y="99"/>
                  </a:lnTo>
                  <a:lnTo>
                    <a:pt x="86" y="121"/>
                  </a:lnTo>
                  <a:lnTo>
                    <a:pt x="14" y="142"/>
                  </a:lnTo>
                  <a:lnTo>
                    <a:pt x="14" y="142"/>
                  </a:lnTo>
                  <a:lnTo>
                    <a:pt x="14" y="142"/>
                  </a:lnTo>
                  <a:lnTo>
                    <a:pt x="88" y="133"/>
                  </a:lnTo>
                  <a:lnTo>
                    <a:pt x="29" y="183"/>
                  </a:lnTo>
                  <a:lnTo>
                    <a:pt x="29" y="183"/>
                  </a:lnTo>
                  <a:lnTo>
                    <a:pt x="29" y="184"/>
                  </a:lnTo>
                  <a:lnTo>
                    <a:pt x="30" y="183"/>
                  </a:lnTo>
                  <a:lnTo>
                    <a:pt x="77" y="159"/>
                  </a:lnTo>
                  <a:lnTo>
                    <a:pt x="88" y="142"/>
                  </a:lnTo>
                  <a:lnTo>
                    <a:pt x="101" y="142"/>
                  </a:lnTo>
                  <a:lnTo>
                    <a:pt x="93" y="135"/>
                  </a:lnTo>
                  <a:lnTo>
                    <a:pt x="121" y="89"/>
                  </a:lnTo>
                  <a:lnTo>
                    <a:pt x="104" y="144"/>
                  </a:lnTo>
                  <a:lnTo>
                    <a:pt x="104" y="14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13" name="Freeform 85">
              <a:extLst>
                <a:ext uri="{FF2B5EF4-FFF2-40B4-BE49-F238E27FC236}">
                  <a16:creationId xmlns:a16="http://schemas.microsoft.com/office/drawing/2014/main" id="{7C1EA5EC-6466-5ED0-FBC2-8516E3A3D089}"/>
                </a:ext>
              </a:extLst>
            </p:cNvPr>
            <p:cNvSpPr>
              <a:spLocks/>
            </p:cNvSpPr>
            <p:nvPr userDrawn="1"/>
          </p:nvSpPr>
          <p:spPr bwMode="auto">
            <a:xfrm>
              <a:off x="7337426" y="4533901"/>
              <a:ext cx="265113" cy="266700"/>
            </a:xfrm>
            <a:custGeom>
              <a:avLst/>
              <a:gdLst>
                <a:gd name="T0" fmla="*/ 59 w 167"/>
                <a:gd name="T1" fmla="*/ 168 h 168"/>
                <a:gd name="T2" fmla="*/ 0 w 167"/>
                <a:gd name="T3" fmla="*/ 168 h 168"/>
                <a:gd name="T4" fmla="*/ 47 w 167"/>
                <a:gd name="T5" fmla="*/ 0 h 168"/>
                <a:gd name="T6" fmla="*/ 167 w 167"/>
                <a:gd name="T7" fmla="*/ 0 h 168"/>
                <a:gd name="T8" fmla="*/ 156 w 167"/>
                <a:gd name="T9" fmla="*/ 40 h 168"/>
                <a:gd name="T10" fmla="*/ 94 w 167"/>
                <a:gd name="T11" fmla="*/ 40 h 168"/>
                <a:gd name="T12" fmla="*/ 87 w 167"/>
                <a:gd name="T13" fmla="*/ 68 h 168"/>
                <a:gd name="T14" fmla="*/ 148 w 167"/>
                <a:gd name="T15" fmla="*/ 68 h 168"/>
                <a:gd name="T16" fmla="*/ 137 w 167"/>
                <a:gd name="T17" fmla="*/ 106 h 168"/>
                <a:gd name="T18" fmla="*/ 76 w 167"/>
                <a:gd name="T19" fmla="*/ 106 h 168"/>
                <a:gd name="T20" fmla="*/ 59 w 167"/>
                <a:gd name="T21" fmla="*/ 168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7" h="168">
                  <a:moveTo>
                    <a:pt x="59" y="168"/>
                  </a:moveTo>
                  <a:lnTo>
                    <a:pt x="0" y="168"/>
                  </a:lnTo>
                  <a:lnTo>
                    <a:pt x="47" y="0"/>
                  </a:lnTo>
                  <a:lnTo>
                    <a:pt x="167" y="0"/>
                  </a:lnTo>
                  <a:lnTo>
                    <a:pt x="156" y="40"/>
                  </a:lnTo>
                  <a:lnTo>
                    <a:pt x="94" y="40"/>
                  </a:lnTo>
                  <a:lnTo>
                    <a:pt x="87" y="68"/>
                  </a:lnTo>
                  <a:lnTo>
                    <a:pt x="148" y="68"/>
                  </a:lnTo>
                  <a:lnTo>
                    <a:pt x="137" y="106"/>
                  </a:lnTo>
                  <a:lnTo>
                    <a:pt x="76" y="106"/>
                  </a:lnTo>
                  <a:lnTo>
                    <a:pt x="59" y="16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14" name="Freeform 86">
              <a:extLst>
                <a:ext uri="{FF2B5EF4-FFF2-40B4-BE49-F238E27FC236}">
                  <a16:creationId xmlns:a16="http://schemas.microsoft.com/office/drawing/2014/main" id="{D135D3A3-8ADE-A345-A9B7-0A6DFFEACDEC}"/>
                </a:ext>
              </a:extLst>
            </p:cNvPr>
            <p:cNvSpPr>
              <a:spLocks noEditPoints="1"/>
            </p:cNvSpPr>
            <p:nvPr userDrawn="1"/>
          </p:nvSpPr>
          <p:spPr bwMode="auto">
            <a:xfrm>
              <a:off x="7553326" y="4533901"/>
              <a:ext cx="166688" cy="266700"/>
            </a:xfrm>
            <a:custGeom>
              <a:avLst/>
              <a:gdLst>
                <a:gd name="T0" fmla="*/ 58 w 105"/>
                <a:gd name="T1" fmla="*/ 168 h 168"/>
                <a:gd name="T2" fmla="*/ 0 w 105"/>
                <a:gd name="T3" fmla="*/ 168 h 168"/>
                <a:gd name="T4" fmla="*/ 34 w 105"/>
                <a:gd name="T5" fmla="*/ 46 h 168"/>
                <a:gd name="T6" fmla="*/ 93 w 105"/>
                <a:gd name="T7" fmla="*/ 46 h 168"/>
                <a:gd name="T8" fmla="*/ 58 w 105"/>
                <a:gd name="T9" fmla="*/ 168 h 168"/>
                <a:gd name="T10" fmla="*/ 95 w 105"/>
                <a:gd name="T11" fmla="*/ 34 h 168"/>
                <a:gd name="T12" fmla="*/ 38 w 105"/>
                <a:gd name="T13" fmla="*/ 34 h 168"/>
                <a:gd name="T14" fmla="*/ 47 w 105"/>
                <a:gd name="T15" fmla="*/ 0 h 168"/>
                <a:gd name="T16" fmla="*/ 105 w 105"/>
                <a:gd name="T17" fmla="*/ 0 h 168"/>
                <a:gd name="T18" fmla="*/ 95 w 105"/>
                <a:gd name="T19" fmla="*/ 34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5" h="168">
                  <a:moveTo>
                    <a:pt x="58" y="168"/>
                  </a:moveTo>
                  <a:lnTo>
                    <a:pt x="0" y="168"/>
                  </a:lnTo>
                  <a:lnTo>
                    <a:pt x="34" y="46"/>
                  </a:lnTo>
                  <a:lnTo>
                    <a:pt x="93" y="46"/>
                  </a:lnTo>
                  <a:lnTo>
                    <a:pt x="58" y="168"/>
                  </a:lnTo>
                  <a:close/>
                  <a:moveTo>
                    <a:pt x="95" y="34"/>
                  </a:moveTo>
                  <a:lnTo>
                    <a:pt x="38" y="34"/>
                  </a:lnTo>
                  <a:lnTo>
                    <a:pt x="47" y="0"/>
                  </a:lnTo>
                  <a:lnTo>
                    <a:pt x="105" y="0"/>
                  </a:lnTo>
                  <a:lnTo>
                    <a:pt x="95" y="3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15" name="Freeform 87">
              <a:extLst>
                <a:ext uri="{FF2B5EF4-FFF2-40B4-BE49-F238E27FC236}">
                  <a16:creationId xmlns:a16="http://schemas.microsoft.com/office/drawing/2014/main" id="{16E82CBA-701B-8A6F-C69E-0C27DADCCC12}"/>
                </a:ext>
              </a:extLst>
            </p:cNvPr>
            <p:cNvSpPr>
              <a:spLocks noEditPoints="1"/>
            </p:cNvSpPr>
            <p:nvPr userDrawn="1"/>
          </p:nvSpPr>
          <p:spPr bwMode="auto">
            <a:xfrm>
              <a:off x="7685088" y="4533901"/>
              <a:ext cx="273050" cy="269875"/>
            </a:xfrm>
            <a:custGeom>
              <a:avLst/>
              <a:gdLst>
                <a:gd name="T0" fmla="*/ 125 w 172"/>
                <a:gd name="T1" fmla="*/ 168 h 170"/>
                <a:gd name="T2" fmla="*/ 68 w 172"/>
                <a:gd name="T3" fmla="*/ 168 h 170"/>
                <a:gd name="T4" fmla="*/ 72 w 172"/>
                <a:gd name="T5" fmla="*/ 154 h 170"/>
                <a:gd name="T6" fmla="*/ 72 w 172"/>
                <a:gd name="T7" fmla="*/ 154 h 170"/>
                <a:gd name="T8" fmla="*/ 64 w 172"/>
                <a:gd name="T9" fmla="*/ 161 h 170"/>
                <a:gd name="T10" fmla="*/ 54 w 172"/>
                <a:gd name="T11" fmla="*/ 165 h 170"/>
                <a:gd name="T12" fmla="*/ 44 w 172"/>
                <a:gd name="T13" fmla="*/ 169 h 170"/>
                <a:gd name="T14" fmla="*/ 31 w 172"/>
                <a:gd name="T15" fmla="*/ 170 h 170"/>
                <a:gd name="T16" fmla="*/ 31 w 172"/>
                <a:gd name="T17" fmla="*/ 170 h 170"/>
                <a:gd name="T18" fmla="*/ 24 w 172"/>
                <a:gd name="T19" fmla="*/ 170 h 170"/>
                <a:gd name="T20" fmla="*/ 18 w 172"/>
                <a:gd name="T21" fmla="*/ 169 h 170"/>
                <a:gd name="T22" fmla="*/ 12 w 172"/>
                <a:gd name="T23" fmla="*/ 167 h 170"/>
                <a:gd name="T24" fmla="*/ 9 w 172"/>
                <a:gd name="T25" fmla="*/ 163 h 170"/>
                <a:gd name="T26" fmla="*/ 5 w 172"/>
                <a:gd name="T27" fmla="*/ 160 h 170"/>
                <a:gd name="T28" fmla="*/ 2 w 172"/>
                <a:gd name="T29" fmla="*/ 155 h 170"/>
                <a:gd name="T30" fmla="*/ 0 w 172"/>
                <a:gd name="T31" fmla="*/ 149 h 170"/>
                <a:gd name="T32" fmla="*/ 0 w 172"/>
                <a:gd name="T33" fmla="*/ 142 h 170"/>
                <a:gd name="T34" fmla="*/ 0 w 172"/>
                <a:gd name="T35" fmla="*/ 142 h 170"/>
                <a:gd name="T36" fmla="*/ 2 w 172"/>
                <a:gd name="T37" fmla="*/ 126 h 170"/>
                <a:gd name="T38" fmla="*/ 5 w 172"/>
                <a:gd name="T39" fmla="*/ 106 h 170"/>
                <a:gd name="T40" fmla="*/ 12 w 172"/>
                <a:gd name="T41" fmla="*/ 86 h 170"/>
                <a:gd name="T42" fmla="*/ 20 w 172"/>
                <a:gd name="T43" fmla="*/ 68 h 170"/>
                <a:gd name="T44" fmla="*/ 20 w 172"/>
                <a:gd name="T45" fmla="*/ 68 h 170"/>
                <a:gd name="T46" fmla="*/ 24 w 172"/>
                <a:gd name="T47" fmla="*/ 62 h 170"/>
                <a:gd name="T48" fmla="*/ 29 w 172"/>
                <a:gd name="T49" fmla="*/ 58 h 170"/>
                <a:gd name="T50" fmla="*/ 33 w 172"/>
                <a:gd name="T51" fmla="*/ 53 h 170"/>
                <a:gd name="T52" fmla="*/ 39 w 172"/>
                <a:gd name="T53" fmla="*/ 50 h 170"/>
                <a:gd name="T54" fmla="*/ 45 w 172"/>
                <a:gd name="T55" fmla="*/ 47 h 170"/>
                <a:gd name="T56" fmla="*/ 51 w 172"/>
                <a:gd name="T57" fmla="*/ 45 h 170"/>
                <a:gd name="T58" fmla="*/ 58 w 172"/>
                <a:gd name="T59" fmla="*/ 44 h 170"/>
                <a:gd name="T60" fmla="*/ 65 w 172"/>
                <a:gd name="T61" fmla="*/ 44 h 170"/>
                <a:gd name="T62" fmla="*/ 65 w 172"/>
                <a:gd name="T63" fmla="*/ 44 h 170"/>
                <a:gd name="T64" fmla="*/ 77 w 172"/>
                <a:gd name="T65" fmla="*/ 45 h 170"/>
                <a:gd name="T66" fmla="*/ 86 w 172"/>
                <a:gd name="T67" fmla="*/ 48 h 170"/>
                <a:gd name="T68" fmla="*/ 93 w 172"/>
                <a:gd name="T69" fmla="*/ 53 h 170"/>
                <a:gd name="T70" fmla="*/ 98 w 172"/>
                <a:gd name="T71" fmla="*/ 60 h 170"/>
                <a:gd name="T72" fmla="*/ 114 w 172"/>
                <a:gd name="T73" fmla="*/ 0 h 170"/>
                <a:gd name="T74" fmla="*/ 172 w 172"/>
                <a:gd name="T75" fmla="*/ 0 h 170"/>
                <a:gd name="T76" fmla="*/ 125 w 172"/>
                <a:gd name="T77" fmla="*/ 168 h 170"/>
                <a:gd name="T78" fmla="*/ 81 w 172"/>
                <a:gd name="T79" fmla="*/ 82 h 170"/>
                <a:gd name="T80" fmla="*/ 81 w 172"/>
                <a:gd name="T81" fmla="*/ 82 h 170"/>
                <a:gd name="T82" fmla="*/ 78 w 172"/>
                <a:gd name="T83" fmla="*/ 82 h 170"/>
                <a:gd name="T84" fmla="*/ 74 w 172"/>
                <a:gd name="T85" fmla="*/ 84 h 170"/>
                <a:gd name="T86" fmla="*/ 71 w 172"/>
                <a:gd name="T87" fmla="*/ 86 h 170"/>
                <a:gd name="T88" fmla="*/ 68 w 172"/>
                <a:gd name="T89" fmla="*/ 91 h 170"/>
                <a:gd name="T90" fmla="*/ 68 w 172"/>
                <a:gd name="T91" fmla="*/ 91 h 170"/>
                <a:gd name="T92" fmla="*/ 63 w 172"/>
                <a:gd name="T93" fmla="*/ 106 h 170"/>
                <a:gd name="T94" fmla="*/ 61 w 172"/>
                <a:gd name="T95" fmla="*/ 114 h 170"/>
                <a:gd name="T96" fmla="*/ 60 w 172"/>
                <a:gd name="T97" fmla="*/ 121 h 170"/>
                <a:gd name="T98" fmla="*/ 60 w 172"/>
                <a:gd name="T99" fmla="*/ 121 h 170"/>
                <a:gd name="T100" fmla="*/ 61 w 172"/>
                <a:gd name="T101" fmla="*/ 125 h 170"/>
                <a:gd name="T102" fmla="*/ 63 w 172"/>
                <a:gd name="T103" fmla="*/ 127 h 170"/>
                <a:gd name="T104" fmla="*/ 65 w 172"/>
                <a:gd name="T105" fmla="*/ 129 h 170"/>
                <a:gd name="T106" fmla="*/ 70 w 172"/>
                <a:gd name="T107" fmla="*/ 130 h 170"/>
                <a:gd name="T108" fmla="*/ 70 w 172"/>
                <a:gd name="T109" fmla="*/ 130 h 170"/>
                <a:gd name="T110" fmla="*/ 74 w 172"/>
                <a:gd name="T111" fmla="*/ 129 h 170"/>
                <a:gd name="T112" fmla="*/ 79 w 172"/>
                <a:gd name="T113" fmla="*/ 127 h 170"/>
                <a:gd name="T114" fmla="*/ 91 w 172"/>
                <a:gd name="T115" fmla="*/ 87 h 170"/>
                <a:gd name="T116" fmla="*/ 91 w 172"/>
                <a:gd name="T117" fmla="*/ 87 h 170"/>
                <a:gd name="T118" fmla="*/ 87 w 172"/>
                <a:gd name="T119" fmla="*/ 84 h 170"/>
                <a:gd name="T120" fmla="*/ 81 w 172"/>
                <a:gd name="T121" fmla="*/ 82 h 170"/>
                <a:gd name="T122" fmla="*/ 81 w 172"/>
                <a:gd name="T123" fmla="*/ 82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72" h="170">
                  <a:moveTo>
                    <a:pt x="125" y="168"/>
                  </a:moveTo>
                  <a:lnTo>
                    <a:pt x="68" y="168"/>
                  </a:lnTo>
                  <a:lnTo>
                    <a:pt x="72" y="154"/>
                  </a:lnTo>
                  <a:lnTo>
                    <a:pt x="72" y="154"/>
                  </a:lnTo>
                  <a:lnTo>
                    <a:pt x="64" y="161"/>
                  </a:lnTo>
                  <a:lnTo>
                    <a:pt x="54" y="165"/>
                  </a:lnTo>
                  <a:lnTo>
                    <a:pt x="44" y="169"/>
                  </a:lnTo>
                  <a:lnTo>
                    <a:pt x="31" y="170"/>
                  </a:lnTo>
                  <a:lnTo>
                    <a:pt x="31" y="170"/>
                  </a:lnTo>
                  <a:lnTo>
                    <a:pt x="24" y="170"/>
                  </a:lnTo>
                  <a:lnTo>
                    <a:pt x="18" y="169"/>
                  </a:lnTo>
                  <a:lnTo>
                    <a:pt x="12" y="167"/>
                  </a:lnTo>
                  <a:lnTo>
                    <a:pt x="9" y="163"/>
                  </a:lnTo>
                  <a:lnTo>
                    <a:pt x="5" y="160"/>
                  </a:lnTo>
                  <a:lnTo>
                    <a:pt x="2" y="155"/>
                  </a:lnTo>
                  <a:lnTo>
                    <a:pt x="0" y="149"/>
                  </a:lnTo>
                  <a:lnTo>
                    <a:pt x="0" y="142"/>
                  </a:lnTo>
                  <a:lnTo>
                    <a:pt x="0" y="142"/>
                  </a:lnTo>
                  <a:lnTo>
                    <a:pt x="2" y="126"/>
                  </a:lnTo>
                  <a:lnTo>
                    <a:pt x="5" y="106"/>
                  </a:lnTo>
                  <a:lnTo>
                    <a:pt x="12" y="86"/>
                  </a:lnTo>
                  <a:lnTo>
                    <a:pt x="20" y="68"/>
                  </a:lnTo>
                  <a:lnTo>
                    <a:pt x="20" y="68"/>
                  </a:lnTo>
                  <a:lnTo>
                    <a:pt x="24" y="62"/>
                  </a:lnTo>
                  <a:lnTo>
                    <a:pt x="29" y="58"/>
                  </a:lnTo>
                  <a:lnTo>
                    <a:pt x="33" y="53"/>
                  </a:lnTo>
                  <a:lnTo>
                    <a:pt x="39" y="50"/>
                  </a:lnTo>
                  <a:lnTo>
                    <a:pt x="45" y="47"/>
                  </a:lnTo>
                  <a:lnTo>
                    <a:pt x="51" y="45"/>
                  </a:lnTo>
                  <a:lnTo>
                    <a:pt x="58" y="44"/>
                  </a:lnTo>
                  <a:lnTo>
                    <a:pt x="65" y="44"/>
                  </a:lnTo>
                  <a:lnTo>
                    <a:pt x="65" y="44"/>
                  </a:lnTo>
                  <a:lnTo>
                    <a:pt x="77" y="45"/>
                  </a:lnTo>
                  <a:lnTo>
                    <a:pt x="86" y="48"/>
                  </a:lnTo>
                  <a:lnTo>
                    <a:pt x="93" y="53"/>
                  </a:lnTo>
                  <a:lnTo>
                    <a:pt x="98" y="60"/>
                  </a:lnTo>
                  <a:lnTo>
                    <a:pt x="114" y="0"/>
                  </a:lnTo>
                  <a:lnTo>
                    <a:pt x="172" y="0"/>
                  </a:lnTo>
                  <a:lnTo>
                    <a:pt x="125" y="168"/>
                  </a:lnTo>
                  <a:close/>
                  <a:moveTo>
                    <a:pt x="81" y="82"/>
                  </a:moveTo>
                  <a:lnTo>
                    <a:pt x="81" y="82"/>
                  </a:lnTo>
                  <a:lnTo>
                    <a:pt x="78" y="82"/>
                  </a:lnTo>
                  <a:lnTo>
                    <a:pt x="74" y="84"/>
                  </a:lnTo>
                  <a:lnTo>
                    <a:pt x="71" y="86"/>
                  </a:lnTo>
                  <a:lnTo>
                    <a:pt x="68" y="91"/>
                  </a:lnTo>
                  <a:lnTo>
                    <a:pt x="68" y="91"/>
                  </a:lnTo>
                  <a:lnTo>
                    <a:pt x="63" y="106"/>
                  </a:lnTo>
                  <a:lnTo>
                    <a:pt x="61" y="114"/>
                  </a:lnTo>
                  <a:lnTo>
                    <a:pt x="60" y="121"/>
                  </a:lnTo>
                  <a:lnTo>
                    <a:pt x="60" y="121"/>
                  </a:lnTo>
                  <a:lnTo>
                    <a:pt x="61" y="125"/>
                  </a:lnTo>
                  <a:lnTo>
                    <a:pt x="63" y="127"/>
                  </a:lnTo>
                  <a:lnTo>
                    <a:pt x="65" y="129"/>
                  </a:lnTo>
                  <a:lnTo>
                    <a:pt x="70" y="130"/>
                  </a:lnTo>
                  <a:lnTo>
                    <a:pt x="70" y="130"/>
                  </a:lnTo>
                  <a:lnTo>
                    <a:pt x="74" y="129"/>
                  </a:lnTo>
                  <a:lnTo>
                    <a:pt x="79" y="127"/>
                  </a:lnTo>
                  <a:lnTo>
                    <a:pt x="91" y="87"/>
                  </a:lnTo>
                  <a:lnTo>
                    <a:pt x="91" y="87"/>
                  </a:lnTo>
                  <a:lnTo>
                    <a:pt x="87" y="84"/>
                  </a:lnTo>
                  <a:lnTo>
                    <a:pt x="81" y="82"/>
                  </a:lnTo>
                  <a:lnTo>
                    <a:pt x="81" y="8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16" name="Freeform 88">
              <a:extLst>
                <a:ext uri="{FF2B5EF4-FFF2-40B4-BE49-F238E27FC236}">
                  <a16:creationId xmlns:a16="http://schemas.microsoft.com/office/drawing/2014/main" id="{BCA158CB-2147-D0D9-E4CD-5DD4ED12CE45}"/>
                </a:ext>
              </a:extLst>
            </p:cNvPr>
            <p:cNvSpPr>
              <a:spLocks noEditPoints="1"/>
            </p:cNvSpPr>
            <p:nvPr userDrawn="1"/>
          </p:nvSpPr>
          <p:spPr bwMode="auto">
            <a:xfrm>
              <a:off x="7923213" y="4602163"/>
              <a:ext cx="230188" cy="201613"/>
            </a:xfrm>
            <a:custGeom>
              <a:avLst/>
              <a:gdLst>
                <a:gd name="T0" fmla="*/ 58 w 145"/>
                <a:gd name="T1" fmla="*/ 71 h 127"/>
                <a:gd name="T2" fmla="*/ 56 w 145"/>
                <a:gd name="T3" fmla="*/ 80 h 127"/>
                <a:gd name="T4" fmla="*/ 56 w 145"/>
                <a:gd name="T5" fmla="*/ 87 h 127"/>
                <a:gd name="T6" fmla="*/ 57 w 145"/>
                <a:gd name="T7" fmla="*/ 93 h 127"/>
                <a:gd name="T8" fmla="*/ 64 w 145"/>
                <a:gd name="T9" fmla="*/ 97 h 127"/>
                <a:gd name="T10" fmla="*/ 68 w 145"/>
                <a:gd name="T11" fmla="*/ 96 h 127"/>
                <a:gd name="T12" fmla="*/ 75 w 145"/>
                <a:gd name="T13" fmla="*/ 89 h 127"/>
                <a:gd name="T14" fmla="*/ 135 w 145"/>
                <a:gd name="T15" fmla="*/ 82 h 127"/>
                <a:gd name="T16" fmla="*/ 134 w 145"/>
                <a:gd name="T17" fmla="*/ 87 h 127"/>
                <a:gd name="T18" fmla="*/ 128 w 145"/>
                <a:gd name="T19" fmla="*/ 98 h 127"/>
                <a:gd name="T20" fmla="*/ 115 w 145"/>
                <a:gd name="T21" fmla="*/ 111 h 127"/>
                <a:gd name="T22" fmla="*/ 94 w 145"/>
                <a:gd name="T23" fmla="*/ 122 h 127"/>
                <a:gd name="T24" fmla="*/ 72 w 145"/>
                <a:gd name="T25" fmla="*/ 127 h 127"/>
                <a:gd name="T26" fmla="*/ 61 w 145"/>
                <a:gd name="T27" fmla="*/ 127 h 127"/>
                <a:gd name="T28" fmla="*/ 38 w 145"/>
                <a:gd name="T29" fmla="*/ 126 h 127"/>
                <a:gd name="T30" fmla="*/ 18 w 145"/>
                <a:gd name="T31" fmla="*/ 121 h 127"/>
                <a:gd name="T32" fmla="*/ 5 w 145"/>
                <a:gd name="T33" fmla="*/ 110 h 127"/>
                <a:gd name="T34" fmla="*/ 2 w 145"/>
                <a:gd name="T35" fmla="*/ 101 h 127"/>
                <a:gd name="T36" fmla="*/ 0 w 145"/>
                <a:gd name="T37" fmla="*/ 90 h 127"/>
                <a:gd name="T38" fmla="*/ 3 w 145"/>
                <a:gd name="T39" fmla="*/ 75 h 127"/>
                <a:gd name="T40" fmla="*/ 13 w 145"/>
                <a:gd name="T41" fmla="*/ 41 h 127"/>
                <a:gd name="T42" fmla="*/ 22 w 145"/>
                <a:gd name="T43" fmla="*/ 27 h 127"/>
                <a:gd name="T44" fmla="*/ 27 w 145"/>
                <a:gd name="T45" fmla="*/ 19 h 127"/>
                <a:gd name="T46" fmla="*/ 43 w 145"/>
                <a:gd name="T47" fmla="*/ 9 h 127"/>
                <a:gd name="T48" fmla="*/ 59 w 145"/>
                <a:gd name="T49" fmla="*/ 3 h 127"/>
                <a:gd name="T50" fmla="*/ 77 w 145"/>
                <a:gd name="T51" fmla="*/ 1 h 127"/>
                <a:gd name="T52" fmla="*/ 85 w 145"/>
                <a:gd name="T53" fmla="*/ 0 h 127"/>
                <a:gd name="T54" fmla="*/ 109 w 145"/>
                <a:gd name="T55" fmla="*/ 2 h 127"/>
                <a:gd name="T56" fmla="*/ 128 w 145"/>
                <a:gd name="T57" fmla="*/ 8 h 127"/>
                <a:gd name="T58" fmla="*/ 140 w 145"/>
                <a:gd name="T59" fmla="*/ 19 h 127"/>
                <a:gd name="T60" fmla="*/ 145 w 145"/>
                <a:gd name="T61" fmla="*/ 38 h 127"/>
                <a:gd name="T62" fmla="*/ 142 w 145"/>
                <a:gd name="T63" fmla="*/ 53 h 127"/>
                <a:gd name="T64" fmla="*/ 138 w 145"/>
                <a:gd name="T65" fmla="*/ 71 h 127"/>
                <a:gd name="T66" fmla="*/ 80 w 145"/>
                <a:gd name="T67" fmla="*/ 30 h 127"/>
                <a:gd name="T68" fmla="*/ 71 w 145"/>
                <a:gd name="T69" fmla="*/ 35 h 127"/>
                <a:gd name="T70" fmla="*/ 65 w 145"/>
                <a:gd name="T71" fmla="*/ 48 h 127"/>
                <a:gd name="T72" fmla="*/ 88 w 145"/>
                <a:gd name="T73" fmla="*/ 48 h 127"/>
                <a:gd name="T74" fmla="*/ 91 w 145"/>
                <a:gd name="T75" fmla="*/ 39 h 127"/>
                <a:gd name="T76" fmla="*/ 87 w 145"/>
                <a:gd name="T77" fmla="*/ 32 h 127"/>
                <a:gd name="T78" fmla="*/ 80 w 145"/>
                <a:gd name="T79" fmla="*/ 30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45" h="127">
                  <a:moveTo>
                    <a:pt x="138" y="71"/>
                  </a:moveTo>
                  <a:lnTo>
                    <a:pt x="58" y="71"/>
                  </a:lnTo>
                  <a:lnTo>
                    <a:pt x="58" y="71"/>
                  </a:lnTo>
                  <a:lnTo>
                    <a:pt x="56" y="80"/>
                  </a:lnTo>
                  <a:lnTo>
                    <a:pt x="56" y="87"/>
                  </a:lnTo>
                  <a:lnTo>
                    <a:pt x="56" y="87"/>
                  </a:lnTo>
                  <a:lnTo>
                    <a:pt x="56" y="90"/>
                  </a:lnTo>
                  <a:lnTo>
                    <a:pt x="57" y="93"/>
                  </a:lnTo>
                  <a:lnTo>
                    <a:pt x="59" y="96"/>
                  </a:lnTo>
                  <a:lnTo>
                    <a:pt x="64" y="97"/>
                  </a:lnTo>
                  <a:lnTo>
                    <a:pt x="64" y="97"/>
                  </a:lnTo>
                  <a:lnTo>
                    <a:pt x="68" y="96"/>
                  </a:lnTo>
                  <a:lnTo>
                    <a:pt x="73" y="93"/>
                  </a:lnTo>
                  <a:lnTo>
                    <a:pt x="75" y="89"/>
                  </a:lnTo>
                  <a:lnTo>
                    <a:pt x="79" y="82"/>
                  </a:lnTo>
                  <a:lnTo>
                    <a:pt x="135" y="82"/>
                  </a:lnTo>
                  <a:lnTo>
                    <a:pt x="135" y="82"/>
                  </a:lnTo>
                  <a:lnTo>
                    <a:pt x="134" y="87"/>
                  </a:lnTo>
                  <a:lnTo>
                    <a:pt x="130" y="93"/>
                  </a:lnTo>
                  <a:lnTo>
                    <a:pt x="128" y="98"/>
                  </a:lnTo>
                  <a:lnTo>
                    <a:pt x="125" y="103"/>
                  </a:lnTo>
                  <a:lnTo>
                    <a:pt x="115" y="111"/>
                  </a:lnTo>
                  <a:lnTo>
                    <a:pt x="105" y="118"/>
                  </a:lnTo>
                  <a:lnTo>
                    <a:pt x="94" y="122"/>
                  </a:lnTo>
                  <a:lnTo>
                    <a:pt x="82" y="125"/>
                  </a:lnTo>
                  <a:lnTo>
                    <a:pt x="72" y="127"/>
                  </a:lnTo>
                  <a:lnTo>
                    <a:pt x="61" y="127"/>
                  </a:lnTo>
                  <a:lnTo>
                    <a:pt x="61" y="127"/>
                  </a:lnTo>
                  <a:lnTo>
                    <a:pt x="50" y="127"/>
                  </a:lnTo>
                  <a:lnTo>
                    <a:pt x="38" y="126"/>
                  </a:lnTo>
                  <a:lnTo>
                    <a:pt x="27" y="125"/>
                  </a:lnTo>
                  <a:lnTo>
                    <a:pt x="18" y="121"/>
                  </a:lnTo>
                  <a:lnTo>
                    <a:pt x="11" y="117"/>
                  </a:lnTo>
                  <a:lnTo>
                    <a:pt x="5" y="110"/>
                  </a:lnTo>
                  <a:lnTo>
                    <a:pt x="4" y="106"/>
                  </a:lnTo>
                  <a:lnTo>
                    <a:pt x="2" y="101"/>
                  </a:lnTo>
                  <a:lnTo>
                    <a:pt x="0" y="90"/>
                  </a:lnTo>
                  <a:lnTo>
                    <a:pt x="0" y="90"/>
                  </a:lnTo>
                  <a:lnTo>
                    <a:pt x="2" y="83"/>
                  </a:lnTo>
                  <a:lnTo>
                    <a:pt x="3" y="75"/>
                  </a:lnTo>
                  <a:lnTo>
                    <a:pt x="6" y="57"/>
                  </a:lnTo>
                  <a:lnTo>
                    <a:pt x="13" y="41"/>
                  </a:lnTo>
                  <a:lnTo>
                    <a:pt x="18" y="32"/>
                  </a:lnTo>
                  <a:lnTo>
                    <a:pt x="22" y="27"/>
                  </a:lnTo>
                  <a:lnTo>
                    <a:pt x="22" y="27"/>
                  </a:lnTo>
                  <a:lnTo>
                    <a:pt x="27" y="19"/>
                  </a:lnTo>
                  <a:lnTo>
                    <a:pt x="34" y="14"/>
                  </a:lnTo>
                  <a:lnTo>
                    <a:pt x="43" y="9"/>
                  </a:lnTo>
                  <a:lnTo>
                    <a:pt x="50" y="5"/>
                  </a:lnTo>
                  <a:lnTo>
                    <a:pt x="59" y="3"/>
                  </a:lnTo>
                  <a:lnTo>
                    <a:pt x="67" y="1"/>
                  </a:lnTo>
                  <a:lnTo>
                    <a:pt x="77" y="1"/>
                  </a:lnTo>
                  <a:lnTo>
                    <a:pt x="85" y="0"/>
                  </a:lnTo>
                  <a:lnTo>
                    <a:pt x="85" y="0"/>
                  </a:lnTo>
                  <a:lnTo>
                    <a:pt x="98" y="1"/>
                  </a:lnTo>
                  <a:lnTo>
                    <a:pt x="109" y="2"/>
                  </a:lnTo>
                  <a:lnTo>
                    <a:pt x="120" y="4"/>
                  </a:lnTo>
                  <a:lnTo>
                    <a:pt x="128" y="8"/>
                  </a:lnTo>
                  <a:lnTo>
                    <a:pt x="135" y="12"/>
                  </a:lnTo>
                  <a:lnTo>
                    <a:pt x="140" y="19"/>
                  </a:lnTo>
                  <a:lnTo>
                    <a:pt x="143" y="28"/>
                  </a:lnTo>
                  <a:lnTo>
                    <a:pt x="145" y="38"/>
                  </a:lnTo>
                  <a:lnTo>
                    <a:pt x="145" y="38"/>
                  </a:lnTo>
                  <a:lnTo>
                    <a:pt x="142" y="53"/>
                  </a:lnTo>
                  <a:lnTo>
                    <a:pt x="138" y="71"/>
                  </a:lnTo>
                  <a:lnTo>
                    <a:pt x="138" y="71"/>
                  </a:lnTo>
                  <a:close/>
                  <a:moveTo>
                    <a:pt x="80" y="30"/>
                  </a:moveTo>
                  <a:lnTo>
                    <a:pt x="80" y="30"/>
                  </a:lnTo>
                  <a:lnTo>
                    <a:pt x="75" y="31"/>
                  </a:lnTo>
                  <a:lnTo>
                    <a:pt x="71" y="35"/>
                  </a:lnTo>
                  <a:lnTo>
                    <a:pt x="67" y="39"/>
                  </a:lnTo>
                  <a:lnTo>
                    <a:pt x="65" y="48"/>
                  </a:lnTo>
                  <a:lnTo>
                    <a:pt x="88" y="48"/>
                  </a:lnTo>
                  <a:lnTo>
                    <a:pt x="88" y="48"/>
                  </a:lnTo>
                  <a:lnTo>
                    <a:pt x="91" y="39"/>
                  </a:lnTo>
                  <a:lnTo>
                    <a:pt x="91" y="39"/>
                  </a:lnTo>
                  <a:lnTo>
                    <a:pt x="89" y="35"/>
                  </a:lnTo>
                  <a:lnTo>
                    <a:pt x="87" y="32"/>
                  </a:lnTo>
                  <a:lnTo>
                    <a:pt x="85" y="31"/>
                  </a:lnTo>
                  <a:lnTo>
                    <a:pt x="80" y="30"/>
                  </a:lnTo>
                  <a:lnTo>
                    <a:pt x="80" y="3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17" name="Freeform 89">
              <a:extLst>
                <a:ext uri="{FF2B5EF4-FFF2-40B4-BE49-F238E27FC236}">
                  <a16:creationId xmlns:a16="http://schemas.microsoft.com/office/drawing/2014/main" id="{CFCDE577-BFD6-AD9F-5BFB-F90079184469}"/>
                </a:ext>
              </a:extLst>
            </p:cNvPr>
            <p:cNvSpPr>
              <a:spLocks/>
            </p:cNvSpPr>
            <p:nvPr userDrawn="1"/>
          </p:nvSpPr>
          <p:spPr bwMode="auto">
            <a:xfrm>
              <a:off x="8143876" y="4533901"/>
              <a:ext cx="165100" cy="266700"/>
            </a:xfrm>
            <a:custGeom>
              <a:avLst/>
              <a:gdLst>
                <a:gd name="T0" fmla="*/ 57 w 104"/>
                <a:gd name="T1" fmla="*/ 168 h 168"/>
                <a:gd name="T2" fmla="*/ 0 w 104"/>
                <a:gd name="T3" fmla="*/ 168 h 168"/>
                <a:gd name="T4" fmla="*/ 45 w 104"/>
                <a:gd name="T5" fmla="*/ 0 h 168"/>
                <a:gd name="T6" fmla="*/ 104 w 104"/>
                <a:gd name="T7" fmla="*/ 0 h 168"/>
                <a:gd name="T8" fmla="*/ 57 w 104"/>
                <a:gd name="T9" fmla="*/ 168 h 168"/>
              </a:gdLst>
              <a:ahLst/>
              <a:cxnLst>
                <a:cxn ang="0">
                  <a:pos x="T0" y="T1"/>
                </a:cxn>
                <a:cxn ang="0">
                  <a:pos x="T2" y="T3"/>
                </a:cxn>
                <a:cxn ang="0">
                  <a:pos x="T4" y="T5"/>
                </a:cxn>
                <a:cxn ang="0">
                  <a:pos x="T6" y="T7"/>
                </a:cxn>
                <a:cxn ang="0">
                  <a:pos x="T8" y="T9"/>
                </a:cxn>
              </a:cxnLst>
              <a:rect l="0" t="0" r="r" b="b"/>
              <a:pathLst>
                <a:path w="104" h="168">
                  <a:moveTo>
                    <a:pt x="57" y="168"/>
                  </a:moveTo>
                  <a:lnTo>
                    <a:pt x="0" y="168"/>
                  </a:lnTo>
                  <a:lnTo>
                    <a:pt x="45" y="0"/>
                  </a:lnTo>
                  <a:lnTo>
                    <a:pt x="104" y="0"/>
                  </a:lnTo>
                  <a:lnTo>
                    <a:pt x="57" y="16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18" name="Freeform 90">
              <a:extLst>
                <a:ext uri="{FF2B5EF4-FFF2-40B4-BE49-F238E27FC236}">
                  <a16:creationId xmlns:a16="http://schemas.microsoft.com/office/drawing/2014/main" id="{EDE7920B-B6A1-7AC4-0E4E-FFDAADC5656A}"/>
                </a:ext>
              </a:extLst>
            </p:cNvPr>
            <p:cNvSpPr>
              <a:spLocks noEditPoints="1"/>
            </p:cNvSpPr>
            <p:nvPr userDrawn="1"/>
          </p:nvSpPr>
          <p:spPr bwMode="auto">
            <a:xfrm>
              <a:off x="8264526" y="4533901"/>
              <a:ext cx="165100" cy="266700"/>
            </a:xfrm>
            <a:custGeom>
              <a:avLst/>
              <a:gdLst>
                <a:gd name="T0" fmla="*/ 57 w 104"/>
                <a:gd name="T1" fmla="*/ 168 h 168"/>
                <a:gd name="T2" fmla="*/ 0 w 104"/>
                <a:gd name="T3" fmla="*/ 168 h 168"/>
                <a:gd name="T4" fmla="*/ 34 w 104"/>
                <a:gd name="T5" fmla="*/ 46 h 168"/>
                <a:gd name="T6" fmla="*/ 91 w 104"/>
                <a:gd name="T7" fmla="*/ 46 h 168"/>
                <a:gd name="T8" fmla="*/ 57 w 104"/>
                <a:gd name="T9" fmla="*/ 168 h 168"/>
                <a:gd name="T10" fmla="*/ 95 w 104"/>
                <a:gd name="T11" fmla="*/ 34 h 168"/>
                <a:gd name="T12" fmla="*/ 36 w 104"/>
                <a:gd name="T13" fmla="*/ 34 h 168"/>
                <a:gd name="T14" fmla="*/ 47 w 104"/>
                <a:gd name="T15" fmla="*/ 0 h 168"/>
                <a:gd name="T16" fmla="*/ 104 w 104"/>
                <a:gd name="T17" fmla="*/ 0 h 168"/>
                <a:gd name="T18" fmla="*/ 95 w 104"/>
                <a:gd name="T19" fmla="*/ 34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4" h="168">
                  <a:moveTo>
                    <a:pt x="57" y="168"/>
                  </a:moveTo>
                  <a:lnTo>
                    <a:pt x="0" y="168"/>
                  </a:lnTo>
                  <a:lnTo>
                    <a:pt x="34" y="46"/>
                  </a:lnTo>
                  <a:lnTo>
                    <a:pt x="91" y="46"/>
                  </a:lnTo>
                  <a:lnTo>
                    <a:pt x="57" y="168"/>
                  </a:lnTo>
                  <a:close/>
                  <a:moveTo>
                    <a:pt x="95" y="34"/>
                  </a:moveTo>
                  <a:lnTo>
                    <a:pt x="36" y="34"/>
                  </a:lnTo>
                  <a:lnTo>
                    <a:pt x="47" y="0"/>
                  </a:lnTo>
                  <a:lnTo>
                    <a:pt x="104" y="0"/>
                  </a:lnTo>
                  <a:lnTo>
                    <a:pt x="95" y="3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19" name="Freeform 91">
              <a:extLst>
                <a:ext uri="{FF2B5EF4-FFF2-40B4-BE49-F238E27FC236}">
                  <a16:creationId xmlns:a16="http://schemas.microsoft.com/office/drawing/2014/main" id="{2E39A493-BEE5-BD3C-32E1-353C9E1AE0F9}"/>
                </a:ext>
              </a:extLst>
            </p:cNvPr>
            <p:cNvSpPr>
              <a:spLocks/>
            </p:cNvSpPr>
            <p:nvPr userDrawn="1"/>
          </p:nvSpPr>
          <p:spPr bwMode="auto">
            <a:xfrm>
              <a:off x="8396288" y="4564063"/>
              <a:ext cx="192088" cy="236538"/>
            </a:xfrm>
            <a:custGeom>
              <a:avLst/>
              <a:gdLst>
                <a:gd name="T0" fmla="*/ 115 w 121"/>
                <a:gd name="T1" fmla="*/ 27 h 149"/>
                <a:gd name="T2" fmla="*/ 121 w 121"/>
                <a:gd name="T3" fmla="*/ 54 h 149"/>
                <a:gd name="T4" fmla="*/ 76 w 121"/>
                <a:gd name="T5" fmla="*/ 54 h 149"/>
                <a:gd name="T6" fmla="*/ 63 w 121"/>
                <a:gd name="T7" fmla="*/ 101 h 149"/>
                <a:gd name="T8" fmla="*/ 63 w 121"/>
                <a:gd name="T9" fmla="*/ 101 h 149"/>
                <a:gd name="T10" fmla="*/ 62 w 121"/>
                <a:gd name="T11" fmla="*/ 107 h 149"/>
                <a:gd name="T12" fmla="*/ 61 w 121"/>
                <a:gd name="T13" fmla="*/ 111 h 149"/>
                <a:gd name="T14" fmla="*/ 61 w 121"/>
                <a:gd name="T15" fmla="*/ 111 h 149"/>
                <a:gd name="T16" fmla="*/ 61 w 121"/>
                <a:gd name="T17" fmla="*/ 115 h 149"/>
                <a:gd name="T18" fmla="*/ 63 w 121"/>
                <a:gd name="T19" fmla="*/ 117 h 149"/>
                <a:gd name="T20" fmla="*/ 67 w 121"/>
                <a:gd name="T21" fmla="*/ 118 h 149"/>
                <a:gd name="T22" fmla="*/ 72 w 121"/>
                <a:gd name="T23" fmla="*/ 118 h 149"/>
                <a:gd name="T24" fmla="*/ 83 w 121"/>
                <a:gd name="T25" fmla="*/ 118 h 149"/>
                <a:gd name="T26" fmla="*/ 75 w 121"/>
                <a:gd name="T27" fmla="*/ 149 h 149"/>
                <a:gd name="T28" fmla="*/ 23 w 121"/>
                <a:gd name="T29" fmla="*/ 149 h 149"/>
                <a:gd name="T30" fmla="*/ 23 w 121"/>
                <a:gd name="T31" fmla="*/ 149 h 149"/>
                <a:gd name="T32" fmla="*/ 18 w 121"/>
                <a:gd name="T33" fmla="*/ 148 h 149"/>
                <a:gd name="T34" fmla="*/ 13 w 121"/>
                <a:gd name="T35" fmla="*/ 148 h 149"/>
                <a:gd name="T36" fmla="*/ 8 w 121"/>
                <a:gd name="T37" fmla="*/ 145 h 149"/>
                <a:gd name="T38" fmla="*/ 6 w 121"/>
                <a:gd name="T39" fmla="*/ 143 h 149"/>
                <a:gd name="T40" fmla="*/ 2 w 121"/>
                <a:gd name="T41" fmla="*/ 139 h 149"/>
                <a:gd name="T42" fmla="*/ 1 w 121"/>
                <a:gd name="T43" fmla="*/ 136 h 149"/>
                <a:gd name="T44" fmla="*/ 0 w 121"/>
                <a:gd name="T45" fmla="*/ 132 h 149"/>
                <a:gd name="T46" fmla="*/ 0 w 121"/>
                <a:gd name="T47" fmla="*/ 128 h 149"/>
                <a:gd name="T48" fmla="*/ 0 w 121"/>
                <a:gd name="T49" fmla="*/ 128 h 149"/>
                <a:gd name="T50" fmla="*/ 0 w 121"/>
                <a:gd name="T51" fmla="*/ 120 h 149"/>
                <a:gd name="T52" fmla="*/ 2 w 121"/>
                <a:gd name="T53" fmla="*/ 111 h 149"/>
                <a:gd name="T54" fmla="*/ 34 w 121"/>
                <a:gd name="T55" fmla="*/ 0 h 149"/>
                <a:gd name="T56" fmla="*/ 91 w 121"/>
                <a:gd name="T57" fmla="*/ 0 h 149"/>
                <a:gd name="T58" fmla="*/ 84 w 121"/>
                <a:gd name="T59" fmla="*/ 27 h 149"/>
                <a:gd name="T60" fmla="*/ 115 w 121"/>
                <a:gd name="T61" fmla="*/ 27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21" h="149">
                  <a:moveTo>
                    <a:pt x="115" y="27"/>
                  </a:moveTo>
                  <a:lnTo>
                    <a:pt x="121" y="54"/>
                  </a:lnTo>
                  <a:lnTo>
                    <a:pt x="76" y="54"/>
                  </a:lnTo>
                  <a:lnTo>
                    <a:pt x="63" y="101"/>
                  </a:lnTo>
                  <a:lnTo>
                    <a:pt x="63" y="101"/>
                  </a:lnTo>
                  <a:lnTo>
                    <a:pt x="62" y="107"/>
                  </a:lnTo>
                  <a:lnTo>
                    <a:pt x="61" y="111"/>
                  </a:lnTo>
                  <a:lnTo>
                    <a:pt x="61" y="111"/>
                  </a:lnTo>
                  <a:lnTo>
                    <a:pt x="61" y="115"/>
                  </a:lnTo>
                  <a:lnTo>
                    <a:pt x="63" y="117"/>
                  </a:lnTo>
                  <a:lnTo>
                    <a:pt x="67" y="118"/>
                  </a:lnTo>
                  <a:lnTo>
                    <a:pt x="72" y="118"/>
                  </a:lnTo>
                  <a:lnTo>
                    <a:pt x="83" y="118"/>
                  </a:lnTo>
                  <a:lnTo>
                    <a:pt x="75" y="149"/>
                  </a:lnTo>
                  <a:lnTo>
                    <a:pt x="23" y="149"/>
                  </a:lnTo>
                  <a:lnTo>
                    <a:pt x="23" y="149"/>
                  </a:lnTo>
                  <a:lnTo>
                    <a:pt x="18" y="148"/>
                  </a:lnTo>
                  <a:lnTo>
                    <a:pt x="13" y="148"/>
                  </a:lnTo>
                  <a:lnTo>
                    <a:pt x="8" y="145"/>
                  </a:lnTo>
                  <a:lnTo>
                    <a:pt x="6" y="143"/>
                  </a:lnTo>
                  <a:lnTo>
                    <a:pt x="2" y="139"/>
                  </a:lnTo>
                  <a:lnTo>
                    <a:pt x="1" y="136"/>
                  </a:lnTo>
                  <a:lnTo>
                    <a:pt x="0" y="132"/>
                  </a:lnTo>
                  <a:lnTo>
                    <a:pt x="0" y="128"/>
                  </a:lnTo>
                  <a:lnTo>
                    <a:pt x="0" y="128"/>
                  </a:lnTo>
                  <a:lnTo>
                    <a:pt x="0" y="120"/>
                  </a:lnTo>
                  <a:lnTo>
                    <a:pt x="2" y="111"/>
                  </a:lnTo>
                  <a:lnTo>
                    <a:pt x="34" y="0"/>
                  </a:lnTo>
                  <a:lnTo>
                    <a:pt x="91" y="0"/>
                  </a:lnTo>
                  <a:lnTo>
                    <a:pt x="84" y="27"/>
                  </a:lnTo>
                  <a:lnTo>
                    <a:pt x="115" y="2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20" name="Freeform 92">
              <a:extLst>
                <a:ext uri="{FF2B5EF4-FFF2-40B4-BE49-F238E27FC236}">
                  <a16:creationId xmlns:a16="http://schemas.microsoft.com/office/drawing/2014/main" id="{BCC7ADF8-F674-8A6D-101B-DC90AE7D8459}"/>
                </a:ext>
              </a:extLst>
            </p:cNvPr>
            <p:cNvSpPr>
              <a:spLocks/>
            </p:cNvSpPr>
            <p:nvPr userDrawn="1"/>
          </p:nvSpPr>
          <p:spPr bwMode="auto">
            <a:xfrm>
              <a:off x="7321551" y="4830763"/>
              <a:ext cx="38100" cy="46038"/>
            </a:xfrm>
            <a:custGeom>
              <a:avLst/>
              <a:gdLst>
                <a:gd name="T0" fmla="*/ 9 w 24"/>
                <a:gd name="T1" fmla="*/ 0 h 29"/>
                <a:gd name="T2" fmla="*/ 24 w 24"/>
                <a:gd name="T3" fmla="*/ 0 h 29"/>
                <a:gd name="T4" fmla="*/ 15 w 24"/>
                <a:gd name="T5" fmla="*/ 29 h 29"/>
                <a:gd name="T6" fmla="*/ 0 w 24"/>
                <a:gd name="T7" fmla="*/ 29 h 29"/>
                <a:gd name="T8" fmla="*/ 9 w 24"/>
                <a:gd name="T9" fmla="*/ 0 h 29"/>
              </a:gdLst>
              <a:ahLst/>
              <a:cxnLst>
                <a:cxn ang="0">
                  <a:pos x="T0" y="T1"/>
                </a:cxn>
                <a:cxn ang="0">
                  <a:pos x="T2" y="T3"/>
                </a:cxn>
                <a:cxn ang="0">
                  <a:pos x="T4" y="T5"/>
                </a:cxn>
                <a:cxn ang="0">
                  <a:pos x="T6" y="T7"/>
                </a:cxn>
                <a:cxn ang="0">
                  <a:pos x="T8" y="T9"/>
                </a:cxn>
              </a:cxnLst>
              <a:rect l="0" t="0" r="r" b="b"/>
              <a:pathLst>
                <a:path w="24" h="29">
                  <a:moveTo>
                    <a:pt x="9" y="0"/>
                  </a:moveTo>
                  <a:lnTo>
                    <a:pt x="24" y="0"/>
                  </a:lnTo>
                  <a:lnTo>
                    <a:pt x="15"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21" name="Freeform 93">
              <a:extLst>
                <a:ext uri="{FF2B5EF4-FFF2-40B4-BE49-F238E27FC236}">
                  <a16:creationId xmlns:a16="http://schemas.microsoft.com/office/drawing/2014/main" id="{F1644343-F99D-5D21-5894-AB8C8D3DD568}"/>
                </a:ext>
              </a:extLst>
            </p:cNvPr>
            <p:cNvSpPr>
              <a:spLocks/>
            </p:cNvSpPr>
            <p:nvPr userDrawn="1"/>
          </p:nvSpPr>
          <p:spPr bwMode="auto">
            <a:xfrm>
              <a:off x="7400926" y="4830763"/>
              <a:ext cx="87313" cy="46038"/>
            </a:xfrm>
            <a:custGeom>
              <a:avLst/>
              <a:gdLst>
                <a:gd name="T0" fmla="*/ 10 w 55"/>
                <a:gd name="T1" fmla="*/ 0 h 29"/>
                <a:gd name="T2" fmla="*/ 31 w 55"/>
                <a:gd name="T3" fmla="*/ 0 h 29"/>
                <a:gd name="T4" fmla="*/ 36 w 55"/>
                <a:gd name="T5" fmla="*/ 19 h 29"/>
                <a:gd name="T6" fmla="*/ 36 w 55"/>
                <a:gd name="T7" fmla="*/ 19 h 29"/>
                <a:gd name="T8" fmla="*/ 42 w 55"/>
                <a:gd name="T9" fmla="*/ 0 h 29"/>
                <a:gd name="T10" fmla="*/ 55 w 55"/>
                <a:gd name="T11" fmla="*/ 0 h 29"/>
                <a:gd name="T12" fmla="*/ 46 w 55"/>
                <a:gd name="T13" fmla="*/ 29 h 29"/>
                <a:gd name="T14" fmla="*/ 26 w 55"/>
                <a:gd name="T15" fmla="*/ 29 h 29"/>
                <a:gd name="T16" fmla="*/ 20 w 55"/>
                <a:gd name="T17" fmla="*/ 8 h 29"/>
                <a:gd name="T18" fmla="*/ 20 w 55"/>
                <a:gd name="T19" fmla="*/ 8 h 29"/>
                <a:gd name="T20" fmla="*/ 13 w 55"/>
                <a:gd name="T21" fmla="*/ 29 h 29"/>
                <a:gd name="T22" fmla="*/ 0 w 55"/>
                <a:gd name="T23" fmla="*/ 29 h 29"/>
                <a:gd name="T24" fmla="*/ 10 w 55"/>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5" h="29">
                  <a:moveTo>
                    <a:pt x="10" y="0"/>
                  </a:moveTo>
                  <a:lnTo>
                    <a:pt x="31" y="0"/>
                  </a:lnTo>
                  <a:lnTo>
                    <a:pt x="36" y="19"/>
                  </a:lnTo>
                  <a:lnTo>
                    <a:pt x="36" y="19"/>
                  </a:lnTo>
                  <a:lnTo>
                    <a:pt x="42" y="0"/>
                  </a:lnTo>
                  <a:lnTo>
                    <a:pt x="55" y="0"/>
                  </a:lnTo>
                  <a:lnTo>
                    <a:pt x="46" y="29"/>
                  </a:lnTo>
                  <a:lnTo>
                    <a:pt x="26" y="29"/>
                  </a:lnTo>
                  <a:lnTo>
                    <a:pt x="20" y="8"/>
                  </a:lnTo>
                  <a:lnTo>
                    <a:pt x="20" y="8"/>
                  </a:lnTo>
                  <a:lnTo>
                    <a:pt x="13" y="29"/>
                  </a:lnTo>
                  <a:lnTo>
                    <a:pt x="0" y="29"/>
                  </a:lnTo>
                  <a:lnTo>
                    <a:pt x="1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22" name="Freeform 94">
              <a:extLst>
                <a:ext uri="{FF2B5EF4-FFF2-40B4-BE49-F238E27FC236}">
                  <a16:creationId xmlns:a16="http://schemas.microsoft.com/office/drawing/2014/main" id="{C70B5896-996B-51ED-2F53-0559B74E4C98}"/>
                </a:ext>
              </a:extLst>
            </p:cNvPr>
            <p:cNvSpPr>
              <a:spLocks/>
            </p:cNvSpPr>
            <p:nvPr userDrawn="1"/>
          </p:nvSpPr>
          <p:spPr bwMode="auto">
            <a:xfrm>
              <a:off x="7531101" y="4830763"/>
              <a:ext cx="76200" cy="46038"/>
            </a:xfrm>
            <a:custGeom>
              <a:avLst/>
              <a:gdLst>
                <a:gd name="T0" fmla="*/ 0 w 48"/>
                <a:gd name="T1" fmla="*/ 0 h 29"/>
                <a:gd name="T2" fmla="*/ 15 w 48"/>
                <a:gd name="T3" fmla="*/ 0 h 29"/>
                <a:gd name="T4" fmla="*/ 19 w 48"/>
                <a:gd name="T5" fmla="*/ 18 h 29"/>
                <a:gd name="T6" fmla="*/ 33 w 48"/>
                <a:gd name="T7" fmla="*/ 0 h 29"/>
                <a:gd name="T8" fmla="*/ 48 w 48"/>
                <a:gd name="T9" fmla="*/ 0 h 29"/>
                <a:gd name="T10" fmla="*/ 24 w 48"/>
                <a:gd name="T11" fmla="*/ 29 h 29"/>
                <a:gd name="T12" fmla="*/ 6 w 48"/>
                <a:gd name="T13" fmla="*/ 29 h 29"/>
                <a:gd name="T14" fmla="*/ 0 w 48"/>
                <a:gd name="T15" fmla="*/ 0 h 2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8" h="29">
                  <a:moveTo>
                    <a:pt x="0" y="0"/>
                  </a:moveTo>
                  <a:lnTo>
                    <a:pt x="15" y="0"/>
                  </a:lnTo>
                  <a:lnTo>
                    <a:pt x="19" y="18"/>
                  </a:lnTo>
                  <a:lnTo>
                    <a:pt x="33" y="0"/>
                  </a:lnTo>
                  <a:lnTo>
                    <a:pt x="48" y="0"/>
                  </a:lnTo>
                  <a:lnTo>
                    <a:pt x="24" y="29"/>
                  </a:lnTo>
                  <a:lnTo>
                    <a:pt x="6" y="29"/>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23" name="Freeform 95">
              <a:extLst>
                <a:ext uri="{FF2B5EF4-FFF2-40B4-BE49-F238E27FC236}">
                  <a16:creationId xmlns:a16="http://schemas.microsoft.com/office/drawing/2014/main" id="{4B2C4358-6799-6E4A-5498-CFD28C764CEC}"/>
                </a:ext>
              </a:extLst>
            </p:cNvPr>
            <p:cNvSpPr>
              <a:spLocks/>
            </p:cNvSpPr>
            <p:nvPr userDrawn="1"/>
          </p:nvSpPr>
          <p:spPr bwMode="auto">
            <a:xfrm>
              <a:off x="7635876" y="4830763"/>
              <a:ext cx="66675" cy="46038"/>
            </a:xfrm>
            <a:custGeom>
              <a:avLst/>
              <a:gdLst>
                <a:gd name="T0" fmla="*/ 9 w 42"/>
                <a:gd name="T1" fmla="*/ 0 h 29"/>
                <a:gd name="T2" fmla="*/ 42 w 42"/>
                <a:gd name="T3" fmla="*/ 0 h 29"/>
                <a:gd name="T4" fmla="*/ 41 w 42"/>
                <a:gd name="T5" fmla="*/ 5 h 29"/>
                <a:gd name="T6" fmla="*/ 22 w 42"/>
                <a:gd name="T7" fmla="*/ 5 h 29"/>
                <a:gd name="T8" fmla="*/ 20 w 42"/>
                <a:gd name="T9" fmla="*/ 11 h 29"/>
                <a:gd name="T10" fmla="*/ 37 w 42"/>
                <a:gd name="T11" fmla="*/ 11 h 29"/>
                <a:gd name="T12" fmla="*/ 36 w 42"/>
                <a:gd name="T13" fmla="*/ 17 h 29"/>
                <a:gd name="T14" fmla="*/ 17 w 42"/>
                <a:gd name="T15" fmla="*/ 17 h 29"/>
                <a:gd name="T16" fmla="*/ 16 w 42"/>
                <a:gd name="T17" fmla="*/ 23 h 29"/>
                <a:gd name="T18" fmla="*/ 35 w 42"/>
                <a:gd name="T19" fmla="*/ 23 h 29"/>
                <a:gd name="T20" fmla="*/ 33 w 42"/>
                <a:gd name="T21" fmla="*/ 29 h 29"/>
                <a:gd name="T22" fmla="*/ 0 w 42"/>
                <a:gd name="T23" fmla="*/ 29 h 29"/>
                <a:gd name="T24" fmla="*/ 9 w 42"/>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 h="29">
                  <a:moveTo>
                    <a:pt x="9" y="0"/>
                  </a:moveTo>
                  <a:lnTo>
                    <a:pt x="42" y="0"/>
                  </a:lnTo>
                  <a:lnTo>
                    <a:pt x="41" y="5"/>
                  </a:lnTo>
                  <a:lnTo>
                    <a:pt x="22" y="5"/>
                  </a:lnTo>
                  <a:lnTo>
                    <a:pt x="20" y="11"/>
                  </a:lnTo>
                  <a:lnTo>
                    <a:pt x="37" y="11"/>
                  </a:lnTo>
                  <a:lnTo>
                    <a:pt x="36" y="17"/>
                  </a:lnTo>
                  <a:lnTo>
                    <a:pt x="17" y="17"/>
                  </a:lnTo>
                  <a:lnTo>
                    <a:pt x="16" y="23"/>
                  </a:lnTo>
                  <a:lnTo>
                    <a:pt x="35" y="23"/>
                  </a:lnTo>
                  <a:lnTo>
                    <a:pt x="3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24" name="Freeform 96">
              <a:extLst>
                <a:ext uri="{FF2B5EF4-FFF2-40B4-BE49-F238E27FC236}">
                  <a16:creationId xmlns:a16="http://schemas.microsoft.com/office/drawing/2014/main" id="{47C4982A-7838-F435-D313-7FAE5FAA5C99}"/>
                </a:ext>
              </a:extLst>
            </p:cNvPr>
            <p:cNvSpPr>
              <a:spLocks/>
            </p:cNvSpPr>
            <p:nvPr userDrawn="1"/>
          </p:nvSpPr>
          <p:spPr bwMode="auto">
            <a:xfrm>
              <a:off x="7856538" y="4830763"/>
              <a:ext cx="61913" cy="46038"/>
            </a:xfrm>
            <a:custGeom>
              <a:avLst/>
              <a:gdLst>
                <a:gd name="T0" fmla="*/ 11 w 39"/>
                <a:gd name="T1" fmla="*/ 7 h 29"/>
                <a:gd name="T2" fmla="*/ 0 w 39"/>
                <a:gd name="T3" fmla="*/ 7 h 29"/>
                <a:gd name="T4" fmla="*/ 3 w 39"/>
                <a:gd name="T5" fmla="*/ 0 h 29"/>
                <a:gd name="T6" fmla="*/ 39 w 39"/>
                <a:gd name="T7" fmla="*/ 0 h 29"/>
                <a:gd name="T8" fmla="*/ 37 w 39"/>
                <a:gd name="T9" fmla="*/ 7 h 29"/>
                <a:gd name="T10" fmla="*/ 25 w 39"/>
                <a:gd name="T11" fmla="*/ 7 h 29"/>
                <a:gd name="T12" fmla="*/ 19 w 39"/>
                <a:gd name="T13" fmla="*/ 29 h 29"/>
                <a:gd name="T14" fmla="*/ 4 w 39"/>
                <a:gd name="T15" fmla="*/ 29 h 29"/>
                <a:gd name="T16" fmla="*/ 11 w 39"/>
                <a:gd name="T17" fmla="*/ 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9" h="29">
                  <a:moveTo>
                    <a:pt x="11" y="7"/>
                  </a:moveTo>
                  <a:lnTo>
                    <a:pt x="0" y="7"/>
                  </a:lnTo>
                  <a:lnTo>
                    <a:pt x="3" y="0"/>
                  </a:lnTo>
                  <a:lnTo>
                    <a:pt x="39" y="0"/>
                  </a:lnTo>
                  <a:lnTo>
                    <a:pt x="37" y="7"/>
                  </a:lnTo>
                  <a:lnTo>
                    <a:pt x="25" y="7"/>
                  </a:lnTo>
                  <a:lnTo>
                    <a:pt x="19" y="29"/>
                  </a:lnTo>
                  <a:lnTo>
                    <a:pt x="4" y="29"/>
                  </a:lnTo>
                  <a:lnTo>
                    <a:pt x="11"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25" name="Freeform 97">
              <a:extLst>
                <a:ext uri="{FF2B5EF4-FFF2-40B4-BE49-F238E27FC236}">
                  <a16:creationId xmlns:a16="http://schemas.microsoft.com/office/drawing/2014/main" id="{A29344EB-26B5-CC9C-9CB5-F14D7267FC82}"/>
                </a:ext>
              </a:extLst>
            </p:cNvPr>
            <p:cNvSpPr>
              <a:spLocks/>
            </p:cNvSpPr>
            <p:nvPr userDrawn="1"/>
          </p:nvSpPr>
          <p:spPr bwMode="auto">
            <a:xfrm>
              <a:off x="7951788" y="4830763"/>
              <a:ext cx="106363" cy="46038"/>
            </a:xfrm>
            <a:custGeom>
              <a:avLst/>
              <a:gdLst>
                <a:gd name="T0" fmla="*/ 8 w 67"/>
                <a:gd name="T1" fmla="*/ 0 h 29"/>
                <a:gd name="T2" fmla="*/ 30 w 67"/>
                <a:gd name="T3" fmla="*/ 0 h 29"/>
                <a:gd name="T4" fmla="*/ 32 w 67"/>
                <a:gd name="T5" fmla="*/ 19 h 29"/>
                <a:gd name="T6" fmla="*/ 32 w 67"/>
                <a:gd name="T7" fmla="*/ 19 h 29"/>
                <a:gd name="T8" fmla="*/ 45 w 67"/>
                <a:gd name="T9" fmla="*/ 0 h 29"/>
                <a:gd name="T10" fmla="*/ 67 w 67"/>
                <a:gd name="T11" fmla="*/ 0 h 29"/>
                <a:gd name="T12" fmla="*/ 57 w 67"/>
                <a:gd name="T13" fmla="*/ 29 h 29"/>
                <a:gd name="T14" fmla="*/ 45 w 67"/>
                <a:gd name="T15" fmla="*/ 29 h 29"/>
                <a:gd name="T16" fmla="*/ 50 w 67"/>
                <a:gd name="T17" fmla="*/ 7 h 29"/>
                <a:gd name="T18" fmla="*/ 50 w 67"/>
                <a:gd name="T19" fmla="*/ 7 h 29"/>
                <a:gd name="T20" fmla="*/ 34 w 67"/>
                <a:gd name="T21" fmla="*/ 29 h 29"/>
                <a:gd name="T22" fmla="*/ 21 w 67"/>
                <a:gd name="T23" fmla="*/ 29 h 29"/>
                <a:gd name="T24" fmla="*/ 19 w 67"/>
                <a:gd name="T25" fmla="*/ 7 h 29"/>
                <a:gd name="T26" fmla="*/ 19 w 67"/>
                <a:gd name="T27" fmla="*/ 7 h 29"/>
                <a:gd name="T28" fmla="*/ 12 w 67"/>
                <a:gd name="T29" fmla="*/ 29 h 29"/>
                <a:gd name="T30" fmla="*/ 0 w 67"/>
                <a:gd name="T31" fmla="*/ 29 h 29"/>
                <a:gd name="T32" fmla="*/ 8 w 67"/>
                <a:gd name="T33"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7" h="29">
                  <a:moveTo>
                    <a:pt x="8" y="0"/>
                  </a:moveTo>
                  <a:lnTo>
                    <a:pt x="30" y="0"/>
                  </a:lnTo>
                  <a:lnTo>
                    <a:pt x="32" y="19"/>
                  </a:lnTo>
                  <a:lnTo>
                    <a:pt x="32" y="19"/>
                  </a:lnTo>
                  <a:lnTo>
                    <a:pt x="45" y="0"/>
                  </a:lnTo>
                  <a:lnTo>
                    <a:pt x="67" y="0"/>
                  </a:lnTo>
                  <a:lnTo>
                    <a:pt x="57" y="29"/>
                  </a:lnTo>
                  <a:lnTo>
                    <a:pt x="45" y="29"/>
                  </a:lnTo>
                  <a:lnTo>
                    <a:pt x="50" y="7"/>
                  </a:lnTo>
                  <a:lnTo>
                    <a:pt x="50" y="7"/>
                  </a:lnTo>
                  <a:lnTo>
                    <a:pt x="34" y="29"/>
                  </a:lnTo>
                  <a:lnTo>
                    <a:pt x="21" y="29"/>
                  </a:lnTo>
                  <a:lnTo>
                    <a:pt x="19" y="7"/>
                  </a:lnTo>
                  <a:lnTo>
                    <a:pt x="19" y="7"/>
                  </a:lnTo>
                  <a:lnTo>
                    <a:pt x="12" y="29"/>
                  </a:lnTo>
                  <a:lnTo>
                    <a:pt x="0" y="29"/>
                  </a:lnTo>
                  <a:lnTo>
                    <a:pt x="8"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26" name="Freeform 98">
              <a:extLst>
                <a:ext uri="{FF2B5EF4-FFF2-40B4-BE49-F238E27FC236}">
                  <a16:creationId xmlns:a16="http://schemas.microsoft.com/office/drawing/2014/main" id="{4F0BB73B-DC98-9BE1-7387-14047D6E759E}"/>
                </a:ext>
              </a:extLst>
            </p:cNvPr>
            <p:cNvSpPr>
              <a:spLocks/>
            </p:cNvSpPr>
            <p:nvPr userDrawn="1"/>
          </p:nvSpPr>
          <p:spPr bwMode="auto">
            <a:xfrm>
              <a:off x="8188326" y="4830763"/>
              <a:ext cx="85725" cy="46038"/>
            </a:xfrm>
            <a:custGeom>
              <a:avLst/>
              <a:gdLst>
                <a:gd name="T0" fmla="*/ 9 w 54"/>
                <a:gd name="T1" fmla="*/ 0 h 29"/>
                <a:gd name="T2" fmla="*/ 30 w 54"/>
                <a:gd name="T3" fmla="*/ 0 h 29"/>
                <a:gd name="T4" fmla="*/ 35 w 54"/>
                <a:gd name="T5" fmla="*/ 19 h 29"/>
                <a:gd name="T6" fmla="*/ 36 w 54"/>
                <a:gd name="T7" fmla="*/ 19 h 29"/>
                <a:gd name="T8" fmla="*/ 42 w 54"/>
                <a:gd name="T9" fmla="*/ 0 h 29"/>
                <a:gd name="T10" fmla="*/ 54 w 54"/>
                <a:gd name="T11" fmla="*/ 0 h 29"/>
                <a:gd name="T12" fmla="*/ 46 w 54"/>
                <a:gd name="T13" fmla="*/ 29 h 29"/>
                <a:gd name="T14" fmla="*/ 24 w 54"/>
                <a:gd name="T15" fmla="*/ 29 h 29"/>
                <a:gd name="T16" fmla="*/ 19 w 54"/>
                <a:gd name="T17" fmla="*/ 8 h 29"/>
                <a:gd name="T18" fmla="*/ 19 w 54"/>
                <a:gd name="T19" fmla="*/ 8 h 29"/>
                <a:gd name="T20" fmla="*/ 13 w 54"/>
                <a:gd name="T21" fmla="*/ 29 h 29"/>
                <a:gd name="T22" fmla="*/ 0 w 54"/>
                <a:gd name="T23" fmla="*/ 29 h 29"/>
                <a:gd name="T24" fmla="*/ 9 w 54"/>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4" h="29">
                  <a:moveTo>
                    <a:pt x="9" y="0"/>
                  </a:moveTo>
                  <a:lnTo>
                    <a:pt x="30" y="0"/>
                  </a:lnTo>
                  <a:lnTo>
                    <a:pt x="35" y="19"/>
                  </a:lnTo>
                  <a:lnTo>
                    <a:pt x="36" y="19"/>
                  </a:lnTo>
                  <a:lnTo>
                    <a:pt x="42" y="0"/>
                  </a:lnTo>
                  <a:lnTo>
                    <a:pt x="54" y="0"/>
                  </a:lnTo>
                  <a:lnTo>
                    <a:pt x="46" y="29"/>
                  </a:lnTo>
                  <a:lnTo>
                    <a:pt x="24" y="29"/>
                  </a:lnTo>
                  <a:lnTo>
                    <a:pt x="19" y="8"/>
                  </a:lnTo>
                  <a:lnTo>
                    <a:pt x="19" y="8"/>
                  </a:lnTo>
                  <a:lnTo>
                    <a:pt x="1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27" name="Freeform 99">
              <a:extLst>
                <a:ext uri="{FF2B5EF4-FFF2-40B4-BE49-F238E27FC236}">
                  <a16:creationId xmlns:a16="http://schemas.microsoft.com/office/drawing/2014/main" id="{CFAA764A-8B6B-AFC2-668E-70F39C198E22}"/>
                </a:ext>
              </a:extLst>
            </p:cNvPr>
            <p:cNvSpPr>
              <a:spLocks/>
            </p:cNvSpPr>
            <p:nvPr userDrawn="1"/>
          </p:nvSpPr>
          <p:spPr bwMode="auto">
            <a:xfrm>
              <a:off x="8310563" y="4830763"/>
              <a:ext cx="63500" cy="46038"/>
            </a:xfrm>
            <a:custGeom>
              <a:avLst/>
              <a:gdLst>
                <a:gd name="T0" fmla="*/ 12 w 40"/>
                <a:gd name="T1" fmla="*/ 7 h 29"/>
                <a:gd name="T2" fmla="*/ 0 w 40"/>
                <a:gd name="T3" fmla="*/ 7 h 29"/>
                <a:gd name="T4" fmla="*/ 3 w 40"/>
                <a:gd name="T5" fmla="*/ 0 h 29"/>
                <a:gd name="T6" fmla="*/ 40 w 40"/>
                <a:gd name="T7" fmla="*/ 0 h 29"/>
                <a:gd name="T8" fmla="*/ 38 w 40"/>
                <a:gd name="T9" fmla="*/ 7 h 29"/>
                <a:gd name="T10" fmla="*/ 26 w 40"/>
                <a:gd name="T11" fmla="*/ 7 h 29"/>
                <a:gd name="T12" fmla="*/ 19 w 40"/>
                <a:gd name="T13" fmla="*/ 29 h 29"/>
                <a:gd name="T14" fmla="*/ 5 w 40"/>
                <a:gd name="T15" fmla="*/ 29 h 29"/>
                <a:gd name="T16" fmla="*/ 12 w 40"/>
                <a:gd name="T17" fmla="*/ 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 h="29">
                  <a:moveTo>
                    <a:pt x="12" y="7"/>
                  </a:moveTo>
                  <a:lnTo>
                    <a:pt x="0" y="7"/>
                  </a:lnTo>
                  <a:lnTo>
                    <a:pt x="3" y="0"/>
                  </a:lnTo>
                  <a:lnTo>
                    <a:pt x="40" y="0"/>
                  </a:lnTo>
                  <a:lnTo>
                    <a:pt x="38" y="7"/>
                  </a:lnTo>
                  <a:lnTo>
                    <a:pt x="26" y="7"/>
                  </a:lnTo>
                  <a:lnTo>
                    <a:pt x="19" y="29"/>
                  </a:lnTo>
                  <a:lnTo>
                    <a:pt x="5" y="29"/>
                  </a:lnTo>
                  <a:lnTo>
                    <a:pt x="12"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28" name="Freeform 100">
              <a:extLst>
                <a:ext uri="{FF2B5EF4-FFF2-40B4-BE49-F238E27FC236}">
                  <a16:creationId xmlns:a16="http://schemas.microsoft.com/office/drawing/2014/main" id="{22D087BE-1138-9062-A20F-6E3DBDE98F6C}"/>
                </a:ext>
              </a:extLst>
            </p:cNvPr>
            <p:cNvSpPr>
              <a:spLocks noEditPoints="1"/>
            </p:cNvSpPr>
            <p:nvPr userDrawn="1"/>
          </p:nvSpPr>
          <p:spPr bwMode="auto">
            <a:xfrm>
              <a:off x="8701088" y="4760913"/>
              <a:ext cx="49213" cy="50800"/>
            </a:xfrm>
            <a:custGeom>
              <a:avLst/>
              <a:gdLst>
                <a:gd name="T0" fmla="*/ 15 w 31"/>
                <a:gd name="T1" fmla="*/ 0 h 32"/>
                <a:gd name="T2" fmla="*/ 15 w 31"/>
                <a:gd name="T3" fmla="*/ 0 h 32"/>
                <a:gd name="T4" fmla="*/ 10 w 31"/>
                <a:gd name="T5" fmla="*/ 1 h 32"/>
                <a:gd name="T6" fmla="*/ 5 w 31"/>
                <a:gd name="T7" fmla="*/ 5 h 32"/>
                <a:gd name="T8" fmla="*/ 1 w 31"/>
                <a:gd name="T9" fmla="*/ 10 h 32"/>
                <a:gd name="T10" fmla="*/ 0 w 31"/>
                <a:gd name="T11" fmla="*/ 15 h 32"/>
                <a:gd name="T12" fmla="*/ 0 w 31"/>
                <a:gd name="T13" fmla="*/ 15 h 32"/>
                <a:gd name="T14" fmla="*/ 1 w 31"/>
                <a:gd name="T15" fmla="*/ 21 h 32"/>
                <a:gd name="T16" fmla="*/ 5 w 31"/>
                <a:gd name="T17" fmla="*/ 27 h 32"/>
                <a:gd name="T18" fmla="*/ 10 w 31"/>
                <a:gd name="T19" fmla="*/ 31 h 32"/>
                <a:gd name="T20" fmla="*/ 15 w 31"/>
                <a:gd name="T21" fmla="*/ 32 h 32"/>
                <a:gd name="T22" fmla="*/ 15 w 31"/>
                <a:gd name="T23" fmla="*/ 32 h 32"/>
                <a:gd name="T24" fmla="*/ 21 w 31"/>
                <a:gd name="T25" fmla="*/ 31 h 32"/>
                <a:gd name="T26" fmla="*/ 27 w 31"/>
                <a:gd name="T27" fmla="*/ 27 h 32"/>
                <a:gd name="T28" fmla="*/ 30 w 31"/>
                <a:gd name="T29" fmla="*/ 21 h 32"/>
                <a:gd name="T30" fmla="*/ 31 w 31"/>
                <a:gd name="T31" fmla="*/ 15 h 32"/>
                <a:gd name="T32" fmla="*/ 31 w 31"/>
                <a:gd name="T33" fmla="*/ 15 h 32"/>
                <a:gd name="T34" fmla="*/ 30 w 31"/>
                <a:gd name="T35" fmla="*/ 10 h 32"/>
                <a:gd name="T36" fmla="*/ 27 w 31"/>
                <a:gd name="T37" fmla="*/ 5 h 32"/>
                <a:gd name="T38" fmla="*/ 21 w 31"/>
                <a:gd name="T39" fmla="*/ 1 h 32"/>
                <a:gd name="T40" fmla="*/ 15 w 31"/>
                <a:gd name="T41" fmla="*/ 0 h 32"/>
                <a:gd name="T42" fmla="*/ 15 w 31"/>
                <a:gd name="T43" fmla="*/ 0 h 32"/>
                <a:gd name="T44" fmla="*/ 15 w 31"/>
                <a:gd name="T45" fmla="*/ 28 h 32"/>
                <a:gd name="T46" fmla="*/ 15 w 31"/>
                <a:gd name="T47" fmla="*/ 28 h 32"/>
                <a:gd name="T48" fmla="*/ 11 w 31"/>
                <a:gd name="T49" fmla="*/ 27 h 32"/>
                <a:gd name="T50" fmla="*/ 6 w 31"/>
                <a:gd name="T51" fmla="*/ 25 h 32"/>
                <a:gd name="T52" fmla="*/ 4 w 31"/>
                <a:gd name="T53" fmla="*/ 21 h 32"/>
                <a:gd name="T54" fmla="*/ 3 w 31"/>
                <a:gd name="T55" fmla="*/ 15 h 32"/>
                <a:gd name="T56" fmla="*/ 3 w 31"/>
                <a:gd name="T57" fmla="*/ 15 h 32"/>
                <a:gd name="T58" fmla="*/ 4 w 31"/>
                <a:gd name="T59" fmla="*/ 11 h 32"/>
                <a:gd name="T60" fmla="*/ 6 w 31"/>
                <a:gd name="T61" fmla="*/ 6 h 32"/>
                <a:gd name="T62" fmla="*/ 11 w 31"/>
                <a:gd name="T63" fmla="*/ 4 h 32"/>
                <a:gd name="T64" fmla="*/ 15 w 31"/>
                <a:gd name="T65" fmla="*/ 3 h 32"/>
                <a:gd name="T66" fmla="*/ 15 w 31"/>
                <a:gd name="T67" fmla="*/ 3 h 32"/>
                <a:gd name="T68" fmla="*/ 20 w 31"/>
                <a:gd name="T69" fmla="*/ 4 h 32"/>
                <a:gd name="T70" fmla="*/ 25 w 31"/>
                <a:gd name="T71" fmla="*/ 6 h 32"/>
                <a:gd name="T72" fmla="*/ 27 w 31"/>
                <a:gd name="T73" fmla="*/ 11 h 32"/>
                <a:gd name="T74" fmla="*/ 28 w 31"/>
                <a:gd name="T75" fmla="*/ 15 h 32"/>
                <a:gd name="T76" fmla="*/ 28 w 31"/>
                <a:gd name="T77" fmla="*/ 15 h 32"/>
                <a:gd name="T78" fmla="*/ 27 w 31"/>
                <a:gd name="T79" fmla="*/ 21 h 32"/>
                <a:gd name="T80" fmla="*/ 25 w 31"/>
                <a:gd name="T81" fmla="*/ 25 h 32"/>
                <a:gd name="T82" fmla="*/ 20 w 31"/>
                <a:gd name="T83" fmla="*/ 27 h 32"/>
                <a:gd name="T84" fmla="*/ 15 w 31"/>
                <a:gd name="T85" fmla="*/ 28 h 32"/>
                <a:gd name="T86" fmla="*/ 15 w 31"/>
                <a:gd name="T87" fmla="*/ 28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1" h="32">
                  <a:moveTo>
                    <a:pt x="15" y="0"/>
                  </a:moveTo>
                  <a:lnTo>
                    <a:pt x="15" y="0"/>
                  </a:lnTo>
                  <a:lnTo>
                    <a:pt x="10" y="1"/>
                  </a:lnTo>
                  <a:lnTo>
                    <a:pt x="5" y="5"/>
                  </a:lnTo>
                  <a:lnTo>
                    <a:pt x="1" y="10"/>
                  </a:lnTo>
                  <a:lnTo>
                    <a:pt x="0" y="15"/>
                  </a:lnTo>
                  <a:lnTo>
                    <a:pt x="0" y="15"/>
                  </a:lnTo>
                  <a:lnTo>
                    <a:pt x="1" y="21"/>
                  </a:lnTo>
                  <a:lnTo>
                    <a:pt x="5" y="27"/>
                  </a:lnTo>
                  <a:lnTo>
                    <a:pt x="10" y="31"/>
                  </a:lnTo>
                  <a:lnTo>
                    <a:pt x="15" y="32"/>
                  </a:lnTo>
                  <a:lnTo>
                    <a:pt x="15" y="32"/>
                  </a:lnTo>
                  <a:lnTo>
                    <a:pt x="21" y="31"/>
                  </a:lnTo>
                  <a:lnTo>
                    <a:pt x="27" y="27"/>
                  </a:lnTo>
                  <a:lnTo>
                    <a:pt x="30" y="21"/>
                  </a:lnTo>
                  <a:lnTo>
                    <a:pt x="31" y="15"/>
                  </a:lnTo>
                  <a:lnTo>
                    <a:pt x="31" y="15"/>
                  </a:lnTo>
                  <a:lnTo>
                    <a:pt x="30" y="10"/>
                  </a:lnTo>
                  <a:lnTo>
                    <a:pt x="27" y="5"/>
                  </a:lnTo>
                  <a:lnTo>
                    <a:pt x="21" y="1"/>
                  </a:lnTo>
                  <a:lnTo>
                    <a:pt x="15" y="0"/>
                  </a:lnTo>
                  <a:lnTo>
                    <a:pt x="15" y="0"/>
                  </a:lnTo>
                  <a:close/>
                  <a:moveTo>
                    <a:pt x="15" y="28"/>
                  </a:moveTo>
                  <a:lnTo>
                    <a:pt x="15" y="28"/>
                  </a:lnTo>
                  <a:lnTo>
                    <a:pt x="11" y="27"/>
                  </a:lnTo>
                  <a:lnTo>
                    <a:pt x="6" y="25"/>
                  </a:lnTo>
                  <a:lnTo>
                    <a:pt x="4" y="21"/>
                  </a:lnTo>
                  <a:lnTo>
                    <a:pt x="3" y="15"/>
                  </a:lnTo>
                  <a:lnTo>
                    <a:pt x="3" y="15"/>
                  </a:lnTo>
                  <a:lnTo>
                    <a:pt x="4" y="11"/>
                  </a:lnTo>
                  <a:lnTo>
                    <a:pt x="6" y="6"/>
                  </a:lnTo>
                  <a:lnTo>
                    <a:pt x="11" y="4"/>
                  </a:lnTo>
                  <a:lnTo>
                    <a:pt x="15" y="3"/>
                  </a:lnTo>
                  <a:lnTo>
                    <a:pt x="15" y="3"/>
                  </a:lnTo>
                  <a:lnTo>
                    <a:pt x="20" y="4"/>
                  </a:lnTo>
                  <a:lnTo>
                    <a:pt x="25" y="6"/>
                  </a:lnTo>
                  <a:lnTo>
                    <a:pt x="27" y="11"/>
                  </a:lnTo>
                  <a:lnTo>
                    <a:pt x="28" y="15"/>
                  </a:lnTo>
                  <a:lnTo>
                    <a:pt x="28" y="15"/>
                  </a:lnTo>
                  <a:lnTo>
                    <a:pt x="27" y="21"/>
                  </a:lnTo>
                  <a:lnTo>
                    <a:pt x="25" y="25"/>
                  </a:lnTo>
                  <a:lnTo>
                    <a:pt x="20" y="27"/>
                  </a:lnTo>
                  <a:lnTo>
                    <a:pt x="15" y="28"/>
                  </a:lnTo>
                  <a:lnTo>
                    <a:pt x="15" y="2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29" name="Freeform 101">
              <a:extLst>
                <a:ext uri="{FF2B5EF4-FFF2-40B4-BE49-F238E27FC236}">
                  <a16:creationId xmlns:a16="http://schemas.microsoft.com/office/drawing/2014/main" id="{6711D046-484B-37C2-3DED-528614055716}"/>
                </a:ext>
              </a:extLst>
            </p:cNvPr>
            <p:cNvSpPr>
              <a:spLocks noEditPoints="1"/>
            </p:cNvSpPr>
            <p:nvPr userDrawn="1"/>
          </p:nvSpPr>
          <p:spPr bwMode="auto">
            <a:xfrm>
              <a:off x="8716963" y="4772026"/>
              <a:ext cx="20638" cy="26988"/>
            </a:xfrm>
            <a:custGeom>
              <a:avLst/>
              <a:gdLst>
                <a:gd name="T0" fmla="*/ 11 w 13"/>
                <a:gd name="T1" fmla="*/ 6 h 17"/>
                <a:gd name="T2" fmla="*/ 11 w 13"/>
                <a:gd name="T3" fmla="*/ 6 h 17"/>
                <a:gd name="T4" fmla="*/ 11 w 13"/>
                <a:gd name="T5" fmla="*/ 4 h 17"/>
                <a:gd name="T6" fmla="*/ 10 w 13"/>
                <a:gd name="T7" fmla="*/ 1 h 17"/>
                <a:gd name="T8" fmla="*/ 9 w 13"/>
                <a:gd name="T9" fmla="*/ 1 h 17"/>
                <a:gd name="T10" fmla="*/ 7 w 13"/>
                <a:gd name="T11" fmla="*/ 0 h 17"/>
                <a:gd name="T12" fmla="*/ 0 w 13"/>
                <a:gd name="T13" fmla="*/ 0 h 17"/>
                <a:gd name="T14" fmla="*/ 0 w 13"/>
                <a:gd name="T15" fmla="*/ 17 h 17"/>
                <a:gd name="T16" fmla="*/ 3 w 13"/>
                <a:gd name="T17" fmla="*/ 17 h 17"/>
                <a:gd name="T18" fmla="*/ 3 w 13"/>
                <a:gd name="T19" fmla="*/ 11 h 17"/>
                <a:gd name="T20" fmla="*/ 5 w 13"/>
                <a:gd name="T21" fmla="*/ 11 h 17"/>
                <a:gd name="T22" fmla="*/ 9 w 13"/>
                <a:gd name="T23" fmla="*/ 17 h 17"/>
                <a:gd name="T24" fmla="*/ 13 w 13"/>
                <a:gd name="T25" fmla="*/ 17 h 17"/>
                <a:gd name="T26" fmla="*/ 8 w 13"/>
                <a:gd name="T27" fmla="*/ 10 h 17"/>
                <a:gd name="T28" fmla="*/ 8 w 13"/>
                <a:gd name="T29" fmla="*/ 10 h 17"/>
                <a:gd name="T30" fmla="*/ 11 w 13"/>
                <a:gd name="T31" fmla="*/ 8 h 17"/>
                <a:gd name="T32" fmla="*/ 11 w 13"/>
                <a:gd name="T33" fmla="*/ 6 h 17"/>
                <a:gd name="T34" fmla="*/ 11 w 13"/>
                <a:gd name="T35" fmla="*/ 6 h 17"/>
                <a:gd name="T36" fmla="*/ 3 w 13"/>
                <a:gd name="T37" fmla="*/ 7 h 17"/>
                <a:gd name="T38" fmla="*/ 3 w 13"/>
                <a:gd name="T39" fmla="*/ 3 h 17"/>
                <a:gd name="T40" fmla="*/ 5 w 13"/>
                <a:gd name="T41" fmla="*/ 3 h 17"/>
                <a:gd name="T42" fmla="*/ 5 w 13"/>
                <a:gd name="T43" fmla="*/ 3 h 17"/>
                <a:gd name="T44" fmla="*/ 8 w 13"/>
                <a:gd name="T45" fmla="*/ 4 h 17"/>
                <a:gd name="T46" fmla="*/ 9 w 13"/>
                <a:gd name="T47" fmla="*/ 4 h 17"/>
                <a:gd name="T48" fmla="*/ 9 w 13"/>
                <a:gd name="T49" fmla="*/ 5 h 17"/>
                <a:gd name="T50" fmla="*/ 9 w 13"/>
                <a:gd name="T51" fmla="*/ 5 h 17"/>
                <a:gd name="T52" fmla="*/ 9 w 13"/>
                <a:gd name="T53" fmla="*/ 7 h 17"/>
                <a:gd name="T54" fmla="*/ 8 w 13"/>
                <a:gd name="T55" fmla="*/ 7 h 17"/>
                <a:gd name="T56" fmla="*/ 5 w 13"/>
                <a:gd name="T57" fmla="*/ 7 h 17"/>
                <a:gd name="T58" fmla="*/ 3 w 13"/>
                <a:gd name="T59" fmla="*/ 7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3" h="17">
                  <a:moveTo>
                    <a:pt x="11" y="6"/>
                  </a:moveTo>
                  <a:lnTo>
                    <a:pt x="11" y="6"/>
                  </a:lnTo>
                  <a:lnTo>
                    <a:pt x="11" y="4"/>
                  </a:lnTo>
                  <a:lnTo>
                    <a:pt x="10" y="1"/>
                  </a:lnTo>
                  <a:lnTo>
                    <a:pt x="9" y="1"/>
                  </a:lnTo>
                  <a:lnTo>
                    <a:pt x="7" y="0"/>
                  </a:lnTo>
                  <a:lnTo>
                    <a:pt x="0" y="0"/>
                  </a:lnTo>
                  <a:lnTo>
                    <a:pt x="0" y="17"/>
                  </a:lnTo>
                  <a:lnTo>
                    <a:pt x="3" y="17"/>
                  </a:lnTo>
                  <a:lnTo>
                    <a:pt x="3" y="11"/>
                  </a:lnTo>
                  <a:lnTo>
                    <a:pt x="5" y="11"/>
                  </a:lnTo>
                  <a:lnTo>
                    <a:pt x="9" y="17"/>
                  </a:lnTo>
                  <a:lnTo>
                    <a:pt x="13" y="17"/>
                  </a:lnTo>
                  <a:lnTo>
                    <a:pt x="8" y="10"/>
                  </a:lnTo>
                  <a:lnTo>
                    <a:pt x="8" y="10"/>
                  </a:lnTo>
                  <a:lnTo>
                    <a:pt x="11" y="8"/>
                  </a:lnTo>
                  <a:lnTo>
                    <a:pt x="11" y="6"/>
                  </a:lnTo>
                  <a:lnTo>
                    <a:pt x="11" y="6"/>
                  </a:lnTo>
                  <a:close/>
                  <a:moveTo>
                    <a:pt x="3" y="7"/>
                  </a:moveTo>
                  <a:lnTo>
                    <a:pt x="3" y="3"/>
                  </a:lnTo>
                  <a:lnTo>
                    <a:pt x="5" y="3"/>
                  </a:lnTo>
                  <a:lnTo>
                    <a:pt x="5" y="3"/>
                  </a:lnTo>
                  <a:lnTo>
                    <a:pt x="8" y="4"/>
                  </a:lnTo>
                  <a:lnTo>
                    <a:pt x="9" y="4"/>
                  </a:lnTo>
                  <a:lnTo>
                    <a:pt x="9" y="5"/>
                  </a:lnTo>
                  <a:lnTo>
                    <a:pt x="9" y="5"/>
                  </a:lnTo>
                  <a:lnTo>
                    <a:pt x="9" y="7"/>
                  </a:lnTo>
                  <a:lnTo>
                    <a:pt x="8" y="7"/>
                  </a:lnTo>
                  <a:lnTo>
                    <a:pt x="5" y="7"/>
                  </a:lnTo>
                  <a:lnTo>
                    <a:pt x="3"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30" name="Freeform 102">
              <a:extLst>
                <a:ext uri="{FF2B5EF4-FFF2-40B4-BE49-F238E27FC236}">
                  <a16:creationId xmlns:a16="http://schemas.microsoft.com/office/drawing/2014/main" id="{C8616138-0CEC-3224-09F9-FF701119A0A8}"/>
                </a:ext>
              </a:extLst>
            </p:cNvPr>
            <p:cNvSpPr>
              <a:spLocks/>
            </p:cNvSpPr>
            <p:nvPr userDrawn="1"/>
          </p:nvSpPr>
          <p:spPr bwMode="auto">
            <a:xfrm>
              <a:off x="7742238" y="4830763"/>
              <a:ext cx="68263" cy="47625"/>
            </a:xfrm>
            <a:custGeom>
              <a:avLst/>
              <a:gdLst>
                <a:gd name="T0" fmla="*/ 20 w 43"/>
                <a:gd name="T1" fmla="*/ 9 h 30"/>
                <a:gd name="T2" fmla="*/ 20 w 43"/>
                <a:gd name="T3" fmla="*/ 7 h 30"/>
                <a:gd name="T4" fmla="*/ 24 w 43"/>
                <a:gd name="T5" fmla="*/ 4 h 30"/>
                <a:gd name="T6" fmla="*/ 28 w 43"/>
                <a:gd name="T7" fmla="*/ 4 h 30"/>
                <a:gd name="T8" fmla="*/ 30 w 43"/>
                <a:gd name="T9" fmla="*/ 5 h 30"/>
                <a:gd name="T10" fmla="*/ 30 w 43"/>
                <a:gd name="T11" fmla="*/ 8 h 30"/>
                <a:gd name="T12" fmla="*/ 43 w 43"/>
                <a:gd name="T13" fmla="*/ 8 h 30"/>
                <a:gd name="T14" fmla="*/ 41 w 43"/>
                <a:gd name="T15" fmla="*/ 2 h 30"/>
                <a:gd name="T16" fmla="*/ 27 w 43"/>
                <a:gd name="T17" fmla="*/ 0 h 30"/>
                <a:gd name="T18" fmla="*/ 18 w 43"/>
                <a:gd name="T19" fmla="*/ 0 h 30"/>
                <a:gd name="T20" fmla="*/ 7 w 43"/>
                <a:gd name="T21" fmla="*/ 4 h 30"/>
                <a:gd name="T22" fmla="*/ 3 w 43"/>
                <a:gd name="T23" fmla="*/ 9 h 30"/>
                <a:gd name="T24" fmla="*/ 4 w 43"/>
                <a:gd name="T25" fmla="*/ 14 h 30"/>
                <a:gd name="T26" fmla="*/ 9 w 43"/>
                <a:gd name="T27" fmla="*/ 16 h 30"/>
                <a:gd name="T28" fmla="*/ 22 w 43"/>
                <a:gd name="T29" fmla="*/ 19 h 30"/>
                <a:gd name="T30" fmla="*/ 25 w 43"/>
                <a:gd name="T31" fmla="*/ 21 h 30"/>
                <a:gd name="T32" fmla="*/ 25 w 43"/>
                <a:gd name="T33" fmla="*/ 22 h 30"/>
                <a:gd name="T34" fmla="*/ 23 w 43"/>
                <a:gd name="T35" fmla="*/ 24 h 30"/>
                <a:gd name="T36" fmla="*/ 18 w 43"/>
                <a:gd name="T37" fmla="*/ 25 h 30"/>
                <a:gd name="T38" fmla="*/ 14 w 43"/>
                <a:gd name="T39" fmla="*/ 24 h 30"/>
                <a:gd name="T40" fmla="*/ 12 w 43"/>
                <a:gd name="T41" fmla="*/ 22 h 30"/>
                <a:gd name="T42" fmla="*/ 0 w 43"/>
                <a:gd name="T43" fmla="*/ 21 h 30"/>
                <a:gd name="T44" fmla="*/ 0 w 43"/>
                <a:gd name="T45" fmla="*/ 24 h 30"/>
                <a:gd name="T46" fmla="*/ 1 w 43"/>
                <a:gd name="T47" fmla="*/ 28 h 30"/>
                <a:gd name="T48" fmla="*/ 5 w 43"/>
                <a:gd name="T49" fmla="*/ 30 h 30"/>
                <a:gd name="T50" fmla="*/ 16 w 43"/>
                <a:gd name="T51" fmla="*/ 30 h 30"/>
                <a:gd name="T52" fmla="*/ 34 w 43"/>
                <a:gd name="T53" fmla="*/ 28 h 30"/>
                <a:gd name="T54" fmla="*/ 41 w 43"/>
                <a:gd name="T55" fmla="*/ 21 h 30"/>
                <a:gd name="T56" fmla="*/ 41 w 43"/>
                <a:gd name="T57" fmla="*/ 17 h 30"/>
                <a:gd name="T58" fmla="*/ 39 w 43"/>
                <a:gd name="T59" fmla="*/ 15 h 30"/>
                <a:gd name="T60" fmla="*/ 29 w 43"/>
                <a:gd name="T61" fmla="*/ 11 h 30"/>
                <a:gd name="T62" fmla="*/ 20 w 43"/>
                <a:gd name="T63" fmla="*/ 9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3" h="30">
                  <a:moveTo>
                    <a:pt x="20" y="9"/>
                  </a:moveTo>
                  <a:lnTo>
                    <a:pt x="20" y="9"/>
                  </a:lnTo>
                  <a:lnTo>
                    <a:pt x="20" y="7"/>
                  </a:lnTo>
                  <a:lnTo>
                    <a:pt x="20" y="7"/>
                  </a:lnTo>
                  <a:lnTo>
                    <a:pt x="21" y="5"/>
                  </a:lnTo>
                  <a:lnTo>
                    <a:pt x="24" y="4"/>
                  </a:lnTo>
                  <a:lnTo>
                    <a:pt x="24" y="4"/>
                  </a:lnTo>
                  <a:lnTo>
                    <a:pt x="28" y="4"/>
                  </a:lnTo>
                  <a:lnTo>
                    <a:pt x="30" y="5"/>
                  </a:lnTo>
                  <a:lnTo>
                    <a:pt x="30" y="5"/>
                  </a:lnTo>
                  <a:lnTo>
                    <a:pt x="30" y="7"/>
                  </a:lnTo>
                  <a:lnTo>
                    <a:pt x="30" y="8"/>
                  </a:lnTo>
                  <a:lnTo>
                    <a:pt x="43" y="8"/>
                  </a:lnTo>
                  <a:lnTo>
                    <a:pt x="43" y="8"/>
                  </a:lnTo>
                  <a:lnTo>
                    <a:pt x="43" y="4"/>
                  </a:lnTo>
                  <a:lnTo>
                    <a:pt x="41" y="2"/>
                  </a:lnTo>
                  <a:lnTo>
                    <a:pt x="36" y="0"/>
                  </a:lnTo>
                  <a:lnTo>
                    <a:pt x="27" y="0"/>
                  </a:lnTo>
                  <a:lnTo>
                    <a:pt x="27" y="0"/>
                  </a:lnTo>
                  <a:lnTo>
                    <a:pt x="18" y="0"/>
                  </a:lnTo>
                  <a:lnTo>
                    <a:pt x="11" y="2"/>
                  </a:lnTo>
                  <a:lnTo>
                    <a:pt x="7" y="4"/>
                  </a:lnTo>
                  <a:lnTo>
                    <a:pt x="3" y="9"/>
                  </a:lnTo>
                  <a:lnTo>
                    <a:pt x="3" y="9"/>
                  </a:lnTo>
                  <a:lnTo>
                    <a:pt x="3" y="11"/>
                  </a:lnTo>
                  <a:lnTo>
                    <a:pt x="4" y="14"/>
                  </a:lnTo>
                  <a:lnTo>
                    <a:pt x="4" y="14"/>
                  </a:lnTo>
                  <a:lnTo>
                    <a:pt x="9" y="16"/>
                  </a:lnTo>
                  <a:lnTo>
                    <a:pt x="16" y="18"/>
                  </a:lnTo>
                  <a:lnTo>
                    <a:pt x="22" y="19"/>
                  </a:lnTo>
                  <a:lnTo>
                    <a:pt x="25" y="21"/>
                  </a:lnTo>
                  <a:lnTo>
                    <a:pt x="25" y="21"/>
                  </a:lnTo>
                  <a:lnTo>
                    <a:pt x="25" y="22"/>
                  </a:lnTo>
                  <a:lnTo>
                    <a:pt x="25" y="22"/>
                  </a:lnTo>
                  <a:lnTo>
                    <a:pt x="24" y="23"/>
                  </a:lnTo>
                  <a:lnTo>
                    <a:pt x="23" y="24"/>
                  </a:lnTo>
                  <a:lnTo>
                    <a:pt x="18" y="25"/>
                  </a:lnTo>
                  <a:lnTo>
                    <a:pt x="18" y="25"/>
                  </a:lnTo>
                  <a:lnTo>
                    <a:pt x="15" y="24"/>
                  </a:lnTo>
                  <a:lnTo>
                    <a:pt x="14" y="24"/>
                  </a:lnTo>
                  <a:lnTo>
                    <a:pt x="14" y="24"/>
                  </a:lnTo>
                  <a:lnTo>
                    <a:pt x="12" y="22"/>
                  </a:lnTo>
                  <a:lnTo>
                    <a:pt x="12" y="21"/>
                  </a:lnTo>
                  <a:lnTo>
                    <a:pt x="0" y="21"/>
                  </a:lnTo>
                  <a:lnTo>
                    <a:pt x="0" y="21"/>
                  </a:lnTo>
                  <a:lnTo>
                    <a:pt x="0" y="24"/>
                  </a:lnTo>
                  <a:lnTo>
                    <a:pt x="0" y="26"/>
                  </a:lnTo>
                  <a:lnTo>
                    <a:pt x="1" y="28"/>
                  </a:lnTo>
                  <a:lnTo>
                    <a:pt x="3" y="29"/>
                  </a:lnTo>
                  <a:lnTo>
                    <a:pt x="5" y="30"/>
                  </a:lnTo>
                  <a:lnTo>
                    <a:pt x="16" y="30"/>
                  </a:lnTo>
                  <a:lnTo>
                    <a:pt x="16" y="30"/>
                  </a:lnTo>
                  <a:lnTo>
                    <a:pt x="27" y="30"/>
                  </a:lnTo>
                  <a:lnTo>
                    <a:pt x="34" y="28"/>
                  </a:lnTo>
                  <a:lnTo>
                    <a:pt x="38" y="24"/>
                  </a:lnTo>
                  <a:lnTo>
                    <a:pt x="41" y="21"/>
                  </a:lnTo>
                  <a:lnTo>
                    <a:pt x="41" y="21"/>
                  </a:lnTo>
                  <a:lnTo>
                    <a:pt x="41" y="17"/>
                  </a:lnTo>
                  <a:lnTo>
                    <a:pt x="39" y="15"/>
                  </a:lnTo>
                  <a:lnTo>
                    <a:pt x="39" y="15"/>
                  </a:lnTo>
                  <a:lnTo>
                    <a:pt x="36" y="12"/>
                  </a:lnTo>
                  <a:lnTo>
                    <a:pt x="29" y="11"/>
                  </a:lnTo>
                  <a:lnTo>
                    <a:pt x="23" y="10"/>
                  </a:lnTo>
                  <a:lnTo>
                    <a:pt x="20" y="9"/>
                  </a:lnTo>
                  <a:lnTo>
                    <a:pt x="20" y="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31" name="Freeform 103">
              <a:extLst>
                <a:ext uri="{FF2B5EF4-FFF2-40B4-BE49-F238E27FC236}">
                  <a16:creationId xmlns:a16="http://schemas.microsoft.com/office/drawing/2014/main" id="{77D11826-565F-B93F-5EA2-D2C8D75C9B9B}"/>
                </a:ext>
              </a:extLst>
            </p:cNvPr>
            <p:cNvSpPr>
              <a:spLocks/>
            </p:cNvSpPr>
            <p:nvPr userDrawn="1"/>
          </p:nvSpPr>
          <p:spPr bwMode="auto">
            <a:xfrm>
              <a:off x="8089901" y="4830763"/>
              <a:ext cx="66675" cy="46038"/>
            </a:xfrm>
            <a:custGeom>
              <a:avLst/>
              <a:gdLst>
                <a:gd name="T0" fmla="*/ 9 w 42"/>
                <a:gd name="T1" fmla="*/ 0 h 29"/>
                <a:gd name="T2" fmla="*/ 42 w 42"/>
                <a:gd name="T3" fmla="*/ 0 h 29"/>
                <a:gd name="T4" fmla="*/ 40 w 42"/>
                <a:gd name="T5" fmla="*/ 5 h 29"/>
                <a:gd name="T6" fmla="*/ 21 w 42"/>
                <a:gd name="T7" fmla="*/ 5 h 29"/>
                <a:gd name="T8" fmla="*/ 18 w 42"/>
                <a:gd name="T9" fmla="*/ 11 h 29"/>
                <a:gd name="T10" fmla="*/ 36 w 42"/>
                <a:gd name="T11" fmla="*/ 11 h 29"/>
                <a:gd name="T12" fmla="*/ 35 w 42"/>
                <a:gd name="T13" fmla="*/ 17 h 29"/>
                <a:gd name="T14" fmla="*/ 17 w 42"/>
                <a:gd name="T15" fmla="*/ 17 h 29"/>
                <a:gd name="T16" fmla="*/ 15 w 42"/>
                <a:gd name="T17" fmla="*/ 23 h 29"/>
                <a:gd name="T18" fmla="*/ 35 w 42"/>
                <a:gd name="T19" fmla="*/ 23 h 29"/>
                <a:gd name="T20" fmla="*/ 33 w 42"/>
                <a:gd name="T21" fmla="*/ 29 h 29"/>
                <a:gd name="T22" fmla="*/ 0 w 42"/>
                <a:gd name="T23" fmla="*/ 29 h 29"/>
                <a:gd name="T24" fmla="*/ 9 w 42"/>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 h="29">
                  <a:moveTo>
                    <a:pt x="9" y="0"/>
                  </a:moveTo>
                  <a:lnTo>
                    <a:pt x="42" y="0"/>
                  </a:lnTo>
                  <a:lnTo>
                    <a:pt x="40" y="5"/>
                  </a:lnTo>
                  <a:lnTo>
                    <a:pt x="21" y="5"/>
                  </a:lnTo>
                  <a:lnTo>
                    <a:pt x="18" y="11"/>
                  </a:lnTo>
                  <a:lnTo>
                    <a:pt x="36" y="11"/>
                  </a:lnTo>
                  <a:lnTo>
                    <a:pt x="35" y="17"/>
                  </a:lnTo>
                  <a:lnTo>
                    <a:pt x="17" y="17"/>
                  </a:lnTo>
                  <a:lnTo>
                    <a:pt x="15" y="23"/>
                  </a:lnTo>
                  <a:lnTo>
                    <a:pt x="35" y="23"/>
                  </a:lnTo>
                  <a:lnTo>
                    <a:pt x="3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64" name="Freeform 104">
              <a:extLst>
                <a:ext uri="{FF2B5EF4-FFF2-40B4-BE49-F238E27FC236}">
                  <a16:creationId xmlns:a16="http://schemas.microsoft.com/office/drawing/2014/main" id="{7B8F7574-2050-1EBA-EAB0-4D75BDAED759}"/>
                </a:ext>
              </a:extLst>
            </p:cNvPr>
            <p:cNvSpPr>
              <a:spLocks/>
            </p:cNvSpPr>
            <p:nvPr userDrawn="1"/>
          </p:nvSpPr>
          <p:spPr bwMode="auto">
            <a:xfrm>
              <a:off x="8518526" y="4606926"/>
              <a:ext cx="277813" cy="269875"/>
            </a:xfrm>
            <a:custGeom>
              <a:avLst/>
              <a:gdLst>
                <a:gd name="T0" fmla="*/ 116 w 175"/>
                <a:gd name="T1" fmla="*/ 0 h 170"/>
                <a:gd name="T2" fmla="*/ 85 w 175"/>
                <a:gd name="T3" fmla="*/ 67 h 170"/>
                <a:gd name="T4" fmla="*/ 86 w 175"/>
                <a:gd name="T5" fmla="*/ 0 h 170"/>
                <a:gd name="T6" fmla="*/ 27 w 175"/>
                <a:gd name="T7" fmla="*/ 0 h 170"/>
                <a:gd name="T8" fmla="*/ 39 w 175"/>
                <a:gd name="T9" fmla="*/ 122 h 170"/>
                <a:gd name="T10" fmla="*/ 39 w 175"/>
                <a:gd name="T11" fmla="*/ 122 h 170"/>
                <a:gd name="T12" fmla="*/ 37 w 175"/>
                <a:gd name="T13" fmla="*/ 127 h 170"/>
                <a:gd name="T14" fmla="*/ 36 w 175"/>
                <a:gd name="T15" fmla="*/ 130 h 170"/>
                <a:gd name="T16" fmla="*/ 33 w 175"/>
                <a:gd name="T17" fmla="*/ 132 h 170"/>
                <a:gd name="T18" fmla="*/ 30 w 175"/>
                <a:gd name="T19" fmla="*/ 135 h 170"/>
                <a:gd name="T20" fmla="*/ 30 w 175"/>
                <a:gd name="T21" fmla="*/ 135 h 170"/>
                <a:gd name="T22" fmla="*/ 26 w 175"/>
                <a:gd name="T23" fmla="*/ 136 h 170"/>
                <a:gd name="T24" fmla="*/ 20 w 175"/>
                <a:gd name="T25" fmla="*/ 136 h 170"/>
                <a:gd name="T26" fmla="*/ 11 w 175"/>
                <a:gd name="T27" fmla="*/ 136 h 170"/>
                <a:gd name="T28" fmla="*/ 10 w 175"/>
                <a:gd name="T29" fmla="*/ 136 h 170"/>
                <a:gd name="T30" fmla="*/ 0 w 175"/>
                <a:gd name="T31" fmla="*/ 170 h 170"/>
                <a:gd name="T32" fmla="*/ 40 w 175"/>
                <a:gd name="T33" fmla="*/ 170 h 170"/>
                <a:gd name="T34" fmla="*/ 40 w 175"/>
                <a:gd name="T35" fmla="*/ 170 h 170"/>
                <a:gd name="T36" fmla="*/ 48 w 175"/>
                <a:gd name="T37" fmla="*/ 169 h 170"/>
                <a:gd name="T38" fmla="*/ 55 w 175"/>
                <a:gd name="T39" fmla="*/ 167 h 170"/>
                <a:gd name="T40" fmla="*/ 63 w 175"/>
                <a:gd name="T41" fmla="*/ 164 h 170"/>
                <a:gd name="T42" fmla="*/ 68 w 175"/>
                <a:gd name="T43" fmla="*/ 160 h 170"/>
                <a:gd name="T44" fmla="*/ 74 w 175"/>
                <a:gd name="T45" fmla="*/ 156 h 170"/>
                <a:gd name="T46" fmla="*/ 79 w 175"/>
                <a:gd name="T47" fmla="*/ 149 h 170"/>
                <a:gd name="T48" fmla="*/ 91 w 175"/>
                <a:gd name="T49" fmla="*/ 132 h 170"/>
                <a:gd name="T50" fmla="*/ 175 w 175"/>
                <a:gd name="T51" fmla="*/ 0 h 170"/>
                <a:gd name="T52" fmla="*/ 116 w 175"/>
                <a:gd name="T53" fmla="*/ 0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75" h="170">
                  <a:moveTo>
                    <a:pt x="116" y="0"/>
                  </a:moveTo>
                  <a:lnTo>
                    <a:pt x="85" y="67"/>
                  </a:lnTo>
                  <a:lnTo>
                    <a:pt x="86" y="0"/>
                  </a:lnTo>
                  <a:lnTo>
                    <a:pt x="27" y="0"/>
                  </a:lnTo>
                  <a:lnTo>
                    <a:pt x="39" y="122"/>
                  </a:lnTo>
                  <a:lnTo>
                    <a:pt x="39" y="122"/>
                  </a:lnTo>
                  <a:lnTo>
                    <a:pt x="37" y="127"/>
                  </a:lnTo>
                  <a:lnTo>
                    <a:pt x="36" y="130"/>
                  </a:lnTo>
                  <a:lnTo>
                    <a:pt x="33" y="132"/>
                  </a:lnTo>
                  <a:lnTo>
                    <a:pt x="30" y="135"/>
                  </a:lnTo>
                  <a:lnTo>
                    <a:pt x="30" y="135"/>
                  </a:lnTo>
                  <a:lnTo>
                    <a:pt x="26" y="136"/>
                  </a:lnTo>
                  <a:lnTo>
                    <a:pt x="20" y="136"/>
                  </a:lnTo>
                  <a:lnTo>
                    <a:pt x="11" y="136"/>
                  </a:lnTo>
                  <a:lnTo>
                    <a:pt x="10" y="136"/>
                  </a:lnTo>
                  <a:lnTo>
                    <a:pt x="0" y="170"/>
                  </a:lnTo>
                  <a:lnTo>
                    <a:pt x="40" y="170"/>
                  </a:lnTo>
                  <a:lnTo>
                    <a:pt x="40" y="170"/>
                  </a:lnTo>
                  <a:lnTo>
                    <a:pt x="48" y="169"/>
                  </a:lnTo>
                  <a:lnTo>
                    <a:pt x="55" y="167"/>
                  </a:lnTo>
                  <a:lnTo>
                    <a:pt x="63" y="164"/>
                  </a:lnTo>
                  <a:lnTo>
                    <a:pt x="68" y="160"/>
                  </a:lnTo>
                  <a:lnTo>
                    <a:pt x="74" y="156"/>
                  </a:lnTo>
                  <a:lnTo>
                    <a:pt x="79" y="149"/>
                  </a:lnTo>
                  <a:lnTo>
                    <a:pt x="91" y="132"/>
                  </a:lnTo>
                  <a:lnTo>
                    <a:pt x="175" y="0"/>
                  </a:lnTo>
                  <a:lnTo>
                    <a:pt x="116"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65" name="Freeform 105">
              <a:extLst>
                <a:ext uri="{FF2B5EF4-FFF2-40B4-BE49-F238E27FC236}">
                  <a16:creationId xmlns:a16="http://schemas.microsoft.com/office/drawing/2014/main" id="{1BF73B3E-AF5F-2B7B-EC99-FF11B1439426}"/>
                </a:ext>
              </a:extLst>
            </p:cNvPr>
            <p:cNvSpPr>
              <a:spLocks/>
            </p:cNvSpPr>
            <p:nvPr userDrawn="1"/>
          </p:nvSpPr>
          <p:spPr bwMode="auto">
            <a:xfrm>
              <a:off x="8399463" y="4827588"/>
              <a:ext cx="71438" cy="50800"/>
            </a:xfrm>
            <a:custGeom>
              <a:avLst/>
              <a:gdLst>
                <a:gd name="T0" fmla="*/ 20 w 45"/>
                <a:gd name="T1" fmla="*/ 11 h 32"/>
                <a:gd name="T2" fmla="*/ 20 w 45"/>
                <a:gd name="T3" fmla="*/ 9 h 32"/>
                <a:gd name="T4" fmla="*/ 26 w 45"/>
                <a:gd name="T5" fmla="*/ 6 h 32"/>
                <a:gd name="T6" fmla="*/ 29 w 45"/>
                <a:gd name="T7" fmla="*/ 6 h 32"/>
                <a:gd name="T8" fmla="*/ 31 w 45"/>
                <a:gd name="T9" fmla="*/ 7 h 32"/>
                <a:gd name="T10" fmla="*/ 32 w 45"/>
                <a:gd name="T11" fmla="*/ 10 h 32"/>
                <a:gd name="T12" fmla="*/ 45 w 45"/>
                <a:gd name="T13" fmla="*/ 10 h 32"/>
                <a:gd name="T14" fmla="*/ 43 w 45"/>
                <a:gd name="T15" fmla="*/ 4 h 32"/>
                <a:gd name="T16" fmla="*/ 29 w 45"/>
                <a:gd name="T17" fmla="*/ 0 h 32"/>
                <a:gd name="T18" fmla="*/ 19 w 45"/>
                <a:gd name="T19" fmla="*/ 2 h 32"/>
                <a:gd name="T20" fmla="*/ 7 w 45"/>
                <a:gd name="T21" fmla="*/ 6 h 32"/>
                <a:gd name="T22" fmla="*/ 5 w 45"/>
                <a:gd name="T23" fmla="*/ 11 h 32"/>
                <a:gd name="T24" fmla="*/ 6 w 45"/>
                <a:gd name="T25" fmla="*/ 16 h 32"/>
                <a:gd name="T26" fmla="*/ 11 w 45"/>
                <a:gd name="T27" fmla="*/ 18 h 32"/>
                <a:gd name="T28" fmla="*/ 24 w 45"/>
                <a:gd name="T29" fmla="*/ 21 h 32"/>
                <a:gd name="T30" fmla="*/ 27 w 45"/>
                <a:gd name="T31" fmla="*/ 23 h 32"/>
                <a:gd name="T32" fmla="*/ 27 w 45"/>
                <a:gd name="T33" fmla="*/ 24 h 32"/>
                <a:gd name="T34" fmla="*/ 24 w 45"/>
                <a:gd name="T35" fmla="*/ 26 h 32"/>
                <a:gd name="T36" fmla="*/ 20 w 45"/>
                <a:gd name="T37" fmla="*/ 27 h 32"/>
                <a:gd name="T38" fmla="*/ 14 w 45"/>
                <a:gd name="T39" fmla="*/ 26 h 32"/>
                <a:gd name="T40" fmla="*/ 14 w 45"/>
                <a:gd name="T41" fmla="*/ 24 h 32"/>
                <a:gd name="T42" fmla="*/ 2 w 45"/>
                <a:gd name="T43" fmla="*/ 23 h 32"/>
                <a:gd name="T44" fmla="*/ 0 w 45"/>
                <a:gd name="T45" fmla="*/ 26 h 32"/>
                <a:gd name="T46" fmla="*/ 2 w 45"/>
                <a:gd name="T47" fmla="*/ 30 h 32"/>
                <a:gd name="T48" fmla="*/ 7 w 45"/>
                <a:gd name="T49" fmla="*/ 32 h 32"/>
                <a:gd name="T50" fmla="*/ 18 w 45"/>
                <a:gd name="T51" fmla="*/ 32 h 32"/>
                <a:gd name="T52" fmla="*/ 36 w 45"/>
                <a:gd name="T53" fmla="*/ 30 h 32"/>
                <a:gd name="T54" fmla="*/ 43 w 45"/>
                <a:gd name="T55" fmla="*/ 23 h 32"/>
                <a:gd name="T56" fmla="*/ 43 w 45"/>
                <a:gd name="T57" fmla="*/ 19 h 32"/>
                <a:gd name="T58" fmla="*/ 41 w 45"/>
                <a:gd name="T59" fmla="*/ 17 h 32"/>
                <a:gd name="T60" fmla="*/ 31 w 45"/>
                <a:gd name="T61" fmla="*/ 13 h 32"/>
                <a:gd name="T62" fmla="*/ 20 w 45"/>
                <a:gd name="T63" fmla="*/ 1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5" h="32">
                  <a:moveTo>
                    <a:pt x="20" y="11"/>
                  </a:moveTo>
                  <a:lnTo>
                    <a:pt x="20" y="11"/>
                  </a:lnTo>
                  <a:lnTo>
                    <a:pt x="20" y="9"/>
                  </a:lnTo>
                  <a:lnTo>
                    <a:pt x="20" y="9"/>
                  </a:lnTo>
                  <a:lnTo>
                    <a:pt x="23" y="7"/>
                  </a:lnTo>
                  <a:lnTo>
                    <a:pt x="26" y="6"/>
                  </a:lnTo>
                  <a:lnTo>
                    <a:pt x="26" y="6"/>
                  </a:lnTo>
                  <a:lnTo>
                    <a:pt x="29" y="6"/>
                  </a:lnTo>
                  <a:lnTo>
                    <a:pt x="31" y="7"/>
                  </a:lnTo>
                  <a:lnTo>
                    <a:pt x="31" y="7"/>
                  </a:lnTo>
                  <a:lnTo>
                    <a:pt x="32" y="9"/>
                  </a:lnTo>
                  <a:lnTo>
                    <a:pt x="32" y="10"/>
                  </a:lnTo>
                  <a:lnTo>
                    <a:pt x="45" y="10"/>
                  </a:lnTo>
                  <a:lnTo>
                    <a:pt x="45" y="10"/>
                  </a:lnTo>
                  <a:lnTo>
                    <a:pt x="45" y="6"/>
                  </a:lnTo>
                  <a:lnTo>
                    <a:pt x="43" y="4"/>
                  </a:lnTo>
                  <a:lnTo>
                    <a:pt x="38" y="2"/>
                  </a:lnTo>
                  <a:lnTo>
                    <a:pt x="29" y="0"/>
                  </a:lnTo>
                  <a:lnTo>
                    <a:pt x="29" y="0"/>
                  </a:lnTo>
                  <a:lnTo>
                    <a:pt x="19" y="2"/>
                  </a:lnTo>
                  <a:lnTo>
                    <a:pt x="12" y="3"/>
                  </a:lnTo>
                  <a:lnTo>
                    <a:pt x="7" y="6"/>
                  </a:lnTo>
                  <a:lnTo>
                    <a:pt x="5" y="11"/>
                  </a:lnTo>
                  <a:lnTo>
                    <a:pt x="5" y="11"/>
                  </a:lnTo>
                  <a:lnTo>
                    <a:pt x="5" y="13"/>
                  </a:lnTo>
                  <a:lnTo>
                    <a:pt x="6" y="16"/>
                  </a:lnTo>
                  <a:lnTo>
                    <a:pt x="6" y="16"/>
                  </a:lnTo>
                  <a:lnTo>
                    <a:pt x="11" y="18"/>
                  </a:lnTo>
                  <a:lnTo>
                    <a:pt x="17" y="19"/>
                  </a:lnTo>
                  <a:lnTo>
                    <a:pt x="24" y="21"/>
                  </a:lnTo>
                  <a:lnTo>
                    <a:pt x="27" y="23"/>
                  </a:lnTo>
                  <a:lnTo>
                    <a:pt x="27" y="23"/>
                  </a:lnTo>
                  <a:lnTo>
                    <a:pt x="27" y="24"/>
                  </a:lnTo>
                  <a:lnTo>
                    <a:pt x="27" y="24"/>
                  </a:lnTo>
                  <a:lnTo>
                    <a:pt x="26" y="25"/>
                  </a:lnTo>
                  <a:lnTo>
                    <a:pt x="24" y="26"/>
                  </a:lnTo>
                  <a:lnTo>
                    <a:pt x="20" y="27"/>
                  </a:lnTo>
                  <a:lnTo>
                    <a:pt x="20" y="27"/>
                  </a:lnTo>
                  <a:lnTo>
                    <a:pt x="17" y="26"/>
                  </a:lnTo>
                  <a:lnTo>
                    <a:pt x="14" y="26"/>
                  </a:lnTo>
                  <a:lnTo>
                    <a:pt x="14" y="26"/>
                  </a:lnTo>
                  <a:lnTo>
                    <a:pt x="14" y="24"/>
                  </a:lnTo>
                  <a:lnTo>
                    <a:pt x="14" y="23"/>
                  </a:lnTo>
                  <a:lnTo>
                    <a:pt x="2" y="23"/>
                  </a:lnTo>
                  <a:lnTo>
                    <a:pt x="2" y="23"/>
                  </a:lnTo>
                  <a:lnTo>
                    <a:pt x="0" y="26"/>
                  </a:lnTo>
                  <a:lnTo>
                    <a:pt x="0" y="28"/>
                  </a:lnTo>
                  <a:lnTo>
                    <a:pt x="2" y="30"/>
                  </a:lnTo>
                  <a:lnTo>
                    <a:pt x="4" y="31"/>
                  </a:lnTo>
                  <a:lnTo>
                    <a:pt x="7" y="32"/>
                  </a:lnTo>
                  <a:lnTo>
                    <a:pt x="18" y="32"/>
                  </a:lnTo>
                  <a:lnTo>
                    <a:pt x="18" y="32"/>
                  </a:lnTo>
                  <a:lnTo>
                    <a:pt x="29" y="32"/>
                  </a:lnTo>
                  <a:lnTo>
                    <a:pt x="36" y="30"/>
                  </a:lnTo>
                  <a:lnTo>
                    <a:pt x="40" y="26"/>
                  </a:lnTo>
                  <a:lnTo>
                    <a:pt x="43" y="23"/>
                  </a:lnTo>
                  <a:lnTo>
                    <a:pt x="43" y="23"/>
                  </a:lnTo>
                  <a:lnTo>
                    <a:pt x="43" y="19"/>
                  </a:lnTo>
                  <a:lnTo>
                    <a:pt x="41" y="17"/>
                  </a:lnTo>
                  <a:lnTo>
                    <a:pt x="41" y="17"/>
                  </a:lnTo>
                  <a:lnTo>
                    <a:pt x="37" y="14"/>
                  </a:lnTo>
                  <a:lnTo>
                    <a:pt x="31" y="13"/>
                  </a:lnTo>
                  <a:lnTo>
                    <a:pt x="24" y="12"/>
                  </a:lnTo>
                  <a:lnTo>
                    <a:pt x="20" y="11"/>
                  </a:lnTo>
                  <a:lnTo>
                    <a:pt x="20" y="1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grpSp>
    </p:spTree>
    <p:extLst>
      <p:ext uri="{BB962C8B-B14F-4D97-AF65-F5344CB8AC3E}">
        <p14:creationId xmlns:p14="http://schemas.microsoft.com/office/powerpoint/2010/main" val="1076720017"/>
      </p:ext>
    </p:extLst>
  </p:cSld>
  <p:clrMapOvr>
    <a:masterClrMapping/>
  </p:clrMapOvr>
  <p:extLst>
    <p:ext uri="{DCECCB84-F9BA-43D5-87BE-67443E8EF086}">
      <p15:sldGuideLst xmlns:p15="http://schemas.microsoft.com/office/powerpoint/2012/main">
        <p15:guide id="3" orient="horz" pos="4176" userDrawn="1">
          <p15:clr>
            <a:srgbClr val="FBAE40"/>
          </p15:clr>
        </p15:guide>
        <p15:guide id="4" pos="7392" userDrawn="1">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22820" y="228600"/>
            <a:ext cx="10918280" cy="838200"/>
          </a:xfrm>
        </p:spPr>
        <p:txBody>
          <a:bodyPr/>
          <a:lstStyle>
            <a:lvl1pPr>
              <a:defRPr sz="3000">
                <a:solidFill>
                  <a:srgbClr val="333F48"/>
                </a:solidFill>
              </a:defRPr>
            </a:lvl1pPr>
          </a:lstStyle>
          <a:p>
            <a:r>
              <a:rPr lang="en-US"/>
              <a:t>Click to edit Master title style</a:t>
            </a:r>
            <a:endParaRPr lang="en-US" dirty="0"/>
          </a:p>
        </p:txBody>
      </p:sp>
      <p:sp>
        <p:nvSpPr>
          <p:cNvPr id="37" name="Slide Number Placeholder 3">
            <a:extLst>
              <a:ext uri="{FF2B5EF4-FFF2-40B4-BE49-F238E27FC236}">
                <a16:creationId xmlns:a16="http://schemas.microsoft.com/office/drawing/2014/main" id="{ED2E4C9F-816B-42F5-9F71-FF93BF5E6376}"/>
              </a:ext>
            </a:extLst>
          </p:cNvPr>
          <p:cNvSpPr>
            <a:spLocks noGrp="1"/>
          </p:cNvSpPr>
          <p:nvPr>
            <p:ph type="sldNum" sz="quarter" idx="14"/>
          </p:nvPr>
        </p:nvSpPr>
        <p:spPr>
          <a:xfrm>
            <a:off x="0" y="6382513"/>
            <a:ext cx="437173" cy="268288"/>
          </a:xfrm>
        </p:spPr>
        <p:txBody>
          <a:bodyPr/>
          <a:lstStyle>
            <a:lvl1pPr>
              <a:defRPr>
                <a:solidFill>
                  <a:srgbClr val="000000"/>
                </a:solidFill>
              </a:defRPr>
            </a:lvl1pPr>
          </a:lstStyle>
          <a:p>
            <a:pPr>
              <a:defRPr/>
            </a:pPr>
            <a:fld id="{E6474CC2-1230-4213-AD1A-4B2FEEABA7A1}" type="slidenum">
              <a:rPr lang="en-US" smtClean="0"/>
              <a:pPr>
                <a:defRPr/>
              </a:pPr>
              <a:t>‹#›</a:t>
            </a:fld>
            <a:endParaRPr lang="en-US" dirty="0"/>
          </a:p>
        </p:txBody>
      </p:sp>
      <p:sp>
        <p:nvSpPr>
          <p:cNvPr id="38" name="Footer Placeholder 4">
            <a:extLst>
              <a:ext uri="{FF2B5EF4-FFF2-40B4-BE49-F238E27FC236}">
                <a16:creationId xmlns:a16="http://schemas.microsoft.com/office/drawing/2014/main" id="{87032577-B963-4FCC-AE28-1F67E3E08FD9}"/>
              </a:ext>
            </a:extLst>
          </p:cNvPr>
          <p:cNvSpPr>
            <a:spLocks noGrp="1"/>
          </p:cNvSpPr>
          <p:nvPr>
            <p:ph type="ftr" sz="quarter" idx="15"/>
          </p:nvPr>
        </p:nvSpPr>
        <p:spPr>
          <a:xfrm>
            <a:off x="426722" y="6483292"/>
            <a:ext cx="5245100" cy="172485"/>
          </a:xfrm>
        </p:spPr>
        <p:txBody>
          <a:bodyPr/>
          <a:lstStyle>
            <a:lvl1pPr algn="r">
              <a:defRPr smtClean="0">
                <a:solidFill>
                  <a:srgbClr val="000000"/>
                </a:solidFill>
              </a:defRPr>
            </a:lvl1pPr>
          </a:lstStyle>
          <a:p>
            <a:pPr algn="l">
              <a:defRPr/>
            </a:pPr>
            <a:r>
              <a:rPr lang="en-US"/>
              <a:t>Page footer.</a:t>
            </a:r>
            <a:endParaRPr lang="en-US" dirty="0"/>
          </a:p>
        </p:txBody>
      </p:sp>
      <p:sp>
        <p:nvSpPr>
          <p:cNvPr id="39" name="Rectangle 155">
            <a:extLst>
              <a:ext uri="{FF2B5EF4-FFF2-40B4-BE49-F238E27FC236}">
                <a16:creationId xmlns:a16="http://schemas.microsoft.com/office/drawing/2014/main" id="{7C763BE8-EAF0-49DD-A9FF-2C9C568746FA}"/>
              </a:ext>
            </a:extLst>
          </p:cNvPr>
          <p:cNvSpPr>
            <a:spLocks noGrp="1" noChangeArrowheads="1"/>
          </p:cNvSpPr>
          <p:nvPr>
            <p:ph type="dt" sz="half" idx="16"/>
          </p:nvPr>
        </p:nvSpPr>
        <p:spPr>
          <a:xfrm>
            <a:off x="426722" y="6655657"/>
            <a:ext cx="2645277" cy="120649"/>
          </a:xfrm>
        </p:spPr>
        <p:txBody>
          <a:bodyPr/>
          <a:lstStyle>
            <a:lvl1pPr algn="l">
              <a:defRPr sz="833" smtClean="0">
                <a:solidFill>
                  <a:srgbClr val="000000"/>
                </a:solidFill>
              </a:defRPr>
            </a:lvl1pPr>
          </a:lstStyle>
          <a:p>
            <a:pPr>
              <a:defRPr/>
            </a:pPr>
            <a:r>
              <a:rPr lang="en-US"/>
              <a:t>Production code #</a:t>
            </a:r>
            <a:endParaRPr lang="en-US" dirty="0"/>
          </a:p>
        </p:txBody>
      </p:sp>
      <p:grpSp>
        <p:nvGrpSpPr>
          <p:cNvPr id="3" name="Group 2">
            <a:extLst>
              <a:ext uri="{FF2B5EF4-FFF2-40B4-BE49-F238E27FC236}">
                <a16:creationId xmlns:a16="http://schemas.microsoft.com/office/drawing/2014/main" id="{97E52F2F-9638-35D0-51DB-5608A4B631BA}"/>
              </a:ext>
            </a:extLst>
          </p:cNvPr>
          <p:cNvGrpSpPr/>
          <p:nvPr userDrawn="1"/>
        </p:nvGrpSpPr>
        <p:grpSpPr>
          <a:xfrm>
            <a:off x="10215053" y="6295153"/>
            <a:ext cx="1527048" cy="338328"/>
            <a:chOff x="6923088" y="4475163"/>
            <a:chExt cx="1873251" cy="403225"/>
          </a:xfrm>
        </p:grpSpPr>
        <p:sp>
          <p:nvSpPr>
            <p:cNvPr id="4" name="AutoShape 4">
              <a:extLst>
                <a:ext uri="{FF2B5EF4-FFF2-40B4-BE49-F238E27FC236}">
                  <a16:creationId xmlns:a16="http://schemas.microsoft.com/office/drawing/2014/main" id="{FBBC836F-3FD5-EF7D-BB78-0C70F2239558}"/>
                </a:ext>
              </a:extLst>
            </p:cNvPr>
            <p:cNvSpPr>
              <a:spLocks noChangeAspect="1" noChangeArrowheads="1" noTextEdit="1"/>
            </p:cNvSpPr>
            <p:nvPr userDrawn="1"/>
          </p:nvSpPr>
          <p:spPr bwMode="auto">
            <a:xfrm>
              <a:off x="6923088" y="4475163"/>
              <a:ext cx="1873250" cy="403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 name="Freeform 6">
              <a:extLst>
                <a:ext uri="{FF2B5EF4-FFF2-40B4-BE49-F238E27FC236}">
                  <a16:creationId xmlns:a16="http://schemas.microsoft.com/office/drawing/2014/main" id="{ECF91AC5-7DB7-61D0-619A-85F3FDFA44D5}"/>
                </a:ext>
              </a:extLst>
            </p:cNvPr>
            <p:cNvSpPr>
              <a:spLocks/>
            </p:cNvSpPr>
            <p:nvPr userDrawn="1"/>
          </p:nvSpPr>
          <p:spPr bwMode="auto">
            <a:xfrm>
              <a:off x="6929438" y="4483101"/>
              <a:ext cx="376238" cy="376238"/>
            </a:xfrm>
            <a:custGeom>
              <a:avLst/>
              <a:gdLst>
                <a:gd name="T0" fmla="*/ 118 w 237"/>
                <a:gd name="T1" fmla="*/ 237 h 237"/>
                <a:gd name="T2" fmla="*/ 142 w 237"/>
                <a:gd name="T3" fmla="*/ 235 h 237"/>
                <a:gd name="T4" fmla="*/ 165 w 237"/>
                <a:gd name="T5" fmla="*/ 228 h 237"/>
                <a:gd name="T6" fmla="*/ 185 w 237"/>
                <a:gd name="T7" fmla="*/ 217 h 237"/>
                <a:gd name="T8" fmla="*/ 202 w 237"/>
                <a:gd name="T9" fmla="*/ 202 h 237"/>
                <a:gd name="T10" fmla="*/ 217 w 237"/>
                <a:gd name="T11" fmla="*/ 185 h 237"/>
                <a:gd name="T12" fmla="*/ 228 w 237"/>
                <a:gd name="T13" fmla="*/ 165 h 237"/>
                <a:gd name="T14" fmla="*/ 235 w 237"/>
                <a:gd name="T15" fmla="*/ 142 h 237"/>
                <a:gd name="T16" fmla="*/ 237 w 237"/>
                <a:gd name="T17" fmla="*/ 119 h 237"/>
                <a:gd name="T18" fmla="*/ 236 w 237"/>
                <a:gd name="T19" fmla="*/ 106 h 237"/>
                <a:gd name="T20" fmla="*/ 232 w 237"/>
                <a:gd name="T21" fmla="*/ 84 h 237"/>
                <a:gd name="T22" fmla="*/ 223 w 237"/>
                <a:gd name="T23" fmla="*/ 62 h 237"/>
                <a:gd name="T24" fmla="*/ 210 w 237"/>
                <a:gd name="T25" fmla="*/ 43 h 237"/>
                <a:gd name="T26" fmla="*/ 194 w 237"/>
                <a:gd name="T27" fmla="*/ 27 h 237"/>
                <a:gd name="T28" fmla="*/ 175 w 237"/>
                <a:gd name="T29" fmla="*/ 15 h 237"/>
                <a:gd name="T30" fmla="*/ 154 w 237"/>
                <a:gd name="T31" fmla="*/ 6 h 237"/>
                <a:gd name="T32" fmla="*/ 131 w 237"/>
                <a:gd name="T33" fmla="*/ 1 h 237"/>
                <a:gd name="T34" fmla="*/ 118 w 237"/>
                <a:gd name="T35" fmla="*/ 0 h 237"/>
                <a:gd name="T36" fmla="*/ 94 w 237"/>
                <a:gd name="T37" fmla="*/ 2 h 237"/>
                <a:gd name="T38" fmla="*/ 72 w 237"/>
                <a:gd name="T39" fmla="*/ 9 h 237"/>
                <a:gd name="T40" fmla="*/ 52 w 237"/>
                <a:gd name="T41" fmla="*/ 21 h 237"/>
                <a:gd name="T42" fmla="*/ 35 w 237"/>
                <a:gd name="T43" fmla="*/ 35 h 237"/>
                <a:gd name="T44" fmla="*/ 19 w 237"/>
                <a:gd name="T45" fmla="*/ 52 h 237"/>
                <a:gd name="T46" fmla="*/ 9 w 237"/>
                <a:gd name="T47" fmla="*/ 72 h 237"/>
                <a:gd name="T48" fmla="*/ 2 w 237"/>
                <a:gd name="T49" fmla="*/ 94 h 237"/>
                <a:gd name="T50" fmla="*/ 0 w 237"/>
                <a:gd name="T51" fmla="*/ 119 h 237"/>
                <a:gd name="T52" fmla="*/ 1 w 237"/>
                <a:gd name="T53" fmla="*/ 131 h 237"/>
                <a:gd name="T54" fmla="*/ 5 w 237"/>
                <a:gd name="T55" fmla="*/ 154 h 237"/>
                <a:gd name="T56" fmla="*/ 14 w 237"/>
                <a:gd name="T57" fmla="*/ 175 h 237"/>
                <a:gd name="T58" fmla="*/ 26 w 237"/>
                <a:gd name="T59" fmla="*/ 194 h 237"/>
                <a:gd name="T60" fmla="*/ 43 w 237"/>
                <a:gd name="T61" fmla="*/ 210 h 237"/>
                <a:gd name="T62" fmla="*/ 62 w 237"/>
                <a:gd name="T63" fmla="*/ 223 h 237"/>
                <a:gd name="T64" fmla="*/ 83 w 237"/>
                <a:gd name="T65" fmla="*/ 233 h 237"/>
                <a:gd name="T66" fmla="*/ 106 w 237"/>
                <a:gd name="T67" fmla="*/ 237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7" h="237">
                  <a:moveTo>
                    <a:pt x="118" y="237"/>
                  </a:moveTo>
                  <a:lnTo>
                    <a:pt x="118" y="237"/>
                  </a:lnTo>
                  <a:lnTo>
                    <a:pt x="131" y="237"/>
                  </a:lnTo>
                  <a:lnTo>
                    <a:pt x="142" y="235"/>
                  </a:lnTo>
                  <a:lnTo>
                    <a:pt x="154" y="233"/>
                  </a:lnTo>
                  <a:lnTo>
                    <a:pt x="165" y="228"/>
                  </a:lnTo>
                  <a:lnTo>
                    <a:pt x="175" y="223"/>
                  </a:lnTo>
                  <a:lnTo>
                    <a:pt x="185" y="217"/>
                  </a:lnTo>
                  <a:lnTo>
                    <a:pt x="194" y="210"/>
                  </a:lnTo>
                  <a:lnTo>
                    <a:pt x="202" y="202"/>
                  </a:lnTo>
                  <a:lnTo>
                    <a:pt x="210" y="194"/>
                  </a:lnTo>
                  <a:lnTo>
                    <a:pt x="217" y="185"/>
                  </a:lnTo>
                  <a:lnTo>
                    <a:pt x="223" y="175"/>
                  </a:lnTo>
                  <a:lnTo>
                    <a:pt x="228" y="165"/>
                  </a:lnTo>
                  <a:lnTo>
                    <a:pt x="232" y="154"/>
                  </a:lnTo>
                  <a:lnTo>
                    <a:pt x="235" y="142"/>
                  </a:lnTo>
                  <a:lnTo>
                    <a:pt x="236" y="131"/>
                  </a:lnTo>
                  <a:lnTo>
                    <a:pt x="237" y="119"/>
                  </a:lnTo>
                  <a:lnTo>
                    <a:pt x="237" y="119"/>
                  </a:lnTo>
                  <a:lnTo>
                    <a:pt x="236" y="106"/>
                  </a:lnTo>
                  <a:lnTo>
                    <a:pt x="235" y="94"/>
                  </a:lnTo>
                  <a:lnTo>
                    <a:pt x="232" y="84"/>
                  </a:lnTo>
                  <a:lnTo>
                    <a:pt x="228" y="72"/>
                  </a:lnTo>
                  <a:lnTo>
                    <a:pt x="223" y="62"/>
                  </a:lnTo>
                  <a:lnTo>
                    <a:pt x="217" y="52"/>
                  </a:lnTo>
                  <a:lnTo>
                    <a:pt x="210" y="43"/>
                  </a:lnTo>
                  <a:lnTo>
                    <a:pt x="202" y="35"/>
                  </a:lnTo>
                  <a:lnTo>
                    <a:pt x="194" y="27"/>
                  </a:lnTo>
                  <a:lnTo>
                    <a:pt x="185" y="21"/>
                  </a:lnTo>
                  <a:lnTo>
                    <a:pt x="175" y="15"/>
                  </a:lnTo>
                  <a:lnTo>
                    <a:pt x="165" y="9"/>
                  </a:lnTo>
                  <a:lnTo>
                    <a:pt x="154" y="6"/>
                  </a:lnTo>
                  <a:lnTo>
                    <a:pt x="142" y="2"/>
                  </a:lnTo>
                  <a:lnTo>
                    <a:pt x="131" y="1"/>
                  </a:lnTo>
                  <a:lnTo>
                    <a:pt x="118" y="0"/>
                  </a:lnTo>
                  <a:lnTo>
                    <a:pt x="118" y="0"/>
                  </a:lnTo>
                  <a:lnTo>
                    <a:pt x="106" y="1"/>
                  </a:lnTo>
                  <a:lnTo>
                    <a:pt x="94" y="2"/>
                  </a:lnTo>
                  <a:lnTo>
                    <a:pt x="83" y="6"/>
                  </a:lnTo>
                  <a:lnTo>
                    <a:pt x="72" y="9"/>
                  </a:lnTo>
                  <a:lnTo>
                    <a:pt x="62" y="15"/>
                  </a:lnTo>
                  <a:lnTo>
                    <a:pt x="52" y="21"/>
                  </a:lnTo>
                  <a:lnTo>
                    <a:pt x="43" y="27"/>
                  </a:lnTo>
                  <a:lnTo>
                    <a:pt x="35" y="35"/>
                  </a:lnTo>
                  <a:lnTo>
                    <a:pt x="26" y="43"/>
                  </a:lnTo>
                  <a:lnTo>
                    <a:pt x="19" y="52"/>
                  </a:lnTo>
                  <a:lnTo>
                    <a:pt x="14" y="62"/>
                  </a:lnTo>
                  <a:lnTo>
                    <a:pt x="9" y="72"/>
                  </a:lnTo>
                  <a:lnTo>
                    <a:pt x="5" y="84"/>
                  </a:lnTo>
                  <a:lnTo>
                    <a:pt x="2" y="94"/>
                  </a:lnTo>
                  <a:lnTo>
                    <a:pt x="1" y="106"/>
                  </a:lnTo>
                  <a:lnTo>
                    <a:pt x="0" y="119"/>
                  </a:lnTo>
                  <a:lnTo>
                    <a:pt x="0" y="119"/>
                  </a:lnTo>
                  <a:lnTo>
                    <a:pt x="1" y="131"/>
                  </a:lnTo>
                  <a:lnTo>
                    <a:pt x="2" y="142"/>
                  </a:lnTo>
                  <a:lnTo>
                    <a:pt x="5" y="154"/>
                  </a:lnTo>
                  <a:lnTo>
                    <a:pt x="9" y="165"/>
                  </a:lnTo>
                  <a:lnTo>
                    <a:pt x="14" y="175"/>
                  </a:lnTo>
                  <a:lnTo>
                    <a:pt x="19" y="185"/>
                  </a:lnTo>
                  <a:lnTo>
                    <a:pt x="26" y="194"/>
                  </a:lnTo>
                  <a:lnTo>
                    <a:pt x="35" y="202"/>
                  </a:lnTo>
                  <a:lnTo>
                    <a:pt x="43" y="210"/>
                  </a:lnTo>
                  <a:lnTo>
                    <a:pt x="52" y="217"/>
                  </a:lnTo>
                  <a:lnTo>
                    <a:pt x="62" y="223"/>
                  </a:lnTo>
                  <a:lnTo>
                    <a:pt x="72" y="228"/>
                  </a:lnTo>
                  <a:lnTo>
                    <a:pt x="83" y="233"/>
                  </a:lnTo>
                  <a:lnTo>
                    <a:pt x="94" y="235"/>
                  </a:lnTo>
                  <a:lnTo>
                    <a:pt x="106" y="237"/>
                  </a:lnTo>
                  <a:lnTo>
                    <a:pt x="118" y="23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6" name="Freeform 7">
              <a:extLst>
                <a:ext uri="{FF2B5EF4-FFF2-40B4-BE49-F238E27FC236}">
                  <a16:creationId xmlns:a16="http://schemas.microsoft.com/office/drawing/2014/main" id="{1B67D799-36D3-83FA-9E4E-FB74D892F632}"/>
                </a:ext>
              </a:extLst>
            </p:cNvPr>
            <p:cNvSpPr>
              <a:spLocks/>
            </p:cNvSpPr>
            <p:nvPr userDrawn="1"/>
          </p:nvSpPr>
          <p:spPr bwMode="auto">
            <a:xfrm>
              <a:off x="6929438" y="4483101"/>
              <a:ext cx="376238" cy="376238"/>
            </a:xfrm>
            <a:custGeom>
              <a:avLst/>
              <a:gdLst>
                <a:gd name="T0" fmla="*/ 118 w 237"/>
                <a:gd name="T1" fmla="*/ 237 h 237"/>
                <a:gd name="T2" fmla="*/ 142 w 237"/>
                <a:gd name="T3" fmla="*/ 235 h 237"/>
                <a:gd name="T4" fmla="*/ 165 w 237"/>
                <a:gd name="T5" fmla="*/ 228 h 237"/>
                <a:gd name="T6" fmla="*/ 185 w 237"/>
                <a:gd name="T7" fmla="*/ 217 h 237"/>
                <a:gd name="T8" fmla="*/ 202 w 237"/>
                <a:gd name="T9" fmla="*/ 202 h 237"/>
                <a:gd name="T10" fmla="*/ 217 w 237"/>
                <a:gd name="T11" fmla="*/ 185 h 237"/>
                <a:gd name="T12" fmla="*/ 228 w 237"/>
                <a:gd name="T13" fmla="*/ 165 h 237"/>
                <a:gd name="T14" fmla="*/ 235 w 237"/>
                <a:gd name="T15" fmla="*/ 142 h 237"/>
                <a:gd name="T16" fmla="*/ 237 w 237"/>
                <a:gd name="T17" fmla="*/ 119 h 237"/>
                <a:gd name="T18" fmla="*/ 236 w 237"/>
                <a:gd name="T19" fmla="*/ 106 h 237"/>
                <a:gd name="T20" fmla="*/ 232 w 237"/>
                <a:gd name="T21" fmla="*/ 84 h 237"/>
                <a:gd name="T22" fmla="*/ 223 w 237"/>
                <a:gd name="T23" fmla="*/ 62 h 237"/>
                <a:gd name="T24" fmla="*/ 210 w 237"/>
                <a:gd name="T25" fmla="*/ 43 h 237"/>
                <a:gd name="T26" fmla="*/ 194 w 237"/>
                <a:gd name="T27" fmla="*/ 27 h 237"/>
                <a:gd name="T28" fmla="*/ 175 w 237"/>
                <a:gd name="T29" fmla="*/ 15 h 237"/>
                <a:gd name="T30" fmla="*/ 154 w 237"/>
                <a:gd name="T31" fmla="*/ 6 h 237"/>
                <a:gd name="T32" fmla="*/ 131 w 237"/>
                <a:gd name="T33" fmla="*/ 1 h 237"/>
                <a:gd name="T34" fmla="*/ 118 w 237"/>
                <a:gd name="T35" fmla="*/ 0 h 237"/>
                <a:gd name="T36" fmla="*/ 94 w 237"/>
                <a:gd name="T37" fmla="*/ 2 h 237"/>
                <a:gd name="T38" fmla="*/ 72 w 237"/>
                <a:gd name="T39" fmla="*/ 9 h 237"/>
                <a:gd name="T40" fmla="*/ 52 w 237"/>
                <a:gd name="T41" fmla="*/ 21 h 237"/>
                <a:gd name="T42" fmla="*/ 35 w 237"/>
                <a:gd name="T43" fmla="*/ 35 h 237"/>
                <a:gd name="T44" fmla="*/ 19 w 237"/>
                <a:gd name="T45" fmla="*/ 52 h 237"/>
                <a:gd name="T46" fmla="*/ 9 w 237"/>
                <a:gd name="T47" fmla="*/ 72 h 237"/>
                <a:gd name="T48" fmla="*/ 2 w 237"/>
                <a:gd name="T49" fmla="*/ 94 h 237"/>
                <a:gd name="T50" fmla="*/ 0 w 237"/>
                <a:gd name="T51" fmla="*/ 119 h 237"/>
                <a:gd name="T52" fmla="*/ 1 w 237"/>
                <a:gd name="T53" fmla="*/ 131 h 237"/>
                <a:gd name="T54" fmla="*/ 5 w 237"/>
                <a:gd name="T55" fmla="*/ 154 h 237"/>
                <a:gd name="T56" fmla="*/ 14 w 237"/>
                <a:gd name="T57" fmla="*/ 175 h 237"/>
                <a:gd name="T58" fmla="*/ 26 w 237"/>
                <a:gd name="T59" fmla="*/ 194 h 237"/>
                <a:gd name="T60" fmla="*/ 43 w 237"/>
                <a:gd name="T61" fmla="*/ 210 h 237"/>
                <a:gd name="T62" fmla="*/ 62 w 237"/>
                <a:gd name="T63" fmla="*/ 223 h 237"/>
                <a:gd name="T64" fmla="*/ 83 w 237"/>
                <a:gd name="T65" fmla="*/ 233 h 237"/>
                <a:gd name="T66" fmla="*/ 106 w 237"/>
                <a:gd name="T67" fmla="*/ 237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7" h="237">
                  <a:moveTo>
                    <a:pt x="118" y="237"/>
                  </a:moveTo>
                  <a:lnTo>
                    <a:pt x="118" y="237"/>
                  </a:lnTo>
                  <a:lnTo>
                    <a:pt x="131" y="237"/>
                  </a:lnTo>
                  <a:lnTo>
                    <a:pt x="142" y="235"/>
                  </a:lnTo>
                  <a:lnTo>
                    <a:pt x="154" y="233"/>
                  </a:lnTo>
                  <a:lnTo>
                    <a:pt x="165" y="228"/>
                  </a:lnTo>
                  <a:lnTo>
                    <a:pt x="175" y="223"/>
                  </a:lnTo>
                  <a:lnTo>
                    <a:pt x="185" y="217"/>
                  </a:lnTo>
                  <a:lnTo>
                    <a:pt x="194" y="210"/>
                  </a:lnTo>
                  <a:lnTo>
                    <a:pt x="202" y="202"/>
                  </a:lnTo>
                  <a:lnTo>
                    <a:pt x="210" y="194"/>
                  </a:lnTo>
                  <a:lnTo>
                    <a:pt x="217" y="185"/>
                  </a:lnTo>
                  <a:lnTo>
                    <a:pt x="223" y="175"/>
                  </a:lnTo>
                  <a:lnTo>
                    <a:pt x="228" y="165"/>
                  </a:lnTo>
                  <a:lnTo>
                    <a:pt x="232" y="154"/>
                  </a:lnTo>
                  <a:lnTo>
                    <a:pt x="235" y="142"/>
                  </a:lnTo>
                  <a:lnTo>
                    <a:pt x="236" y="131"/>
                  </a:lnTo>
                  <a:lnTo>
                    <a:pt x="237" y="119"/>
                  </a:lnTo>
                  <a:lnTo>
                    <a:pt x="237" y="119"/>
                  </a:lnTo>
                  <a:lnTo>
                    <a:pt x="236" y="106"/>
                  </a:lnTo>
                  <a:lnTo>
                    <a:pt x="235" y="94"/>
                  </a:lnTo>
                  <a:lnTo>
                    <a:pt x="232" y="84"/>
                  </a:lnTo>
                  <a:lnTo>
                    <a:pt x="228" y="72"/>
                  </a:lnTo>
                  <a:lnTo>
                    <a:pt x="223" y="62"/>
                  </a:lnTo>
                  <a:lnTo>
                    <a:pt x="217" y="52"/>
                  </a:lnTo>
                  <a:lnTo>
                    <a:pt x="210" y="43"/>
                  </a:lnTo>
                  <a:lnTo>
                    <a:pt x="202" y="35"/>
                  </a:lnTo>
                  <a:lnTo>
                    <a:pt x="194" y="27"/>
                  </a:lnTo>
                  <a:lnTo>
                    <a:pt x="185" y="21"/>
                  </a:lnTo>
                  <a:lnTo>
                    <a:pt x="175" y="15"/>
                  </a:lnTo>
                  <a:lnTo>
                    <a:pt x="165" y="9"/>
                  </a:lnTo>
                  <a:lnTo>
                    <a:pt x="154" y="6"/>
                  </a:lnTo>
                  <a:lnTo>
                    <a:pt x="142" y="2"/>
                  </a:lnTo>
                  <a:lnTo>
                    <a:pt x="131" y="1"/>
                  </a:lnTo>
                  <a:lnTo>
                    <a:pt x="118" y="0"/>
                  </a:lnTo>
                  <a:lnTo>
                    <a:pt x="118" y="0"/>
                  </a:lnTo>
                  <a:lnTo>
                    <a:pt x="106" y="1"/>
                  </a:lnTo>
                  <a:lnTo>
                    <a:pt x="94" y="2"/>
                  </a:lnTo>
                  <a:lnTo>
                    <a:pt x="83" y="6"/>
                  </a:lnTo>
                  <a:lnTo>
                    <a:pt x="72" y="9"/>
                  </a:lnTo>
                  <a:lnTo>
                    <a:pt x="62" y="15"/>
                  </a:lnTo>
                  <a:lnTo>
                    <a:pt x="52" y="21"/>
                  </a:lnTo>
                  <a:lnTo>
                    <a:pt x="43" y="27"/>
                  </a:lnTo>
                  <a:lnTo>
                    <a:pt x="35" y="35"/>
                  </a:lnTo>
                  <a:lnTo>
                    <a:pt x="26" y="43"/>
                  </a:lnTo>
                  <a:lnTo>
                    <a:pt x="19" y="52"/>
                  </a:lnTo>
                  <a:lnTo>
                    <a:pt x="14" y="62"/>
                  </a:lnTo>
                  <a:lnTo>
                    <a:pt x="9" y="72"/>
                  </a:lnTo>
                  <a:lnTo>
                    <a:pt x="5" y="84"/>
                  </a:lnTo>
                  <a:lnTo>
                    <a:pt x="2" y="94"/>
                  </a:lnTo>
                  <a:lnTo>
                    <a:pt x="1" y="106"/>
                  </a:lnTo>
                  <a:lnTo>
                    <a:pt x="0" y="119"/>
                  </a:lnTo>
                  <a:lnTo>
                    <a:pt x="0" y="119"/>
                  </a:lnTo>
                  <a:lnTo>
                    <a:pt x="1" y="131"/>
                  </a:lnTo>
                  <a:lnTo>
                    <a:pt x="2" y="142"/>
                  </a:lnTo>
                  <a:lnTo>
                    <a:pt x="5" y="154"/>
                  </a:lnTo>
                  <a:lnTo>
                    <a:pt x="9" y="165"/>
                  </a:lnTo>
                  <a:lnTo>
                    <a:pt x="14" y="175"/>
                  </a:lnTo>
                  <a:lnTo>
                    <a:pt x="19" y="185"/>
                  </a:lnTo>
                  <a:lnTo>
                    <a:pt x="26" y="194"/>
                  </a:lnTo>
                  <a:lnTo>
                    <a:pt x="35" y="202"/>
                  </a:lnTo>
                  <a:lnTo>
                    <a:pt x="43" y="210"/>
                  </a:lnTo>
                  <a:lnTo>
                    <a:pt x="52" y="217"/>
                  </a:lnTo>
                  <a:lnTo>
                    <a:pt x="62" y="223"/>
                  </a:lnTo>
                  <a:lnTo>
                    <a:pt x="72" y="228"/>
                  </a:lnTo>
                  <a:lnTo>
                    <a:pt x="83" y="233"/>
                  </a:lnTo>
                  <a:lnTo>
                    <a:pt x="94" y="235"/>
                  </a:lnTo>
                  <a:lnTo>
                    <a:pt x="106" y="237"/>
                  </a:lnTo>
                  <a:lnTo>
                    <a:pt x="118" y="23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7" name="Freeform 83">
              <a:extLst>
                <a:ext uri="{FF2B5EF4-FFF2-40B4-BE49-F238E27FC236}">
                  <a16:creationId xmlns:a16="http://schemas.microsoft.com/office/drawing/2014/main" id="{1FC747E1-1799-4BAF-C98D-24F14C5EA4C7}"/>
                </a:ext>
              </a:extLst>
            </p:cNvPr>
            <p:cNvSpPr>
              <a:spLocks/>
            </p:cNvSpPr>
            <p:nvPr userDrawn="1"/>
          </p:nvSpPr>
          <p:spPr bwMode="auto">
            <a:xfrm>
              <a:off x="6923088" y="4475163"/>
              <a:ext cx="387350" cy="369888"/>
            </a:xfrm>
            <a:custGeom>
              <a:avLst/>
              <a:gdLst>
                <a:gd name="T0" fmla="*/ 161 w 244"/>
                <a:gd name="T1" fmla="*/ 152 h 233"/>
                <a:gd name="T2" fmla="*/ 76 w 244"/>
                <a:gd name="T3" fmla="*/ 233 h 233"/>
                <a:gd name="T4" fmla="*/ 55 w 244"/>
                <a:gd name="T5" fmla="*/ 221 h 233"/>
                <a:gd name="T6" fmla="*/ 27 w 244"/>
                <a:gd name="T7" fmla="*/ 197 h 233"/>
                <a:gd name="T8" fmla="*/ 9 w 244"/>
                <a:gd name="T9" fmla="*/ 166 h 233"/>
                <a:gd name="T10" fmla="*/ 2 w 244"/>
                <a:gd name="T11" fmla="*/ 144 h 233"/>
                <a:gd name="T12" fmla="*/ 1 w 244"/>
                <a:gd name="T13" fmla="*/ 108 h 233"/>
                <a:gd name="T14" fmla="*/ 9 w 244"/>
                <a:gd name="T15" fmla="*/ 74 h 233"/>
                <a:gd name="T16" fmla="*/ 21 w 244"/>
                <a:gd name="T17" fmla="*/ 53 h 233"/>
                <a:gd name="T18" fmla="*/ 46 w 244"/>
                <a:gd name="T19" fmla="*/ 26 h 233"/>
                <a:gd name="T20" fmla="*/ 77 w 244"/>
                <a:gd name="T21" fmla="*/ 7 h 233"/>
                <a:gd name="T22" fmla="*/ 96 w 244"/>
                <a:gd name="T23" fmla="*/ 2 h 233"/>
                <a:gd name="T24" fmla="*/ 127 w 244"/>
                <a:gd name="T25" fmla="*/ 0 h 233"/>
                <a:gd name="T26" fmla="*/ 156 w 244"/>
                <a:gd name="T27" fmla="*/ 5 h 233"/>
                <a:gd name="T28" fmla="*/ 177 w 244"/>
                <a:gd name="T29" fmla="*/ 13 h 233"/>
                <a:gd name="T30" fmla="*/ 205 w 244"/>
                <a:gd name="T31" fmla="*/ 33 h 233"/>
                <a:gd name="T32" fmla="*/ 226 w 244"/>
                <a:gd name="T33" fmla="*/ 59 h 233"/>
                <a:gd name="T34" fmla="*/ 237 w 244"/>
                <a:gd name="T35" fmla="*/ 82 h 233"/>
                <a:gd name="T36" fmla="*/ 244 w 244"/>
                <a:gd name="T37" fmla="*/ 119 h 233"/>
                <a:gd name="T38" fmla="*/ 238 w 244"/>
                <a:gd name="T39" fmla="*/ 157 h 233"/>
                <a:gd name="T40" fmla="*/ 223 w 244"/>
                <a:gd name="T41" fmla="*/ 188 h 233"/>
                <a:gd name="T42" fmla="*/ 199 w 244"/>
                <a:gd name="T43" fmla="*/ 215 h 233"/>
                <a:gd name="T44" fmla="*/ 211 w 244"/>
                <a:gd name="T45" fmla="*/ 186 h 233"/>
                <a:gd name="T46" fmla="*/ 152 w 244"/>
                <a:gd name="T47" fmla="*/ 135 h 233"/>
                <a:gd name="T48" fmla="*/ 230 w 244"/>
                <a:gd name="T49" fmla="*/ 146 h 233"/>
                <a:gd name="T50" fmla="*/ 232 w 244"/>
                <a:gd name="T51" fmla="*/ 103 h 233"/>
                <a:gd name="T52" fmla="*/ 156 w 244"/>
                <a:gd name="T53" fmla="*/ 108 h 233"/>
                <a:gd name="T54" fmla="*/ 216 w 244"/>
                <a:gd name="T55" fmla="*/ 62 h 233"/>
                <a:gd name="T56" fmla="*/ 148 w 244"/>
                <a:gd name="T57" fmla="*/ 96 h 233"/>
                <a:gd name="T58" fmla="*/ 184 w 244"/>
                <a:gd name="T59" fmla="*/ 30 h 233"/>
                <a:gd name="T60" fmla="*/ 145 w 244"/>
                <a:gd name="T61" fmla="*/ 13 h 233"/>
                <a:gd name="T62" fmla="*/ 116 w 244"/>
                <a:gd name="T63" fmla="*/ 62 h 233"/>
                <a:gd name="T64" fmla="*/ 102 w 244"/>
                <a:gd name="T65" fmla="*/ 11 h 233"/>
                <a:gd name="T66" fmla="*/ 61 w 244"/>
                <a:gd name="T67" fmla="*/ 28 h 233"/>
                <a:gd name="T68" fmla="*/ 96 w 244"/>
                <a:gd name="T69" fmla="*/ 94 h 233"/>
                <a:gd name="T70" fmla="*/ 29 w 244"/>
                <a:gd name="T71" fmla="*/ 59 h 233"/>
                <a:gd name="T72" fmla="*/ 13 w 244"/>
                <a:gd name="T73" fmla="*/ 98 h 233"/>
                <a:gd name="T74" fmla="*/ 86 w 244"/>
                <a:gd name="T75" fmla="*/ 121 h 233"/>
                <a:gd name="T76" fmla="*/ 14 w 244"/>
                <a:gd name="T77" fmla="*/ 142 h 233"/>
                <a:gd name="T78" fmla="*/ 29 w 244"/>
                <a:gd name="T79" fmla="*/ 183 h 233"/>
                <a:gd name="T80" fmla="*/ 77 w 244"/>
                <a:gd name="T81" fmla="*/ 159 h 233"/>
                <a:gd name="T82" fmla="*/ 93 w 244"/>
                <a:gd name="T83" fmla="*/ 135 h 233"/>
                <a:gd name="T84" fmla="*/ 104 w 244"/>
                <a:gd name="T85" fmla="*/ 14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44" h="233">
                  <a:moveTo>
                    <a:pt x="104" y="144"/>
                  </a:moveTo>
                  <a:lnTo>
                    <a:pt x="148" y="144"/>
                  </a:lnTo>
                  <a:lnTo>
                    <a:pt x="161" y="152"/>
                  </a:lnTo>
                  <a:lnTo>
                    <a:pt x="102" y="152"/>
                  </a:lnTo>
                  <a:lnTo>
                    <a:pt x="79" y="225"/>
                  </a:lnTo>
                  <a:lnTo>
                    <a:pt x="76" y="233"/>
                  </a:lnTo>
                  <a:lnTo>
                    <a:pt x="76" y="233"/>
                  </a:lnTo>
                  <a:lnTo>
                    <a:pt x="66" y="228"/>
                  </a:lnTo>
                  <a:lnTo>
                    <a:pt x="55" y="221"/>
                  </a:lnTo>
                  <a:lnTo>
                    <a:pt x="45" y="214"/>
                  </a:lnTo>
                  <a:lnTo>
                    <a:pt x="36" y="206"/>
                  </a:lnTo>
                  <a:lnTo>
                    <a:pt x="27" y="197"/>
                  </a:lnTo>
                  <a:lnTo>
                    <a:pt x="20" y="187"/>
                  </a:lnTo>
                  <a:lnTo>
                    <a:pt x="14" y="177"/>
                  </a:lnTo>
                  <a:lnTo>
                    <a:pt x="9" y="166"/>
                  </a:lnTo>
                  <a:lnTo>
                    <a:pt x="9" y="166"/>
                  </a:lnTo>
                  <a:lnTo>
                    <a:pt x="5" y="156"/>
                  </a:lnTo>
                  <a:lnTo>
                    <a:pt x="2" y="144"/>
                  </a:lnTo>
                  <a:lnTo>
                    <a:pt x="0" y="132"/>
                  </a:lnTo>
                  <a:lnTo>
                    <a:pt x="0" y="121"/>
                  </a:lnTo>
                  <a:lnTo>
                    <a:pt x="1" y="108"/>
                  </a:lnTo>
                  <a:lnTo>
                    <a:pt x="2" y="96"/>
                  </a:lnTo>
                  <a:lnTo>
                    <a:pt x="5" y="85"/>
                  </a:lnTo>
                  <a:lnTo>
                    <a:pt x="9" y="74"/>
                  </a:lnTo>
                  <a:lnTo>
                    <a:pt x="9" y="74"/>
                  </a:lnTo>
                  <a:lnTo>
                    <a:pt x="14" y="63"/>
                  </a:lnTo>
                  <a:lnTo>
                    <a:pt x="21" y="53"/>
                  </a:lnTo>
                  <a:lnTo>
                    <a:pt x="28" y="43"/>
                  </a:lnTo>
                  <a:lnTo>
                    <a:pt x="36" y="34"/>
                  </a:lnTo>
                  <a:lnTo>
                    <a:pt x="46" y="26"/>
                  </a:lnTo>
                  <a:lnTo>
                    <a:pt x="56" y="19"/>
                  </a:lnTo>
                  <a:lnTo>
                    <a:pt x="67" y="12"/>
                  </a:lnTo>
                  <a:lnTo>
                    <a:pt x="77" y="7"/>
                  </a:lnTo>
                  <a:lnTo>
                    <a:pt x="77" y="7"/>
                  </a:lnTo>
                  <a:lnTo>
                    <a:pt x="87" y="5"/>
                  </a:lnTo>
                  <a:lnTo>
                    <a:pt x="96" y="2"/>
                  </a:lnTo>
                  <a:lnTo>
                    <a:pt x="107" y="0"/>
                  </a:lnTo>
                  <a:lnTo>
                    <a:pt x="116" y="0"/>
                  </a:lnTo>
                  <a:lnTo>
                    <a:pt x="127" y="0"/>
                  </a:lnTo>
                  <a:lnTo>
                    <a:pt x="137" y="0"/>
                  </a:lnTo>
                  <a:lnTo>
                    <a:pt x="146" y="2"/>
                  </a:lnTo>
                  <a:lnTo>
                    <a:pt x="156" y="5"/>
                  </a:lnTo>
                  <a:lnTo>
                    <a:pt x="156" y="5"/>
                  </a:lnTo>
                  <a:lnTo>
                    <a:pt x="166" y="8"/>
                  </a:lnTo>
                  <a:lnTo>
                    <a:pt x="177" y="13"/>
                  </a:lnTo>
                  <a:lnTo>
                    <a:pt x="186" y="19"/>
                  </a:lnTo>
                  <a:lnTo>
                    <a:pt x="196" y="25"/>
                  </a:lnTo>
                  <a:lnTo>
                    <a:pt x="205" y="33"/>
                  </a:lnTo>
                  <a:lnTo>
                    <a:pt x="213" y="41"/>
                  </a:lnTo>
                  <a:lnTo>
                    <a:pt x="220" y="49"/>
                  </a:lnTo>
                  <a:lnTo>
                    <a:pt x="226" y="59"/>
                  </a:lnTo>
                  <a:lnTo>
                    <a:pt x="226" y="59"/>
                  </a:lnTo>
                  <a:lnTo>
                    <a:pt x="232" y="70"/>
                  </a:lnTo>
                  <a:lnTo>
                    <a:pt x="237" y="82"/>
                  </a:lnTo>
                  <a:lnTo>
                    <a:pt x="240" y="94"/>
                  </a:lnTo>
                  <a:lnTo>
                    <a:pt x="243" y="107"/>
                  </a:lnTo>
                  <a:lnTo>
                    <a:pt x="244" y="119"/>
                  </a:lnTo>
                  <a:lnTo>
                    <a:pt x="243" y="132"/>
                  </a:lnTo>
                  <a:lnTo>
                    <a:pt x="241" y="145"/>
                  </a:lnTo>
                  <a:lnTo>
                    <a:pt x="238" y="157"/>
                  </a:lnTo>
                  <a:lnTo>
                    <a:pt x="238" y="157"/>
                  </a:lnTo>
                  <a:lnTo>
                    <a:pt x="232" y="173"/>
                  </a:lnTo>
                  <a:lnTo>
                    <a:pt x="223" y="188"/>
                  </a:lnTo>
                  <a:lnTo>
                    <a:pt x="212" y="202"/>
                  </a:lnTo>
                  <a:lnTo>
                    <a:pt x="206" y="210"/>
                  </a:lnTo>
                  <a:lnTo>
                    <a:pt x="199" y="215"/>
                  </a:lnTo>
                  <a:lnTo>
                    <a:pt x="196" y="210"/>
                  </a:lnTo>
                  <a:lnTo>
                    <a:pt x="166" y="162"/>
                  </a:lnTo>
                  <a:lnTo>
                    <a:pt x="211" y="186"/>
                  </a:lnTo>
                  <a:lnTo>
                    <a:pt x="211" y="186"/>
                  </a:lnTo>
                  <a:lnTo>
                    <a:pt x="212" y="186"/>
                  </a:lnTo>
                  <a:lnTo>
                    <a:pt x="152" y="135"/>
                  </a:lnTo>
                  <a:lnTo>
                    <a:pt x="229" y="146"/>
                  </a:lnTo>
                  <a:lnTo>
                    <a:pt x="229" y="146"/>
                  </a:lnTo>
                  <a:lnTo>
                    <a:pt x="230" y="146"/>
                  </a:lnTo>
                  <a:lnTo>
                    <a:pt x="229" y="146"/>
                  </a:lnTo>
                  <a:lnTo>
                    <a:pt x="157" y="121"/>
                  </a:lnTo>
                  <a:lnTo>
                    <a:pt x="232" y="103"/>
                  </a:lnTo>
                  <a:lnTo>
                    <a:pt x="232" y="103"/>
                  </a:lnTo>
                  <a:lnTo>
                    <a:pt x="232" y="102"/>
                  </a:lnTo>
                  <a:lnTo>
                    <a:pt x="156" y="108"/>
                  </a:lnTo>
                  <a:lnTo>
                    <a:pt x="210" y="67"/>
                  </a:lnTo>
                  <a:lnTo>
                    <a:pt x="216" y="62"/>
                  </a:lnTo>
                  <a:lnTo>
                    <a:pt x="216" y="62"/>
                  </a:lnTo>
                  <a:lnTo>
                    <a:pt x="214" y="62"/>
                  </a:lnTo>
                  <a:lnTo>
                    <a:pt x="158" y="91"/>
                  </a:lnTo>
                  <a:lnTo>
                    <a:pt x="148" y="96"/>
                  </a:lnTo>
                  <a:lnTo>
                    <a:pt x="185" y="30"/>
                  </a:lnTo>
                  <a:lnTo>
                    <a:pt x="185" y="30"/>
                  </a:lnTo>
                  <a:lnTo>
                    <a:pt x="184" y="30"/>
                  </a:lnTo>
                  <a:lnTo>
                    <a:pt x="136" y="88"/>
                  </a:lnTo>
                  <a:lnTo>
                    <a:pt x="145" y="13"/>
                  </a:lnTo>
                  <a:lnTo>
                    <a:pt x="145" y="13"/>
                  </a:lnTo>
                  <a:lnTo>
                    <a:pt x="144" y="13"/>
                  </a:lnTo>
                  <a:lnTo>
                    <a:pt x="122" y="85"/>
                  </a:lnTo>
                  <a:lnTo>
                    <a:pt x="116" y="62"/>
                  </a:lnTo>
                  <a:lnTo>
                    <a:pt x="103" y="11"/>
                  </a:lnTo>
                  <a:lnTo>
                    <a:pt x="103" y="11"/>
                  </a:lnTo>
                  <a:lnTo>
                    <a:pt x="102" y="11"/>
                  </a:lnTo>
                  <a:lnTo>
                    <a:pt x="103" y="16"/>
                  </a:lnTo>
                  <a:lnTo>
                    <a:pt x="108" y="88"/>
                  </a:lnTo>
                  <a:lnTo>
                    <a:pt x="61" y="28"/>
                  </a:lnTo>
                  <a:lnTo>
                    <a:pt x="61" y="28"/>
                  </a:lnTo>
                  <a:lnTo>
                    <a:pt x="61" y="28"/>
                  </a:lnTo>
                  <a:lnTo>
                    <a:pt x="96" y="94"/>
                  </a:lnTo>
                  <a:lnTo>
                    <a:pt x="30" y="59"/>
                  </a:lnTo>
                  <a:lnTo>
                    <a:pt x="30" y="59"/>
                  </a:lnTo>
                  <a:lnTo>
                    <a:pt x="29" y="59"/>
                  </a:lnTo>
                  <a:lnTo>
                    <a:pt x="82" y="102"/>
                  </a:lnTo>
                  <a:lnTo>
                    <a:pt x="88" y="107"/>
                  </a:lnTo>
                  <a:lnTo>
                    <a:pt x="13" y="98"/>
                  </a:lnTo>
                  <a:lnTo>
                    <a:pt x="13" y="98"/>
                  </a:lnTo>
                  <a:lnTo>
                    <a:pt x="13" y="99"/>
                  </a:lnTo>
                  <a:lnTo>
                    <a:pt x="86" y="121"/>
                  </a:lnTo>
                  <a:lnTo>
                    <a:pt x="14" y="142"/>
                  </a:lnTo>
                  <a:lnTo>
                    <a:pt x="14" y="142"/>
                  </a:lnTo>
                  <a:lnTo>
                    <a:pt x="14" y="142"/>
                  </a:lnTo>
                  <a:lnTo>
                    <a:pt x="88" y="133"/>
                  </a:lnTo>
                  <a:lnTo>
                    <a:pt x="29" y="183"/>
                  </a:lnTo>
                  <a:lnTo>
                    <a:pt x="29" y="183"/>
                  </a:lnTo>
                  <a:lnTo>
                    <a:pt x="29" y="184"/>
                  </a:lnTo>
                  <a:lnTo>
                    <a:pt x="30" y="183"/>
                  </a:lnTo>
                  <a:lnTo>
                    <a:pt x="77" y="159"/>
                  </a:lnTo>
                  <a:lnTo>
                    <a:pt x="88" y="142"/>
                  </a:lnTo>
                  <a:lnTo>
                    <a:pt x="101" y="142"/>
                  </a:lnTo>
                  <a:lnTo>
                    <a:pt x="93" y="135"/>
                  </a:lnTo>
                  <a:lnTo>
                    <a:pt x="121" y="89"/>
                  </a:lnTo>
                  <a:lnTo>
                    <a:pt x="104" y="144"/>
                  </a:lnTo>
                  <a:lnTo>
                    <a:pt x="104" y="14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8" name="Freeform 84">
              <a:extLst>
                <a:ext uri="{FF2B5EF4-FFF2-40B4-BE49-F238E27FC236}">
                  <a16:creationId xmlns:a16="http://schemas.microsoft.com/office/drawing/2014/main" id="{EBFB304D-496F-3C3F-80CD-87D28622299E}"/>
                </a:ext>
              </a:extLst>
            </p:cNvPr>
            <p:cNvSpPr>
              <a:spLocks/>
            </p:cNvSpPr>
            <p:nvPr userDrawn="1"/>
          </p:nvSpPr>
          <p:spPr bwMode="auto">
            <a:xfrm>
              <a:off x="6923088" y="4475163"/>
              <a:ext cx="387350" cy="369888"/>
            </a:xfrm>
            <a:custGeom>
              <a:avLst/>
              <a:gdLst>
                <a:gd name="T0" fmla="*/ 161 w 244"/>
                <a:gd name="T1" fmla="*/ 152 h 233"/>
                <a:gd name="T2" fmla="*/ 76 w 244"/>
                <a:gd name="T3" fmla="*/ 233 h 233"/>
                <a:gd name="T4" fmla="*/ 55 w 244"/>
                <a:gd name="T5" fmla="*/ 221 h 233"/>
                <a:gd name="T6" fmla="*/ 27 w 244"/>
                <a:gd name="T7" fmla="*/ 197 h 233"/>
                <a:gd name="T8" fmla="*/ 9 w 244"/>
                <a:gd name="T9" fmla="*/ 166 h 233"/>
                <a:gd name="T10" fmla="*/ 2 w 244"/>
                <a:gd name="T11" fmla="*/ 144 h 233"/>
                <a:gd name="T12" fmla="*/ 1 w 244"/>
                <a:gd name="T13" fmla="*/ 108 h 233"/>
                <a:gd name="T14" fmla="*/ 9 w 244"/>
                <a:gd name="T15" fmla="*/ 74 h 233"/>
                <a:gd name="T16" fmla="*/ 21 w 244"/>
                <a:gd name="T17" fmla="*/ 53 h 233"/>
                <a:gd name="T18" fmla="*/ 46 w 244"/>
                <a:gd name="T19" fmla="*/ 26 h 233"/>
                <a:gd name="T20" fmla="*/ 77 w 244"/>
                <a:gd name="T21" fmla="*/ 7 h 233"/>
                <a:gd name="T22" fmla="*/ 96 w 244"/>
                <a:gd name="T23" fmla="*/ 2 h 233"/>
                <a:gd name="T24" fmla="*/ 127 w 244"/>
                <a:gd name="T25" fmla="*/ 0 h 233"/>
                <a:gd name="T26" fmla="*/ 156 w 244"/>
                <a:gd name="T27" fmla="*/ 5 h 233"/>
                <a:gd name="T28" fmla="*/ 177 w 244"/>
                <a:gd name="T29" fmla="*/ 13 h 233"/>
                <a:gd name="T30" fmla="*/ 205 w 244"/>
                <a:gd name="T31" fmla="*/ 33 h 233"/>
                <a:gd name="T32" fmla="*/ 226 w 244"/>
                <a:gd name="T33" fmla="*/ 59 h 233"/>
                <a:gd name="T34" fmla="*/ 237 w 244"/>
                <a:gd name="T35" fmla="*/ 82 h 233"/>
                <a:gd name="T36" fmla="*/ 244 w 244"/>
                <a:gd name="T37" fmla="*/ 119 h 233"/>
                <a:gd name="T38" fmla="*/ 238 w 244"/>
                <a:gd name="T39" fmla="*/ 157 h 233"/>
                <a:gd name="T40" fmla="*/ 223 w 244"/>
                <a:gd name="T41" fmla="*/ 188 h 233"/>
                <a:gd name="T42" fmla="*/ 199 w 244"/>
                <a:gd name="T43" fmla="*/ 215 h 233"/>
                <a:gd name="T44" fmla="*/ 211 w 244"/>
                <a:gd name="T45" fmla="*/ 186 h 233"/>
                <a:gd name="T46" fmla="*/ 152 w 244"/>
                <a:gd name="T47" fmla="*/ 135 h 233"/>
                <a:gd name="T48" fmla="*/ 230 w 244"/>
                <a:gd name="T49" fmla="*/ 146 h 233"/>
                <a:gd name="T50" fmla="*/ 232 w 244"/>
                <a:gd name="T51" fmla="*/ 103 h 233"/>
                <a:gd name="T52" fmla="*/ 156 w 244"/>
                <a:gd name="T53" fmla="*/ 108 h 233"/>
                <a:gd name="T54" fmla="*/ 216 w 244"/>
                <a:gd name="T55" fmla="*/ 62 h 233"/>
                <a:gd name="T56" fmla="*/ 148 w 244"/>
                <a:gd name="T57" fmla="*/ 96 h 233"/>
                <a:gd name="T58" fmla="*/ 184 w 244"/>
                <a:gd name="T59" fmla="*/ 30 h 233"/>
                <a:gd name="T60" fmla="*/ 145 w 244"/>
                <a:gd name="T61" fmla="*/ 13 h 233"/>
                <a:gd name="T62" fmla="*/ 116 w 244"/>
                <a:gd name="T63" fmla="*/ 62 h 233"/>
                <a:gd name="T64" fmla="*/ 102 w 244"/>
                <a:gd name="T65" fmla="*/ 11 h 233"/>
                <a:gd name="T66" fmla="*/ 61 w 244"/>
                <a:gd name="T67" fmla="*/ 28 h 233"/>
                <a:gd name="T68" fmla="*/ 96 w 244"/>
                <a:gd name="T69" fmla="*/ 94 h 233"/>
                <a:gd name="T70" fmla="*/ 29 w 244"/>
                <a:gd name="T71" fmla="*/ 59 h 233"/>
                <a:gd name="T72" fmla="*/ 13 w 244"/>
                <a:gd name="T73" fmla="*/ 98 h 233"/>
                <a:gd name="T74" fmla="*/ 86 w 244"/>
                <a:gd name="T75" fmla="*/ 121 h 233"/>
                <a:gd name="T76" fmla="*/ 14 w 244"/>
                <a:gd name="T77" fmla="*/ 142 h 233"/>
                <a:gd name="T78" fmla="*/ 29 w 244"/>
                <a:gd name="T79" fmla="*/ 183 h 233"/>
                <a:gd name="T80" fmla="*/ 77 w 244"/>
                <a:gd name="T81" fmla="*/ 159 h 233"/>
                <a:gd name="T82" fmla="*/ 93 w 244"/>
                <a:gd name="T83" fmla="*/ 135 h 233"/>
                <a:gd name="T84" fmla="*/ 104 w 244"/>
                <a:gd name="T85" fmla="*/ 14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44" h="233">
                  <a:moveTo>
                    <a:pt x="104" y="144"/>
                  </a:moveTo>
                  <a:lnTo>
                    <a:pt x="148" y="144"/>
                  </a:lnTo>
                  <a:lnTo>
                    <a:pt x="161" y="152"/>
                  </a:lnTo>
                  <a:lnTo>
                    <a:pt x="102" y="152"/>
                  </a:lnTo>
                  <a:lnTo>
                    <a:pt x="79" y="225"/>
                  </a:lnTo>
                  <a:lnTo>
                    <a:pt x="76" y="233"/>
                  </a:lnTo>
                  <a:lnTo>
                    <a:pt x="76" y="233"/>
                  </a:lnTo>
                  <a:lnTo>
                    <a:pt x="66" y="228"/>
                  </a:lnTo>
                  <a:lnTo>
                    <a:pt x="55" y="221"/>
                  </a:lnTo>
                  <a:lnTo>
                    <a:pt x="45" y="214"/>
                  </a:lnTo>
                  <a:lnTo>
                    <a:pt x="36" y="206"/>
                  </a:lnTo>
                  <a:lnTo>
                    <a:pt x="27" y="197"/>
                  </a:lnTo>
                  <a:lnTo>
                    <a:pt x="20" y="187"/>
                  </a:lnTo>
                  <a:lnTo>
                    <a:pt x="14" y="177"/>
                  </a:lnTo>
                  <a:lnTo>
                    <a:pt x="9" y="166"/>
                  </a:lnTo>
                  <a:lnTo>
                    <a:pt x="9" y="166"/>
                  </a:lnTo>
                  <a:lnTo>
                    <a:pt x="5" y="156"/>
                  </a:lnTo>
                  <a:lnTo>
                    <a:pt x="2" y="144"/>
                  </a:lnTo>
                  <a:lnTo>
                    <a:pt x="0" y="132"/>
                  </a:lnTo>
                  <a:lnTo>
                    <a:pt x="0" y="121"/>
                  </a:lnTo>
                  <a:lnTo>
                    <a:pt x="1" y="108"/>
                  </a:lnTo>
                  <a:lnTo>
                    <a:pt x="2" y="96"/>
                  </a:lnTo>
                  <a:lnTo>
                    <a:pt x="5" y="85"/>
                  </a:lnTo>
                  <a:lnTo>
                    <a:pt x="9" y="74"/>
                  </a:lnTo>
                  <a:lnTo>
                    <a:pt x="9" y="74"/>
                  </a:lnTo>
                  <a:lnTo>
                    <a:pt x="14" y="63"/>
                  </a:lnTo>
                  <a:lnTo>
                    <a:pt x="21" y="53"/>
                  </a:lnTo>
                  <a:lnTo>
                    <a:pt x="28" y="43"/>
                  </a:lnTo>
                  <a:lnTo>
                    <a:pt x="36" y="34"/>
                  </a:lnTo>
                  <a:lnTo>
                    <a:pt x="46" y="26"/>
                  </a:lnTo>
                  <a:lnTo>
                    <a:pt x="56" y="19"/>
                  </a:lnTo>
                  <a:lnTo>
                    <a:pt x="67" y="12"/>
                  </a:lnTo>
                  <a:lnTo>
                    <a:pt x="77" y="7"/>
                  </a:lnTo>
                  <a:lnTo>
                    <a:pt x="77" y="7"/>
                  </a:lnTo>
                  <a:lnTo>
                    <a:pt x="87" y="5"/>
                  </a:lnTo>
                  <a:lnTo>
                    <a:pt x="96" y="2"/>
                  </a:lnTo>
                  <a:lnTo>
                    <a:pt x="107" y="0"/>
                  </a:lnTo>
                  <a:lnTo>
                    <a:pt x="116" y="0"/>
                  </a:lnTo>
                  <a:lnTo>
                    <a:pt x="127" y="0"/>
                  </a:lnTo>
                  <a:lnTo>
                    <a:pt x="137" y="0"/>
                  </a:lnTo>
                  <a:lnTo>
                    <a:pt x="146" y="2"/>
                  </a:lnTo>
                  <a:lnTo>
                    <a:pt x="156" y="5"/>
                  </a:lnTo>
                  <a:lnTo>
                    <a:pt x="156" y="5"/>
                  </a:lnTo>
                  <a:lnTo>
                    <a:pt x="166" y="8"/>
                  </a:lnTo>
                  <a:lnTo>
                    <a:pt x="177" y="13"/>
                  </a:lnTo>
                  <a:lnTo>
                    <a:pt x="186" y="19"/>
                  </a:lnTo>
                  <a:lnTo>
                    <a:pt x="196" y="25"/>
                  </a:lnTo>
                  <a:lnTo>
                    <a:pt x="205" y="33"/>
                  </a:lnTo>
                  <a:lnTo>
                    <a:pt x="213" y="41"/>
                  </a:lnTo>
                  <a:lnTo>
                    <a:pt x="220" y="49"/>
                  </a:lnTo>
                  <a:lnTo>
                    <a:pt x="226" y="59"/>
                  </a:lnTo>
                  <a:lnTo>
                    <a:pt x="226" y="59"/>
                  </a:lnTo>
                  <a:lnTo>
                    <a:pt x="232" y="70"/>
                  </a:lnTo>
                  <a:lnTo>
                    <a:pt x="237" y="82"/>
                  </a:lnTo>
                  <a:lnTo>
                    <a:pt x="240" y="94"/>
                  </a:lnTo>
                  <a:lnTo>
                    <a:pt x="243" y="107"/>
                  </a:lnTo>
                  <a:lnTo>
                    <a:pt x="244" y="119"/>
                  </a:lnTo>
                  <a:lnTo>
                    <a:pt x="243" y="132"/>
                  </a:lnTo>
                  <a:lnTo>
                    <a:pt x="241" y="145"/>
                  </a:lnTo>
                  <a:lnTo>
                    <a:pt x="238" y="157"/>
                  </a:lnTo>
                  <a:lnTo>
                    <a:pt x="238" y="157"/>
                  </a:lnTo>
                  <a:lnTo>
                    <a:pt x="232" y="173"/>
                  </a:lnTo>
                  <a:lnTo>
                    <a:pt x="223" y="188"/>
                  </a:lnTo>
                  <a:lnTo>
                    <a:pt x="212" y="202"/>
                  </a:lnTo>
                  <a:lnTo>
                    <a:pt x="206" y="210"/>
                  </a:lnTo>
                  <a:lnTo>
                    <a:pt x="199" y="215"/>
                  </a:lnTo>
                  <a:lnTo>
                    <a:pt x="196" y="210"/>
                  </a:lnTo>
                  <a:lnTo>
                    <a:pt x="166" y="162"/>
                  </a:lnTo>
                  <a:lnTo>
                    <a:pt x="211" y="186"/>
                  </a:lnTo>
                  <a:lnTo>
                    <a:pt x="211" y="186"/>
                  </a:lnTo>
                  <a:lnTo>
                    <a:pt x="212" y="186"/>
                  </a:lnTo>
                  <a:lnTo>
                    <a:pt x="152" y="135"/>
                  </a:lnTo>
                  <a:lnTo>
                    <a:pt x="229" y="146"/>
                  </a:lnTo>
                  <a:lnTo>
                    <a:pt x="229" y="146"/>
                  </a:lnTo>
                  <a:lnTo>
                    <a:pt x="230" y="146"/>
                  </a:lnTo>
                  <a:lnTo>
                    <a:pt x="229" y="146"/>
                  </a:lnTo>
                  <a:lnTo>
                    <a:pt x="157" y="121"/>
                  </a:lnTo>
                  <a:lnTo>
                    <a:pt x="232" y="103"/>
                  </a:lnTo>
                  <a:lnTo>
                    <a:pt x="232" y="103"/>
                  </a:lnTo>
                  <a:lnTo>
                    <a:pt x="232" y="102"/>
                  </a:lnTo>
                  <a:lnTo>
                    <a:pt x="156" y="108"/>
                  </a:lnTo>
                  <a:lnTo>
                    <a:pt x="210" y="67"/>
                  </a:lnTo>
                  <a:lnTo>
                    <a:pt x="216" y="62"/>
                  </a:lnTo>
                  <a:lnTo>
                    <a:pt x="216" y="62"/>
                  </a:lnTo>
                  <a:lnTo>
                    <a:pt x="214" y="62"/>
                  </a:lnTo>
                  <a:lnTo>
                    <a:pt x="158" y="91"/>
                  </a:lnTo>
                  <a:lnTo>
                    <a:pt x="148" y="96"/>
                  </a:lnTo>
                  <a:lnTo>
                    <a:pt x="185" y="30"/>
                  </a:lnTo>
                  <a:lnTo>
                    <a:pt x="185" y="30"/>
                  </a:lnTo>
                  <a:lnTo>
                    <a:pt x="184" y="30"/>
                  </a:lnTo>
                  <a:lnTo>
                    <a:pt x="136" y="88"/>
                  </a:lnTo>
                  <a:lnTo>
                    <a:pt x="145" y="13"/>
                  </a:lnTo>
                  <a:lnTo>
                    <a:pt x="145" y="13"/>
                  </a:lnTo>
                  <a:lnTo>
                    <a:pt x="144" y="13"/>
                  </a:lnTo>
                  <a:lnTo>
                    <a:pt x="122" y="85"/>
                  </a:lnTo>
                  <a:lnTo>
                    <a:pt x="116" y="62"/>
                  </a:lnTo>
                  <a:lnTo>
                    <a:pt x="103" y="11"/>
                  </a:lnTo>
                  <a:lnTo>
                    <a:pt x="103" y="11"/>
                  </a:lnTo>
                  <a:lnTo>
                    <a:pt x="102" y="11"/>
                  </a:lnTo>
                  <a:lnTo>
                    <a:pt x="103" y="16"/>
                  </a:lnTo>
                  <a:lnTo>
                    <a:pt x="108" y="88"/>
                  </a:lnTo>
                  <a:lnTo>
                    <a:pt x="61" y="28"/>
                  </a:lnTo>
                  <a:lnTo>
                    <a:pt x="61" y="28"/>
                  </a:lnTo>
                  <a:lnTo>
                    <a:pt x="61" y="28"/>
                  </a:lnTo>
                  <a:lnTo>
                    <a:pt x="96" y="94"/>
                  </a:lnTo>
                  <a:lnTo>
                    <a:pt x="30" y="59"/>
                  </a:lnTo>
                  <a:lnTo>
                    <a:pt x="30" y="59"/>
                  </a:lnTo>
                  <a:lnTo>
                    <a:pt x="29" y="59"/>
                  </a:lnTo>
                  <a:lnTo>
                    <a:pt x="82" y="102"/>
                  </a:lnTo>
                  <a:lnTo>
                    <a:pt x="88" y="107"/>
                  </a:lnTo>
                  <a:lnTo>
                    <a:pt x="13" y="98"/>
                  </a:lnTo>
                  <a:lnTo>
                    <a:pt x="13" y="98"/>
                  </a:lnTo>
                  <a:lnTo>
                    <a:pt x="13" y="99"/>
                  </a:lnTo>
                  <a:lnTo>
                    <a:pt x="86" y="121"/>
                  </a:lnTo>
                  <a:lnTo>
                    <a:pt x="14" y="142"/>
                  </a:lnTo>
                  <a:lnTo>
                    <a:pt x="14" y="142"/>
                  </a:lnTo>
                  <a:lnTo>
                    <a:pt x="14" y="142"/>
                  </a:lnTo>
                  <a:lnTo>
                    <a:pt x="88" y="133"/>
                  </a:lnTo>
                  <a:lnTo>
                    <a:pt x="29" y="183"/>
                  </a:lnTo>
                  <a:lnTo>
                    <a:pt x="29" y="183"/>
                  </a:lnTo>
                  <a:lnTo>
                    <a:pt x="29" y="184"/>
                  </a:lnTo>
                  <a:lnTo>
                    <a:pt x="30" y="183"/>
                  </a:lnTo>
                  <a:lnTo>
                    <a:pt x="77" y="159"/>
                  </a:lnTo>
                  <a:lnTo>
                    <a:pt x="88" y="142"/>
                  </a:lnTo>
                  <a:lnTo>
                    <a:pt x="101" y="142"/>
                  </a:lnTo>
                  <a:lnTo>
                    <a:pt x="93" y="135"/>
                  </a:lnTo>
                  <a:lnTo>
                    <a:pt x="121" y="89"/>
                  </a:lnTo>
                  <a:lnTo>
                    <a:pt x="104" y="144"/>
                  </a:lnTo>
                  <a:lnTo>
                    <a:pt x="104" y="14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9" name="Freeform 85">
              <a:extLst>
                <a:ext uri="{FF2B5EF4-FFF2-40B4-BE49-F238E27FC236}">
                  <a16:creationId xmlns:a16="http://schemas.microsoft.com/office/drawing/2014/main" id="{7BA6422A-6F84-4FEC-5835-19F8FC7348BC}"/>
                </a:ext>
              </a:extLst>
            </p:cNvPr>
            <p:cNvSpPr>
              <a:spLocks/>
            </p:cNvSpPr>
            <p:nvPr userDrawn="1"/>
          </p:nvSpPr>
          <p:spPr bwMode="auto">
            <a:xfrm>
              <a:off x="7337426" y="4533901"/>
              <a:ext cx="265113" cy="266700"/>
            </a:xfrm>
            <a:custGeom>
              <a:avLst/>
              <a:gdLst>
                <a:gd name="T0" fmla="*/ 59 w 167"/>
                <a:gd name="T1" fmla="*/ 168 h 168"/>
                <a:gd name="T2" fmla="*/ 0 w 167"/>
                <a:gd name="T3" fmla="*/ 168 h 168"/>
                <a:gd name="T4" fmla="*/ 47 w 167"/>
                <a:gd name="T5" fmla="*/ 0 h 168"/>
                <a:gd name="T6" fmla="*/ 167 w 167"/>
                <a:gd name="T7" fmla="*/ 0 h 168"/>
                <a:gd name="T8" fmla="*/ 156 w 167"/>
                <a:gd name="T9" fmla="*/ 40 h 168"/>
                <a:gd name="T10" fmla="*/ 94 w 167"/>
                <a:gd name="T11" fmla="*/ 40 h 168"/>
                <a:gd name="T12" fmla="*/ 87 w 167"/>
                <a:gd name="T13" fmla="*/ 68 h 168"/>
                <a:gd name="T14" fmla="*/ 148 w 167"/>
                <a:gd name="T15" fmla="*/ 68 h 168"/>
                <a:gd name="T16" fmla="*/ 137 w 167"/>
                <a:gd name="T17" fmla="*/ 106 h 168"/>
                <a:gd name="T18" fmla="*/ 76 w 167"/>
                <a:gd name="T19" fmla="*/ 106 h 168"/>
                <a:gd name="T20" fmla="*/ 59 w 167"/>
                <a:gd name="T21" fmla="*/ 168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7" h="168">
                  <a:moveTo>
                    <a:pt x="59" y="168"/>
                  </a:moveTo>
                  <a:lnTo>
                    <a:pt x="0" y="168"/>
                  </a:lnTo>
                  <a:lnTo>
                    <a:pt x="47" y="0"/>
                  </a:lnTo>
                  <a:lnTo>
                    <a:pt x="167" y="0"/>
                  </a:lnTo>
                  <a:lnTo>
                    <a:pt x="156" y="40"/>
                  </a:lnTo>
                  <a:lnTo>
                    <a:pt x="94" y="40"/>
                  </a:lnTo>
                  <a:lnTo>
                    <a:pt x="87" y="68"/>
                  </a:lnTo>
                  <a:lnTo>
                    <a:pt x="148" y="68"/>
                  </a:lnTo>
                  <a:lnTo>
                    <a:pt x="137" y="106"/>
                  </a:lnTo>
                  <a:lnTo>
                    <a:pt x="76" y="106"/>
                  </a:lnTo>
                  <a:lnTo>
                    <a:pt x="59" y="16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10" name="Freeform 86">
              <a:extLst>
                <a:ext uri="{FF2B5EF4-FFF2-40B4-BE49-F238E27FC236}">
                  <a16:creationId xmlns:a16="http://schemas.microsoft.com/office/drawing/2014/main" id="{F25BD340-E654-BFA4-20B6-7DC1FC8DB1EB}"/>
                </a:ext>
              </a:extLst>
            </p:cNvPr>
            <p:cNvSpPr>
              <a:spLocks noEditPoints="1"/>
            </p:cNvSpPr>
            <p:nvPr userDrawn="1"/>
          </p:nvSpPr>
          <p:spPr bwMode="auto">
            <a:xfrm>
              <a:off x="7553326" y="4533901"/>
              <a:ext cx="166688" cy="266700"/>
            </a:xfrm>
            <a:custGeom>
              <a:avLst/>
              <a:gdLst>
                <a:gd name="T0" fmla="*/ 58 w 105"/>
                <a:gd name="T1" fmla="*/ 168 h 168"/>
                <a:gd name="T2" fmla="*/ 0 w 105"/>
                <a:gd name="T3" fmla="*/ 168 h 168"/>
                <a:gd name="T4" fmla="*/ 34 w 105"/>
                <a:gd name="T5" fmla="*/ 46 h 168"/>
                <a:gd name="T6" fmla="*/ 93 w 105"/>
                <a:gd name="T7" fmla="*/ 46 h 168"/>
                <a:gd name="T8" fmla="*/ 58 w 105"/>
                <a:gd name="T9" fmla="*/ 168 h 168"/>
                <a:gd name="T10" fmla="*/ 95 w 105"/>
                <a:gd name="T11" fmla="*/ 34 h 168"/>
                <a:gd name="T12" fmla="*/ 38 w 105"/>
                <a:gd name="T13" fmla="*/ 34 h 168"/>
                <a:gd name="T14" fmla="*/ 47 w 105"/>
                <a:gd name="T15" fmla="*/ 0 h 168"/>
                <a:gd name="T16" fmla="*/ 105 w 105"/>
                <a:gd name="T17" fmla="*/ 0 h 168"/>
                <a:gd name="T18" fmla="*/ 95 w 105"/>
                <a:gd name="T19" fmla="*/ 34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5" h="168">
                  <a:moveTo>
                    <a:pt x="58" y="168"/>
                  </a:moveTo>
                  <a:lnTo>
                    <a:pt x="0" y="168"/>
                  </a:lnTo>
                  <a:lnTo>
                    <a:pt x="34" y="46"/>
                  </a:lnTo>
                  <a:lnTo>
                    <a:pt x="93" y="46"/>
                  </a:lnTo>
                  <a:lnTo>
                    <a:pt x="58" y="168"/>
                  </a:lnTo>
                  <a:close/>
                  <a:moveTo>
                    <a:pt x="95" y="34"/>
                  </a:moveTo>
                  <a:lnTo>
                    <a:pt x="38" y="34"/>
                  </a:lnTo>
                  <a:lnTo>
                    <a:pt x="47" y="0"/>
                  </a:lnTo>
                  <a:lnTo>
                    <a:pt x="105" y="0"/>
                  </a:lnTo>
                  <a:lnTo>
                    <a:pt x="95" y="3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11" name="Freeform 87">
              <a:extLst>
                <a:ext uri="{FF2B5EF4-FFF2-40B4-BE49-F238E27FC236}">
                  <a16:creationId xmlns:a16="http://schemas.microsoft.com/office/drawing/2014/main" id="{9B52DA21-BAB8-EC4C-4F30-58D8DE01DE66}"/>
                </a:ext>
              </a:extLst>
            </p:cNvPr>
            <p:cNvSpPr>
              <a:spLocks noEditPoints="1"/>
            </p:cNvSpPr>
            <p:nvPr userDrawn="1"/>
          </p:nvSpPr>
          <p:spPr bwMode="auto">
            <a:xfrm>
              <a:off x="7685088" y="4533901"/>
              <a:ext cx="273050" cy="269875"/>
            </a:xfrm>
            <a:custGeom>
              <a:avLst/>
              <a:gdLst>
                <a:gd name="T0" fmla="*/ 125 w 172"/>
                <a:gd name="T1" fmla="*/ 168 h 170"/>
                <a:gd name="T2" fmla="*/ 68 w 172"/>
                <a:gd name="T3" fmla="*/ 168 h 170"/>
                <a:gd name="T4" fmla="*/ 72 w 172"/>
                <a:gd name="T5" fmla="*/ 154 h 170"/>
                <a:gd name="T6" fmla="*/ 72 w 172"/>
                <a:gd name="T7" fmla="*/ 154 h 170"/>
                <a:gd name="T8" fmla="*/ 64 w 172"/>
                <a:gd name="T9" fmla="*/ 161 h 170"/>
                <a:gd name="T10" fmla="*/ 54 w 172"/>
                <a:gd name="T11" fmla="*/ 165 h 170"/>
                <a:gd name="T12" fmla="*/ 44 w 172"/>
                <a:gd name="T13" fmla="*/ 169 h 170"/>
                <a:gd name="T14" fmla="*/ 31 w 172"/>
                <a:gd name="T15" fmla="*/ 170 h 170"/>
                <a:gd name="T16" fmla="*/ 31 w 172"/>
                <a:gd name="T17" fmla="*/ 170 h 170"/>
                <a:gd name="T18" fmla="*/ 24 w 172"/>
                <a:gd name="T19" fmla="*/ 170 h 170"/>
                <a:gd name="T20" fmla="*/ 18 w 172"/>
                <a:gd name="T21" fmla="*/ 169 h 170"/>
                <a:gd name="T22" fmla="*/ 12 w 172"/>
                <a:gd name="T23" fmla="*/ 167 h 170"/>
                <a:gd name="T24" fmla="*/ 9 w 172"/>
                <a:gd name="T25" fmla="*/ 163 h 170"/>
                <a:gd name="T26" fmla="*/ 5 w 172"/>
                <a:gd name="T27" fmla="*/ 160 h 170"/>
                <a:gd name="T28" fmla="*/ 2 w 172"/>
                <a:gd name="T29" fmla="*/ 155 h 170"/>
                <a:gd name="T30" fmla="*/ 0 w 172"/>
                <a:gd name="T31" fmla="*/ 149 h 170"/>
                <a:gd name="T32" fmla="*/ 0 w 172"/>
                <a:gd name="T33" fmla="*/ 142 h 170"/>
                <a:gd name="T34" fmla="*/ 0 w 172"/>
                <a:gd name="T35" fmla="*/ 142 h 170"/>
                <a:gd name="T36" fmla="*/ 2 w 172"/>
                <a:gd name="T37" fmla="*/ 126 h 170"/>
                <a:gd name="T38" fmla="*/ 5 w 172"/>
                <a:gd name="T39" fmla="*/ 106 h 170"/>
                <a:gd name="T40" fmla="*/ 12 w 172"/>
                <a:gd name="T41" fmla="*/ 86 h 170"/>
                <a:gd name="T42" fmla="*/ 20 w 172"/>
                <a:gd name="T43" fmla="*/ 68 h 170"/>
                <a:gd name="T44" fmla="*/ 20 w 172"/>
                <a:gd name="T45" fmla="*/ 68 h 170"/>
                <a:gd name="T46" fmla="*/ 24 w 172"/>
                <a:gd name="T47" fmla="*/ 62 h 170"/>
                <a:gd name="T48" fmla="*/ 29 w 172"/>
                <a:gd name="T49" fmla="*/ 58 h 170"/>
                <a:gd name="T50" fmla="*/ 33 w 172"/>
                <a:gd name="T51" fmla="*/ 53 h 170"/>
                <a:gd name="T52" fmla="*/ 39 w 172"/>
                <a:gd name="T53" fmla="*/ 50 h 170"/>
                <a:gd name="T54" fmla="*/ 45 w 172"/>
                <a:gd name="T55" fmla="*/ 47 h 170"/>
                <a:gd name="T56" fmla="*/ 51 w 172"/>
                <a:gd name="T57" fmla="*/ 45 h 170"/>
                <a:gd name="T58" fmla="*/ 58 w 172"/>
                <a:gd name="T59" fmla="*/ 44 h 170"/>
                <a:gd name="T60" fmla="*/ 65 w 172"/>
                <a:gd name="T61" fmla="*/ 44 h 170"/>
                <a:gd name="T62" fmla="*/ 65 w 172"/>
                <a:gd name="T63" fmla="*/ 44 h 170"/>
                <a:gd name="T64" fmla="*/ 77 w 172"/>
                <a:gd name="T65" fmla="*/ 45 h 170"/>
                <a:gd name="T66" fmla="*/ 86 w 172"/>
                <a:gd name="T67" fmla="*/ 48 h 170"/>
                <a:gd name="T68" fmla="*/ 93 w 172"/>
                <a:gd name="T69" fmla="*/ 53 h 170"/>
                <a:gd name="T70" fmla="*/ 98 w 172"/>
                <a:gd name="T71" fmla="*/ 60 h 170"/>
                <a:gd name="T72" fmla="*/ 114 w 172"/>
                <a:gd name="T73" fmla="*/ 0 h 170"/>
                <a:gd name="T74" fmla="*/ 172 w 172"/>
                <a:gd name="T75" fmla="*/ 0 h 170"/>
                <a:gd name="T76" fmla="*/ 125 w 172"/>
                <a:gd name="T77" fmla="*/ 168 h 170"/>
                <a:gd name="T78" fmla="*/ 81 w 172"/>
                <a:gd name="T79" fmla="*/ 82 h 170"/>
                <a:gd name="T80" fmla="*/ 81 w 172"/>
                <a:gd name="T81" fmla="*/ 82 h 170"/>
                <a:gd name="T82" fmla="*/ 78 w 172"/>
                <a:gd name="T83" fmla="*/ 82 h 170"/>
                <a:gd name="T84" fmla="*/ 74 w 172"/>
                <a:gd name="T85" fmla="*/ 84 h 170"/>
                <a:gd name="T86" fmla="*/ 71 w 172"/>
                <a:gd name="T87" fmla="*/ 86 h 170"/>
                <a:gd name="T88" fmla="*/ 68 w 172"/>
                <a:gd name="T89" fmla="*/ 91 h 170"/>
                <a:gd name="T90" fmla="*/ 68 w 172"/>
                <a:gd name="T91" fmla="*/ 91 h 170"/>
                <a:gd name="T92" fmla="*/ 63 w 172"/>
                <a:gd name="T93" fmla="*/ 106 h 170"/>
                <a:gd name="T94" fmla="*/ 61 w 172"/>
                <a:gd name="T95" fmla="*/ 114 h 170"/>
                <a:gd name="T96" fmla="*/ 60 w 172"/>
                <a:gd name="T97" fmla="*/ 121 h 170"/>
                <a:gd name="T98" fmla="*/ 60 w 172"/>
                <a:gd name="T99" fmla="*/ 121 h 170"/>
                <a:gd name="T100" fmla="*/ 61 w 172"/>
                <a:gd name="T101" fmla="*/ 125 h 170"/>
                <a:gd name="T102" fmla="*/ 63 w 172"/>
                <a:gd name="T103" fmla="*/ 127 h 170"/>
                <a:gd name="T104" fmla="*/ 65 w 172"/>
                <a:gd name="T105" fmla="*/ 129 h 170"/>
                <a:gd name="T106" fmla="*/ 70 w 172"/>
                <a:gd name="T107" fmla="*/ 130 h 170"/>
                <a:gd name="T108" fmla="*/ 70 w 172"/>
                <a:gd name="T109" fmla="*/ 130 h 170"/>
                <a:gd name="T110" fmla="*/ 74 w 172"/>
                <a:gd name="T111" fmla="*/ 129 h 170"/>
                <a:gd name="T112" fmla="*/ 79 w 172"/>
                <a:gd name="T113" fmla="*/ 127 h 170"/>
                <a:gd name="T114" fmla="*/ 91 w 172"/>
                <a:gd name="T115" fmla="*/ 87 h 170"/>
                <a:gd name="T116" fmla="*/ 91 w 172"/>
                <a:gd name="T117" fmla="*/ 87 h 170"/>
                <a:gd name="T118" fmla="*/ 87 w 172"/>
                <a:gd name="T119" fmla="*/ 84 h 170"/>
                <a:gd name="T120" fmla="*/ 81 w 172"/>
                <a:gd name="T121" fmla="*/ 82 h 170"/>
                <a:gd name="T122" fmla="*/ 81 w 172"/>
                <a:gd name="T123" fmla="*/ 82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72" h="170">
                  <a:moveTo>
                    <a:pt x="125" y="168"/>
                  </a:moveTo>
                  <a:lnTo>
                    <a:pt x="68" y="168"/>
                  </a:lnTo>
                  <a:lnTo>
                    <a:pt x="72" y="154"/>
                  </a:lnTo>
                  <a:lnTo>
                    <a:pt x="72" y="154"/>
                  </a:lnTo>
                  <a:lnTo>
                    <a:pt x="64" y="161"/>
                  </a:lnTo>
                  <a:lnTo>
                    <a:pt x="54" y="165"/>
                  </a:lnTo>
                  <a:lnTo>
                    <a:pt x="44" y="169"/>
                  </a:lnTo>
                  <a:lnTo>
                    <a:pt x="31" y="170"/>
                  </a:lnTo>
                  <a:lnTo>
                    <a:pt x="31" y="170"/>
                  </a:lnTo>
                  <a:lnTo>
                    <a:pt x="24" y="170"/>
                  </a:lnTo>
                  <a:lnTo>
                    <a:pt x="18" y="169"/>
                  </a:lnTo>
                  <a:lnTo>
                    <a:pt x="12" y="167"/>
                  </a:lnTo>
                  <a:lnTo>
                    <a:pt x="9" y="163"/>
                  </a:lnTo>
                  <a:lnTo>
                    <a:pt x="5" y="160"/>
                  </a:lnTo>
                  <a:lnTo>
                    <a:pt x="2" y="155"/>
                  </a:lnTo>
                  <a:lnTo>
                    <a:pt x="0" y="149"/>
                  </a:lnTo>
                  <a:lnTo>
                    <a:pt x="0" y="142"/>
                  </a:lnTo>
                  <a:lnTo>
                    <a:pt x="0" y="142"/>
                  </a:lnTo>
                  <a:lnTo>
                    <a:pt x="2" y="126"/>
                  </a:lnTo>
                  <a:lnTo>
                    <a:pt x="5" y="106"/>
                  </a:lnTo>
                  <a:lnTo>
                    <a:pt x="12" y="86"/>
                  </a:lnTo>
                  <a:lnTo>
                    <a:pt x="20" y="68"/>
                  </a:lnTo>
                  <a:lnTo>
                    <a:pt x="20" y="68"/>
                  </a:lnTo>
                  <a:lnTo>
                    <a:pt x="24" y="62"/>
                  </a:lnTo>
                  <a:lnTo>
                    <a:pt x="29" y="58"/>
                  </a:lnTo>
                  <a:lnTo>
                    <a:pt x="33" y="53"/>
                  </a:lnTo>
                  <a:lnTo>
                    <a:pt x="39" y="50"/>
                  </a:lnTo>
                  <a:lnTo>
                    <a:pt x="45" y="47"/>
                  </a:lnTo>
                  <a:lnTo>
                    <a:pt x="51" y="45"/>
                  </a:lnTo>
                  <a:lnTo>
                    <a:pt x="58" y="44"/>
                  </a:lnTo>
                  <a:lnTo>
                    <a:pt x="65" y="44"/>
                  </a:lnTo>
                  <a:lnTo>
                    <a:pt x="65" y="44"/>
                  </a:lnTo>
                  <a:lnTo>
                    <a:pt x="77" y="45"/>
                  </a:lnTo>
                  <a:lnTo>
                    <a:pt x="86" y="48"/>
                  </a:lnTo>
                  <a:lnTo>
                    <a:pt x="93" y="53"/>
                  </a:lnTo>
                  <a:lnTo>
                    <a:pt x="98" y="60"/>
                  </a:lnTo>
                  <a:lnTo>
                    <a:pt x="114" y="0"/>
                  </a:lnTo>
                  <a:lnTo>
                    <a:pt x="172" y="0"/>
                  </a:lnTo>
                  <a:lnTo>
                    <a:pt x="125" y="168"/>
                  </a:lnTo>
                  <a:close/>
                  <a:moveTo>
                    <a:pt x="81" y="82"/>
                  </a:moveTo>
                  <a:lnTo>
                    <a:pt x="81" y="82"/>
                  </a:lnTo>
                  <a:lnTo>
                    <a:pt x="78" y="82"/>
                  </a:lnTo>
                  <a:lnTo>
                    <a:pt x="74" y="84"/>
                  </a:lnTo>
                  <a:lnTo>
                    <a:pt x="71" y="86"/>
                  </a:lnTo>
                  <a:lnTo>
                    <a:pt x="68" y="91"/>
                  </a:lnTo>
                  <a:lnTo>
                    <a:pt x="68" y="91"/>
                  </a:lnTo>
                  <a:lnTo>
                    <a:pt x="63" y="106"/>
                  </a:lnTo>
                  <a:lnTo>
                    <a:pt x="61" y="114"/>
                  </a:lnTo>
                  <a:lnTo>
                    <a:pt x="60" y="121"/>
                  </a:lnTo>
                  <a:lnTo>
                    <a:pt x="60" y="121"/>
                  </a:lnTo>
                  <a:lnTo>
                    <a:pt x="61" y="125"/>
                  </a:lnTo>
                  <a:lnTo>
                    <a:pt x="63" y="127"/>
                  </a:lnTo>
                  <a:lnTo>
                    <a:pt x="65" y="129"/>
                  </a:lnTo>
                  <a:lnTo>
                    <a:pt x="70" y="130"/>
                  </a:lnTo>
                  <a:lnTo>
                    <a:pt x="70" y="130"/>
                  </a:lnTo>
                  <a:lnTo>
                    <a:pt x="74" y="129"/>
                  </a:lnTo>
                  <a:lnTo>
                    <a:pt x="79" y="127"/>
                  </a:lnTo>
                  <a:lnTo>
                    <a:pt x="91" y="87"/>
                  </a:lnTo>
                  <a:lnTo>
                    <a:pt x="91" y="87"/>
                  </a:lnTo>
                  <a:lnTo>
                    <a:pt x="87" y="84"/>
                  </a:lnTo>
                  <a:lnTo>
                    <a:pt x="81" y="82"/>
                  </a:lnTo>
                  <a:lnTo>
                    <a:pt x="81" y="8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12" name="Freeform 88">
              <a:extLst>
                <a:ext uri="{FF2B5EF4-FFF2-40B4-BE49-F238E27FC236}">
                  <a16:creationId xmlns:a16="http://schemas.microsoft.com/office/drawing/2014/main" id="{FBBB2D0E-2BE6-31E7-FB72-DDEE23CDA14E}"/>
                </a:ext>
              </a:extLst>
            </p:cNvPr>
            <p:cNvSpPr>
              <a:spLocks noEditPoints="1"/>
            </p:cNvSpPr>
            <p:nvPr userDrawn="1"/>
          </p:nvSpPr>
          <p:spPr bwMode="auto">
            <a:xfrm>
              <a:off x="7923213" y="4602163"/>
              <a:ext cx="230188" cy="201613"/>
            </a:xfrm>
            <a:custGeom>
              <a:avLst/>
              <a:gdLst>
                <a:gd name="T0" fmla="*/ 58 w 145"/>
                <a:gd name="T1" fmla="*/ 71 h 127"/>
                <a:gd name="T2" fmla="*/ 56 w 145"/>
                <a:gd name="T3" fmla="*/ 80 h 127"/>
                <a:gd name="T4" fmla="*/ 56 w 145"/>
                <a:gd name="T5" fmla="*/ 87 h 127"/>
                <a:gd name="T6" fmla="*/ 57 w 145"/>
                <a:gd name="T7" fmla="*/ 93 h 127"/>
                <a:gd name="T8" fmla="*/ 64 w 145"/>
                <a:gd name="T9" fmla="*/ 97 h 127"/>
                <a:gd name="T10" fmla="*/ 68 w 145"/>
                <a:gd name="T11" fmla="*/ 96 h 127"/>
                <a:gd name="T12" fmla="*/ 75 w 145"/>
                <a:gd name="T13" fmla="*/ 89 h 127"/>
                <a:gd name="T14" fmla="*/ 135 w 145"/>
                <a:gd name="T15" fmla="*/ 82 h 127"/>
                <a:gd name="T16" fmla="*/ 134 w 145"/>
                <a:gd name="T17" fmla="*/ 87 h 127"/>
                <a:gd name="T18" fmla="*/ 128 w 145"/>
                <a:gd name="T19" fmla="*/ 98 h 127"/>
                <a:gd name="T20" fmla="*/ 115 w 145"/>
                <a:gd name="T21" fmla="*/ 111 h 127"/>
                <a:gd name="T22" fmla="*/ 94 w 145"/>
                <a:gd name="T23" fmla="*/ 122 h 127"/>
                <a:gd name="T24" fmla="*/ 72 w 145"/>
                <a:gd name="T25" fmla="*/ 127 h 127"/>
                <a:gd name="T26" fmla="*/ 61 w 145"/>
                <a:gd name="T27" fmla="*/ 127 h 127"/>
                <a:gd name="T28" fmla="*/ 38 w 145"/>
                <a:gd name="T29" fmla="*/ 126 h 127"/>
                <a:gd name="T30" fmla="*/ 18 w 145"/>
                <a:gd name="T31" fmla="*/ 121 h 127"/>
                <a:gd name="T32" fmla="*/ 5 w 145"/>
                <a:gd name="T33" fmla="*/ 110 h 127"/>
                <a:gd name="T34" fmla="*/ 2 w 145"/>
                <a:gd name="T35" fmla="*/ 101 h 127"/>
                <a:gd name="T36" fmla="*/ 0 w 145"/>
                <a:gd name="T37" fmla="*/ 90 h 127"/>
                <a:gd name="T38" fmla="*/ 3 w 145"/>
                <a:gd name="T39" fmla="*/ 75 h 127"/>
                <a:gd name="T40" fmla="*/ 13 w 145"/>
                <a:gd name="T41" fmla="*/ 41 h 127"/>
                <a:gd name="T42" fmla="*/ 22 w 145"/>
                <a:gd name="T43" fmla="*/ 27 h 127"/>
                <a:gd name="T44" fmla="*/ 27 w 145"/>
                <a:gd name="T45" fmla="*/ 19 h 127"/>
                <a:gd name="T46" fmla="*/ 43 w 145"/>
                <a:gd name="T47" fmla="*/ 9 h 127"/>
                <a:gd name="T48" fmla="*/ 59 w 145"/>
                <a:gd name="T49" fmla="*/ 3 h 127"/>
                <a:gd name="T50" fmla="*/ 77 w 145"/>
                <a:gd name="T51" fmla="*/ 1 h 127"/>
                <a:gd name="T52" fmla="*/ 85 w 145"/>
                <a:gd name="T53" fmla="*/ 0 h 127"/>
                <a:gd name="T54" fmla="*/ 109 w 145"/>
                <a:gd name="T55" fmla="*/ 2 h 127"/>
                <a:gd name="T56" fmla="*/ 128 w 145"/>
                <a:gd name="T57" fmla="*/ 8 h 127"/>
                <a:gd name="T58" fmla="*/ 140 w 145"/>
                <a:gd name="T59" fmla="*/ 19 h 127"/>
                <a:gd name="T60" fmla="*/ 145 w 145"/>
                <a:gd name="T61" fmla="*/ 38 h 127"/>
                <a:gd name="T62" fmla="*/ 142 w 145"/>
                <a:gd name="T63" fmla="*/ 53 h 127"/>
                <a:gd name="T64" fmla="*/ 138 w 145"/>
                <a:gd name="T65" fmla="*/ 71 h 127"/>
                <a:gd name="T66" fmla="*/ 80 w 145"/>
                <a:gd name="T67" fmla="*/ 30 h 127"/>
                <a:gd name="T68" fmla="*/ 71 w 145"/>
                <a:gd name="T69" fmla="*/ 35 h 127"/>
                <a:gd name="T70" fmla="*/ 65 w 145"/>
                <a:gd name="T71" fmla="*/ 48 h 127"/>
                <a:gd name="T72" fmla="*/ 88 w 145"/>
                <a:gd name="T73" fmla="*/ 48 h 127"/>
                <a:gd name="T74" fmla="*/ 91 w 145"/>
                <a:gd name="T75" fmla="*/ 39 h 127"/>
                <a:gd name="T76" fmla="*/ 87 w 145"/>
                <a:gd name="T77" fmla="*/ 32 h 127"/>
                <a:gd name="T78" fmla="*/ 80 w 145"/>
                <a:gd name="T79" fmla="*/ 30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45" h="127">
                  <a:moveTo>
                    <a:pt x="138" y="71"/>
                  </a:moveTo>
                  <a:lnTo>
                    <a:pt x="58" y="71"/>
                  </a:lnTo>
                  <a:lnTo>
                    <a:pt x="58" y="71"/>
                  </a:lnTo>
                  <a:lnTo>
                    <a:pt x="56" y="80"/>
                  </a:lnTo>
                  <a:lnTo>
                    <a:pt x="56" y="87"/>
                  </a:lnTo>
                  <a:lnTo>
                    <a:pt x="56" y="87"/>
                  </a:lnTo>
                  <a:lnTo>
                    <a:pt x="56" y="90"/>
                  </a:lnTo>
                  <a:lnTo>
                    <a:pt x="57" y="93"/>
                  </a:lnTo>
                  <a:lnTo>
                    <a:pt x="59" y="96"/>
                  </a:lnTo>
                  <a:lnTo>
                    <a:pt x="64" y="97"/>
                  </a:lnTo>
                  <a:lnTo>
                    <a:pt x="64" y="97"/>
                  </a:lnTo>
                  <a:lnTo>
                    <a:pt x="68" y="96"/>
                  </a:lnTo>
                  <a:lnTo>
                    <a:pt x="73" y="93"/>
                  </a:lnTo>
                  <a:lnTo>
                    <a:pt x="75" y="89"/>
                  </a:lnTo>
                  <a:lnTo>
                    <a:pt x="79" y="82"/>
                  </a:lnTo>
                  <a:lnTo>
                    <a:pt x="135" y="82"/>
                  </a:lnTo>
                  <a:lnTo>
                    <a:pt x="135" y="82"/>
                  </a:lnTo>
                  <a:lnTo>
                    <a:pt x="134" y="87"/>
                  </a:lnTo>
                  <a:lnTo>
                    <a:pt x="130" y="93"/>
                  </a:lnTo>
                  <a:lnTo>
                    <a:pt x="128" y="98"/>
                  </a:lnTo>
                  <a:lnTo>
                    <a:pt x="125" y="103"/>
                  </a:lnTo>
                  <a:lnTo>
                    <a:pt x="115" y="111"/>
                  </a:lnTo>
                  <a:lnTo>
                    <a:pt x="105" y="118"/>
                  </a:lnTo>
                  <a:lnTo>
                    <a:pt x="94" y="122"/>
                  </a:lnTo>
                  <a:lnTo>
                    <a:pt x="82" y="125"/>
                  </a:lnTo>
                  <a:lnTo>
                    <a:pt x="72" y="127"/>
                  </a:lnTo>
                  <a:lnTo>
                    <a:pt x="61" y="127"/>
                  </a:lnTo>
                  <a:lnTo>
                    <a:pt x="61" y="127"/>
                  </a:lnTo>
                  <a:lnTo>
                    <a:pt x="50" y="127"/>
                  </a:lnTo>
                  <a:lnTo>
                    <a:pt x="38" y="126"/>
                  </a:lnTo>
                  <a:lnTo>
                    <a:pt x="27" y="125"/>
                  </a:lnTo>
                  <a:lnTo>
                    <a:pt x="18" y="121"/>
                  </a:lnTo>
                  <a:lnTo>
                    <a:pt x="11" y="117"/>
                  </a:lnTo>
                  <a:lnTo>
                    <a:pt x="5" y="110"/>
                  </a:lnTo>
                  <a:lnTo>
                    <a:pt x="4" y="106"/>
                  </a:lnTo>
                  <a:lnTo>
                    <a:pt x="2" y="101"/>
                  </a:lnTo>
                  <a:lnTo>
                    <a:pt x="0" y="90"/>
                  </a:lnTo>
                  <a:lnTo>
                    <a:pt x="0" y="90"/>
                  </a:lnTo>
                  <a:lnTo>
                    <a:pt x="2" y="83"/>
                  </a:lnTo>
                  <a:lnTo>
                    <a:pt x="3" y="75"/>
                  </a:lnTo>
                  <a:lnTo>
                    <a:pt x="6" y="57"/>
                  </a:lnTo>
                  <a:lnTo>
                    <a:pt x="13" y="41"/>
                  </a:lnTo>
                  <a:lnTo>
                    <a:pt x="18" y="32"/>
                  </a:lnTo>
                  <a:lnTo>
                    <a:pt x="22" y="27"/>
                  </a:lnTo>
                  <a:lnTo>
                    <a:pt x="22" y="27"/>
                  </a:lnTo>
                  <a:lnTo>
                    <a:pt x="27" y="19"/>
                  </a:lnTo>
                  <a:lnTo>
                    <a:pt x="34" y="14"/>
                  </a:lnTo>
                  <a:lnTo>
                    <a:pt x="43" y="9"/>
                  </a:lnTo>
                  <a:lnTo>
                    <a:pt x="50" y="5"/>
                  </a:lnTo>
                  <a:lnTo>
                    <a:pt x="59" y="3"/>
                  </a:lnTo>
                  <a:lnTo>
                    <a:pt x="67" y="1"/>
                  </a:lnTo>
                  <a:lnTo>
                    <a:pt x="77" y="1"/>
                  </a:lnTo>
                  <a:lnTo>
                    <a:pt x="85" y="0"/>
                  </a:lnTo>
                  <a:lnTo>
                    <a:pt x="85" y="0"/>
                  </a:lnTo>
                  <a:lnTo>
                    <a:pt x="98" y="1"/>
                  </a:lnTo>
                  <a:lnTo>
                    <a:pt x="109" y="2"/>
                  </a:lnTo>
                  <a:lnTo>
                    <a:pt x="120" y="4"/>
                  </a:lnTo>
                  <a:lnTo>
                    <a:pt x="128" y="8"/>
                  </a:lnTo>
                  <a:lnTo>
                    <a:pt x="135" y="12"/>
                  </a:lnTo>
                  <a:lnTo>
                    <a:pt x="140" y="19"/>
                  </a:lnTo>
                  <a:lnTo>
                    <a:pt x="143" y="28"/>
                  </a:lnTo>
                  <a:lnTo>
                    <a:pt x="145" y="38"/>
                  </a:lnTo>
                  <a:lnTo>
                    <a:pt x="145" y="38"/>
                  </a:lnTo>
                  <a:lnTo>
                    <a:pt x="142" y="53"/>
                  </a:lnTo>
                  <a:lnTo>
                    <a:pt x="138" y="71"/>
                  </a:lnTo>
                  <a:lnTo>
                    <a:pt x="138" y="71"/>
                  </a:lnTo>
                  <a:close/>
                  <a:moveTo>
                    <a:pt x="80" y="30"/>
                  </a:moveTo>
                  <a:lnTo>
                    <a:pt x="80" y="30"/>
                  </a:lnTo>
                  <a:lnTo>
                    <a:pt x="75" y="31"/>
                  </a:lnTo>
                  <a:lnTo>
                    <a:pt x="71" y="35"/>
                  </a:lnTo>
                  <a:lnTo>
                    <a:pt x="67" y="39"/>
                  </a:lnTo>
                  <a:lnTo>
                    <a:pt x="65" y="48"/>
                  </a:lnTo>
                  <a:lnTo>
                    <a:pt x="88" y="48"/>
                  </a:lnTo>
                  <a:lnTo>
                    <a:pt x="88" y="48"/>
                  </a:lnTo>
                  <a:lnTo>
                    <a:pt x="91" y="39"/>
                  </a:lnTo>
                  <a:lnTo>
                    <a:pt x="91" y="39"/>
                  </a:lnTo>
                  <a:lnTo>
                    <a:pt x="89" y="35"/>
                  </a:lnTo>
                  <a:lnTo>
                    <a:pt x="87" y="32"/>
                  </a:lnTo>
                  <a:lnTo>
                    <a:pt x="85" y="31"/>
                  </a:lnTo>
                  <a:lnTo>
                    <a:pt x="80" y="30"/>
                  </a:lnTo>
                  <a:lnTo>
                    <a:pt x="80" y="3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13" name="Freeform 89">
              <a:extLst>
                <a:ext uri="{FF2B5EF4-FFF2-40B4-BE49-F238E27FC236}">
                  <a16:creationId xmlns:a16="http://schemas.microsoft.com/office/drawing/2014/main" id="{0182FFD3-D49B-37EA-FD39-D068CE7D86B3}"/>
                </a:ext>
              </a:extLst>
            </p:cNvPr>
            <p:cNvSpPr>
              <a:spLocks/>
            </p:cNvSpPr>
            <p:nvPr userDrawn="1"/>
          </p:nvSpPr>
          <p:spPr bwMode="auto">
            <a:xfrm>
              <a:off x="8143876" y="4533901"/>
              <a:ext cx="165100" cy="266700"/>
            </a:xfrm>
            <a:custGeom>
              <a:avLst/>
              <a:gdLst>
                <a:gd name="T0" fmla="*/ 57 w 104"/>
                <a:gd name="T1" fmla="*/ 168 h 168"/>
                <a:gd name="T2" fmla="*/ 0 w 104"/>
                <a:gd name="T3" fmla="*/ 168 h 168"/>
                <a:gd name="T4" fmla="*/ 45 w 104"/>
                <a:gd name="T5" fmla="*/ 0 h 168"/>
                <a:gd name="T6" fmla="*/ 104 w 104"/>
                <a:gd name="T7" fmla="*/ 0 h 168"/>
                <a:gd name="T8" fmla="*/ 57 w 104"/>
                <a:gd name="T9" fmla="*/ 168 h 168"/>
              </a:gdLst>
              <a:ahLst/>
              <a:cxnLst>
                <a:cxn ang="0">
                  <a:pos x="T0" y="T1"/>
                </a:cxn>
                <a:cxn ang="0">
                  <a:pos x="T2" y="T3"/>
                </a:cxn>
                <a:cxn ang="0">
                  <a:pos x="T4" y="T5"/>
                </a:cxn>
                <a:cxn ang="0">
                  <a:pos x="T6" y="T7"/>
                </a:cxn>
                <a:cxn ang="0">
                  <a:pos x="T8" y="T9"/>
                </a:cxn>
              </a:cxnLst>
              <a:rect l="0" t="0" r="r" b="b"/>
              <a:pathLst>
                <a:path w="104" h="168">
                  <a:moveTo>
                    <a:pt x="57" y="168"/>
                  </a:moveTo>
                  <a:lnTo>
                    <a:pt x="0" y="168"/>
                  </a:lnTo>
                  <a:lnTo>
                    <a:pt x="45" y="0"/>
                  </a:lnTo>
                  <a:lnTo>
                    <a:pt x="104" y="0"/>
                  </a:lnTo>
                  <a:lnTo>
                    <a:pt x="57" y="16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14" name="Freeform 90">
              <a:extLst>
                <a:ext uri="{FF2B5EF4-FFF2-40B4-BE49-F238E27FC236}">
                  <a16:creationId xmlns:a16="http://schemas.microsoft.com/office/drawing/2014/main" id="{CCD5A0C9-4532-F996-912C-8C1CE8248D51}"/>
                </a:ext>
              </a:extLst>
            </p:cNvPr>
            <p:cNvSpPr>
              <a:spLocks noEditPoints="1"/>
            </p:cNvSpPr>
            <p:nvPr userDrawn="1"/>
          </p:nvSpPr>
          <p:spPr bwMode="auto">
            <a:xfrm>
              <a:off x="8264526" y="4533901"/>
              <a:ext cx="165100" cy="266700"/>
            </a:xfrm>
            <a:custGeom>
              <a:avLst/>
              <a:gdLst>
                <a:gd name="T0" fmla="*/ 57 w 104"/>
                <a:gd name="T1" fmla="*/ 168 h 168"/>
                <a:gd name="T2" fmla="*/ 0 w 104"/>
                <a:gd name="T3" fmla="*/ 168 h 168"/>
                <a:gd name="T4" fmla="*/ 34 w 104"/>
                <a:gd name="T5" fmla="*/ 46 h 168"/>
                <a:gd name="T6" fmla="*/ 91 w 104"/>
                <a:gd name="T7" fmla="*/ 46 h 168"/>
                <a:gd name="T8" fmla="*/ 57 w 104"/>
                <a:gd name="T9" fmla="*/ 168 h 168"/>
                <a:gd name="T10" fmla="*/ 95 w 104"/>
                <a:gd name="T11" fmla="*/ 34 h 168"/>
                <a:gd name="T12" fmla="*/ 36 w 104"/>
                <a:gd name="T13" fmla="*/ 34 h 168"/>
                <a:gd name="T14" fmla="*/ 47 w 104"/>
                <a:gd name="T15" fmla="*/ 0 h 168"/>
                <a:gd name="T16" fmla="*/ 104 w 104"/>
                <a:gd name="T17" fmla="*/ 0 h 168"/>
                <a:gd name="T18" fmla="*/ 95 w 104"/>
                <a:gd name="T19" fmla="*/ 34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4" h="168">
                  <a:moveTo>
                    <a:pt x="57" y="168"/>
                  </a:moveTo>
                  <a:lnTo>
                    <a:pt x="0" y="168"/>
                  </a:lnTo>
                  <a:lnTo>
                    <a:pt x="34" y="46"/>
                  </a:lnTo>
                  <a:lnTo>
                    <a:pt x="91" y="46"/>
                  </a:lnTo>
                  <a:lnTo>
                    <a:pt x="57" y="168"/>
                  </a:lnTo>
                  <a:close/>
                  <a:moveTo>
                    <a:pt x="95" y="34"/>
                  </a:moveTo>
                  <a:lnTo>
                    <a:pt x="36" y="34"/>
                  </a:lnTo>
                  <a:lnTo>
                    <a:pt x="47" y="0"/>
                  </a:lnTo>
                  <a:lnTo>
                    <a:pt x="104" y="0"/>
                  </a:lnTo>
                  <a:lnTo>
                    <a:pt x="95" y="3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15" name="Freeform 91">
              <a:extLst>
                <a:ext uri="{FF2B5EF4-FFF2-40B4-BE49-F238E27FC236}">
                  <a16:creationId xmlns:a16="http://schemas.microsoft.com/office/drawing/2014/main" id="{14B3E155-C16B-4C0E-7AA0-E3F05EE4E606}"/>
                </a:ext>
              </a:extLst>
            </p:cNvPr>
            <p:cNvSpPr>
              <a:spLocks/>
            </p:cNvSpPr>
            <p:nvPr userDrawn="1"/>
          </p:nvSpPr>
          <p:spPr bwMode="auto">
            <a:xfrm>
              <a:off x="8396288" y="4564063"/>
              <a:ext cx="192088" cy="236538"/>
            </a:xfrm>
            <a:custGeom>
              <a:avLst/>
              <a:gdLst>
                <a:gd name="T0" fmla="*/ 115 w 121"/>
                <a:gd name="T1" fmla="*/ 27 h 149"/>
                <a:gd name="T2" fmla="*/ 121 w 121"/>
                <a:gd name="T3" fmla="*/ 54 h 149"/>
                <a:gd name="T4" fmla="*/ 76 w 121"/>
                <a:gd name="T5" fmla="*/ 54 h 149"/>
                <a:gd name="T6" fmla="*/ 63 w 121"/>
                <a:gd name="T7" fmla="*/ 101 h 149"/>
                <a:gd name="T8" fmla="*/ 63 w 121"/>
                <a:gd name="T9" fmla="*/ 101 h 149"/>
                <a:gd name="T10" fmla="*/ 62 w 121"/>
                <a:gd name="T11" fmla="*/ 107 h 149"/>
                <a:gd name="T12" fmla="*/ 61 w 121"/>
                <a:gd name="T13" fmla="*/ 111 h 149"/>
                <a:gd name="T14" fmla="*/ 61 w 121"/>
                <a:gd name="T15" fmla="*/ 111 h 149"/>
                <a:gd name="T16" fmla="*/ 61 w 121"/>
                <a:gd name="T17" fmla="*/ 115 h 149"/>
                <a:gd name="T18" fmla="*/ 63 w 121"/>
                <a:gd name="T19" fmla="*/ 117 h 149"/>
                <a:gd name="T20" fmla="*/ 67 w 121"/>
                <a:gd name="T21" fmla="*/ 118 h 149"/>
                <a:gd name="T22" fmla="*/ 72 w 121"/>
                <a:gd name="T23" fmla="*/ 118 h 149"/>
                <a:gd name="T24" fmla="*/ 83 w 121"/>
                <a:gd name="T25" fmla="*/ 118 h 149"/>
                <a:gd name="T26" fmla="*/ 75 w 121"/>
                <a:gd name="T27" fmla="*/ 149 h 149"/>
                <a:gd name="T28" fmla="*/ 23 w 121"/>
                <a:gd name="T29" fmla="*/ 149 h 149"/>
                <a:gd name="T30" fmla="*/ 23 w 121"/>
                <a:gd name="T31" fmla="*/ 149 h 149"/>
                <a:gd name="T32" fmla="*/ 18 w 121"/>
                <a:gd name="T33" fmla="*/ 148 h 149"/>
                <a:gd name="T34" fmla="*/ 13 w 121"/>
                <a:gd name="T35" fmla="*/ 148 h 149"/>
                <a:gd name="T36" fmla="*/ 8 w 121"/>
                <a:gd name="T37" fmla="*/ 145 h 149"/>
                <a:gd name="T38" fmla="*/ 6 w 121"/>
                <a:gd name="T39" fmla="*/ 143 h 149"/>
                <a:gd name="T40" fmla="*/ 2 w 121"/>
                <a:gd name="T41" fmla="*/ 139 h 149"/>
                <a:gd name="T42" fmla="*/ 1 w 121"/>
                <a:gd name="T43" fmla="*/ 136 h 149"/>
                <a:gd name="T44" fmla="*/ 0 w 121"/>
                <a:gd name="T45" fmla="*/ 132 h 149"/>
                <a:gd name="T46" fmla="*/ 0 w 121"/>
                <a:gd name="T47" fmla="*/ 128 h 149"/>
                <a:gd name="T48" fmla="*/ 0 w 121"/>
                <a:gd name="T49" fmla="*/ 128 h 149"/>
                <a:gd name="T50" fmla="*/ 0 w 121"/>
                <a:gd name="T51" fmla="*/ 120 h 149"/>
                <a:gd name="T52" fmla="*/ 2 w 121"/>
                <a:gd name="T53" fmla="*/ 111 h 149"/>
                <a:gd name="T54" fmla="*/ 34 w 121"/>
                <a:gd name="T55" fmla="*/ 0 h 149"/>
                <a:gd name="T56" fmla="*/ 91 w 121"/>
                <a:gd name="T57" fmla="*/ 0 h 149"/>
                <a:gd name="T58" fmla="*/ 84 w 121"/>
                <a:gd name="T59" fmla="*/ 27 h 149"/>
                <a:gd name="T60" fmla="*/ 115 w 121"/>
                <a:gd name="T61" fmla="*/ 27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21" h="149">
                  <a:moveTo>
                    <a:pt x="115" y="27"/>
                  </a:moveTo>
                  <a:lnTo>
                    <a:pt x="121" y="54"/>
                  </a:lnTo>
                  <a:lnTo>
                    <a:pt x="76" y="54"/>
                  </a:lnTo>
                  <a:lnTo>
                    <a:pt x="63" y="101"/>
                  </a:lnTo>
                  <a:lnTo>
                    <a:pt x="63" y="101"/>
                  </a:lnTo>
                  <a:lnTo>
                    <a:pt x="62" y="107"/>
                  </a:lnTo>
                  <a:lnTo>
                    <a:pt x="61" y="111"/>
                  </a:lnTo>
                  <a:lnTo>
                    <a:pt x="61" y="111"/>
                  </a:lnTo>
                  <a:lnTo>
                    <a:pt x="61" y="115"/>
                  </a:lnTo>
                  <a:lnTo>
                    <a:pt x="63" y="117"/>
                  </a:lnTo>
                  <a:lnTo>
                    <a:pt x="67" y="118"/>
                  </a:lnTo>
                  <a:lnTo>
                    <a:pt x="72" y="118"/>
                  </a:lnTo>
                  <a:lnTo>
                    <a:pt x="83" y="118"/>
                  </a:lnTo>
                  <a:lnTo>
                    <a:pt x="75" y="149"/>
                  </a:lnTo>
                  <a:lnTo>
                    <a:pt x="23" y="149"/>
                  </a:lnTo>
                  <a:lnTo>
                    <a:pt x="23" y="149"/>
                  </a:lnTo>
                  <a:lnTo>
                    <a:pt x="18" y="148"/>
                  </a:lnTo>
                  <a:lnTo>
                    <a:pt x="13" y="148"/>
                  </a:lnTo>
                  <a:lnTo>
                    <a:pt x="8" y="145"/>
                  </a:lnTo>
                  <a:lnTo>
                    <a:pt x="6" y="143"/>
                  </a:lnTo>
                  <a:lnTo>
                    <a:pt x="2" y="139"/>
                  </a:lnTo>
                  <a:lnTo>
                    <a:pt x="1" y="136"/>
                  </a:lnTo>
                  <a:lnTo>
                    <a:pt x="0" y="132"/>
                  </a:lnTo>
                  <a:lnTo>
                    <a:pt x="0" y="128"/>
                  </a:lnTo>
                  <a:lnTo>
                    <a:pt x="0" y="128"/>
                  </a:lnTo>
                  <a:lnTo>
                    <a:pt x="0" y="120"/>
                  </a:lnTo>
                  <a:lnTo>
                    <a:pt x="2" y="111"/>
                  </a:lnTo>
                  <a:lnTo>
                    <a:pt x="34" y="0"/>
                  </a:lnTo>
                  <a:lnTo>
                    <a:pt x="91" y="0"/>
                  </a:lnTo>
                  <a:lnTo>
                    <a:pt x="84" y="27"/>
                  </a:lnTo>
                  <a:lnTo>
                    <a:pt x="115" y="2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16" name="Freeform 92">
              <a:extLst>
                <a:ext uri="{FF2B5EF4-FFF2-40B4-BE49-F238E27FC236}">
                  <a16:creationId xmlns:a16="http://schemas.microsoft.com/office/drawing/2014/main" id="{AA94ADF0-D000-CE63-E7EA-ECEC0B8A2554}"/>
                </a:ext>
              </a:extLst>
            </p:cNvPr>
            <p:cNvSpPr>
              <a:spLocks/>
            </p:cNvSpPr>
            <p:nvPr userDrawn="1"/>
          </p:nvSpPr>
          <p:spPr bwMode="auto">
            <a:xfrm>
              <a:off x="7321551" y="4830763"/>
              <a:ext cx="38100" cy="46038"/>
            </a:xfrm>
            <a:custGeom>
              <a:avLst/>
              <a:gdLst>
                <a:gd name="T0" fmla="*/ 9 w 24"/>
                <a:gd name="T1" fmla="*/ 0 h 29"/>
                <a:gd name="T2" fmla="*/ 24 w 24"/>
                <a:gd name="T3" fmla="*/ 0 h 29"/>
                <a:gd name="T4" fmla="*/ 15 w 24"/>
                <a:gd name="T5" fmla="*/ 29 h 29"/>
                <a:gd name="T6" fmla="*/ 0 w 24"/>
                <a:gd name="T7" fmla="*/ 29 h 29"/>
                <a:gd name="T8" fmla="*/ 9 w 24"/>
                <a:gd name="T9" fmla="*/ 0 h 29"/>
              </a:gdLst>
              <a:ahLst/>
              <a:cxnLst>
                <a:cxn ang="0">
                  <a:pos x="T0" y="T1"/>
                </a:cxn>
                <a:cxn ang="0">
                  <a:pos x="T2" y="T3"/>
                </a:cxn>
                <a:cxn ang="0">
                  <a:pos x="T4" y="T5"/>
                </a:cxn>
                <a:cxn ang="0">
                  <a:pos x="T6" y="T7"/>
                </a:cxn>
                <a:cxn ang="0">
                  <a:pos x="T8" y="T9"/>
                </a:cxn>
              </a:cxnLst>
              <a:rect l="0" t="0" r="r" b="b"/>
              <a:pathLst>
                <a:path w="24" h="29">
                  <a:moveTo>
                    <a:pt x="9" y="0"/>
                  </a:moveTo>
                  <a:lnTo>
                    <a:pt x="24" y="0"/>
                  </a:lnTo>
                  <a:lnTo>
                    <a:pt x="15"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17" name="Freeform 93">
              <a:extLst>
                <a:ext uri="{FF2B5EF4-FFF2-40B4-BE49-F238E27FC236}">
                  <a16:creationId xmlns:a16="http://schemas.microsoft.com/office/drawing/2014/main" id="{A6A5EC5E-C774-5792-999B-C1E6F66F1BC4}"/>
                </a:ext>
              </a:extLst>
            </p:cNvPr>
            <p:cNvSpPr>
              <a:spLocks/>
            </p:cNvSpPr>
            <p:nvPr userDrawn="1"/>
          </p:nvSpPr>
          <p:spPr bwMode="auto">
            <a:xfrm>
              <a:off x="7400926" y="4830763"/>
              <a:ext cx="87313" cy="46038"/>
            </a:xfrm>
            <a:custGeom>
              <a:avLst/>
              <a:gdLst>
                <a:gd name="T0" fmla="*/ 10 w 55"/>
                <a:gd name="T1" fmla="*/ 0 h 29"/>
                <a:gd name="T2" fmla="*/ 31 w 55"/>
                <a:gd name="T3" fmla="*/ 0 h 29"/>
                <a:gd name="T4" fmla="*/ 36 w 55"/>
                <a:gd name="T5" fmla="*/ 19 h 29"/>
                <a:gd name="T6" fmla="*/ 36 w 55"/>
                <a:gd name="T7" fmla="*/ 19 h 29"/>
                <a:gd name="T8" fmla="*/ 42 w 55"/>
                <a:gd name="T9" fmla="*/ 0 h 29"/>
                <a:gd name="T10" fmla="*/ 55 w 55"/>
                <a:gd name="T11" fmla="*/ 0 h 29"/>
                <a:gd name="T12" fmla="*/ 46 w 55"/>
                <a:gd name="T13" fmla="*/ 29 h 29"/>
                <a:gd name="T14" fmla="*/ 26 w 55"/>
                <a:gd name="T15" fmla="*/ 29 h 29"/>
                <a:gd name="T16" fmla="*/ 20 w 55"/>
                <a:gd name="T17" fmla="*/ 8 h 29"/>
                <a:gd name="T18" fmla="*/ 20 w 55"/>
                <a:gd name="T19" fmla="*/ 8 h 29"/>
                <a:gd name="T20" fmla="*/ 13 w 55"/>
                <a:gd name="T21" fmla="*/ 29 h 29"/>
                <a:gd name="T22" fmla="*/ 0 w 55"/>
                <a:gd name="T23" fmla="*/ 29 h 29"/>
                <a:gd name="T24" fmla="*/ 10 w 55"/>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5" h="29">
                  <a:moveTo>
                    <a:pt x="10" y="0"/>
                  </a:moveTo>
                  <a:lnTo>
                    <a:pt x="31" y="0"/>
                  </a:lnTo>
                  <a:lnTo>
                    <a:pt x="36" y="19"/>
                  </a:lnTo>
                  <a:lnTo>
                    <a:pt x="36" y="19"/>
                  </a:lnTo>
                  <a:lnTo>
                    <a:pt x="42" y="0"/>
                  </a:lnTo>
                  <a:lnTo>
                    <a:pt x="55" y="0"/>
                  </a:lnTo>
                  <a:lnTo>
                    <a:pt x="46" y="29"/>
                  </a:lnTo>
                  <a:lnTo>
                    <a:pt x="26" y="29"/>
                  </a:lnTo>
                  <a:lnTo>
                    <a:pt x="20" y="8"/>
                  </a:lnTo>
                  <a:lnTo>
                    <a:pt x="20" y="8"/>
                  </a:lnTo>
                  <a:lnTo>
                    <a:pt x="13" y="29"/>
                  </a:lnTo>
                  <a:lnTo>
                    <a:pt x="0" y="29"/>
                  </a:lnTo>
                  <a:lnTo>
                    <a:pt x="1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18" name="Freeform 94">
              <a:extLst>
                <a:ext uri="{FF2B5EF4-FFF2-40B4-BE49-F238E27FC236}">
                  <a16:creationId xmlns:a16="http://schemas.microsoft.com/office/drawing/2014/main" id="{75D7F840-4219-5CC0-CFBF-6455CB4F3E31}"/>
                </a:ext>
              </a:extLst>
            </p:cNvPr>
            <p:cNvSpPr>
              <a:spLocks/>
            </p:cNvSpPr>
            <p:nvPr userDrawn="1"/>
          </p:nvSpPr>
          <p:spPr bwMode="auto">
            <a:xfrm>
              <a:off x="7531101" y="4830763"/>
              <a:ext cx="76200" cy="46038"/>
            </a:xfrm>
            <a:custGeom>
              <a:avLst/>
              <a:gdLst>
                <a:gd name="T0" fmla="*/ 0 w 48"/>
                <a:gd name="T1" fmla="*/ 0 h 29"/>
                <a:gd name="T2" fmla="*/ 15 w 48"/>
                <a:gd name="T3" fmla="*/ 0 h 29"/>
                <a:gd name="T4" fmla="*/ 19 w 48"/>
                <a:gd name="T5" fmla="*/ 18 h 29"/>
                <a:gd name="T6" fmla="*/ 33 w 48"/>
                <a:gd name="T7" fmla="*/ 0 h 29"/>
                <a:gd name="T8" fmla="*/ 48 w 48"/>
                <a:gd name="T9" fmla="*/ 0 h 29"/>
                <a:gd name="T10" fmla="*/ 24 w 48"/>
                <a:gd name="T11" fmla="*/ 29 h 29"/>
                <a:gd name="T12" fmla="*/ 6 w 48"/>
                <a:gd name="T13" fmla="*/ 29 h 29"/>
                <a:gd name="T14" fmla="*/ 0 w 48"/>
                <a:gd name="T15" fmla="*/ 0 h 2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8" h="29">
                  <a:moveTo>
                    <a:pt x="0" y="0"/>
                  </a:moveTo>
                  <a:lnTo>
                    <a:pt x="15" y="0"/>
                  </a:lnTo>
                  <a:lnTo>
                    <a:pt x="19" y="18"/>
                  </a:lnTo>
                  <a:lnTo>
                    <a:pt x="33" y="0"/>
                  </a:lnTo>
                  <a:lnTo>
                    <a:pt x="48" y="0"/>
                  </a:lnTo>
                  <a:lnTo>
                    <a:pt x="24" y="29"/>
                  </a:lnTo>
                  <a:lnTo>
                    <a:pt x="6" y="29"/>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19" name="Freeform 95">
              <a:extLst>
                <a:ext uri="{FF2B5EF4-FFF2-40B4-BE49-F238E27FC236}">
                  <a16:creationId xmlns:a16="http://schemas.microsoft.com/office/drawing/2014/main" id="{FF16E565-C2DA-52BB-FA7C-69A834AE3A06}"/>
                </a:ext>
              </a:extLst>
            </p:cNvPr>
            <p:cNvSpPr>
              <a:spLocks/>
            </p:cNvSpPr>
            <p:nvPr userDrawn="1"/>
          </p:nvSpPr>
          <p:spPr bwMode="auto">
            <a:xfrm>
              <a:off x="7635876" y="4830763"/>
              <a:ext cx="66675" cy="46038"/>
            </a:xfrm>
            <a:custGeom>
              <a:avLst/>
              <a:gdLst>
                <a:gd name="T0" fmla="*/ 9 w 42"/>
                <a:gd name="T1" fmla="*/ 0 h 29"/>
                <a:gd name="T2" fmla="*/ 42 w 42"/>
                <a:gd name="T3" fmla="*/ 0 h 29"/>
                <a:gd name="T4" fmla="*/ 41 w 42"/>
                <a:gd name="T5" fmla="*/ 5 h 29"/>
                <a:gd name="T6" fmla="*/ 22 w 42"/>
                <a:gd name="T7" fmla="*/ 5 h 29"/>
                <a:gd name="T8" fmla="*/ 20 w 42"/>
                <a:gd name="T9" fmla="*/ 11 h 29"/>
                <a:gd name="T10" fmla="*/ 37 w 42"/>
                <a:gd name="T11" fmla="*/ 11 h 29"/>
                <a:gd name="T12" fmla="*/ 36 w 42"/>
                <a:gd name="T13" fmla="*/ 17 h 29"/>
                <a:gd name="T14" fmla="*/ 17 w 42"/>
                <a:gd name="T15" fmla="*/ 17 h 29"/>
                <a:gd name="T16" fmla="*/ 16 w 42"/>
                <a:gd name="T17" fmla="*/ 23 h 29"/>
                <a:gd name="T18" fmla="*/ 35 w 42"/>
                <a:gd name="T19" fmla="*/ 23 h 29"/>
                <a:gd name="T20" fmla="*/ 33 w 42"/>
                <a:gd name="T21" fmla="*/ 29 h 29"/>
                <a:gd name="T22" fmla="*/ 0 w 42"/>
                <a:gd name="T23" fmla="*/ 29 h 29"/>
                <a:gd name="T24" fmla="*/ 9 w 42"/>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 h="29">
                  <a:moveTo>
                    <a:pt x="9" y="0"/>
                  </a:moveTo>
                  <a:lnTo>
                    <a:pt x="42" y="0"/>
                  </a:lnTo>
                  <a:lnTo>
                    <a:pt x="41" y="5"/>
                  </a:lnTo>
                  <a:lnTo>
                    <a:pt x="22" y="5"/>
                  </a:lnTo>
                  <a:lnTo>
                    <a:pt x="20" y="11"/>
                  </a:lnTo>
                  <a:lnTo>
                    <a:pt x="37" y="11"/>
                  </a:lnTo>
                  <a:lnTo>
                    <a:pt x="36" y="17"/>
                  </a:lnTo>
                  <a:lnTo>
                    <a:pt x="17" y="17"/>
                  </a:lnTo>
                  <a:lnTo>
                    <a:pt x="16" y="23"/>
                  </a:lnTo>
                  <a:lnTo>
                    <a:pt x="35" y="23"/>
                  </a:lnTo>
                  <a:lnTo>
                    <a:pt x="3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20" name="Freeform 96">
              <a:extLst>
                <a:ext uri="{FF2B5EF4-FFF2-40B4-BE49-F238E27FC236}">
                  <a16:creationId xmlns:a16="http://schemas.microsoft.com/office/drawing/2014/main" id="{8EB3ACE3-64CA-207C-2FEB-AD36319FB44E}"/>
                </a:ext>
              </a:extLst>
            </p:cNvPr>
            <p:cNvSpPr>
              <a:spLocks/>
            </p:cNvSpPr>
            <p:nvPr userDrawn="1"/>
          </p:nvSpPr>
          <p:spPr bwMode="auto">
            <a:xfrm>
              <a:off x="7856538" y="4830763"/>
              <a:ext cx="61913" cy="46038"/>
            </a:xfrm>
            <a:custGeom>
              <a:avLst/>
              <a:gdLst>
                <a:gd name="T0" fmla="*/ 11 w 39"/>
                <a:gd name="T1" fmla="*/ 7 h 29"/>
                <a:gd name="T2" fmla="*/ 0 w 39"/>
                <a:gd name="T3" fmla="*/ 7 h 29"/>
                <a:gd name="T4" fmla="*/ 3 w 39"/>
                <a:gd name="T5" fmla="*/ 0 h 29"/>
                <a:gd name="T6" fmla="*/ 39 w 39"/>
                <a:gd name="T7" fmla="*/ 0 h 29"/>
                <a:gd name="T8" fmla="*/ 37 w 39"/>
                <a:gd name="T9" fmla="*/ 7 h 29"/>
                <a:gd name="T10" fmla="*/ 25 w 39"/>
                <a:gd name="T11" fmla="*/ 7 h 29"/>
                <a:gd name="T12" fmla="*/ 19 w 39"/>
                <a:gd name="T13" fmla="*/ 29 h 29"/>
                <a:gd name="T14" fmla="*/ 4 w 39"/>
                <a:gd name="T15" fmla="*/ 29 h 29"/>
                <a:gd name="T16" fmla="*/ 11 w 39"/>
                <a:gd name="T17" fmla="*/ 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9" h="29">
                  <a:moveTo>
                    <a:pt x="11" y="7"/>
                  </a:moveTo>
                  <a:lnTo>
                    <a:pt x="0" y="7"/>
                  </a:lnTo>
                  <a:lnTo>
                    <a:pt x="3" y="0"/>
                  </a:lnTo>
                  <a:lnTo>
                    <a:pt x="39" y="0"/>
                  </a:lnTo>
                  <a:lnTo>
                    <a:pt x="37" y="7"/>
                  </a:lnTo>
                  <a:lnTo>
                    <a:pt x="25" y="7"/>
                  </a:lnTo>
                  <a:lnTo>
                    <a:pt x="19" y="29"/>
                  </a:lnTo>
                  <a:lnTo>
                    <a:pt x="4" y="29"/>
                  </a:lnTo>
                  <a:lnTo>
                    <a:pt x="11"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21" name="Freeform 97">
              <a:extLst>
                <a:ext uri="{FF2B5EF4-FFF2-40B4-BE49-F238E27FC236}">
                  <a16:creationId xmlns:a16="http://schemas.microsoft.com/office/drawing/2014/main" id="{D1B4D796-96E6-5481-249F-59EE219F0F7B}"/>
                </a:ext>
              </a:extLst>
            </p:cNvPr>
            <p:cNvSpPr>
              <a:spLocks/>
            </p:cNvSpPr>
            <p:nvPr userDrawn="1"/>
          </p:nvSpPr>
          <p:spPr bwMode="auto">
            <a:xfrm>
              <a:off x="7951788" y="4830763"/>
              <a:ext cx="106363" cy="46038"/>
            </a:xfrm>
            <a:custGeom>
              <a:avLst/>
              <a:gdLst>
                <a:gd name="T0" fmla="*/ 8 w 67"/>
                <a:gd name="T1" fmla="*/ 0 h 29"/>
                <a:gd name="T2" fmla="*/ 30 w 67"/>
                <a:gd name="T3" fmla="*/ 0 h 29"/>
                <a:gd name="T4" fmla="*/ 32 w 67"/>
                <a:gd name="T5" fmla="*/ 19 h 29"/>
                <a:gd name="T6" fmla="*/ 32 w 67"/>
                <a:gd name="T7" fmla="*/ 19 h 29"/>
                <a:gd name="T8" fmla="*/ 45 w 67"/>
                <a:gd name="T9" fmla="*/ 0 h 29"/>
                <a:gd name="T10" fmla="*/ 67 w 67"/>
                <a:gd name="T11" fmla="*/ 0 h 29"/>
                <a:gd name="T12" fmla="*/ 57 w 67"/>
                <a:gd name="T13" fmla="*/ 29 h 29"/>
                <a:gd name="T14" fmla="*/ 45 w 67"/>
                <a:gd name="T15" fmla="*/ 29 h 29"/>
                <a:gd name="T16" fmla="*/ 50 w 67"/>
                <a:gd name="T17" fmla="*/ 7 h 29"/>
                <a:gd name="T18" fmla="*/ 50 w 67"/>
                <a:gd name="T19" fmla="*/ 7 h 29"/>
                <a:gd name="T20" fmla="*/ 34 w 67"/>
                <a:gd name="T21" fmla="*/ 29 h 29"/>
                <a:gd name="T22" fmla="*/ 21 w 67"/>
                <a:gd name="T23" fmla="*/ 29 h 29"/>
                <a:gd name="T24" fmla="*/ 19 w 67"/>
                <a:gd name="T25" fmla="*/ 7 h 29"/>
                <a:gd name="T26" fmla="*/ 19 w 67"/>
                <a:gd name="T27" fmla="*/ 7 h 29"/>
                <a:gd name="T28" fmla="*/ 12 w 67"/>
                <a:gd name="T29" fmla="*/ 29 h 29"/>
                <a:gd name="T30" fmla="*/ 0 w 67"/>
                <a:gd name="T31" fmla="*/ 29 h 29"/>
                <a:gd name="T32" fmla="*/ 8 w 67"/>
                <a:gd name="T33"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7" h="29">
                  <a:moveTo>
                    <a:pt x="8" y="0"/>
                  </a:moveTo>
                  <a:lnTo>
                    <a:pt x="30" y="0"/>
                  </a:lnTo>
                  <a:lnTo>
                    <a:pt x="32" y="19"/>
                  </a:lnTo>
                  <a:lnTo>
                    <a:pt x="32" y="19"/>
                  </a:lnTo>
                  <a:lnTo>
                    <a:pt x="45" y="0"/>
                  </a:lnTo>
                  <a:lnTo>
                    <a:pt x="67" y="0"/>
                  </a:lnTo>
                  <a:lnTo>
                    <a:pt x="57" y="29"/>
                  </a:lnTo>
                  <a:lnTo>
                    <a:pt x="45" y="29"/>
                  </a:lnTo>
                  <a:lnTo>
                    <a:pt x="50" y="7"/>
                  </a:lnTo>
                  <a:lnTo>
                    <a:pt x="50" y="7"/>
                  </a:lnTo>
                  <a:lnTo>
                    <a:pt x="34" y="29"/>
                  </a:lnTo>
                  <a:lnTo>
                    <a:pt x="21" y="29"/>
                  </a:lnTo>
                  <a:lnTo>
                    <a:pt x="19" y="7"/>
                  </a:lnTo>
                  <a:lnTo>
                    <a:pt x="19" y="7"/>
                  </a:lnTo>
                  <a:lnTo>
                    <a:pt x="12" y="29"/>
                  </a:lnTo>
                  <a:lnTo>
                    <a:pt x="0" y="29"/>
                  </a:lnTo>
                  <a:lnTo>
                    <a:pt x="8"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22" name="Freeform 98">
              <a:extLst>
                <a:ext uri="{FF2B5EF4-FFF2-40B4-BE49-F238E27FC236}">
                  <a16:creationId xmlns:a16="http://schemas.microsoft.com/office/drawing/2014/main" id="{2B9C4837-4CC0-B335-92BC-FDE20B93D396}"/>
                </a:ext>
              </a:extLst>
            </p:cNvPr>
            <p:cNvSpPr>
              <a:spLocks/>
            </p:cNvSpPr>
            <p:nvPr userDrawn="1"/>
          </p:nvSpPr>
          <p:spPr bwMode="auto">
            <a:xfrm>
              <a:off x="8188326" y="4830763"/>
              <a:ext cx="85725" cy="46038"/>
            </a:xfrm>
            <a:custGeom>
              <a:avLst/>
              <a:gdLst>
                <a:gd name="T0" fmla="*/ 9 w 54"/>
                <a:gd name="T1" fmla="*/ 0 h 29"/>
                <a:gd name="T2" fmla="*/ 30 w 54"/>
                <a:gd name="T3" fmla="*/ 0 h 29"/>
                <a:gd name="T4" fmla="*/ 35 w 54"/>
                <a:gd name="T5" fmla="*/ 19 h 29"/>
                <a:gd name="T6" fmla="*/ 36 w 54"/>
                <a:gd name="T7" fmla="*/ 19 h 29"/>
                <a:gd name="T8" fmla="*/ 42 w 54"/>
                <a:gd name="T9" fmla="*/ 0 h 29"/>
                <a:gd name="T10" fmla="*/ 54 w 54"/>
                <a:gd name="T11" fmla="*/ 0 h 29"/>
                <a:gd name="T12" fmla="*/ 46 w 54"/>
                <a:gd name="T13" fmla="*/ 29 h 29"/>
                <a:gd name="T14" fmla="*/ 24 w 54"/>
                <a:gd name="T15" fmla="*/ 29 h 29"/>
                <a:gd name="T16" fmla="*/ 19 w 54"/>
                <a:gd name="T17" fmla="*/ 8 h 29"/>
                <a:gd name="T18" fmla="*/ 19 w 54"/>
                <a:gd name="T19" fmla="*/ 8 h 29"/>
                <a:gd name="T20" fmla="*/ 13 w 54"/>
                <a:gd name="T21" fmla="*/ 29 h 29"/>
                <a:gd name="T22" fmla="*/ 0 w 54"/>
                <a:gd name="T23" fmla="*/ 29 h 29"/>
                <a:gd name="T24" fmla="*/ 9 w 54"/>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4" h="29">
                  <a:moveTo>
                    <a:pt x="9" y="0"/>
                  </a:moveTo>
                  <a:lnTo>
                    <a:pt x="30" y="0"/>
                  </a:lnTo>
                  <a:lnTo>
                    <a:pt x="35" y="19"/>
                  </a:lnTo>
                  <a:lnTo>
                    <a:pt x="36" y="19"/>
                  </a:lnTo>
                  <a:lnTo>
                    <a:pt x="42" y="0"/>
                  </a:lnTo>
                  <a:lnTo>
                    <a:pt x="54" y="0"/>
                  </a:lnTo>
                  <a:lnTo>
                    <a:pt x="46" y="29"/>
                  </a:lnTo>
                  <a:lnTo>
                    <a:pt x="24" y="29"/>
                  </a:lnTo>
                  <a:lnTo>
                    <a:pt x="19" y="8"/>
                  </a:lnTo>
                  <a:lnTo>
                    <a:pt x="19" y="8"/>
                  </a:lnTo>
                  <a:lnTo>
                    <a:pt x="1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23" name="Freeform 99">
              <a:extLst>
                <a:ext uri="{FF2B5EF4-FFF2-40B4-BE49-F238E27FC236}">
                  <a16:creationId xmlns:a16="http://schemas.microsoft.com/office/drawing/2014/main" id="{05B2A057-1297-78B7-F59B-14CD8F7D2660}"/>
                </a:ext>
              </a:extLst>
            </p:cNvPr>
            <p:cNvSpPr>
              <a:spLocks/>
            </p:cNvSpPr>
            <p:nvPr userDrawn="1"/>
          </p:nvSpPr>
          <p:spPr bwMode="auto">
            <a:xfrm>
              <a:off x="8310563" y="4830763"/>
              <a:ext cx="63500" cy="46038"/>
            </a:xfrm>
            <a:custGeom>
              <a:avLst/>
              <a:gdLst>
                <a:gd name="T0" fmla="*/ 12 w 40"/>
                <a:gd name="T1" fmla="*/ 7 h 29"/>
                <a:gd name="T2" fmla="*/ 0 w 40"/>
                <a:gd name="T3" fmla="*/ 7 h 29"/>
                <a:gd name="T4" fmla="*/ 3 w 40"/>
                <a:gd name="T5" fmla="*/ 0 h 29"/>
                <a:gd name="T6" fmla="*/ 40 w 40"/>
                <a:gd name="T7" fmla="*/ 0 h 29"/>
                <a:gd name="T8" fmla="*/ 38 w 40"/>
                <a:gd name="T9" fmla="*/ 7 h 29"/>
                <a:gd name="T10" fmla="*/ 26 w 40"/>
                <a:gd name="T11" fmla="*/ 7 h 29"/>
                <a:gd name="T12" fmla="*/ 19 w 40"/>
                <a:gd name="T13" fmla="*/ 29 h 29"/>
                <a:gd name="T14" fmla="*/ 5 w 40"/>
                <a:gd name="T15" fmla="*/ 29 h 29"/>
                <a:gd name="T16" fmla="*/ 12 w 40"/>
                <a:gd name="T17" fmla="*/ 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 h="29">
                  <a:moveTo>
                    <a:pt x="12" y="7"/>
                  </a:moveTo>
                  <a:lnTo>
                    <a:pt x="0" y="7"/>
                  </a:lnTo>
                  <a:lnTo>
                    <a:pt x="3" y="0"/>
                  </a:lnTo>
                  <a:lnTo>
                    <a:pt x="40" y="0"/>
                  </a:lnTo>
                  <a:lnTo>
                    <a:pt x="38" y="7"/>
                  </a:lnTo>
                  <a:lnTo>
                    <a:pt x="26" y="7"/>
                  </a:lnTo>
                  <a:lnTo>
                    <a:pt x="19" y="29"/>
                  </a:lnTo>
                  <a:lnTo>
                    <a:pt x="5" y="29"/>
                  </a:lnTo>
                  <a:lnTo>
                    <a:pt x="12"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24" name="Freeform 100">
              <a:extLst>
                <a:ext uri="{FF2B5EF4-FFF2-40B4-BE49-F238E27FC236}">
                  <a16:creationId xmlns:a16="http://schemas.microsoft.com/office/drawing/2014/main" id="{8EEB9AC5-AF0E-95F7-C280-0BCC2C1CE224}"/>
                </a:ext>
              </a:extLst>
            </p:cNvPr>
            <p:cNvSpPr>
              <a:spLocks noEditPoints="1"/>
            </p:cNvSpPr>
            <p:nvPr userDrawn="1"/>
          </p:nvSpPr>
          <p:spPr bwMode="auto">
            <a:xfrm>
              <a:off x="8701088" y="4760913"/>
              <a:ext cx="49213" cy="50800"/>
            </a:xfrm>
            <a:custGeom>
              <a:avLst/>
              <a:gdLst>
                <a:gd name="T0" fmla="*/ 15 w 31"/>
                <a:gd name="T1" fmla="*/ 0 h 32"/>
                <a:gd name="T2" fmla="*/ 15 w 31"/>
                <a:gd name="T3" fmla="*/ 0 h 32"/>
                <a:gd name="T4" fmla="*/ 10 w 31"/>
                <a:gd name="T5" fmla="*/ 1 h 32"/>
                <a:gd name="T6" fmla="*/ 5 w 31"/>
                <a:gd name="T7" fmla="*/ 5 h 32"/>
                <a:gd name="T8" fmla="*/ 1 w 31"/>
                <a:gd name="T9" fmla="*/ 10 h 32"/>
                <a:gd name="T10" fmla="*/ 0 w 31"/>
                <a:gd name="T11" fmla="*/ 15 h 32"/>
                <a:gd name="T12" fmla="*/ 0 w 31"/>
                <a:gd name="T13" fmla="*/ 15 h 32"/>
                <a:gd name="T14" fmla="*/ 1 w 31"/>
                <a:gd name="T15" fmla="*/ 21 h 32"/>
                <a:gd name="T16" fmla="*/ 5 w 31"/>
                <a:gd name="T17" fmla="*/ 27 h 32"/>
                <a:gd name="T18" fmla="*/ 10 w 31"/>
                <a:gd name="T19" fmla="*/ 31 h 32"/>
                <a:gd name="T20" fmla="*/ 15 w 31"/>
                <a:gd name="T21" fmla="*/ 32 h 32"/>
                <a:gd name="T22" fmla="*/ 15 w 31"/>
                <a:gd name="T23" fmla="*/ 32 h 32"/>
                <a:gd name="T24" fmla="*/ 21 w 31"/>
                <a:gd name="T25" fmla="*/ 31 h 32"/>
                <a:gd name="T26" fmla="*/ 27 w 31"/>
                <a:gd name="T27" fmla="*/ 27 h 32"/>
                <a:gd name="T28" fmla="*/ 30 w 31"/>
                <a:gd name="T29" fmla="*/ 21 h 32"/>
                <a:gd name="T30" fmla="*/ 31 w 31"/>
                <a:gd name="T31" fmla="*/ 15 h 32"/>
                <a:gd name="T32" fmla="*/ 31 w 31"/>
                <a:gd name="T33" fmla="*/ 15 h 32"/>
                <a:gd name="T34" fmla="*/ 30 w 31"/>
                <a:gd name="T35" fmla="*/ 10 h 32"/>
                <a:gd name="T36" fmla="*/ 27 w 31"/>
                <a:gd name="T37" fmla="*/ 5 h 32"/>
                <a:gd name="T38" fmla="*/ 21 w 31"/>
                <a:gd name="T39" fmla="*/ 1 h 32"/>
                <a:gd name="T40" fmla="*/ 15 w 31"/>
                <a:gd name="T41" fmla="*/ 0 h 32"/>
                <a:gd name="T42" fmla="*/ 15 w 31"/>
                <a:gd name="T43" fmla="*/ 0 h 32"/>
                <a:gd name="T44" fmla="*/ 15 w 31"/>
                <a:gd name="T45" fmla="*/ 28 h 32"/>
                <a:gd name="T46" fmla="*/ 15 w 31"/>
                <a:gd name="T47" fmla="*/ 28 h 32"/>
                <a:gd name="T48" fmla="*/ 11 w 31"/>
                <a:gd name="T49" fmla="*/ 27 h 32"/>
                <a:gd name="T50" fmla="*/ 6 w 31"/>
                <a:gd name="T51" fmla="*/ 25 h 32"/>
                <a:gd name="T52" fmla="*/ 4 w 31"/>
                <a:gd name="T53" fmla="*/ 21 h 32"/>
                <a:gd name="T54" fmla="*/ 3 w 31"/>
                <a:gd name="T55" fmla="*/ 15 h 32"/>
                <a:gd name="T56" fmla="*/ 3 w 31"/>
                <a:gd name="T57" fmla="*/ 15 h 32"/>
                <a:gd name="T58" fmla="*/ 4 w 31"/>
                <a:gd name="T59" fmla="*/ 11 h 32"/>
                <a:gd name="T60" fmla="*/ 6 w 31"/>
                <a:gd name="T61" fmla="*/ 6 h 32"/>
                <a:gd name="T62" fmla="*/ 11 w 31"/>
                <a:gd name="T63" fmla="*/ 4 h 32"/>
                <a:gd name="T64" fmla="*/ 15 w 31"/>
                <a:gd name="T65" fmla="*/ 3 h 32"/>
                <a:gd name="T66" fmla="*/ 15 w 31"/>
                <a:gd name="T67" fmla="*/ 3 h 32"/>
                <a:gd name="T68" fmla="*/ 20 w 31"/>
                <a:gd name="T69" fmla="*/ 4 h 32"/>
                <a:gd name="T70" fmla="*/ 25 w 31"/>
                <a:gd name="T71" fmla="*/ 6 h 32"/>
                <a:gd name="T72" fmla="*/ 27 w 31"/>
                <a:gd name="T73" fmla="*/ 11 h 32"/>
                <a:gd name="T74" fmla="*/ 28 w 31"/>
                <a:gd name="T75" fmla="*/ 15 h 32"/>
                <a:gd name="T76" fmla="*/ 28 w 31"/>
                <a:gd name="T77" fmla="*/ 15 h 32"/>
                <a:gd name="T78" fmla="*/ 27 w 31"/>
                <a:gd name="T79" fmla="*/ 21 h 32"/>
                <a:gd name="T80" fmla="*/ 25 w 31"/>
                <a:gd name="T81" fmla="*/ 25 h 32"/>
                <a:gd name="T82" fmla="*/ 20 w 31"/>
                <a:gd name="T83" fmla="*/ 27 h 32"/>
                <a:gd name="T84" fmla="*/ 15 w 31"/>
                <a:gd name="T85" fmla="*/ 28 h 32"/>
                <a:gd name="T86" fmla="*/ 15 w 31"/>
                <a:gd name="T87" fmla="*/ 28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1" h="32">
                  <a:moveTo>
                    <a:pt x="15" y="0"/>
                  </a:moveTo>
                  <a:lnTo>
                    <a:pt x="15" y="0"/>
                  </a:lnTo>
                  <a:lnTo>
                    <a:pt x="10" y="1"/>
                  </a:lnTo>
                  <a:lnTo>
                    <a:pt x="5" y="5"/>
                  </a:lnTo>
                  <a:lnTo>
                    <a:pt x="1" y="10"/>
                  </a:lnTo>
                  <a:lnTo>
                    <a:pt x="0" y="15"/>
                  </a:lnTo>
                  <a:lnTo>
                    <a:pt x="0" y="15"/>
                  </a:lnTo>
                  <a:lnTo>
                    <a:pt x="1" y="21"/>
                  </a:lnTo>
                  <a:lnTo>
                    <a:pt x="5" y="27"/>
                  </a:lnTo>
                  <a:lnTo>
                    <a:pt x="10" y="31"/>
                  </a:lnTo>
                  <a:lnTo>
                    <a:pt x="15" y="32"/>
                  </a:lnTo>
                  <a:lnTo>
                    <a:pt x="15" y="32"/>
                  </a:lnTo>
                  <a:lnTo>
                    <a:pt x="21" y="31"/>
                  </a:lnTo>
                  <a:lnTo>
                    <a:pt x="27" y="27"/>
                  </a:lnTo>
                  <a:lnTo>
                    <a:pt x="30" y="21"/>
                  </a:lnTo>
                  <a:lnTo>
                    <a:pt x="31" y="15"/>
                  </a:lnTo>
                  <a:lnTo>
                    <a:pt x="31" y="15"/>
                  </a:lnTo>
                  <a:lnTo>
                    <a:pt x="30" y="10"/>
                  </a:lnTo>
                  <a:lnTo>
                    <a:pt x="27" y="5"/>
                  </a:lnTo>
                  <a:lnTo>
                    <a:pt x="21" y="1"/>
                  </a:lnTo>
                  <a:lnTo>
                    <a:pt x="15" y="0"/>
                  </a:lnTo>
                  <a:lnTo>
                    <a:pt x="15" y="0"/>
                  </a:lnTo>
                  <a:close/>
                  <a:moveTo>
                    <a:pt x="15" y="28"/>
                  </a:moveTo>
                  <a:lnTo>
                    <a:pt x="15" y="28"/>
                  </a:lnTo>
                  <a:lnTo>
                    <a:pt x="11" y="27"/>
                  </a:lnTo>
                  <a:lnTo>
                    <a:pt x="6" y="25"/>
                  </a:lnTo>
                  <a:lnTo>
                    <a:pt x="4" y="21"/>
                  </a:lnTo>
                  <a:lnTo>
                    <a:pt x="3" y="15"/>
                  </a:lnTo>
                  <a:lnTo>
                    <a:pt x="3" y="15"/>
                  </a:lnTo>
                  <a:lnTo>
                    <a:pt x="4" y="11"/>
                  </a:lnTo>
                  <a:lnTo>
                    <a:pt x="6" y="6"/>
                  </a:lnTo>
                  <a:lnTo>
                    <a:pt x="11" y="4"/>
                  </a:lnTo>
                  <a:lnTo>
                    <a:pt x="15" y="3"/>
                  </a:lnTo>
                  <a:lnTo>
                    <a:pt x="15" y="3"/>
                  </a:lnTo>
                  <a:lnTo>
                    <a:pt x="20" y="4"/>
                  </a:lnTo>
                  <a:lnTo>
                    <a:pt x="25" y="6"/>
                  </a:lnTo>
                  <a:lnTo>
                    <a:pt x="27" y="11"/>
                  </a:lnTo>
                  <a:lnTo>
                    <a:pt x="28" y="15"/>
                  </a:lnTo>
                  <a:lnTo>
                    <a:pt x="28" y="15"/>
                  </a:lnTo>
                  <a:lnTo>
                    <a:pt x="27" y="21"/>
                  </a:lnTo>
                  <a:lnTo>
                    <a:pt x="25" y="25"/>
                  </a:lnTo>
                  <a:lnTo>
                    <a:pt x="20" y="27"/>
                  </a:lnTo>
                  <a:lnTo>
                    <a:pt x="15" y="28"/>
                  </a:lnTo>
                  <a:lnTo>
                    <a:pt x="15" y="2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25" name="Freeform 101">
              <a:extLst>
                <a:ext uri="{FF2B5EF4-FFF2-40B4-BE49-F238E27FC236}">
                  <a16:creationId xmlns:a16="http://schemas.microsoft.com/office/drawing/2014/main" id="{F118327D-730D-972F-07F7-6763F6C445D2}"/>
                </a:ext>
              </a:extLst>
            </p:cNvPr>
            <p:cNvSpPr>
              <a:spLocks noEditPoints="1"/>
            </p:cNvSpPr>
            <p:nvPr userDrawn="1"/>
          </p:nvSpPr>
          <p:spPr bwMode="auto">
            <a:xfrm>
              <a:off x="8716963" y="4772026"/>
              <a:ext cx="20638" cy="26988"/>
            </a:xfrm>
            <a:custGeom>
              <a:avLst/>
              <a:gdLst>
                <a:gd name="T0" fmla="*/ 11 w 13"/>
                <a:gd name="T1" fmla="*/ 6 h 17"/>
                <a:gd name="T2" fmla="*/ 11 w 13"/>
                <a:gd name="T3" fmla="*/ 6 h 17"/>
                <a:gd name="T4" fmla="*/ 11 w 13"/>
                <a:gd name="T5" fmla="*/ 4 h 17"/>
                <a:gd name="T6" fmla="*/ 10 w 13"/>
                <a:gd name="T7" fmla="*/ 1 h 17"/>
                <a:gd name="T8" fmla="*/ 9 w 13"/>
                <a:gd name="T9" fmla="*/ 1 h 17"/>
                <a:gd name="T10" fmla="*/ 7 w 13"/>
                <a:gd name="T11" fmla="*/ 0 h 17"/>
                <a:gd name="T12" fmla="*/ 0 w 13"/>
                <a:gd name="T13" fmla="*/ 0 h 17"/>
                <a:gd name="T14" fmla="*/ 0 w 13"/>
                <a:gd name="T15" fmla="*/ 17 h 17"/>
                <a:gd name="T16" fmla="*/ 3 w 13"/>
                <a:gd name="T17" fmla="*/ 17 h 17"/>
                <a:gd name="T18" fmla="*/ 3 w 13"/>
                <a:gd name="T19" fmla="*/ 11 h 17"/>
                <a:gd name="T20" fmla="*/ 5 w 13"/>
                <a:gd name="T21" fmla="*/ 11 h 17"/>
                <a:gd name="T22" fmla="*/ 9 w 13"/>
                <a:gd name="T23" fmla="*/ 17 h 17"/>
                <a:gd name="T24" fmla="*/ 13 w 13"/>
                <a:gd name="T25" fmla="*/ 17 h 17"/>
                <a:gd name="T26" fmla="*/ 8 w 13"/>
                <a:gd name="T27" fmla="*/ 10 h 17"/>
                <a:gd name="T28" fmla="*/ 8 w 13"/>
                <a:gd name="T29" fmla="*/ 10 h 17"/>
                <a:gd name="T30" fmla="*/ 11 w 13"/>
                <a:gd name="T31" fmla="*/ 8 h 17"/>
                <a:gd name="T32" fmla="*/ 11 w 13"/>
                <a:gd name="T33" fmla="*/ 6 h 17"/>
                <a:gd name="T34" fmla="*/ 11 w 13"/>
                <a:gd name="T35" fmla="*/ 6 h 17"/>
                <a:gd name="T36" fmla="*/ 3 w 13"/>
                <a:gd name="T37" fmla="*/ 7 h 17"/>
                <a:gd name="T38" fmla="*/ 3 w 13"/>
                <a:gd name="T39" fmla="*/ 3 h 17"/>
                <a:gd name="T40" fmla="*/ 5 w 13"/>
                <a:gd name="T41" fmla="*/ 3 h 17"/>
                <a:gd name="T42" fmla="*/ 5 w 13"/>
                <a:gd name="T43" fmla="*/ 3 h 17"/>
                <a:gd name="T44" fmla="*/ 8 w 13"/>
                <a:gd name="T45" fmla="*/ 4 h 17"/>
                <a:gd name="T46" fmla="*/ 9 w 13"/>
                <a:gd name="T47" fmla="*/ 4 h 17"/>
                <a:gd name="T48" fmla="*/ 9 w 13"/>
                <a:gd name="T49" fmla="*/ 5 h 17"/>
                <a:gd name="T50" fmla="*/ 9 w 13"/>
                <a:gd name="T51" fmla="*/ 5 h 17"/>
                <a:gd name="T52" fmla="*/ 9 w 13"/>
                <a:gd name="T53" fmla="*/ 7 h 17"/>
                <a:gd name="T54" fmla="*/ 8 w 13"/>
                <a:gd name="T55" fmla="*/ 7 h 17"/>
                <a:gd name="T56" fmla="*/ 5 w 13"/>
                <a:gd name="T57" fmla="*/ 7 h 17"/>
                <a:gd name="T58" fmla="*/ 3 w 13"/>
                <a:gd name="T59" fmla="*/ 7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3" h="17">
                  <a:moveTo>
                    <a:pt x="11" y="6"/>
                  </a:moveTo>
                  <a:lnTo>
                    <a:pt x="11" y="6"/>
                  </a:lnTo>
                  <a:lnTo>
                    <a:pt x="11" y="4"/>
                  </a:lnTo>
                  <a:lnTo>
                    <a:pt x="10" y="1"/>
                  </a:lnTo>
                  <a:lnTo>
                    <a:pt x="9" y="1"/>
                  </a:lnTo>
                  <a:lnTo>
                    <a:pt x="7" y="0"/>
                  </a:lnTo>
                  <a:lnTo>
                    <a:pt x="0" y="0"/>
                  </a:lnTo>
                  <a:lnTo>
                    <a:pt x="0" y="17"/>
                  </a:lnTo>
                  <a:lnTo>
                    <a:pt x="3" y="17"/>
                  </a:lnTo>
                  <a:lnTo>
                    <a:pt x="3" y="11"/>
                  </a:lnTo>
                  <a:lnTo>
                    <a:pt x="5" y="11"/>
                  </a:lnTo>
                  <a:lnTo>
                    <a:pt x="9" y="17"/>
                  </a:lnTo>
                  <a:lnTo>
                    <a:pt x="13" y="17"/>
                  </a:lnTo>
                  <a:lnTo>
                    <a:pt x="8" y="10"/>
                  </a:lnTo>
                  <a:lnTo>
                    <a:pt x="8" y="10"/>
                  </a:lnTo>
                  <a:lnTo>
                    <a:pt x="11" y="8"/>
                  </a:lnTo>
                  <a:lnTo>
                    <a:pt x="11" y="6"/>
                  </a:lnTo>
                  <a:lnTo>
                    <a:pt x="11" y="6"/>
                  </a:lnTo>
                  <a:close/>
                  <a:moveTo>
                    <a:pt x="3" y="7"/>
                  </a:moveTo>
                  <a:lnTo>
                    <a:pt x="3" y="3"/>
                  </a:lnTo>
                  <a:lnTo>
                    <a:pt x="5" y="3"/>
                  </a:lnTo>
                  <a:lnTo>
                    <a:pt x="5" y="3"/>
                  </a:lnTo>
                  <a:lnTo>
                    <a:pt x="8" y="4"/>
                  </a:lnTo>
                  <a:lnTo>
                    <a:pt x="9" y="4"/>
                  </a:lnTo>
                  <a:lnTo>
                    <a:pt x="9" y="5"/>
                  </a:lnTo>
                  <a:lnTo>
                    <a:pt x="9" y="5"/>
                  </a:lnTo>
                  <a:lnTo>
                    <a:pt x="9" y="7"/>
                  </a:lnTo>
                  <a:lnTo>
                    <a:pt x="8" y="7"/>
                  </a:lnTo>
                  <a:lnTo>
                    <a:pt x="5" y="7"/>
                  </a:lnTo>
                  <a:lnTo>
                    <a:pt x="3"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26" name="Freeform 102">
              <a:extLst>
                <a:ext uri="{FF2B5EF4-FFF2-40B4-BE49-F238E27FC236}">
                  <a16:creationId xmlns:a16="http://schemas.microsoft.com/office/drawing/2014/main" id="{BBE9889C-4CC0-C7A4-B244-EA32AC5A7B7A}"/>
                </a:ext>
              </a:extLst>
            </p:cNvPr>
            <p:cNvSpPr>
              <a:spLocks/>
            </p:cNvSpPr>
            <p:nvPr userDrawn="1"/>
          </p:nvSpPr>
          <p:spPr bwMode="auto">
            <a:xfrm>
              <a:off x="7742238" y="4830763"/>
              <a:ext cx="68263" cy="47625"/>
            </a:xfrm>
            <a:custGeom>
              <a:avLst/>
              <a:gdLst>
                <a:gd name="T0" fmla="*/ 20 w 43"/>
                <a:gd name="T1" fmla="*/ 9 h 30"/>
                <a:gd name="T2" fmla="*/ 20 w 43"/>
                <a:gd name="T3" fmla="*/ 7 h 30"/>
                <a:gd name="T4" fmla="*/ 24 w 43"/>
                <a:gd name="T5" fmla="*/ 4 h 30"/>
                <a:gd name="T6" fmla="*/ 28 w 43"/>
                <a:gd name="T7" fmla="*/ 4 h 30"/>
                <a:gd name="T8" fmla="*/ 30 w 43"/>
                <a:gd name="T9" fmla="*/ 5 h 30"/>
                <a:gd name="T10" fmla="*/ 30 w 43"/>
                <a:gd name="T11" fmla="*/ 8 h 30"/>
                <a:gd name="T12" fmla="*/ 43 w 43"/>
                <a:gd name="T13" fmla="*/ 8 h 30"/>
                <a:gd name="T14" fmla="*/ 41 w 43"/>
                <a:gd name="T15" fmla="*/ 2 h 30"/>
                <a:gd name="T16" fmla="*/ 27 w 43"/>
                <a:gd name="T17" fmla="*/ 0 h 30"/>
                <a:gd name="T18" fmla="*/ 18 w 43"/>
                <a:gd name="T19" fmla="*/ 0 h 30"/>
                <a:gd name="T20" fmla="*/ 7 w 43"/>
                <a:gd name="T21" fmla="*/ 4 h 30"/>
                <a:gd name="T22" fmla="*/ 3 w 43"/>
                <a:gd name="T23" fmla="*/ 9 h 30"/>
                <a:gd name="T24" fmla="*/ 4 w 43"/>
                <a:gd name="T25" fmla="*/ 14 h 30"/>
                <a:gd name="T26" fmla="*/ 9 w 43"/>
                <a:gd name="T27" fmla="*/ 16 h 30"/>
                <a:gd name="T28" fmla="*/ 22 w 43"/>
                <a:gd name="T29" fmla="*/ 19 h 30"/>
                <a:gd name="T30" fmla="*/ 25 w 43"/>
                <a:gd name="T31" fmla="*/ 21 h 30"/>
                <a:gd name="T32" fmla="*/ 25 w 43"/>
                <a:gd name="T33" fmla="*/ 22 h 30"/>
                <a:gd name="T34" fmla="*/ 23 w 43"/>
                <a:gd name="T35" fmla="*/ 24 h 30"/>
                <a:gd name="T36" fmla="*/ 18 w 43"/>
                <a:gd name="T37" fmla="*/ 25 h 30"/>
                <a:gd name="T38" fmla="*/ 14 w 43"/>
                <a:gd name="T39" fmla="*/ 24 h 30"/>
                <a:gd name="T40" fmla="*/ 12 w 43"/>
                <a:gd name="T41" fmla="*/ 22 h 30"/>
                <a:gd name="T42" fmla="*/ 0 w 43"/>
                <a:gd name="T43" fmla="*/ 21 h 30"/>
                <a:gd name="T44" fmla="*/ 0 w 43"/>
                <a:gd name="T45" fmla="*/ 24 h 30"/>
                <a:gd name="T46" fmla="*/ 1 w 43"/>
                <a:gd name="T47" fmla="*/ 28 h 30"/>
                <a:gd name="T48" fmla="*/ 5 w 43"/>
                <a:gd name="T49" fmla="*/ 30 h 30"/>
                <a:gd name="T50" fmla="*/ 16 w 43"/>
                <a:gd name="T51" fmla="*/ 30 h 30"/>
                <a:gd name="T52" fmla="*/ 34 w 43"/>
                <a:gd name="T53" fmla="*/ 28 h 30"/>
                <a:gd name="T54" fmla="*/ 41 w 43"/>
                <a:gd name="T55" fmla="*/ 21 h 30"/>
                <a:gd name="T56" fmla="*/ 41 w 43"/>
                <a:gd name="T57" fmla="*/ 17 h 30"/>
                <a:gd name="T58" fmla="*/ 39 w 43"/>
                <a:gd name="T59" fmla="*/ 15 h 30"/>
                <a:gd name="T60" fmla="*/ 29 w 43"/>
                <a:gd name="T61" fmla="*/ 11 h 30"/>
                <a:gd name="T62" fmla="*/ 20 w 43"/>
                <a:gd name="T63" fmla="*/ 9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3" h="30">
                  <a:moveTo>
                    <a:pt x="20" y="9"/>
                  </a:moveTo>
                  <a:lnTo>
                    <a:pt x="20" y="9"/>
                  </a:lnTo>
                  <a:lnTo>
                    <a:pt x="20" y="7"/>
                  </a:lnTo>
                  <a:lnTo>
                    <a:pt x="20" y="7"/>
                  </a:lnTo>
                  <a:lnTo>
                    <a:pt x="21" y="5"/>
                  </a:lnTo>
                  <a:lnTo>
                    <a:pt x="24" y="4"/>
                  </a:lnTo>
                  <a:lnTo>
                    <a:pt x="24" y="4"/>
                  </a:lnTo>
                  <a:lnTo>
                    <a:pt x="28" y="4"/>
                  </a:lnTo>
                  <a:lnTo>
                    <a:pt x="30" y="5"/>
                  </a:lnTo>
                  <a:lnTo>
                    <a:pt x="30" y="5"/>
                  </a:lnTo>
                  <a:lnTo>
                    <a:pt x="30" y="7"/>
                  </a:lnTo>
                  <a:lnTo>
                    <a:pt x="30" y="8"/>
                  </a:lnTo>
                  <a:lnTo>
                    <a:pt x="43" y="8"/>
                  </a:lnTo>
                  <a:lnTo>
                    <a:pt x="43" y="8"/>
                  </a:lnTo>
                  <a:lnTo>
                    <a:pt x="43" y="4"/>
                  </a:lnTo>
                  <a:lnTo>
                    <a:pt x="41" y="2"/>
                  </a:lnTo>
                  <a:lnTo>
                    <a:pt x="36" y="0"/>
                  </a:lnTo>
                  <a:lnTo>
                    <a:pt x="27" y="0"/>
                  </a:lnTo>
                  <a:lnTo>
                    <a:pt x="27" y="0"/>
                  </a:lnTo>
                  <a:lnTo>
                    <a:pt x="18" y="0"/>
                  </a:lnTo>
                  <a:lnTo>
                    <a:pt x="11" y="2"/>
                  </a:lnTo>
                  <a:lnTo>
                    <a:pt x="7" y="4"/>
                  </a:lnTo>
                  <a:lnTo>
                    <a:pt x="3" y="9"/>
                  </a:lnTo>
                  <a:lnTo>
                    <a:pt x="3" y="9"/>
                  </a:lnTo>
                  <a:lnTo>
                    <a:pt x="3" y="11"/>
                  </a:lnTo>
                  <a:lnTo>
                    <a:pt x="4" y="14"/>
                  </a:lnTo>
                  <a:lnTo>
                    <a:pt x="4" y="14"/>
                  </a:lnTo>
                  <a:lnTo>
                    <a:pt x="9" y="16"/>
                  </a:lnTo>
                  <a:lnTo>
                    <a:pt x="16" y="18"/>
                  </a:lnTo>
                  <a:lnTo>
                    <a:pt x="22" y="19"/>
                  </a:lnTo>
                  <a:lnTo>
                    <a:pt x="25" y="21"/>
                  </a:lnTo>
                  <a:lnTo>
                    <a:pt x="25" y="21"/>
                  </a:lnTo>
                  <a:lnTo>
                    <a:pt x="25" y="22"/>
                  </a:lnTo>
                  <a:lnTo>
                    <a:pt x="25" y="22"/>
                  </a:lnTo>
                  <a:lnTo>
                    <a:pt x="24" y="23"/>
                  </a:lnTo>
                  <a:lnTo>
                    <a:pt x="23" y="24"/>
                  </a:lnTo>
                  <a:lnTo>
                    <a:pt x="18" y="25"/>
                  </a:lnTo>
                  <a:lnTo>
                    <a:pt x="18" y="25"/>
                  </a:lnTo>
                  <a:lnTo>
                    <a:pt x="15" y="24"/>
                  </a:lnTo>
                  <a:lnTo>
                    <a:pt x="14" y="24"/>
                  </a:lnTo>
                  <a:lnTo>
                    <a:pt x="14" y="24"/>
                  </a:lnTo>
                  <a:lnTo>
                    <a:pt x="12" y="22"/>
                  </a:lnTo>
                  <a:lnTo>
                    <a:pt x="12" y="21"/>
                  </a:lnTo>
                  <a:lnTo>
                    <a:pt x="0" y="21"/>
                  </a:lnTo>
                  <a:lnTo>
                    <a:pt x="0" y="21"/>
                  </a:lnTo>
                  <a:lnTo>
                    <a:pt x="0" y="24"/>
                  </a:lnTo>
                  <a:lnTo>
                    <a:pt x="0" y="26"/>
                  </a:lnTo>
                  <a:lnTo>
                    <a:pt x="1" y="28"/>
                  </a:lnTo>
                  <a:lnTo>
                    <a:pt x="3" y="29"/>
                  </a:lnTo>
                  <a:lnTo>
                    <a:pt x="5" y="30"/>
                  </a:lnTo>
                  <a:lnTo>
                    <a:pt x="16" y="30"/>
                  </a:lnTo>
                  <a:lnTo>
                    <a:pt x="16" y="30"/>
                  </a:lnTo>
                  <a:lnTo>
                    <a:pt x="27" y="30"/>
                  </a:lnTo>
                  <a:lnTo>
                    <a:pt x="34" y="28"/>
                  </a:lnTo>
                  <a:lnTo>
                    <a:pt x="38" y="24"/>
                  </a:lnTo>
                  <a:lnTo>
                    <a:pt x="41" y="21"/>
                  </a:lnTo>
                  <a:lnTo>
                    <a:pt x="41" y="21"/>
                  </a:lnTo>
                  <a:lnTo>
                    <a:pt x="41" y="17"/>
                  </a:lnTo>
                  <a:lnTo>
                    <a:pt x="39" y="15"/>
                  </a:lnTo>
                  <a:lnTo>
                    <a:pt x="39" y="15"/>
                  </a:lnTo>
                  <a:lnTo>
                    <a:pt x="36" y="12"/>
                  </a:lnTo>
                  <a:lnTo>
                    <a:pt x="29" y="11"/>
                  </a:lnTo>
                  <a:lnTo>
                    <a:pt x="23" y="10"/>
                  </a:lnTo>
                  <a:lnTo>
                    <a:pt x="20" y="9"/>
                  </a:lnTo>
                  <a:lnTo>
                    <a:pt x="20" y="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27" name="Freeform 103">
              <a:extLst>
                <a:ext uri="{FF2B5EF4-FFF2-40B4-BE49-F238E27FC236}">
                  <a16:creationId xmlns:a16="http://schemas.microsoft.com/office/drawing/2014/main" id="{96AFFCB1-7A19-9C3E-4E25-CD18C9698A14}"/>
                </a:ext>
              </a:extLst>
            </p:cNvPr>
            <p:cNvSpPr>
              <a:spLocks/>
            </p:cNvSpPr>
            <p:nvPr userDrawn="1"/>
          </p:nvSpPr>
          <p:spPr bwMode="auto">
            <a:xfrm>
              <a:off x="8089901" y="4830763"/>
              <a:ext cx="66675" cy="46038"/>
            </a:xfrm>
            <a:custGeom>
              <a:avLst/>
              <a:gdLst>
                <a:gd name="T0" fmla="*/ 9 w 42"/>
                <a:gd name="T1" fmla="*/ 0 h 29"/>
                <a:gd name="T2" fmla="*/ 42 w 42"/>
                <a:gd name="T3" fmla="*/ 0 h 29"/>
                <a:gd name="T4" fmla="*/ 40 w 42"/>
                <a:gd name="T5" fmla="*/ 5 h 29"/>
                <a:gd name="T6" fmla="*/ 21 w 42"/>
                <a:gd name="T7" fmla="*/ 5 h 29"/>
                <a:gd name="T8" fmla="*/ 18 w 42"/>
                <a:gd name="T9" fmla="*/ 11 h 29"/>
                <a:gd name="T10" fmla="*/ 36 w 42"/>
                <a:gd name="T11" fmla="*/ 11 h 29"/>
                <a:gd name="T12" fmla="*/ 35 w 42"/>
                <a:gd name="T13" fmla="*/ 17 h 29"/>
                <a:gd name="T14" fmla="*/ 17 w 42"/>
                <a:gd name="T15" fmla="*/ 17 h 29"/>
                <a:gd name="T16" fmla="*/ 15 w 42"/>
                <a:gd name="T17" fmla="*/ 23 h 29"/>
                <a:gd name="T18" fmla="*/ 35 w 42"/>
                <a:gd name="T19" fmla="*/ 23 h 29"/>
                <a:gd name="T20" fmla="*/ 33 w 42"/>
                <a:gd name="T21" fmla="*/ 29 h 29"/>
                <a:gd name="T22" fmla="*/ 0 w 42"/>
                <a:gd name="T23" fmla="*/ 29 h 29"/>
                <a:gd name="T24" fmla="*/ 9 w 42"/>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 h="29">
                  <a:moveTo>
                    <a:pt x="9" y="0"/>
                  </a:moveTo>
                  <a:lnTo>
                    <a:pt x="42" y="0"/>
                  </a:lnTo>
                  <a:lnTo>
                    <a:pt x="40" y="5"/>
                  </a:lnTo>
                  <a:lnTo>
                    <a:pt x="21" y="5"/>
                  </a:lnTo>
                  <a:lnTo>
                    <a:pt x="18" y="11"/>
                  </a:lnTo>
                  <a:lnTo>
                    <a:pt x="36" y="11"/>
                  </a:lnTo>
                  <a:lnTo>
                    <a:pt x="35" y="17"/>
                  </a:lnTo>
                  <a:lnTo>
                    <a:pt x="17" y="17"/>
                  </a:lnTo>
                  <a:lnTo>
                    <a:pt x="15" y="23"/>
                  </a:lnTo>
                  <a:lnTo>
                    <a:pt x="35" y="23"/>
                  </a:lnTo>
                  <a:lnTo>
                    <a:pt x="3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28" name="Freeform 104">
              <a:extLst>
                <a:ext uri="{FF2B5EF4-FFF2-40B4-BE49-F238E27FC236}">
                  <a16:creationId xmlns:a16="http://schemas.microsoft.com/office/drawing/2014/main" id="{EF6E541C-1682-3CA6-DC10-D46E1F2AF1EC}"/>
                </a:ext>
              </a:extLst>
            </p:cNvPr>
            <p:cNvSpPr>
              <a:spLocks/>
            </p:cNvSpPr>
            <p:nvPr userDrawn="1"/>
          </p:nvSpPr>
          <p:spPr bwMode="auto">
            <a:xfrm>
              <a:off x="8518526" y="4606926"/>
              <a:ext cx="277813" cy="269875"/>
            </a:xfrm>
            <a:custGeom>
              <a:avLst/>
              <a:gdLst>
                <a:gd name="T0" fmla="*/ 116 w 175"/>
                <a:gd name="T1" fmla="*/ 0 h 170"/>
                <a:gd name="T2" fmla="*/ 85 w 175"/>
                <a:gd name="T3" fmla="*/ 67 h 170"/>
                <a:gd name="T4" fmla="*/ 86 w 175"/>
                <a:gd name="T5" fmla="*/ 0 h 170"/>
                <a:gd name="T6" fmla="*/ 27 w 175"/>
                <a:gd name="T7" fmla="*/ 0 h 170"/>
                <a:gd name="T8" fmla="*/ 39 w 175"/>
                <a:gd name="T9" fmla="*/ 122 h 170"/>
                <a:gd name="T10" fmla="*/ 39 w 175"/>
                <a:gd name="T11" fmla="*/ 122 h 170"/>
                <a:gd name="T12" fmla="*/ 37 w 175"/>
                <a:gd name="T13" fmla="*/ 127 h 170"/>
                <a:gd name="T14" fmla="*/ 36 w 175"/>
                <a:gd name="T15" fmla="*/ 130 h 170"/>
                <a:gd name="T16" fmla="*/ 33 w 175"/>
                <a:gd name="T17" fmla="*/ 132 h 170"/>
                <a:gd name="T18" fmla="*/ 30 w 175"/>
                <a:gd name="T19" fmla="*/ 135 h 170"/>
                <a:gd name="T20" fmla="*/ 30 w 175"/>
                <a:gd name="T21" fmla="*/ 135 h 170"/>
                <a:gd name="T22" fmla="*/ 26 w 175"/>
                <a:gd name="T23" fmla="*/ 136 h 170"/>
                <a:gd name="T24" fmla="*/ 20 w 175"/>
                <a:gd name="T25" fmla="*/ 136 h 170"/>
                <a:gd name="T26" fmla="*/ 11 w 175"/>
                <a:gd name="T27" fmla="*/ 136 h 170"/>
                <a:gd name="T28" fmla="*/ 10 w 175"/>
                <a:gd name="T29" fmla="*/ 136 h 170"/>
                <a:gd name="T30" fmla="*/ 0 w 175"/>
                <a:gd name="T31" fmla="*/ 170 h 170"/>
                <a:gd name="T32" fmla="*/ 40 w 175"/>
                <a:gd name="T33" fmla="*/ 170 h 170"/>
                <a:gd name="T34" fmla="*/ 40 w 175"/>
                <a:gd name="T35" fmla="*/ 170 h 170"/>
                <a:gd name="T36" fmla="*/ 48 w 175"/>
                <a:gd name="T37" fmla="*/ 169 h 170"/>
                <a:gd name="T38" fmla="*/ 55 w 175"/>
                <a:gd name="T39" fmla="*/ 167 h 170"/>
                <a:gd name="T40" fmla="*/ 63 w 175"/>
                <a:gd name="T41" fmla="*/ 164 h 170"/>
                <a:gd name="T42" fmla="*/ 68 w 175"/>
                <a:gd name="T43" fmla="*/ 160 h 170"/>
                <a:gd name="T44" fmla="*/ 74 w 175"/>
                <a:gd name="T45" fmla="*/ 156 h 170"/>
                <a:gd name="T46" fmla="*/ 79 w 175"/>
                <a:gd name="T47" fmla="*/ 149 h 170"/>
                <a:gd name="T48" fmla="*/ 91 w 175"/>
                <a:gd name="T49" fmla="*/ 132 h 170"/>
                <a:gd name="T50" fmla="*/ 175 w 175"/>
                <a:gd name="T51" fmla="*/ 0 h 170"/>
                <a:gd name="T52" fmla="*/ 116 w 175"/>
                <a:gd name="T53" fmla="*/ 0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75" h="170">
                  <a:moveTo>
                    <a:pt x="116" y="0"/>
                  </a:moveTo>
                  <a:lnTo>
                    <a:pt x="85" y="67"/>
                  </a:lnTo>
                  <a:lnTo>
                    <a:pt x="86" y="0"/>
                  </a:lnTo>
                  <a:lnTo>
                    <a:pt x="27" y="0"/>
                  </a:lnTo>
                  <a:lnTo>
                    <a:pt x="39" y="122"/>
                  </a:lnTo>
                  <a:lnTo>
                    <a:pt x="39" y="122"/>
                  </a:lnTo>
                  <a:lnTo>
                    <a:pt x="37" y="127"/>
                  </a:lnTo>
                  <a:lnTo>
                    <a:pt x="36" y="130"/>
                  </a:lnTo>
                  <a:lnTo>
                    <a:pt x="33" y="132"/>
                  </a:lnTo>
                  <a:lnTo>
                    <a:pt x="30" y="135"/>
                  </a:lnTo>
                  <a:lnTo>
                    <a:pt x="30" y="135"/>
                  </a:lnTo>
                  <a:lnTo>
                    <a:pt x="26" y="136"/>
                  </a:lnTo>
                  <a:lnTo>
                    <a:pt x="20" y="136"/>
                  </a:lnTo>
                  <a:lnTo>
                    <a:pt x="11" y="136"/>
                  </a:lnTo>
                  <a:lnTo>
                    <a:pt x="10" y="136"/>
                  </a:lnTo>
                  <a:lnTo>
                    <a:pt x="0" y="170"/>
                  </a:lnTo>
                  <a:lnTo>
                    <a:pt x="40" y="170"/>
                  </a:lnTo>
                  <a:lnTo>
                    <a:pt x="40" y="170"/>
                  </a:lnTo>
                  <a:lnTo>
                    <a:pt x="48" y="169"/>
                  </a:lnTo>
                  <a:lnTo>
                    <a:pt x="55" y="167"/>
                  </a:lnTo>
                  <a:lnTo>
                    <a:pt x="63" y="164"/>
                  </a:lnTo>
                  <a:lnTo>
                    <a:pt x="68" y="160"/>
                  </a:lnTo>
                  <a:lnTo>
                    <a:pt x="74" y="156"/>
                  </a:lnTo>
                  <a:lnTo>
                    <a:pt x="79" y="149"/>
                  </a:lnTo>
                  <a:lnTo>
                    <a:pt x="91" y="132"/>
                  </a:lnTo>
                  <a:lnTo>
                    <a:pt x="175" y="0"/>
                  </a:lnTo>
                  <a:lnTo>
                    <a:pt x="116"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29" name="Freeform 105">
              <a:extLst>
                <a:ext uri="{FF2B5EF4-FFF2-40B4-BE49-F238E27FC236}">
                  <a16:creationId xmlns:a16="http://schemas.microsoft.com/office/drawing/2014/main" id="{2DFB4107-7B47-4AB8-9A18-63AA0CFFE28F}"/>
                </a:ext>
              </a:extLst>
            </p:cNvPr>
            <p:cNvSpPr>
              <a:spLocks/>
            </p:cNvSpPr>
            <p:nvPr userDrawn="1"/>
          </p:nvSpPr>
          <p:spPr bwMode="auto">
            <a:xfrm>
              <a:off x="8399463" y="4827588"/>
              <a:ext cx="71438" cy="50800"/>
            </a:xfrm>
            <a:custGeom>
              <a:avLst/>
              <a:gdLst>
                <a:gd name="T0" fmla="*/ 20 w 45"/>
                <a:gd name="T1" fmla="*/ 11 h 32"/>
                <a:gd name="T2" fmla="*/ 20 w 45"/>
                <a:gd name="T3" fmla="*/ 9 h 32"/>
                <a:gd name="T4" fmla="*/ 26 w 45"/>
                <a:gd name="T5" fmla="*/ 6 h 32"/>
                <a:gd name="T6" fmla="*/ 29 w 45"/>
                <a:gd name="T7" fmla="*/ 6 h 32"/>
                <a:gd name="T8" fmla="*/ 31 w 45"/>
                <a:gd name="T9" fmla="*/ 7 h 32"/>
                <a:gd name="T10" fmla="*/ 32 w 45"/>
                <a:gd name="T11" fmla="*/ 10 h 32"/>
                <a:gd name="T12" fmla="*/ 45 w 45"/>
                <a:gd name="T13" fmla="*/ 10 h 32"/>
                <a:gd name="T14" fmla="*/ 43 w 45"/>
                <a:gd name="T15" fmla="*/ 4 h 32"/>
                <a:gd name="T16" fmla="*/ 29 w 45"/>
                <a:gd name="T17" fmla="*/ 0 h 32"/>
                <a:gd name="T18" fmla="*/ 19 w 45"/>
                <a:gd name="T19" fmla="*/ 2 h 32"/>
                <a:gd name="T20" fmla="*/ 7 w 45"/>
                <a:gd name="T21" fmla="*/ 6 h 32"/>
                <a:gd name="T22" fmla="*/ 5 w 45"/>
                <a:gd name="T23" fmla="*/ 11 h 32"/>
                <a:gd name="T24" fmla="*/ 6 w 45"/>
                <a:gd name="T25" fmla="*/ 16 h 32"/>
                <a:gd name="T26" fmla="*/ 11 w 45"/>
                <a:gd name="T27" fmla="*/ 18 h 32"/>
                <a:gd name="T28" fmla="*/ 24 w 45"/>
                <a:gd name="T29" fmla="*/ 21 h 32"/>
                <a:gd name="T30" fmla="*/ 27 w 45"/>
                <a:gd name="T31" fmla="*/ 23 h 32"/>
                <a:gd name="T32" fmla="*/ 27 w 45"/>
                <a:gd name="T33" fmla="*/ 24 h 32"/>
                <a:gd name="T34" fmla="*/ 24 w 45"/>
                <a:gd name="T35" fmla="*/ 26 h 32"/>
                <a:gd name="T36" fmla="*/ 20 w 45"/>
                <a:gd name="T37" fmla="*/ 27 h 32"/>
                <a:gd name="T38" fmla="*/ 14 w 45"/>
                <a:gd name="T39" fmla="*/ 26 h 32"/>
                <a:gd name="T40" fmla="*/ 14 w 45"/>
                <a:gd name="T41" fmla="*/ 24 h 32"/>
                <a:gd name="T42" fmla="*/ 2 w 45"/>
                <a:gd name="T43" fmla="*/ 23 h 32"/>
                <a:gd name="T44" fmla="*/ 0 w 45"/>
                <a:gd name="T45" fmla="*/ 26 h 32"/>
                <a:gd name="T46" fmla="*/ 2 w 45"/>
                <a:gd name="T47" fmla="*/ 30 h 32"/>
                <a:gd name="T48" fmla="*/ 7 w 45"/>
                <a:gd name="T49" fmla="*/ 32 h 32"/>
                <a:gd name="T50" fmla="*/ 18 w 45"/>
                <a:gd name="T51" fmla="*/ 32 h 32"/>
                <a:gd name="T52" fmla="*/ 36 w 45"/>
                <a:gd name="T53" fmla="*/ 30 h 32"/>
                <a:gd name="T54" fmla="*/ 43 w 45"/>
                <a:gd name="T55" fmla="*/ 23 h 32"/>
                <a:gd name="T56" fmla="*/ 43 w 45"/>
                <a:gd name="T57" fmla="*/ 19 h 32"/>
                <a:gd name="T58" fmla="*/ 41 w 45"/>
                <a:gd name="T59" fmla="*/ 17 h 32"/>
                <a:gd name="T60" fmla="*/ 31 w 45"/>
                <a:gd name="T61" fmla="*/ 13 h 32"/>
                <a:gd name="T62" fmla="*/ 20 w 45"/>
                <a:gd name="T63" fmla="*/ 1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5" h="32">
                  <a:moveTo>
                    <a:pt x="20" y="11"/>
                  </a:moveTo>
                  <a:lnTo>
                    <a:pt x="20" y="11"/>
                  </a:lnTo>
                  <a:lnTo>
                    <a:pt x="20" y="9"/>
                  </a:lnTo>
                  <a:lnTo>
                    <a:pt x="20" y="9"/>
                  </a:lnTo>
                  <a:lnTo>
                    <a:pt x="23" y="7"/>
                  </a:lnTo>
                  <a:lnTo>
                    <a:pt x="26" y="6"/>
                  </a:lnTo>
                  <a:lnTo>
                    <a:pt x="26" y="6"/>
                  </a:lnTo>
                  <a:lnTo>
                    <a:pt x="29" y="6"/>
                  </a:lnTo>
                  <a:lnTo>
                    <a:pt x="31" y="7"/>
                  </a:lnTo>
                  <a:lnTo>
                    <a:pt x="31" y="7"/>
                  </a:lnTo>
                  <a:lnTo>
                    <a:pt x="32" y="9"/>
                  </a:lnTo>
                  <a:lnTo>
                    <a:pt x="32" y="10"/>
                  </a:lnTo>
                  <a:lnTo>
                    <a:pt x="45" y="10"/>
                  </a:lnTo>
                  <a:lnTo>
                    <a:pt x="45" y="10"/>
                  </a:lnTo>
                  <a:lnTo>
                    <a:pt x="45" y="6"/>
                  </a:lnTo>
                  <a:lnTo>
                    <a:pt x="43" y="4"/>
                  </a:lnTo>
                  <a:lnTo>
                    <a:pt x="38" y="2"/>
                  </a:lnTo>
                  <a:lnTo>
                    <a:pt x="29" y="0"/>
                  </a:lnTo>
                  <a:lnTo>
                    <a:pt x="29" y="0"/>
                  </a:lnTo>
                  <a:lnTo>
                    <a:pt x="19" y="2"/>
                  </a:lnTo>
                  <a:lnTo>
                    <a:pt x="12" y="3"/>
                  </a:lnTo>
                  <a:lnTo>
                    <a:pt x="7" y="6"/>
                  </a:lnTo>
                  <a:lnTo>
                    <a:pt x="5" y="11"/>
                  </a:lnTo>
                  <a:lnTo>
                    <a:pt x="5" y="11"/>
                  </a:lnTo>
                  <a:lnTo>
                    <a:pt x="5" y="13"/>
                  </a:lnTo>
                  <a:lnTo>
                    <a:pt x="6" y="16"/>
                  </a:lnTo>
                  <a:lnTo>
                    <a:pt x="6" y="16"/>
                  </a:lnTo>
                  <a:lnTo>
                    <a:pt x="11" y="18"/>
                  </a:lnTo>
                  <a:lnTo>
                    <a:pt x="17" y="19"/>
                  </a:lnTo>
                  <a:lnTo>
                    <a:pt x="24" y="21"/>
                  </a:lnTo>
                  <a:lnTo>
                    <a:pt x="27" y="23"/>
                  </a:lnTo>
                  <a:lnTo>
                    <a:pt x="27" y="23"/>
                  </a:lnTo>
                  <a:lnTo>
                    <a:pt x="27" y="24"/>
                  </a:lnTo>
                  <a:lnTo>
                    <a:pt x="27" y="24"/>
                  </a:lnTo>
                  <a:lnTo>
                    <a:pt x="26" y="25"/>
                  </a:lnTo>
                  <a:lnTo>
                    <a:pt x="24" y="26"/>
                  </a:lnTo>
                  <a:lnTo>
                    <a:pt x="20" y="27"/>
                  </a:lnTo>
                  <a:lnTo>
                    <a:pt x="20" y="27"/>
                  </a:lnTo>
                  <a:lnTo>
                    <a:pt x="17" y="26"/>
                  </a:lnTo>
                  <a:lnTo>
                    <a:pt x="14" y="26"/>
                  </a:lnTo>
                  <a:lnTo>
                    <a:pt x="14" y="26"/>
                  </a:lnTo>
                  <a:lnTo>
                    <a:pt x="14" y="24"/>
                  </a:lnTo>
                  <a:lnTo>
                    <a:pt x="14" y="23"/>
                  </a:lnTo>
                  <a:lnTo>
                    <a:pt x="2" y="23"/>
                  </a:lnTo>
                  <a:lnTo>
                    <a:pt x="2" y="23"/>
                  </a:lnTo>
                  <a:lnTo>
                    <a:pt x="0" y="26"/>
                  </a:lnTo>
                  <a:lnTo>
                    <a:pt x="0" y="28"/>
                  </a:lnTo>
                  <a:lnTo>
                    <a:pt x="2" y="30"/>
                  </a:lnTo>
                  <a:lnTo>
                    <a:pt x="4" y="31"/>
                  </a:lnTo>
                  <a:lnTo>
                    <a:pt x="7" y="32"/>
                  </a:lnTo>
                  <a:lnTo>
                    <a:pt x="18" y="32"/>
                  </a:lnTo>
                  <a:lnTo>
                    <a:pt x="18" y="32"/>
                  </a:lnTo>
                  <a:lnTo>
                    <a:pt x="29" y="32"/>
                  </a:lnTo>
                  <a:lnTo>
                    <a:pt x="36" y="30"/>
                  </a:lnTo>
                  <a:lnTo>
                    <a:pt x="40" y="26"/>
                  </a:lnTo>
                  <a:lnTo>
                    <a:pt x="43" y="23"/>
                  </a:lnTo>
                  <a:lnTo>
                    <a:pt x="43" y="23"/>
                  </a:lnTo>
                  <a:lnTo>
                    <a:pt x="43" y="19"/>
                  </a:lnTo>
                  <a:lnTo>
                    <a:pt x="41" y="17"/>
                  </a:lnTo>
                  <a:lnTo>
                    <a:pt x="41" y="17"/>
                  </a:lnTo>
                  <a:lnTo>
                    <a:pt x="37" y="14"/>
                  </a:lnTo>
                  <a:lnTo>
                    <a:pt x="31" y="13"/>
                  </a:lnTo>
                  <a:lnTo>
                    <a:pt x="24" y="12"/>
                  </a:lnTo>
                  <a:lnTo>
                    <a:pt x="20" y="11"/>
                  </a:lnTo>
                  <a:lnTo>
                    <a:pt x="20" y="1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grpSp>
    </p:spTree>
    <p:extLst>
      <p:ext uri="{BB962C8B-B14F-4D97-AF65-F5344CB8AC3E}">
        <p14:creationId xmlns:p14="http://schemas.microsoft.com/office/powerpoint/2010/main" val="9820522"/>
      </p:ext>
    </p:extLst>
  </p:cSld>
  <p:clrMapOvr>
    <a:masterClrMapping/>
  </p:clrMapOvr>
  <p:extLst>
    <p:ext uri="{DCECCB84-F9BA-43D5-87BE-67443E8EF086}">
      <p15:sldGuideLst xmlns:p15="http://schemas.microsoft.com/office/powerpoint/2012/main">
        <p15:guide id="3" orient="horz" pos="2160" userDrawn="1">
          <p15:clr>
            <a:srgbClr val="FBAE40"/>
          </p15:clr>
        </p15:guide>
        <p15:guide id="4" pos="7392" userDrawn="1">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22820" y="228600"/>
            <a:ext cx="10918280" cy="838200"/>
          </a:xfrm>
        </p:spPr>
        <p:txBody>
          <a:bodyPr/>
          <a:lstStyle>
            <a:lvl1pPr>
              <a:defRPr sz="3000"/>
            </a:lvl1pPr>
          </a:lstStyle>
          <a:p>
            <a:r>
              <a:rPr lang="en-US"/>
              <a:t>Click to edit Master title style</a:t>
            </a:r>
            <a:endParaRPr lang="en-US" dirty="0"/>
          </a:p>
        </p:txBody>
      </p:sp>
      <p:sp>
        <p:nvSpPr>
          <p:cNvPr id="7" name="Content Placeholder 2"/>
          <p:cNvSpPr>
            <a:spLocks noGrp="1"/>
          </p:cNvSpPr>
          <p:nvPr>
            <p:ph idx="13"/>
          </p:nvPr>
        </p:nvSpPr>
        <p:spPr>
          <a:xfrm>
            <a:off x="422820" y="1339851"/>
            <a:ext cx="10918280" cy="4878388"/>
          </a:xfrm>
        </p:spPr>
        <p:txBody>
          <a:bodyPr lIns="135852"/>
          <a:lstStyle>
            <a:lvl1pPr marL="0" indent="0" algn="l" rtl="0" fontAlgn="base">
              <a:spcBef>
                <a:spcPts val="595"/>
              </a:spcBef>
              <a:spcAft>
                <a:spcPct val="0"/>
              </a:spcAft>
              <a:buSzPct val="40000"/>
              <a:defRPr lang="en-US" sz="1800" b="1" dirty="0" smtClean="0">
                <a:solidFill>
                  <a:srgbClr val="7A9A3D"/>
                </a:solidFill>
                <a:latin typeface="+mn-lt"/>
                <a:ea typeface="+mn-ea"/>
                <a:cs typeface="+mn-cs"/>
              </a:defRPr>
            </a:lvl1pPr>
            <a:lvl2pPr>
              <a:spcBef>
                <a:spcPts val="2476"/>
              </a:spcBef>
              <a:defRPr lang="en-US" dirty="0" smtClean="0">
                <a:solidFill>
                  <a:schemeClr val="tx1"/>
                </a:solidFill>
                <a:latin typeface="+mn-lt"/>
              </a:defRPr>
            </a:lvl2pPr>
            <a:lvl3pPr>
              <a:defRPr lang="en-US" sz="2000" dirty="0" smtClean="0">
                <a:solidFill>
                  <a:schemeClr val="accent1"/>
                </a:solidFill>
                <a:latin typeface="+mn-lt"/>
              </a:defRPr>
            </a:lvl3pPr>
            <a:lvl4pPr>
              <a:buClr>
                <a:schemeClr val="bg2"/>
              </a:buClr>
              <a:buSzPct val="80000"/>
              <a:buFont typeface="Arial" pitchFamily="34" charset="0"/>
              <a:buChar char="•"/>
              <a:defRPr sz="1751">
                <a:solidFill>
                  <a:schemeClr val="accent1"/>
                </a:solidFill>
              </a:defRPr>
            </a:lvl4pPr>
          </a:lstStyle>
          <a:p>
            <a:pPr lvl="0"/>
            <a:r>
              <a:rPr lang="en-US"/>
              <a:t>Click to edit Master text styles</a:t>
            </a:r>
          </a:p>
        </p:txBody>
      </p:sp>
      <p:sp>
        <p:nvSpPr>
          <p:cNvPr id="39" name="Slide Number Placeholder 3">
            <a:extLst>
              <a:ext uri="{FF2B5EF4-FFF2-40B4-BE49-F238E27FC236}">
                <a16:creationId xmlns:a16="http://schemas.microsoft.com/office/drawing/2014/main" id="{0238AC6C-D460-4F19-A38B-6122F4C16F15}"/>
              </a:ext>
            </a:extLst>
          </p:cNvPr>
          <p:cNvSpPr>
            <a:spLocks noGrp="1"/>
          </p:cNvSpPr>
          <p:nvPr>
            <p:ph type="sldNum" sz="quarter" idx="14"/>
          </p:nvPr>
        </p:nvSpPr>
        <p:spPr>
          <a:xfrm>
            <a:off x="0" y="6382513"/>
            <a:ext cx="437173" cy="268288"/>
          </a:xfrm>
        </p:spPr>
        <p:txBody>
          <a:bodyPr/>
          <a:lstStyle>
            <a:lvl1pPr>
              <a:defRPr>
                <a:solidFill>
                  <a:srgbClr val="000000"/>
                </a:solidFill>
              </a:defRPr>
            </a:lvl1pPr>
          </a:lstStyle>
          <a:p>
            <a:pPr>
              <a:defRPr/>
            </a:pPr>
            <a:fld id="{E6474CC2-1230-4213-AD1A-4B2FEEABA7A1}" type="slidenum">
              <a:rPr lang="en-US" smtClean="0"/>
              <a:pPr>
                <a:defRPr/>
              </a:pPr>
              <a:t>‹#›</a:t>
            </a:fld>
            <a:endParaRPr lang="en-US" dirty="0"/>
          </a:p>
        </p:txBody>
      </p:sp>
      <p:sp>
        <p:nvSpPr>
          <p:cNvPr id="40" name="Footer Placeholder 4">
            <a:extLst>
              <a:ext uri="{FF2B5EF4-FFF2-40B4-BE49-F238E27FC236}">
                <a16:creationId xmlns:a16="http://schemas.microsoft.com/office/drawing/2014/main" id="{484B9CE5-8C15-4535-BDD1-B150CDDBAFB0}"/>
              </a:ext>
            </a:extLst>
          </p:cNvPr>
          <p:cNvSpPr>
            <a:spLocks noGrp="1"/>
          </p:cNvSpPr>
          <p:nvPr>
            <p:ph type="ftr" sz="quarter" idx="15"/>
          </p:nvPr>
        </p:nvSpPr>
        <p:spPr>
          <a:xfrm>
            <a:off x="426722" y="6483292"/>
            <a:ext cx="5245100" cy="172485"/>
          </a:xfrm>
        </p:spPr>
        <p:txBody>
          <a:bodyPr/>
          <a:lstStyle>
            <a:lvl1pPr algn="r">
              <a:defRPr smtClean="0">
                <a:solidFill>
                  <a:srgbClr val="000000"/>
                </a:solidFill>
              </a:defRPr>
            </a:lvl1pPr>
          </a:lstStyle>
          <a:p>
            <a:pPr algn="l">
              <a:defRPr/>
            </a:pPr>
            <a:r>
              <a:rPr lang="en-US"/>
              <a:t>Page footer.</a:t>
            </a:r>
            <a:endParaRPr lang="en-US" dirty="0"/>
          </a:p>
        </p:txBody>
      </p:sp>
      <p:sp>
        <p:nvSpPr>
          <p:cNvPr id="41" name="Rectangle 155">
            <a:extLst>
              <a:ext uri="{FF2B5EF4-FFF2-40B4-BE49-F238E27FC236}">
                <a16:creationId xmlns:a16="http://schemas.microsoft.com/office/drawing/2014/main" id="{636C09BD-20B1-4D0B-BB9C-EFFB4B26D703}"/>
              </a:ext>
            </a:extLst>
          </p:cNvPr>
          <p:cNvSpPr>
            <a:spLocks noGrp="1" noChangeArrowheads="1"/>
          </p:cNvSpPr>
          <p:nvPr>
            <p:ph type="dt" sz="half" idx="16"/>
          </p:nvPr>
        </p:nvSpPr>
        <p:spPr>
          <a:xfrm>
            <a:off x="426722" y="6655657"/>
            <a:ext cx="2645277" cy="120649"/>
          </a:xfrm>
        </p:spPr>
        <p:txBody>
          <a:bodyPr/>
          <a:lstStyle>
            <a:lvl1pPr algn="l">
              <a:defRPr sz="833" smtClean="0">
                <a:solidFill>
                  <a:srgbClr val="000000"/>
                </a:solidFill>
              </a:defRPr>
            </a:lvl1pPr>
          </a:lstStyle>
          <a:p>
            <a:pPr>
              <a:defRPr/>
            </a:pPr>
            <a:r>
              <a:rPr lang="en-US"/>
              <a:t>Production code #</a:t>
            </a:r>
            <a:endParaRPr lang="en-US" dirty="0"/>
          </a:p>
        </p:txBody>
      </p:sp>
      <p:grpSp>
        <p:nvGrpSpPr>
          <p:cNvPr id="3" name="Group 2">
            <a:extLst>
              <a:ext uri="{FF2B5EF4-FFF2-40B4-BE49-F238E27FC236}">
                <a16:creationId xmlns:a16="http://schemas.microsoft.com/office/drawing/2014/main" id="{F0169769-1536-A47C-214E-A3D66FD05C07}"/>
              </a:ext>
            </a:extLst>
          </p:cNvPr>
          <p:cNvGrpSpPr/>
          <p:nvPr userDrawn="1"/>
        </p:nvGrpSpPr>
        <p:grpSpPr>
          <a:xfrm>
            <a:off x="10215053" y="6295153"/>
            <a:ext cx="1527048" cy="338328"/>
            <a:chOff x="6923088" y="4475163"/>
            <a:chExt cx="1873251" cy="403225"/>
          </a:xfrm>
        </p:grpSpPr>
        <p:sp>
          <p:nvSpPr>
            <p:cNvPr id="4" name="AutoShape 4">
              <a:extLst>
                <a:ext uri="{FF2B5EF4-FFF2-40B4-BE49-F238E27FC236}">
                  <a16:creationId xmlns:a16="http://schemas.microsoft.com/office/drawing/2014/main" id="{255AA71E-290E-B6CF-9718-15359C21C58E}"/>
                </a:ext>
              </a:extLst>
            </p:cNvPr>
            <p:cNvSpPr>
              <a:spLocks noChangeAspect="1" noChangeArrowheads="1" noTextEdit="1"/>
            </p:cNvSpPr>
            <p:nvPr userDrawn="1"/>
          </p:nvSpPr>
          <p:spPr bwMode="auto">
            <a:xfrm>
              <a:off x="6923088" y="4475163"/>
              <a:ext cx="1873250" cy="403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 name="Freeform 6">
              <a:extLst>
                <a:ext uri="{FF2B5EF4-FFF2-40B4-BE49-F238E27FC236}">
                  <a16:creationId xmlns:a16="http://schemas.microsoft.com/office/drawing/2014/main" id="{0BF5437F-0C38-BC89-CF91-2AC9475B5DD5}"/>
                </a:ext>
              </a:extLst>
            </p:cNvPr>
            <p:cNvSpPr>
              <a:spLocks/>
            </p:cNvSpPr>
            <p:nvPr userDrawn="1"/>
          </p:nvSpPr>
          <p:spPr bwMode="auto">
            <a:xfrm>
              <a:off x="6929438" y="4483101"/>
              <a:ext cx="376238" cy="376238"/>
            </a:xfrm>
            <a:custGeom>
              <a:avLst/>
              <a:gdLst>
                <a:gd name="T0" fmla="*/ 118 w 237"/>
                <a:gd name="T1" fmla="*/ 237 h 237"/>
                <a:gd name="T2" fmla="*/ 142 w 237"/>
                <a:gd name="T3" fmla="*/ 235 h 237"/>
                <a:gd name="T4" fmla="*/ 165 w 237"/>
                <a:gd name="T5" fmla="*/ 228 h 237"/>
                <a:gd name="T6" fmla="*/ 185 w 237"/>
                <a:gd name="T7" fmla="*/ 217 h 237"/>
                <a:gd name="T8" fmla="*/ 202 w 237"/>
                <a:gd name="T9" fmla="*/ 202 h 237"/>
                <a:gd name="T10" fmla="*/ 217 w 237"/>
                <a:gd name="T11" fmla="*/ 185 h 237"/>
                <a:gd name="T12" fmla="*/ 228 w 237"/>
                <a:gd name="T13" fmla="*/ 165 h 237"/>
                <a:gd name="T14" fmla="*/ 235 w 237"/>
                <a:gd name="T15" fmla="*/ 142 h 237"/>
                <a:gd name="T16" fmla="*/ 237 w 237"/>
                <a:gd name="T17" fmla="*/ 119 h 237"/>
                <a:gd name="T18" fmla="*/ 236 w 237"/>
                <a:gd name="T19" fmla="*/ 106 h 237"/>
                <a:gd name="T20" fmla="*/ 232 w 237"/>
                <a:gd name="T21" fmla="*/ 84 h 237"/>
                <a:gd name="T22" fmla="*/ 223 w 237"/>
                <a:gd name="T23" fmla="*/ 62 h 237"/>
                <a:gd name="T24" fmla="*/ 210 w 237"/>
                <a:gd name="T25" fmla="*/ 43 h 237"/>
                <a:gd name="T26" fmla="*/ 194 w 237"/>
                <a:gd name="T27" fmla="*/ 27 h 237"/>
                <a:gd name="T28" fmla="*/ 175 w 237"/>
                <a:gd name="T29" fmla="*/ 15 h 237"/>
                <a:gd name="T30" fmla="*/ 154 w 237"/>
                <a:gd name="T31" fmla="*/ 6 h 237"/>
                <a:gd name="T32" fmla="*/ 131 w 237"/>
                <a:gd name="T33" fmla="*/ 1 h 237"/>
                <a:gd name="T34" fmla="*/ 118 w 237"/>
                <a:gd name="T35" fmla="*/ 0 h 237"/>
                <a:gd name="T36" fmla="*/ 94 w 237"/>
                <a:gd name="T37" fmla="*/ 2 h 237"/>
                <a:gd name="T38" fmla="*/ 72 w 237"/>
                <a:gd name="T39" fmla="*/ 9 h 237"/>
                <a:gd name="T40" fmla="*/ 52 w 237"/>
                <a:gd name="T41" fmla="*/ 21 h 237"/>
                <a:gd name="T42" fmla="*/ 35 w 237"/>
                <a:gd name="T43" fmla="*/ 35 h 237"/>
                <a:gd name="T44" fmla="*/ 19 w 237"/>
                <a:gd name="T45" fmla="*/ 52 h 237"/>
                <a:gd name="T46" fmla="*/ 9 w 237"/>
                <a:gd name="T47" fmla="*/ 72 h 237"/>
                <a:gd name="T48" fmla="*/ 2 w 237"/>
                <a:gd name="T49" fmla="*/ 94 h 237"/>
                <a:gd name="T50" fmla="*/ 0 w 237"/>
                <a:gd name="T51" fmla="*/ 119 h 237"/>
                <a:gd name="T52" fmla="*/ 1 w 237"/>
                <a:gd name="T53" fmla="*/ 131 h 237"/>
                <a:gd name="T54" fmla="*/ 5 w 237"/>
                <a:gd name="T55" fmla="*/ 154 h 237"/>
                <a:gd name="T56" fmla="*/ 14 w 237"/>
                <a:gd name="T57" fmla="*/ 175 h 237"/>
                <a:gd name="T58" fmla="*/ 26 w 237"/>
                <a:gd name="T59" fmla="*/ 194 h 237"/>
                <a:gd name="T60" fmla="*/ 43 w 237"/>
                <a:gd name="T61" fmla="*/ 210 h 237"/>
                <a:gd name="T62" fmla="*/ 62 w 237"/>
                <a:gd name="T63" fmla="*/ 223 h 237"/>
                <a:gd name="T64" fmla="*/ 83 w 237"/>
                <a:gd name="T65" fmla="*/ 233 h 237"/>
                <a:gd name="T66" fmla="*/ 106 w 237"/>
                <a:gd name="T67" fmla="*/ 237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7" h="237">
                  <a:moveTo>
                    <a:pt x="118" y="237"/>
                  </a:moveTo>
                  <a:lnTo>
                    <a:pt x="118" y="237"/>
                  </a:lnTo>
                  <a:lnTo>
                    <a:pt x="131" y="237"/>
                  </a:lnTo>
                  <a:lnTo>
                    <a:pt x="142" y="235"/>
                  </a:lnTo>
                  <a:lnTo>
                    <a:pt x="154" y="233"/>
                  </a:lnTo>
                  <a:lnTo>
                    <a:pt x="165" y="228"/>
                  </a:lnTo>
                  <a:lnTo>
                    <a:pt x="175" y="223"/>
                  </a:lnTo>
                  <a:lnTo>
                    <a:pt x="185" y="217"/>
                  </a:lnTo>
                  <a:lnTo>
                    <a:pt x="194" y="210"/>
                  </a:lnTo>
                  <a:lnTo>
                    <a:pt x="202" y="202"/>
                  </a:lnTo>
                  <a:lnTo>
                    <a:pt x="210" y="194"/>
                  </a:lnTo>
                  <a:lnTo>
                    <a:pt x="217" y="185"/>
                  </a:lnTo>
                  <a:lnTo>
                    <a:pt x="223" y="175"/>
                  </a:lnTo>
                  <a:lnTo>
                    <a:pt x="228" y="165"/>
                  </a:lnTo>
                  <a:lnTo>
                    <a:pt x="232" y="154"/>
                  </a:lnTo>
                  <a:lnTo>
                    <a:pt x="235" y="142"/>
                  </a:lnTo>
                  <a:lnTo>
                    <a:pt x="236" y="131"/>
                  </a:lnTo>
                  <a:lnTo>
                    <a:pt x="237" y="119"/>
                  </a:lnTo>
                  <a:lnTo>
                    <a:pt x="237" y="119"/>
                  </a:lnTo>
                  <a:lnTo>
                    <a:pt x="236" y="106"/>
                  </a:lnTo>
                  <a:lnTo>
                    <a:pt x="235" y="94"/>
                  </a:lnTo>
                  <a:lnTo>
                    <a:pt x="232" y="84"/>
                  </a:lnTo>
                  <a:lnTo>
                    <a:pt x="228" y="72"/>
                  </a:lnTo>
                  <a:lnTo>
                    <a:pt x="223" y="62"/>
                  </a:lnTo>
                  <a:lnTo>
                    <a:pt x="217" y="52"/>
                  </a:lnTo>
                  <a:lnTo>
                    <a:pt x="210" y="43"/>
                  </a:lnTo>
                  <a:lnTo>
                    <a:pt x="202" y="35"/>
                  </a:lnTo>
                  <a:lnTo>
                    <a:pt x="194" y="27"/>
                  </a:lnTo>
                  <a:lnTo>
                    <a:pt x="185" y="21"/>
                  </a:lnTo>
                  <a:lnTo>
                    <a:pt x="175" y="15"/>
                  </a:lnTo>
                  <a:lnTo>
                    <a:pt x="165" y="9"/>
                  </a:lnTo>
                  <a:lnTo>
                    <a:pt x="154" y="6"/>
                  </a:lnTo>
                  <a:lnTo>
                    <a:pt x="142" y="2"/>
                  </a:lnTo>
                  <a:lnTo>
                    <a:pt x="131" y="1"/>
                  </a:lnTo>
                  <a:lnTo>
                    <a:pt x="118" y="0"/>
                  </a:lnTo>
                  <a:lnTo>
                    <a:pt x="118" y="0"/>
                  </a:lnTo>
                  <a:lnTo>
                    <a:pt x="106" y="1"/>
                  </a:lnTo>
                  <a:lnTo>
                    <a:pt x="94" y="2"/>
                  </a:lnTo>
                  <a:lnTo>
                    <a:pt x="83" y="6"/>
                  </a:lnTo>
                  <a:lnTo>
                    <a:pt x="72" y="9"/>
                  </a:lnTo>
                  <a:lnTo>
                    <a:pt x="62" y="15"/>
                  </a:lnTo>
                  <a:lnTo>
                    <a:pt x="52" y="21"/>
                  </a:lnTo>
                  <a:lnTo>
                    <a:pt x="43" y="27"/>
                  </a:lnTo>
                  <a:lnTo>
                    <a:pt x="35" y="35"/>
                  </a:lnTo>
                  <a:lnTo>
                    <a:pt x="26" y="43"/>
                  </a:lnTo>
                  <a:lnTo>
                    <a:pt x="19" y="52"/>
                  </a:lnTo>
                  <a:lnTo>
                    <a:pt x="14" y="62"/>
                  </a:lnTo>
                  <a:lnTo>
                    <a:pt x="9" y="72"/>
                  </a:lnTo>
                  <a:lnTo>
                    <a:pt x="5" y="84"/>
                  </a:lnTo>
                  <a:lnTo>
                    <a:pt x="2" y="94"/>
                  </a:lnTo>
                  <a:lnTo>
                    <a:pt x="1" y="106"/>
                  </a:lnTo>
                  <a:lnTo>
                    <a:pt x="0" y="119"/>
                  </a:lnTo>
                  <a:lnTo>
                    <a:pt x="0" y="119"/>
                  </a:lnTo>
                  <a:lnTo>
                    <a:pt x="1" y="131"/>
                  </a:lnTo>
                  <a:lnTo>
                    <a:pt x="2" y="142"/>
                  </a:lnTo>
                  <a:lnTo>
                    <a:pt x="5" y="154"/>
                  </a:lnTo>
                  <a:lnTo>
                    <a:pt x="9" y="165"/>
                  </a:lnTo>
                  <a:lnTo>
                    <a:pt x="14" y="175"/>
                  </a:lnTo>
                  <a:lnTo>
                    <a:pt x="19" y="185"/>
                  </a:lnTo>
                  <a:lnTo>
                    <a:pt x="26" y="194"/>
                  </a:lnTo>
                  <a:lnTo>
                    <a:pt x="35" y="202"/>
                  </a:lnTo>
                  <a:lnTo>
                    <a:pt x="43" y="210"/>
                  </a:lnTo>
                  <a:lnTo>
                    <a:pt x="52" y="217"/>
                  </a:lnTo>
                  <a:lnTo>
                    <a:pt x="62" y="223"/>
                  </a:lnTo>
                  <a:lnTo>
                    <a:pt x="72" y="228"/>
                  </a:lnTo>
                  <a:lnTo>
                    <a:pt x="83" y="233"/>
                  </a:lnTo>
                  <a:lnTo>
                    <a:pt x="94" y="235"/>
                  </a:lnTo>
                  <a:lnTo>
                    <a:pt x="106" y="237"/>
                  </a:lnTo>
                  <a:lnTo>
                    <a:pt x="118" y="23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6" name="Freeform 7">
              <a:extLst>
                <a:ext uri="{FF2B5EF4-FFF2-40B4-BE49-F238E27FC236}">
                  <a16:creationId xmlns:a16="http://schemas.microsoft.com/office/drawing/2014/main" id="{F687BB0A-BA6D-F5AC-838D-5669E1B750B7}"/>
                </a:ext>
              </a:extLst>
            </p:cNvPr>
            <p:cNvSpPr>
              <a:spLocks/>
            </p:cNvSpPr>
            <p:nvPr userDrawn="1"/>
          </p:nvSpPr>
          <p:spPr bwMode="auto">
            <a:xfrm>
              <a:off x="6929438" y="4483101"/>
              <a:ext cx="376238" cy="376238"/>
            </a:xfrm>
            <a:custGeom>
              <a:avLst/>
              <a:gdLst>
                <a:gd name="T0" fmla="*/ 118 w 237"/>
                <a:gd name="T1" fmla="*/ 237 h 237"/>
                <a:gd name="T2" fmla="*/ 142 w 237"/>
                <a:gd name="T3" fmla="*/ 235 h 237"/>
                <a:gd name="T4" fmla="*/ 165 w 237"/>
                <a:gd name="T5" fmla="*/ 228 h 237"/>
                <a:gd name="T6" fmla="*/ 185 w 237"/>
                <a:gd name="T7" fmla="*/ 217 h 237"/>
                <a:gd name="T8" fmla="*/ 202 w 237"/>
                <a:gd name="T9" fmla="*/ 202 h 237"/>
                <a:gd name="T10" fmla="*/ 217 w 237"/>
                <a:gd name="T11" fmla="*/ 185 h 237"/>
                <a:gd name="T12" fmla="*/ 228 w 237"/>
                <a:gd name="T13" fmla="*/ 165 h 237"/>
                <a:gd name="T14" fmla="*/ 235 w 237"/>
                <a:gd name="T15" fmla="*/ 142 h 237"/>
                <a:gd name="T16" fmla="*/ 237 w 237"/>
                <a:gd name="T17" fmla="*/ 119 h 237"/>
                <a:gd name="T18" fmla="*/ 236 w 237"/>
                <a:gd name="T19" fmla="*/ 106 h 237"/>
                <a:gd name="T20" fmla="*/ 232 w 237"/>
                <a:gd name="T21" fmla="*/ 84 h 237"/>
                <a:gd name="T22" fmla="*/ 223 w 237"/>
                <a:gd name="T23" fmla="*/ 62 h 237"/>
                <a:gd name="T24" fmla="*/ 210 w 237"/>
                <a:gd name="T25" fmla="*/ 43 h 237"/>
                <a:gd name="T26" fmla="*/ 194 w 237"/>
                <a:gd name="T27" fmla="*/ 27 h 237"/>
                <a:gd name="T28" fmla="*/ 175 w 237"/>
                <a:gd name="T29" fmla="*/ 15 h 237"/>
                <a:gd name="T30" fmla="*/ 154 w 237"/>
                <a:gd name="T31" fmla="*/ 6 h 237"/>
                <a:gd name="T32" fmla="*/ 131 w 237"/>
                <a:gd name="T33" fmla="*/ 1 h 237"/>
                <a:gd name="T34" fmla="*/ 118 w 237"/>
                <a:gd name="T35" fmla="*/ 0 h 237"/>
                <a:gd name="T36" fmla="*/ 94 w 237"/>
                <a:gd name="T37" fmla="*/ 2 h 237"/>
                <a:gd name="T38" fmla="*/ 72 w 237"/>
                <a:gd name="T39" fmla="*/ 9 h 237"/>
                <a:gd name="T40" fmla="*/ 52 w 237"/>
                <a:gd name="T41" fmla="*/ 21 h 237"/>
                <a:gd name="T42" fmla="*/ 35 w 237"/>
                <a:gd name="T43" fmla="*/ 35 h 237"/>
                <a:gd name="T44" fmla="*/ 19 w 237"/>
                <a:gd name="T45" fmla="*/ 52 h 237"/>
                <a:gd name="T46" fmla="*/ 9 w 237"/>
                <a:gd name="T47" fmla="*/ 72 h 237"/>
                <a:gd name="T48" fmla="*/ 2 w 237"/>
                <a:gd name="T49" fmla="*/ 94 h 237"/>
                <a:gd name="T50" fmla="*/ 0 w 237"/>
                <a:gd name="T51" fmla="*/ 119 h 237"/>
                <a:gd name="T52" fmla="*/ 1 w 237"/>
                <a:gd name="T53" fmla="*/ 131 h 237"/>
                <a:gd name="T54" fmla="*/ 5 w 237"/>
                <a:gd name="T55" fmla="*/ 154 h 237"/>
                <a:gd name="T56" fmla="*/ 14 w 237"/>
                <a:gd name="T57" fmla="*/ 175 h 237"/>
                <a:gd name="T58" fmla="*/ 26 w 237"/>
                <a:gd name="T59" fmla="*/ 194 h 237"/>
                <a:gd name="T60" fmla="*/ 43 w 237"/>
                <a:gd name="T61" fmla="*/ 210 h 237"/>
                <a:gd name="T62" fmla="*/ 62 w 237"/>
                <a:gd name="T63" fmla="*/ 223 h 237"/>
                <a:gd name="T64" fmla="*/ 83 w 237"/>
                <a:gd name="T65" fmla="*/ 233 h 237"/>
                <a:gd name="T66" fmla="*/ 106 w 237"/>
                <a:gd name="T67" fmla="*/ 237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7" h="237">
                  <a:moveTo>
                    <a:pt x="118" y="237"/>
                  </a:moveTo>
                  <a:lnTo>
                    <a:pt x="118" y="237"/>
                  </a:lnTo>
                  <a:lnTo>
                    <a:pt x="131" y="237"/>
                  </a:lnTo>
                  <a:lnTo>
                    <a:pt x="142" y="235"/>
                  </a:lnTo>
                  <a:lnTo>
                    <a:pt x="154" y="233"/>
                  </a:lnTo>
                  <a:lnTo>
                    <a:pt x="165" y="228"/>
                  </a:lnTo>
                  <a:lnTo>
                    <a:pt x="175" y="223"/>
                  </a:lnTo>
                  <a:lnTo>
                    <a:pt x="185" y="217"/>
                  </a:lnTo>
                  <a:lnTo>
                    <a:pt x="194" y="210"/>
                  </a:lnTo>
                  <a:lnTo>
                    <a:pt x="202" y="202"/>
                  </a:lnTo>
                  <a:lnTo>
                    <a:pt x="210" y="194"/>
                  </a:lnTo>
                  <a:lnTo>
                    <a:pt x="217" y="185"/>
                  </a:lnTo>
                  <a:lnTo>
                    <a:pt x="223" y="175"/>
                  </a:lnTo>
                  <a:lnTo>
                    <a:pt x="228" y="165"/>
                  </a:lnTo>
                  <a:lnTo>
                    <a:pt x="232" y="154"/>
                  </a:lnTo>
                  <a:lnTo>
                    <a:pt x="235" y="142"/>
                  </a:lnTo>
                  <a:lnTo>
                    <a:pt x="236" y="131"/>
                  </a:lnTo>
                  <a:lnTo>
                    <a:pt x="237" y="119"/>
                  </a:lnTo>
                  <a:lnTo>
                    <a:pt x="237" y="119"/>
                  </a:lnTo>
                  <a:lnTo>
                    <a:pt x="236" y="106"/>
                  </a:lnTo>
                  <a:lnTo>
                    <a:pt x="235" y="94"/>
                  </a:lnTo>
                  <a:lnTo>
                    <a:pt x="232" y="84"/>
                  </a:lnTo>
                  <a:lnTo>
                    <a:pt x="228" y="72"/>
                  </a:lnTo>
                  <a:lnTo>
                    <a:pt x="223" y="62"/>
                  </a:lnTo>
                  <a:lnTo>
                    <a:pt x="217" y="52"/>
                  </a:lnTo>
                  <a:lnTo>
                    <a:pt x="210" y="43"/>
                  </a:lnTo>
                  <a:lnTo>
                    <a:pt x="202" y="35"/>
                  </a:lnTo>
                  <a:lnTo>
                    <a:pt x="194" y="27"/>
                  </a:lnTo>
                  <a:lnTo>
                    <a:pt x="185" y="21"/>
                  </a:lnTo>
                  <a:lnTo>
                    <a:pt x="175" y="15"/>
                  </a:lnTo>
                  <a:lnTo>
                    <a:pt x="165" y="9"/>
                  </a:lnTo>
                  <a:lnTo>
                    <a:pt x="154" y="6"/>
                  </a:lnTo>
                  <a:lnTo>
                    <a:pt x="142" y="2"/>
                  </a:lnTo>
                  <a:lnTo>
                    <a:pt x="131" y="1"/>
                  </a:lnTo>
                  <a:lnTo>
                    <a:pt x="118" y="0"/>
                  </a:lnTo>
                  <a:lnTo>
                    <a:pt x="118" y="0"/>
                  </a:lnTo>
                  <a:lnTo>
                    <a:pt x="106" y="1"/>
                  </a:lnTo>
                  <a:lnTo>
                    <a:pt x="94" y="2"/>
                  </a:lnTo>
                  <a:lnTo>
                    <a:pt x="83" y="6"/>
                  </a:lnTo>
                  <a:lnTo>
                    <a:pt x="72" y="9"/>
                  </a:lnTo>
                  <a:lnTo>
                    <a:pt x="62" y="15"/>
                  </a:lnTo>
                  <a:lnTo>
                    <a:pt x="52" y="21"/>
                  </a:lnTo>
                  <a:lnTo>
                    <a:pt x="43" y="27"/>
                  </a:lnTo>
                  <a:lnTo>
                    <a:pt x="35" y="35"/>
                  </a:lnTo>
                  <a:lnTo>
                    <a:pt x="26" y="43"/>
                  </a:lnTo>
                  <a:lnTo>
                    <a:pt x="19" y="52"/>
                  </a:lnTo>
                  <a:lnTo>
                    <a:pt x="14" y="62"/>
                  </a:lnTo>
                  <a:lnTo>
                    <a:pt x="9" y="72"/>
                  </a:lnTo>
                  <a:lnTo>
                    <a:pt x="5" y="84"/>
                  </a:lnTo>
                  <a:lnTo>
                    <a:pt x="2" y="94"/>
                  </a:lnTo>
                  <a:lnTo>
                    <a:pt x="1" y="106"/>
                  </a:lnTo>
                  <a:lnTo>
                    <a:pt x="0" y="119"/>
                  </a:lnTo>
                  <a:lnTo>
                    <a:pt x="0" y="119"/>
                  </a:lnTo>
                  <a:lnTo>
                    <a:pt x="1" y="131"/>
                  </a:lnTo>
                  <a:lnTo>
                    <a:pt x="2" y="142"/>
                  </a:lnTo>
                  <a:lnTo>
                    <a:pt x="5" y="154"/>
                  </a:lnTo>
                  <a:lnTo>
                    <a:pt x="9" y="165"/>
                  </a:lnTo>
                  <a:lnTo>
                    <a:pt x="14" y="175"/>
                  </a:lnTo>
                  <a:lnTo>
                    <a:pt x="19" y="185"/>
                  </a:lnTo>
                  <a:lnTo>
                    <a:pt x="26" y="194"/>
                  </a:lnTo>
                  <a:lnTo>
                    <a:pt x="35" y="202"/>
                  </a:lnTo>
                  <a:lnTo>
                    <a:pt x="43" y="210"/>
                  </a:lnTo>
                  <a:lnTo>
                    <a:pt x="52" y="217"/>
                  </a:lnTo>
                  <a:lnTo>
                    <a:pt x="62" y="223"/>
                  </a:lnTo>
                  <a:lnTo>
                    <a:pt x="72" y="228"/>
                  </a:lnTo>
                  <a:lnTo>
                    <a:pt x="83" y="233"/>
                  </a:lnTo>
                  <a:lnTo>
                    <a:pt x="94" y="235"/>
                  </a:lnTo>
                  <a:lnTo>
                    <a:pt x="106" y="237"/>
                  </a:lnTo>
                  <a:lnTo>
                    <a:pt x="118" y="23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8" name="Freeform 83">
              <a:extLst>
                <a:ext uri="{FF2B5EF4-FFF2-40B4-BE49-F238E27FC236}">
                  <a16:creationId xmlns:a16="http://schemas.microsoft.com/office/drawing/2014/main" id="{58743C14-E1D7-E070-6DD3-B224B426187E}"/>
                </a:ext>
              </a:extLst>
            </p:cNvPr>
            <p:cNvSpPr>
              <a:spLocks/>
            </p:cNvSpPr>
            <p:nvPr userDrawn="1"/>
          </p:nvSpPr>
          <p:spPr bwMode="auto">
            <a:xfrm>
              <a:off x="6923088" y="4475163"/>
              <a:ext cx="387350" cy="369888"/>
            </a:xfrm>
            <a:custGeom>
              <a:avLst/>
              <a:gdLst>
                <a:gd name="T0" fmla="*/ 161 w 244"/>
                <a:gd name="T1" fmla="*/ 152 h 233"/>
                <a:gd name="T2" fmla="*/ 76 w 244"/>
                <a:gd name="T3" fmla="*/ 233 h 233"/>
                <a:gd name="T4" fmla="*/ 55 w 244"/>
                <a:gd name="T5" fmla="*/ 221 h 233"/>
                <a:gd name="T6" fmla="*/ 27 w 244"/>
                <a:gd name="T7" fmla="*/ 197 h 233"/>
                <a:gd name="T8" fmla="*/ 9 w 244"/>
                <a:gd name="T9" fmla="*/ 166 h 233"/>
                <a:gd name="T10" fmla="*/ 2 w 244"/>
                <a:gd name="T11" fmla="*/ 144 h 233"/>
                <a:gd name="T12" fmla="*/ 1 w 244"/>
                <a:gd name="T13" fmla="*/ 108 h 233"/>
                <a:gd name="T14" fmla="*/ 9 w 244"/>
                <a:gd name="T15" fmla="*/ 74 h 233"/>
                <a:gd name="T16" fmla="*/ 21 w 244"/>
                <a:gd name="T17" fmla="*/ 53 h 233"/>
                <a:gd name="T18" fmla="*/ 46 w 244"/>
                <a:gd name="T19" fmla="*/ 26 h 233"/>
                <a:gd name="T20" fmla="*/ 77 w 244"/>
                <a:gd name="T21" fmla="*/ 7 h 233"/>
                <a:gd name="T22" fmla="*/ 96 w 244"/>
                <a:gd name="T23" fmla="*/ 2 h 233"/>
                <a:gd name="T24" fmla="*/ 127 w 244"/>
                <a:gd name="T25" fmla="*/ 0 h 233"/>
                <a:gd name="T26" fmla="*/ 156 w 244"/>
                <a:gd name="T27" fmla="*/ 5 h 233"/>
                <a:gd name="T28" fmla="*/ 177 w 244"/>
                <a:gd name="T29" fmla="*/ 13 h 233"/>
                <a:gd name="T30" fmla="*/ 205 w 244"/>
                <a:gd name="T31" fmla="*/ 33 h 233"/>
                <a:gd name="T32" fmla="*/ 226 w 244"/>
                <a:gd name="T33" fmla="*/ 59 h 233"/>
                <a:gd name="T34" fmla="*/ 237 w 244"/>
                <a:gd name="T35" fmla="*/ 82 h 233"/>
                <a:gd name="T36" fmla="*/ 244 w 244"/>
                <a:gd name="T37" fmla="*/ 119 h 233"/>
                <a:gd name="T38" fmla="*/ 238 w 244"/>
                <a:gd name="T39" fmla="*/ 157 h 233"/>
                <a:gd name="T40" fmla="*/ 223 w 244"/>
                <a:gd name="T41" fmla="*/ 188 h 233"/>
                <a:gd name="T42" fmla="*/ 199 w 244"/>
                <a:gd name="T43" fmla="*/ 215 h 233"/>
                <a:gd name="T44" fmla="*/ 211 w 244"/>
                <a:gd name="T45" fmla="*/ 186 h 233"/>
                <a:gd name="T46" fmla="*/ 152 w 244"/>
                <a:gd name="T47" fmla="*/ 135 h 233"/>
                <a:gd name="T48" fmla="*/ 230 w 244"/>
                <a:gd name="T49" fmla="*/ 146 h 233"/>
                <a:gd name="T50" fmla="*/ 232 w 244"/>
                <a:gd name="T51" fmla="*/ 103 h 233"/>
                <a:gd name="T52" fmla="*/ 156 w 244"/>
                <a:gd name="T53" fmla="*/ 108 h 233"/>
                <a:gd name="T54" fmla="*/ 216 w 244"/>
                <a:gd name="T55" fmla="*/ 62 h 233"/>
                <a:gd name="T56" fmla="*/ 148 w 244"/>
                <a:gd name="T57" fmla="*/ 96 h 233"/>
                <a:gd name="T58" fmla="*/ 184 w 244"/>
                <a:gd name="T59" fmla="*/ 30 h 233"/>
                <a:gd name="T60" fmla="*/ 145 w 244"/>
                <a:gd name="T61" fmla="*/ 13 h 233"/>
                <a:gd name="T62" fmla="*/ 116 w 244"/>
                <a:gd name="T63" fmla="*/ 62 h 233"/>
                <a:gd name="T64" fmla="*/ 102 w 244"/>
                <a:gd name="T65" fmla="*/ 11 h 233"/>
                <a:gd name="T66" fmla="*/ 61 w 244"/>
                <a:gd name="T67" fmla="*/ 28 h 233"/>
                <a:gd name="T68" fmla="*/ 96 w 244"/>
                <a:gd name="T69" fmla="*/ 94 h 233"/>
                <a:gd name="T70" fmla="*/ 29 w 244"/>
                <a:gd name="T71" fmla="*/ 59 h 233"/>
                <a:gd name="T72" fmla="*/ 13 w 244"/>
                <a:gd name="T73" fmla="*/ 98 h 233"/>
                <a:gd name="T74" fmla="*/ 86 w 244"/>
                <a:gd name="T75" fmla="*/ 121 h 233"/>
                <a:gd name="T76" fmla="*/ 14 w 244"/>
                <a:gd name="T77" fmla="*/ 142 h 233"/>
                <a:gd name="T78" fmla="*/ 29 w 244"/>
                <a:gd name="T79" fmla="*/ 183 h 233"/>
                <a:gd name="T80" fmla="*/ 77 w 244"/>
                <a:gd name="T81" fmla="*/ 159 h 233"/>
                <a:gd name="T82" fmla="*/ 93 w 244"/>
                <a:gd name="T83" fmla="*/ 135 h 233"/>
                <a:gd name="T84" fmla="*/ 104 w 244"/>
                <a:gd name="T85" fmla="*/ 14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44" h="233">
                  <a:moveTo>
                    <a:pt x="104" y="144"/>
                  </a:moveTo>
                  <a:lnTo>
                    <a:pt x="148" y="144"/>
                  </a:lnTo>
                  <a:lnTo>
                    <a:pt x="161" y="152"/>
                  </a:lnTo>
                  <a:lnTo>
                    <a:pt x="102" y="152"/>
                  </a:lnTo>
                  <a:lnTo>
                    <a:pt x="79" y="225"/>
                  </a:lnTo>
                  <a:lnTo>
                    <a:pt x="76" y="233"/>
                  </a:lnTo>
                  <a:lnTo>
                    <a:pt x="76" y="233"/>
                  </a:lnTo>
                  <a:lnTo>
                    <a:pt x="66" y="228"/>
                  </a:lnTo>
                  <a:lnTo>
                    <a:pt x="55" y="221"/>
                  </a:lnTo>
                  <a:lnTo>
                    <a:pt x="45" y="214"/>
                  </a:lnTo>
                  <a:lnTo>
                    <a:pt x="36" y="206"/>
                  </a:lnTo>
                  <a:lnTo>
                    <a:pt x="27" y="197"/>
                  </a:lnTo>
                  <a:lnTo>
                    <a:pt x="20" y="187"/>
                  </a:lnTo>
                  <a:lnTo>
                    <a:pt x="14" y="177"/>
                  </a:lnTo>
                  <a:lnTo>
                    <a:pt x="9" y="166"/>
                  </a:lnTo>
                  <a:lnTo>
                    <a:pt x="9" y="166"/>
                  </a:lnTo>
                  <a:lnTo>
                    <a:pt x="5" y="156"/>
                  </a:lnTo>
                  <a:lnTo>
                    <a:pt x="2" y="144"/>
                  </a:lnTo>
                  <a:lnTo>
                    <a:pt x="0" y="132"/>
                  </a:lnTo>
                  <a:lnTo>
                    <a:pt x="0" y="121"/>
                  </a:lnTo>
                  <a:lnTo>
                    <a:pt x="1" y="108"/>
                  </a:lnTo>
                  <a:lnTo>
                    <a:pt x="2" y="96"/>
                  </a:lnTo>
                  <a:lnTo>
                    <a:pt x="5" y="85"/>
                  </a:lnTo>
                  <a:lnTo>
                    <a:pt x="9" y="74"/>
                  </a:lnTo>
                  <a:lnTo>
                    <a:pt x="9" y="74"/>
                  </a:lnTo>
                  <a:lnTo>
                    <a:pt x="14" y="63"/>
                  </a:lnTo>
                  <a:lnTo>
                    <a:pt x="21" y="53"/>
                  </a:lnTo>
                  <a:lnTo>
                    <a:pt x="28" y="43"/>
                  </a:lnTo>
                  <a:lnTo>
                    <a:pt x="36" y="34"/>
                  </a:lnTo>
                  <a:lnTo>
                    <a:pt x="46" y="26"/>
                  </a:lnTo>
                  <a:lnTo>
                    <a:pt x="56" y="19"/>
                  </a:lnTo>
                  <a:lnTo>
                    <a:pt x="67" y="12"/>
                  </a:lnTo>
                  <a:lnTo>
                    <a:pt x="77" y="7"/>
                  </a:lnTo>
                  <a:lnTo>
                    <a:pt x="77" y="7"/>
                  </a:lnTo>
                  <a:lnTo>
                    <a:pt x="87" y="5"/>
                  </a:lnTo>
                  <a:lnTo>
                    <a:pt x="96" y="2"/>
                  </a:lnTo>
                  <a:lnTo>
                    <a:pt x="107" y="0"/>
                  </a:lnTo>
                  <a:lnTo>
                    <a:pt x="116" y="0"/>
                  </a:lnTo>
                  <a:lnTo>
                    <a:pt x="127" y="0"/>
                  </a:lnTo>
                  <a:lnTo>
                    <a:pt x="137" y="0"/>
                  </a:lnTo>
                  <a:lnTo>
                    <a:pt x="146" y="2"/>
                  </a:lnTo>
                  <a:lnTo>
                    <a:pt x="156" y="5"/>
                  </a:lnTo>
                  <a:lnTo>
                    <a:pt x="156" y="5"/>
                  </a:lnTo>
                  <a:lnTo>
                    <a:pt x="166" y="8"/>
                  </a:lnTo>
                  <a:lnTo>
                    <a:pt x="177" y="13"/>
                  </a:lnTo>
                  <a:lnTo>
                    <a:pt x="186" y="19"/>
                  </a:lnTo>
                  <a:lnTo>
                    <a:pt x="196" y="25"/>
                  </a:lnTo>
                  <a:lnTo>
                    <a:pt x="205" y="33"/>
                  </a:lnTo>
                  <a:lnTo>
                    <a:pt x="213" y="41"/>
                  </a:lnTo>
                  <a:lnTo>
                    <a:pt x="220" y="49"/>
                  </a:lnTo>
                  <a:lnTo>
                    <a:pt x="226" y="59"/>
                  </a:lnTo>
                  <a:lnTo>
                    <a:pt x="226" y="59"/>
                  </a:lnTo>
                  <a:lnTo>
                    <a:pt x="232" y="70"/>
                  </a:lnTo>
                  <a:lnTo>
                    <a:pt x="237" y="82"/>
                  </a:lnTo>
                  <a:lnTo>
                    <a:pt x="240" y="94"/>
                  </a:lnTo>
                  <a:lnTo>
                    <a:pt x="243" y="107"/>
                  </a:lnTo>
                  <a:lnTo>
                    <a:pt x="244" y="119"/>
                  </a:lnTo>
                  <a:lnTo>
                    <a:pt x="243" y="132"/>
                  </a:lnTo>
                  <a:lnTo>
                    <a:pt x="241" y="145"/>
                  </a:lnTo>
                  <a:lnTo>
                    <a:pt x="238" y="157"/>
                  </a:lnTo>
                  <a:lnTo>
                    <a:pt x="238" y="157"/>
                  </a:lnTo>
                  <a:lnTo>
                    <a:pt x="232" y="173"/>
                  </a:lnTo>
                  <a:lnTo>
                    <a:pt x="223" y="188"/>
                  </a:lnTo>
                  <a:lnTo>
                    <a:pt x="212" y="202"/>
                  </a:lnTo>
                  <a:lnTo>
                    <a:pt x="206" y="210"/>
                  </a:lnTo>
                  <a:lnTo>
                    <a:pt x="199" y="215"/>
                  </a:lnTo>
                  <a:lnTo>
                    <a:pt x="196" y="210"/>
                  </a:lnTo>
                  <a:lnTo>
                    <a:pt x="166" y="162"/>
                  </a:lnTo>
                  <a:lnTo>
                    <a:pt x="211" y="186"/>
                  </a:lnTo>
                  <a:lnTo>
                    <a:pt x="211" y="186"/>
                  </a:lnTo>
                  <a:lnTo>
                    <a:pt x="212" y="186"/>
                  </a:lnTo>
                  <a:lnTo>
                    <a:pt x="152" y="135"/>
                  </a:lnTo>
                  <a:lnTo>
                    <a:pt x="229" y="146"/>
                  </a:lnTo>
                  <a:lnTo>
                    <a:pt x="229" y="146"/>
                  </a:lnTo>
                  <a:lnTo>
                    <a:pt x="230" y="146"/>
                  </a:lnTo>
                  <a:lnTo>
                    <a:pt x="229" y="146"/>
                  </a:lnTo>
                  <a:lnTo>
                    <a:pt x="157" y="121"/>
                  </a:lnTo>
                  <a:lnTo>
                    <a:pt x="232" y="103"/>
                  </a:lnTo>
                  <a:lnTo>
                    <a:pt x="232" y="103"/>
                  </a:lnTo>
                  <a:lnTo>
                    <a:pt x="232" y="102"/>
                  </a:lnTo>
                  <a:lnTo>
                    <a:pt x="156" y="108"/>
                  </a:lnTo>
                  <a:lnTo>
                    <a:pt x="210" y="67"/>
                  </a:lnTo>
                  <a:lnTo>
                    <a:pt x="216" y="62"/>
                  </a:lnTo>
                  <a:lnTo>
                    <a:pt x="216" y="62"/>
                  </a:lnTo>
                  <a:lnTo>
                    <a:pt x="214" y="62"/>
                  </a:lnTo>
                  <a:lnTo>
                    <a:pt x="158" y="91"/>
                  </a:lnTo>
                  <a:lnTo>
                    <a:pt x="148" y="96"/>
                  </a:lnTo>
                  <a:lnTo>
                    <a:pt x="185" y="30"/>
                  </a:lnTo>
                  <a:lnTo>
                    <a:pt x="185" y="30"/>
                  </a:lnTo>
                  <a:lnTo>
                    <a:pt x="184" y="30"/>
                  </a:lnTo>
                  <a:lnTo>
                    <a:pt x="136" y="88"/>
                  </a:lnTo>
                  <a:lnTo>
                    <a:pt x="145" y="13"/>
                  </a:lnTo>
                  <a:lnTo>
                    <a:pt x="145" y="13"/>
                  </a:lnTo>
                  <a:lnTo>
                    <a:pt x="144" y="13"/>
                  </a:lnTo>
                  <a:lnTo>
                    <a:pt x="122" y="85"/>
                  </a:lnTo>
                  <a:lnTo>
                    <a:pt x="116" y="62"/>
                  </a:lnTo>
                  <a:lnTo>
                    <a:pt x="103" y="11"/>
                  </a:lnTo>
                  <a:lnTo>
                    <a:pt x="103" y="11"/>
                  </a:lnTo>
                  <a:lnTo>
                    <a:pt x="102" y="11"/>
                  </a:lnTo>
                  <a:lnTo>
                    <a:pt x="103" y="16"/>
                  </a:lnTo>
                  <a:lnTo>
                    <a:pt x="108" y="88"/>
                  </a:lnTo>
                  <a:lnTo>
                    <a:pt x="61" y="28"/>
                  </a:lnTo>
                  <a:lnTo>
                    <a:pt x="61" y="28"/>
                  </a:lnTo>
                  <a:lnTo>
                    <a:pt x="61" y="28"/>
                  </a:lnTo>
                  <a:lnTo>
                    <a:pt x="96" y="94"/>
                  </a:lnTo>
                  <a:lnTo>
                    <a:pt x="30" y="59"/>
                  </a:lnTo>
                  <a:lnTo>
                    <a:pt x="30" y="59"/>
                  </a:lnTo>
                  <a:lnTo>
                    <a:pt x="29" y="59"/>
                  </a:lnTo>
                  <a:lnTo>
                    <a:pt x="82" y="102"/>
                  </a:lnTo>
                  <a:lnTo>
                    <a:pt x="88" y="107"/>
                  </a:lnTo>
                  <a:lnTo>
                    <a:pt x="13" y="98"/>
                  </a:lnTo>
                  <a:lnTo>
                    <a:pt x="13" y="98"/>
                  </a:lnTo>
                  <a:lnTo>
                    <a:pt x="13" y="99"/>
                  </a:lnTo>
                  <a:lnTo>
                    <a:pt x="86" y="121"/>
                  </a:lnTo>
                  <a:lnTo>
                    <a:pt x="14" y="142"/>
                  </a:lnTo>
                  <a:lnTo>
                    <a:pt x="14" y="142"/>
                  </a:lnTo>
                  <a:lnTo>
                    <a:pt x="14" y="142"/>
                  </a:lnTo>
                  <a:lnTo>
                    <a:pt x="88" y="133"/>
                  </a:lnTo>
                  <a:lnTo>
                    <a:pt x="29" y="183"/>
                  </a:lnTo>
                  <a:lnTo>
                    <a:pt x="29" y="183"/>
                  </a:lnTo>
                  <a:lnTo>
                    <a:pt x="29" y="184"/>
                  </a:lnTo>
                  <a:lnTo>
                    <a:pt x="30" y="183"/>
                  </a:lnTo>
                  <a:lnTo>
                    <a:pt x="77" y="159"/>
                  </a:lnTo>
                  <a:lnTo>
                    <a:pt x="88" y="142"/>
                  </a:lnTo>
                  <a:lnTo>
                    <a:pt x="101" y="142"/>
                  </a:lnTo>
                  <a:lnTo>
                    <a:pt x="93" y="135"/>
                  </a:lnTo>
                  <a:lnTo>
                    <a:pt x="121" y="89"/>
                  </a:lnTo>
                  <a:lnTo>
                    <a:pt x="104" y="144"/>
                  </a:lnTo>
                  <a:lnTo>
                    <a:pt x="104" y="14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9" name="Freeform 84">
              <a:extLst>
                <a:ext uri="{FF2B5EF4-FFF2-40B4-BE49-F238E27FC236}">
                  <a16:creationId xmlns:a16="http://schemas.microsoft.com/office/drawing/2014/main" id="{F2311A38-C18F-FE35-7988-55D29F3B700D}"/>
                </a:ext>
              </a:extLst>
            </p:cNvPr>
            <p:cNvSpPr>
              <a:spLocks/>
            </p:cNvSpPr>
            <p:nvPr userDrawn="1"/>
          </p:nvSpPr>
          <p:spPr bwMode="auto">
            <a:xfrm>
              <a:off x="6923088" y="4475163"/>
              <a:ext cx="387350" cy="369888"/>
            </a:xfrm>
            <a:custGeom>
              <a:avLst/>
              <a:gdLst>
                <a:gd name="T0" fmla="*/ 161 w 244"/>
                <a:gd name="T1" fmla="*/ 152 h 233"/>
                <a:gd name="T2" fmla="*/ 76 w 244"/>
                <a:gd name="T3" fmla="*/ 233 h 233"/>
                <a:gd name="T4" fmla="*/ 55 w 244"/>
                <a:gd name="T5" fmla="*/ 221 h 233"/>
                <a:gd name="T6" fmla="*/ 27 w 244"/>
                <a:gd name="T7" fmla="*/ 197 h 233"/>
                <a:gd name="T8" fmla="*/ 9 w 244"/>
                <a:gd name="T9" fmla="*/ 166 h 233"/>
                <a:gd name="T10" fmla="*/ 2 w 244"/>
                <a:gd name="T11" fmla="*/ 144 h 233"/>
                <a:gd name="T12" fmla="*/ 1 w 244"/>
                <a:gd name="T13" fmla="*/ 108 h 233"/>
                <a:gd name="T14" fmla="*/ 9 w 244"/>
                <a:gd name="T15" fmla="*/ 74 h 233"/>
                <a:gd name="T16" fmla="*/ 21 w 244"/>
                <a:gd name="T17" fmla="*/ 53 h 233"/>
                <a:gd name="T18" fmla="*/ 46 w 244"/>
                <a:gd name="T19" fmla="*/ 26 h 233"/>
                <a:gd name="T20" fmla="*/ 77 w 244"/>
                <a:gd name="T21" fmla="*/ 7 h 233"/>
                <a:gd name="T22" fmla="*/ 96 w 244"/>
                <a:gd name="T23" fmla="*/ 2 h 233"/>
                <a:gd name="T24" fmla="*/ 127 w 244"/>
                <a:gd name="T25" fmla="*/ 0 h 233"/>
                <a:gd name="T26" fmla="*/ 156 w 244"/>
                <a:gd name="T27" fmla="*/ 5 h 233"/>
                <a:gd name="T28" fmla="*/ 177 w 244"/>
                <a:gd name="T29" fmla="*/ 13 h 233"/>
                <a:gd name="T30" fmla="*/ 205 w 244"/>
                <a:gd name="T31" fmla="*/ 33 h 233"/>
                <a:gd name="T32" fmla="*/ 226 w 244"/>
                <a:gd name="T33" fmla="*/ 59 h 233"/>
                <a:gd name="T34" fmla="*/ 237 w 244"/>
                <a:gd name="T35" fmla="*/ 82 h 233"/>
                <a:gd name="T36" fmla="*/ 244 w 244"/>
                <a:gd name="T37" fmla="*/ 119 h 233"/>
                <a:gd name="T38" fmla="*/ 238 w 244"/>
                <a:gd name="T39" fmla="*/ 157 h 233"/>
                <a:gd name="T40" fmla="*/ 223 w 244"/>
                <a:gd name="T41" fmla="*/ 188 h 233"/>
                <a:gd name="T42" fmla="*/ 199 w 244"/>
                <a:gd name="T43" fmla="*/ 215 h 233"/>
                <a:gd name="T44" fmla="*/ 211 w 244"/>
                <a:gd name="T45" fmla="*/ 186 h 233"/>
                <a:gd name="T46" fmla="*/ 152 w 244"/>
                <a:gd name="T47" fmla="*/ 135 h 233"/>
                <a:gd name="T48" fmla="*/ 230 w 244"/>
                <a:gd name="T49" fmla="*/ 146 h 233"/>
                <a:gd name="T50" fmla="*/ 232 w 244"/>
                <a:gd name="T51" fmla="*/ 103 h 233"/>
                <a:gd name="T52" fmla="*/ 156 w 244"/>
                <a:gd name="T53" fmla="*/ 108 h 233"/>
                <a:gd name="T54" fmla="*/ 216 w 244"/>
                <a:gd name="T55" fmla="*/ 62 h 233"/>
                <a:gd name="T56" fmla="*/ 148 w 244"/>
                <a:gd name="T57" fmla="*/ 96 h 233"/>
                <a:gd name="T58" fmla="*/ 184 w 244"/>
                <a:gd name="T59" fmla="*/ 30 h 233"/>
                <a:gd name="T60" fmla="*/ 145 w 244"/>
                <a:gd name="T61" fmla="*/ 13 h 233"/>
                <a:gd name="T62" fmla="*/ 116 w 244"/>
                <a:gd name="T63" fmla="*/ 62 h 233"/>
                <a:gd name="T64" fmla="*/ 102 w 244"/>
                <a:gd name="T65" fmla="*/ 11 h 233"/>
                <a:gd name="T66" fmla="*/ 61 w 244"/>
                <a:gd name="T67" fmla="*/ 28 h 233"/>
                <a:gd name="T68" fmla="*/ 96 w 244"/>
                <a:gd name="T69" fmla="*/ 94 h 233"/>
                <a:gd name="T70" fmla="*/ 29 w 244"/>
                <a:gd name="T71" fmla="*/ 59 h 233"/>
                <a:gd name="T72" fmla="*/ 13 w 244"/>
                <a:gd name="T73" fmla="*/ 98 h 233"/>
                <a:gd name="T74" fmla="*/ 86 w 244"/>
                <a:gd name="T75" fmla="*/ 121 h 233"/>
                <a:gd name="T76" fmla="*/ 14 w 244"/>
                <a:gd name="T77" fmla="*/ 142 h 233"/>
                <a:gd name="T78" fmla="*/ 29 w 244"/>
                <a:gd name="T79" fmla="*/ 183 h 233"/>
                <a:gd name="T80" fmla="*/ 77 w 244"/>
                <a:gd name="T81" fmla="*/ 159 h 233"/>
                <a:gd name="T82" fmla="*/ 93 w 244"/>
                <a:gd name="T83" fmla="*/ 135 h 233"/>
                <a:gd name="T84" fmla="*/ 104 w 244"/>
                <a:gd name="T85" fmla="*/ 14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44" h="233">
                  <a:moveTo>
                    <a:pt x="104" y="144"/>
                  </a:moveTo>
                  <a:lnTo>
                    <a:pt x="148" y="144"/>
                  </a:lnTo>
                  <a:lnTo>
                    <a:pt x="161" y="152"/>
                  </a:lnTo>
                  <a:lnTo>
                    <a:pt x="102" y="152"/>
                  </a:lnTo>
                  <a:lnTo>
                    <a:pt x="79" y="225"/>
                  </a:lnTo>
                  <a:lnTo>
                    <a:pt x="76" y="233"/>
                  </a:lnTo>
                  <a:lnTo>
                    <a:pt x="76" y="233"/>
                  </a:lnTo>
                  <a:lnTo>
                    <a:pt x="66" y="228"/>
                  </a:lnTo>
                  <a:lnTo>
                    <a:pt x="55" y="221"/>
                  </a:lnTo>
                  <a:lnTo>
                    <a:pt x="45" y="214"/>
                  </a:lnTo>
                  <a:lnTo>
                    <a:pt x="36" y="206"/>
                  </a:lnTo>
                  <a:lnTo>
                    <a:pt x="27" y="197"/>
                  </a:lnTo>
                  <a:lnTo>
                    <a:pt x="20" y="187"/>
                  </a:lnTo>
                  <a:lnTo>
                    <a:pt x="14" y="177"/>
                  </a:lnTo>
                  <a:lnTo>
                    <a:pt x="9" y="166"/>
                  </a:lnTo>
                  <a:lnTo>
                    <a:pt x="9" y="166"/>
                  </a:lnTo>
                  <a:lnTo>
                    <a:pt x="5" y="156"/>
                  </a:lnTo>
                  <a:lnTo>
                    <a:pt x="2" y="144"/>
                  </a:lnTo>
                  <a:lnTo>
                    <a:pt x="0" y="132"/>
                  </a:lnTo>
                  <a:lnTo>
                    <a:pt x="0" y="121"/>
                  </a:lnTo>
                  <a:lnTo>
                    <a:pt x="1" y="108"/>
                  </a:lnTo>
                  <a:lnTo>
                    <a:pt x="2" y="96"/>
                  </a:lnTo>
                  <a:lnTo>
                    <a:pt x="5" y="85"/>
                  </a:lnTo>
                  <a:lnTo>
                    <a:pt x="9" y="74"/>
                  </a:lnTo>
                  <a:lnTo>
                    <a:pt x="9" y="74"/>
                  </a:lnTo>
                  <a:lnTo>
                    <a:pt x="14" y="63"/>
                  </a:lnTo>
                  <a:lnTo>
                    <a:pt x="21" y="53"/>
                  </a:lnTo>
                  <a:lnTo>
                    <a:pt x="28" y="43"/>
                  </a:lnTo>
                  <a:lnTo>
                    <a:pt x="36" y="34"/>
                  </a:lnTo>
                  <a:lnTo>
                    <a:pt x="46" y="26"/>
                  </a:lnTo>
                  <a:lnTo>
                    <a:pt x="56" y="19"/>
                  </a:lnTo>
                  <a:lnTo>
                    <a:pt x="67" y="12"/>
                  </a:lnTo>
                  <a:lnTo>
                    <a:pt x="77" y="7"/>
                  </a:lnTo>
                  <a:lnTo>
                    <a:pt x="77" y="7"/>
                  </a:lnTo>
                  <a:lnTo>
                    <a:pt x="87" y="5"/>
                  </a:lnTo>
                  <a:lnTo>
                    <a:pt x="96" y="2"/>
                  </a:lnTo>
                  <a:lnTo>
                    <a:pt x="107" y="0"/>
                  </a:lnTo>
                  <a:lnTo>
                    <a:pt x="116" y="0"/>
                  </a:lnTo>
                  <a:lnTo>
                    <a:pt x="127" y="0"/>
                  </a:lnTo>
                  <a:lnTo>
                    <a:pt x="137" y="0"/>
                  </a:lnTo>
                  <a:lnTo>
                    <a:pt x="146" y="2"/>
                  </a:lnTo>
                  <a:lnTo>
                    <a:pt x="156" y="5"/>
                  </a:lnTo>
                  <a:lnTo>
                    <a:pt x="156" y="5"/>
                  </a:lnTo>
                  <a:lnTo>
                    <a:pt x="166" y="8"/>
                  </a:lnTo>
                  <a:lnTo>
                    <a:pt x="177" y="13"/>
                  </a:lnTo>
                  <a:lnTo>
                    <a:pt x="186" y="19"/>
                  </a:lnTo>
                  <a:lnTo>
                    <a:pt x="196" y="25"/>
                  </a:lnTo>
                  <a:lnTo>
                    <a:pt x="205" y="33"/>
                  </a:lnTo>
                  <a:lnTo>
                    <a:pt x="213" y="41"/>
                  </a:lnTo>
                  <a:lnTo>
                    <a:pt x="220" y="49"/>
                  </a:lnTo>
                  <a:lnTo>
                    <a:pt x="226" y="59"/>
                  </a:lnTo>
                  <a:lnTo>
                    <a:pt x="226" y="59"/>
                  </a:lnTo>
                  <a:lnTo>
                    <a:pt x="232" y="70"/>
                  </a:lnTo>
                  <a:lnTo>
                    <a:pt x="237" y="82"/>
                  </a:lnTo>
                  <a:lnTo>
                    <a:pt x="240" y="94"/>
                  </a:lnTo>
                  <a:lnTo>
                    <a:pt x="243" y="107"/>
                  </a:lnTo>
                  <a:lnTo>
                    <a:pt x="244" y="119"/>
                  </a:lnTo>
                  <a:lnTo>
                    <a:pt x="243" y="132"/>
                  </a:lnTo>
                  <a:lnTo>
                    <a:pt x="241" y="145"/>
                  </a:lnTo>
                  <a:lnTo>
                    <a:pt x="238" y="157"/>
                  </a:lnTo>
                  <a:lnTo>
                    <a:pt x="238" y="157"/>
                  </a:lnTo>
                  <a:lnTo>
                    <a:pt x="232" y="173"/>
                  </a:lnTo>
                  <a:lnTo>
                    <a:pt x="223" y="188"/>
                  </a:lnTo>
                  <a:lnTo>
                    <a:pt x="212" y="202"/>
                  </a:lnTo>
                  <a:lnTo>
                    <a:pt x="206" y="210"/>
                  </a:lnTo>
                  <a:lnTo>
                    <a:pt x="199" y="215"/>
                  </a:lnTo>
                  <a:lnTo>
                    <a:pt x="196" y="210"/>
                  </a:lnTo>
                  <a:lnTo>
                    <a:pt x="166" y="162"/>
                  </a:lnTo>
                  <a:lnTo>
                    <a:pt x="211" y="186"/>
                  </a:lnTo>
                  <a:lnTo>
                    <a:pt x="211" y="186"/>
                  </a:lnTo>
                  <a:lnTo>
                    <a:pt x="212" y="186"/>
                  </a:lnTo>
                  <a:lnTo>
                    <a:pt x="152" y="135"/>
                  </a:lnTo>
                  <a:lnTo>
                    <a:pt x="229" y="146"/>
                  </a:lnTo>
                  <a:lnTo>
                    <a:pt x="229" y="146"/>
                  </a:lnTo>
                  <a:lnTo>
                    <a:pt x="230" y="146"/>
                  </a:lnTo>
                  <a:lnTo>
                    <a:pt x="229" y="146"/>
                  </a:lnTo>
                  <a:lnTo>
                    <a:pt x="157" y="121"/>
                  </a:lnTo>
                  <a:lnTo>
                    <a:pt x="232" y="103"/>
                  </a:lnTo>
                  <a:lnTo>
                    <a:pt x="232" y="103"/>
                  </a:lnTo>
                  <a:lnTo>
                    <a:pt x="232" y="102"/>
                  </a:lnTo>
                  <a:lnTo>
                    <a:pt x="156" y="108"/>
                  </a:lnTo>
                  <a:lnTo>
                    <a:pt x="210" y="67"/>
                  </a:lnTo>
                  <a:lnTo>
                    <a:pt x="216" y="62"/>
                  </a:lnTo>
                  <a:lnTo>
                    <a:pt x="216" y="62"/>
                  </a:lnTo>
                  <a:lnTo>
                    <a:pt x="214" y="62"/>
                  </a:lnTo>
                  <a:lnTo>
                    <a:pt x="158" y="91"/>
                  </a:lnTo>
                  <a:lnTo>
                    <a:pt x="148" y="96"/>
                  </a:lnTo>
                  <a:lnTo>
                    <a:pt x="185" y="30"/>
                  </a:lnTo>
                  <a:lnTo>
                    <a:pt x="185" y="30"/>
                  </a:lnTo>
                  <a:lnTo>
                    <a:pt x="184" y="30"/>
                  </a:lnTo>
                  <a:lnTo>
                    <a:pt x="136" y="88"/>
                  </a:lnTo>
                  <a:lnTo>
                    <a:pt x="145" y="13"/>
                  </a:lnTo>
                  <a:lnTo>
                    <a:pt x="145" y="13"/>
                  </a:lnTo>
                  <a:lnTo>
                    <a:pt x="144" y="13"/>
                  </a:lnTo>
                  <a:lnTo>
                    <a:pt x="122" y="85"/>
                  </a:lnTo>
                  <a:lnTo>
                    <a:pt x="116" y="62"/>
                  </a:lnTo>
                  <a:lnTo>
                    <a:pt x="103" y="11"/>
                  </a:lnTo>
                  <a:lnTo>
                    <a:pt x="103" y="11"/>
                  </a:lnTo>
                  <a:lnTo>
                    <a:pt x="102" y="11"/>
                  </a:lnTo>
                  <a:lnTo>
                    <a:pt x="103" y="16"/>
                  </a:lnTo>
                  <a:lnTo>
                    <a:pt x="108" y="88"/>
                  </a:lnTo>
                  <a:lnTo>
                    <a:pt x="61" y="28"/>
                  </a:lnTo>
                  <a:lnTo>
                    <a:pt x="61" y="28"/>
                  </a:lnTo>
                  <a:lnTo>
                    <a:pt x="61" y="28"/>
                  </a:lnTo>
                  <a:lnTo>
                    <a:pt x="96" y="94"/>
                  </a:lnTo>
                  <a:lnTo>
                    <a:pt x="30" y="59"/>
                  </a:lnTo>
                  <a:lnTo>
                    <a:pt x="30" y="59"/>
                  </a:lnTo>
                  <a:lnTo>
                    <a:pt x="29" y="59"/>
                  </a:lnTo>
                  <a:lnTo>
                    <a:pt x="82" y="102"/>
                  </a:lnTo>
                  <a:lnTo>
                    <a:pt x="88" y="107"/>
                  </a:lnTo>
                  <a:lnTo>
                    <a:pt x="13" y="98"/>
                  </a:lnTo>
                  <a:lnTo>
                    <a:pt x="13" y="98"/>
                  </a:lnTo>
                  <a:lnTo>
                    <a:pt x="13" y="99"/>
                  </a:lnTo>
                  <a:lnTo>
                    <a:pt x="86" y="121"/>
                  </a:lnTo>
                  <a:lnTo>
                    <a:pt x="14" y="142"/>
                  </a:lnTo>
                  <a:lnTo>
                    <a:pt x="14" y="142"/>
                  </a:lnTo>
                  <a:lnTo>
                    <a:pt x="14" y="142"/>
                  </a:lnTo>
                  <a:lnTo>
                    <a:pt x="88" y="133"/>
                  </a:lnTo>
                  <a:lnTo>
                    <a:pt x="29" y="183"/>
                  </a:lnTo>
                  <a:lnTo>
                    <a:pt x="29" y="183"/>
                  </a:lnTo>
                  <a:lnTo>
                    <a:pt x="29" y="184"/>
                  </a:lnTo>
                  <a:lnTo>
                    <a:pt x="30" y="183"/>
                  </a:lnTo>
                  <a:lnTo>
                    <a:pt x="77" y="159"/>
                  </a:lnTo>
                  <a:lnTo>
                    <a:pt x="88" y="142"/>
                  </a:lnTo>
                  <a:lnTo>
                    <a:pt x="101" y="142"/>
                  </a:lnTo>
                  <a:lnTo>
                    <a:pt x="93" y="135"/>
                  </a:lnTo>
                  <a:lnTo>
                    <a:pt x="121" y="89"/>
                  </a:lnTo>
                  <a:lnTo>
                    <a:pt x="104" y="144"/>
                  </a:lnTo>
                  <a:lnTo>
                    <a:pt x="104" y="14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10" name="Freeform 85">
              <a:extLst>
                <a:ext uri="{FF2B5EF4-FFF2-40B4-BE49-F238E27FC236}">
                  <a16:creationId xmlns:a16="http://schemas.microsoft.com/office/drawing/2014/main" id="{D6C05031-A3A4-E339-E2C2-200FA5109BC5}"/>
                </a:ext>
              </a:extLst>
            </p:cNvPr>
            <p:cNvSpPr>
              <a:spLocks/>
            </p:cNvSpPr>
            <p:nvPr userDrawn="1"/>
          </p:nvSpPr>
          <p:spPr bwMode="auto">
            <a:xfrm>
              <a:off x="7337426" y="4533901"/>
              <a:ext cx="265113" cy="266700"/>
            </a:xfrm>
            <a:custGeom>
              <a:avLst/>
              <a:gdLst>
                <a:gd name="T0" fmla="*/ 59 w 167"/>
                <a:gd name="T1" fmla="*/ 168 h 168"/>
                <a:gd name="T2" fmla="*/ 0 w 167"/>
                <a:gd name="T3" fmla="*/ 168 h 168"/>
                <a:gd name="T4" fmla="*/ 47 w 167"/>
                <a:gd name="T5" fmla="*/ 0 h 168"/>
                <a:gd name="T6" fmla="*/ 167 w 167"/>
                <a:gd name="T7" fmla="*/ 0 h 168"/>
                <a:gd name="T8" fmla="*/ 156 w 167"/>
                <a:gd name="T9" fmla="*/ 40 h 168"/>
                <a:gd name="T10" fmla="*/ 94 w 167"/>
                <a:gd name="T11" fmla="*/ 40 h 168"/>
                <a:gd name="T12" fmla="*/ 87 w 167"/>
                <a:gd name="T13" fmla="*/ 68 h 168"/>
                <a:gd name="T14" fmla="*/ 148 w 167"/>
                <a:gd name="T15" fmla="*/ 68 h 168"/>
                <a:gd name="T16" fmla="*/ 137 w 167"/>
                <a:gd name="T17" fmla="*/ 106 h 168"/>
                <a:gd name="T18" fmla="*/ 76 w 167"/>
                <a:gd name="T19" fmla="*/ 106 h 168"/>
                <a:gd name="T20" fmla="*/ 59 w 167"/>
                <a:gd name="T21" fmla="*/ 168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7" h="168">
                  <a:moveTo>
                    <a:pt x="59" y="168"/>
                  </a:moveTo>
                  <a:lnTo>
                    <a:pt x="0" y="168"/>
                  </a:lnTo>
                  <a:lnTo>
                    <a:pt x="47" y="0"/>
                  </a:lnTo>
                  <a:lnTo>
                    <a:pt x="167" y="0"/>
                  </a:lnTo>
                  <a:lnTo>
                    <a:pt x="156" y="40"/>
                  </a:lnTo>
                  <a:lnTo>
                    <a:pt x="94" y="40"/>
                  </a:lnTo>
                  <a:lnTo>
                    <a:pt x="87" y="68"/>
                  </a:lnTo>
                  <a:lnTo>
                    <a:pt x="148" y="68"/>
                  </a:lnTo>
                  <a:lnTo>
                    <a:pt x="137" y="106"/>
                  </a:lnTo>
                  <a:lnTo>
                    <a:pt x="76" y="106"/>
                  </a:lnTo>
                  <a:lnTo>
                    <a:pt x="59" y="16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11" name="Freeform 86">
              <a:extLst>
                <a:ext uri="{FF2B5EF4-FFF2-40B4-BE49-F238E27FC236}">
                  <a16:creationId xmlns:a16="http://schemas.microsoft.com/office/drawing/2014/main" id="{5E611A60-5FB0-5778-7824-2F2B8CBE95F7}"/>
                </a:ext>
              </a:extLst>
            </p:cNvPr>
            <p:cNvSpPr>
              <a:spLocks noEditPoints="1"/>
            </p:cNvSpPr>
            <p:nvPr userDrawn="1"/>
          </p:nvSpPr>
          <p:spPr bwMode="auto">
            <a:xfrm>
              <a:off x="7553326" y="4533901"/>
              <a:ext cx="166688" cy="266700"/>
            </a:xfrm>
            <a:custGeom>
              <a:avLst/>
              <a:gdLst>
                <a:gd name="T0" fmla="*/ 58 w 105"/>
                <a:gd name="T1" fmla="*/ 168 h 168"/>
                <a:gd name="T2" fmla="*/ 0 w 105"/>
                <a:gd name="T3" fmla="*/ 168 h 168"/>
                <a:gd name="T4" fmla="*/ 34 w 105"/>
                <a:gd name="T5" fmla="*/ 46 h 168"/>
                <a:gd name="T6" fmla="*/ 93 w 105"/>
                <a:gd name="T7" fmla="*/ 46 h 168"/>
                <a:gd name="T8" fmla="*/ 58 w 105"/>
                <a:gd name="T9" fmla="*/ 168 h 168"/>
                <a:gd name="T10" fmla="*/ 95 w 105"/>
                <a:gd name="T11" fmla="*/ 34 h 168"/>
                <a:gd name="T12" fmla="*/ 38 w 105"/>
                <a:gd name="T13" fmla="*/ 34 h 168"/>
                <a:gd name="T14" fmla="*/ 47 w 105"/>
                <a:gd name="T15" fmla="*/ 0 h 168"/>
                <a:gd name="T16" fmla="*/ 105 w 105"/>
                <a:gd name="T17" fmla="*/ 0 h 168"/>
                <a:gd name="T18" fmla="*/ 95 w 105"/>
                <a:gd name="T19" fmla="*/ 34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5" h="168">
                  <a:moveTo>
                    <a:pt x="58" y="168"/>
                  </a:moveTo>
                  <a:lnTo>
                    <a:pt x="0" y="168"/>
                  </a:lnTo>
                  <a:lnTo>
                    <a:pt x="34" y="46"/>
                  </a:lnTo>
                  <a:lnTo>
                    <a:pt x="93" y="46"/>
                  </a:lnTo>
                  <a:lnTo>
                    <a:pt x="58" y="168"/>
                  </a:lnTo>
                  <a:close/>
                  <a:moveTo>
                    <a:pt x="95" y="34"/>
                  </a:moveTo>
                  <a:lnTo>
                    <a:pt x="38" y="34"/>
                  </a:lnTo>
                  <a:lnTo>
                    <a:pt x="47" y="0"/>
                  </a:lnTo>
                  <a:lnTo>
                    <a:pt x="105" y="0"/>
                  </a:lnTo>
                  <a:lnTo>
                    <a:pt x="95" y="3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12" name="Freeform 87">
              <a:extLst>
                <a:ext uri="{FF2B5EF4-FFF2-40B4-BE49-F238E27FC236}">
                  <a16:creationId xmlns:a16="http://schemas.microsoft.com/office/drawing/2014/main" id="{1889A4AA-07EE-EA32-F3AE-5E72D5889AB6}"/>
                </a:ext>
              </a:extLst>
            </p:cNvPr>
            <p:cNvSpPr>
              <a:spLocks noEditPoints="1"/>
            </p:cNvSpPr>
            <p:nvPr userDrawn="1"/>
          </p:nvSpPr>
          <p:spPr bwMode="auto">
            <a:xfrm>
              <a:off x="7685088" y="4533901"/>
              <a:ext cx="273050" cy="269875"/>
            </a:xfrm>
            <a:custGeom>
              <a:avLst/>
              <a:gdLst>
                <a:gd name="T0" fmla="*/ 125 w 172"/>
                <a:gd name="T1" fmla="*/ 168 h 170"/>
                <a:gd name="T2" fmla="*/ 68 w 172"/>
                <a:gd name="T3" fmla="*/ 168 h 170"/>
                <a:gd name="T4" fmla="*/ 72 w 172"/>
                <a:gd name="T5" fmla="*/ 154 h 170"/>
                <a:gd name="T6" fmla="*/ 72 w 172"/>
                <a:gd name="T7" fmla="*/ 154 h 170"/>
                <a:gd name="T8" fmla="*/ 64 w 172"/>
                <a:gd name="T9" fmla="*/ 161 h 170"/>
                <a:gd name="T10" fmla="*/ 54 w 172"/>
                <a:gd name="T11" fmla="*/ 165 h 170"/>
                <a:gd name="T12" fmla="*/ 44 w 172"/>
                <a:gd name="T13" fmla="*/ 169 h 170"/>
                <a:gd name="T14" fmla="*/ 31 w 172"/>
                <a:gd name="T15" fmla="*/ 170 h 170"/>
                <a:gd name="T16" fmla="*/ 31 w 172"/>
                <a:gd name="T17" fmla="*/ 170 h 170"/>
                <a:gd name="T18" fmla="*/ 24 w 172"/>
                <a:gd name="T19" fmla="*/ 170 h 170"/>
                <a:gd name="T20" fmla="*/ 18 w 172"/>
                <a:gd name="T21" fmla="*/ 169 h 170"/>
                <a:gd name="T22" fmla="*/ 12 w 172"/>
                <a:gd name="T23" fmla="*/ 167 h 170"/>
                <a:gd name="T24" fmla="*/ 9 w 172"/>
                <a:gd name="T25" fmla="*/ 163 h 170"/>
                <a:gd name="T26" fmla="*/ 5 w 172"/>
                <a:gd name="T27" fmla="*/ 160 h 170"/>
                <a:gd name="T28" fmla="*/ 2 w 172"/>
                <a:gd name="T29" fmla="*/ 155 h 170"/>
                <a:gd name="T30" fmla="*/ 0 w 172"/>
                <a:gd name="T31" fmla="*/ 149 h 170"/>
                <a:gd name="T32" fmla="*/ 0 w 172"/>
                <a:gd name="T33" fmla="*/ 142 h 170"/>
                <a:gd name="T34" fmla="*/ 0 w 172"/>
                <a:gd name="T35" fmla="*/ 142 h 170"/>
                <a:gd name="T36" fmla="*/ 2 w 172"/>
                <a:gd name="T37" fmla="*/ 126 h 170"/>
                <a:gd name="T38" fmla="*/ 5 w 172"/>
                <a:gd name="T39" fmla="*/ 106 h 170"/>
                <a:gd name="T40" fmla="*/ 12 w 172"/>
                <a:gd name="T41" fmla="*/ 86 h 170"/>
                <a:gd name="T42" fmla="*/ 20 w 172"/>
                <a:gd name="T43" fmla="*/ 68 h 170"/>
                <a:gd name="T44" fmla="*/ 20 w 172"/>
                <a:gd name="T45" fmla="*/ 68 h 170"/>
                <a:gd name="T46" fmla="*/ 24 w 172"/>
                <a:gd name="T47" fmla="*/ 62 h 170"/>
                <a:gd name="T48" fmla="*/ 29 w 172"/>
                <a:gd name="T49" fmla="*/ 58 h 170"/>
                <a:gd name="T50" fmla="*/ 33 w 172"/>
                <a:gd name="T51" fmla="*/ 53 h 170"/>
                <a:gd name="T52" fmla="*/ 39 w 172"/>
                <a:gd name="T53" fmla="*/ 50 h 170"/>
                <a:gd name="T54" fmla="*/ 45 w 172"/>
                <a:gd name="T55" fmla="*/ 47 h 170"/>
                <a:gd name="T56" fmla="*/ 51 w 172"/>
                <a:gd name="T57" fmla="*/ 45 h 170"/>
                <a:gd name="T58" fmla="*/ 58 w 172"/>
                <a:gd name="T59" fmla="*/ 44 h 170"/>
                <a:gd name="T60" fmla="*/ 65 w 172"/>
                <a:gd name="T61" fmla="*/ 44 h 170"/>
                <a:gd name="T62" fmla="*/ 65 w 172"/>
                <a:gd name="T63" fmla="*/ 44 h 170"/>
                <a:gd name="T64" fmla="*/ 77 w 172"/>
                <a:gd name="T65" fmla="*/ 45 h 170"/>
                <a:gd name="T66" fmla="*/ 86 w 172"/>
                <a:gd name="T67" fmla="*/ 48 h 170"/>
                <a:gd name="T68" fmla="*/ 93 w 172"/>
                <a:gd name="T69" fmla="*/ 53 h 170"/>
                <a:gd name="T70" fmla="*/ 98 w 172"/>
                <a:gd name="T71" fmla="*/ 60 h 170"/>
                <a:gd name="T72" fmla="*/ 114 w 172"/>
                <a:gd name="T73" fmla="*/ 0 h 170"/>
                <a:gd name="T74" fmla="*/ 172 w 172"/>
                <a:gd name="T75" fmla="*/ 0 h 170"/>
                <a:gd name="T76" fmla="*/ 125 w 172"/>
                <a:gd name="T77" fmla="*/ 168 h 170"/>
                <a:gd name="T78" fmla="*/ 81 w 172"/>
                <a:gd name="T79" fmla="*/ 82 h 170"/>
                <a:gd name="T80" fmla="*/ 81 w 172"/>
                <a:gd name="T81" fmla="*/ 82 h 170"/>
                <a:gd name="T82" fmla="*/ 78 w 172"/>
                <a:gd name="T83" fmla="*/ 82 h 170"/>
                <a:gd name="T84" fmla="*/ 74 w 172"/>
                <a:gd name="T85" fmla="*/ 84 h 170"/>
                <a:gd name="T86" fmla="*/ 71 w 172"/>
                <a:gd name="T87" fmla="*/ 86 h 170"/>
                <a:gd name="T88" fmla="*/ 68 w 172"/>
                <a:gd name="T89" fmla="*/ 91 h 170"/>
                <a:gd name="T90" fmla="*/ 68 w 172"/>
                <a:gd name="T91" fmla="*/ 91 h 170"/>
                <a:gd name="T92" fmla="*/ 63 w 172"/>
                <a:gd name="T93" fmla="*/ 106 h 170"/>
                <a:gd name="T94" fmla="*/ 61 w 172"/>
                <a:gd name="T95" fmla="*/ 114 h 170"/>
                <a:gd name="T96" fmla="*/ 60 w 172"/>
                <a:gd name="T97" fmla="*/ 121 h 170"/>
                <a:gd name="T98" fmla="*/ 60 w 172"/>
                <a:gd name="T99" fmla="*/ 121 h 170"/>
                <a:gd name="T100" fmla="*/ 61 w 172"/>
                <a:gd name="T101" fmla="*/ 125 h 170"/>
                <a:gd name="T102" fmla="*/ 63 w 172"/>
                <a:gd name="T103" fmla="*/ 127 h 170"/>
                <a:gd name="T104" fmla="*/ 65 w 172"/>
                <a:gd name="T105" fmla="*/ 129 h 170"/>
                <a:gd name="T106" fmla="*/ 70 w 172"/>
                <a:gd name="T107" fmla="*/ 130 h 170"/>
                <a:gd name="T108" fmla="*/ 70 w 172"/>
                <a:gd name="T109" fmla="*/ 130 h 170"/>
                <a:gd name="T110" fmla="*/ 74 w 172"/>
                <a:gd name="T111" fmla="*/ 129 h 170"/>
                <a:gd name="T112" fmla="*/ 79 w 172"/>
                <a:gd name="T113" fmla="*/ 127 h 170"/>
                <a:gd name="T114" fmla="*/ 91 w 172"/>
                <a:gd name="T115" fmla="*/ 87 h 170"/>
                <a:gd name="T116" fmla="*/ 91 w 172"/>
                <a:gd name="T117" fmla="*/ 87 h 170"/>
                <a:gd name="T118" fmla="*/ 87 w 172"/>
                <a:gd name="T119" fmla="*/ 84 h 170"/>
                <a:gd name="T120" fmla="*/ 81 w 172"/>
                <a:gd name="T121" fmla="*/ 82 h 170"/>
                <a:gd name="T122" fmla="*/ 81 w 172"/>
                <a:gd name="T123" fmla="*/ 82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72" h="170">
                  <a:moveTo>
                    <a:pt x="125" y="168"/>
                  </a:moveTo>
                  <a:lnTo>
                    <a:pt x="68" y="168"/>
                  </a:lnTo>
                  <a:lnTo>
                    <a:pt x="72" y="154"/>
                  </a:lnTo>
                  <a:lnTo>
                    <a:pt x="72" y="154"/>
                  </a:lnTo>
                  <a:lnTo>
                    <a:pt x="64" y="161"/>
                  </a:lnTo>
                  <a:lnTo>
                    <a:pt x="54" y="165"/>
                  </a:lnTo>
                  <a:lnTo>
                    <a:pt x="44" y="169"/>
                  </a:lnTo>
                  <a:lnTo>
                    <a:pt x="31" y="170"/>
                  </a:lnTo>
                  <a:lnTo>
                    <a:pt x="31" y="170"/>
                  </a:lnTo>
                  <a:lnTo>
                    <a:pt x="24" y="170"/>
                  </a:lnTo>
                  <a:lnTo>
                    <a:pt x="18" y="169"/>
                  </a:lnTo>
                  <a:lnTo>
                    <a:pt x="12" y="167"/>
                  </a:lnTo>
                  <a:lnTo>
                    <a:pt x="9" y="163"/>
                  </a:lnTo>
                  <a:lnTo>
                    <a:pt x="5" y="160"/>
                  </a:lnTo>
                  <a:lnTo>
                    <a:pt x="2" y="155"/>
                  </a:lnTo>
                  <a:lnTo>
                    <a:pt x="0" y="149"/>
                  </a:lnTo>
                  <a:lnTo>
                    <a:pt x="0" y="142"/>
                  </a:lnTo>
                  <a:lnTo>
                    <a:pt x="0" y="142"/>
                  </a:lnTo>
                  <a:lnTo>
                    <a:pt x="2" y="126"/>
                  </a:lnTo>
                  <a:lnTo>
                    <a:pt x="5" y="106"/>
                  </a:lnTo>
                  <a:lnTo>
                    <a:pt x="12" y="86"/>
                  </a:lnTo>
                  <a:lnTo>
                    <a:pt x="20" y="68"/>
                  </a:lnTo>
                  <a:lnTo>
                    <a:pt x="20" y="68"/>
                  </a:lnTo>
                  <a:lnTo>
                    <a:pt x="24" y="62"/>
                  </a:lnTo>
                  <a:lnTo>
                    <a:pt x="29" y="58"/>
                  </a:lnTo>
                  <a:lnTo>
                    <a:pt x="33" y="53"/>
                  </a:lnTo>
                  <a:lnTo>
                    <a:pt x="39" y="50"/>
                  </a:lnTo>
                  <a:lnTo>
                    <a:pt x="45" y="47"/>
                  </a:lnTo>
                  <a:lnTo>
                    <a:pt x="51" y="45"/>
                  </a:lnTo>
                  <a:lnTo>
                    <a:pt x="58" y="44"/>
                  </a:lnTo>
                  <a:lnTo>
                    <a:pt x="65" y="44"/>
                  </a:lnTo>
                  <a:lnTo>
                    <a:pt x="65" y="44"/>
                  </a:lnTo>
                  <a:lnTo>
                    <a:pt x="77" y="45"/>
                  </a:lnTo>
                  <a:lnTo>
                    <a:pt x="86" y="48"/>
                  </a:lnTo>
                  <a:lnTo>
                    <a:pt x="93" y="53"/>
                  </a:lnTo>
                  <a:lnTo>
                    <a:pt x="98" y="60"/>
                  </a:lnTo>
                  <a:lnTo>
                    <a:pt x="114" y="0"/>
                  </a:lnTo>
                  <a:lnTo>
                    <a:pt x="172" y="0"/>
                  </a:lnTo>
                  <a:lnTo>
                    <a:pt x="125" y="168"/>
                  </a:lnTo>
                  <a:close/>
                  <a:moveTo>
                    <a:pt x="81" y="82"/>
                  </a:moveTo>
                  <a:lnTo>
                    <a:pt x="81" y="82"/>
                  </a:lnTo>
                  <a:lnTo>
                    <a:pt x="78" y="82"/>
                  </a:lnTo>
                  <a:lnTo>
                    <a:pt x="74" y="84"/>
                  </a:lnTo>
                  <a:lnTo>
                    <a:pt x="71" y="86"/>
                  </a:lnTo>
                  <a:lnTo>
                    <a:pt x="68" y="91"/>
                  </a:lnTo>
                  <a:lnTo>
                    <a:pt x="68" y="91"/>
                  </a:lnTo>
                  <a:lnTo>
                    <a:pt x="63" y="106"/>
                  </a:lnTo>
                  <a:lnTo>
                    <a:pt x="61" y="114"/>
                  </a:lnTo>
                  <a:lnTo>
                    <a:pt x="60" y="121"/>
                  </a:lnTo>
                  <a:lnTo>
                    <a:pt x="60" y="121"/>
                  </a:lnTo>
                  <a:lnTo>
                    <a:pt x="61" y="125"/>
                  </a:lnTo>
                  <a:lnTo>
                    <a:pt x="63" y="127"/>
                  </a:lnTo>
                  <a:lnTo>
                    <a:pt x="65" y="129"/>
                  </a:lnTo>
                  <a:lnTo>
                    <a:pt x="70" y="130"/>
                  </a:lnTo>
                  <a:lnTo>
                    <a:pt x="70" y="130"/>
                  </a:lnTo>
                  <a:lnTo>
                    <a:pt x="74" y="129"/>
                  </a:lnTo>
                  <a:lnTo>
                    <a:pt x="79" y="127"/>
                  </a:lnTo>
                  <a:lnTo>
                    <a:pt x="91" y="87"/>
                  </a:lnTo>
                  <a:lnTo>
                    <a:pt x="91" y="87"/>
                  </a:lnTo>
                  <a:lnTo>
                    <a:pt x="87" y="84"/>
                  </a:lnTo>
                  <a:lnTo>
                    <a:pt x="81" y="82"/>
                  </a:lnTo>
                  <a:lnTo>
                    <a:pt x="81" y="8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13" name="Freeform 88">
              <a:extLst>
                <a:ext uri="{FF2B5EF4-FFF2-40B4-BE49-F238E27FC236}">
                  <a16:creationId xmlns:a16="http://schemas.microsoft.com/office/drawing/2014/main" id="{5072DE8E-C0E4-B3CA-8382-9C83F4AF377A}"/>
                </a:ext>
              </a:extLst>
            </p:cNvPr>
            <p:cNvSpPr>
              <a:spLocks noEditPoints="1"/>
            </p:cNvSpPr>
            <p:nvPr userDrawn="1"/>
          </p:nvSpPr>
          <p:spPr bwMode="auto">
            <a:xfrm>
              <a:off x="7923213" y="4602163"/>
              <a:ext cx="230188" cy="201613"/>
            </a:xfrm>
            <a:custGeom>
              <a:avLst/>
              <a:gdLst>
                <a:gd name="T0" fmla="*/ 58 w 145"/>
                <a:gd name="T1" fmla="*/ 71 h 127"/>
                <a:gd name="T2" fmla="*/ 56 w 145"/>
                <a:gd name="T3" fmla="*/ 80 h 127"/>
                <a:gd name="T4" fmla="*/ 56 w 145"/>
                <a:gd name="T5" fmla="*/ 87 h 127"/>
                <a:gd name="T6" fmla="*/ 57 w 145"/>
                <a:gd name="T7" fmla="*/ 93 h 127"/>
                <a:gd name="T8" fmla="*/ 64 w 145"/>
                <a:gd name="T9" fmla="*/ 97 h 127"/>
                <a:gd name="T10" fmla="*/ 68 w 145"/>
                <a:gd name="T11" fmla="*/ 96 h 127"/>
                <a:gd name="T12" fmla="*/ 75 w 145"/>
                <a:gd name="T13" fmla="*/ 89 h 127"/>
                <a:gd name="T14" fmla="*/ 135 w 145"/>
                <a:gd name="T15" fmla="*/ 82 h 127"/>
                <a:gd name="T16" fmla="*/ 134 w 145"/>
                <a:gd name="T17" fmla="*/ 87 h 127"/>
                <a:gd name="T18" fmla="*/ 128 w 145"/>
                <a:gd name="T19" fmla="*/ 98 h 127"/>
                <a:gd name="T20" fmla="*/ 115 w 145"/>
                <a:gd name="T21" fmla="*/ 111 h 127"/>
                <a:gd name="T22" fmla="*/ 94 w 145"/>
                <a:gd name="T23" fmla="*/ 122 h 127"/>
                <a:gd name="T24" fmla="*/ 72 w 145"/>
                <a:gd name="T25" fmla="*/ 127 h 127"/>
                <a:gd name="T26" fmla="*/ 61 w 145"/>
                <a:gd name="T27" fmla="*/ 127 h 127"/>
                <a:gd name="T28" fmla="*/ 38 w 145"/>
                <a:gd name="T29" fmla="*/ 126 h 127"/>
                <a:gd name="T30" fmla="*/ 18 w 145"/>
                <a:gd name="T31" fmla="*/ 121 h 127"/>
                <a:gd name="T32" fmla="*/ 5 w 145"/>
                <a:gd name="T33" fmla="*/ 110 h 127"/>
                <a:gd name="T34" fmla="*/ 2 w 145"/>
                <a:gd name="T35" fmla="*/ 101 h 127"/>
                <a:gd name="T36" fmla="*/ 0 w 145"/>
                <a:gd name="T37" fmla="*/ 90 h 127"/>
                <a:gd name="T38" fmla="*/ 3 w 145"/>
                <a:gd name="T39" fmla="*/ 75 h 127"/>
                <a:gd name="T40" fmla="*/ 13 w 145"/>
                <a:gd name="T41" fmla="*/ 41 h 127"/>
                <a:gd name="T42" fmla="*/ 22 w 145"/>
                <a:gd name="T43" fmla="*/ 27 h 127"/>
                <a:gd name="T44" fmla="*/ 27 w 145"/>
                <a:gd name="T45" fmla="*/ 19 h 127"/>
                <a:gd name="T46" fmla="*/ 43 w 145"/>
                <a:gd name="T47" fmla="*/ 9 h 127"/>
                <a:gd name="T48" fmla="*/ 59 w 145"/>
                <a:gd name="T49" fmla="*/ 3 h 127"/>
                <a:gd name="T50" fmla="*/ 77 w 145"/>
                <a:gd name="T51" fmla="*/ 1 h 127"/>
                <a:gd name="T52" fmla="*/ 85 w 145"/>
                <a:gd name="T53" fmla="*/ 0 h 127"/>
                <a:gd name="T54" fmla="*/ 109 w 145"/>
                <a:gd name="T55" fmla="*/ 2 h 127"/>
                <a:gd name="T56" fmla="*/ 128 w 145"/>
                <a:gd name="T57" fmla="*/ 8 h 127"/>
                <a:gd name="T58" fmla="*/ 140 w 145"/>
                <a:gd name="T59" fmla="*/ 19 h 127"/>
                <a:gd name="T60" fmla="*/ 145 w 145"/>
                <a:gd name="T61" fmla="*/ 38 h 127"/>
                <a:gd name="T62" fmla="*/ 142 w 145"/>
                <a:gd name="T63" fmla="*/ 53 h 127"/>
                <a:gd name="T64" fmla="*/ 138 w 145"/>
                <a:gd name="T65" fmla="*/ 71 h 127"/>
                <a:gd name="T66" fmla="*/ 80 w 145"/>
                <a:gd name="T67" fmla="*/ 30 h 127"/>
                <a:gd name="T68" fmla="*/ 71 w 145"/>
                <a:gd name="T69" fmla="*/ 35 h 127"/>
                <a:gd name="T70" fmla="*/ 65 w 145"/>
                <a:gd name="T71" fmla="*/ 48 h 127"/>
                <a:gd name="T72" fmla="*/ 88 w 145"/>
                <a:gd name="T73" fmla="*/ 48 h 127"/>
                <a:gd name="T74" fmla="*/ 91 w 145"/>
                <a:gd name="T75" fmla="*/ 39 h 127"/>
                <a:gd name="T76" fmla="*/ 87 w 145"/>
                <a:gd name="T77" fmla="*/ 32 h 127"/>
                <a:gd name="T78" fmla="*/ 80 w 145"/>
                <a:gd name="T79" fmla="*/ 30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45" h="127">
                  <a:moveTo>
                    <a:pt x="138" y="71"/>
                  </a:moveTo>
                  <a:lnTo>
                    <a:pt x="58" y="71"/>
                  </a:lnTo>
                  <a:lnTo>
                    <a:pt x="58" y="71"/>
                  </a:lnTo>
                  <a:lnTo>
                    <a:pt x="56" y="80"/>
                  </a:lnTo>
                  <a:lnTo>
                    <a:pt x="56" y="87"/>
                  </a:lnTo>
                  <a:lnTo>
                    <a:pt x="56" y="87"/>
                  </a:lnTo>
                  <a:lnTo>
                    <a:pt x="56" y="90"/>
                  </a:lnTo>
                  <a:lnTo>
                    <a:pt x="57" y="93"/>
                  </a:lnTo>
                  <a:lnTo>
                    <a:pt x="59" y="96"/>
                  </a:lnTo>
                  <a:lnTo>
                    <a:pt x="64" y="97"/>
                  </a:lnTo>
                  <a:lnTo>
                    <a:pt x="64" y="97"/>
                  </a:lnTo>
                  <a:lnTo>
                    <a:pt x="68" y="96"/>
                  </a:lnTo>
                  <a:lnTo>
                    <a:pt x="73" y="93"/>
                  </a:lnTo>
                  <a:lnTo>
                    <a:pt x="75" y="89"/>
                  </a:lnTo>
                  <a:lnTo>
                    <a:pt x="79" y="82"/>
                  </a:lnTo>
                  <a:lnTo>
                    <a:pt x="135" y="82"/>
                  </a:lnTo>
                  <a:lnTo>
                    <a:pt x="135" y="82"/>
                  </a:lnTo>
                  <a:lnTo>
                    <a:pt x="134" y="87"/>
                  </a:lnTo>
                  <a:lnTo>
                    <a:pt x="130" y="93"/>
                  </a:lnTo>
                  <a:lnTo>
                    <a:pt x="128" y="98"/>
                  </a:lnTo>
                  <a:lnTo>
                    <a:pt x="125" y="103"/>
                  </a:lnTo>
                  <a:lnTo>
                    <a:pt x="115" y="111"/>
                  </a:lnTo>
                  <a:lnTo>
                    <a:pt x="105" y="118"/>
                  </a:lnTo>
                  <a:lnTo>
                    <a:pt x="94" y="122"/>
                  </a:lnTo>
                  <a:lnTo>
                    <a:pt x="82" y="125"/>
                  </a:lnTo>
                  <a:lnTo>
                    <a:pt x="72" y="127"/>
                  </a:lnTo>
                  <a:lnTo>
                    <a:pt x="61" y="127"/>
                  </a:lnTo>
                  <a:lnTo>
                    <a:pt x="61" y="127"/>
                  </a:lnTo>
                  <a:lnTo>
                    <a:pt x="50" y="127"/>
                  </a:lnTo>
                  <a:lnTo>
                    <a:pt x="38" y="126"/>
                  </a:lnTo>
                  <a:lnTo>
                    <a:pt x="27" y="125"/>
                  </a:lnTo>
                  <a:lnTo>
                    <a:pt x="18" y="121"/>
                  </a:lnTo>
                  <a:lnTo>
                    <a:pt x="11" y="117"/>
                  </a:lnTo>
                  <a:lnTo>
                    <a:pt x="5" y="110"/>
                  </a:lnTo>
                  <a:lnTo>
                    <a:pt x="4" y="106"/>
                  </a:lnTo>
                  <a:lnTo>
                    <a:pt x="2" y="101"/>
                  </a:lnTo>
                  <a:lnTo>
                    <a:pt x="0" y="90"/>
                  </a:lnTo>
                  <a:lnTo>
                    <a:pt x="0" y="90"/>
                  </a:lnTo>
                  <a:lnTo>
                    <a:pt x="2" y="83"/>
                  </a:lnTo>
                  <a:lnTo>
                    <a:pt x="3" y="75"/>
                  </a:lnTo>
                  <a:lnTo>
                    <a:pt x="6" y="57"/>
                  </a:lnTo>
                  <a:lnTo>
                    <a:pt x="13" y="41"/>
                  </a:lnTo>
                  <a:lnTo>
                    <a:pt x="18" y="32"/>
                  </a:lnTo>
                  <a:lnTo>
                    <a:pt x="22" y="27"/>
                  </a:lnTo>
                  <a:lnTo>
                    <a:pt x="22" y="27"/>
                  </a:lnTo>
                  <a:lnTo>
                    <a:pt x="27" y="19"/>
                  </a:lnTo>
                  <a:lnTo>
                    <a:pt x="34" y="14"/>
                  </a:lnTo>
                  <a:lnTo>
                    <a:pt x="43" y="9"/>
                  </a:lnTo>
                  <a:lnTo>
                    <a:pt x="50" y="5"/>
                  </a:lnTo>
                  <a:lnTo>
                    <a:pt x="59" y="3"/>
                  </a:lnTo>
                  <a:lnTo>
                    <a:pt x="67" y="1"/>
                  </a:lnTo>
                  <a:lnTo>
                    <a:pt x="77" y="1"/>
                  </a:lnTo>
                  <a:lnTo>
                    <a:pt x="85" y="0"/>
                  </a:lnTo>
                  <a:lnTo>
                    <a:pt x="85" y="0"/>
                  </a:lnTo>
                  <a:lnTo>
                    <a:pt x="98" y="1"/>
                  </a:lnTo>
                  <a:lnTo>
                    <a:pt x="109" y="2"/>
                  </a:lnTo>
                  <a:lnTo>
                    <a:pt x="120" y="4"/>
                  </a:lnTo>
                  <a:lnTo>
                    <a:pt x="128" y="8"/>
                  </a:lnTo>
                  <a:lnTo>
                    <a:pt x="135" y="12"/>
                  </a:lnTo>
                  <a:lnTo>
                    <a:pt x="140" y="19"/>
                  </a:lnTo>
                  <a:lnTo>
                    <a:pt x="143" y="28"/>
                  </a:lnTo>
                  <a:lnTo>
                    <a:pt x="145" y="38"/>
                  </a:lnTo>
                  <a:lnTo>
                    <a:pt x="145" y="38"/>
                  </a:lnTo>
                  <a:lnTo>
                    <a:pt x="142" y="53"/>
                  </a:lnTo>
                  <a:lnTo>
                    <a:pt x="138" y="71"/>
                  </a:lnTo>
                  <a:lnTo>
                    <a:pt x="138" y="71"/>
                  </a:lnTo>
                  <a:close/>
                  <a:moveTo>
                    <a:pt x="80" y="30"/>
                  </a:moveTo>
                  <a:lnTo>
                    <a:pt x="80" y="30"/>
                  </a:lnTo>
                  <a:lnTo>
                    <a:pt x="75" y="31"/>
                  </a:lnTo>
                  <a:lnTo>
                    <a:pt x="71" y="35"/>
                  </a:lnTo>
                  <a:lnTo>
                    <a:pt x="67" y="39"/>
                  </a:lnTo>
                  <a:lnTo>
                    <a:pt x="65" y="48"/>
                  </a:lnTo>
                  <a:lnTo>
                    <a:pt x="88" y="48"/>
                  </a:lnTo>
                  <a:lnTo>
                    <a:pt x="88" y="48"/>
                  </a:lnTo>
                  <a:lnTo>
                    <a:pt x="91" y="39"/>
                  </a:lnTo>
                  <a:lnTo>
                    <a:pt x="91" y="39"/>
                  </a:lnTo>
                  <a:lnTo>
                    <a:pt x="89" y="35"/>
                  </a:lnTo>
                  <a:lnTo>
                    <a:pt x="87" y="32"/>
                  </a:lnTo>
                  <a:lnTo>
                    <a:pt x="85" y="31"/>
                  </a:lnTo>
                  <a:lnTo>
                    <a:pt x="80" y="30"/>
                  </a:lnTo>
                  <a:lnTo>
                    <a:pt x="80" y="3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14" name="Freeform 89">
              <a:extLst>
                <a:ext uri="{FF2B5EF4-FFF2-40B4-BE49-F238E27FC236}">
                  <a16:creationId xmlns:a16="http://schemas.microsoft.com/office/drawing/2014/main" id="{1A7E2973-7828-3236-B81B-221EE5CB9CFB}"/>
                </a:ext>
              </a:extLst>
            </p:cNvPr>
            <p:cNvSpPr>
              <a:spLocks/>
            </p:cNvSpPr>
            <p:nvPr userDrawn="1"/>
          </p:nvSpPr>
          <p:spPr bwMode="auto">
            <a:xfrm>
              <a:off x="8143876" y="4533901"/>
              <a:ext cx="165100" cy="266700"/>
            </a:xfrm>
            <a:custGeom>
              <a:avLst/>
              <a:gdLst>
                <a:gd name="T0" fmla="*/ 57 w 104"/>
                <a:gd name="T1" fmla="*/ 168 h 168"/>
                <a:gd name="T2" fmla="*/ 0 w 104"/>
                <a:gd name="T3" fmla="*/ 168 h 168"/>
                <a:gd name="T4" fmla="*/ 45 w 104"/>
                <a:gd name="T5" fmla="*/ 0 h 168"/>
                <a:gd name="T6" fmla="*/ 104 w 104"/>
                <a:gd name="T7" fmla="*/ 0 h 168"/>
                <a:gd name="T8" fmla="*/ 57 w 104"/>
                <a:gd name="T9" fmla="*/ 168 h 168"/>
              </a:gdLst>
              <a:ahLst/>
              <a:cxnLst>
                <a:cxn ang="0">
                  <a:pos x="T0" y="T1"/>
                </a:cxn>
                <a:cxn ang="0">
                  <a:pos x="T2" y="T3"/>
                </a:cxn>
                <a:cxn ang="0">
                  <a:pos x="T4" y="T5"/>
                </a:cxn>
                <a:cxn ang="0">
                  <a:pos x="T6" y="T7"/>
                </a:cxn>
                <a:cxn ang="0">
                  <a:pos x="T8" y="T9"/>
                </a:cxn>
              </a:cxnLst>
              <a:rect l="0" t="0" r="r" b="b"/>
              <a:pathLst>
                <a:path w="104" h="168">
                  <a:moveTo>
                    <a:pt x="57" y="168"/>
                  </a:moveTo>
                  <a:lnTo>
                    <a:pt x="0" y="168"/>
                  </a:lnTo>
                  <a:lnTo>
                    <a:pt x="45" y="0"/>
                  </a:lnTo>
                  <a:lnTo>
                    <a:pt x="104" y="0"/>
                  </a:lnTo>
                  <a:lnTo>
                    <a:pt x="57" y="16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15" name="Freeform 90">
              <a:extLst>
                <a:ext uri="{FF2B5EF4-FFF2-40B4-BE49-F238E27FC236}">
                  <a16:creationId xmlns:a16="http://schemas.microsoft.com/office/drawing/2014/main" id="{77851F97-C5B2-1004-3474-905BF1DBD245}"/>
                </a:ext>
              </a:extLst>
            </p:cNvPr>
            <p:cNvSpPr>
              <a:spLocks noEditPoints="1"/>
            </p:cNvSpPr>
            <p:nvPr userDrawn="1"/>
          </p:nvSpPr>
          <p:spPr bwMode="auto">
            <a:xfrm>
              <a:off x="8264526" y="4533901"/>
              <a:ext cx="165100" cy="266700"/>
            </a:xfrm>
            <a:custGeom>
              <a:avLst/>
              <a:gdLst>
                <a:gd name="T0" fmla="*/ 57 w 104"/>
                <a:gd name="T1" fmla="*/ 168 h 168"/>
                <a:gd name="T2" fmla="*/ 0 w 104"/>
                <a:gd name="T3" fmla="*/ 168 h 168"/>
                <a:gd name="T4" fmla="*/ 34 w 104"/>
                <a:gd name="T5" fmla="*/ 46 h 168"/>
                <a:gd name="T6" fmla="*/ 91 w 104"/>
                <a:gd name="T7" fmla="*/ 46 h 168"/>
                <a:gd name="T8" fmla="*/ 57 w 104"/>
                <a:gd name="T9" fmla="*/ 168 h 168"/>
                <a:gd name="T10" fmla="*/ 95 w 104"/>
                <a:gd name="T11" fmla="*/ 34 h 168"/>
                <a:gd name="T12" fmla="*/ 36 w 104"/>
                <a:gd name="T13" fmla="*/ 34 h 168"/>
                <a:gd name="T14" fmla="*/ 47 w 104"/>
                <a:gd name="T15" fmla="*/ 0 h 168"/>
                <a:gd name="T16" fmla="*/ 104 w 104"/>
                <a:gd name="T17" fmla="*/ 0 h 168"/>
                <a:gd name="T18" fmla="*/ 95 w 104"/>
                <a:gd name="T19" fmla="*/ 34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4" h="168">
                  <a:moveTo>
                    <a:pt x="57" y="168"/>
                  </a:moveTo>
                  <a:lnTo>
                    <a:pt x="0" y="168"/>
                  </a:lnTo>
                  <a:lnTo>
                    <a:pt x="34" y="46"/>
                  </a:lnTo>
                  <a:lnTo>
                    <a:pt x="91" y="46"/>
                  </a:lnTo>
                  <a:lnTo>
                    <a:pt x="57" y="168"/>
                  </a:lnTo>
                  <a:close/>
                  <a:moveTo>
                    <a:pt x="95" y="34"/>
                  </a:moveTo>
                  <a:lnTo>
                    <a:pt x="36" y="34"/>
                  </a:lnTo>
                  <a:lnTo>
                    <a:pt x="47" y="0"/>
                  </a:lnTo>
                  <a:lnTo>
                    <a:pt x="104" y="0"/>
                  </a:lnTo>
                  <a:lnTo>
                    <a:pt x="95" y="3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16" name="Freeform 91">
              <a:extLst>
                <a:ext uri="{FF2B5EF4-FFF2-40B4-BE49-F238E27FC236}">
                  <a16:creationId xmlns:a16="http://schemas.microsoft.com/office/drawing/2014/main" id="{3C8E0078-DE4F-C121-638F-218411B3B8DA}"/>
                </a:ext>
              </a:extLst>
            </p:cNvPr>
            <p:cNvSpPr>
              <a:spLocks/>
            </p:cNvSpPr>
            <p:nvPr userDrawn="1"/>
          </p:nvSpPr>
          <p:spPr bwMode="auto">
            <a:xfrm>
              <a:off x="8396288" y="4564063"/>
              <a:ext cx="192088" cy="236538"/>
            </a:xfrm>
            <a:custGeom>
              <a:avLst/>
              <a:gdLst>
                <a:gd name="T0" fmla="*/ 115 w 121"/>
                <a:gd name="T1" fmla="*/ 27 h 149"/>
                <a:gd name="T2" fmla="*/ 121 w 121"/>
                <a:gd name="T3" fmla="*/ 54 h 149"/>
                <a:gd name="T4" fmla="*/ 76 w 121"/>
                <a:gd name="T5" fmla="*/ 54 h 149"/>
                <a:gd name="T6" fmla="*/ 63 w 121"/>
                <a:gd name="T7" fmla="*/ 101 h 149"/>
                <a:gd name="T8" fmla="*/ 63 w 121"/>
                <a:gd name="T9" fmla="*/ 101 h 149"/>
                <a:gd name="T10" fmla="*/ 62 w 121"/>
                <a:gd name="T11" fmla="*/ 107 h 149"/>
                <a:gd name="T12" fmla="*/ 61 w 121"/>
                <a:gd name="T13" fmla="*/ 111 h 149"/>
                <a:gd name="T14" fmla="*/ 61 w 121"/>
                <a:gd name="T15" fmla="*/ 111 h 149"/>
                <a:gd name="T16" fmla="*/ 61 w 121"/>
                <a:gd name="T17" fmla="*/ 115 h 149"/>
                <a:gd name="T18" fmla="*/ 63 w 121"/>
                <a:gd name="T19" fmla="*/ 117 h 149"/>
                <a:gd name="T20" fmla="*/ 67 w 121"/>
                <a:gd name="T21" fmla="*/ 118 h 149"/>
                <a:gd name="T22" fmla="*/ 72 w 121"/>
                <a:gd name="T23" fmla="*/ 118 h 149"/>
                <a:gd name="T24" fmla="*/ 83 w 121"/>
                <a:gd name="T25" fmla="*/ 118 h 149"/>
                <a:gd name="T26" fmla="*/ 75 w 121"/>
                <a:gd name="T27" fmla="*/ 149 h 149"/>
                <a:gd name="T28" fmla="*/ 23 w 121"/>
                <a:gd name="T29" fmla="*/ 149 h 149"/>
                <a:gd name="T30" fmla="*/ 23 w 121"/>
                <a:gd name="T31" fmla="*/ 149 h 149"/>
                <a:gd name="T32" fmla="*/ 18 w 121"/>
                <a:gd name="T33" fmla="*/ 148 h 149"/>
                <a:gd name="T34" fmla="*/ 13 w 121"/>
                <a:gd name="T35" fmla="*/ 148 h 149"/>
                <a:gd name="T36" fmla="*/ 8 w 121"/>
                <a:gd name="T37" fmla="*/ 145 h 149"/>
                <a:gd name="T38" fmla="*/ 6 w 121"/>
                <a:gd name="T39" fmla="*/ 143 h 149"/>
                <a:gd name="T40" fmla="*/ 2 w 121"/>
                <a:gd name="T41" fmla="*/ 139 h 149"/>
                <a:gd name="T42" fmla="*/ 1 w 121"/>
                <a:gd name="T43" fmla="*/ 136 h 149"/>
                <a:gd name="T44" fmla="*/ 0 w 121"/>
                <a:gd name="T45" fmla="*/ 132 h 149"/>
                <a:gd name="T46" fmla="*/ 0 w 121"/>
                <a:gd name="T47" fmla="*/ 128 h 149"/>
                <a:gd name="T48" fmla="*/ 0 w 121"/>
                <a:gd name="T49" fmla="*/ 128 h 149"/>
                <a:gd name="T50" fmla="*/ 0 w 121"/>
                <a:gd name="T51" fmla="*/ 120 h 149"/>
                <a:gd name="T52" fmla="*/ 2 w 121"/>
                <a:gd name="T53" fmla="*/ 111 h 149"/>
                <a:gd name="T54" fmla="*/ 34 w 121"/>
                <a:gd name="T55" fmla="*/ 0 h 149"/>
                <a:gd name="T56" fmla="*/ 91 w 121"/>
                <a:gd name="T57" fmla="*/ 0 h 149"/>
                <a:gd name="T58" fmla="*/ 84 w 121"/>
                <a:gd name="T59" fmla="*/ 27 h 149"/>
                <a:gd name="T60" fmla="*/ 115 w 121"/>
                <a:gd name="T61" fmla="*/ 27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21" h="149">
                  <a:moveTo>
                    <a:pt x="115" y="27"/>
                  </a:moveTo>
                  <a:lnTo>
                    <a:pt x="121" y="54"/>
                  </a:lnTo>
                  <a:lnTo>
                    <a:pt x="76" y="54"/>
                  </a:lnTo>
                  <a:lnTo>
                    <a:pt x="63" y="101"/>
                  </a:lnTo>
                  <a:lnTo>
                    <a:pt x="63" y="101"/>
                  </a:lnTo>
                  <a:lnTo>
                    <a:pt x="62" y="107"/>
                  </a:lnTo>
                  <a:lnTo>
                    <a:pt x="61" y="111"/>
                  </a:lnTo>
                  <a:lnTo>
                    <a:pt x="61" y="111"/>
                  </a:lnTo>
                  <a:lnTo>
                    <a:pt x="61" y="115"/>
                  </a:lnTo>
                  <a:lnTo>
                    <a:pt x="63" y="117"/>
                  </a:lnTo>
                  <a:lnTo>
                    <a:pt x="67" y="118"/>
                  </a:lnTo>
                  <a:lnTo>
                    <a:pt x="72" y="118"/>
                  </a:lnTo>
                  <a:lnTo>
                    <a:pt x="83" y="118"/>
                  </a:lnTo>
                  <a:lnTo>
                    <a:pt x="75" y="149"/>
                  </a:lnTo>
                  <a:lnTo>
                    <a:pt x="23" y="149"/>
                  </a:lnTo>
                  <a:lnTo>
                    <a:pt x="23" y="149"/>
                  </a:lnTo>
                  <a:lnTo>
                    <a:pt x="18" y="148"/>
                  </a:lnTo>
                  <a:lnTo>
                    <a:pt x="13" y="148"/>
                  </a:lnTo>
                  <a:lnTo>
                    <a:pt x="8" y="145"/>
                  </a:lnTo>
                  <a:lnTo>
                    <a:pt x="6" y="143"/>
                  </a:lnTo>
                  <a:lnTo>
                    <a:pt x="2" y="139"/>
                  </a:lnTo>
                  <a:lnTo>
                    <a:pt x="1" y="136"/>
                  </a:lnTo>
                  <a:lnTo>
                    <a:pt x="0" y="132"/>
                  </a:lnTo>
                  <a:lnTo>
                    <a:pt x="0" y="128"/>
                  </a:lnTo>
                  <a:lnTo>
                    <a:pt x="0" y="128"/>
                  </a:lnTo>
                  <a:lnTo>
                    <a:pt x="0" y="120"/>
                  </a:lnTo>
                  <a:lnTo>
                    <a:pt x="2" y="111"/>
                  </a:lnTo>
                  <a:lnTo>
                    <a:pt x="34" y="0"/>
                  </a:lnTo>
                  <a:lnTo>
                    <a:pt x="91" y="0"/>
                  </a:lnTo>
                  <a:lnTo>
                    <a:pt x="84" y="27"/>
                  </a:lnTo>
                  <a:lnTo>
                    <a:pt x="115" y="2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17" name="Freeform 92">
              <a:extLst>
                <a:ext uri="{FF2B5EF4-FFF2-40B4-BE49-F238E27FC236}">
                  <a16:creationId xmlns:a16="http://schemas.microsoft.com/office/drawing/2014/main" id="{0ABD5FD7-CE79-F03C-96EB-9587A7A895F8}"/>
                </a:ext>
              </a:extLst>
            </p:cNvPr>
            <p:cNvSpPr>
              <a:spLocks/>
            </p:cNvSpPr>
            <p:nvPr userDrawn="1"/>
          </p:nvSpPr>
          <p:spPr bwMode="auto">
            <a:xfrm>
              <a:off x="7321551" y="4830763"/>
              <a:ext cx="38100" cy="46038"/>
            </a:xfrm>
            <a:custGeom>
              <a:avLst/>
              <a:gdLst>
                <a:gd name="T0" fmla="*/ 9 w 24"/>
                <a:gd name="T1" fmla="*/ 0 h 29"/>
                <a:gd name="T2" fmla="*/ 24 w 24"/>
                <a:gd name="T3" fmla="*/ 0 h 29"/>
                <a:gd name="T4" fmla="*/ 15 w 24"/>
                <a:gd name="T5" fmla="*/ 29 h 29"/>
                <a:gd name="T6" fmla="*/ 0 w 24"/>
                <a:gd name="T7" fmla="*/ 29 h 29"/>
                <a:gd name="T8" fmla="*/ 9 w 24"/>
                <a:gd name="T9" fmla="*/ 0 h 29"/>
              </a:gdLst>
              <a:ahLst/>
              <a:cxnLst>
                <a:cxn ang="0">
                  <a:pos x="T0" y="T1"/>
                </a:cxn>
                <a:cxn ang="0">
                  <a:pos x="T2" y="T3"/>
                </a:cxn>
                <a:cxn ang="0">
                  <a:pos x="T4" y="T5"/>
                </a:cxn>
                <a:cxn ang="0">
                  <a:pos x="T6" y="T7"/>
                </a:cxn>
                <a:cxn ang="0">
                  <a:pos x="T8" y="T9"/>
                </a:cxn>
              </a:cxnLst>
              <a:rect l="0" t="0" r="r" b="b"/>
              <a:pathLst>
                <a:path w="24" h="29">
                  <a:moveTo>
                    <a:pt x="9" y="0"/>
                  </a:moveTo>
                  <a:lnTo>
                    <a:pt x="24" y="0"/>
                  </a:lnTo>
                  <a:lnTo>
                    <a:pt x="15"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18" name="Freeform 93">
              <a:extLst>
                <a:ext uri="{FF2B5EF4-FFF2-40B4-BE49-F238E27FC236}">
                  <a16:creationId xmlns:a16="http://schemas.microsoft.com/office/drawing/2014/main" id="{D1733208-1E72-951A-B199-870D70B1EF52}"/>
                </a:ext>
              </a:extLst>
            </p:cNvPr>
            <p:cNvSpPr>
              <a:spLocks/>
            </p:cNvSpPr>
            <p:nvPr userDrawn="1"/>
          </p:nvSpPr>
          <p:spPr bwMode="auto">
            <a:xfrm>
              <a:off x="7400926" y="4830763"/>
              <a:ext cx="87313" cy="46038"/>
            </a:xfrm>
            <a:custGeom>
              <a:avLst/>
              <a:gdLst>
                <a:gd name="T0" fmla="*/ 10 w 55"/>
                <a:gd name="T1" fmla="*/ 0 h 29"/>
                <a:gd name="T2" fmla="*/ 31 w 55"/>
                <a:gd name="T3" fmla="*/ 0 h 29"/>
                <a:gd name="T4" fmla="*/ 36 w 55"/>
                <a:gd name="T5" fmla="*/ 19 h 29"/>
                <a:gd name="T6" fmla="*/ 36 w 55"/>
                <a:gd name="T7" fmla="*/ 19 h 29"/>
                <a:gd name="T8" fmla="*/ 42 w 55"/>
                <a:gd name="T9" fmla="*/ 0 h 29"/>
                <a:gd name="T10" fmla="*/ 55 w 55"/>
                <a:gd name="T11" fmla="*/ 0 h 29"/>
                <a:gd name="T12" fmla="*/ 46 w 55"/>
                <a:gd name="T13" fmla="*/ 29 h 29"/>
                <a:gd name="T14" fmla="*/ 26 w 55"/>
                <a:gd name="T15" fmla="*/ 29 h 29"/>
                <a:gd name="T16" fmla="*/ 20 w 55"/>
                <a:gd name="T17" fmla="*/ 8 h 29"/>
                <a:gd name="T18" fmla="*/ 20 w 55"/>
                <a:gd name="T19" fmla="*/ 8 h 29"/>
                <a:gd name="T20" fmla="*/ 13 w 55"/>
                <a:gd name="T21" fmla="*/ 29 h 29"/>
                <a:gd name="T22" fmla="*/ 0 w 55"/>
                <a:gd name="T23" fmla="*/ 29 h 29"/>
                <a:gd name="T24" fmla="*/ 10 w 55"/>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5" h="29">
                  <a:moveTo>
                    <a:pt x="10" y="0"/>
                  </a:moveTo>
                  <a:lnTo>
                    <a:pt x="31" y="0"/>
                  </a:lnTo>
                  <a:lnTo>
                    <a:pt x="36" y="19"/>
                  </a:lnTo>
                  <a:lnTo>
                    <a:pt x="36" y="19"/>
                  </a:lnTo>
                  <a:lnTo>
                    <a:pt x="42" y="0"/>
                  </a:lnTo>
                  <a:lnTo>
                    <a:pt x="55" y="0"/>
                  </a:lnTo>
                  <a:lnTo>
                    <a:pt x="46" y="29"/>
                  </a:lnTo>
                  <a:lnTo>
                    <a:pt x="26" y="29"/>
                  </a:lnTo>
                  <a:lnTo>
                    <a:pt x="20" y="8"/>
                  </a:lnTo>
                  <a:lnTo>
                    <a:pt x="20" y="8"/>
                  </a:lnTo>
                  <a:lnTo>
                    <a:pt x="13" y="29"/>
                  </a:lnTo>
                  <a:lnTo>
                    <a:pt x="0" y="29"/>
                  </a:lnTo>
                  <a:lnTo>
                    <a:pt x="1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19" name="Freeform 94">
              <a:extLst>
                <a:ext uri="{FF2B5EF4-FFF2-40B4-BE49-F238E27FC236}">
                  <a16:creationId xmlns:a16="http://schemas.microsoft.com/office/drawing/2014/main" id="{06556999-7008-7CE8-7FBF-BDF6E038E4B6}"/>
                </a:ext>
              </a:extLst>
            </p:cNvPr>
            <p:cNvSpPr>
              <a:spLocks/>
            </p:cNvSpPr>
            <p:nvPr userDrawn="1"/>
          </p:nvSpPr>
          <p:spPr bwMode="auto">
            <a:xfrm>
              <a:off x="7531101" y="4830763"/>
              <a:ext cx="76200" cy="46038"/>
            </a:xfrm>
            <a:custGeom>
              <a:avLst/>
              <a:gdLst>
                <a:gd name="T0" fmla="*/ 0 w 48"/>
                <a:gd name="T1" fmla="*/ 0 h 29"/>
                <a:gd name="T2" fmla="*/ 15 w 48"/>
                <a:gd name="T3" fmla="*/ 0 h 29"/>
                <a:gd name="T4" fmla="*/ 19 w 48"/>
                <a:gd name="T5" fmla="*/ 18 h 29"/>
                <a:gd name="T6" fmla="*/ 33 w 48"/>
                <a:gd name="T7" fmla="*/ 0 h 29"/>
                <a:gd name="T8" fmla="*/ 48 w 48"/>
                <a:gd name="T9" fmla="*/ 0 h 29"/>
                <a:gd name="T10" fmla="*/ 24 w 48"/>
                <a:gd name="T11" fmla="*/ 29 h 29"/>
                <a:gd name="T12" fmla="*/ 6 w 48"/>
                <a:gd name="T13" fmla="*/ 29 h 29"/>
                <a:gd name="T14" fmla="*/ 0 w 48"/>
                <a:gd name="T15" fmla="*/ 0 h 2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8" h="29">
                  <a:moveTo>
                    <a:pt x="0" y="0"/>
                  </a:moveTo>
                  <a:lnTo>
                    <a:pt x="15" y="0"/>
                  </a:lnTo>
                  <a:lnTo>
                    <a:pt x="19" y="18"/>
                  </a:lnTo>
                  <a:lnTo>
                    <a:pt x="33" y="0"/>
                  </a:lnTo>
                  <a:lnTo>
                    <a:pt x="48" y="0"/>
                  </a:lnTo>
                  <a:lnTo>
                    <a:pt x="24" y="29"/>
                  </a:lnTo>
                  <a:lnTo>
                    <a:pt x="6" y="29"/>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20" name="Freeform 95">
              <a:extLst>
                <a:ext uri="{FF2B5EF4-FFF2-40B4-BE49-F238E27FC236}">
                  <a16:creationId xmlns:a16="http://schemas.microsoft.com/office/drawing/2014/main" id="{0E12319C-8836-44C8-E719-5F0EA2E1942F}"/>
                </a:ext>
              </a:extLst>
            </p:cNvPr>
            <p:cNvSpPr>
              <a:spLocks/>
            </p:cNvSpPr>
            <p:nvPr userDrawn="1"/>
          </p:nvSpPr>
          <p:spPr bwMode="auto">
            <a:xfrm>
              <a:off x="7635876" y="4830763"/>
              <a:ext cx="66675" cy="46038"/>
            </a:xfrm>
            <a:custGeom>
              <a:avLst/>
              <a:gdLst>
                <a:gd name="T0" fmla="*/ 9 w 42"/>
                <a:gd name="T1" fmla="*/ 0 h 29"/>
                <a:gd name="T2" fmla="*/ 42 w 42"/>
                <a:gd name="T3" fmla="*/ 0 h 29"/>
                <a:gd name="T4" fmla="*/ 41 w 42"/>
                <a:gd name="T5" fmla="*/ 5 h 29"/>
                <a:gd name="T6" fmla="*/ 22 w 42"/>
                <a:gd name="T7" fmla="*/ 5 h 29"/>
                <a:gd name="T8" fmla="*/ 20 w 42"/>
                <a:gd name="T9" fmla="*/ 11 h 29"/>
                <a:gd name="T10" fmla="*/ 37 w 42"/>
                <a:gd name="T11" fmla="*/ 11 h 29"/>
                <a:gd name="T12" fmla="*/ 36 w 42"/>
                <a:gd name="T13" fmla="*/ 17 h 29"/>
                <a:gd name="T14" fmla="*/ 17 w 42"/>
                <a:gd name="T15" fmla="*/ 17 h 29"/>
                <a:gd name="T16" fmla="*/ 16 w 42"/>
                <a:gd name="T17" fmla="*/ 23 h 29"/>
                <a:gd name="T18" fmla="*/ 35 w 42"/>
                <a:gd name="T19" fmla="*/ 23 h 29"/>
                <a:gd name="T20" fmla="*/ 33 w 42"/>
                <a:gd name="T21" fmla="*/ 29 h 29"/>
                <a:gd name="T22" fmla="*/ 0 w 42"/>
                <a:gd name="T23" fmla="*/ 29 h 29"/>
                <a:gd name="T24" fmla="*/ 9 w 42"/>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 h="29">
                  <a:moveTo>
                    <a:pt x="9" y="0"/>
                  </a:moveTo>
                  <a:lnTo>
                    <a:pt x="42" y="0"/>
                  </a:lnTo>
                  <a:lnTo>
                    <a:pt x="41" y="5"/>
                  </a:lnTo>
                  <a:lnTo>
                    <a:pt x="22" y="5"/>
                  </a:lnTo>
                  <a:lnTo>
                    <a:pt x="20" y="11"/>
                  </a:lnTo>
                  <a:lnTo>
                    <a:pt x="37" y="11"/>
                  </a:lnTo>
                  <a:lnTo>
                    <a:pt x="36" y="17"/>
                  </a:lnTo>
                  <a:lnTo>
                    <a:pt x="17" y="17"/>
                  </a:lnTo>
                  <a:lnTo>
                    <a:pt x="16" y="23"/>
                  </a:lnTo>
                  <a:lnTo>
                    <a:pt x="35" y="23"/>
                  </a:lnTo>
                  <a:lnTo>
                    <a:pt x="3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21" name="Freeform 96">
              <a:extLst>
                <a:ext uri="{FF2B5EF4-FFF2-40B4-BE49-F238E27FC236}">
                  <a16:creationId xmlns:a16="http://schemas.microsoft.com/office/drawing/2014/main" id="{08666BBD-DB8A-C916-1301-394C4F5B544A}"/>
                </a:ext>
              </a:extLst>
            </p:cNvPr>
            <p:cNvSpPr>
              <a:spLocks/>
            </p:cNvSpPr>
            <p:nvPr userDrawn="1"/>
          </p:nvSpPr>
          <p:spPr bwMode="auto">
            <a:xfrm>
              <a:off x="7856538" y="4830763"/>
              <a:ext cx="61913" cy="46038"/>
            </a:xfrm>
            <a:custGeom>
              <a:avLst/>
              <a:gdLst>
                <a:gd name="T0" fmla="*/ 11 w 39"/>
                <a:gd name="T1" fmla="*/ 7 h 29"/>
                <a:gd name="T2" fmla="*/ 0 w 39"/>
                <a:gd name="T3" fmla="*/ 7 h 29"/>
                <a:gd name="T4" fmla="*/ 3 w 39"/>
                <a:gd name="T5" fmla="*/ 0 h 29"/>
                <a:gd name="T6" fmla="*/ 39 w 39"/>
                <a:gd name="T7" fmla="*/ 0 h 29"/>
                <a:gd name="T8" fmla="*/ 37 w 39"/>
                <a:gd name="T9" fmla="*/ 7 h 29"/>
                <a:gd name="T10" fmla="*/ 25 w 39"/>
                <a:gd name="T11" fmla="*/ 7 h 29"/>
                <a:gd name="T12" fmla="*/ 19 w 39"/>
                <a:gd name="T13" fmla="*/ 29 h 29"/>
                <a:gd name="T14" fmla="*/ 4 w 39"/>
                <a:gd name="T15" fmla="*/ 29 h 29"/>
                <a:gd name="T16" fmla="*/ 11 w 39"/>
                <a:gd name="T17" fmla="*/ 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9" h="29">
                  <a:moveTo>
                    <a:pt x="11" y="7"/>
                  </a:moveTo>
                  <a:lnTo>
                    <a:pt x="0" y="7"/>
                  </a:lnTo>
                  <a:lnTo>
                    <a:pt x="3" y="0"/>
                  </a:lnTo>
                  <a:lnTo>
                    <a:pt x="39" y="0"/>
                  </a:lnTo>
                  <a:lnTo>
                    <a:pt x="37" y="7"/>
                  </a:lnTo>
                  <a:lnTo>
                    <a:pt x="25" y="7"/>
                  </a:lnTo>
                  <a:lnTo>
                    <a:pt x="19" y="29"/>
                  </a:lnTo>
                  <a:lnTo>
                    <a:pt x="4" y="29"/>
                  </a:lnTo>
                  <a:lnTo>
                    <a:pt x="11"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22" name="Freeform 97">
              <a:extLst>
                <a:ext uri="{FF2B5EF4-FFF2-40B4-BE49-F238E27FC236}">
                  <a16:creationId xmlns:a16="http://schemas.microsoft.com/office/drawing/2014/main" id="{CB6C2EB1-6DB2-CC8B-2814-0232B6C7D391}"/>
                </a:ext>
              </a:extLst>
            </p:cNvPr>
            <p:cNvSpPr>
              <a:spLocks/>
            </p:cNvSpPr>
            <p:nvPr userDrawn="1"/>
          </p:nvSpPr>
          <p:spPr bwMode="auto">
            <a:xfrm>
              <a:off x="7951788" y="4830763"/>
              <a:ext cx="106363" cy="46038"/>
            </a:xfrm>
            <a:custGeom>
              <a:avLst/>
              <a:gdLst>
                <a:gd name="T0" fmla="*/ 8 w 67"/>
                <a:gd name="T1" fmla="*/ 0 h 29"/>
                <a:gd name="T2" fmla="*/ 30 w 67"/>
                <a:gd name="T3" fmla="*/ 0 h 29"/>
                <a:gd name="T4" fmla="*/ 32 w 67"/>
                <a:gd name="T5" fmla="*/ 19 h 29"/>
                <a:gd name="T6" fmla="*/ 32 w 67"/>
                <a:gd name="T7" fmla="*/ 19 h 29"/>
                <a:gd name="T8" fmla="*/ 45 w 67"/>
                <a:gd name="T9" fmla="*/ 0 h 29"/>
                <a:gd name="T10" fmla="*/ 67 w 67"/>
                <a:gd name="T11" fmla="*/ 0 h 29"/>
                <a:gd name="T12" fmla="*/ 57 w 67"/>
                <a:gd name="T13" fmla="*/ 29 h 29"/>
                <a:gd name="T14" fmla="*/ 45 w 67"/>
                <a:gd name="T15" fmla="*/ 29 h 29"/>
                <a:gd name="T16" fmla="*/ 50 w 67"/>
                <a:gd name="T17" fmla="*/ 7 h 29"/>
                <a:gd name="T18" fmla="*/ 50 w 67"/>
                <a:gd name="T19" fmla="*/ 7 h 29"/>
                <a:gd name="T20" fmla="*/ 34 w 67"/>
                <a:gd name="T21" fmla="*/ 29 h 29"/>
                <a:gd name="T22" fmla="*/ 21 w 67"/>
                <a:gd name="T23" fmla="*/ 29 h 29"/>
                <a:gd name="T24" fmla="*/ 19 w 67"/>
                <a:gd name="T25" fmla="*/ 7 h 29"/>
                <a:gd name="T26" fmla="*/ 19 w 67"/>
                <a:gd name="T27" fmla="*/ 7 h 29"/>
                <a:gd name="T28" fmla="*/ 12 w 67"/>
                <a:gd name="T29" fmla="*/ 29 h 29"/>
                <a:gd name="T30" fmla="*/ 0 w 67"/>
                <a:gd name="T31" fmla="*/ 29 h 29"/>
                <a:gd name="T32" fmla="*/ 8 w 67"/>
                <a:gd name="T33"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7" h="29">
                  <a:moveTo>
                    <a:pt x="8" y="0"/>
                  </a:moveTo>
                  <a:lnTo>
                    <a:pt x="30" y="0"/>
                  </a:lnTo>
                  <a:lnTo>
                    <a:pt x="32" y="19"/>
                  </a:lnTo>
                  <a:lnTo>
                    <a:pt x="32" y="19"/>
                  </a:lnTo>
                  <a:lnTo>
                    <a:pt x="45" y="0"/>
                  </a:lnTo>
                  <a:lnTo>
                    <a:pt x="67" y="0"/>
                  </a:lnTo>
                  <a:lnTo>
                    <a:pt x="57" y="29"/>
                  </a:lnTo>
                  <a:lnTo>
                    <a:pt x="45" y="29"/>
                  </a:lnTo>
                  <a:lnTo>
                    <a:pt x="50" y="7"/>
                  </a:lnTo>
                  <a:lnTo>
                    <a:pt x="50" y="7"/>
                  </a:lnTo>
                  <a:lnTo>
                    <a:pt x="34" y="29"/>
                  </a:lnTo>
                  <a:lnTo>
                    <a:pt x="21" y="29"/>
                  </a:lnTo>
                  <a:lnTo>
                    <a:pt x="19" y="7"/>
                  </a:lnTo>
                  <a:lnTo>
                    <a:pt x="19" y="7"/>
                  </a:lnTo>
                  <a:lnTo>
                    <a:pt x="12" y="29"/>
                  </a:lnTo>
                  <a:lnTo>
                    <a:pt x="0" y="29"/>
                  </a:lnTo>
                  <a:lnTo>
                    <a:pt x="8"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23" name="Freeform 98">
              <a:extLst>
                <a:ext uri="{FF2B5EF4-FFF2-40B4-BE49-F238E27FC236}">
                  <a16:creationId xmlns:a16="http://schemas.microsoft.com/office/drawing/2014/main" id="{E52C4839-8E67-82E6-029B-C304ADA7C0D1}"/>
                </a:ext>
              </a:extLst>
            </p:cNvPr>
            <p:cNvSpPr>
              <a:spLocks/>
            </p:cNvSpPr>
            <p:nvPr userDrawn="1"/>
          </p:nvSpPr>
          <p:spPr bwMode="auto">
            <a:xfrm>
              <a:off x="8188326" y="4830763"/>
              <a:ext cx="85725" cy="46038"/>
            </a:xfrm>
            <a:custGeom>
              <a:avLst/>
              <a:gdLst>
                <a:gd name="T0" fmla="*/ 9 w 54"/>
                <a:gd name="T1" fmla="*/ 0 h 29"/>
                <a:gd name="T2" fmla="*/ 30 w 54"/>
                <a:gd name="T3" fmla="*/ 0 h 29"/>
                <a:gd name="T4" fmla="*/ 35 w 54"/>
                <a:gd name="T5" fmla="*/ 19 h 29"/>
                <a:gd name="T6" fmla="*/ 36 w 54"/>
                <a:gd name="T7" fmla="*/ 19 h 29"/>
                <a:gd name="T8" fmla="*/ 42 w 54"/>
                <a:gd name="T9" fmla="*/ 0 h 29"/>
                <a:gd name="T10" fmla="*/ 54 w 54"/>
                <a:gd name="T11" fmla="*/ 0 h 29"/>
                <a:gd name="T12" fmla="*/ 46 w 54"/>
                <a:gd name="T13" fmla="*/ 29 h 29"/>
                <a:gd name="T14" fmla="*/ 24 w 54"/>
                <a:gd name="T15" fmla="*/ 29 h 29"/>
                <a:gd name="T16" fmla="*/ 19 w 54"/>
                <a:gd name="T17" fmla="*/ 8 h 29"/>
                <a:gd name="T18" fmla="*/ 19 w 54"/>
                <a:gd name="T19" fmla="*/ 8 h 29"/>
                <a:gd name="T20" fmla="*/ 13 w 54"/>
                <a:gd name="T21" fmla="*/ 29 h 29"/>
                <a:gd name="T22" fmla="*/ 0 w 54"/>
                <a:gd name="T23" fmla="*/ 29 h 29"/>
                <a:gd name="T24" fmla="*/ 9 w 54"/>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4" h="29">
                  <a:moveTo>
                    <a:pt x="9" y="0"/>
                  </a:moveTo>
                  <a:lnTo>
                    <a:pt x="30" y="0"/>
                  </a:lnTo>
                  <a:lnTo>
                    <a:pt x="35" y="19"/>
                  </a:lnTo>
                  <a:lnTo>
                    <a:pt x="36" y="19"/>
                  </a:lnTo>
                  <a:lnTo>
                    <a:pt x="42" y="0"/>
                  </a:lnTo>
                  <a:lnTo>
                    <a:pt x="54" y="0"/>
                  </a:lnTo>
                  <a:lnTo>
                    <a:pt x="46" y="29"/>
                  </a:lnTo>
                  <a:lnTo>
                    <a:pt x="24" y="29"/>
                  </a:lnTo>
                  <a:lnTo>
                    <a:pt x="19" y="8"/>
                  </a:lnTo>
                  <a:lnTo>
                    <a:pt x="19" y="8"/>
                  </a:lnTo>
                  <a:lnTo>
                    <a:pt x="1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24" name="Freeform 99">
              <a:extLst>
                <a:ext uri="{FF2B5EF4-FFF2-40B4-BE49-F238E27FC236}">
                  <a16:creationId xmlns:a16="http://schemas.microsoft.com/office/drawing/2014/main" id="{FBF9E3E9-9B78-FE0C-8C8D-73F986F07882}"/>
                </a:ext>
              </a:extLst>
            </p:cNvPr>
            <p:cNvSpPr>
              <a:spLocks/>
            </p:cNvSpPr>
            <p:nvPr userDrawn="1"/>
          </p:nvSpPr>
          <p:spPr bwMode="auto">
            <a:xfrm>
              <a:off x="8310563" y="4830763"/>
              <a:ext cx="63500" cy="46038"/>
            </a:xfrm>
            <a:custGeom>
              <a:avLst/>
              <a:gdLst>
                <a:gd name="T0" fmla="*/ 12 w 40"/>
                <a:gd name="T1" fmla="*/ 7 h 29"/>
                <a:gd name="T2" fmla="*/ 0 w 40"/>
                <a:gd name="T3" fmla="*/ 7 h 29"/>
                <a:gd name="T4" fmla="*/ 3 w 40"/>
                <a:gd name="T5" fmla="*/ 0 h 29"/>
                <a:gd name="T6" fmla="*/ 40 w 40"/>
                <a:gd name="T7" fmla="*/ 0 h 29"/>
                <a:gd name="T8" fmla="*/ 38 w 40"/>
                <a:gd name="T9" fmla="*/ 7 h 29"/>
                <a:gd name="T10" fmla="*/ 26 w 40"/>
                <a:gd name="T11" fmla="*/ 7 h 29"/>
                <a:gd name="T12" fmla="*/ 19 w 40"/>
                <a:gd name="T13" fmla="*/ 29 h 29"/>
                <a:gd name="T14" fmla="*/ 5 w 40"/>
                <a:gd name="T15" fmla="*/ 29 h 29"/>
                <a:gd name="T16" fmla="*/ 12 w 40"/>
                <a:gd name="T17" fmla="*/ 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 h="29">
                  <a:moveTo>
                    <a:pt x="12" y="7"/>
                  </a:moveTo>
                  <a:lnTo>
                    <a:pt x="0" y="7"/>
                  </a:lnTo>
                  <a:lnTo>
                    <a:pt x="3" y="0"/>
                  </a:lnTo>
                  <a:lnTo>
                    <a:pt x="40" y="0"/>
                  </a:lnTo>
                  <a:lnTo>
                    <a:pt x="38" y="7"/>
                  </a:lnTo>
                  <a:lnTo>
                    <a:pt x="26" y="7"/>
                  </a:lnTo>
                  <a:lnTo>
                    <a:pt x="19" y="29"/>
                  </a:lnTo>
                  <a:lnTo>
                    <a:pt x="5" y="29"/>
                  </a:lnTo>
                  <a:lnTo>
                    <a:pt x="12"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25" name="Freeform 100">
              <a:extLst>
                <a:ext uri="{FF2B5EF4-FFF2-40B4-BE49-F238E27FC236}">
                  <a16:creationId xmlns:a16="http://schemas.microsoft.com/office/drawing/2014/main" id="{11E38F36-AF18-D978-68E9-B1E497EE48C4}"/>
                </a:ext>
              </a:extLst>
            </p:cNvPr>
            <p:cNvSpPr>
              <a:spLocks noEditPoints="1"/>
            </p:cNvSpPr>
            <p:nvPr userDrawn="1"/>
          </p:nvSpPr>
          <p:spPr bwMode="auto">
            <a:xfrm>
              <a:off x="8701088" y="4760913"/>
              <a:ext cx="49213" cy="50800"/>
            </a:xfrm>
            <a:custGeom>
              <a:avLst/>
              <a:gdLst>
                <a:gd name="T0" fmla="*/ 15 w 31"/>
                <a:gd name="T1" fmla="*/ 0 h 32"/>
                <a:gd name="T2" fmla="*/ 15 w 31"/>
                <a:gd name="T3" fmla="*/ 0 h 32"/>
                <a:gd name="T4" fmla="*/ 10 w 31"/>
                <a:gd name="T5" fmla="*/ 1 h 32"/>
                <a:gd name="T6" fmla="*/ 5 w 31"/>
                <a:gd name="T7" fmla="*/ 5 h 32"/>
                <a:gd name="T8" fmla="*/ 1 w 31"/>
                <a:gd name="T9" fmla="*/ 10 h 32"/>
                <a:gd name="T10" fmla="*/ 0 w 31"/>
                <a:gd name="T11" fmla="*/ 15 h 32"/>
                <a:gd name="T12" fmla="*/ 0 w 31"/>
                <a:gd name="T13" fmla="*/ 15 h 32"/>
                <a:gd name="T14" fmla="*/ 1 w 31"/>
                <a:gd name="T15" fmla="*/ 21 h 32"/>
                <a:gd name="T16" fmla="*/ 5 w 31"/>
                <a:gd name="T17" fmla="*/ 27 h 32"/>
                <a:gd name="T18" fmla="*/ 10 w 31"/>
                <a:gd name="T19" fmla="*/ 31 h 32"/>
                <a:gd name="T20" fmla="*/ 15 w 31"/>
                <a:gd name="T21" fmla="*/ 32 h 32"/>
                <a:gd name="T22" fmla="*/ 15 w 31"/>
                <a:gd name="T23" fmla="*/ 32 h 32"/>
                <a:gd name="T24" fmla="*/ 21 w 31"/>
                <a:gd name="T25" fmla="*/ 31 h 32"/>
                <a:gd name="T26" fmla="*/ 27 w 31"/>
                <a:gd name="T27" fmla="*/ 27 h 32"/>
                <a:gd name="T28" fmla="*/ 30 w 31"/>
                <a:gd name="T29" fmla="*/ 21 h 32"/>
                <a:gd name="T30" fmla="*/ 31 w 31"/>
                <a:gd name="T31" fmla="*/ 15 h 32"/>
                <a:gd name="T32" fmla="*/ 31 w 31"/>
                <a:gd name="T33" fmla="*/ 15 h 32"/>
                <a:gd name="T34" fmla="*/ 30 w 31"/>
                <a:gd name="T35" fmla="*/ 10 h 32"/>
                <a:gd name="T36" fmla="*/ 27 w 31"/>
                <a:gd name="T37" fmla="*/ 5 h 32"/>
                <a:gd name="T38" fmla="*/ 21 w 31"/>
                <a:gd name="T39" fmla="*/ 1 h 32"/>
                <a:gd name="T40" fmla="*/ 15 w 31"/>
                <a:gd name="T41" fmla="*/ 0 h 32"/>
                <a:gd name="T42" fmla="*/ 15 w 31"/>
                <a:gd name="T43" fmla="*/ 0 h 32"/>
                <a:gd name="T44" fmla="*/ 15 w 31"/>
                <a:gd name="T45" fmla="*/ 28 h 32"/>
                <a:gd name="T46" fmla="*/ 15 w 31"/>
                <a:gd name="T47" fmla="*/ 28 h 32"/>
                <a:gd name="T48" fmla="*/ 11 w 31"/>
                <a:gd name="T49" fmla="*/ 27 h 32"/>
                <a:gd name="T50" fmla="*/ 6 w 31"/>
                <a:gd name="T51" fmla="*/ 25 h 32"/>
                <a:gd name="T52" fmla="*/ 4 w 31"/>
                <a:gd name="T53" fmla="*/ 21 h 32"/>
                <a:gd name="T54" fmla="*/ 3 w 31"/>
                <a:gd name="T55" fmla="*/ 15 h 32"/>
                <a:gd name="T56" fmla="*/ 3 w 31"/>
                <a:gd name="T57" fmla="*/ 15 h 32"/>
                <a:gd name="T58" fmla="*/ 4 w 31"/>
                <a:gd name="T59" fmla="*/ 11 h 32"/>
                <a:gd name="T60" fmla="*/ 6 w 31"/>
                <a:gd name="T61" fmla="*/ 6 h 32"/>
                <a:gd name="T62" fmla="*/ 11 w 31"/>
                <a:gd name="T63" fmla="*/ 4 h 32"/>
                <a:gd name="T64" fmla="*/ 15 w 31"/>
                <a:gd name="T65" fmla="*/ 3 h 32"/>
                <a:gd name="T66" fmla="*/ 15 w 31"/>
                <a:gd name="T67" fmla="*/ 3 h 32"/>
                <a:gd name="T68" fmla="*/ 20 w 31"/>
                <a:gd name="T69" fmla="*/ 4 h 32"/>
                <a:gd name="T70" fmla="*/ 25 w 31"/>
                <a:gd name="T71" fmla="*/ 6 h 32"/>
                <a:gd name="T72" fmla="*/ 27 w 31"/>
                <a:gd name="T73" fmla="*/ 11 h 32"/>
                <a:gd name="T74" fmla="*/ 28 w 31"/>
                <a:gd name="T75" fmla="*/ 15 h 32"/>
                <a:gd name="T76" fmla="*/ 28 w 31"/>
                <a:gd name="T77" fmla="*/ 15 h 32"/>
                <a:gd name="T78" fmla="*/ 27 w 31"/>
                <a:gd name="T79" fmla="*/ 21 h 32"/>
                <a:gd name="T80" fmla="*/ 25 w 31"/>
                <a:gd name="T81" fmla="*/ 25 h 32"/>
                <a:gd name="T82" fmla="*/ 20 w 31"/>
                <a:gd name="T83" fmla="*/ 27 h 32"/>
                <a:gd name="T84" fmla="*/ 15 w 31"/>
                <a:gd name="T85" fmla="*/ 28 h 32"/>
                <a:gd name="T86" fmla="*/ 15 w 31"/>
                <a:gd name="T87" fmla="*/ 28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1" h="32">
                  <a:moveTo>
                    <a:pt x="15" y="0"/>
                  </a:moveTo>
                  <a:lnTo>
                    <a:pt x="15" y="0"/>
                  </a:lnTo>
                  <a:lnTo>
                    <a:pt x="10" y="1"/>
                  </a:lnTo>
                  <a:lnTo>
                    <a:pt x="5" y="5"/>
                  </a:lnTo>
                  <a:lnTo>
                    <a:pt x="1" y="10"/>
                  </a:lnTo>
                  <a:lnTo>
                    <a:pt x="0" y="15"/>
                  </a:lnTo>
                  <a:lnTo>
                    <a:pt x="0" y="15"/>
                  </a:lnTo>
                  <a:lnTo>
                    <a:pt x="1" y="21"/>
                  </a:lnTo>
                  <a:lnTo>
                    <a:pt x="5" y="27"/>
                  </a:lnTo>
                  <a:lnTo>
                    <a:pt x="10" y="31"/>
                  </a:lnTo>
                  <a:lnTo>
                    <a:pt x="15" y="32"/>
                  </a:lnTo>
                  <a:lnTo>
                    <a:pt x="15" y="32"/>
                  </a:lnTo>
                  <a:lnTo>
                    <a:pt x="21" y="31"/>
                  </a:lnTo>
                  <a:lnTo>
                    <a:pt x="27" y="27"/>
                  </a:lnTo>
                  <a:lnTo>
                    <a:pt x="30" y="21"/>
                  </a:lnTo>
                  <a:lnTo>
                    <a:pt x="31" y="15"/>
                  </a:lnTo>
                  <a:lnTo>
                    <a:pt x="31" y="15"/>
                  </a:lnTo>
                  <a:lnTo>
                    <a:pt x="30" y="10"/>
                  </a:lnTo>
                  <a:lnTo>
                    <a:pt x="27" y="5"/>
                  </a:lnTo>
                  <a:lnTo>
                    <a:pt x="21" y="1"/>
                  </a:lnTo>
                  <a:lnTo>
                    <a:pt x="15" y="0"/>
                  </a:lnTo>
                  <a:lnTo>
                    <a:pt x="15" y="0"/>
                  </a:lnTo>
                  <a:close/>
                  <a:moveTo>
                    <a:pt x="15" y="28"/>
                  </a:moveTo>
                  <a:lnTo>
                    <a:pt x="15" y="28"/>
                  </a:lnTo>
                  <a:lnTo>
                    <a:pt x="11" y="27"/>
                  </a:lnTo>
                  <a:lnTo>
                    <a:pt x="6" y="25"/>
                  </a:lnTo>
                  <a:lnTo>
                    <a:pt x="4" y="21"/>
                  </a:lnTo>
                  <a:lnTo>
                    <a:pt x="3" y="15"/>
                  </a:lnTo>
                  <a:lnTo>
                    <a:pt x="3" y="15"/>
                  </a:lnTo>
                  <a:lnTo>
                    <a:pt x="4" y="11"/>
                  </a:lnTo>
                  <a:lnTo>
                    <a:pt x="6" y="6"/>
                  </a:lnTo>
                  <a:lnTo>
                    <a:pt x="11" y="4"/>
                  </a:lnTo>
                  <a:lnTo>
                    <a:pt x="15" y="3"/>
                  </a:lnTo>
                  <a:lnTo>
                    <a:pt x="15" y="3"/>
                  </a:lnTo>
                  <a:lnTo>
                    <a:pt x="20" y="4"/>
                  </a:lnTo>
                  <a:lnTo>
                    <a:pt x="25" y="6"/>
                  </a:lnTo>
                  <a:lnTo>
                    <a:pt x="27" y="11"/>
                  </a:lnTo>
                  <a:lnTo>
                    <a:pt x="28" y="15"/>
                  </a:lnTo>
                  <a:lnTo>
                    <a:pt x="28" y="15"/>
                  </a:lnTo>
                  <a:lnTo>
                    <a:pt x="27" y="21"/>
                  </a:lnTo>
                  <a:lnTo>
                    <a:pt x="25" y="25"/>
                  </a:lnTo>
                  <a:lnTo>
                    <a:pt x="20" y="27"/>
                  </a:lnTo>
                  <a:lnTo>
                    <a:pt x="15" y="28"/>
                  </a:lnTo>
                  <a:lnTo>
                    <a:pt x="15" y="2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26" name="Freeform 101">
              <a:extLst>
                <a:ext uri="{FF2B5EF4-FFF2-40B4-BE49-F238E27FC236}">
                  <a16:creationId xmlns:a16="http://schemas.microsoft.com/office/drawing/2014/main" id="{DE5FDE12-ABB5-CF50-BBF0-74DFF3449176}"/>
                </a:ext>
              </a:extLst>
            </p:cNvPr>
            <p:cNvSpPr>
              <a:spLocks noEditPoints="1"/>
            </p:cNvSpPr>
            <p:nvPr userDrawn="1"/>
          </p:nvSpPr>
          <p:spPr bwMode="auto">
            <a:xfrm>
              <a:off x="8716963" y="4772026"/>
              <a:ext cx="20638" cy="26988"/>
            </a:xfrm>
            <a:custGeom>
              <a:avLst/>
              <a:gdLst>
                <a:gd name="T0" fmla="*/ 11 w 13"/>
                <a:gd name="T1" fmla="*/ 6 h 17"/>
                <a:gd name="T2" fmla="*/ 11 w 13"/>
                <a:gd name="T3" fmla="*/ 6 h 17"/>
                <a:gd name="T4" fmla="*/ 11 w 13"/>
                <a:gd name="T5" fmla="*/ 4 h 17"/>
                <a:gd name="T6" fmla="*/ 10 w 13"/>
                <a:gd name="T7" fmla="*/ 1 h 17"/>
                <a:gd name="T8" fmla="*/ 9 w 13"/>
                <a:gd name="T9" fmla="*/ 1 h 17"/>
                <a:gd name="T10" fmla="*/ 7 w 13"/>
                <a:gd name="T11" fmla="*/ 0 h 17"/>
                <a:gd name="T12" fmla="*/ 0 w 13"/>
                <a:gd name="T13" fmla="*/ 0 h 17"/>
                <a:gd name="T14" fmla="*/ 0 w 13"/>
                <a:gd name="T15" fmla="*/ 17 h 17"/>
                <a:gd name="T16" fmla="*/ 3 w 13"/>
                <a:gd name="T17" fmla="*/ 17 h 17"/>
                <a:gd name="T18" fmla="*/ 3 w 13"/>
                <a:gd name="T19" fmla="*/ 11 h 17"/>
                <a:gd name="T20" fmla="*/ 5 w 13"/>
                <a:gd name="T21" fmla="*/ 11 h 17"/>
                <a:gd name="T22" fmla="*/ 9 w 13"/>
                <a:gd name="T23" fmla="*/ 17 h 17"/>
                <a:gd name="T24" fmla="*/ 13 w 13"/>
                <a:gd name="T25" fmla="*/ 17 h 17"/>
                <a:gd name="T26" fmla="*/ 8 w 13"/>
                <a:gd name="T27" fmla="*/ 10 h 17"/>
                <a:gd name="T28" fmla="*/ 8 w 13"/>
                <a:gd name="T29" fmla="*/ 10 h 17"/>
                <a:gd name="T30" fmla="*/ 11 w 13"/>
                <a:gd name="T31" fmla="*/ 8 h 17"/>
                <a:gd name="T32" fmla="*/ 11 w 13"/>
                <a:gd name="T33" fmla="*/ 6 h 17"/>
                <a:gd name="T34" fmla="*/ 11 w 13"/>
                <a:gd name="T35" fmla="*/ 6 h 17"/>
                <a:gd name="T36" fmla="*/ 3 w 13"/>
                <a:gd name="T37" fmla="*/ 7 h 17"/>
                <a:gd name="T38" fmla="*/ 3 w 13"/>
                <a:gd name="T39" fmla="*/ 3 h 17"/>
                <a:gd name="T40" fmla="*/ 5 w 13"/>
                <a:gd name="T41" fmla="*/ 3 h 17"/>
                <a:gd name="T42" fmla="*/ 5 w 13"/>
                <a:gd name="T43" fmla="*/ 3 h 17"/>
                <a:gd name="T44" fmla="*/ 8 w 13"/>
                <a:gd name="T45" fmla="*/ 4 h 17"/>
                <a:gd name="T46" fmla="*/ 9 w 13"/>
                <a:gd name="T47" fmla="*/ 4 h 17"/>
                <a:gd name="T48" fmla="*/ 9 w 13"/>
                <a:gd name="T49" fmla="*/ 5 h 17"/>
                <a:gd name="T50" fmla="*/ 9 w 13"/>
                <a:gd name="T51" fmla="*/ 5 h 17"/>
                <a:gd name="T52" fmla="*/ 9 w 13"/>
                <a:gd name="T53" fmla="*/ 7 h 17"/>
                <a:gd name="T54" fmla="*/ 8 w 13"/>
                <a:gd name="T55" fmla="*/ 7 h 17"/>
                <a:gd name="T56" fmla="*/ 5 w 13"/>
                <a:gd name="T57" fmla="*/ 7 h 17"/>
                <a:gd name="T58" fmla="*/ 3 w 13"/>
                <a:gd name="T59" fmla="*/ 7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3" h="17">
                  <a:moveTo>
                    <a:pt x="11" y="6"/>
                  </a:moveTo>
                  <a:lnTo>
                    <a:pt x="11" y="6"/>
                  </a:lnTo>
                  <a:lnTo>
                    <a:pt x="11" y="4"/>
                  </a:lnTo>
                  <a:lnTo>
                    <a:pt x="10" y="1"/>
                  </a:lnTo>
                  <a:lnTo>
                    <a:pt x="9" y="1"/>
                  </a:lnTo>
                  <a:lnTo>
                    <a:pt x="7" y="0"/>
                  </a:lnTo>
                  <a:lnTo>
                    <a:pt x="0" y="0"/>
                  </a:lnTo>
                  <a:lnTo>
                    <a:pt x="0" y="17"/>
                  </a:lnTo>
                  <a:lnTo>
                    <a:pt x="3" y="17"/>
                  </a:lnTo>
                  <a:lnTo>
                    <a:pt x="3" y="11"/>
                  </a:lnTo>
                  <a:lnTo>
                    <a:pt x="5" y="11"/>
                  </a:lnTo>
                  <a:lnTo>
                    <a:pt x="9" y="17"/>
                  </a:lnTo>
                  <a:lnTo>
                    <a:pt x="13" y="17"/>
                  </a:lnTo>
                  <a:lnTo>
                    <a:pt x="8" y="10"/>
                  </a:lnTo>
                  <a:lnTo>
                    <a:pt x="8" y="10"/>
                  </a:lnTo>
                  <a:lnTo>
                    <a:pt x="11" y="8"/>
                  </a:lnTo>
                  <a:lnTo>
                    <a:pt x="11" y="6"/>
                  </a:lnTo>
                  <a:lnTo>
                    <a:pt x="11" y="6"/>
                  </a:lnTo>
                  <a:close/>
                  <a:moveTo>
                    <a:pt x="3" y="7"/>
                  </a:moveTo>
                  <a:lnTo>
                    <a:pt x="3" y="3"/>
                  </a:lnTo>
                  <a:lnTo>
                    <a:pt x="5" y="3"/>
                  </a:lnTo>
                  <a:lnTo>
                    <a:pt x="5" y="3"/>
                  </a:lnTo>
                  <a:lnTo>
                    <a:pt x="8" y="4"/>
                  </a:lnTo>
                  <a:lnTo>
                    <a:pt x="9" y="4"/>
                  </a:lnTo>
                  <a:lnTo>
                    <a:pt x="9" y="5"/>
                  </a:lnTo>
                  <a:lnTo>
                    <a:pt x="9" y="5"/>
                  </a:lnTo>
                  <a:lnTo>
                    <a:pt x="9" y="7"/>
                  </a:lnTo>
                  <a:lnTo>
                    <a:pt x="8" y="7"/>
                  </a:lnTo>
                  <a:lnTo>
                    <a:pt x="5" y="7"/>
                  </a:lnTo>
                  <a:lnTo>
                    <a:pt x="3"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27" name="Freeform 102">
              <a:extLst>
                <a:ext uri="{FF2B5EF4-FFF2-40B4-BE49-F238E27FC236}">
                  <a16:creationId xmlns:a16="http://schemas.microsoft.com/office/drawing/2014/main" id="{3996CFC2-F4D8-09D8-AAE2-756EBB2D7F36}"/>
                </a:ext>
              </a:extLst>
            </p:cNvPr>
            <p:cNvSpPr>
              <a:spLocks/>
            </p:cNvSpPr>
            <p:nvPr userDrawn="1"/>
          </p:nvSpPr>
          <p:spPr bwMode="auto">
            <a:xfrm>
              <a:off x="7742238" y="4830763"/>
              <a:ext cx="68263" cy="47625"/>
            </a:xfrm>
            <a:custGeom>
              <a:avLst/>
              <a:gdLst>
                <a:gd name="T0" fmla="*/ 20 w 43"/>
                <a:gd name="T1" fmla="*/ 9 h 30"/>
                <a:gd name="T2" fmla="*/ 20 w 43"/>
                <a:gd name="T3" fmla="*/ 7 h 30"/>
                <a:gd name="T4" fmla="*/ 24 w 43"/>
                <a:gd name="T5" fmla="*/ 4 h 30"/>
                <a:gd name="T6" fmla="*/ 28 w 43"/>
                <a:gd name="T7" fmla="*/ 4 h 30"/>
                <a:gd name="T8" fmla="*/ 30 w 43"/>
                <a:gd name="T9" fmla="*/ 5 h 30"/>
                <a:gd name="T10" fmla="*/ 30 w 43"/>
                <a:gd name="T11" fmla="*/ 8 h 30"/>
                <a:gd name="T12" fmla="*/ 43 w 43"/>
                <a:gd name="T13" fmla="*/ 8 h 30"/>
                <a:gd name="T14" fmla="*/ 41 w 43"/>
                <a:gd name="T15" fmla="*/ 2 h 30"/>
                <a:gd name="T16" fmla="*/ 27 w 43"/>
                <a:gd name="T17" fmla="*/ 0 h 30"/>
                <a:gd name="T18" fmla="*/ 18 w 43"/>
                <a:gd name="T19" fmla="*/ 0 h 30"/>
                <a:gd name="T20" fmla="*/ 7 w 43"/>
                <a:gd name="T21" fmla="*/ 4 h 30"/>
                <a:gd name="T22" fmla="*/ 3 w 43"/>
                <a:gd name="T23" fmla="*/ 9 h 30"/>
                <a:gd name="T24" fmla="*/ 4 w 43"/>
                <a:gd name="T25" fmla="*/ 14 h 30"/>
                <a:gd name="T26" fmla="*/ 9 w 43"/>
                <a:gd name="T27" fmla="*/ 16 h 30"/>
                <a:gd name="T28" fmla="*/ 22 w 43"/>
                <a:gd name="T29" fmla="*/ 19 h 30"/>
                <a:gd name="T30" fmla="*/ 25 w 43"/>
                <a:gd name="T31" fmla="*/ 21 h 30"/>
                <a:gd name="T32" fmla="*/ 25 w 43"/>
                <a:gd name="T33" fmla="*/ 22 h 30"/>
                <a:gd name="T34" fmla="*/ 23 w 43"/>
                <a:gd name="T35" fmla="*/ 24 h 30"/>
                <a:gd name="T36" fmla="*/ 18 w 43"/>
                <a:gd name="T37" fmla="*/ 25 h 30"/>
                <a:gd name="T38" fmla="*/ 14 w 43"/>
                <a:gd name="T39" fmla="*/ 24 h 30"/>
                <a:gd name="T40" fmla="*/ 12 w 43"/>
                <a:gd name="T41" fmla="*/ 22 h 30"/>
                <a:gd name="T42" fmla="*/ 0 w 43"/>
                <a:gd name="T43" fmla="*/ 21 h 30"/>
                <a:gd name="T44" fmla="*/ 0 w 43"/>
                <a:gd name="T45" fmla="*/ 24 h 30"/>
                <a:gd name="T46" fmla="*/ 1 w 43"/>
                <a:gd name="T47" fmla="*/ 28 h 30"/>
                <a:gd name="T48" fmla="*/ 5 w 43"/>
                <a:gd name="T49" fmla="*/ 30 h 30"/>
                <a:gd name="T50" fmla="*/ 16 w 43"/>
                <a:gd name="T51" fmla="*/ 30 h 30"/>
                <a:gd name="T52" fmla="*/ 34 w 43"/>
                <a:gd name="T53" fmla="*/ 28 h 30"/>
                <a:gd name="T54" fmla="*/ 41 w 43"/>
                <a:gd name="T55" fmla="*/ 21 h 30"/>
                <a:gd name="T56" fmla="*/ 41 w 43"/>
                <a:gd name="T57" fmla="*/ 17 h 30"/>
                <a:gd name="T58" fmla="*/ 39 w 43"/>
                <a:gd name="T59" fmla="*/ 15 h 30"/>
                <a:gd name="T60" fmla="*/ 29 w 43"/>
                <a:gd name="T61" fmla="*/ 11 h 30"/>
                <a:gd name="T62" fmla="*/ 20 w 43"/>
                <a:gd name="T63" fmla="*/ 9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3" h="30">
                  <a:moveTo>
                    <a:pt x="20" y="9"/>
                  </a:moveTo>
                  <a:lnTo>
                    <a:pt x="20" y="9"/>
                  </a:lnTo>
                  <a:lnTo>
                    <a:pt x="20" y="7"/>
                  </a:lnTo>
                  <a:lnTo>
                    <a:pt x="20" y="7"/>
                  </a:lnTo>
                  <a:lnTo>
                    <a:pt x="21" y="5"/>
                  </a:lnTo>
                  <a:lnTo>
                    <a:pt x="24" y="4"/>
                  </a:lnTo>
                  <a:lnTo>
                    <a:pt x="24" y="4"/>
                  </a:lnTo>
                  <a:lnTo>
                    <a:pt x="28" y="4"/>
                  </a:lnTo>
                  <a:lnTo>
                    <a:pt x="30" y="5"/>
                  </a:lnTo>
                  <a:lnTo>
                    <a:pt x="30" y="5"/>
                  </a:lnTo>
                  <a:lnTo>
                    <a:pt x="30" y="7"/>
                  </a:lnTo>
                  <a:lnTo>
                    <a:pt x="30" y="8"/>
                  </a:lnTo>
                  <a:lnTo>
                    <a:pt x="43" y="8"/>
                  </a:lnTo>
                  <a:lnTo>
                    <a:pt x="43" y="8"/>
                  </a:lnTo>
                  <a:lnTo>
                    <a:pt x="43" y="4"/>
                  </a:lnTo>
                  <a:lnTo>
                    <a:pt x="41" y="2"/>
                  </a:lnTo>
                  <a:lnTo>
                    <a:pt x="36" y="0"/>
                  </a:lnTo>
                  <a:lnTo>
                    <a:pt x="27" y="0"/>
                  </a:lnTo>
                  <a:lnTo>
                    <a:pt x="27" y="0"/>
                  </a:lnTo>
                  <a:lnTo>
                    <a:pt x="18" y="0"/>
                  </a:lnTo>
                  <a:lnTo>
                    <a:pt x="11" y="2"/>
                  </a:lnTo>
                  <a:lnTo>
                    <a:pt x="7" y="4"/>
                  </a:lnTo>
                  <a:lnTo>
                    <a:pt x="3" y="9"/>
                  </a:lnTo>
                  <a:lnTo>
                    <a:pt x="3" y="9"/>
                  </a:lnTo>
                  <a:lnTo>
                    <a:pt x="3" y="11"/>
                  </a:lnTo>
                  <a:lnTo>
                    <a:pt x="4" y="14"/>
                  </a:lnTo>
                  <a:lnTo>
                    <a:pt x="4" y="14"/>
                  </a:lnTo>
                  <a:lnTo>
                    <a:pt x="9" y="16"/>
                  </a:lnTo>
                  <a:lnTo>
                    <a:pt x="16" y="18"/>
                  </a:lnTo>
                  <a:lnTo>
                    <a:pt x="22" y="19"/>
                  </a:lnTo>
                  <a:lnTo>
                    <a:pt x="25" y="21"/>
                  </a:lnTo>
                  <a:lnTo>
                    <a:pt x="25" y="21"/>
                  </a:lnTo>
                  <a:lnTo>
                    <a:pt x="25" y="22"/>
                  </a:lnTo>
                  <a:lnTo>
                    <a:pt x="25" y="22"/>
                  </a:lnTo>
                  <a:lnTo>
                    <a:pt x="24" y="23"/>
                  </a:lnTo>
                  <a:lnTo>
                    <a:pt x="23" y="24"/>
                  </a:lnTo>
                  <a:lnTo>
                    <a:pt x="18" y="25"/>
                  </a:lnTo>
                  <a:lnTo>
                    <a:pt x="18" y="25"/>
                  </a:lnTo>
                  <a:lnTo>
                    <a:pt x="15" y="24"/>
                  </a:lnTo>
                  <a:lnTo>
                    <a:pt x="14" y="24"/>
                  </a:lnTo>
                  <a:lnTo>
                    <a:pt x="14" y="24"/>
                  </a:lnTo>
                  <a:lnTo>
                    <a:pt x="12" y="22"/>
                  </a:lnTo>
                  <a:lnTo>
                    <a:pt x="12" y="21"/>
                  </a:lnTo>
                  <a:lnTo>
                    <a:pt x="0" y="21"/>
                  </a:lnTo>
                  <a:lnTo>
                    <a:pt x="0" y="21"/>
                  </a:lnTo>
                  <a:lnTo>
                    <a:pt x="0" y="24"/>
                  </a:lnTo>
                  <a:lnTo>
                    <a:pt x="0" y="26"/>
                  </a:lnTo>
                  <a:lnTo>
                    <a:pt x="1" y="28"/>
                  </a:lnTo>
                  <a:lnTo>
                    <a:pt x="3" y="29"/>
                  </a:lnTo>
                  <a:lnTo>
                    <a:pt x="5" y="30"/>
                  </a:lnTo>
                  <a:lnTo>
                    <a:pt x="16" y="30"/>
                  </a:lnTo>
                  <a:lnTo>
                    <a:pt x="16" y="30"/>
                  </a:lnTo>
                  <a:lnTo>
                    <a:pt x="27" y="30"/>
                  </a:lnTo>
                  <a:lnTo>
                    <a:pt x="34" y="28"/>
                  </a:lnTo>
                  <a:lnTo>
                    <a:pt x="38" y="24"/>
                  </a:lnTo>
                  <a:lnTo>
                    <a:pt x="41" y="21"/>
                  </a:lnTo>
                  <a:lnTo>
                    <a:pt x="41" y="21"/>
                  </a:lnTo>
                  <a:lnTo>
                    <a:pt x="41" y="17"/>
                  </a:lnTo>
                  <a:lnTo>
                    <a:pt x="39" y="15"/>
                  </a:lnTo>
                  <a:lnTo>
                    <a:pt x="39" y="15"/>
                  </a:lnTo>
                  <a:lnTo>
                    <a:pt x="36" y="12"/>
                  </a:lnTo>
                  <a:lnTo>
                    <a:pt x="29" y="11"/>
                  </a:lnTo>
                  <a:lnTo>
                    <a:pt x="23" y="10"/>
                  </a:lnTo>
                  <a:lnTo>
                    <a:pt x="20" y="9"/>
                  </a:lnTo>
                  <a:lnTo>
                    <a:pt x="20" y="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28" name="Freeform 103">
              <a:extLst>
                <a:ext uri="{FF2B5EF4-FFF2-40B4-BE49-F238E27FC236}">
                  <a16:creationId xmlns:a16="http://schemas.microsoft.com/office/drawing/2014/main" id="{81BEF49F-DE97-525D-FEF2-B81979945972}"/>
                </a:ext>
              </a:extLst>
            </p:cNvPr>
            <p:cNvSpPr>
              <a:spLocks/>
            </p:cNvSpPr>
            <p:nvPr userDrawn="1"/>
          </p:nvSpPr>
          <p:spPr bwMode="auto">
            <a:xfrm>
              <a:off x="8089901" y="4830763"/>
              <a:ext cx="66675" cy="46038"/>
            </a:xfrm>
            <a:custGeom>
              <a:avLst/>
              <a:gdLst>
                <a:gd name="T0" fmla="*/ 9 w 42"/>
                <a:gd name="T1" fmla="*/ 0 h 29"/>
                <a:gd name="T2" fmla="*/ 42 w 42"/>
                <a:gd name="T3" fmla="*/ 0 h 29"/>
                <a:gd name="T4" fmla="*/ 40 w 42"/>
                <a:gd name="T5" fmla="*/ 5 h 29"/>
                <a:gd name="T6" fmla="*/ 21 w 42"/>
                <a:gd name="T7" fmla="*/ 5 h 29"/>
                <a:gd name="T8" fmla="*/ 18 w 42"/>
                <a:gd name="T9" fmla="*/ 11 h 29"/>
                <a:gd name="T10" fmla="*/ 36 w 42"/>
                <a:gd name="T11" fmla="*/ 11 h 29"/>
                <a:gd name="T12" fmla="*/ 35 w 42"/>
                <a:gd name="T13" fmla="*/ 17 h 29"/>
                <a:gd name="T14" fmla="*/ 17 w 42"/>
                <a:gd name="T15" fmla="*/ 17 h 29"/>
                <a:gd name="T16" fmla="*/ 15 w 42"/>
                <a:gd name="T17" fmla="*/ 23 h 29"/>
                <a:gd name="T18" fmla="*/ 35 w 42"/>
                <a:gd name="T19" fmla="*/ 23 h 29"/>
                <a:gd name="T20" fmla="*/ 33 w 42"/>
                <a:gd name="T21" fmla="*/ 29 h 29"/>
                <a:gd name="T22" fmla="*/ 0 w 42"/>
                <a:gd name="T23" fmla="*/ 29 h 29"/>
                <a:gd name="T24" fmla="*/ 9 w 42"/>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 h="29">
                  <a:moveTo>
                    <a:pt x="9" y="0"/>
                  </a:moveTo>
                  <a:lnTo>
                    <a:pt x="42" y="0"/>
                  </a:lnTo>
                  <a:lnTo>
                    <a:pt x="40" y="5"/>
                  </a:lnTo>
                  <a:lnTo>
                    <a:pt x="21" y="5"/>
                  </a:lnTo>
                  <a:lnTo>
                    <a:pt x="18" y="11"/>
                  </a:lnTo>
                  <a:lnTo>
                    <a:pt x="36" y="11"/>
                  </a:lnTo>
                  <a:lnTo>
                    <a:pt x="35" y="17"/>
                  </a:lnTo>
                  <a:lnTo>
                    <a:pt x="17" y="17"/>
                  </a:lnTo>
                  <a:lnTo>
                    <a:pt x="15" y="23"/>
                  </a:lnTo>
                  <a:lnTo>
                    <a:pt x="35" y="23"/>
                  </a:lnTo>
                  <a:lnTo>
                    <a:pt x="3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29" name="Freeform 104">
              <a:extLst>
                <a:ext uri="{FF2B5EF4-FFF2-40B4-BE49-F238E27FC236}">
                  <a16:creationId xmlns:a16="http://schemas.microsoft.com/office/drawing/2014/main" id="{5D3FC3E1-8FA3-0B52-3147-B557A20FB15D}"/>
                </a:ext>
              </a:extLst>
            </p:cNvPr>
            <p:cNvSpPr>
              <a:spLocks/>
            </p:cNvSpPr>
            <p:nvPr userDrawn="1"/>
          </p:nvSpPr>
          <p:spPr bwMode="auto">
            <a:xfrm>
              <a:off x="8518526" y="4606926"/>
              <a:ext cx="277813" cy="269875"/>
            </a:xfrm>
            <a:custGeom>
              <a:avLst/>
              <a:gdLst>
                <a:gd name="T0" fmla="*/ 116 w 175"/>
                <a:gd name="T1" fmla="*/ 0 h 170"/>
                <a:gd name="T2" fmla="*/ 85 w 175"/>
                <a:gd name="T3" fmla="*/ 67 h 170"/>
                <a:gd name="T4" fmla="*/ 86 w 175"/>
                <a:gd name="T5" fmla="*/ 0 h 170"/>
                <a:gd name="T6" fmla="*/ 27 w 175"/>
                <a:gd name="T7" fmla="*/ 0 h 170"/>
                <a:gd name="T8" fmla="*/ 39 w 175"/>
                <a:gd name="T9" fmla="*/ 122 h 170"/>
                <a:gd name="T10" fmla="*/ 39 w 175"/>
                <a:gd name="T11" fmla="*/ 122 h 170"/>
                <a:gd name="T12" fmla="*/ 37 w 175"/>
                <a:gd name="T13" fmla="*/ 127 h 170"/>
                <a:gd name="T14" fmla="*/ 36 w 175"/>
                <a:gd name="T15" fmla="*/ 130 h 170"/>
                <a:gd name="T16" fmla="*/ 33 w 175"/>
                <a:gd name="T17" fmla="*/ 132 h 170"/>
                <a:gd name="T18" fmla="*/ 30 w 175"/>
                <a:gd name="T19" fmla="*/ 135 h 170"/>
                <a:gd name="T20" fmla="*/ 30 w 175"/>
                <a:gd name="T21" fmla="*/ 135 h 170"/>
                <a:gd name="T22" fmla="*/ 26 w 175"/>
                <a:gd name="T23" fmla="*/ 136 h 170"/>
                <a:gd name="T24" fmla="*/ 20 w 175"/>
                <a:gd name="T25" fmla="*/ 136 h 170"/>
                <a:gd name="T26" fmla="*/ 11 w 175"/>
                <a:gd name="T27" fmla="*/ 136 h 170"/>
                <a:gd name="T28" fmla="*/ 10 w 175"/>
                <a:gd name="T29" fmla="*/ 136 h 170"/>
                <a:gd name="T30" fmla="*/ 0 w 175"/>
                <a:gd name="T31" fmla="*/ 170 h 170"/>
                <a:gd name="T32" fmla="*/ 40 w 175"/>
                <a:gd name="T33" fmla="*/ 170 h 170"/>
                <a:gd name="T34" fmla="*/ 40 w 175"/>
                <a:gd name="T35" fmla="*/ 170 h 170"/>
                <a:gd name="T36" fmla="*/ 48 w 175"/>
                <a:gd name="T37" fmla="*/ 169 h 170"/>
                <a:gd name="T38" fmla="*/ 55 w 175"/>
                <a:gd name="T39" fmla="*/ 167 h 170"/>
                <a:gd name="T40" fmla="*/ 63 w 175"/>
                <a:gd name="T41" fmla="*/ 164 h 170"/>
                <a:gd name="T42" fmla="*/ 68 w 175"/>
                <a:gd name="T43" fmla="*/ 160 h 170"/>
                <a:gd name="T44" fmla="*/ 74 w 175"/>
                <a:gd name="T45" fmla="*/ 156 h 170"/>
                <a:gd name="T46" fmla="*/ 79 w 175"/>
                <a:gd name="T47" fmla="*/ 149 h 170"/>
                <a:gd name="T48" fmla="*/ 91 w 175"/>
                <a:gd name="T49" fmla="*/ 132 h 170"/>
                <a:gd name="T50" fmla="*/ 175 w 175"/>
                <a:gd name="T51" fmla="*/ 0 h 170"/>
                <a:gd name="T52" fmla="*/ 116 w 175"/>
                <a:gd name="T53" fmla="*/ 0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75" h="170">
                  <a:moveTo>
                    <a:pt x="116" y="0"/>
                  </a:moveTo>
                  <a:lnTo>
                    <a:pt x="85" y="67"/>
                  </a:lnTo>
                  <a:lnTo>
                    <a:pt x="86" y="0"/>
                  </a:lnTo>
                  <a:lnTo>
                    <a:pt x="27" y="0"/>
                  </a:lnTo>
                  <a:lnTo>
                    <a:pt x="39" y="122"/>
                  </a:lnTo>
                  <a:lnTo>
                    <a:pt x="39" y="122"/>
                  </a:lnTo>
                  <a:lnTo>
                    <a:pt x="37" y="127"/>
                  </a:lnTo>
                  <a:lnTo>
                    <a:pt x="36" y="130"/>
                  </a:lnTo>
                  <a:lnTo>
                    <a:pt x="33" y="132"/>
                  </a:lnTo>
                  <a:lnTo>
                    <a:pt x="30" y="135"/>
                  </a:lnTo>
                  <a:lnTo>
                    <a:pt x="30" y="135"/>
                  </a:lnTo>
                  <a:lnTo>
                    <a:pt x="26" y="136"/>
                  </a:lnTo>
                  <a:lnTo>
                    <a:pt x="20" y="136"/>
                  </a:lnTo>
                  <a:lnTo>
                    <a:pt x="11" y="136"/>
                  </a:lnTo>
                  <a:lnTo>
                    <a:pt x="10" y="136"/>
                  </a:lnTo>
                  <a:lnTo>
                    <a:pt x="0" y="170"/>
                  </a:lnTo>
                  <a:lnTo>
                    <a:pt x="40" y="170"/>
                  </a:lnTo>
                  <a:lnTo>
                    <a:pt x="40" y="170"/>
                  </a:lnTo>
                  <a:lnTo>
                    <a:pt x="48" y="169"/>
                  </a:lnTo>
                  <a:lnTo>
                    <a:pt x="55" y="167"/>
                  </a:lnTo>
                  <a:lnTo>
                    <a:pt x="63" y="164"/>
                  </a:lnTo>
                  <a:lnTo>
                    <a:pt x="68" y="160"/>
                  </a:lnTo>
                  <a:lnTo>
                    <a:pt x="74" y="156"/>
                  </a:lnTo>
                  <a:lnTo>
                    <a:pt x="79" y="149"/>
                  </a:lnTo>
                  <a:lnTo>
                    <a:pt x="91" y="132"/>
                  </a:lnTo>
                  <a:lnTo>
                    <a:pt x="175" y="0"/>
                  </a:lnTo>
                  <a:lnTo>
                    <a:pt x="116"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30" name="Freeform 105">
              <a:extLst>
                <a:ext uri="{FF2B5EF4-FFF2-40B4-BE49-F238E27FC236}">
                  <a16:creationId xmlns:a16="http://schemas.microsoft.com/office/drawing/2014/main" id="{59685E1B-64CC-F6CD-241C-23F6B426A1D5}"/>
                </a:ext>
              </a:extLst>
            </p:cNvPr>
            <p:cNvSpPr>
              <a:spLocks/>
            </p:cNvSpPr>
            <p:nvPr userDrawn="1"/>
          </p:nvSpPr>
          <p:spPr bwMode="auto">
            <a:xfrm>
              <a:off x="8399463" y="4827588"/>
              <a:ext cx="71438" cy="50800"/>
            </a:xfrm>
            <a:custGeom>
              <a:avLst/>
              <a:gdLst>
                <a:gd name="T0" fmla="*/ 20 w 45"/>
                <a:gd name="T1" fmla="*/ 11 h 32"/>
                <a:gd name="T2" fmla="*/ 20 w 45"/>
                <a:gd name="T3" fmla="*/ 9 h 32"/>
                <a:gd name="T4" fmla="*/ 26 w 45"/>
                <a:gd name="T5" fmla="*/ 6 h 32"/>
                <a:gd name="T6" fmla="*/ 29 w 45"/>
                <a:gd name="T7" fmla="*/ 6 h 32"/>
                <a:gd name="T8" fmla="*/ 31 w 45"/>
                <a:gd name="T9" fmla="*/ 7 h 32"/>
                <a:gd name="T10" fmla="*/ 32 w 45"/>
                <a:gd name="T11" fmla="*/ 10 h 32"/>
                <a:gd name="T12" fmla="*/ 45 w 45"/>
                <a:gd name="T13" fmla="*/ 10 h 32"/>
                <a:gd name="T14" fmla="*/ 43 w 45"/>
                <a:gd name="T15" fmla="*/ 4 h 32"/>
                <a:gd name="T16" fmla="*/ 29 w 45"/>
                <a:gd name="T17" fmla="*/ 0 h 32"/>
                <a:gd name="T18" fmla="*/ 19 w 45"/>
                <a:gd name="T19" fmla="*/ 2 h 32"/>
                <a:gd name="T20" fmla="*/ 7 w 45"/>
                <a:gd name="T21" fmla="*/ 6 h 32"/>
                <a:gd name="T22" fmla="*/ 5 w 45"/>
                <a:gd name="T23" fmla="*/ 11 h 32"/>
                <a:gd name="T24" fmla="*/ 6 w 45"/>
                <a:gd name="T25" fmla="*/ 16 h 32"/>
                <a:gd name="T26" fmla="*/ 11 w 45"/>
                <a:gd name="T27" fmla="*/ 18 h 32"/>
                <a:gd name="T28" fmla="*/ 24 w 45"/>
                <a:gd name="T29" fmla="*/ 21 h 32"/>
                <a:gd name="T30" fmla="*/ 27 w 45"/>
                <a:gd name="T31" fmla="*/ 23 h 32"/>
                <a:gd name="T32" fmla="*/ 27 w 45"/>
                <a:gd name="T33" fmla="*/ 24 h 32"/>
                <a:gd name="T34" fmla="*/ 24 w 45"/>
                <a:gd name="T35" fmla="*/ 26 h 32"/>
                <a:gd name="T36" fmla="*/ 20 w 45"/>
                <a:gd name="T37" fmla="*/ 27 h 32"/>
                <a:gd name="T38" fmla="*/ 14 w 45"/>
                <a:gd name="T39" fmla="*/ 26 h 32"/>
                <a:gd name="T40" fmla="*/ 14 w 45"/>
                <a:gd name="T41" fmla="*/ 24 h 32"/>
                <a:gd name="T42" fmla="*/ 2 w 45"/>
                <a:gd name="T43" fmla="*/ 23 h 32"/>
                <a:gd name="T44" fmla="*/ 0 w 45"/>
                <a:gd name="T45" fmla="*/ 26 h 32"/>
                <a:gd name="T46" fmla="*/ 2 w 45"/>
                <a:gd name="T47" fmla="*/ 30 h 32"/>
                <a:gd name="T48" fmla="*/ 7 w 45"/>
                <a:gd name="T49" fmla="*/ 32 h 32"/>
                <a:gd name="T50" fmla="*/ 18 w 45"/>
                <a:gd name="T51" fmla="*/ 32 h 32"/>
                <a:gd name="T52" fmla="*/ 36 w 45"/>
                <a:gd name="T53" fmla="*/ 30 h 32"/>
                <a:gd name="T54" fmla="*/ 43 w 45"/>
                <a:gd name="T55" fmla="*/ 23 h 32"/>
                <a:gd name="T56" fmla="*/ 43 w 45"/>
                <a:gd name="T57" fmla="*/ 19 h 32"/>
                <a:gd name="T58" fmla="*/ 41 w 45"/>
                <a:gd name="T59" fmla="*/ 17 h 32"/>
                <a:gd name="T60" fmla="*/ 31 w 45"/>
                <a:gd name="T61" fmla="*/ 13 h 32"/>
                <a:gd name="T62" fmla="*/ 20 w 45"/>
                <a:gd name="T63" fmla="*/ 1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5" h="32">
                  <a:moveTo>
                    <a:pt x="20" y="11"/>
                  </a:moveTo>
                  <a:lnTo>
                    <a:pt x="20" y="11"/>
                  </a:lnTo>
                  <a:lnTo>
                    <a:pt x="20" y="9"/>
                  </a:lnTo>
                  <a:lnTo>
                    <a:pt x="20" y="9"/>
                  </a:lnTo>
                  <a:lnTo>
                    <a:pt x="23" y="7"/>
                  </a:lnTo>
                  <a:lnTo>
                    <a:pt x="26" y="6"/>
                  </a:lnTo>
                  <a:lnTo>
                    <a:pt x="26" y="6"/>
                  </a:lnTo>
                  <a:lnTo>
                    <a:pt x="29" y="6"/>
                  </a:lnTo>
                  <a:lnTo>
                    <a:pt x="31" y="7"/>
                  </a:lnTo>
                  <a:lnTo>
                    <a:pt x="31" y="7"/>
                  </a:lnTo>
                  <a:lnTo>
                    <a:pt x="32" y="9"/>
                  </a:lnTo>
                  <a:lnTo>
                    <a:pt x="32" y="10"/>
                  </a:lnTo>
                  <a:lnTo>
                    <a:pt x="45" y="10"/>
                  </a:lnTo>
                  <a:lnTo>
                    <a:pt x="45" y="10"/>
                  </a:lnTo>
                  <a:lnTo>
                    <a:pt x="45" y="6"/>
                  </a:lnTo>
                  <a:lnTo>
                    <a:pt x="43" y="4"/>
                  </a:lnTo>
                  <a:lnTo>
                    <a:pt x="38" y="2"/>
                  </a:lnTo>
                  <a:lnTo>
                    <a:pt x="29" y="0"/>
                  </a:lnTo>
                  <a:lnTo>
                    <a:pt x="29" y="0"/>
                  </a:lnTo>
                  <a:lnTo>
                    <a:pt x="19" y="2"/>
                  </a:lnTo>
                  <a:lnTo>
                    <a:pt x="12" y="3"/>
                  </a:lnTo>
                  <a:lnTo>
                    <a:pt x="7" y="6"/>
                  </a:lnTo>
                  <a:lnTo>
                    <a:pt x="5" y="11"/>
                  </a:lnTo>
                  <a:lnTo>
                    <a:pt x="5" y="11"/>
                  </a:lnTo>
                  <a:lnTo>
                    <a:pt x="5" y="13"/>
                  </a:lnTo>
                  <a:lnTo>
                    <a:pt x="6" y="16"/>
                  </a:lnTo>
                  <a:lnTo>
                    <a:pt x="6" y="16"/>
                  </a:lnTo>
                  <a:lnTo>
                    <a:pt x="11" y="18"/>
                  </a:lnTo>
                  <a:lnTo>
                    <a:pt x="17" y="19"/>
                  </a:lnTo>
                  <a:lnTo>
                    <a:pt x="24" y="21"/>
                  </a:lnTo>
                  <a:lnTo>
                    <a:pt x="27" y="23"/>
                  </a:lnTo>
                  <a:lnTo>
                    <a:pt x="27" y="23"/>
                  </a:lnTo>
                  <a:lnTo>
                    <a:pt x="27" y="24"/>
                  </a:lnTo>
                  <a:lnTo>
                    <a:pt x="27" y="24"/>
                  </a:lnTo>
                  <a:lnTo>
                    <a:pt x="26" y="25"/>
                  </a:lnTo>
                  <a:lnTo>
                    <a:pt x="24" y="26"/>
                  </a:lnTo>
                  <a:lnTo>
                    <a:pt x="20" y="27"/>
                  </a:lnTo>
                  <a:lnTo>
                    <a:pt x="20" y="27"/>
                  </a:lnTo>
                  <a:lnTo>
                    <a:pt x="17" y="26"/>
                  </a:lnTo>
                  <a:lnTo>
                    <a:pt x="14" y="26"/>
                  </a:lnTo>
                  <a:lnTo>
                    <a:pt x="14" y="26"/>
                  </a:lnTo>
                  <a:lnTo>
                    <a:pt x="14" y="24"/>
                  </a:lnTo>
                  <a:lnTo>
                    <a:pt x="14" y="23"/>
                  </a:lnTo>
                  <a:lnTo>
                    <a:pt x="2" y="23"/>
                  </a:lnTo>
                  <a:lnTo>
                    <a:pt x="2" y="23"/>
                  </a:lnTo>
                  <a:lnTo>
                    <a:pt x="0" y="26"/>
                  </a:lnTo>
                  <a:lnTo>
                    <a:pt x="0" y="28"/>
                  </a:lnTo>
                  <a:lnTo>
                    <a:pt x="2" y="30"/>
                  </a:lnTo>
                  <a:lnTo>
                    <a:pt x="4" y="31"/>
                  </a:lnTo>
                  <a:lnTo>
                    <a:pt x="7" y="32"/>
                  </a:lnTo>
                  <a:lnTo>
                    <a:pt x="18" y="32"/>
                  </a:lnTo>
                  <a:lnTo>
                    <a:pt x="18" y="32"/>
                  </a:lnTo>
                  <a:lnTo>
                    <a:pt x="29" y="32"/>
                  </a:lnTo>
                  <a:lnTo>
                    <a:pt x="36" y="30"/>
                  </a:lnTo>
                  <a:lnTo>
                    <a:pt x="40" y="26"/>
                  </a:lnTo>
                  <a:lnTo>
                    <a:pt x="43" y="23"/>
                  </a:lnTo>
                  <a:lnTo>
                    <a:pt x="43" y="23"/>
                  </a:lnTo>
                  <a:lnTo>
                    <a:pt x="43" y="19"/>
                  </a:lnTo>
                  <a:lnTo>
                    <a:pt x="41" y="17"/>
                  </a:lnTo>
                  <a:lnTo>
                    <a:pt x="41" y="17"/>
                  </a:lnTo>
                  <a:lnTo>
                    <a:pt x="37" y="14"/>
                  </a:lnTo>
                  <a:lnTo>
                    <a:pt x="31" y="13"/>
                  </a:lnTo>
                  <a:lnTo>
                    <a:pt x="24" y="12"/>
                  </a:lnTo>
                  <a:lnTo>
                    <a:pt x="20" y="11"/>
                  </a:lnTo>
                  <a:lnTo>
                    <a:pt x="20" y="1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grpSp>
    </p:spTree>
    <p:extLst>
      <p:ext uri="{BB962C8B-B14F-4D97-AF65-F5344CB8AC3E}">
        <p14:creationId xmlns:p14="http://schemas.microsoft.com/office/powerpoint/2010/main" val="378581439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Bulleted List">
    <p:spTree>
      <p:nvGrpSpPr>
        <p:cNvPr id="1" name=""/>
        <p:cNvGrpSpPr/>
        <p:nvPr/>
      </p:nvGrpSpPr>
      <p:grpSpPr>
        <a:xfrm>
          <a:off x="0" y="0"/>
          <a:ext cx="0" cy="0"/>
          <a:chOff x="0" y="0"/>
          <a:chExt cx="0" cy="0"/>
        </a:xfrm>
      </p:grpSpPr>
      <p:sp>
        <p:nvSpPr>
          <p:cNvPr id="2" name="Title 1"/>
          <p:cNvSpPr>
            <a:spLocks noGrp="1"/>
          </p:cNvSpPr>
          <p:nvPr>
            <p:ph type="title"/>
          </p:nvPr>
        </p:nvSpPr>
        <p:spPr>
          <a:xfrm>
            <a:off x="422820" y="228600"/>
            <a:ext cx="10918280" cy="841248"/>
          </a:xfrm>
        </p:spPr>
        <p:txBody>
          <a:bodyPr/>
          <a:lstStyle>
            <a:lvl1pPr>
              <a:defRPr sz="3000">
                <a:solidFill>
                  <a:srgbClr val="333F48"/>
                </a:solidFill>
              </a:defRPr>
            </a:lvl1pPr>
          </a:lstStyle>
          <a:p>
            <a:r>
              <a:rPr lang="en-US"/>
              <a:t>Click to edit Master title style</a:t>
            </a:r>
            <a:endParaRPr lang="en-US" dirty="0"/>
          </a:p>
        </p:txBody>
      </p:sp>
      <p:sp>
        <p:nvSpPr>
          <p:cNvPr id="11" name="Content Placeholder 2"/>
          <p:cNvSpPr>
            <a:spLocks noGrp="1"/>
          </p:cNvSpPr>
          <p:nvPr>
            <p:ph idx="12"/>
          </p:nvPr>
        </p:nvSpPr>
        <p:spPr>
          <a:xfrm>
            <a:off x="422820" y="1339851"/>
            <a:ext cx="10918280" cy="4878388"/>
          </a:xfrm>
        </p:spPr>
        <p:txBody>
          <a:bodyPr lIns="135852"/>
          <a:lstStyle>
            <a:lvl1pPr marL="0" indent="0" algn="l" rtl="0" fontAlgn="base">
              <a:spcBef>
                <a:spcPts val="595"/>
              </a:spcBef>
              <a:spcAft>
                <a:spcPct val="0"/>
              </a:spcAft>
              <a:buSzPct val="40000"/>
              <a:defRPr lang="en-US" sz="1800" b="1" dirty="0" smtClean="0">
                <a:solidFill>
                  <a:srgbClr val="7A9B3D"/>
                </a:solidFill>
                <a:latin typeface="+mn-lt"/>
                <a:ea typeface="+mn-ea"/>
                <a:cs typeface="+mn-cs"/>
              </a:defRPr>
            </a:lvl1pPr>
            <a:lvl2pPr marL="141510" indent="-141510">
              <a:spcBef>
                <a:spcPts val="357"/>
              </a:spcBef>
              <a:buClr>
                <a:srgbClr val="7A9B3D"/>
              </a:buClr>
              <a:defRPr lang="en-US" sz="1600" dirty="0" smtClean="0">
                <a:solidFill>
                  <a:srgbClr val="000000"/>
                </a:solidFill>
                <a:latin typeface="+mn-lt"/>
              </a:defRPr>
            </a:lvl2pPr>
            <a:lvl3pPr marL="283018" indent="-141510">
              <a:buClr>
                <a:srgbClr val="768692"/>
              </a:buClr>
              <a:defRPr lang="en-US" sz="1400" dirty="0" smtClean="0">
                <a:solidFill>
                  <a:srgbClr val="000000"/>
                </a:solidFill>
                <a:latin typeface="+mn-lt"/>
              </a:defRPr>
            </a:lvl3pPr>
            <a:lvl4pPr marL="424528" indent="-141510">
              <a:buClr>
                <a:srgbClr val="000000"/>
              </a:buClr>
              <a:buSzPct val="100000"/>
              <a:buFont typeface="Arial" pitchFamily="34" charset="0"/>
              <a:buChar char="•"/>
              <a:defRPr sz="1400">
                <a:solidFill>
                  <a:srgbClr val="000000"/>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41" name="Slide Number Placeholder 3">
            <a:extLst>
              <a:ext uri="{FF2B5EF4-FFF2-40B4-BE49-F238E27FC236}">
                <a16:creationId xmlns:a16="http://schemas.microsoft.com/office/drawing/2014/main" id="{90DD0CA0-1C12-4873-8A33-132DAFEF19FB}"/>
              </a:ext>
            </a:extLst>
          </p:cNvPr>
          <p:cNvSpPr>
            <a:spLocks noGrp="1"/>
          </p:cNvSpPr>
          <p:nvPr>
            <p:ph type="sldNum" sz="quarter" idx="14"/>
          </p:nvPr>
        </p:nvSpPr>
        <p:spPr>
          <a:xfrm>
            <a:off x="0" y="6382513"/>
            <a:ext cx="437173" cy="268288"/>
          </a:xfrm>
        </p:spPr>
        <p:txBody>
          <a:bodyPr/>
          <a:lstStyle>
            <a:lvl1pPr>
              <a:defRPr>
                <a:solidFill>
                  <a:srgbClr val="000000"/>
                </a:solidFill>
              </a:defRPr>
            </a:lvl1pPr>
          </a:lstStyle>
          <a:p>
            <a:pPr>
              <a:defRPr/>
            </a:pPr>
            <a:fld id="{E6474CC2-1230-4213-AD1A-4B2FEEABA7A1}" type="slidenum">
              <a:rPr lang="en-US" smtClean="0"/>
              <a:pPr>
                <a:defRPr/>
              </a:pPr>
              <a:t>‹#›</a:t>
            </a:fld>
            <a:endParaRPr lang="en-US" dirty="0"/>
          </a:p>
        </p:txBody>
      </p:sp>
      <p:sp>
        <p:nvSpPr>
          <p:cNvPr id="42" name="Footer Placeholder 4">
            <a:extLst>
              <a:ext uri="{FF2B5EF4-FFF2-40B4-BE49-F238E27FC236}">
                <a16:creationId xmlns:a16="http://schemas.microsoft.com/office/drawing/2014/main" id="{9A917CF6-4573-4409-8CD4-C32995E23CB6}"/>
              </a:ext>
            </a:extLst>
          </p:cNvPr>
          <p:cNvSpPr>
            <a:spLocks noGrp="1"/>
          </p:cNvSpPr>
          <p:nvPr>
            <p:ph type="ftr" sz="quarter" idx="15"/>
          </p:nvPr>
        </p:nvSpPr>
        <p:spPr>
          <a:xfrm>
            <a:off x="426722" y="6483292"/>
            <a:ext cx="5245100" cy="172485"/>
          </a:xfrm>
        </p:spPr>
        <p:txBody>
          <a:bodyPr/>
          <a:lstStyle>
            <a:lvl1pPr algn="r">
              <a:defRPr smtClean="0">
                <a:solidFill>
                  <a:srgbClr val="000000"/>
                </a:solidFill>
              </a:defRPr>
            </a:lvl1pPr>
          </a:lstStyle>
          <a:p>
            <a:pPr algn="l">
              <a:defRPr/>
            </a:pPr>
            <a:r>
              <a:rPr lang="en-US"/>
              <a:t>Page footer.</a:t>
            </a:r>
            <a:endParaRPr lang="en-US" dirty="0"/>
          </a:p>
        </p:txBody>
      </p:sp>
      <p:sp>
        <p:nvSpPr>
          <p:cNvPr id="43" name="Rectangle 155">
            <a:extLst>
              <a:ext uri="{FF2B5EF4-FFF2-40B4-BE49-F238E27FC236}">
                <a16:creationId xmlns:a16="http://schemas.microsoft.com/office/drawing/2014/main" id="{11D5E519-2474-430D-888C-AE84BAA8F139}"/>
              </a:ext>
            </a:extLst>
          </p:cNvPr>
          <p:cNvSpPr>
            <a:spLocks noGrp="1" noChangeArrowheads="1"/>
          </p:cNvSpPr>
          <p:nvPr>
            <p:ph type="dt" sz="half" idx="16"/>
          </p:nvPr>
        </p:nvSpPr>
        <p:spPr>
          <a:xfrm>
            <a:off x="426722" y="6655657"/>
            <a:ext cx="2645277" cy="120649"/>
          </a:xfrm>
        </p:spPr>
        <p:txBody>
          <a:bodyPr/>
          <a:lstStyle>
            <a:lvl1pPr algn="l">
              <a:defRPr sz="833" smtClean="0">
                <a:solidFill>
                  <a:srgbClr val="000000"/>
                </a:solidFill>
              </a:defRPr>
            </a:lvl1pPr>
          </a:lstStyle>
          <a:p>
            <a:pPr>
              <a:defRPr/>
            </a:pPr>
            <a:r>
              <a:rPr lang="en-US"/>
              <a:t>Production code #</a:t>
            </a:r>
            <a:endParaRPr lang="en-US" dirty="0"/>
          </a:p>
        </p:txBody>
      </p:sp>
      <p:grpSp>
        <p:nvGrpSpPr>
          <p:cNvPr id="3" name="Group 2">
            <a:extLst>
              <a:ext uri="{FF2B5EF4-FFF2-40B4-BE49-F238E27FC236}">
                <a16:creationId xmlns:a16="http://schemas.microsoft.com/office/drawing/2014/main" id="{71A0E898-DDD2-524C-FBCB-03ADAEB7140E}"/>
              </a:ext>
            </a:extLst>
          </p:cNvPr>
          <p:cNvGrpSpPr/>
          <p:nvPr userDrawn="1"/>
        </p:nvGrpSpPr>
        <p:grpSpPr>
          <a:xfrm>
            <a:off x="10215053" y="6295153"/>
            <a:ext cx="1527048" cy="338328"/>
            <a:chOff x="6923088" y="4475163"/>
            <a:chExt cx="1873251" cy="403225"/>
          </a:xfrm>
        </p:grpSpPr>
        <p:sp>
          <p:nvSpPr>
            <p:cNvPr id="4" name="AutoShape 4">
              <a:extLst>
                <a:ext uri="{FF2B5EF4-FFF2-40B4-BE49-F238E27FC236}">
                  <a16:creationId xmlns:a16="http://schemas.microsoft.com/office/drawing/2014/main" id="{BE19A19D-F792-0E95-B3F3-7AB06F6829CE}"/>
                </a:ext>
              </a:extLst>
            </p:cNvPr>
            <p:cNvSpPr>
              <a:spLocks noChangeAspect="1" noChangeArrowheads="1" noTextEdit="1"/>
            </p:cNvSpPr>
            <p:nvPr userDrawn="1"/>
          </p:nvSpPr>
          <p:spPr bwMode="auto">
            <a:xfrm>
              <a:off x="6923088" y="4475163"/>
              <a:ext cx="1873250" cy="403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 name="Freeform 6">
              <a:extLst>
                <a:ext uri="{FF2B5EF4-FFF2-40B4-BE49-F238E27FC236}">
                  <a16:creationId xmlns:a16="http://schemas.microsoft.com/office/drawing/2014/main" id="{408A2B83-004C-5A2E-B36F-11FF9452C97F}"/>
                </a:ext>
              </a:extLst>
            </p:cNvPr>
            <p:cNvSpPr>
              <a:spLocks/>
            </p:cNvSpPr>
            <p:nvPr userDrawn="1"/>
          </p:nvSpPr>
          <p:spPr bwMode="auto">
            <a:xfrm>
              <a:off x="6929438" y="4483101"/>
              <a:ext cx="376238" cy="376238"/>
            </a:xfrm>
            <a:custGeom>
              <a:avLst/>
              <a:gdLst>
                <a:gd name="T0" fmla="*/ 118 w 237"/>
                <a:gd name="T1" fmla="*/ 237 h 237"/>
                <a:gd name="T2" fmla="*/ 142 w 237"/>
                <a:gd name="T3" fmla="*/ 235 h 237"/>
                <a:gd name="T4" fmla="*/ 165 w 237"/>
                <a:gd name="T5" fmla="*/ 228 h 237"/>
                <a:gd name="T6" fmla="*/ 185 w 237"/>
                <a:gd name="T7" fmla="*/ 217 h 237"/>
                <a:gd name="T8" fmla="*/ 202 w 237"/>
                <a:gd name="T9" fmla="*/ 202 h 237"/>
                <a:gd name="T10" fmla="*/ 217 w 237"/>
                <a:gd name="T11" fmla="*/ 185 h 237"/>
                <a:gd name="T12" fmla="*/ 228 w 237"/>
                <a:gd name="T13" fmla="*/ 165 h 237"/>
                <a:gd name="T14" fmla="*/ 235 w 237"/>
                <a:gd name="T15" fmla="*/ 142 h 237"/>
                <a:gd name="T16" fmla="*/ 237 w 237"/>
                <a:gd name="T17" fmla="*/ 119 h 237"/>
                <a:gd name="T18" fmla="*/ 236 w 237"/>
                <a:gd name="T19" fmla="*/ 106 h 237"/>
                <a:gd name="T20" fmla="*/ 232 w 237"/>
                <a:gd name="T21" fmla="*/ 84 h 237"/>
                <a:gd name="T22" fmla="*/ 223 w 237"/>
                <a:gd name="T23" fmla="*/ 62 h 237"/>
                <a:gd name="T24" fmla="*/ 210 w 237"/>
                <a:gd name="T25" fmla="*/ 43 h 237"/>
                <a:gd name="T26" fmla="*/ 194 w 237"/>
                <a:gd name="T27" fmla="*/ 27 h 237"/>
                <a:gd name="T28" fmla="*/ 175 w 237"/>
                <a:gd name="T29" fmla="*/ 15 h 237"/>
                <a:gd name="T30" fmla="*/ 154 w 237"/>
                <a:gd name="T31" fmla="*/ 6 h 237"/>
                <a:gd name="T32" fmla="*/ 131 w 237"/>
                <a:gd name="T33" fmla="*/ 1 h 237"/>
                <a:gd name="T34" fmla="*/ 118 w 237"/>
                <a:gd name="T35" fmla="*/ 0 h 237"/>
                <a:gd name="T36" fmla="*/ 94 w 237"/>
                <a:gd name="T37" fmla="*/ 2 h 237"/>
                <a:gd name="T38" fmla="*/ 72 w 237"/>
                <a:gd name="T39" fmla="*/ 9 h 237"/>
                <a:gd name="T40" fmla="*/ 52 w 237"/>
                <a:gd name="T41" fmla="*/ 21 h 237"/>
                <a:gd name="T42" fmla="*/ 35 w 237"/>
                <a:gd name="T43" fmla="*/ 35 h 237"/>
                <a:gd name="T44" fmla="*/ 19 w 237"/>
                <a:gd name="T45" fmla="*/ 52 h 237"/>
                <a:gd name="T46" fmla="*/ 9 w 237"/>
                <a:gd name="T47" fmla="*/ 72 h 237"/>
                <a:gd name="T48" fmla="*/ 2 w 237"/>
                <a:gd name="T49" fmla="*/ 94 h 237"/>
                <a:gd name="T50" fmla="*/ 0 w 237"/>
                <a:gd name="T51" fmla="*/ 119 h 237"/>
                <a:gd name="T52" fmla="*/ 1 w 237"/>
                <a:gd name="T53" fmla="*/ 131 h 237"/>
                <a:gd name="T54" fmla="*/ 5 w 237"/>
                <a:gd name="T55" fmla="*/ 154 h 237"/>
                <a:gd name="T56" fmla="*/ 14 w 237"/>
                <a:gd name="T57" fmla="*/ 175 h 237"/>
                <a:gd name="T58" fmla="*/ 26 w 237"/>
                <a:gd name="T59" fmla="*/ 194 h 237"/>
                <a:gd name="T60" fmla="*/ 43 w 237"/>
                <a:gd name="T61" fmla="*/ 210 h 237"/>
                <a:gd name="T62" fmla="*/ 62 w 237"/>
                <a:gd name="T63" fmla="*/ 223 h 237"/>
                <a:gd name="T64" fmla="*/ 83 w 237"/>
                <a:gd name="T65" fmla="*/ 233 h 237"/>
                <a:gd name="T66" fmla="*/ 106 w 237"/>
                <a:gd name="T67" fmla="*/ 237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7" h="237">
                  <a:moveTo>
                    <a:pt x="118" y="237"/>
                  </a:moveTo>
                  <a:lnTo>
                    <a:pt x="118" y="237"/>
                  </a:lnTo>
                  <a:lnTo>
                    <a:pt x="131" y="237"/>
                  </a:lnTo>
                  <a:lnTo>
                    <a:pt x="142" y="235"/>
                  </a:lnTo>
                  <a:lnTo>
                    <a:pt x="154" y="233"/>
                  </a:lnTo>
                  <a:lnTo>
                    <a:pt x="165" y="228"/>
                  </a:lnTo>
                  <a:lnTo>
                    <a:pt x="175" y="223"/>
                  </a:lnTo>
                  <a:lnTo>
                    <a:pt x="185" y="217"/>
                  </a:lnTo>
                  <a:lnTo>
                    <a:pt x="194" y="210"/>
                  </a:lnTo>
                  <a:lnTo>
                    <a:pt x="202" y="202"/>
                  </a:lnTo>
                  <a:lnTo>
                    <a:pt x="210" y="194"/>
                  </a:lnTo>
                  <a:lnTo>
                    <a:pt x="217" y="185"/>
                  </a:lnTo>
                  <a:lnTo>
                    <a:pt x="223" y="175"/>
                  </a:lnTo>
                  <a:lnTo>
                    <a:pt x="228" y="165"/>
                  </a:lnTo>
                  <a:lnTo>
                    <a:pt x="232" y="154"/>
                  </a:lnTo>
                  <a:lnTo>
                    <a:pt x="235" y="142"/>
                  </a:lnTo>
                  <a:lnTo>
                    <a:pt x="236" y="131"/>
                  </a:lnTo>
                  <a:lnTo>
                    <a:pt x="237" y="119"/>
                  </a:lnTo>
                  <a:lnTo>
                    <a:pt x="237" y="119"/>
                  </a:lnTo>
                  <a:lnTo>
                    <a:pt x="236" y="106"/>
                  </a:lnTo>
                  <a:lnTo>
                    <a:pt x="235" y="94"/>
                  </a:lnTo>
                  <a:lnTo>
                    <a:pt x="232" y="84"/>
                  </a:lnTo>
                  <a:lnTo>
                    <a:pt x="228" y="72"/>
                  </a:lnTo>
                  <a:lnTo>
                    <a:pt x="223" y="62"/>
                  </a:lnTo>
                  <a:lnTo>
                    <a:pt x="217" y="52"/>
                  </a:lnTo>
                  <a:lnTo>
                    <a:pt x="210" y="43"/>
                  </a:lnTo>
                  <a:lnTo>
                    <a:pt x="202" y="35"/>
                  </a:lnTo>
                  <a:lnTo>
                    <a:pt x="194" y="27"/>
                  </a:lnTo>
                  <a:lnTo>
                    <a:pt x="185" y="21"/>
                  </a:lnTo>
                  <a:lnTo>
                    <a:pt x="175" y="15"/>
                  </a:lnTo>
                  <a:lnTo>
                    <a:pt x="165" y="9"/>
                  </a:lnTo>
                  <a:lnTo>
                    <a:pt x="154" y="6"/>
                  </a:lnTo>
                  <a:lnTo>
                    <a:pt x="142" y="2"/>
                  </a:lnTo>
                  <a:lnTo>
                    <a:pt x="131" y="1"/>
                  </a:lnTo>
                  <a:lnTo>
                    <a:pt x="118" y="0"/>
                  </a:lnTo>
                  <a:lnTo>
                    <a:pt x="118" y="0"/>
                  </a:lnTo>
                  <a:lnTo>
                    <a:pt x="106" y="1"/>
                  </a:lnTo>
                  <a:lnTo>
                    <a:pt x="94" y="2"/>
                  </a:lnTo>
                  <a:lnTo>
                    <a:pt x="83" y="6"/>
                  </a:lnTo>
                  <a:lnTo>
                    <a:pt x="72" y="9"/>
                  </a:lnTo>
                  <a:lnTo>
                    <a:pt x="62" y="15"/>
                  </a:lnTo>
                  <a:lnTo>
                    <a:pt x="52" y="21"/>
                  </a:lnTo>
                  <a:lnTo>
                    <a:pt x="43" y="27"/>
                  </a:lnTo>
                  <a:lnTo>
                    <a:pt x="35" y="35"/>
                  </a:lnTo>
                  <a:lnTo>
                    <a:pt x="26" y="43"/>
                  </a:lnTo>
                  <a:lnTo>
                    <a:pt x="19" y="52"/>
                  </a:lnTo>
                  <a:lnTo>
                    <a:pt x="14" y="62"/>
                  </a:lnTo>
                  <a:lnTo>
                    <a:pt x="9" y="72"/>
                  </a:lnTo>
                  <a:lnTo>
                    <a:pt x="5" y="84"/>
                  </a:lnTo>
                  <a:lnTo>
                    <a:pt x="2" y="94"/>
                  </a:lnTo>
                  <a:lnTo>
                    <a:pt x="1" y="106"/>
                  </a:lnTo>
                  <a:lnTo>
                    <a:pt x="0" y="119"/>
                  </a:lnTo>
                  <a:lnTo>
                    <a:pt x="0" y="119"/>
                  </a:lnTo>
                  <a:lnTo>
                    <a:pt x="1" y="131"/>
                  </a:lnTo>
                  <a:lnTo>
                    <a:pt x="2" y="142"/>
                  </a:lnTo>
                  <a:lnTo>
                    <a:pt x="5" y="154"/>
                  </a:lnTo>
                  <a:lnTo>
                    <a:pt x="9" y="165"/>
                  </a:lnTo>
                  <a:lnTo>
                    <a:pt x="14" y="175"/>
                  </a:lnTo>
                  <a:lnTo>
                    <a:pt x="19" y="185"/>
                  </a:lnTo>
                  <a:lnTo>
                    <a:pt x="26" y="194"/>
                  </a:lnTo>
                  <a:lnTo>
                    <a:pt x="35" y="202"/>
                  </a:lnTo>
                  <a:lnTo>
                    <a:pt x="43" y="210"/>
                  </a:lnTo>
                  <a:lnTo>
                    <a:pt x="52" y="217"/>
                  </a:lnTo>
                  <a:lnTo>
                    <a:pt x="62" y="223"/>
                  </a:lnTo>
                  <a:lnTo>
                    <a:pt x="72" y="228"/>
                  </a:lnTo>
                  <a:lnTo>
                    <a:pt x="83" y="233"/>
                  </a:lnTo>
                  <a:lnTo>
                    <a:pt x="94" y="235"/>
                  </a:lnTo>
                  <a:lnTo>
                    <a:pt x="106" y="237"/>
                  </a:lnTo>
                  <a:lnTo>
                    <a:pt x="118" y="23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6" name="Freeform 7">
              <a:extLst>
                <a:ext uri="{FF2B5EF4-FFF2-40B4-BE49-F238E27FC236}">
                  <a16:creationId xmlns:a16="http://schemas.microsoft.com/office/drawing/2014/main" id="{3BD0FC69-D8A7-54DF-D999-5CC2AED56EFC}"/>
                </a:ext>
              </a:extLst>
            </p:cNvPr>
            <p:cNvSpPr>
              <a:spLocks/>
            </p:cNvSpPr>
            <p:nvPr userDrawn="1"/>
          </p:nvSpPr>
          <p:spPr bwMode="auto">
            <a:xfrm>
              <a:off x="6929438" y="4483101"/>
              <a:ext cx="376238" cy="376238"/>
            </a:xfrm>
            <a:custGeom>
              <a:avLst/>
              <a:gdLst>
                <a:gd name="T0" fmla="*/ 118 w 237"/>
                <a:gd name="T1" fmla="*/ 237 h 237"/>
                <a:gd name="T2" fmla="*/ 142 w 237"/>
                <a:gd name="T3" fmla="*/ 235 h 237"/>
                <a:gd name="T4" fmla="*/ 165 w 237"/>
                <a:gd name="T5" fmla="*/ 228 h 237"/>
                <a:gd name="T6" fmla="*/ 185 w 237"/>
                <a:gd name="T7" fmla="*/ 217 h 237"/>
                <a:gd name="T8" fmla="*/ 202 w 237"/>
                <a:gd name="T9" fmla="*/ 202 h 237"/>
                <a:gd name="T10" fmla="*/ 217 w 237"/>
                <a:gd name="T11" fmla="*/ 185 h 237"/>
                <a:gd name="T12" fmla="*/ 228 w 237"/>
                <a:gd name="T13" fmla="*/ 165 h 237"/>
                <a:gd name="T14" fmla="*/ 235 w 237"/>
                <a:gd name="T15" fmla="*/ 142 h 237"/>
                <a:gd name="T16" fmla="*/ 237 w 237"/>
                <a:gd name="T17" fmla="*/ 119 h 237"/>
                <a:gd name="T18" fmla="*/ 236 w 237"/>
                <a:gd name="T19" fmla="*/ 106 h 237"/>
                <a:gd name="T20" fmla="*/ 232 w 237"/>
                <a:gd name="T21" fmla="*/ 84 h 237"/>
                <a:gd name="T22" fmla="*/ 223 w 237"/>
                <a:gd name="T23" fmla="*/ 62 h 237"/>
                <a:gd name="T24" fmla="*/ 210 w 237"/>
                <a:gd name="T25" fmla="*/ 43 h 237"/>
                <a:gd name="T26" fmla="*/ 194 w 237"/>
                <a:gd name="T27" fmla="*/ 27 h 237"/>
                <a:gd name="T28" fmla="*/ 175 w 237"/>
                <a:gd name="T29" fmla="*/ 15 h 237"/>
                <a:gd name="T30" fmla="*/ 154 w 237"/>
                <a:gd name="T31" fmla="*/ 6 h 237"/>
                <a:gd name="T32" fmla="*/ 131 w 237"/>
                <a:gd name="T33" fmla="*/ 1 h 237"/>
                <a:gd name="T34" fmla="*/ 118 w 237"/>
                <a:gd name="T35" fmla="*/ 0 h 237"/>
                <a:gd name="T36" fmla="*/ 94 w 237"/>
                <a:gd name="T37" fmla="*/ 2 h 237"/>
                <a:gd name="T38" fmla="*/ 72 w 237"/>
                <a:gd name="T39" fmla="*/ 9 h 237"/>
                <a:gd name="T40" fmla="*/ 52 w 237"/>
                <a:gd name="T41" fmla="*/ 21 h 237"/>
                <a:gd name="T42" fmla="*/ 35 w 237"/>
                <a:gd name="T43" fmla="*/ 35 h 237"/>
                <a:gd name="T44" fmla="*/ 19 w 237"/>
                <a:gd name="T45" fmla="*/ 52 h 237"/>
                <a:gd name="T46" fmla="*/ 9 w 237"/>
                <a:gd name="T47" fmla="*/ 72 h 237"/>
                <a:gd name="T48" fmla="*/ 2 w 237"/>
                <a:gd name="T49" fmla="*/ 94 h 237"/>
                <a:gd name="T50" fmla="*/ 0 w 237"/>
                <a:gd name="T51" fmla="*/ 119 h 237"/>
                <a:gd name="T52" fmla="*/ 1 w 237"/>
                <a:gd name="T53" fmla="*/ 131 h 237"/>
                <a:gd name="T54" fmla="*/ 5 w 237"/>
                <a:gd name="T55" fmla="*/ 154 h 237"/>
                <a:gd name="T56" fmla="*/ 14 w 237"/>
                <a:gd name="T57" fmla="*/ 175 h 237"/>
                <a:gd name="T58" fmla="*/ 26 w 237"/>
                <a:gd name="T59" fmla="*/ 194 h 237"/>
                <a:gd name="T60" fmla="*/ 43 w 237"/>
                <a:gd name="T61" fmla="*/ 210 h 237"/>
                <a:gd name="T62" fmla="*/ 62 w 237"/>
                <a:gd name="T63" fmla="*/ 223 h 237"/>
                <a:gd name="T64" fmla="*/ 83 w 237"/>
                <a:gd name="T65" fmla="*/ 233 h 237"/>
                <a:gd name="T66" fmla="*/ 106 w 237"/>
                <a:gd name="T67" fmla="*/ 237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7" h="237">
                  <a:moveTo>
                    <a:pt x="118" y="237"/>
                  </a:moveTo>
                  <a:lnTo>
                    <a:pt x="118" y="237"/>
                  </a:lnTo>
                  <a:lnTo>
                    <a:pt x="131" y="237"/>
                  </a:lnTo>
                  <a:lnTo>
                    <a:pt x="142" y="235"/>
                  </a:lnTo>
                  <a:lnTo>
                    <a:pt x="154" y="233"/>
                  </a:lnTo>
                  <a:lnTo>
                    <a:pt x="165" y="228"/>
                  </a:lnTo>
                  <a:lnTo>
                    <a:pt x="175" y="223"/>
                  </a:lnTo>
                  <a:lnTo>
                    <a:pt x="185" y="217"/>
                  </a:lnTo>
                  <a:lnTo>
                    <a:pt x="194" y="210"/>
                  </a:lnTo>
                  <a:lnTo>
                    <a:pt x="202" y="202"/>
                  </a:lnTo>
                  <a:lnTo>
                    <a:pt x="210" y="194"/>
                  </a:lnTo>
                  <a:lnTo>
                    <a:pt x="217" y="185"/>
                  </a:lnTo>
                  <a:lnTo>
                    <a:pt x="223" y="175"/>
                  </a:lnTo>
                  <a:lnTo>
                    <a:pt x="228" y="165"/>
                  </a:lnTo>
                  <a:lnTo>
                    <a:pt x="232" y="154"/>
                  </a:lnTo>
                  <a:lnTo>
                    <a:pt x="235" y="142"/>
                  </a:lnTo>
                  <a:lnTo>
                    <a:pt x="236" y="131"/>
                  </a:lnTo>
                  <a:lnTo>
                    <a:pt x="237" y="119"/>
                  </a:lnTo>
                  <a:lnTo>
                    <a:pt x="237" y="119"/>
                  </a:lnTo>
                  <a:lnTo>
                    <a:pt x="236" y="106"/>
                  </a:lnTo>
                  <a:lnTo>
                    <a:pt x="235" y="94"/>
                  </a:lnTo>
                  <a:lnTo>
                    <a:pt x="232" y="84"/>
                  </a:lnTo>
                  <a:lnTo>
                    <a:pt x="228" y="72"/>
                  </a:lnTo>
                  <a:lnTo>
                    <a:pt x="223" y="62"/>
                  </a:lnTo>
                  <a:lnTo>
                    <a:pt x="217" y="52"/>
                  </a:lnTo>
                  <a:lnTo>
                    <a:pt x="210" y="43"/>
                  </a:lnTo>
                  <a:lnTo>
                    <a:pt x="202" y="35"/>
                  </a:lnTo>
                  <a:lnTo>
                    <a:pt x="194" y="27"/>
                  </a:lnTo>
                  <a:lnTo>
                    <a:pt x="185" y="21"/>
                  </a:lnTo>
                  <a:lnTo>
                    <a:pt x="175" y="15"/>
                  </a:lnTo>
                  <a:lnTo>
                    <a:pt x="165" y="9"/>
                  </a:lnTo>
                  <a:lnTo>
                    <a:pt x="154" y="6"/>
                  </a:lnTo>
                  <a:lnTo>
                    <a:pt x="142" y="2"/>
                  </a:lnTo>
                  <a:lnTo>
                    <a:pt x="131" y="1"/>
                  </a:lnTo>
                  <a:lnTo>
                    <a:pt x="118" y="0"/>
                  </a:lnTo>
                  <a:lnTo>
                    <a:pt x="118" y="0"/>
                  </a:lnTo>
                  <a:lnTo>
                    <a:pt x="106" y="1"/>
                  </a:lnTo>
                  <a:lnTo>
                    <a:pt x="94" y="2"/>
                  </a:lnTo>
                  <a:lnTo>
                    <a:pt x="83" y="6"/>
                  </a:lnTo>
                  <a:lnTo>
                    <a:pt x="72" y="9"/>
                  </a:lnTo>
                  <a:lnTo>
                    <a:pt x="62" y="15"/>
                  </a:lnTo>
                  <a:lnTo>
                    <a:pt x="52" y="21"/>
                  </a:lnTo>
                  <a:lnTo>
                    <a:pt x="43" y="27"/>
                  </a:lnTo>
                  <a:lnTo>
                    <a:pt x="35" y="35"/>
                  </a:lnTo>
                  <a:lnTo>
                    <a:pt x="26" y="43"/>
                  </a:lnTo>
                  <a:lnTo>
                    <a:pt x="19" y="52"/>
                  </a:lnTo>
                  <a:lnTo>
                    <a:pt x="14" y="62"/>
                  </a:lnTo>
                  <a:lnTo>
                    <a:pt x="9" y="72"/>
                  </a:lnTo>
                  <a:lnTo>
                    <a:pt x="5" y="84"/>
                  </a:lnTo>
                  <a:lnTo>
                    <a:pt x="2" y="94"/>
                  </a:lnTo>
                  <a:lnTo>
                    <a:pt x="1" y="106"/>
                  </a:lnTo>
                  <a:lnTo>
                    <a:pt x="0" y="119"/>
                  </a:lnTo>
                  <a:lnTo>
                    <a:pt x="0" y="119"/>
                  </a:lnTo>
                  <a:lnTo>
                    <a:pt x="1" y="131"/>
                  </a:lnTo>
                  <a:lnTo>
                    <a:pt x="2" y="142"/>
                  </a:lnTo>
                  <a:lnTo>
                    <a:pt x="5" y="154"/>
                  </a:lnTo>
                  <a:lnTo>
                    <a:pt x="9" y="165"/>
                  </a:lnTo>
                  <a:lnTo>
                    <a:pt x="14" y="175"/>
                  </a:lnTo>
                  <a:lnTo>
                    <a:pt x="19" y="185"/>
                  </a:lnTo>
                  <a:lnTo>
                    <a:pt x="26" y="194"/>
                  </a:lnTo>
                  <a:lnTo>
                    <a:pt x="35" y="202"/>
                  </a:lnTo>
                  <a:lnTo>
                    <a:pt x="43" y="210"/>
                  </a:lnTo>
                  <a:lnTo>
                    <a:pt x="52" y="217"/>
                  </a:lnTo>
                  <a:lnTo>
                    <a:pt x="62" y="223"/>
                  </a:lnTo>
                  <a:lnTo>
                    <a:pt x="72" y="228"/>
                  </a:lnTo>
                  <a:lnTo>
                    <a:pt x="83" y="233"/>
                  </a:lnTo>
                  <a:lnTo>
                    <a:pt x="94" y="235"/>
                  </a:lnTo>
                  <a:lnTo>
                    <a:pt x="106" y="237"/>
                  </a:lnTo>
                  <a:lnTo>
                    <a:pt x="118" y="23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7" name="Freeform 83">
              <a:extLst>
                <a:ext uri="{FF2B5EF4-FFF2-40B4-BE49-F238E27FC236}">
                  <a16:creationId xmlns:a16="http://schemas.microsoft.com/office/drawing/2014/main" id="{1DB2C7FD-B75B-B441-12D2-EA17CA7602D4}"/>
                </a:ext>
              </a:extLst>
            </p:cNvPr>
            <p:cNvSpPr>
              <a:spLocks/>
            </p:cNvSpPr>
            <p:nvPr userDrawn="1"/>
          </p:nvSpPr>
          <p:spPr bwMode="auto">
            <a:xfrm>
              <a:off x="6923088" y="4475163"/>
              <a:ext cx="387350" cy="369888"/>
            </a:xfrm>
            <a:custGeom>
              <a:avLst/>
              <a:gdLst>
                <a:gd name="T0" fmla="*/ 161 w 244"/>
                <a:gd name="T1" fmla="*/ 152 h 233"/>
                <a:gd name="T2" fmla="*/ 76 w 244"/>
                <a:gd name="T3" fmla="*/ 233 h 233"/>
                <a:gd name="T4" fmla="*/ 55 w 244"/>
                <a:gd name="T5" fmla="*/ 221 h 233"/>
                <a:gd name="T6" fmla="*/ 27 w 244"/>
                <a:gd name="T7" fmla="*/ 197 h 233"/>
                <a:gd name="T8" fmla="*/ 9 w 244"/>
                <a:gd name="T9" fmla="*/ 166 h 233"/>
                <a:gd name="T10" fmla="*/ 2 w 244"/>
                <a:gd name="T11" fmla="*/ 144 h 233"/>
                <a:gd name="T12" fmla="*/ 1 w 244"/>
                <a:gd name="T13" fmla="*/ 108 h 233"/>
                <a:gd name="T14" fmla="*/ 9 w 244"/>
                <a:gd name="T15" fmla="*/ 74 h 233"/>
                <a:gd name="T16" fmla="*/ 21 w 244"/>
                <a:gd name="T17" fmla="*/ 53 h 233"/>
                <a:gd name="T18" fmla="*/ 46 w 244"/>
                <a:gd name="T19" fmla="*/ 26 h 233"/>
                <a:gd name="T20" fmla="*/ 77 w 244"/>
                <a:gd name="T21" fmla="*/ 7 h 233"/>
                <a:gd name="T22" fmla="*/ 96 w 244"/>
                <a:gd name="T23" fmla="*/ 2 h 233"/>
                <a:gd name="T24" fmla="*/ 127 w 244"/>
                <a:gd name="T25" fmla="*/ 0 h 233"/>
                <a:gd name="T26" fmla="*/ 156 w 244"/>
                <a:gd name="T27" fmla="*/ 5 h 233"/>
                <a:gd name="T28" fmla="*/ 177 w 244"/>
                <a:gd name="T29" fmla="*/ 13 h 233"/>
                <a:gd name="T30" fmla="*/ 205 w 244"/>
                <a:gd name="T31" fmla="*/ 33 h 233"/>
                <a:gd name="T32" fmla="*/ 226 w 244"/>
                <a:gd name="T33" fmla="*/ 59 h 233"/>
                <a:gd name="T34" fmla="*/ 237 w 244"/>
                <a:gd name="T35" fmla="*/ 82 h 233"/>
                <a:gd name="T36" fmla="*/ 244 w 244"/>
                <a:gd name="T37" fmla="*/ 119 h 233"/>
                <a:gd name="T38" fmla="*/ 238 w 244"/>
                <a:gd name="T39" fmla="*/ 157 h 233"/>
                <a:gd name="T40" fmla="*/ 223 w 244"/>
                <a:gd name="T41" fmla="*/ 188 h 233"/>
                <a:gd name="T42" fmla="*/ 199 w 244"/>
                <a:gd name="T43" fmla="*/ 215 h 233"/>
                <a:gd name="T44" fmla="*/ 211 w 244"/>
                <a:gd name="T45" fmla="*/ 186 h 233"/>
                <a:gd name="T46" fmla="*/ 152 w 244"/>
                <a:gd name="T47" fmla="*/ 135 h 233"/>
                <a:gd name="T48" fmla="*/ 230 w 244"/>
                <a:gd name="T49" fmla="*/ 146 h 233"/>
                <a:gd name="T50" fmla="*/ 232 w 244"/>
                <a:gd name="T51" fmla="*/ 103 h 233"/>
                <a:gd name="T52" fmla="*/ 156 w 244"/>
                <a:gd name="T53" fmla="*/ 108 h 233"/>
                <a:gd name="T54" fmla="*/ 216 w 244"/>
                <a:gd name="T55" fmla="*/ 62 h 233"/>
                <a:gd name="T56" fmla="*/ 148 w 244"/>
                <a:gd name="T57" fmla="*/ 96 h 233"/>
                <a:gd name="T58" fmla="*/ 184 w 244"/>
                <a:gd name="T59" fmla="*/ 30 h 233"/>
                <a:gd name="T60" fmla="*/ 145 w 244"/>
                <a:gd name="T61" fmla="*/ 13 h 233"/>
                <a:gd name="T62" fmla="*/ 116 w 244"/>
                <a:gd name="T63" fmla="*/ 62 h 233"/>
                <a:gd name="T64" fmla="*/ 102 w 244"/>
                <a:gd name="T65" fmla="*/ 11 h 233"/>
                <a:gd name="T66" fmla="*/ 61 w 244"/>
                <a:gd name="T67" fmla="*/ 28 h 233"/>
                <a:gd name="T68" fmla="*/ 96 w 244"/>
                <a:gd name="T69" fmla="*/ 94 h 233"/>
                <a:gd name="T70" fmla="*/ 29 w 244"/>
                <a:gd name="T71" fmla="*/ 59 h 233"/>
                <a:gd name="T72" fmla="*/ 13 w 244"/>
                <a:gd name="T73" fmla="*/ 98 h 233"/>
                <a:gd name="T74" fmla="*/ 86 w 244"/>
                <a:gd name="T75" fmla="*/ 121 h 233"/>
                <a:gd name="T76" fmla="*/ 14 w 244"/>
                <a:gd name="T77" fmla="*/ 142 h 233"/>
                <a:gd name="T78" fmla="*/ 29 w 244"/>
                <a:gd name="T79" fmla="*/ 183 h 233"/>
                <a:gd name="T80" fmla="*/ 77 w 244"/>
                <a:gd name="T81" fmla="*/ 159 h 233"/>
                <a:gd name="T82" fmla="*/ 93 w 244"/>
                <a:gd name="T83" fmla="*/ 135 h 233"/>
                <a:gd name="T84" fmla="*/ 104 w 244"/>
                <a:gd name="T85" fmla="*/ 14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44" h="233">
                  <a:moveTo>
                    <a:pt x="104" y="144"/>
                  </a:moveTo>
                  <a:lnTo>
                    <a:pt x="148" y="144"/>
                  </a:lnTo>
                  <a:lnTo>
                    <a:pt x="161" y="152"/>
                  </a:lnTo>
                  <a:lnTo>
                    <a:pt x="102" y="152"/>
                  </a:lnTo>
                  <a:lnTo>
                    <a:pt x="79" y="225"/>
                  </a:lnTo>
                  <a:lnTo>
                    <a:pt x="76" y="233"/>
                  </a:lnTo>
                  <a:lnTo>
                    <a:pt x="76" y="233"/>
                  </a:lnTo>
                  <a:lnTo>
                    <a:pt x="66" y="228"/>
                  </a:lnTo>
                  <a:lnTo>
                    <a:pt x="55" y="221"/>
                  </a:lnTo>
                  <a:lnTo>
                    <a:pt x="45" y="214"/>
                  </a:lnTo>
                  <a:lnTo>
                    <a:pt x="36" y="206"/>
                  </a:lnTo>
                  <a:lnTo>
                    <a:pt x="27" y="197"/>
                  </a:lnTo>
                  <a:lnTo>
                    <a:pt x="20" y="187"/>
                  </a:lnTo>
                  <a:lnTo>
                    <a:pt x="14" y="177"/>
                  </a:lnTo>
                  <a:lnTo>
                    <a:pt x="9" y="166"/>
                  </a:lnTo>
                  <a:lnTo>
                    <a:pt x="9" y="166"/>
                  </a:lnTo>
                  <a:lnTo>
                    <a:pt x="5" y="156"/>
                  </a:lnTo>
                  <a:lnTo>
                    <a:pt x="2" y="144"/>
                  </a:lnTo>
                  <a:lnTo>
                    <a:pt x="0" y="132"/>
                  </a:lnTo>
                  <a:lnTo>
                    <a:pt x="0" y="121"/>
                  </a:lnTo>
                  <a:lnTo>
                    <a:pt x="1" y="108"/>
                  </a:lnTo>
                  <a:lnTo>
                    <a:pt x="2" y="96"/>
                  </a:lnTo>
                  <a:lnTo>
                    <a:pt x="5" y="85"/>
                  </a:lnTo>
                  <a:lnTo>
                    <a:pt x="9" y="74"/>
                  </a:lnTo>
                  <a:lnTo>
                    <a:pt x="9" y="74"/>
                  </a:lnTo>
                  <a:lnTo>
                    <a:pt x="14" y="63"/>
                  </a:lnTo>
                  <a:lnTo>
                    <a:pt x="21" y="53"/>
                  </a:lnTo>
                  <a:lnTo>
                    <a:pt x="28" y="43"/>
                  </a:lnTo>
                  <a:lnTo>
                    <a:pt x="36" y="34"/>
                  </a:lnTo>
                  <a:lnTo>
                    <a:pt x="46" y="26"/>
                  </a:lnTo>
                  <a:lnTo>
                    <a:pt x="56" y="19"/>
                  </a:lnTo>
                  <a:lnTo>
                    <a:pt x="67" y="12"/>
                  </a:lnTo>
                  <a:lnTo>
                    <a:pt x="77" y="7"/>
                  </a:lnTo>
                  <a:lnTo>
                    <a:pt x="77" y="7"/>
                  </a:lnTo>
                  <a:lnTo>
                    <a:pt x="87" y="5"/>
                  </a:lnTo>
                  <a:lnTo>
                    <a:pt x="96" y="2"/>
                  </a:lnTo>
                  <a:lnTo>
                    <a:pt x="107" y="0"/>
                  </a:lnTo>
                  <a:lnTo>
                    <a:pt x="116" y="0"/>
                  </a:lnTo>
                  <a:lnTo>
                    <a:pt x="127" y="0"/>
                  </a:lnTo>
                  <a:lnTo>
                    <a:pt x="137" y="0"/>
                  </a:lnTo>
                  <a:lnTo>
                    <a:pt x="146" y="2"/>
                  </a:lnTo>
                  <a:lnTo>
                    <a:pt x="156" y="5"/>
                  </a:lnTo>
                  <a:lnTo>
                    <a:pt x="156" y="5"/>
                  </a:lnTo>
                  <a:lnTo>
                    <a:pt x="166" y="8"/>
                  </a:lnTo>
                  <a:lnTo>
                    <a:pt x="177" y="13"/>
                  </a:lnTo>
                  <a:lnTo>
                    <a:pt x="186" y="19"/>
                  </a:lnTo>
                  <a:lnTo>
                    <a:pt x="196" y="25"/>
                  </a:lnTo>
                  <a:lnTo>
                    <a:pt x="205" y="33"/>
                  </a:lnTo>
                  <a:lnTo>
                    <a:pt x="213" y="41"/>
                  </a:lnTo>
                  <a:lnTo>
                    <a:pt x="220" y="49"/>
                  </a:lnTo>
                  <a:lnTo>
                    <a:pt x="226" y="59"/>
                  </a:lnTo>
                  <a:lnTo>
                    <a:pt x="226" y="59"/>
                  </a:lnTo>
                  <a:lnTo>
                    <a:pt x="232" y="70"/>
                  </a:lnTo>
                  <a:lnTo>
                    <a:pt x="237" y="82"/>
                  </a:lnTo>
                  <a:lnTo>
                    <a:pt x="240" y="94"/>
                  </a:lnTo>
                  <a:lnTo>
                    <a:pt x="243" y="107"/>
                  </a:lnTo>
                  <a:lnTo>
                    <a:pt x="244" y="119"/>
                  </a:lnTo>
                  <a:lnTo>
                    <a:pt x="243" y="132"/>
                  </a:lnTo>
                  <a:lnTo>
                    <a:pt x="241" y="145"/>
                  </a:lnTo>
                  <a:lnTo>
                    <a:pt x="238" y="157"/>
                  </a:lnTo>
                  <a:lnTo>
                    <a:pt x="238" y="157"/>
                  </a:lnTo>
                  <a:lnTo>
                    <a:pt x="232" y="173"/>
                  </a:lnTo>
                  <a:lnTo>
                    <a:pt x="223" y="188"/>
                  </a:lnTo>
                  <a:lnTo>
                    <a:pt x="212" y="202"/>
                  </a:lnTo>
                  <a:lnTo>
                    <a:pt x="206" y="210"/>
                  </a:lnTo>
                  <a:lnTo>
                    <a:pt x="199" y="215"/>
                  </a:lnTo>
                  <a:lnTo>
                    <a:pt x="196" y="210"/>
                  </a:lnTo>
                  <a:lnTo>
                    <a:pt x="166" y="162"/>
                  </a:lnTo>
                  <a:lnTo>
                    <a:pt x="211" y="186"/>
                  </a:lnTo>
                  <a:lnTo>
                    <a:pt x="211" y="186"/>
                  </a:lnTo>
                  <a:lnTo>
                    <a:pt x="212" y="186"/>
                  </a:lnTo>
                  <a:lnTo>
                    <a:pt x="152" y="135"/>
                  </a:lnTo>
                  <a:lnTo>
                    <a:pt x="229" y="146"/>
                  </a:lnTo>
                  <a:lnTo>
                    <a:pt x="229" y="146"/>
                  </a:lnTo>
                  <a:lnTo>
                    <a:pt x="230" y="146"/>
                  </a:lnTo>
                  <a:lnTo>
                    <a:pt x="229" y="146"/>
                  </a:lnTo>
                  <a:lnTo>
                    <a:pt x="157" y="121"/>
                  </a:lnTo>
                  <a:lnTo>
                    <a:pt x="232" y="103"/>
                  </a:lnTo>
                  <a:lnTo>
                    <a:pt x="232" y="103"/>
                  </a:lnTo>
                  <a:lnTo>
                    <a:pt x="232" y="102"/>
                  </a:lnTo>
                  <a:lnTo>
                    <a:pt x="156" y="108"/>
                  </a:lnTo>
                  <a:lnTo>
                    <a:pt x="210" y="67"/>
                  </a:lnTo>
                  <a:lnTo>
                    <a:pt x="216" y="62"/>
                  </a:lnTo>
                  <a:lnTo>
                    <a:pt x="216" y="62"/>
                  </a:lnTo>
                  <a:lnTo>
                    <a:pt x="214" y="62"/>
                  </a:lnTo>
                  <a:lnTo>
                    <a:pt x="158" y="91"/>
                  </a:lnTo>
                  <a:lnTo>
                    <a:pt x="148" y="96"/>
                  </a:lnTo>
                  <a:lnTo>
                    <a:pt x="185" y="30"/>
                  </a:lnTo>
                  <a:lnTo>
                    <a:pt x="185" y="30"/>
                  </a:lnTo>
                  <a:lnTo>
                    <a:pt x="184" y="30"/>
                  </a:lnTo>
                  <a:lnTo>
                    <a:pt x="136" y="88"/>
                  </a:lnTo>
                  <a:lnTo>
                    <a:pt x="145" y="13"/>
                  </a:lnTo>
                  <a:lnTo>
                    <a:pt x="145" y="13"/>
                  </a:lnTo>
                  <a:lnTo>
                    <a:pt x="144" y="13"/>
                  </a:lnTo>
                  <a:lnTo>
                    <a:pt x="122" y="85"/>
                  </a:lnTo>
                  <a:lnTo>
                    <a:pt x="116" y="62"/>
                  </a:lnTo>
                  <a:lnTo>
                    <a:pt x="103" y="11"/>
                  </a:lnTo>
                  <a:lnTo>
                    <a:pt x="103" y="11"/>
                  </a:lnTo>
                  <a:lnTo>
                    <a:pt x="102" y="11"/>
                  </a:lnTo>
                  <a:lnTo>
                    <a:pt x="103" y="16"/>
                  </a:lnTo>
                  <a:lnTo>
                    <a:pt x="108" y="88"/>
                  </a:lnTo>
                  <a:lnTo>
                    <a:pt x="61" y="28"/>
                  </a:lnTo>
                  <a:lnTo>
                    <a:pt x="61" y="28"/>
                  </a:lnTo>
                  <a:lnTo>
                    <a:pt x="61" y="28"/>
                  </a:lnTo>
                  <a:lnTo>
                    <a:pt x="96" y="94"/>
                  </a:lnTo>
                  <a:lnTo>
                    <a:pt x="30" y="59"/>
                  </a:lnTo>
                  <a:lnTo>
                    <a:pt x="30" y="59"/>
                  </a:lnTo>
                  <a:lnTo>
                    <a:pt x="29" y="59"/>
                  </a:lnTo>
                  <a:lnTo>
                    <a:pt x="82" y="102"/>
                  </a:lnTo>
                  <a:lnTo>
                    <a:pt x="88" y="107"/>
                  </a:lnTo>
                  <a:lnTo>
                    <a:pt x="13" y="98"/>
                  </a:lnTo>
                  <a:lnTo>
                    <a:pt x="13" y="98"/>
                  </a:lnTo>
                  <a:lnTo>
                    <a:pt x="13" y="99"/>
                  </a:lnTo>
                  <a:lnTo>
                    <a:pt x="86" y="121"/>
                  </a:lnTo>
                  <a:lnTo>
                    <a:pt x="14" y="142"/>
                  </a:lnTo>
                  <a:lnTo>
                    <a:pt x="14" y="142"/>
                  </a:lnTo>
                  <a:lnTo>
                    <a:pt x="14" y="142"/>
                  </a:lnTo>
                  <a:lnTo>
                    <a:pt x="88" y="133"/>
                  </a:lnTo>
                  <a:lnTo>
                    <a:pt x="29" y="183"/>
                  </a:lnTo>
                  <a:lnTo>
                    <a:pt x="29" y="183"/>
                  </a:lnTo>
                  <a:lnTo>
                    <a:pt x="29" y="184"/>
                  </a:lnTo>
                  <a:lnTo>
                    <a:pt x="30" y="183"/>
                  </a:lnTo>
                  <a:lnTo>
                    <a:pt x="77" y="159"/>
                  </a:lnTo>
                  <a:lnTo>
                    <a:pt x="88" y="142"/>
                  </a:lnTo>
                  <a:lnTo>
                    <a:pt x="101" y="142"/>
                  </a:lnTo>
                  <a:lnTo>
                    <a:pt x="93" y="135"/>
                  </a:lnTo>
                  <a:lnTo>
                    <a:pt x="121" y="89"/>
                  </a:lnTo>
                  <a:lnTo>
                    <a:pt x="104" y="144"/>
                  </a:lnTo>
                  <a:lnTo>
                    <a:pt x="104" y="14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8" name="Freeform 84">
              <a:extLst>
                <a:ext uri="{FF2B5EF4-FFF2-40B4-BE49-F238E27FC236}">
                  <a16:creationId xmlns:a16="http://schemas.microsoft.com/office/drawing/2014/main" id="{A0BE4958-B922-5975-9B4C-110BD1EE420F}"/>
                </a:ext>
              </a:extLst>
            </p:cNvPr>
            <p:cNvSpPr>
              <a:spLocks/>
            </p:cNvSpPr>
            <p:nvPr userDrawn="1"/>
          </p:nvSpPr>
          <p:spPr bwMode="auto">
            <a:xfrm>
              <a:off x="6923088" y="4475163"/>
              <a:ext cx="387350" cy="369888"/>
            </a:xfrm>
            <a:custGeom>
              <a:avLst/>
              <a:gdLst>
                <a:gd name="T0" fmla="*/ 161 w 244"/>
                <a:gd name="T1" fmla="*/ 152 h 233"/>
                <a:gd name="T2" fmla="*/ 76 w 244"/>
                <a:gd name="T3" fmla="*/ 233 h 233"/>
                <a:gd name="T4" fmla="*/ 55 w 244"/>
                <a:gd name="T5" fmla="*/ 221 h 233"/>
                <a:gd name="T6" fmla="*/ 27 w 244"/>
                <a:gd name="T7" fmla="*/ 197 h 233"/>
                <a:gd name="T8" fmla="*/ 9 w 244"/>
                <a:gd name="T9" fmla="*/ 166 h 233"/>
                <a:gd name="T10" fmla="*/ 2 w 244"/>
                <a:gd name="T11" fmla="*/ 144 h 233"/>
                <a:gd name="T12" fmla="*/ 1 w 244"/>
                <a:gd name="T13" fmla="*/ 108 h 233"/>
                <a:gd name="T14" fmla="*/ 9 w 244"/>
                <a:gd name="T15" fmla="*/ 74 h 233"/>
                <a:gd name="T16" fmla="*/ 21 w 244"/>
                <a:gd name="T17" fmla="*/ 53 h 233"/>
                <a:gd name="T18" fmla="*/ 46 w 244"/>
                <a:gd name="T19" fmla="*/ 26 h 233"/>
                <a:gd name="T20" fmla="*/ 77 w 244"/>
                <a:gd name="T21" fmla="*/ 7 h 233"/>
                <a:gd name="T22" fmla="*/ 96 w 244"/>
                <a:gd name="T23" fmla="*/ 2 h 233"/>
                <a:gd name="T24" fmla="*/ 127 w 244"/>
                <a:gd name="T25" fmla="*/ 0 h 233"/>
                <a:gd name="T26" fmla="*/ 156 w 244"/>
                <a:gd name="T27" fmla="*/ 5 h 233"/>
                <a:gd name="T28" fmla="*/ 177 w 244"/>
                <a:gd name="T29" fmla="*/ 13 h 233"/>
                <a:gd name="T30" fmla="*/ 205 w 244"/>
                <a:gd name="T31" fmla="*/ 33 h 233"/>
                <a:gd name="T32" fmla="*/ 226 w 244"/>
                <a:gd name="T33" fmla="*/ 59 h 233"/>
                <a:gd name="T34" fmla="*/ 237 w 244"/>
                <a:gd name="T35" fmla="*/ 82 h 233"/>
                <a:gd name="T36" fmla="*/ 244 w 244"/>
                <a:gd name="T37" fmla="*/ 119 h 233"/>
                <a:gd name="T38" fmla="*/ 238 w 244"/>
                <a:gd name="T39" fmla="*/ 157 h 233"/>
                <a:gd name="T40" fmla="*/ 223 w 244"/>
                <a:gd name="T41" fmla="*/ 188 h 233"/>
                <a:gd name="T42" fmla="*/ 199 w 244"/>
                <a:gd name="T43" fmla="*/ 215 h 233"/>
                <a:gd name="T44" fmla="*/ 211 w 244"/>
                <a:gd name="T45" fmla="*/ 186 h 233"/>
                <a:gd name="T46" fmla="*/ 152 w 244"/>
                <a:gd name="T47" fmla="*/ 135 h 233"/>
                <a:gd name="T48" fmla="*/ 230 w 244"/>
                <a:gd name="T49" fmla="*/ 146 h 233"/>
                <a:gd name="T50" fmla="*/ 232 w 244"/>
                <a:gd name="T51" fmla="*/ 103 h 233"/>
                <a:gd name="T52" fmla="*/ 156 w 244"/>
                <a:gd name="T53" fmla="*/ 108 h 233"/>
                <a:gd name="T54" fmla="*/ 216 w 244"/>
                <a:gd name="T55" fmla="*/ 62 h 233"/>
                <a:gd name="T56" fmla="*/ 148 w 244"/>
                <a:gd name="T57" fmla="*/ 96 h 233"/>
                <a:gd name="T58" fmla="*/ 184 w 244"/>
                <a:gd name="T59" fmla="*/ 30 h 233"/>
                <a:gd name="T60" fmla="*/ 145 w 244"/>
                <a:gd name="T61" fmla="*/ 13 h 233"/>
                <a:gd name="T62" fmla="*/ 116 w 244"/>
                <a:gd name="T63" fmla="*/ 62 h 233"/>
                <a:gd name="T64" fmla="*/ 102 w 244"/>
                <a:gd name="T65" fmla="*/ 11 h 233"/>
                <a:gd name="T66" fmla="*/ 61 w 244"/>
                <a:gd name="T67" fmla="*/ 28 h 233"/>
                <a:gd name="T68" fmla="*/ 96 w 244"/>
                <a:gd name="T69" fmla="*/ 94 h 233"/>
                <a:gd name="T70" fmla="*/ 29 w 244"/>
                <a:gd name="T71" fmla="*/ 59 h 233"/>
                <a:gd name="T72" fmla="*/ 13 w 244"/>
                <a:gd name="T73" fmla="*/ 98 h 233"/>
                <a:gd name="T74" fmla="*/ 86 w 244"/>
                <a:gd name="T75" fmla="*/ 121 h 233"/>
                <a:gd name="T76" fmla="*/ 14 w 244"/>
                <a:gd name="T77" fmla="*/ 142 h 233"/>
                <a:gd name="T78" fmla="*/ 29 w 244"/>
                <a:gd name="T79" fmla="*/ 183 h 233"/>
                <a:gd name="T80" fmla="*/ 77 w 244"/>
                <a:gd name="T81" fmla="*/ 159 h 233"/>
                <a:gd name="T82" fmla="*/ 93 w 244"/>
                <a:gd name="T83" fmla="*/ 135 h 233"/>
                <a:gd name="T84" fmla="*/ 104 w 244"/>
                <a:gd name="T85" fmla="*/ 14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44" h="233">
                  <a:moveTo>
                    <a:pt x="104" y="144"/>
                  </a:moveTo>
                  <a:lnTo>
                    <a:pt x="148" y="144"/>
                  </a:lnTo>
                  <a:lnTo>
                    <a:pt x="161" y="152"/>
                  </a:lnTo>
                  <a:lnTo>
                    <a:pt x="102" y="152"/>
                  </a:lnTo>
                  <a:lnTo>
                    <a:pt x="79" y="225"/>
                  </a:lnTo>
                  <a:lnTo>
                    <a:pt x="76" y="233"/>
                  </a:lnTo>
                  <a:lnTo>
                    <a:pt x="76" y="233"/>
                  </a:lnTo>
                  <a:lnTo>
                    <a:pt x="66" y="228"/>
                  </a:lnTo>
                  <a:lnTo>
                    <a:pt x="55" y="221"/>
                  </a:lnTo>
                  <a:lnTo>
                    <a:pt x="45" y="214"/>
                  </a:lnTo>
                  <a:lnTo>
                    <a:pt x="36" y="206"/>
                  </a:lnTo>
                  <a:lnTo>
                    <a:pt x="27" y="197"/>
                  </a:lnTo>
                  <a:lnTo>
                    <a:pt x="20" y="187"/>
                  </a:lnTo>
                  <a:lnTo>
                    <a:pt x="14" y="177"/>
                  </a:lnTo>
                  <a:lnTo>
                    <a:pt x="9" y="166"/>
                  </a:lnTo>
                  <a:lnTo>
                    <a:pt x="9" y="166"/>
                  </a:lnTo>
                  <a:lnTo>
                    <a:pt x="5" y="156"/>
                  </a:lnTo>
                  <a:lnTo>
                    <a:pt x="2" y="144"/>
                  </a:lnTo>
                  <a:lnTo>
                    <a:pt x="0" y="132"/>
                  </a:lnTo>
                  <a:lnTo>
                    <a:pt x="0" y="121"/>
                  </a:lnTo>
                  <a:lnTo>
                    <a:pt x="1" y="108"/>
                  </a:lnTo>
                  <a:lnTo>
                    <a:pt x="2" y="96"/>
                  </a:lnTo>
                  <a:lnTo>
                    <a:pt x="5" y="85"/>
                  </a:lnTo>
                  <a:lnTo>
                    <a:pt x="9" y="74"/>
                  </a:lnTo>
                  <a:lnTo>
                    <a:pt x="9" y="74"/>
                  </a:lnTo>
                  <a:lnTo>
                    <a:pt x="14" y="63"/>
                  </a:lnTo>
                  <a:lnTo>
                    <a:pt x="21" y="53"/>
                  </a:lnTo>
                  <a:lnTo>
                    <a:pt x="28" y="43"/>
                  </a:lnTo>
                  <a:lnTo>
                    <a:pt x="36" y="34"/>
                  </a:lnTo>
                  <a:lnTo>
                    <a:pt x="46" y="26"/>
                  </a:lnTo>
                  <a:lnTo>
                    <a:pt x="56" y="19"/>
                  </a:lnTo>
                  <a:lnTo>
                    <a:pt x="67" y="12"/>
                  </a:lnTo>
                  <a:lnTo>
                    <a:pt x="77" y="7"/>
                  </a:lnTo>
                  <a:lnTo>
                    <a:pt x="77" y="7"/>
                  </a:lnTo>
                  <a:lnTo>
                    <a:pt x="87" y="5"/>
                  </a:lnTo>
                  <a:lnTo>
                    <a:pt x="96" y="2"/>
                  </a:lnTo>
                  <a:lnTo>
                    <a:pt x="107" y="0"/>
                  </a:lnTo>
                  <a:lnTo>
                    <a:pt x="116" y="0"/>
                  </a:lnTo>
                  <a:lnTo>
                    <a:pt x="127" y="0"/>
                  </a:lnTo>
                  <a:lnTo>
                    <a:pt x="137" y="0"/>
                  </a:lnTo>
                  <a:lnTo>
                    <a:pt x="146" y="2"/>
                  </a:lnTo>
                  <a:lnTo>
                    <a:pt x="156" y="5"/>
                  </a:lnTo>
                  <a:lnTo>
                    <a:pt x="156" y="5"/>
                  </a:lnTo>
                  <a:lnTo>
                    <a:pt x="166" y="8"/>
                  </a:lnTo>
                  <a:lnTo>
                    <a:pt x="177" y="13"/>
                  </a:lnTo>
                  <a:lnTo>
                    <a:pt x="186" y="19"/>
                  </a:lnTo>
                  <a:lnTo>
                    <a:pt x="196" y="25"/>
                  </a:lnTo>
                  <a:lnTo>
                    <a:pt x="205" y="33"/>
                  </a:lnTo>
                  <a:lnTo>
                    <a:pt x="213" y="41"/>
                  </a:lnTo>
                  <a:lnTo>
                    <a:pt x="220" y="49"/>
                  </a:lnTo>
                  <a:lnTo>
                    <a:pt x="226" y="59"/>
                  </a:lnTo>
                  <a:lnTo>
                    <a:pt x="226" y="59"/>
                  </a:lnTo>
                  <a:lnTo>
                    <a:pt x="232" y="70"/>
                  </a:lnTo>
                  <a:lnTo>
                    <a:pt x="237" y="82"/>
                  </a:lnTo>
                  <a:lnTo>
                    <a:pt x="240" y="94"/>
                  </a:lnTo>
                  <a:lnTo>
                    <a:pt x="243" y="107"/>
                  </a:lnTo>
                  <a:lnTo>
                    <a:pt x="244" y="119"/>
                  </a:lnTo>
                  <a:lnTo>
                    <a:pt x="243" y="132"/>
                  </a:lnTo>
                  <a:lnTo>
                    <a:pt x="241" y="145"/>
                  </a:lnTo>
                  <a:lnTo>
                    <a:pt x="238" y="157"/>
                  </a:lnTo>
                  <a:lnTo>
                    <a:pt x="238" y="157"/>
                  </a:lnTo>
                  <a:lnTo>
                    <a:pt x="232" y="173"/>
                  </a:lnTo>
                  <a:lnTo>
                    <a:pt x="223" y="188"/>
                  </a:lnTo>
                  <a:lnTo>
                    <a:pt x="212" y="202"/>
                  </a:lnTo>
                  <a:lnTo>
                    <a:pt x="206" y="210"/>
                  </a:lnTo>
                  <a:lnTo>
                    <a:pt x="199" y="215"/>
                  </a:lnTo>
                  <a:lnTo>
                    <a:pt x="196" y="210"/>
                  </a:lnTo>
                  <a:lnTo>
                    <a:pt x="166" y="162"/>
                  </a:lnTo>
                  <a:lnTo>
                    <a:pt x="211" y="186"/>
                  </a:lnTo>
                  <a:lnTo>
                    <a:pt x="211" y="186"/>
                  </a:lnTo>
                  <a:lnTo>
                    <a:pt x="212" y="186"/>
                  </a:lnTo>
                  <a:lnTo>
                    <a:pt x="152" y="135"/>
                  </a:lnTo>
                  <a:lnTo>
                    <a:pt x="229" y="146"/>
                  </a:lnTo>
                  <a:lnTo>
                    <a:pt x="229" y="146"/>
                  </a:lnTo>
                  <a:lnTo>
                    <a:pt x="230" y="146"/>
                  </a:lnTo>
                  <a:lnTo>
                    <a:pt x="229" y="146"/>
                  </a:lnTo>
                  <a:lnTo>
                    <a:pt x="157" y="121"/>
                  </a:lnTo>
                  <a:lnTo>
                    <a:pt x="232" y="103"/>
                  </a:lnTo>
                  <a:lnTo>
                    <a:pt x="232" y="103"/>
                  </a:lnTo>
                  <a:lnTo>
                    <a:pt x="232" y="102"/>
                  </a:lnTo>
                  <a:lnTo>
                    <a:pt x="156" y="108"/>
                  </a:lnTo>
                  <a:lnTo>
                    <a:pt x="210" y="67"/>
                  </a:lnTo>
                  <a:lnTo>
                    <a:pt x="216" y="62"/>
                  </a:lnTo>
                  <a:lnTo>
                    <a:pt x="216" y="62"/>
                  </a:lnTo>
                  <a:lnTo>
                    <a:pt x="214" y="62"/>
                  </a:lnTo>
                  <a:lnTo>
                    <a:pt x="158" y="91"/>
                  </a:lnTo>
                  <a:lnTo>
                    <a:pt x="148" y="96"/>
                  </a:lnTo>
                  <a:lnTo>
                    <a:pt x="185" y="30"/>
                  </a:lnTo>
                  <a:lnTo>
                    <a:pt x="185" y="30"/>
                  </a:lnTo>
                  <a:lnTo>
                    <a:pt x="184" y="30"/>
                  </a:lnTo>
                  <a:lnTo>
                    <a:pt x="136" y="88"/>
                  </a:lnTo>
                  <a:lnTo>
                    <a:pt x="145" y="13"/>
                  </a:lnTo>
                  <a:lnTo>
                    <a:pt x="145" y="13"/>
                  </a:lnTo>
                  <a:lnTo>
                    <a:pt x="144" y="13"/>
                  </a:lnTo>
                  <a:lnTo>
                    <a:pt x="122" y="85"/>
                  </a:lnTo>
                  <a:lnTo>
                    <a:pt x="116" y="62"/>
                  </a:lnTo>
                  <a:lnTo>
                    <a:pt x="103" y="11"/>
                  </a:lnTo>
                  <a:lnTo>
                    <a:pt x="103" y="11"/>
                  </a:lnTo>
                  <a:lnTo>
                    <a:pt x="102" y="11"/>
                  </a:lnTo>
                  <a:lnTo>
                    <a:pt x="103" y="16"/>
                  </a:lnTo>
                  <a:lnTo>
                    <a:pt x="108" y="88"/>
                  </a:lnTo>
                  <a:lnTo>
                    <a:pt x="61" y="28"/>
                  </a:lnTo>
                  <a:lnTo>
                    <a:pt x="61" y="28"/>
                  </a:lnTo>
                  <a:lnTo>
                    <a:pt x="61" y="28"/>
                  </a:lnTo>
                  <a:lnTo>
                    <a:pt x="96" y="94"/>
                  </a:lnTo>
                  <a:lnTo>
                    <a:pt x="30" y="59"/>
                  </a:lnTo>
                  <a:lnTo>
                    <a:pt x="30" y="59"/>
                  </a:lnTo>
                  <a:lnTo>
                    <a:pt x="29" y="59"/>
                  </a:lnTo>
                  <a:lnTo>
                    <a:pt x="82" y="102"/>
                  </a:lnTo>
                  <a:lnTo>
                    <a:pt x="88" y="107"/>
                  </a:lnTo>
                  <a:lnTo>
                    <a:pt x="13" y="98"/>
                  </a:lnTo>
                  <a:lnTo>
                    <a:pt x="13" y="98"/>
                  </a:lnTo>
                  <a:lnTo>
                    <a:pt x="13" y="99"/>
                  </a:lnTo>
                  <a:lnTo>
                    <a:pt x="86" y="121"/>
                  </a:lnTo>
                  <a:lnTo>
                    <a:pt x="14" y="142"/>
                  </a:lnTo>
                  <a:lnTo>
                    <a:pt x="14" y="142"/>
                  </a:lnTo>
                  <a:lnTo>
                    <a:pt x="14" y="142"/>
                  </a:lnTo>
                  <a:lnTo>
                    <a:pt x="88" y="133"/>
                  </a:lnTo>
                  <a:lnTo>
                    <a:pt x="29" y="183"/>
                  </a:lnTo>
                  <a:lnTo>
                    <a:pt x="29" y="183"/>
                  </a:lnTo>
                  <a:lnTo>
                    <a:pt x="29" y="184"/>
                  </a:lnTo>
                  <a:lnTo>
                    <a:pt x="30" y="183"/>
                  </a:lnTo>
                  <a:lnTo>
                    <a:pt x="77" y="159"/>
                  </a:lnTo>
                  <a:lnTo>
                    <a:pt x="88" y="142"/>
                  </a:lnTo>
                  <a:lnTo>
                    <a:pt x="101" y="142"/>
                  </a:lnTo>
                  <a:lnTo>
                    <a:pt x="93" y="135"/>
                  </a:lnTo>
                  <a:lnTo>
                    <a:pt x="121" y="89"/>
                  </a:lnTo>
                  <a:lnTo>
                    <a:pt x="104" y="144"/>
                  </a:lnTo>
                  <a:lnTo>
                    <a:pt x="104" y="14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9" name="Freeform 85">
              <a:extLst>
                <a:ext uri="{FF2B5EF4-FFF2-40B4-BE49-F238E27FC236}">
                  <a16:creationId xmlns:a16="http://schemas.microsoft.com/office/drawing/2014/main" id="{3E70224F-22D9-6C18-0E50-5562858D3D1B}"/>
                </a:ext>
              </a:extLst>
            </p:cNvPr>
            <p:cNvSpPr>
              <a:spLocks/>
            </p:cNvSpPr>
            <p:nvPr userDrawn="1"/>
          </p:nvSpPr>
          <p:spPr bwMode="auto">
            <a:xfrm>
              <a:off x="7337426" y="4533901"/>
              <a:ext cx="265113" cy="266700"/>
            </a:xfrm>
            <a:custGeom>
              <a:avLst/>
              <a:gdLst>
                <a:gd name="T0" fmla="*/ 59 w 167"/>
                <a:gd name="T1" fmla="*/ 168 h 168"/>
                <a:gd name="T2" fmla="*/ 0 w 167"/>
                <a:gd name="T3" fmla="*/ 168 h 168"/>
                <a:gd name="T4" fmla="*/ 47 w 167"/>
                <a:gd name="T5" fmla="*/ 0 h 168"/>
                <a:gd name="T6" fmla="*/ 167 w 167"/>
                <a:gd name="T7" fmla="*/ 0 h 168"/>
                <a:gd name="T8" fmla="*/ 156 w 167"/>
                <a:gd name="T9" fmla="*/ 40 h 168"/>
                <a:gd name="T10" fmla="*/ 94 w 167"/>
                <a:gd name="T11" fmla="*/ 40 h 168"/>
                <a:gd name="T12" fmla="*/ 87 w 167"/>
                <a:gd name="T13" fmla="*/ 68 h 168"/>
                <a:gd name="T14" fmla="*/ 148 w 167"/>
                <a:gd name="T15" fmla="*/ 68 h 168"/>
                <a:gd name="T16" fmla="*/ 137 w 167"/>
                <a:gd name="T17" fmla="*/ 106 h 168"/>
                <a:gd name="T18" fmla="*/ 76 w 167"/>
                <a:gd name="T19" fmla="*/ 106 h 168"/>
                <a:gd name="T20" fmla="*/ 59 w 167"/>
                <a:gd name="T21" fmla="*/ 168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7" h="168">
                  <a:moveTo>
                    <a:pt x="59" y="168"/>
                  </a:moveTo>
                  <a:lnTo>
                    <a:pt x="0" y="168"/>
                  </a:lnTo>
                  <a:lnTo>
                    <a:pt x="47" y="0"/>
                  </a:lnTo>
                  <a:lnTo>
                    <a:pt x="167" y="0"/>
                  </a:lnTo>
                  <a:lnTo>
                    <a:pt x="156" y="40"/>
                  </a:lnTo>
                  <a:lnTo>
                    <a:pt x="94" y="40"/>
                  </a:lnTo>
                  <a:lnTo>
                    <a:pt x="87" y="68"/>
                  </a:lnTo>
                  <a:lnTo>
                    <a:pt x="148" y="68"/>
                  </a:lnTo>
                  <a:lnTo>
                    <a:pt x="137" y="106"/>
                  </a:lnTo>
                  <a:lnTo>
                    <a:pt x="76" y="106"/>
                  </a:lnTo>
                  <a:lnTo>
                    <a:pt x="59" y="16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10" name="Freeform 86">
              <a:extLst>
                <a:ext uri="{FF2B5EF4-FFF2-40B4-BE49-F238E27FC236}">
                  <a16:creationId xmlns:a16="http://schemas.microsoft.com/office/drawing/2014/main" id="{331EF033-6006-A2EE-F09A-D8C8FC588973}"/>
                </a:ext>
              </a:extLst>
            </p:cNvPr>
            <p:cNvSpPr>
              <a:spLocks noEditPoints="1"/>
            </p:cNvSpPr>
            <p:nvPr userDrawn="1"/>
          </p:nvSpPr>
          <p:spPr bwMode="auto">
            <a:xfrm>
              <a:off x="7553326" y="4533901"/>
              <a:ext cx="166688" cy="266700"/>
            </a:xfrm>
            <a:custGeom>
              <a:avLst/>
              <a:gdLst>
                <a:gd name="T0" fmla="*/ 58 w 105"/>
                <a:gd name="T1" fmla="*/ 168 h 168"/>
                <a:gd name="T2" fmla="*/ 0 w 105"/>
                <a:gd name="T3" fmla="*/ 168 h 168"/>
                <a:gd name="T4" fmla="*/ 34 w 105"/>
                <a:gd name="T5" fmla="*/ 46 h 168"/>
                <a:gd name="T6" fmla="*/ 93 w 105"/>
                <a:gd name="T7" fmla="*/ 46 h 168"/>
                <a:gd name="T8" fmla="*/ 58 w 105"/>
                <a:gd name="T9" fmla="*/ 168 h 168"/>
                <a:gd name="T10" fmla="*/ 95 w 105"/>
                <a:gd name="T11" fmla="*/ 34 h 168"/>
                <a:gd name="T12" fmla="*/ 38 w 105"/>
                <a:gd name="T13" fmla="*/ 34 h 168"/>
                <a:gd name="T14" fmla="*/ 47 w 105"/>
                <a:gd name="T15" fmla="*/ 0 h 168"/>
                <a:gd name="T16" fmla="*/ 105 w 105"/>
                <a:gd name="T17" fmla="*/ 0 h 168"/>
                <a:gd name="T18" fmla="*/ 95 w 105"/>
                <a:gd name="T19" fmla="*/ 34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5" h="168">
                  <a:moveTo>
                    <a:pt x="58" y="168"/>
                  </a:moveTo>
                  <a:lnTo>
                    <a:pt x="0" y="168"/>
                  </a:lnTo>
                  <a:lnTo>
                    <a:pt x="34" y="46"/>
                  </a:lnTo>
                  <a:lnTo>
                    <a:pt x="93" y="46"/>
                  </a:lnTo>
                  <a:lnTo>
                    <a:pt x="58" y="168"/>
                  </a:lnTo>
                  <a:close/>
                  <a:moveTo>
                    <a:pt x="95" y="34"/>
                  </a:moveTo>
                  <a:lnTo>
                    <a:pt x="38" y="34"/>
                  </a:lnTo>
                  <a:lnTo>
                    <a:pt x="47" y="0"/>
                  </a:lnTo>
                  <a:lnTo>
                    <a:pt x="105" y="0"/>
                  </a:lnTo>
                  <a:lnTo>
                    <a:pt x="95" y="3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12" name="Freeform 87">
              <a:extLst>
                <a:ext uri="{FF2B5EF4-FFF2-40B4-BE49-F238E27FC236}">
                  <a16:creationId xmlns:a16="http://schemas.microsoft.com/office/drawing/2014/main" id="{1405C9ED-8F9E-14DF-F0F0-EB644521417F}"/>
                </a:ext>
              </a:extLst>
            </p:cNvPr>
            <p:cNvSpPr>
              <a:spLocks noEditPoints="1"/>
            </p:cNvSpPr>
            <p:nvPr userDrawn="1"/>
          </p:nvSpPr>
          <p:spPr bwMode="auto">
            <a:xfrm>
              <a:off x="7685088" y="4533901"/>
              <a:ext cx="273050" cy="269875"/>
            </a:xfrm>
            <a:custGeom>
              <a:avLst/>
              <a:gdLst>
                <a:gd name="T0" fmla="*/ 125 w 172"/>
                <a:gd name="T1" fmla="*/ 168 h 170"/>
                <a:gd name="T2" fmla="*/ 68 w 172"/>
                <a:gd name="T3" fmla="*/ 168 h 170"/>
                <a:gd name="T4" fmla="*/ 72 w 172"/>
                <a:gd name="T5" fmla="*/ 154 h 170"/>
                <a:gd name="T6" fmla="*/ 72 w 172"/>
                <a:gd name="T7" fmla="*/ 154 h 170"/>
                <a:gd name="T8" fmla="*/ 64 w 172"/>
                <a:gd name="T9" fmla="*/ 161 h 170"/>
                <a:gd name="T10" fmla="*/ 54 w 172"/>
                <a:gd name="T11" fmla="*/ 165 h 170"/>
                <a:gd name="T12" fmla="*/ 44 w 172"/>
                <a:gd name="T13" fmla="*/ 169 h 170"/>
                <a:gd name="T14" fmla="*/ 31 w 172"/>
                <a:gd name="T15" fmla="*/ 170 h 170"/>
                <a:gd name="T16" fmla="*/ 31 w 172"/>
                <a:gd name="T17" fmla="*/ 170 h 170"/>
                <a:gd name="T18" fmla="*/ 24 w 172"/>
                <a:gd name="T19" fmla="*/ 170 h 170"/>
                <a:gd name="T20" fmla="*/ 18 w 172"/>
                <a:gd name="T21" fmla="*/ 169 h 170"/>
                <a:gd name="T22" fmla="*/ 12 w 172"/>
                <a:gd name="T23" fmla="*/ 167 h 170"/>
                <a:gd name="T24" fmla="*/ 9 w 172"/>
                <a:gd name="T25" fmla="*/ 163 h 170"/>
                <a:gd name="T26" fmla="*/ 5 w 172"/>
                <a:gd name="T27" fmla="*/ 160 h 170"/>
                <a:gd name="T28" fmla="*/ 2 w 172"/>
                <a:gd name="T29" fmla="*/ 155 h 170"/>
                <a:gd name="T30" fmla="*/ 0 w 172"/>
                <a:gd name="T31" fmla="*/ 149 h 170"/>
                <a:gd name="T32" fmla="*/ 0 w 172"/>
                <a:gd name="T33" fmla="*/ 142 h 170"/>
                <a:gd name="T34" fmla="*/ 0 w 172"/>
                <a:gd name="T35" fmla="*/ 142 h 170"/>
                <a:gd name="T36" fmla="*/ 2 w 172"/>
                <a:gd name="T37" fmla="*/ 126 h 170"/>
                <a:gd name="T38" fmla="*/ 5 w 172"/>
                <a:gd name="T39" fmla="*/ 106 h 170"/>
                <a:gd name="T40" fmla="*/ 12 w 172"/>
                <a:gd name="T41" fmla="*/ 86 h 170"/>
                <a:gd name="T42" fmla="*/ 20 w 172"/>
                <a:gd name="T43" fmla="*/ 68 h 170"/>
                <a:gd name="T44" fmla="*/ 20 w 172"/>
                <a:gd name="T45" fmla="*/ 68 h 170"/>
                <a:gd name="T46" fmla="*/ 24 w 172"/>
                <a:gd name="T47" fmla="*/ 62 h 170"/>
                <a:gd name="T48" fmla="*/ 29 w 172"/>
                <a:gd name="T49" fmla="*/ 58 h 170"/>
                <a:gd name="T50" fmla="*/ 33 w 172"/>
                <a:gd name="T51" fmla="*/ 53 h 170"/>
                <a:gd name="T52" fmla="*/ 39 w 172"/>
                <a:gd name="T53" fmla="*/ 50 h 170"/>
                <a:gd name="T54" fmla="*/ 45 w 172"/>
                <a:gd name="T55" fmla="*/ 47 h 170"/>
                <a:gd name="T56" fmla="*/ 51 w 172"/>
                <a:gd name="T57" fmla="*/ 45 h 170"/>
                <a:gd name="T58" fmla="*/ 58 w 172"/>
                <a:gd name="T59" fmla="*/ 44 h 170"/>
                <a:gd name="T60" fmla="*/ 65 w 172"/>
                <a:gd name="T61" fmla="*/ 44 h 170"/>
                <a:gd name="T62" fmla="*/ 65 w 172"/>
                <a:gd name="T63" fmla="*/ 44 h 170"/>
                <a:gd name="T64" fmla="*/ 77 w 172"/>
                <a:gd name="T65" fmla="*/ 45 h 170"/>
                <a:gd name="T66" fmla="*/ 86 w 172"/>
                <a:gd name="T67" fmla="*/ 48 h 170"/>
                <a:gd name="T68" fmla="*/ 93 w 172"/>
                <a:gd name="T69" fmla="*/ 53 h 170"/>
                <a:gd name="T70" fmla="*/ 98 w 172"/>
                <a:gd name="T71" fmla="*/ 60 h 170"/>
                <a:gd name="T72" fmla="*/ 114 w 172"/>
                <a:gd name="T73" fmla="*/ 0 h 170"/>
                <a:gd name="T74" fmla="*/ 172 w 172"/>
                <a:gd name="T75" fmla="*/ 0 h 170"/>
                <a:gd name="T76" fmla="*/ 125 w 172"/>
                <a:gd name="T77" fmla="*/ 168 h 170"/>
                <a:gd name="T78" fmla="*/ 81 w 172"/>
                <a:gd name="T79" fmla="*/ 82 h 170"/>
                <a:gd name="T80" fmla="*/ 81 w 172"/>
                <a:gd name="T81" fmla="*/ 82 h 170"/>
                <a:gd name="T82" fmla="*/ 78 w 172"/>
                <a:gd name="T83" fmla="*/ 82 h 170"/>
                <a:gd name="T84" fmla="*/ 74 w 172"/>
                <a:gd name="T85" fmla="*/ 84 h 170"/>
                <a:gd name="T86" fmla="*/ 71 w 172"/>
                <a:gd name="T87" fmla="*/ 86 h 170"/>
                <a:gd name="T88" fmla="*/ 68 w 172"/>
                <a:gd name="T89" fmla="*/ 91 h 170"/>
                <a:gd name="T90" fmla="*/ 68 w 172"/>
                <a:gd name="T91" fmla="*/ 91 h 170"/>
                <a:gd name="T92" fmla="*/ 63 w 172"/>
                <a:gd name="T93" fmla="*/ 106 h 170"/>
                <a:gd name="T94" fmla="*/ 61 w 172"/>
                <a:gd name="T95" fmla="*/ 114 h 170"/>
                <a:gd name="T96" fmla="*/ 60 w 172"/>
                <a:gd name="T97" fmla="*/ 121 h 170"/>
                <a:gd name="T98" fmla="*/ 60 w 172"/>
                <a:gd name="T99" fmla="*/ 121 h 170"/>
                <a:gd name="T100" fmla="*/ 61 w 172"/>
                <a:gd name="T101" fmla="*/ 125 h 170"/>
                <a:gd name="T102" fmla="*/ 63 w 172"/>
                <a:gd name="T103" fmla="*/ 127 h 170"/>
                <a:gd name="T104" fmla="*/ 65 w 172"/>
                <a:gd name="T105" fmla="*/ 129 h 170"/>
                <a:gd name="T106" fmla="*/ 70 w 172"/>
                <a:gd name="T107" fmla="*/ 130 h 170"/>
                <a:gd name="T108" fmla="*/ 70 w 172"/>
                <a:gd name="T109" fmla="*/ 130 h 170"/>
                <a:gd name="T110" fmla="*/ 74 w 172"/>
                <a:gd name="T111" fmla="*/ 129 h 170"/>
                <a:gd name="T112" fmla="*/ 79 w 172"/>
                <a:gd name="T113" fmla="*/ 127 h 170"/>
                <a:gd name="T114" fmla="*/ 91 w 172"/>
                <a:gd name="T115" fmla="*/ 87 h 170"/>
                <a:gd name="T116" fmla="*/ 91 w 172"/>
                <a:gd name="T117" fmla="*/ 87 h 170"/>
                <a:gd name="T118" fmla="*/ 87 w 172"/>
                <a:gd name="T119" fmla="*/ 84 h 170"/>
                <a:gd name="T120" fmla="*/ 81 w 172"/>
                <a:gd name="T121" fmla="*/ 82 h 170"/>
                <a:gd name="T122" fmla="*/ 81 w 172"/>
                <a:gd name="T123" fmla="*/ 82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72" h="170">
                  <a:moveTo>
                    <a:pt x="125" y="168"/>
                  </a:moveTo>
                  <a:lnTo>
                    <a:pt x="68" y="168"/>
                  </a:lnTo>
                  <a:lnTo>
                    <a:pt x="72" y="154"/>
                  </a:lnTo>
                  <a:lnTo>
                    <a:pt x="72" y="154"/>
                  </a:lnTo>
                  <a:lnTo>
                    <a:pt x="64" y="161"/>
                  </a:lnTo>
                  <a:lnTo>
                    <a:pt x="54" y="165"/>
                  </a:lnTo>
                  <a:lnTo>
                    <a:pt x="44" y="169"/>
                  </a:lnTo>
                  <a:lnTo>
                    <a:pt x="31" y="170"/>
                  </a:lnTo>
                  <a:lnTo>
                    <a:pt x="31" y="170"/>
                  </a:lnTo>
                  <a:lnTo>
                    <a:pt x="24" y="170"/>
                  </a:lnTo>
                  <a:lnTo>
                    <a:pt x="18" y="169"/>
                  </a:lnTo>
                  <a:lnTo>
                    <a:pt x="12" y="167"/>
                  </a:lnTo>
                  <a:lnTo>
                    <a:pt x="9" y="163"/>
                  </a:lnTo>
                  <a:lnTo>
                    <a:pt x="5" y="160"/>
                  </a:lnTo>
                  <a:lnTo>
                    <a:pt x="2" y="155"/>
                  </a:lnTo>
                  <a:lnTo>
                    <a:pt x="0" y="149"/>
                  </a:lnTo>
                  <a:lnTo>
                    <a:pt x="0" y="142"/>
                  </a:lnTo>
                  <a:lnTo>
                    <a:pt x="0" y="142"/>
                  </a:lnTo>
                  <a:lnTo>
                    <a:pt x="2" y="126"/>
                  </a:lnTo>
                  <a:lnTo>
                    <a:pt x="5" y="106"/>
                  </a:lnTo>
                  <a:lnTo>
                    <a:pt x="12" y="86"/>
                  </a:lnTo>
                  <a:lnTo>
                    <a:pt x="20" y="68"/>
                  </a:lnTo>
                  <a:lnTo>
                    <a:pt x="20" y="68"/>
                  </a:lnTo>
                  <a:lnTo>
                    <a:pt x="24" y="62"/>
                  </a:lnTo>
                  <a:lnTo>
                    <a:pt x="29" y="58"/>
                  </a:lnTo>
                  <a:lnTo>
                    <a:pt x="33" y="53"/>
                  </a:lnTo>
                  <a:lnTo>
                    <a:pt x="39" y="50"/>
                  </a:lnTo>
                  <a:lnTo>
                    <a:pt x="45" y="47"/>
                  </a:lnTo>
                  <a:lnTo>
                    <a:pt x="51" y="45"/>
                  </a:lnTo>
                  <a:lnTo>
                    <a:pt x="58" y="44"/>
                  </a:lnTo>
                  <a:lnTo>
                    <a:pt x="65" y="44"/>
                  </a:lnTo>
                  <a:lnTo>
                    <a:pt x="65" y="44"/>
                  </a:lnTo>
                  <a:lnTo>
                    <a:pt x="77" y="45"/>
                  </a:lnTo>
                  <a:lnTo>
                    <a:pt x="86" y="48"/>
                  </a:lnTo>
                  <a:lnTo>
                    <a:pt x="93" y="53"/>
                  </a:lnTo>
                  <a:lnTo>
                    <a:pt x="98" y="60"/>
                  </a:lnTo>
                  <a:lnTo>
                    <a:pt x="114" y="0"/>
                  </a:lnTo>
                  <a:lnTo>
                    <a:pt x="172" y="0"/>
                  </a:lnTo>
                  <a:lnTo>
                    <a:pt x="125" y="168"/>
                  </a:lnTo>
                  <a:close/>
                  <a:moveTo>
                    <a:pt x="81" y="82"/>
                  </a:moveTo>
                  <a:lnTo>
                    <a:pt x="81" y="82"/>
                  </a:lnTo>
                  <a:lnTo>
                    <a:pt x="78" y="82"/>
                  </a:lnTo>
                  <a:lnTo>
                    <a:pt x="74" y="84"/>
                  </a:lnTo>
                  <a:lnTo>
                    <a:pt x="71" y="86"/>
                  </a:lnTo>
                  <a:lnTo>
                    <a:pt x="68" y="91"/>
                  </a:lnTo>
                  <a:lnTo>
                    <a:pt x="68" y="91"/>
                  </a:lnTo>
                  <a:lnTo>
                    <a:pt x="63" y="106"/>
                  </a:lnTo>
                  <a:lnTo>
                    <a:pt x="61" y="114"/>
                  </a:lnTo>
                  <a:lnTo>
                    <a:pt x="60" y="121"/>
                  </a:lnTo>
                  <a:lnTo>
                    <a:pt x="60" y="121"/>
                  </a:lnTo>
                  <a:lnTo>
                    <a:pt x="61" y="125"/>
                  </a:lnTo>
                  <a:lnTo>
                    <a:pt x="63" y="127"/>
                  </a:lnTo>
                  <a:lnTo>
                    <a:pt x="65" y="129"/>
                  </a:lnTo>
                  <a:lnTo>
                    <a:pt x="70" y="130"/>
                  </a:lnTo>
                  <a:lnTo>
                    <a:pt x="70" y="130"/>
                  </a:lnTo>
                  <a:lnTo>
                    <a:pt x="74" y="129"/>
                  </a:lnTo>
                  <a:lnTo>
                    <a:pt x="79" y="127"/>
                  </a:lnTo>
                  <a:lnTo>
                    <a:pt x="91" y="87"/>
                  </a:lnTo>
                  <a:lnTo>
                    <a:pt x="91" y="87"/>
                  </a:lnTo>
                  <a:lnTo>
                    <a:pt x="87" y="84"/>
                  </a:lnTo>
                  <a:lnTo>
                    <a:pt x="81" y="82"/>
                  </a:lnTo>
                  <a:lnTo>
                    <a:pt x="81" y="8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13" name="Freeform 88">
              <a:extLst>
                <a:ext uri="{FF2B5EF4-FFF2-40B4-BE49-F238E27FC236}">
                  <a16:creationId xmlns:a16="http://schemas.microsoft.com/office/drawing/2014/main" id="{83E2EF98-0EB9-1B8D-17FC-9867B0B50764}"/>
                </a:ext>
              </a:extLst>
            </p:cNvPr>
            <p:cNvSpPr>
              <a:spLocks noEditPoints="1"/>
            </p:cNvSpPr>
            <p:nvPr userDrawn="1"/>
          </p:nvSpPr>
          <p:spPr bwMode="auto">
            <a:xfrm>
              <a:off x="7923213" y="4602163"/>
              <a:ext cx="230188" cy="201613"/>
            </a:xfrm>
            <a:custGeom>
              <a:avLst/>
              <a:gdLst>
                <a:gd name="T0" fmla="*/ 58 w 145"/>
                <a:gd name="T1" fmla="*/ 71 h 127"/>
                <a:gd name="T2" fmla="*/ 56 w 145"/>
                <a:gd name="T3" fmla="*/ 80 h 127"/>
                <a:gd name="T4" fmla="*/ 56 w 145"/>
                <a:gd name="T5" fmla="*/ 87 h 127"/>
                <a:gd name="T6" fmla="*/ 57 w 145"/>
                <a:gd name="T7" fmla="*/ 93 h 127"/>
                <a:gd name="T8" fmla="*/ 64 w 145"/>
                <a:gd name="T9" fmla="*/ 97 h 127"/>
                <a:gd name="T10" fmla="*/ 68 w 145"/>
                <a:gd name="T11" fmla="*/ 96 h 127"/>
                <a:gd name="T12" fmla="*/ 75 w 145"/>
                <a:gd name="T13" fmla="*/ 89 h 127"/>
                <a:gd name="T14" fmla="*/ 135 w 145"/>
                <a:gd name="T15" fmla="*/ 82 h 127"/>
                <a:gd name="T16" fmla="*/ 134 w 145"/>
                <a:gd name="T17" fmla="*/ 87 h 127"/>
                <a:gd name="T18" fmla="*/ 128 w 145"/>
                <a:gd name="T19" fmla="*/ 98 h 127"/>
                <a:gd name="T20" fmla="*/ 115 w 145"/>
                <a:gd name="T21" fmla="*/ 111 h 127"/>
                <a:gd name="T22" fmla="*/ 94 w 145"/>
                <a:gd name="T23" fmla="*/ 122 h 127"/>
                <a:gd name="T24" fmla="*/ 72 w 145"/>
                <a:gd name="T25" fmla="*/ 127 h 127"/>
                <a:gd name="T26" fmla="*/ 61 w 145"/>
                <a:gd name="T27" fmla="*/ 127 h 127"/>
                <a:gd name="T28" fmla="*/ 38 w 145"/>
                <a:gd name="T29" fmla="*/ 126 h 127"/>
                <a:gd name="T30" fmla="*/ 18 w 145"/>
                <a:gd name="T31" fmla="*/ 121 h 127"/>
                <a:gd name="T32" fmla="*/ 5 w 145"/>
                <a:gd name="T33" fmla="*/ 110 h 127"/>
                <a:gd name="T34" fmla="*/ 2 w 145"/>
                <a:gd name="T35" fmla="*/ 101 h 127"/>
                <a:gd name="T36" fmla="*/ 0 w 145"/>
                <a:gd name="T37" fmla="*/ 90 h 127"/>
                <a:gd name="T38" fmla="*/ 3 w 145"/>
                <a:gd name="T39" fmla="*/ 75 h 127"/>
                <a:gd name="T40" fmla="*/ 13 w 145"/>
                <a:gd name="T41" fmla="*/ 41 h 127"/>
                <a:gd name="T42" fmla="*/ 22 w 145"/>
                <a:gd name="T43" fmla="*/ 27 h 127"/>
                <a:gd name="T44" fmla="*/ 27 w 145"/>
                <a:gd name="T45" fmla="*/ 19 h 127"/>
                <a:gd name="T46" fmla="*/ 43 w 145"/>
                <a:gd name="T47" fmla="*/ 9 h 127"/>
                <a:gd name="T48" fmla="*/ 59 w 145"/>
                <a:gd name="T49" fmla="*/ 3 h 127"/>
                <a:gd name="T50" fmla="*/ 77 w 145"/>
                <a:gd name="T51" fmla="*/ 1 h 127"/>
                <a:gd name="T52" fmla="*/ 85 w 145"/>
                <a:gd name="T53" fmla="*/ 0 h 127"/>
                <a:gd name="T54" fmla="*/ 109 w 145"/>
                <a:gd name="T55" fmla="*/ 2 h 127"/>
                <a:gd name="T56" fmla="*/ 128 w 145"/>
                <a:gd name="T57" fmla="*/ 8 h 127"/>
                <a:gd name="T58" fmla="*/ 140 w 145"/>
                <a:gd name="T59" fmla="*/ 19 h 127"/>
                <a:gd name="T60" fmla="*/ 145 w 145"/>
                <a:gd name="T61" fmla="*/ 38 h 127"/>
                <a:gd name="T62" fmla="*/ 142 w 145"/>
                <a:gd name="T63" fmla="*/ 53 h 127"/>
                <a:gd name="T64" fmla="*/ 138 w 145"/>
                <a:gd name="T65" fmla="*/ 71 h 127"/>
                <a:gd name="T66" fmla="*/ 80 w 145"/>
                <a:gd name="T67" fmla="*/ 30 h 127"/>
                <a:gd name="T68" fmla="*/ 71 w 145"/>
                <a:gd name="T69" fmla="*/ 35 h 127"/>
                <a:gd name="T70" fmla="*/ 65 w 145"/>
                <a:gd name="T71" fmla="*/ 48 h 127"/>
                <a:gd name="T72" fmla="*/ 88 w 145"/>
                <a:gd name="T73" fmla="*/ 48 h 127"/>
                <a:gd name="T74" fmla="*/ 91 w 145"/>
                <a:gd name="T75" fmla="*/ 39 h 127"/>
                <a:gd name="T76" fmla="*/ 87 w 145"/>
                <a:gd name="T77" fmla="*/ 32 h 127"/>
                <a:gd name="T78" fmla="*/ 80 w 145"/>
                <a:gd name="T79" fmla="*/ 30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45" h="127">
                  <a:moveTo>
                    <a:pt x="138" y="71"/>
                  </a:moveTo>
                  <a:lnTo>
                    <a:pt x="58" y="71"/>
                  </a:lnTo>
                  <a:lnTo>
                    <a:pt x="58" y="71"/>
                  </a:lnTo>
                  <a:lnTo>
                    <a:pt x="56" y="80"/>
                  </a:lnTo>
                  <a:lnTo>
                    <a:pt x="56" y="87"/>
                  </a:lnTo>
                  <a:lnTo>
                    <a:pt x="56" y="87"/>
                  </a:lnTo>
                  <a:lnTo>
                    <a:pt x="56" y="90"/>
                  </a:lnTo>
                  <a:lnTo>
                    <a:pt x="57" y="93"/>
                  </a:lnTo>
                  <a:lnTo>
                    <a:pt x="59" y="96"/>
                  </a:lnTo>
                  <a:lnTo>
                    <a:pt x="64" y="97"/>
                  </a:lnTo>
                  <a:lnTo>
                    <a:pt x="64" y="97"/>
                  </a:lnTo>
                  <a:lnTo>
                    <a:pt x="68" y="96"/>
                  </a:lnTo>
                  <a:lnTo>
                    <a:pt x="73" y="93"/>
                  </a:lnTo>
                  <a:lnTo>
                    <a:pt x="75" y="89"/>
                  </a:lnTo>
                  <a:lnTo>
                    <a:pt x="79" y="82"/>
                  </a:lnTo>
                  <a:lnTo>
                    <a:pt x="135" y="82"/>
                  </a:lnTo>
                  <a:lnTo>
                    <a:pt x="135" y="82"/>
                  </a:lnTo>
                  <a:lnTo>
                    <a:pt x="134" y="87"/>
                  </a:lnTo>
                  <a:lnTo>
                    <a:pt x="130" y="93"/>
                  </a:lnTo>
                  <a:lnTo>
                    <a:pt x="128" y="98"/>
                  </a:lnTo>
                  <a:lnTo>
                    <a:pt x="125" y="103"/>
                  </a:lnTo>
                  <a:lnTo>
                    <a:pt x="115" y="111"/>
                  </a:lnTo>
                  <a:lnTo>
                    <a:pt x="105" y="118"/>
                  </a:lnTo>
                  <a:lnTo>
                    <a:pt x="94" y="122"/>
                  </a:lnTo>
                  <a:lnTo>
                    <a:pt x="82" y="125"/>
                  </a:lnTo>
                  <a:lnTo>
                    <a:pt x="72" y="127"/>
                  </a:lnTo>
                  <a:lnTo>
                    <a:pt x="61" y="127"/>
                  </a:lnTo>
                  <a:lnTo>
                    <a:pt x="61" y="127"/>
                  </a:lnTo>
                  <a:lnTo>
                    <a:pt x="50" y="127"/>
                  </a:lnTo>
                  <a:lnTo>
                    <a:pt x="38" y="126"/>
                  </a:lnTo>
                  <a:lnTo>
                    <a:pt x="27" y="125"/>
                  </a:lnTo>
                  <a:lnTo>
                    <a:pt x="18" y="121"/>
                  </a:lnTo>
                  <a:lnTo>
                    <a:pt x="11" y="117"/>
                  </a:lnTo>
                  <a:lnTo>
                    <a:pt x="5" y="110"/>
                  </a:lnTo>
                  <a:lnTo>
                    <a:pt x="4" y="106"/>
                  </a:lnTo>
                  <a:lnTo>
                    <a:pt x="2" y="101"/>
                  </a:lnTo>
                  <a:lnTo>
                    <a:pt x="0" y="90"/>
                  </a:lnTo>
                  <a:lnTo>
                    <a:pt x="0" y="90"/>
                  </a:lnTo>
                  <a:lnTo>
                    <a:pt x="2" y="83"/>
                  </a:lnTo>
                  <a:lnTo>
                    <a:pt x="3" y="75"/>
                  </a:lnTo>
                  <a:lnTo>
                    <a:pt x="6" y="57"/>
                  </a:lnTo>
                  <a:lnTo>
                    <a:pt x="13" y="41"/>
                  </a:lnTo>
                  <a:lnTo>
                    <a:pt x="18" y="32"/>
                  </a:lnTo>
                  <a:lnTo>
                    <a:pt x="22" y="27"/>
                  </a:lnTo>
                  <a:lnTo>
                    <a:pt x="22" y="27"/>
                  </a:lnTo>
                  <a:lnTo>
                    <a:pt x="27" y="19"/>
                  </a:lnTo>
                  <a:lnTo>
                    <a:pt x="34" y="14"/>
                  </a:lnTo>
                  <a:lnTo>
                    <a:pt x="43" y="9"/>
                  </a:lnTo>
                  <a:lnTo>
                    <a:pt x="50" y="5"/>
                  </a:lnTo>
                  <a:lnTo>
                    <a:pt x="59" y="3"/>
                  </a:lnTo>
                  <a:lnTo>
                    <a:pt x="67" y="1"/>
                  </a:lnTo>
                  <a:lnTo>
                    <a:pt x="77" y="1"/>
                  </a:lnTo>
                  <a:lnTo>
                    <a:pt x="85" y="0"/>
                  </a:lnTo>
                  <a:lnTo>
                    <a:pt x="85" y="0"/>
                  </a:lnTo>
                  <a:lnTo>
                    <a:pt x="98" y="1"/>
                  </a:lnTo>
                  <a:lnTo>
                    <a:pt x="109" y="2"/>
                  </a:lnTo>
                  <a:lnTo>
                    <a:pt x="120" y="4"/>
                  </a:lnTo>
                  <a:lnTo>
                    <a:pt x="128" y="8"/>
                  </a:lnTo>
                  <a:lnTo>
                    <a:pt x="135" y="12"/>
                  </a:lnTo>
                  <a:lnTo>
                    <a:pt x="140" y="19"/>
                  </a:lnTo>
                  <a:lnTo>
                    <a:pt x="143" y="28"/>
                  </a:lnTo>
                  <a:lnTo>
                    <a:pt x="145" y="38"/>
                  </a:lnTo>
                  <a:lnTo>
                    <a:pt x="145" y="38"/>
                  </a:lnTo>
                  <a:lnTo>
                    <a:pt x="142" y="53"/>
                  </a:lnTo>
                  <a:lnTo>
                    <a:pt x="138" y="71"/>
                  </a:lnTo>
                  <a:lnTo>
                    <a:pt x="138" y="71"/>
                  </a:lnTo>
                  <a:close/>
                  <a:moveTo>
                    <a:pt x="80" y="30"/>
                  </a:moveTo>
                  <a:lnTo>
                    <a:pt x="80" y="30"/>
                  </a:lnTo>
                  <a:lnTo>
                    <a:pt x="75" y="31"/>
                  </a:lnTo>
                  <a:lnTo>
                    <a:pt x="71" y="35"/>
                  </a:lnTo>
                  <a:lnTo>
                    <a:pt x="67" y="39"/>
                  </a:lnTo>
                  <a:lnTo>
                    <a:pt x="65" y="48"/>
                  </a:lnTo>
                  <a:lnTo>
                    <a:pt x="88" y="48"/>
                  </a:lnTo>
                  <a:lnTo>
                    <a:pt x="88" y="48"/>
                  </a:lnTo>
                  <a:lnTo>
                    <a:pt x="91" y="39"/>
                  </a:lnTo>
                  <a:lnTo>
                    <a:pt x="91" y="39"/>
                  </a:lnTo>
                  <a:lnTo>
                    <a:pt x="89" y="35"/>
                  </a:lnTo>
                  <a:lnTo>
                    <a:pt x="87" y="32"/>
                  </a:lnTo>
                  <a:lnTo>
                    <a:pt x="85" y="31"/>
                  </a:lnTo>
                  <a:lnTo>
                    <a:pt x="80" y="30"/>
                  </a:lnTo>
                  <a:lnTo>
                    <a:pt x="80" y="3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14" name="Freeform 89">
              <a:extLst>
                <a:ext uri="{FF2B5EF4-FFF2-40B4-BE49-F238E27FC236}">
                  <a16:creationId xmlns:a16="http://schemas.microsoft.com/office/drawing/2014/main" id="{B45ACBC4-DF53-D27B-2AFC-6DC18DD29885}"/>
                </a:ext>
              </a:extLst>
            </p:cNvPr>
            <p:cNvSpPr>
              <a:spLocks/>
            </p:cNvSpPr>
            <p:nvPr userDrawn="1"/>
          </p:nvSpPr>
          <p:spPr bwMode="auto">
            <a:xfrm>
              <a:off x="8143876" y="4533901"/>
              <a:ext cx="165100" cy="266700"/>
            </a:xfrm>
            <a:custGeom>
              <a:avLst/>
              <a:gdLst>
                <a:gd name="T0" fmla="*/ 57 w 104"/>
                <a:gd name="T1" fmla="*/ 168 h 168"/>
                <a:gd name="T2" fmla="*/ 0 w 104"/>
                <a:gd name="T3" fmla="*/ 168 h 168"/>
                <a:gd name="T4" fmla="*/ 45 w 104"/>
                <a:gd name="T5" fmla="*/ 0 h 168"/>
                <a:gd name="T6" fmla="*/ 104 w 104"/>
                <a:gd name="T7" fmla="*/ 0 h 168"/>
                <a:gd name="T8" fmla="*/ 57 w 104"/>
                <a:gd name="T9" fmla="*/ 168 h 168"/>
              </a:gdLst>
              <a:ahLst/>
              <a:cxnLst>
                <a:cxn ang="0">
                  <a:pos x="T0" y="T1"/>
                </a:cxn>
                <a:cxn ang="0">
                  <a:pos x="T2" y="T3"/>
                </a:cxn>
                <a:cxn ang="0">
                  <a:pos x="T4" y="T5"/>
                </a:cxn>
                <a:cxn ang="0">
                  <a:pos x="T6" y="T7"/>
                </a:cxn>
                <a:cxn ang="0">
                  <a:pos x="T8" y="T9"/>
                </a:cxn>
              </a:cxnLst>
              <a:rect l="0" t="0" r="r" b="b"/>
              <a:pathLst>
                <a:path w="104" h="168">
                  <a:moveTo>
                    <a:pt x="57" y="168"/>
                  </a:moveTo>
                  <a:lnTo>
                    <a:pt x="0" y="168"/>
                  </a:lnTo>
                  <a:lnTo>
                    <a:pt x="45" y="0"/>
                  </a:lnTo>
                  <a:lnTo>
                    <a:pt x="104" y="0"/>
                  </a:lnTo>
                  <a:lnTo>
                    <a:pt x="57" y="16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15" name="Freeform 90">
              <a:extLst>
                <a:ext uri="{FF2B5EF4-FFF2-40B4-BE49-F238E27FC236}">
                  <a16:creationId xmlns:a16="http://schemas.microsoft.com/office/drawing/2014/main" id="{04FC2178-1637-F5AB-02C0-33FDDB8774CD}"/>
                </a:ext>
              </a:extLst>
            </p:cNvPr>
            <p:cNvSpPr>
              <a:spLocks noEditPoints="1"/>
            </p:cNvSpPr>
            <p:nvPr userDrawn="1"/>
          </p:nvSpPr>
          <p:spPr bwMode="auto">
            <a:xfrm>
              <a:off x="8264526" y="4533901"/>
              <a:ext cx="165100" cy="266700"/>
            </a:xfrm>
            <a:custGeom>
              <a:avLst/>
              <a:gdLst>
                <a:gd name="T0" fmla="*/ 57 w 104"/>
                <a:gd name="T1" fmla="*/ 168 h 168"/>
                <a:gd name="T2" fmla="*/ 0 w 104"/>
                <a:gd name="T3" fmla="*/ 168 h 168"/>
                <a:gd name="T4" fmla="*/ 34 w 104"/>
                <a:gd name="T5" fmla="*/ 46 h 168"/>
                <a:gd name="T6" fmla="*/ 91 w 104"/>
                <a:gd name="T7" fmla="*/ 46 h 168"/>
                <a:gd name="T8" fmla="*/ 57 w 104"/>
                <a:gd name="T9" fmla="*/ 168 h 168"/>
                <a:gd name="T10" fmla="*/ 95 w 104"/>
                <a:gd name="T11" fmla="*/ 34 h 168"/>
                <a:gd name="T12" fmla="*/ 36 w 104"/>
                <a:gd name="T13" fmla="*/ 34 h 168"/>
                <a:gd name="T14" fmla="*/ 47 w 104"/>
                <a:gd name="T15" fmla="*/ 0 h 168"/>
                <a:gd name="T16" fmla="*/ 104 w 104"/>
                <a:gd name="T17" fmla="*/ 0 h 168"/>
                <a:gd name="T18" fmla="*/ 95 w 104"/>
                <a:gd name="T19" fmla="*/ 34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4" h="168">
                  <a:moveTo>
                    <a:pt x="57" y="168"/>
                  </a:moveTo>
                  <a:lnTo>
                    <a:pt x="0" y="168"/>
                  </a:lnTo>
                  <a:lnTo>
                    <a:pt x="34" y="46"/>
                  </a:lnTo>
                  <a:lnTo>
                    <a:pt x="91" y="46"/>
                  </a:lnTo>
                  <a:lnTo>
                    <a:pt x="57" y="168"/>
                  </a:lnTo>
                  <a:close/>
                  <a:moveTo>
                    <a:pt x="95" y="34"/>
                  </a:moveTo>
                  <a:lnTo>
                    <a:pt x="36" y="34"/>
                  </a:lnTo>
                  <a:lnTo>
                    <a:pt x="47" y="0"/>
                  </a:lnTo>
                  <a:lnTo>
                    <a:pt x="104" y="0"/>
                  </a:lnTo>
                  <a:lnTo>
                    <a:pt x="95" y="3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16" name="Freeform 91">
              <a:extLst>
                <a:ext uri="{FF2B5EF4-FFF2-40B4-BE49-F238E27FC236}">
                  <a16:creationId xmlns:a16="http://schemas.microsoft.com/office/drawing/2014/main" id="{A58F5615-C61D-E914-07AF-153976A1AFC0}"/>
                </a:ext>
              </a:extLst>
            </p:cNvPr>
            <p:cNvSpPr>
              <a:spLocks/>
            </p:cNvSpPr>
            <p:nvPr userDrawn="1"/>
          </p:nvSpPr>
          <p:spPr bwMode="auto">
            <a:xfrm>
              <a:off x="8396288" y="4564063"/>
              <a:ext cx="192088" cy="236538"/>
            </a:xfrm>
            <a:custGeom>
              <a:avLst/>
              <a:gdLst>
                <a:gd name="T0" fmla="*/ 115 w 121"/>
                <a:gd name="T1" fmla="*/ 27 h 149"/>
                <a:gd name="T2" fmla="*/ 121 w 121"/>
                <a:gd name="T3" fmla="*/ 54 h 149"/>
                <a:gd name="T4" fmla="*/ 76 w 121"/>
                <a:gd name="T5" fmla="*/ 54 h 149"/>
                <a:gd name="T6" fmla="*/ 63 w 121"/>
                <a:gd name="T7" fmla="*/ 101 h 149"/>
                <a:gd name="T8" fmla="*/ 63 w 121"/>
                <a:gd name="T9" fmla="*/ 101 h 149"/>
                <a:gd name="T10" fmla="*/ 62 w 121"/>
                <a:gd name="T11" fmla="*/ 107 h 149"/>
                <a:gd name="T12" fmla="*/ 61 w 121"/>
                <a:gd name="T13" fmla="*/ 111 h 149"/>
                <a:gd name="T14" fmla="*/ 61 w 121"/>
                <a:gd name="T15" fmla="*/ 111 h 149"/>
                <a:gd name="T16" fmla="*/ 61 w 121"/>
                <a:gd name="T17" fmla="*/ 115 h 149"/>
                <a:gd name="T18" fmla="*/ 63 w 121"/>
                <a:gd name="T19" fmla="*/ 117 h 149"/>
                <a:gd name="T20" fmla="*/ 67 w 121"/>
                <a:gd name="T21" fmla="*/ 118 h 149"/>
                <a:gd name="T22" fmla="*/ 72 w 121"/>
                <a:gd name="T23" fmla="*/ 118 h 149"/>
                <a:gd name="T24" fmla="*/ 83 w 121"/>
                <a:gd name="T25" fmla="*/ 118 h 149"/>
                <a:gd name="T26" fmla="*/ 75 w 121"/>
                <a:gd name="T27" fmla="*/ 149 h 149"/>
                <a:gd name="T28" fmla="*/ 23 w 121"/>
                <a:gd name="T29" fmla="*/ 149 h 149"/>
                <a:gd name="T30" fmla="*/ 23 w 121"/>
                <a:gd name="T31" fmla="*/ 149 h 149"/>
                <a:gd name="T32" fmla="*/ 18 w 121"/>
                <a:gd name="T33" fmla="*/ 148 h 149"/>
                <a:gd name="T34" fmla="*/ 13 w 121"/>
                <a:gd name="T35" fmla="*/ 148 h 149"/>
                <a:gd name="T36" fmla="*/ 8 w 121"/>
                <a:gd name="T37" fmla="*/ 145 h 149"/>
                <a:gd name="T38" fmla="*/ 6 w 121"/>
                <a:gd name="T39" fmla="*/ 143 h 149"/>
                <a:gd name="T40" fmla="*/ 2 w 121"/>
                <a:gd name="T41" fmla="*/ 139 h 149"/>
                <a:gd name="T42" fmla="*/ 1 w 121"/>
                <a:gd name="T43" fmla="*/ 136 h 149"/>
                <a:gd name="T44" fmla="*/ 0 w 121"/>
                <a:gd name="T45" fmla="*/ 132 h 149"/>
                <a:gd name="T46" fmla="*/ 0 w 121"/>
                <a:gd name="T47" fmla="*/ 128 h 149"/>
                <a:gd name="T48" fmla="*/ 0 w 121"/>
                <a:gd name="T49" fmla="*/ 128 h 149"/>
                <a:gd name="T50" fmla="*/ 0 w 121"/>
                <a:gd name="T51" fmla="*/ 120 h 149"/>
                <a:gd name="T52" fmla="*/ 2 w 121"/>
                <a:gd name="T53" fmla="*/ 111 h 149"/>
                <a:gd name="T54" fmla="*/ 34 w 121"/>
                <a:gd name="T55" fmla="*/ 0 h 149"/>
                <a:gd name="T56" fmla="*/ 91 w 121"/>
                <a:gd name="T57" fmla="*/ 0 h 149"/>
                <a:gd name="T58" fmla="*/ 84 w 121"/>
                <a:gd name="T59" fmla="*/ 27 h 149"/>
                <a:gd name="T60" fmla="*/ 115 w 121"/>
                <a:gd name="T61" fmla="*/ 27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21" h="149">
                  <a:moveTo>
                    <a:pt x="115" y="27"/>
                  </a:moveTo>
                  <a:lnTo>
                    <a:pt x="121" y="54"/>
                  </a:lnTo>
                  <a:lnTo>
                    <a:pt x="76" y="54"/>
                  </a:lnTo>
                  <a:lnTo>
                    <a:pt x="63" y="101"/>
                  </a:lnTo>
                  <a:lnTo>
                    <a:pt x="63" y="101"/>
                  </a:lnTo>
                  <a:lnTo>
                    <a:pt x="62" y="107"/>
                  </a:lnTo>
                  <a:lnTo>
                    <a:pt x="61" y="111"/>
                  </a:lnTo>
                  <a:lnTo>
                    <a:pt x="61" y="111"/>
                  </a:lnTo>
                  <a:lnTo>
                    <a:pt x="61" y="115"/>
                  </a:lnTo>
                  <a:lnTo>
                    <a:pt x="63" y="117"/>
                  </a:lnTo>
                  <a:lnTo>
                    <a:pt x="67" y="118"/>
                  </a:lnTo>
                  <a:lnTo>
                    <a:pt x="72" y="118"/>
                  </a:lnTo>
                  <a:lnTo>
                    <a:pt x="83" y="118"/>
                  </a:lnTo>
                  <a:lnTo>
                    <a:pt x="75" y="149"/>
                  </a:lnTo>
                  <a:lnTo>
                    <a:pt x="23" y="149"/>
                  </a:lnTo>
                  <a:lnTo>
                    <a:pt x="23" y="149"/>
                  </a:lnTo>
                  <a:lnTo>
                    <a:pt x="18" y="148"/>
                  </a:lnTo>
                  <a:lnTo>
                    <a:pt x="13" y="148"/>
                  </a:lnTo>
                  <a:lnTo>
                    <a:pt x="8" y="145"/>
                  </a:lnTo>
                  <a:lnTo>
                    <a:pt x="6" y="143"/>
                  </a:lnTo>
                  <a:lnTo>
                    <a:pt x="2" y="139"/>
                  </a:lnTo>
                  <a:lnTo>
                    <a:pt x="1" y="136"/>
                  </a:lnTo>
                  <a:lnTo>
                    <a:pt x="0" y="132"/>
                  </a:lnTo>
                  <a:lnTo>
                    <a:pt x="0" y="128"/>
                  </a:lnTo>
                  <a:lnTo>
                    <a:pt x="0" y="128"/>
                  </a:lnTo>
                  <a:lnTo>
                    <a:pt x="0" y="120"/>
                  </a:lnTo>
                  <a:lnTo>
                    <a:pt x="2" y="111"/>
                  </a:lnTo>
                  <a:lnTo>
                    <a:pt x="34" y="0"/>
                  </a:lnTo>
                  <a:lnTo>
                    <a:pt x="91" y="0"/>
                  </a:lnTo>
                  <a:lnTo>
                    <a:pt x="84" y="27"/>
                  </a:lnTo>
                  <a:lnTo>
                    <a:pt x="115" y="2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17" name="Freeform 92">
              <a:extLst>
                <a:ext uri="{FF2B5EF4-FFF2-40B4-BE49-F238E27FC236}">
                  <a16:creationId xmlns:a16="http://schemas.microsoft.com/office/drawing/2014/main" id="{B485C4E1-6983-0D9A-E2FA-E35F41845F0F}"/>
                </a:ext>
              </a:extLst>
            </p:cNvPr>
            <p:cNvSpPr>
              <a:spLocks/>
            </p:cNvSpPr>
            <p:nvPr userDrawn="1"/>
          </p:nvSpPr>
          <p:spPr bwMode="auto">
            <a:xfrm>
              <a:off x="7321551" y="4830763"/>
              <a:ext cx="38100" cy="46038"/>
            </a:xfrm>
            <a:custGeom>
              <a:avLst/>
              <a:gdLst>
                <a:gd name="T0" fmla="*/ 9 w 24"/>
                <a:gd name="T1" fmla="*/ 0 h 29"/>
                <a:gd name="T2" fmla="*/ 24 w 24"/>
                <a:gd name="T3" fmla="*/ 0 h 29"/>
                <a:gd name="T4" fmla="*/ 15 w 24"/>
                <a:gd name="T5" fmla="*/ 29 h 29"/>
                <a:gd name="T6" fmla="*/ 0 w 24"/>
                <a:gd name="T7" fmla="*/ 29 h 29"/>
                <a:gd name="T8" fmla="*/ 9 w 24"/>
                <a:gd name="T9" fmla="*/ 0 h 29"/>
              </a:gdLst>
              <a:ahLst/>
              <a:cxnLst>
                <a:cxn ang="0">
                  <a:pos x="T0" y="T1"/>
                </a:cxn>
                <a:cxn ang="0">
                  <a:pos x="T2" y="T3"/>
                </a:cxn>
                <a:cxn ang="0">
                  <a:pos x="T4" y="T5"/>
                </a:cxn>
                <a:cxn ang="0">
                  <a:pos x="T6" y="T7"/>
                </a:cxn>
                <a:cxn ang="0">
                  <a:pos x="T8" y="T9"/>
                </a:cxn>
              </a:cxnLst>
              <a:rect l="0" t="0" r="r" b="b"/>
              <a:pathLst>
                <a:path w="24" h="29">
                  <a:moveTo>
                    <a:pt x="9" y="0"/>
                  </a:moveTo>
                  <a:lnTo>
                    <a:pt x="24" y="0"/>
                  </a:lnTo>
                  <a:lnTo>
                    <a:pt x="15"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18" name="Freeform 93">
              <a:extLst>
                <a:ext uri="{FF2B5EF4-FFF2-40B4-BE49-F238E27FC236}">
                  <a16:creationId xmlns:a16="http://schemas.microsoft.com/office/drawing/2014/main" id="{E0B7AD6C-209A-CF17-AB03-964B6BA0CF08}"/>
                </a:ext>
              </a:extLst>
            </p:cNvPr>
            <p:cNvSpPr>
              <a:spLocks/>
            </p:cNvSpPr>
            <p:nvPr userDrawn="1"/>
          </p:nvSpPr>
          <p:spPr bwMode="auto">
            <a:xfrm>
              <a:off x="7400926" y="4830763"/>
              <a:ext cx="87313" cy="46038"/>
            </a:xfrm>
            <a:custGeom>
              <a:avLst/>
              <a:gdLst>
                <a:gd name="T0" fmla="*/ 10 w 55"/>
                <a:gd name="T1" fmla="*/ 0 h 29"/>
                <a:gd name="T2" fmla="*/ 31 w 55"/>
                <a:gd name="T3" fmla="*/ 0 h 29"/>
                <a:gd name="T4" fmla="*/ 36 w 55"/>
                <a:gd name="T5" fmla="*/ 19 h 29"/>
                <a:gd name="T6" fmla="*/ 36 w 55"/>
                <a:gd name="T7" fmla="*/ 19 h 29"/>
                <a:gd name="T8" fmla="*/ 42 w 55"/>
                <a:gd name="T9" fmla="*/ 0 h 29"/>
                <a:gd name="T10" fmla="*/ 55 w 55"/>
                <a:gd name="T11" fmla="*/ 0 h 29"/>
                <a:gd name="T12" fmla="*/ 46 w 55"/>
                <a:gd name="T13" fmla="*/ 29 h 29"/>
                <a:gd name="T14" fmla="*/ 26 w 55"/>
                <a:gd name="T15" fmla="*/ 29 h 29"/>
                <a:gd name="T16" fmla="*/ 20 w 55"/>
                <a:gd name="T17" fmla="*/ 8 h 29"/>
                <a:gd name="T18" fmla="*/ 20 w 55"/>
                <a:gd name="T19" fmla="*/ 8 h 29"/>
                <a:gd name="T20" fmla="*/ 13 w 55"/>
                <a:gd name="T21" fmla="*/ 29 h 29"/>
                <a:gd name="T22" fmla="*/ 0 w 55"/>
                <a:gd name="T23" fmla="*/ 29 h 29"/>
                <a:gd name="T24" fmla="*/ 10 w 55"/>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5" h="29">
                  <a:moveTo>
                    <a:pt x="10" y="0"/>
                  </a:moveTo>
                  <a:lnTo>
                    <a:pt x="31" y="0"/>
                  </a:lnTo>
                  <a:lnTo>
                    <a:pt x="36" y="19"/>
                  </a:lnTo>
                  <a:lnTo>
                    <a:pt x="36" y="19"/>
                  </a:lnTo>
                  <a:lnTo>
                    <a:pt x="42" y="0"/>
                  </a:lnTo>
                  <a:lnTo>
                    <a:pt x="55" y="0"/>
                  </a:lnTo>
                  <a:lnTo>
                    <a:pt x="46" y="29"/>
                  </a:lnTo>
                  <a:lnTo>
                    <a:pt x="26" y="29"/>
                  </a:lnTo>
                  <a:lnTo>
                    <a:pt x="20" y="8"/>
                  </a:lnTo>
                  <a:lnTo>
                    <a:pt x="20" y="8"/>
                  </a:lnTo>
                  <a:lnTo>
                    <a:pt x="13" y="29"/>
                  </a:lnTo>
                  <a:lnTo>
                    <a:pt x="0" y="29"/>
                  </a:lnTo>
                  <a:lnTo>
                    <a:pt x="1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19" name="Freeform 94">
              <a:extLst>
                <a:ext uri="{FF2B5EF4-FFF2-40B4-BE49-F238E27FC236}">
                  <a16:creationId xmlns:a16="http://schemas.microsoft.com/office/drawing/2014/main" id="{2B28207A-B25B-F8F3-7B0F-D07B773C3768}"/>
                </a:ext>
              </a:extLst>
            </p:cNvPr>
            <p:cNvSpPr>
              <a:spLocks/>
            </p:cNvSpPr>
            <p:nvPr userDrawn="1"/>
          </p:nvSpPr>
          <p:spPr bwMode="auto">
            <a:xfrm>
              <a:off x="7531101" y="4830763"/>
              <a:ext cx="76200" cy="46038"/>
            </a:xfrm>
            <a:custGeom>
              <a:avLst/>
              <a:gdLst>
                <a:gd name="T0" fmla="*/ 0 w 48"/>
                <a:gd name="T1" fmla="*/ 0 h 29"/>
                <a:gd name="T2" fmla="*/ 15 w 48"/>
                <a:gd name="T3" fmla="*/ 0 h 29"/>
                <a:gd name="T4" fmla="*/ 19 w 48"/>
                <a:gd name="T5" fmla="*/ 18 h 29"/>
                <a:gd name="T6" fmla="*/ 33 w 48"/>
                <a:gd name="T7" fmla="*/ 0 h 29"/>
                <a:gd name="T8" fmla="*/ 48 w 48"/>
                <a:gd name="T9" fmla="*/ 0 h 29"/>
                <a:gd name="T10" fmla="*/ 24 w 48"/>
                <a:gd name="T11" fmla="*/ 29 h 29"/>
                <a:gd name="T12" fmla="*/ 6 w 48"/>
                <a:gd name="T13" fmla="*/ 29 h 29"/>
                <a:gd name="T14" fmla="*/ 0 w 48"/>
                <a:gd name="T15" fmla="*/ 0 h 2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8" h="29">
                  <a:moveTo>
                    <a:pt x="0" y="0"/>
                  </a:moveTo>
                  <a:lnTo>
                    <a:pt x="15" y="0"/>
                  </a:lnTo>
                  <a:lnTo>
                    <a:pt x="19" y="18"/>
                  </a:lnTo>
                  <a:lnTo>
                    <a:pt x="33" y="0"/>
                  </a:lnTo>
                  <a:lnTo>
                    <a:pt x="48" y="0"/>
                  </a:lnTo>
                  <a:lnTo>
                    <a:pt x="24" y="29"/>
                  </a:lnTo>
                  <a:lnTo>
                    <a:pt x="6" y="29"/>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20" name="Freeform 95">
              <a:extLst>
                <a:ext uri="{FF2B5EF4-FFF2-40B4-BE49-F238E27FC236}">
                  <a16:creationId xmlns:a16="http://schemas.microsoft.com/office/drawing/2014/main" id="{28ACE57E-96D9-517A-67EE-BB7DF1540894}"/>
                </a:ext>
              </a:extLst>
            </p:cNvPr>
            <p:cNvSpPr>
              <a:spLocks/>
            </p:cNvSpPr>
            <p:nvPr userDrawn="1"/>
          </p:nvSpPr>
          <p:spPr bwMode="auto">
            <a:xfrm>
              <a:off x="7635876" y="4830763"/>
              <a:ext cx="66675" cy="46038"/>
            </a:xfrm>
            <a:custGeom>
              <a:avLst/>
              <a:gdLst>
                <a:gd name="T0" fmla="*/ 9 w 42"/>
                <a:gd name="T1" fmla="*/ 0 h 29"/>
                <a:gd name="T2" fmla="*/ 42 w 42"/>
                <a:gd name="T3" fmla="*/ 0 h 29"/>
                <a:gd name="T4" fmla="*/ 41 w 42"/>
                <a:gd name="T5" fmla="*/ 5 h 29"/>
                <a:gd name="T6" fmla="*/ 22 w 42"/>
                <a:gd name="T7" fmla="*/ 5 h 29"/>
                <a:gd name="T8" fmla="*/ 20 w 42"/>
                <a:gd name="T9" fmla="*/ 11 h 29"/>
                <a:gd name="T10" fmla="*/ 37 w 42"/>
                <a:gd name="T11" fmla="*/ 11 h 29"/>
                <a:gd name="T12" fmla="*/ 36 w 42"/>
                <a:gd name="T13" fmla="*/ 17 h 29"/>
                <a:gd name="T14" fmla="*/ 17 w 42"/>
                <a:gd name="T15" fmla="*/ 17 h 29"/>
                <a:gd name="T16" fmla="*/ 16 w 42"/>
                <a:gd name="T17" fmla="*/ 23 h 29"/>
                <a:gd name="T18" fmla="*/ 35 w 42"/>
                <a:gd name="T19" fmla="*/ 23 h 29"/>
                <a:gd name="T20" fmla="*/ 33 w 42"/>
                <a:gd name="T21" fmla="*/ 29 h 29"/>
                <a:gd name="T22" fmla="*/ 0 w 42"/>
                <a:gd name="T23" fmla="*/ 29 h 29"/>
                <a:gd name="T24" fmla="*/ 9 w 42"/>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 h="29">
                  <a:moveTo>
                    <a:pt x="9" y="0"/>
                  </a:moveTo>
                  <a:lnTo>
                    <a:pt x="42" y="0"/>
                  </a:lnTo>
                  <a:lnTo>
                    <a:pt x="41" y="5"/>
                  </a:lnTo>
                  <a:lnTo>
                    <a:pt x="22" y="5"/>
                  </a:lnTo>
                  <a:lnTo>
                    <a:pt x="20" y="11"/>
                  </a:lnTo>
                  <a:lnTo>
                    <a:pt x="37" y="11"/>
                  </a:lnTo>
                  <a:lnTo>
                    <a:pt x="36" y="17"/>
                  </a:lnTo>
                  <a:lnTo>
                    <a:pt x="17" y="17"/>
                  </a:lnTo>
                  <a:lnTo>
                    <a:pt x="16" y="23"/>
                  </a:lnTo>
                  <a:lnTo>
                    <a:pt x="35" y="23"/>
                  </a:lnTo>
                  <a:lnTo>
                    <a:pt x="3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21" name="Freeform 96">
              <a:extLst>
                <a:ext uri="{FF2B5EF4-FFF2-40B4-BE49-F238E27FC236}">
                  <a16:creationId xmlns:a16="http://schemas.microsoft.com/office/drawing/2014/main" id="{C8583204-8CB0-454A-6881-492798B0186A}"/>
                </a:ext>
              </a:extLst>
            </p:cNvPr>
            <p:cNvSpPr>
              <a:spLocks/>
            </p:cNvSpPr>
            <p:nvPr userDrawn="1"/>
          </p:nvSpPr>
          <p:spPr bwMode="auto">
            <a:xfrm>
              <a:off x="7856538" y="4830763"/>
              <a:ext cx="61913" cy="46038"/>
            </a:xfrm>
            <a:custGeom>
              <a:avLst/>
              <a:gdLst>
                <a:gd name="T0" fmla="*/ 11 w 39"/>
                <a:gd name="T1" fmla="*/ 7 h 29"/>
                <a:gd name="T2" fmla="*/ 0 w 39"/>
                <a:gd name="T3" fmla="*/ 7 h 29"/>
                <a:gd name="T4" fmla="*/ 3 w 39"/>
                <a:gd name="T5" fmla="*/ 0 h 29"/>
                <a:gd name="T6" fmla="*/ 39 w 39"/>
                <a:gd name="T7" fmla="*/ 0 h 29"/>
                <a:gd name="T8" fmla="*/ 37 w 39"/>
                <a:gd name="T9" fmla="*/ 7 h 29"/>
                <a:gd name="T10" fmla="*/ 25 w 39"/>
                <a:gd name="T11" fmla="*/ 7 h 29"/>
                <a:gd name="T12" fmla="*/ 19 w 39"/>
                <a:gd name="T13" fmla="*/ 29 h 29"/>
                <a:gd name="T14" fmla="*/ 4 w 39"/>
                <a:gd name="T15" fmla="*/ 29 h 29"/>
                <a:gd name="T16" fmla="*/ 11 w 39"/>
                <a:gd name="T17" fmla="*/ 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9" h="29">
                  <a:moveTo>
                    <a:pt x="11" y="7"/>
                  </a:moveTo>
                  <a:lnTo>
                    <a:pt x="0" y="7"/>
                  </a:lnTo>
                  <a:lnTo>
                    <a:pt x="3" y="0"/>
                  </a:lnTo>
                  <a:lnTo>
                    <a:pt x="39" y="0"/>
                  </a:lnTo>
                  <a:lnTo>
                    <a:pt x="37" y="7"/>
                  </a:lnTo>
                  <a:lnTo>
                    <a:pt x="25" y="7"/>
                  </a:lnTo>
                  <a:lnTo>
                    <a:pt x="19" y="29"/>
                  </a:lnTo>
                  <a:lnTo>
                    <a:pt x="4" y="29"/>
                  </a:lnTo>
                  <a:lnTo>
                    <a:pt x="11"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22" name="Freeform 97">
              <a:extLst>
                <a:ext uri="{FF2B5EF4-FFF2-40B4-BE49-F238E27FC236}">
                  <a16:creationId xmlns:a16="http://schemas.microsoft.com/office/drawing/2014/main" id="{B79A30C7-5F15-A61B-96E8-992728099D42}"/>
                </a:ext>
              </a:extLst>
            </p:cNvPr>
            <p:cNvSpPr>
              <a:spLocks/>
            </p:cNvSpPr>
            <p:nvPr userDrawn="1"/>
          </p:nvSpPr>
          <p:spPr bwMode="auto">
            <a:xfrm>
              <a:off x="7951788" y="4830763"/>
              <a:ext cx="106363" cy="46038"/>
            </a:xfrm>
            <a:custGeom>
              <a:avLst/>
              <a:gdLst>
                <a:gd name="T0" fmla="*/ 8 w 67"/>
                <a:gd name="T1" fmla="*/ 0 h 29"/>
                <a:gd name="T2" fmla="*/ 30 w 67"/>
                <a:gd name="T3" fmla="*/ 0 h 29"/>
                <a:gd name="T4" fmla="*/ 32 w 67"/>
                <a:gd name="T5" fmla="*/ 19 h 29"/>
                <a:gd name="T6" fmla="*/ 32 w 67"/>
                <a:gd name="T7" fmla="*/ 19 h 29"/>
                <a:gd name="T8" fmla="*/ 45 w 67"/>
                <a:gd name="T9" fmla="*/ 0 h 29"/>
                <a:gd name="T10" fmla="*/ 67 w 67"/>
                <a:gd name="T11" fmla="*/ 0 h 29"/>
                <a:gd name="T12" fmla="*/ 57 w 67"/>
                <a:gd name="T13" fmla="*/ 29 h 29"/>
                <a:gd name="T14" fmla="*/ 45 w 67"/>
                <a:gd name="T15" fmla="*/ 29 h 29"/>
                <a:gd name="T16" fmla="*/ 50 w 67"/>
                <a:gd name="T17" fmla="*/ 7 h 29"/>
                <a:gd name="T18" fmla="*/ 50 w 67"/>
                <a:gd name="T19" fmla="*/ 7 h 29"/>
                <a:gd name="T20" fmla="*/ 34 w 67"/>
                <a:gd name="T21" fmla="*/ 29 h 29"/>
                <a:gd name="T22" fmla="*/ 21 w 67"/>
                <a:gd name="T23" fmla="*/ 29 h 29"/>
                <a:gd name="T24" fmla="*/ 19 w 67"/>
                <a:gd name="T25" fmla="*/ 7 h 29"/>
                <a:gd name="T26" fmla="*/ 19 w 67"/>
                <a:gd name="T27" fmla="*/ 7 h 29"/>
                <a:gd name="T28" fmla="*/ 12 w 67"/>
                <a:gd name="T29" fmla="*/ 29 h 29"/>
                <a:gd name="T30" fmla="*/ 0 w 67"/>
                <a:gd name="T31" fmla="*/ 29 h 29"/>
                <a:gd name="T32" fmla="*/ 8 w 67"/>
                <a:gd name="T33"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7" h="29">
                  <a:moveTo>
                    <a:pt x="8" y="0"/>
                  </a:moveTo>
                  <a:lnTo>
                    <a:pt x="30" y="0"/>
                  </a:lnTo>
                  <a:lnTo>
                    <a:pt x="32" y="19"/>
                  </a:lnTo>
                  <a:lnTo>
                    <a:pt x="32" y="19"/>
                  </a:lnTo>
                  <a:lnTo>
                    <a:pt x="45" y="0"/>
                  </a:lnTo>
                  <a:lnTo>
                    <a:pt x="67" y="0"/>
                  </a:lnTo>
                  <a:lnTo>
                    <a:pt x="57" y="29"/>
                  </a:lnTo>
                  <a:lnTo>
                    <a:pt x="45" y="29"/>
                  </a:lnTo>
                  <a:lnTo>
                    <a:pt x="50" y="7"/>
                  </a:lnTo>
                  <a:lnTo>
                    <a:pt x="50" y="7"/>
                  </a:lnTo>
                  <a:lnTo>
                    <a:pt x="34" y="29"/>
                  </a:lnTo>
                  <a:lnTo>
                    <a:pt x="21" y="29"/>
                  </a:lnTo>
                  <a:lnTo>
                    <a:pt x="19" y="7"/>
                  </a:lnTo>
                  <a:lnTo>
                    <a:pt x="19" y="7"/>
                  </a:lnTo>
                  <a:lnTo>
                    <a:pt x="12" y="29"/>
                  </a:lnTo>
                  <a:lnTo>
                    <a:pt x="0" y="29"/>
                  </a:lnTo>
                  <a:lnTo>
                    <a:pt x="8"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23" name="Freeform 98">
              <a:extLst>
                <a:ext uri="{FF2B5EF4-FFF2-40B4-BE49-F238E27FC236}">
                  <a16:creationId xmlns:a16="http://schemas.microsoft.com/office/drawing/2014/main" id="{94101FD9-ED02-0D73-84F2-7B0A2BF5FF11}"/>
                </a:ext>
              </a:extLst>
            </p:cNvPr>
            <p:cNvSpPr>
              <a:spLocks/>
            </p:cNvSpPr>
            <p:nvPr userDrawn="1"/>
          </p:nvSpPr>
          <p:spPr bwMode="auto">
            <a:xfrm>
              <a:off x="8188326" y="4830763"/>
              <a:ext cx="85725" cy="46038"/>
            </a:xfrm>
            <a:custGeom>
              <a:avLst/>
              <a:gdLst>
                <a:gd name="T0" fmla="*/ 9 w 54"/>
                <a:gd name="T1" fmla="*/ 0 h 29"/>
                <a:gd name="T2" fmla="*/ 30 w 54"/>
                <a:gd name="T3" fmla="*/ 0 h 29"/>
                <a:gd name="T4" fmla="*/ 35 w 54"/>
                <a:gd name="T5" fmla="*/ 19 h 29"/>
                <a:gd name="T6" fmla="*/ 36 w 54"/>
                <a:gd name="T7" fmla="*/ 19 h 29"/>
                <a:gd name="T8" fmla="*/ 42 w 54"/>
                <a:gd name="T9" fmla="*/ 0 h 29"/>
                <a:gd name="T10" fmla="*/ 54 w 54"/>
                <a:gd name="T11" fmla="*/ 0 h 29"/>
                <a:gd name="T12" fmla="*/ 46 w 54"/>
                <a:gd name="T13" fmla="*/ 29 h 29"/>
                <a:gd name="T14" fmla="*/ 24 w 54"/>
                <a:gd name="T15" fmla="*/ 29 h 29"/>
                <a:gd name="T16" fmla="*/ 19 w 54"/>
                <a:gd name="T17" fmla="*/ 8 h 29"/>
                <a:gd name="T18" fmla="*/ 19 w 54"/>
                <a:gd name="T19" fmla="*/ 8 h 29"/>
                <a:gd name="T20" fmla="*/ 13 w 54"/>
                <a:gd name="T21" fmla="*/ 29 h 29"/>
                <a:gd name="T22" fmla="*/ 0 w 54"/>
                <a:gd name="T23" fmla="*/ 29 h 29"/>
                <a:gd name="T24" fmla="*/ 9 w 54"/>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4" h="29">
                  <a:moveTo>
                    <a:pt x="9" y="0"/>
                  </a:moveTo>
                  <a:lnTo>
                    <a:pt x="30" y="0"/>
                  </a:lnTo>
                  <a:lnTo>
                    <a:pt x="35" y="19"/>
                  </a:lnTo>
                  <a:lnTo>
                    <a:pt x="36" y="19"/>
                  </a:lnTo>
                  <a:lnTo>
                    <a:pt x="42" y="0"/>
                  </a:lnTo>
                  <a:lnTo>
                    <a:pt x="54" y="0"/>
                  </a:lnTo>
                  <a:lnTo>
                    <a:pt x="46" y="29"/>
                  </a:lnTo>
                  <a:lnTo>
                    <a:pt x="24" y="29"/>
                  </a:lnTo>
                  <a:lnTo>
                    <a:pt x="19" y="8"/>
                  </a:lnTo>
                  <a:lnTo>
                    <a:pt x="19" y="8"/>
                  </a:lnTo>
                  <a:lnTo>
                    <a:pt x="1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24" name="Freeform 99">
              <a:extLst>
                <a:ext uri="{FF2B5EF4-FFF2-40B4-BE49-F238E27FC236}">
                  <a16:creationId xmlns:a16="http://schemas.microsoft.com/office/drawing/2014/main" id="{B26090CB-5158-5463-065E-D981F8270230}"/>
                </a:ext>
              </a:extLst>
            </p:cNvPr>
            <p:cNvSpPr>
              <a:spLocks/>
            </p:cNvSpPr>
            <p:nvPr userDrawn="1"/>
          </p:nvSpPr>
          <p:spPr bwMode="auto">
            <a:xfrm>
              <a:off x="8310563" y="4830763"/>
              <a:ext cx="63500" cy="46038"/>
            </a:xfrm>
            <a:custGeom>
              <a:avLst/>
              <a:gdLst>
                <a:gd name="T0" fmla="*/ 12 w 40"/>
                <a:gd name="T1" fmla="*/ 7 h 29"/>
                <a:gd name="T2" fmla="*/ 0 w 40"/>
                <a:gd name="T3" fmla="*/ 7 h 29"/>
                <a:gd name="T4" fmla="*/ 3 w 40"/>
                <a:gd name="T5" fmla="*/ 0 h 29"/>
                <a:gd name="T6" fmla="*/ 40 w 40"/>
                <a:gd name="T7" fmla="*/ 0 h 29"/>
                <a:gd name="T8" fmla="*/ 38 w 40"/>
                <a:gd name="T9" fmla="*/ 7 h 29"/>
                <a:gd name="T10" fmla="*/ 26 w 40"/>
                <a:gd name="T11" fmla="*/ 7 h 29"/>
                <a:gd name="T12" fmla="*/ 19 w 40"/>
                <a:gd name="T13" fmla="*/ 29 h 29"/>
                <a:gd name="T14" fmla="*/ 5 w 40"/>
                <a:gd name="T15" fmla="*/ 29 h 29"/>
                <a:gd name="T16" fmla="*/ 12 w 40"/>
                <a:gd name="T17" fmla="*/ 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 h="29">
                  <a:moveTo>
                    <a:pt x="12" y="7"/>
                  </a:moveTo>
                  <a:lnTo>
                    <a:pt x="0" y="7"/>
                  </a:lnTo>
                  <a:lnTo>
                    <a:pt x="3" y="0"/>
                  </a:lnTo>
                  <a:lnTo>
                    <a:pt x="40" y="0"/>
                  </a:lnTo>
                  <a:lnTo>
                    <a:pt x="38" y="7"/>
                  </a:lnTo>
                  <a:lnTo>
                    <a:pt x="26" y="7"/>
                  </a:lnTo>
                  <a:lnTo>
                    <a:pt x="19" y="29"/>
                  </a:lnTo>
                  <a:lnTo>
                    <a:pt x="5" y="29"/>
                  </a:lnTo>
                  <a:lnTo>
                    <a:pt x="12"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25" name="Freeform 100">
              <a:extLst>
                <a:ext uri="{FF2B5EF4-FFF2-40B4-BE49-F238E27FC236}">
                  <a16:creationId xmlns:a16="http://schemas.microsoft.com/office/drawing/2014/main" id="{11C518F9-7D18-5CB6-84F4-59F11CFB49C7}"/>
                </a:ext>
              </a:extLst>
            </p:cNvPr>
            <p:cNvSpPr>
              <a:spLocks noEditPoints="1"/>
            </p:cNvSpPr>
            <p:nvPr userDrawn="1"/>
          </p:nvSpPr>
          <p:spPr bwMode="auto">
            <a:xfrm>
              <a:off x="8701088" y="4760913"/>
              <a:ext cx="49213" cy="50800"/>
            </a:xfrm>
            <a:custGeom>
              <a:avLst/>
              <a:gdLst>
                <a:gd name="T0" fmla="*/ 15 w 31"/>
                <a:gd name="T1" fmla="*/ 0 h 32"/>
                <a:gd name="T2" fmla="*/ 15 w 31"/>
                <a:gd name="T3" fmla="*/ 0 h 32"/>
                <a:gd name="T4" fmla="*/ 10 w 31"/>
                <a:gd name="T5" fmla="*/ 1 h 32"/>
                <a:gd name="T6" fmla="*/ 5 w 31"/>
                <a:gd name="T7" fmla="*/ 5 h 32"/>
                <a:gd name="T8" fmla="*/ 1 w 31"/>
                <a:gd name="T9" fmla="*/ 10 h 32"/>
                <a:gd name="T10" fmla="*/ 0 w 31"/>
                <a:gd name="T11" fmla="*/ 15 h 32"/>
                <a:gd name="T12" fmla="*/ 0 w 31"/>
                <a:gd name="T13" fmla="*/ 15 h 32"/>
                <a:gd name="T14" fmla="*/ 1 w 31"/>
                <a:gd name="T15" fmla="*/ 21 h 32"/>
                <a:gd name="T16" fmla="*/ 5 w 31"/>
                <a:gd name="T17" fmla="*/ 27 h 32"/>
                <a:gd name="T18" fmla="*/ 10 w 31"/>
                <a:gd name="T19" fmla="*/ 31 h 32"/>
                <a:gd name="T20" fmla="*/ 15 w 31"/>
                <a:gd name="T21" fmla="*/ 32 h 32"/>
                <a:gd name="T22" fmla="*/ 15 w 31"/>
                <a:gd name="T23" fmla="*/ 32 h 32"/>
                <a:gd name="T24" fmla="*/ 21 w 31"/>
                <a:gd name="T25" fmla="*/ 31 h 32"/>
                <a:gd name="T26" fmla="*/ 27 w 31"/>
                <a:gd name="T27" fmla="*/ 27 h 32"/>
                <a:gd name="T28" fmla="*/ 30 w 31"/>
                <a:gd name="T29" fmla="*/ 21 h 32"/>
                <a:gd name="T30" fmla="*/ 31 w 31"/>
                <a:gd name="T31" fmla="*/ 15 h 32"/>
                <a:gd name="T32" fmla="*/ 31 w 31"/>
                <a:gd name="T33" fmla="*/ 15 h 32"/>
                <a:gd name="T34" fmla="*/ 30 w 31"/>
                <a:gd name="T35" fmla="*/ 10 h 32"/>
                <a:gd name="T36" fmla="*/ 27 w 31"/>
                <a:gd name="T37" fmla="*/ 5 h 32"/>
                <a:gd name="T38" fmla="*/ 21 w 31"/>
                <a:gd name="T39" fmla="*/ 1 h 32"/>
                <a:gd name="T40" fmla="*/ 15 w 31"/>
                <a:gd name="T41" fmla="*/ 0 h 32"/>
                <a:gd name="T42" fmla="*/ 15 w 31"/>
                <a:gd name="T43" fmla="*/ 0 h 32"/>
                <a:gd name="T44" fmla="*/ 15 w 31"/>
                <a:gd name="T45" fmla="*/ 28 h 32"/>
                <a:gd name="T46" fmla="*/ 15 w 31"/>
                <a:gd name="T47" fmla="*/ 28 h 32"/>
                <a:gd name="T48" fmla="*/ 11 w 31"/>
                <a:gd name="T49" fmla="*/ 27 h 32"/>
                <a:gd name="T50" fmla="*/ 6 w 31"/>
                <a:gd name="T51" fmla="*/ 25 h 32"/>
                <a:gd name="T52" fmla="*/ 4 w 31"/>
                <a:gd name="T53" fmla="*/ 21 h 32"/>
                <a:gd name="T54" fmla="*/ 3 w 31"/>
                <a:gd name="T55" fmla="*/ 15 h 32"/>
                <a:gd name="T56" fmla="*/ 3 w 31"/>
                <a:gd name="T57" fmla="*/ 15 h 32"/>
                <a:gd name="T58" fmla="*/ 4 w 31"/>
                <a:gd name="T59" fmla="*/ 11 h 32"/>
                <a:gd name="T60" fmla="*/ 6 w 31"/>
                <a:gd name="T61" fmla="*/ 6 h 32"/>
                <a:gd name="T62" fmla="*/ 11 w 31"/>
                <a:gd name="T63" fmla="*/ 4 h 32"/>
                <a:gd name="T64" fmla="*/ 15 w 31"/>
                <a:gd name="T65" fmla="*/ 3 h 32"/>
                <a:gd name="T66" fmla="*/ 15 w 31"/>
                <a:gd name="T67" fmla="*/ 3 h 32"/>
                <a:gd name="T68" fmla="*/ 20 w 31"/>
                <a:gd name="T69" fmla="*/ 4 h 32"/>
                <a:gd name="T70" fmla="*/ 25 w 31"/>
                <a:gd name="T71" fmla="*/ 6 h 32"/>
                <a:gd name="T72" fmla="*/ 27 w 31"/>
                <a:gd name="T73" fmla="*/ 11 h 32"/>
                <a:gd name="T74" fmla="*/ 28 w 31"/>
                <a:gd name="T75" fmla="*/ 15 h 32"/>
                <a:gd name="T76" fmla="*/ 28 w 31"/>
                <a:gd name="T77" fmla="*/ 15 h 32"/>
                <a:gd name="T78" fmla="*/ 27 w 31"/>
                <a:gd name="T79" fmla="*/ 21 h 32"/>
                <a:gd name="T80" fmla="*/ 25 w 31"/>
                <a:gd name="T81" fmla="*/ 25 h 32"/>
                <a:gd name="T82" fmla="*/ 20 w 31"/>
                <a:gd name="T83" fmla="*/ 27 h 32"/>
                <a:gd name="T84" fmla="*/ 15 w 31"/>
                <a:gd name="T85" fmla="*/ 28 h 32"/>
                <a:gd name="T86" fmla="*/ 15 w 31"/>
                <a:gd name="T87" fmla="*/ 28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1" h="32">
                  <a:moveTo>
                    <a:pt x="15" y="0"/>
                  </a:moveTo>
                  <a:lnTo>
                    <a:pt x="15" y="0"/>
                  </a:lnTo>
                  <a:lnTo>
                    <a:pt x="10" y="1"/>
                  </a:lnTo>
                  <a:lnTo>
                    <a:pt x="5" y="5"/>
                  </a:lnTo>
                  <a:lnTo>
                    <a:pt x="1" y="10"/>
                  </a:lnTo>
                  <a:lnTo>
                    <a:pt x="0" y="15"/>
                  </a:lnTo>
                  <a:lnTo>
                    <a:pt x="0" y="15"/>
                  </a:lnTo>
                  <a:lnTo>
                    <a:pt x="1" y="21"/>
                  </a:lnTo>
                  <a:lnTo>
                    <a:pt x="5" y="27"/>
                  </a:lnTo>
                  <a:lnTo>
                    <a:pt x="10" y="31"/>
                  </a:lnTo>
                  <a:lnTo>
                    <a:pt x="15" y="32"/>
                  </a:lnTo>
                  <a:lnTo>
                    <a:pt x="15" y="32"/>
                  </a:lnTo>
                  <a:lnTo>
                    <a:pt x="21" y="31"/>
                  </a:lnTo>
                  <a:lnTo>
                    <a:pt x="27" y="27"/>
                  </a:lnTo>
                  <a:lnTo>
                    <a:pt x="30" y="21"/>
                  </a:lnTo>
                  <a:lnTo>
                    <a:pt x="31" y="15"/>
                  </a:lnTo>
                  <a:lnTo>
                    <a:pt x="31" y="15"/>
                  </a:lnTo>
                  <a:lnTo>
                    <a:pt x="30" y="10"/>
                  </a:lnTo>
                  <a:lnTo>
                    <a:pt x="27" y="5"/>
                  </a:lnTo>
                  <a:lnTo>
                    <a:pt x="21" y="1"/>
                  </a:lnTo>
                  <a:lnTo>
                    <a:pt x="15" y="0"/>
                  </a:lnTo>
                  <a:lnTo>
                    <a:pt x="15" y="0"/>
                  </a:lnTo>
                  <a:close/>
                  <a:moveTo>
                    <a:pt x="15" y="28"/>
                  </a:moveTo>
                  <a:lnTo>
                    <a:pt x="15" y="28"/>
                  </a:lnTo>
                  <a:lnTo>
                    <a:pt x="11" y="27"/>
                  </a:lnTo>
                  <a:lnTo>
                    <a:pt x="6" y="25"/>
                  </a:lnTo>
                  <a:lnTo>
                    <a:pt x="4" y="21"/>
                  </a:lnTo>
                  <a:lnTo>
                    <a:pt x="3" y="15"/>
                  </a:lnTo>
                  <a:lnTo>
                    <a:pt x="3" y="15"/>
                  </a:lnTo>
                  <a:lnTo>
                    <a:pt x="4" y="11"/>
                  </a:lnTo>
                  <a:lnTo>
                    <a:pt x="6" y="6"/>
                  </a:lnTo>
                  <a:lnTo>
                    <a:pt x="11" y="4"/>
                  </a:lnTo>
                  <a:lnTo>
                    <a:pt x="15" y="3"/>
                  </a:lnTo>
                  <a:lnTo>
                    <a:pt x="15" y="3"/>
                  </a:lnTo>
                  <a:lnTo>
                    <a:pt x="20" y="4"/>
                  </a:lnTo>
                  <a:lnTo>
                    <a:pt x="25" y="6"/>
                  </a:lnTo>
                  <a:lnTo>
                    <a:pt x="27" y="11"/>
                  </a:lnTo>
                  <a:lnTo>
                    <a:pt x="28" y="15"/>
                  </a:lnTo>
                  <a:lnTo>
                    <a:pt x="28" y="15"/>
                  </a:lnTo>
                  <a:lnTo>
                    <a:pt x="27" y="21"/>
                  </a:lnTo>
                  <a:lnTo>
                    <a:pt x="25" y="25"/>
                  </a:lnTo>
                  <a:lnTo>
                    <a:pt x="20" y="27"/>
                  </a:lnTo>
                  <a:lnTo>
                    <a:pt x="15" y="28"/>
                  </a:lnTo>
                  <a:lnTo>
                    <a:pt x="15" y="2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26" name="Freeform 101">
              <a:extLst>
                <a:ext uri="{FF2B5EF4-FFF2-40B4-BE49-F238E27FC236}">
                  <a16:creationId xmlns:a16="http://schemas.microsoft.com/office/drawing/2014/main" id="{F2B26A2C-165C-CC9C-CA63-D0CE2ECFD566}"/>
                </a:ext>
              </a:extLst>
            </p:cNvPr>
            <p:cNvSpPr>
              <a:spLocks noEditPoints="1"/>
            </p:cNvSpPr>
            <p:nvPr userDrawn="1"/>
          </p:nvSpPr>
          <p:spPr bwMode="auto">
            <a:xfrm>
              <a:off x="8716963" y="4772026"/>
              <a:ext cx="20638" cy="26988"/>
            </a:xfrm>
            <a:custGeom>
              <a:avLst/>
              <a:gdLst>
                <a:gd name="T0" fmla="*/ 11 w 13"/>
                <a:gd name="T1" fmla="*/ 6 h 17"/>
                <a:gd name="T2" fmla="*/ 11 w 13"/>
                <a:gd name="T3" fmla="*/ 6 h 17"/>
                <a:gd name="T4" fmla="*/ 11 w 13"/>
                <a:gd name="T5" fmla="*/ 4 h 17"/>
                <a:gd name="T6" fmla="*/ 10 w 13"/>
                <a:gd name="T7" fmla="*/ 1 h 17"/>
                <a:gd name="T8" fmla="*/ 9 w 13"/>
                <a:gd name="T9" fmla="*/ 1 h 17"/>
                <a:gd name="T10" fmla="*/ 7 w 13"/>
                <a:gd name="T11" fmla="*/ 0 h 17"/>
                <a:gd name="T12" fmla="*/ 0 w 13"/>
                <a:gd name="T13" fmla="*/ 0 h 17"/>
                <a:gd name="T14" fmla="*/ 0 w 13"/>
                <a:gd name="T15" fmla="*/ 17 h 17"/>
                <a:gd name="T16" fmla="*/ 3 w 13"/>
                <a:gd name="T17" fmla="*/ 17 h 17"/>
                <a:gd name="T18" fmla="*/ 3 w 13"/>
                <a:gd name="T19" fmla="*/ 11 h 17"/>
                <a:gd name="T20" fmla="*/ 5 w 13"/>
                <a:gd name="T21" fmla="*/ 11 h 17"/>
                <a:gd name="T22" fmla="*/ 9 w 13"/>
                <a:gd name="T23" fmla="*/ 17 h 17"/>
                <a:gd name="T24" fmla="*/ 13 w 13"/>
                <a:gd name="T25" fmla="*/ 17 h 17"/>
                <a:gd name="T26" fmla="*/ 8 w 13"/>
                <a:gd name="T27" fmla="*/ 10 h 17"/>
                <a:gd name="T28" fmla="*/ 8 w 13"/>
                <a:gd name="T29" fmla="*/ 10 h 17"/>
                <a:gd name="T30" fmla="*/ 11 w 13"/>
                <a:gd name="T31" fmla="*/ 8 h 17"/>
                <a:gd name="T32" fmla="*/ 11 w 13"/>
                <a:gd name="T33" fmla="*/ 6 h 17"/>
                <a:gd name="T34" fmla="*/ 11 w 13"/>
                <a:gd name="T35" fmla="*/ 6 h 17"/>
                <a:gd name="T36" fmla="*/ 3 w 13"/>
                <a:gd name="T37" fmla="*/ 7 h 17"/>
                <a:gd name="T38" fmla="*/ 3 w 13"/>
                <a:gd name="T39" fmla="*/ 3 h 17"/>
                <a:gd name="T40" fmla="*/ 5 w 13"/>
                <a:gd name="T41" fmla="*/ 3 h 17"/>
                <a:gd name="T42" fmla="*/ 5 w 13"/>
                <a:gd name="T43" fmla="*/ 3 h 17"/>
                <a:gd name="T44" fmla="*/ 8 w 13"/>
                <a:gd name="T45" fmla="*/ 4 h 17"/>
                <a:gd name="T46" fmla="*/ 9 w 13"/>
                <a:gd name="T47" fmla="*/ 4 h 17"/>
                <a:gd name="T48" fmla="*/ 9 w 13"/>
                <a:gd name="T49" fmla="*/ 5 h 17"/>
                <a:gd name="T50" fmla="*/ 9 w 13"/>
                <a:gd name="T51" fmla="*/ 5 h 17"/>
                <a:gd name="T52" fmla="*/ 9 w 13"/>
                <a:gd name="T53" fmla="*/ 7 h 17"/>
                <a:gd name="T54" fmla="*/ 8 w 13"/>
                <a:gd name="T55" fmla="*/ 7 h 17"/>
                <a:gd name="T56" fmla="*/ 5 w 13"/>
                <a:gd name="T57" fmla="*/ 7 h 17"/>
                <a:gd name="T58" fmla="*/ 3 w 13"/>
                <a:gd name="T59" fmla="*/ 7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3" h="17">
                  <a:moveTo>
                    <a:pt x="11" y="6"/>
                  </a:moveTo>
                  <a:lnTo>
                    <a:pt x="11" y="6"/>
                  </a:lnTo>
                  <a:lnTo>
                    <a:pt x="11" y="4"/>
                  </a:lnTo>
                  <a:lnTo>
                    <a:pt x="10" y="1"/>
                  </a:lnTo>
                  <a:lnTo>
                    <a:pt x="9" y="1"/>
                  </a:lnTo>
                  <a:lnTo>
                    <a:pt x="7" y="0"/>
                  </a:lnTo>
                  <a:lnTo>
                    <a:pt x="0" y="0"/>
                  </a:lnTo>
                  <a:lnTo>
                    <a:pt x="0" y="17"/>
                  </a:lnTo>
                  <a:lnTo>
                    <a:pt x="3" y="17"/>
                  </a:lnTo>
                  <a:lnTo>
                    <a:pt x="3" y="11"/>
                  </a:lnTo>
                  <a:lnTo>
                    <a:pt x="5" y="11"/>
                  </a:lnTo>
                  <a:lnTo>
                    <a:pt x="9" y="17"/>
                  </a:lnTo>
                  <a:lnTo>
                    <a:pt x="13" y="17"/>
                  </a:lnTo>
                  <a:lnTo>
                    <a:pt x="8" y="10"/>
                  </a:lnTo>
                  <a:lnTo>
                    <a:pt x="8" y="10"/>
                  </a:lnTo>
                  <a:lnTo>
                    <a:pt x="11" y="8"/>
                  </a:lnTo>
                  <a:lnTo>
                    <a:pt x="11" y="6"/>
                  </a:lnTo>
                  <a:lnTo>
                    <a:pt x="11" y="6"/>
                  </a:lnTo>
                  <a:close/>
                  <a:moveTo>
                    <a:pt x="3" y="7"/>
                  </a:moveTo>
                  <a:lnTo>
                    <a:pt x="3" y="3"/>
                  </a:lnTo>
                  <a:lnTo>
                    <a:pt x="5" y="3"/>
                  </a:lnTo>
                  <a:lnTo>
                    <a:pt x="5" y="3"/>
                  </a:lnTo>
                  <a:lnTo>
                    <a:pt x="8" y="4"/>
                  </a:lnTo>
                  <a:lnTo>
                    <a:pt x="9" y="4"/>
                  </a:lnTo>
                  <a:lnTo>
                    <a:pt x="9" y="5"/>
                  </a:lnTo>
                  <a:lnTo>
                    <a:pt x="9" y="5"/>
                  </a:lnTo>
                  <a:lnTo>
                    <a:pt x="9" y="7"/>
                  </a:lnTo>
                  <a:lnTo>
                    <a:pt x="8" y="7"/>
                  </a:lnTo>
                  <a:lnTo>
                    <a:pt x="5" y="7"/>
                  </a:lnTo>
                  <a:lnTo>
                    <a:pt x="3"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27" name="Freeform 102">
              <a:extLst>
                <a:ext uri="{FF2B5EF4-FFF2-40B4-BE49-F238E27FC236}">
                  <a16:creationId xmlns:a16="http://schemas.microsoft.com/office/drawing/2014/main" id="{2A973CA2-2D88-A905-B839-7C2D5A6569C4}"/>
                </a:ext>
              </a:extLst>
            </p:cNvPr>
            <p:cNvSpPr>
              <a:spLocks/>
            </p:cNvSpPr>
            <p:nvPr userDrawn="1"/>
          </p:nvSpPr>
          <p:spPr bwMode="auto">
            <a:xfrm>
              <a:off x="7742238" y="4830763"/>
              <a:ext cx="68263" cy="47625"/>
            </a:xfrm>
            <a:custGeom>
              <a:avLst/>
              <a:gdLst>
                <a:gd name="T0" fmla="*/ 20 w 43"/>
                <a:gd name="T1" fmla="*/ 9 h 30"/>
                <a:gd name="T2" fmla="*/ 20 w 43"/>
                <a:gd name="T3" fmla="*/ 7 h 30"/>
                <a:gd name="T4" fmla="*/ 24 w 43"/>
                <a:gd name="T5" fmla="*/ 4 h 30"/>
                <a:gd name="T6" fmla="*/ 28 w 43"/>
                <a:gd name="T7" fmla="*/ 4 h 30"/>
                <a:gd name="T8" fmla="*/ 30 w 43"/>
                <a:gd name="T9" fmla="*/ 5 h 30"/>
                <a:gd name="T10" fmla="*/ 30 w 43"/>
                <a:gd name="T11" fmla="*/ 8 h 30"/>
                <a:gd name="T12" fmla="*/ 43 w 43"/>
                <a:gd name="T13" fmla="*/ 8 h 30"/>
                <a:gd name="T14" fmla="*/ 41 w 43"/>
                <a:gd name="T15" fmla="*/ 2 h 30"/>
                <a:gd name="T16" fmla="*/ 27 w 43"/>
                <a:gd name="T17" fmla="*/ 0 h 30"/>
                <a:gd name="T18" fmla="*/ 18 w 43"/>
                <a:gd name="T19" fmla="*/ 0 h 30"/>
                <a:gd name="T20" fmla="*/ 7 w 43"/>
                <a:gd name="T21" fmla="*/ 4 h 30"/>
                <a:gd name="T22" fmla="*/ 3 w 43"/>
                <a:gd name="T23" fmla="*/ 9 h 30"/>
                <a:gd name="T24" fmla="*/ 4 w 43"/>
                <a:gd name="T25" fmla="*/ 14 h 30"/>
                <a:gd name="T26" fmla="*/ 9 w 43"/>
                <a:gd name="T27" fmla="*/ 16 h 30"/>
                <a:gd name="T28" fmla="*/ 22 w 43"/>
                <a:gd name="T29" fmla="*/ 19 h 30"/>
                <a:gd name="T30" fmla="*/ 25 w 43"/>
                <a:gd name="T31" fmla="*/ 21 h 30"/>
                <a:gd name="T32" fmla="*/ 25 w 43"/>
                <a:gd name="T33" fmla="*/ 22 h 30"/>
                <a:gd name="T34" fmla="*/ 23 w 43"/>
                <a:gd name="T35" fmla="*/ 24 h 30"/>
                <a:gd name="T36" fmla="*/ 18 w 43"/>
                <a:gd name="T37" fmla="*/ 25 h 30"/>
                <a:gd name="T38" fmla="*/ 14 w 43"/>
                <a:gd name="T39" fmla="*/ 24 h 30"/>
                <a:gd name="T40" fmla="*/ 12 w 43"/>
                <a:gd name="T41" fmla="*/ 22 h 30"/>
                <a:gd name="T42" fmla="*/ 0 w 43"/>
                <a:gd name="T43" fmla="*/ 21 h 30"/>
                <a:gd name="T44" fmla="*/ 0 w 43"/>
                <a:gd name="T45" fmla="*/ 24 h 30"/>
                <a:gd name="T46" fmla="*/ 1 w 43"/>
                <a:gd name="T47" fmla="*/ 28 h 30"/>
                <a:gd name="T48" fmla="*/ 5 w 43"/>
                <a:gd name="T49" fmla="*/ 30 h 30"/>
                <a:gd name="T50" fmla="*/ 16 w 43"/>
                <a:gd name="T51" fmla="*/ 30 h 30"/>
                <a:gd name="T52" fmla="*/ 34 w 43"/>
                <a:gd name="T53" fmla="*/ 28 h 30"/>
                <a:gd name="T54" fmla="*/ 41 w 43"/>
                <a:gd name="T55" fmla="*/ 21 h 30"/>
                <a:gd name="T56" fmla="*/ 41 w 43"/>
                <a:gd name="T57" fmla="*/ 17 h 30"/>
                <a:gd name="T58" fmla="*/ 39 w 43"/>
                <a:gd name="T59" fmla="*/ 15 h 30"/>
                <a:gd name="T60" fmla="*/ 29 w 43"/>
                <a:gd name="T61" fmla="*/ 11 h 30"/>
                <a:gd name="T62" fmla="*/ 20 w 43"/>
                <a:gd name="T63" fmla="*/ 9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3" h="30">
                  <a:moveTo>
                    <a:pt x="20" y="9"/>
                  </a:moveTo>
                  <a:lnTo>
                    <a:pt x="20" y="9"/>
                  </a:lnTo>
                  <a:lnTo>
                    <a:pt x="20" y="7"/>
                  </a:lnTo>
                  <a:lnTo>
                    <a:pt x="20" y="7"/>
                  </a:lnTo>
                  <a:lnTo>
                    <a:pt x="21" y="5"/>
                  </a:lnTo>
                  <a:lnTo>
                    <a:pt x="24" y="4"/>
                  </a:lnTo>
                  <a:lnTo>
                    <a:pt x="24" y="4"/>
                  </a:lnTo>
                  <a:lnTo>
                    <a:pt x="28" y="4"/>
                  </a:lnTo>
                  <a:lnTo>
                    <a:pt x="30" y="5"/>
                  </a:lnTo>
                  <a:lnTo>
                    <a:pt x="30" y="5"/>
                  </a:lnTo>
                  <a:lnTo>
                    <a:pt x="30" y="7"/>
                  </a:lnTo>
                  <a:lnTo>
                    <a:pt x="30" y="8"/>
                  </a:lnTo>
                  <a:lnTo>
                    <a:pt x="43" y="8"/>
                  </a:lnTo>
                  <a:lnTo>
                    <a:pt x="43" y="8"/>
                  </a:lnTo>
                  <a:lnTo>
                    <a:pt x="43" y="4"/>
                  </a:lnTo>
                  <a:lnTo>
                    <a:pt x="41" y="2"/>
                  </a:lnTo>
                  <a:lnTo>
                    <a:pt x="36" y="0"/>
                  </a:lnTo>
                  <a:lnTo>
                    <a:pt x="27" y="0"/>
                  </a:lnTo>
                  <a:lnTo>
                    <a:pt x="27" y="0"/>
                  </a:lnTo>
                  <a:lnTo>
                    <a:pt x="18" y="0"/>
                  </a:lnTo>
                  <a:lnTo>
                    <a:pt x="11" y="2"/>
                  </a:lnTo>
                  <a:lnTo>
                    <a:pt x="7" y="4"/>
                  </a:lnTo>
                  <a:lnTo>
                    <a:pt x="3" y="9"/>
                  </a:lnTo>
                  <a:lnTo>
                    <a:pt x="3" y="9"/>
                  </a:lnTo>
                  <a:lnTo>
                    <a:pt x="3" y="11"/>
                  </a:lnTo>
                  <a:lnTo>
                    <a:pt x="4" y="14"/>
                  </a:lnTo>
                  <a:lnTo>
                    <a:pt x="4" y="14"/>
                  </a:lnTo>
                  <a:lnTo>
                    <a:pt x="9" y="16"/>
                  </a:lnTo>
                  <a:lnTo>
                    <a:pt x="16" y="18"/>
                  </a:lnTo>
                  <a:lnTo>
                    <a:pt x="22" y="19"/>
                  </a:lnTo>
                  <a:lnTo>
                    <a:pt x="25" y="21"/>
                  </a:lnTo>
                  <a:lnTo>
                    <a:pt x="25" y="21"/>
                  </a:lnTo>
                  <a:lnTo>
                    <a:pt x="25" y="22"/>
                  </a:lnTo>
                  <a:lnTo>
                    <a:pt x="25" y="22"/>
                  </a:lnTo>
                  <a:lnTo>
                    <a:pt x="24" y="23"/>
                  </a:lnTo>
                  <a:lnTo>
                    <a:pt x="23" y="24"/>
                  </a:lnTo>
                  <a:lnTo>
                    <a:pt x="18" y="25"/>
                  </a:lnTo>
                  <a:lnTo>
                    <a:pt x="18" y="25"/>
                  </a:lnTo>
                  <a:lnTo>
                    <a:pt x="15" y="24"/>
                  </a:lnTo>
                  <a:lnTo>
                    <a:pt x="14" y="24"/>
                  </a:lnTo>
                  <a:lnTo>
                    <a:pt x="14" y="24"/>
                  </a:lnTo>
                  <a:lnTo>
                    <a:pt x="12" y="22"/>
                  </a:lnTo>
                  <a:lnTo>
                    <a:pt x="12" y="21"/>
                  </a:lnTo>
                  <a:lnTo>
                    <a:pt x="0" y="21"/>
                  </a:lnTo>
                  <a:lnTo>
                    <a:pt x="0" y="21"/>
                  </a:lnTo>
                  <a:lnTo>
                    <a:pt x="0" y="24"/>
                  </a:lnTo>
                  <a:lnTo>
                    <a:pt x="0" y="26"/>
                  </a:lnTo>
                  <a:lnTo>
                    <a:pt x="1" y="28"/>
                  </a:lnTo>
                  <a:lnTo>
                    <a:pt x="3" y="29"/>
                  </a:lnTo>
                  <a:lnTo>
                    <a:pt x="5" y="30"/>
                  </a:lnTo>
                  <a:lnTo>
                    <a:pt x="16" y="30"/>
                  </a:lnTo>
                  <a:lnTo>
                    <a:pt x="16" y="30"/>
                  </a:lnTo>
                  <a:lnTo>
                    <a:pt x="27" y="30"/>
                  </a:lnTo>
                  <a:lnTo>
                    <a:pt x="34" y="28"/>
                  </a:lnTo>
                  <a:lnTo>
                    <a:pt x="38" y="24"/>
                  </a:lnTo>
                  <a:lnTo>
                    <a:pt x="41" y="21"/>
                  </a:lnTo>
                  <a:lnTo>
                    <a:pt x="41" y="21"/>
                  </a:lnTo>
                  <a:lnTo>
                    <a:pt x="41" y="17"/>
                  </a:lnTo>
                  <a:lnTo>
                    <a:pt x="39" y="15"/>
                  </a:lnTo>
                  <a:lnTo>
                    <a:pt x="39" y="15"/>
                  </a:lnTo>
                  <a:lnTo>
                    <a:pt x="36" y="12"/>
                  </a:lnTo>
                  <a:lnTo>
                    <a:pt x="29" y="11"/>
                  </a:lnTo>
                  <a:lnTo>
                    <a:pt x="23" y="10"/>
                  </a:lnTo>
                  <a:lnTo>
                    <a:pt x="20" y="9"/>
                  </a:lnTo>
                  <a:lnTo>
                    <a:pt x="20" y="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28" name="Freeform 103">
              <a:extLst>
                <a:ext uri="{FF2B5EF4-FFF2-40B4-BE49-F238E27FC236}">
                  <a16:creationId xmlns:a16="http://schemas.microsoft.com/office/drawing/2014/main" id="{8375EC9C-F1C4-E472-344B-733C56A8AFA3}"/>
                </a:ext>
              </a:extLst>
            </p:cNvPr>
            <p:cNvSpPr>
              <a:spLocks/>
            </p:cNvSpPr>
            <p:nvPr userDrawn="1"/>
          </p:nvSpPr>
          <p:spPr bwMode="auto">
            <a:xfrm>
              <a:off x="8089901" y="4830763"/>
              <a:ext cx="66675" cy="46038"/>
            </a:xfrm>
            <a:custGeom>
              <a:avLst/>
              <a:gdLst>
                <a:gd name="T0" fmla="*/ 9 w 42"/>
                <a:gd name="T1" fmla="*/ 0 h 29"/>
                <a:gd name="T2" fmla="*/ 42 w 42"/>
                <a:gd name="T3" fmla="*/ 0 h 29"/>
                <a:gd name="T4" fmla="*/ 40 w 42"/>
                <a:gd name="T5" fmla="*/ 5 h 29"/>
                <a:gd name="T6" fmla="*/ 21 w 42"/>
                <a:gd name="T7" fmla="*/ 5 h 29"/>
                <a:gd name="T8" fmla="*/ 18 w 42"/>
                <a:gd name="T9" fmla="*/ 11 h 29"/>
                <a:gd name="T10" fmla="*/ 36 w 42"/>
                <a:gd name="T11" fmla="*/ 11 h 29"/>
                <a:gd name="T12" fmla="*/ 35 w 42"/>
                <a:gd name="T13" fmla="*/ 17 h 29"/>
                <a:gd name="T14" fmla="*/ 17 w 42"/>
                <a:gd name="T15" fmla="*/ 17 h 29"/>
                <a:gd name="T16" fmla="*/ 15 w 42"/>
                <a:gd name="T17" fmla="*/ 23 h 29"/>
                <a:gd name="T18" fmla="*/ 35 w 42"/>
                <a:gd name="T19" fmla="*/ 23 h 29"/>
                <a:gd name="T20" fmla="*/ 33 w 42"/>
                <a:gd name="T21" fmla="*/ 29 h 29"/>
                <a:gd name="T22" fmla="*/ 0 w 42"/>
                <a:gd name="T23" fmla="*/ 29 h 29"/>
                <a:gd name="T24" fmla="*/ 9 w 42"/>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 h="29">
                  <a:moveTo>
                    <a:pt x="9" y="0"/>
                  </a:moveTo>
                  <a:lnTo>
                    <a:pt x="42" y="0"/>
                  </a:lnTo>
                  <a:lnTo>
                    <a:pt x="40" y="5"/>
                  </a:lnTo>
                  <a:lnTo>
                    <a:pt x="21" y="5"/>
                  </a:lnTo>
                  <a:lnTo>
                    <a:pt x="18" y="11"/>
                  </a:lnTo>
                  <a:lnTo>
                    <a:pt x="36" y="11"/>
                  </a:lnTo>
                  <a:lnTo>
                    <a:pt x="35" y="17"/>
                  </a:lnTo>
                  <a:lnTo>
                    <a:pt x="17" y="17"/>
                  </a:lnTo>
                  <a:lnTo>
                    <a:pt x="15" y="23"/>
                  </a:lnTo>
                  <a:lnTo>
                    <a:pt x="35" y="23"/>
                  </a:lnTo>
                  <a:lnTo>
                    <a:pt x="3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29" name="Freeform 104">
              <a:extLst>
                <a:ext uri="{FF2B5EF4-FFF2-40B4-BE49-F238E27FC236}">
                  <a16:creationId xmlns:a16="http://schemas.microsoft.com/office/drawing/2014/main" id="{A28B34BC-D85B-7489-C1DD-F0E54C3CFEE4}"/>
                </a:ext>
              </a:extLst>
            </p:cNvPr>
            <p:cNvSpPr>
              <a:spLocks/>
            </p:cNvSpPr>
            <p:nvPr userDrawn="1"/>
          </p:nvSpPr>
          <p:spPr bwMode="auto">
            <a:xfrm>
              <a:off x="8518526" y="4606926"/>
              <a:ext cx="277813" cy="269875"/>
            </a:xfrm>
            <a:custGeom>
              <a:avLst/>
              <a:gdLst>
                <a:gd name="T0" fmla="*/ 116 w 175"/>
                <a:gd name="T1" fmla="*/ 0 h 170"/>
                <a:gd name="T2" fmla="*/ 85 w 175"/>
                <a:gd name="T3" fmla="*/ 67 h 170"/>
                <a:gd name="T4" fmla="*/ 86 w 175"/>
                <a:gd name="T5" fmla="*/ 0 h 170"/>
                <a:gd name="T6" fmla="*/ 27 w 175"/>
                <a:gd name="T7" fmla="*/ 0 h 170"/>
                <a:gd name="T8" fmla="*/ 39 w 175"/>
                <a:gd name="T9" fmla="*/ 122 h 170"/>
                <a:gd name="T10" fmla="*/ 39 w 175"/>
                <a:gd name="T11" fmla="*/ 122 h 170"/>
                <a:gd name="T12" fmla="*/ 37 w 175"/>
                <a:gd name="T13" fmla="*/ 127 h 170"/>
                <a:gd name="T14" fmla="*/ 36 w 175"/>
                <a:gd name="T15" fmla="*/ 130 h 170"/>
                <a:gd name="T16" fmla="*/ 33 w 175"/>
                <a:gd name="T17" fmla="*/ 132 h 170"/>
                <a:gd name="T18" fmla="*/ 30 w 175"/>
                <a:gd name="T19" fmla="*/ 135 h 170"/>
                <a:gd name="T20" fmla="*/ 30 w 175"/>
                <a:gd name="T21" fmla="*/ 135 h 170"/>
                <a:gd name="T22" fmla="*/ 26 w 175"/>
                <a:gd name="T23" fmla="*/ 136 h 170"/>
                <a:gd name="T24" fmla="*/ 20 w 175"/>
                <a:gd name="T25" fmla="*/ 136 h 170"/>
                <a:gd name="T26" fmla="*/ 11 w 175"/>
                <a:gd name="T27" fmla="*/ 136 h 170"/>
                <a:gd name="T28" fmla="*/ 10 w 175"/>
                <a:gd name="T29" fmla="*/ 136 h 170"/>
                <a:gd name="T30" fmla="*/ 0 w 175"/>
                <a:gd name="T31" fmla="*/ 170 h 170"/>
                <a:gd name="T32" fmla="*/ 40 w 175"/>
                <a:gd name="T33" fmla="*/ 170 h 170"/>
                <a:gd name="T34" fmla="*/ 40 w 175"/>
                <a:gd name="T35" fmla="*/ 170 h 170"/>
                <a:gd name="T36" fmla="*/ 48 w 175"/>
                <a:gd name="T37" fmla="*/ 169 h 170"/>
                <a:gd name="T38" fmla="*/ 55 w 175"/>
                <a:gd name="T39" fmla="*/ 167 h 170"/>
                <a:gd name="T40" fmla="*/ 63 w 175"/>
                <a:gd name="T41" fmla="*/ 164 h 170"/>
                <a:gd name="T42" fmla="*/ 68 w 175"/>
                <a:gd name="T43" fmla="*/ 160 h 170"/>
                <a:gd name="T44" fmla="*/ 74 w 175"/>
                <a:gd name="T45" fmla="*/ 156 h 170"/>
                <a:gd name="T46" fmla="*/ 79 w 175"/>
                <a:gd name="T47" fmla="*/ 149 h 170"/>
                <a:gd name="T48" fmla="*/ 91 w 175"/>
                <a:gd name="T49" fmla="*/ 132 h 170"/>
                <a:gd name="T50" fmla="*/ 175 w 175"/>
                <a:gd name="T51" fmla="*/ 0 h 170"/>
                <a:gd name="T52" fmla="*/ 116 w 175"/>
                <a:gd name="T53" fmla="*/ 0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75" h="170">
                  <a:moveTo>
                    <a:pt x="116" y="0"/>
                  </a:moveTo>
                  <a:lnTo>
                    <a:pt x="85" y="67"/>
                  </a:lnTo>
                  <a:lnTo>
                    <a:pt x="86" y="0"/>
                  </a:lnTo>
                  <a:lnTo>
                    <a:pt x="27" y="0"/>
                  </a:lnTo>
                  <a:lnTo>
                    <a:pt x="39" y="122"/>
                  </a:lnTo>
                  <a:lnTo>
                    <a:pt x="39" y="122"/>
                  </a:lnTo>
                  <a:lnTo>
                    <a:pt x="37" y="127"/>
                  </a:lnTo>
                  <a:lnTo>
                    <a:pt x="36" y="130"/>
                  </a:lnTo>
                  <a:lnTo>
                    <a:pt x="33" y="132"/>
                  </a:lnTo>
                  <a:lnTo>
                    <a:pt x="30" y="135"/>
                  </a:lnTo>
                  <a:lnTo>
                    <a:pt x="30" y="135"/>
                  </a:lnTo>
                  <a:lnTo>
                    <a:pt x="26" y="136"/>
                  </a:lnTo>
                  <a:lnTo>
                    <a:pt x="20" y="136"/>
                  </a:lnTo>
                  <a:lnTo>
                    <a:pt x="11" y="136"/>
                  </a:lnTo>
                  <a:lnTo>
                    <a:pt x="10" y="136"/>
                  </a:lnTo>
                  <a:lnTo>
                    <a:pt x="0" y="170"/>
                  </a:lnTo>
                  <a:lnTo>
                    <a:pt x="40" y="170"/>
                  </a:lnTo>
                  <a:lnTo>
                    <a:pt x="40" y="170"/>
                  </a:lnTo>
                  <a:lnTo>
                    <a:pt x="48" y="169"/>
                  </a:lnTo>
                  <a:lnTo>
                    <a:pt x="55" y="167"/>
                  </a:lnTo>
                  <a:lnTo>
                    <a:pt x="63" y="164"/>
                  </a:lnTo>
                  <a:lnTo>
                    <a:pt x="68" y="160"/>
                  </a:lnTo>
                  <a:lnTo>
                    <a:pt x="74" y="156"/>
                  </a:lnTo>
                  <a:lnTo>
                    <a:pt x="79" y="149"/>
                  </a:lnTo>
                  <a:lnTo>
                    <a:pt x="91" y="132"/>
                  </a:lnTo>
                  <a:lnTo>
                    <a:pt x="175" y="0"/>
                  </a:lnTo>
                  <a:lnTo>
                    <a:pt x="116"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30" name="Freeform 105">
              <a:extLst>
                <a:ext uri="{FF2B5EF4-FFF2-40B4-BE49-F238E27FC236}">
                  <a16:creationId xmlns:a16="http://schemas.microsoft.com/office/drawing/2014/main" id="{EC89673C-90A7-E32B-D74B-B5B761D0E829}"/>
                </a:ext>
              </a:extLst>
            </p:cNvPr>
            <p:cNvSpPr>
              <a:spLocks/>
            </p:cNvSpPr>
            <p:nvPr userDrawn="1"/>
          </p:nvSpPr>
          <p:spPr bwMode="auto">
            <a:xfrm>
              <a:off x="8399463" y="4827588"/>
              <a:ext cx="71438" cy="50800"/>
            </a:xfrm>
            <a:custGeom>
              <a:avLst/>
              <a:gdLst>
                <a:gd name="T0" fmla="*/ 20 w 45"/>
                <a:gd name="T1" fmla="*/ 11 h 32"/>
                <a:gd name="T2" fmla="*/ 20 w 45"/>
                <a:gd name="T3" fmla="*/ 9 h 32"/>
                <a:gd name="T4" fmla="*/ 26 w 45"/>
                <a:gd name="T5" fmla="*/ 6 h 32"/>
                <a:gd name="T6" fmla="*/ 29 w 45"/>
                <a:gd name="T7" fmla="*/ 6 h 32"/>
                <a:gd name="T8" fmla="*/ 31 w 45"/>
                <a:gd name="T9" fmla="*/ 7 h 32"/>
                <a:gd name="T10" fmla="*/ 32 w 45"/>
                <a:gd name="T11" fmla="*/ 10 h 32"/>
                <a:gd name="T12" fmla="*/ 45 w 45"/>
                <a:gd name="T13" fmla="*/ 10 h 32"/>
                <a:gd name="T14" fmla="*/ 43 w 45"/>
                <a:gd name="T15" fmla="*/ 4 h 32"/>
                <a:gd name="T16" fmla="*/ 29 w 45"/>
                <a:gd name="T17" fmla="*/ 0 h 32"/>
                <a:gd name="T18" fmla="*/ 19 w 45"/>
                <a:gd name="T19" fmla="*/ 2 h 32"/>
                <a:gd name="T20" fmla="*/ 7 w 45"/>
                <a:gd name="T21" fmla="*/ 6 h 32"/>
                <a:gd name="T22" fmla="*/ 5 w 45"/>
                <a:gd name="T23" fmla="*/ 11 h 32"/>
                <a:gd name="T24" fmla="*/ 6 w 45"/>
                <a:gd name="T25" fmla="*/ 16 h 32"/>
                <a:gd name="T26" fmla="*/ 11 w 45"/>
                <a:gd name="T27" fmla="*/ 18 h 32"/>
                <a:gd name="T28" fmla="*/ 24 w 45"/>
                <a:gd name="T29" fmla="*/ 21 h 32"/>
                <a:gd name="T30" fmla="*/ 27 w 45"/>
                <a:gd name="T31" fmla="*/ 23 h 32"/>
                <a:gd name="T32" fmla="*/ 27 w 45"/>
                <a:gd name="T33" fmla="*/ 24 h 32"/>
                <a:gd name="T34" fmla="*/ 24 w 45"/>
                <a:gd name="T35" fmla="*/ 26 h 32"/>
                <a:gd name="T36" fmla="*/ 20 w 45"/>
                <a:gd name="T37" fmla="*/ 27 h 32"/>
                <a:gd name="T38" fmla="*/ 14 w 45"/>
                <a:gd name="T39" fmla="*/ 26 h 32"/>
                <a:gd name="T40" fmla="*/ 14 w 45"/>
                <a:gd name="T41" fmla="*/ 24 h 32"/>
                <a:gd name="T42" fmla="*/ 2 w 45"/>
                <a:gd name="T43" fmla="*/ 23 h 32"/>
                <a:gd name="T44" fmla="*/ 0 w 45"/>
                <a:gd name="T45" fmla="*/ 26 h 32"/>
                <a:gd name="T46" fmla="*/ 2 w 45"/>
                <a:gd name="T47" fmla="*/ 30 h 32"/>
                <a:gd name="T48" fmla="*/ 7 w 45"/>
                <a:gd name="T49" fmla="*/ 32 h 32"/>
                <a:gd name="T50" fmla="*/ 18 w 45"/>
                <a:gd name="T51" fmla="*/ 32 h 32"/>
                <a:gd name="T52" fmla="*/ 36 w 45"/>
                <a:gd name="T53" fmla="*/ 30 h 32"/>
                <a:gd name="T54" fmla="*/ 43 w 45"/>
                <a:gd name="T55" fmla="*/ 23 h 32"/>
                <a:gd name="T56" fmla="*/ 43 w 45"/>
                <a:gd name="T57" fmla="*/ 19 h 32"/>
                <a:gd name="T58" fmla="*/ 41 w 45"/>
                <a:gd name="T59" fmla="*/ 17 h 32"/>
                <a:gd name="T60" fmla="*/ 31 w 45"/>
                <a:gd name="T61" fmla="*/ 13 h 32"/>
                <a:gd name="T62" fmla="*/ 20 w 45"/>
                <a:gd name="T63" fmla="*/ 1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5" h="32">
                  <a:moveTo>
                    <a:pt x="20" y="11"/>
                  </a:moveTo>
                  <a:lnTo>
                    <a:pt x="20" y="11"/>
                  </a:lnTo>
                  <a:lnTo>
                    <a:pt x="20" y="9"/>
                  </a:lnTo>
                  <a:lnTo>
                    <a:pt x="20" y="9"/>
                  </a:lnTo>
                  <a:lnTo>
                    <a:pt x="23" y="7"/>
                  </a:lnTo>
                  <a:lnTo>
                    <a:pt x="26" y="6"/>
                  </a:lnTo>
                  <a:lnTo>
                    <a:pt x="26" y="6"/>
                  </a:lnTo>
                  <a:lnTo>
                    <a:pt x="29" y="6"/>
                  </a:lnTo>
                  <a:lnTo>
                    <a:pt x="31" y="7"/>
                  </a:lnTo>
                  <a:lnTo>
                    <a:pt x="31" y="7"/>
                  </a:lnTo>
                  <a:lnTo>
                    <a:pt x="32" y="9"/>
                  </a:lnTo>
                  <a:lnTo>
                    <a:pt x="32" y="10"/>
                  </a:lnTo>
                  <a:lnTo>
                    <a:pt x="45" y="10"/>
                  </a:lnTo>
                  <a:lnTo>
                    <a:pt x="45" y="10"/>
                  </a:lnTo>
                  <a:lnTo>
                    <a:pt x="45" y="6"/>
                  </a:lnTo>
                  <a:lnTo>
                    <a:pt x="43" y="4"/>
                  </a:lnTo>
                  <a:lnTo>
                    <a:pt x="38" y="2"/>
                  </a:lnTo>
                  <a:lnTo>
                    <a:pt x="29" y="0"/>
                  </a:lnTo>
                  <a:lnTo>
                    <a:pt x="29" y="0"/>
                  </a:lnTo>
                  <a:lnTo>
                    <a:pt x="19" y="2"/>
                  </a:lnTo>
                  <a:lnTo>
                    <a:pt x="12" y="3"/>
                  </a:lnTo>
                  <a:lnTo>
                    <a:pt x="7" y="6"/>
                  </a:lnTo>
                  <a:lnTo>
                    <a:pt x="5" y="11"/>
                  </a:lnTo>
                  <a:lnTo>
                    <a:pt x="5" y="11"/>
                  </a:lnTo>
                  <a:lnTo>
                    <a:pt x="5" y="13"/>
                  </a:lnTo>
                  <a:lnTo>
                    <a:pt x="6" y="16"/>
                  </a:lnTo>
                  <a:lnTo>
                    <a:pt x="6" y="16"/>
                  </a:lnTo>
                  <a:lnTo>
                    <a:pt x="11" y="18"/>
                  </a:lnTo>
                  <a:lnTo>
                    <a:pt x="17" y="19"/>
                  </a:lnTo>
                  <a:lnTo>
                    <a:pt x="24" y="21"/>
                  </a:lnTo>
                  <a:lnTo>
                    <a:pt x="27" y="23"/>
                  </a:lnTo>
                  <a:lnTo>
                    <a:pt x="27" y="23"/>
                  </a:lnTo>
                  <a:lnTo>
                    <a:pt x="27" y="24"/>
                  </a:lnTo>
                  <a:lnTo>
                    <a:pt x="27" y="24"/>
                  </a:lnTo>
                  <a:lnTo>
                    <a:pt x="26" y="25"/>
                  </a:lnTo>
                  <a:lnTo>
                    <a:pt x="24" y="26"/>
                  </a:lnTo>
                  <a:lnTo>
                    <a:pt x="20" y="27"/>
                  </a:lnTo>
                  <a:lnTo>
                    <a:pt x="20" y="27"/>
                  </a:lnTo>
                  <a:lnTo>
                    <a:pt x="17" y="26"/>
                  </a:lnTo>
                  <a:lnTo>
                    <a:pt x="14" y="26"/>
                  </a:lnTo>
                  <a:lnTo>
                    <a:pt x="14" y="26"/>
                  </a:lnTo>
                  <a:lnTo>
                    <a:pt x="14" y="24"/>
                  </a:lnTo>
                  <a:lnTo>
                    <a:pt x="14" y="23"/>
                  </a:lnTo>
                  <a:lnTo>
                    <a:pt x="2" y="23"/>
                  </a:lnTo>
                  <a:lnTo>
                    <a:pt x="2" y="23"/>
                  </a:lnTo>
                  <a:lnTo>
                    <a:pt x="0" y="26"/>
                  </a:lnTo>
                  <a:lnTo>
                    <a:pt x="0" y="28"/>
                  </a:lnTo>
                  <a:lnTo>
                    <a:pt x="2" y="30"/>
                  </a:lnTo>
                  <a:lnTo>
                    <a:pt x="4" y="31"/>
                  </a:lnTo>
                  <a:lnTo>
                    <a:pt x="7" y="32"/>
                  </a:lnTo>
                  <a:lnTo>
                    <a:pt x="18" y="32"/>
                  </a:lnTo>
                  <a:lnTo>
                    <a:pt x="18" y="32"/>
                  </a:lnTo>
                  <a:lnTo>
                    <a:pt x="29" y="32"/>
                  </a:lnTo>
                  <a:lnTo>
                    <a:pt x="36" y="30"/>
                  </a:lnTo>
                  <a:lnTo>
                    <a:pt x="40" y="26"/>
                  </a:lnTo>
                  <a:lnTo>
                    <a:pt x="43" y="23"/>
                  </a:lnTo>
                  <a:lnTo>
                    <a:pt x="43" y="23"/>
                  </a:lnTo>
                  <a:lnTo>
                    <a:pt x="43" y="19"/>
                  </a:lnTo>
                  <a:lnTo>
                    <a:pt x="41" y="17"/>
                  </a:lnTo>
                  <a:lnTo>
                    <a:pt x="41" y="17"/>
                  </a:lnTo>
                  <a:lnTo>
                    <a:pt x="37" y="14"/>
                  </a:lnTo>
                  <a:lnTo>
                    <a:pt x="31" y="13"/>
                  </a:lnTo>
                  <a:lnTo>
                    <a:pt x="24" y="12"/>
                  </a:lnTo>
                  <a:lnTo>
                    <a:pt x="20" y="11"/>
                  </a:lnTo>
                  <a:lnTo>
                    <a:pt x="20" y="1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grpSp>
    </p:spTree>
    <p:extLst>
      <p:ext uri="{BB962C8B-B14F-4D97-AF65-F5344CB8AC3E}">
        <p14:creationId xmlns:p14="http://schemas.microsoft.com/office/powerpoint/2010/main" val="134174413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Bulleted List - with subhead">
    <p:spTree>
      <p:nvGrpSpPr>
        <p:cNvPr id="1" name=""/>
        <p:cNvGrpSpPr/>
        <p:nvPr/>
      </p:nvGrpSpPr>
      <p:grpSpPr>
        <a:xfrm>
          <a:off x="0" y="0"/>
          <a:ext cx="0" cy="0"/>
          <a:chOff x="0" y="0"/>
          <a:chExt cx="0" cy="0"/>
        </a:xfrm>
      </p:grpSpPr>
      <p:sp>
        <p:nvSpPr>
          <p:cNvPr id="2" name="Title 1"/>
          <p:cNvSpPr>
            <a:spLocks noGrp="1"/>
          </p:cNvSpPr>
          <p:nvPr>
            <p:ph type="title"/>
          </p:nvPr>
        </p:nvSpPr>
        <p:spPr>
          <a:xfrm>
            <a:off x="422820" y="228600"/>
            <a:ext cx="10918280" cy="841248"/>
          </a:xfrm>
        </p:spPr>
        <p:txBody>
          <a:bodyPr/>
          <a:lstStyle>
            <a:lvl1pPr>
              <a:defRPr sz="3000"/>
            </a:lvl1pPr>
          </a:lstStyle>
          <a:p>
            <a:r>
              <a:rPr lang="en-US"/>
              <a:t>Click to edit Master title style</a:t>
            </a:r>
            <a:endParaRPr lang="en-US" dirty="0"/>
          </a:p>
        </p:txBody>
      </p:sp>
      <p:sp>
        <p:nvSpPr>
          <p:cNvPr id="11" name="Content Placeholder 2"/>
          <p:cNvSpPr>
            <a:spLocks noGrp="1"/>
          </p:cNvSpPr>
          <p:nvPr>
            <p:ph idx="12"/>
          </p:nvPr>
        </p:nvSpPr>
        <p:spPr>
          <a:xfrm>
            <a:off x="422820" y="1339851"/>
            <a:ext cx="10918280" cy="4878388"/>
          </a:xfrm>
        </p:spPr>
        <p:txBody>
          <a:bodyPr lIns="135852"/>
          <a:lstStyle>
            <a:lvl1pPr marL="0" indent="0" algn="l" rtl="0" fontAlgn="base">
              <a:spcBef>
                <a:spcPts val="595"/>
              </a:spcBef>
              <a:spcAft>
                <a:spcPct val="0"/>
              </a:spcAft>
              <a:buSzPct val="40000"/>
              <a:defRPr lang="en-US" sz="1600" b="1" dirty="0" smtClean="0">
                <a:solidFill>
                  <a:srgbClr val="7A9B3D"/>
                </a:solidFill>
                <a:latin typeface="+mn-lt"/>
                <a:ea typeface="+mn-ea"/>
                <a:cs typeface="+mn-cs"/>
              </a:defRPr>
            </a:lvl1pPr>
            <a:lvl2pPr marL="141510" indent="-141510">
              <a:spcBef>
                <a:spcPts val="357"/>
              </a:spcBef>
              <a:buClr>
                <a:srgbClr val="7A9B3D"/>
              </a:buClr>
              <a:defRPr lang="en-US" sz="1400" dirty="0" smtClean="0">
                <a:solidFill>
                  <a:srgbClr val="000000"/>
                </a:solidFill>
                <a:latin typeface="+mn-lt"/>
              </a:defRPr>
            </a:lvl2pPr>
            <a:lvl3pPr marL="283018" indent="-141510">
              <a:buClr>
                <a:srgbClr val="768692"/>
              </a:buClr>
              <a:defRPr lang="en-US" sz="1200" dirty="0" smtClean="0">
                <a:solidFill>
                  <a:srgbClr val="000000"/>
                </a:solidFill>
                <a:latin typeface="+mn-lt"/>
              </a:defRPr>
            </a:lvl3pPr>
            <a:lvl4pPr marL="424528" indent="-141510">
              <a:buClr>
                <a:srgbClr val="000000"/>
              </a:buClr>
              <a:buSzPct val="100000"/>
              <a:buFont typeface="Arial" pitchFamily="34" charset="0"/>
              <a:buChar char="•"/>
              <a:defRPr sz="1200">
                <a:solidFill>
                  <a:srgbClr val="000000"/>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41" name="Slide Number Placeholder 3">
            <a:extLst>
              <a:ext uri="{FF2B5EF4-FFF2-40B4-BE49-F238E27FC236}">
                <a16:creationId xmlns:a16="http://schemas.microsoft.com/office/drawing/2014/main" id="{2226B0D0-7E7D-4694-B370-6E38CE01FBA4}"/>
              </a:ext>
            </a:extLst>
          </p:cNvPr>
          <p:cNvSpPr>
            <a:spLocks noGrp="1"/>
          </p:cNvSpPr>
          <p:nvPr>
            <p:ph type="sldNum" sz="quarter" idx="14"/>
          </p:nvPr>
        </p:nvSpPr>
        <p:spPr>
          <a:xfrm>
            <a:off x="0" y="6382513"/>
            <a:ext cx="437173" cy="268288"/>
          </a:xfrm>
        </p:spPr>
        <p:txBody>
          <a:bodyPr/>
          <a:lstStyle>
            <a:lvl1pPr>
              <a:defRPr>
                <a:solidFill>
                  <a:srgbClr val="000000"/>
                </a:solidFill>
              </a:defRPr>
            </a:lvl1pPr>
          </a:lstStyle>
          <a:p>
            <a:pPr>
              <a:defRPr/>
            </a:pPr>
            <a:fld id="{E6474CC2-1230-4213-AD1A-4B2FEEABA7A1}" type="slidenum">
              <a:rPr lang="en-US" smtClean="0"/>
              <a:pPr>
                <a:defRPr/>
              </a:pPr>
              <a:t>‹#›</a:t>
            </a:fld>
            <a:endParaRPr lang="en-US" dirty="0"/>
          </a:p>
        </p:txBody>
      </p:sp>
      <p:sp>
        <p:nvSpPr>
          <p:cNvPr id="42" name="Footer Placeholder 4">
            <a:extLst>
              <a:ext uri="{FF2B5EF4-FFF2-40B4-BE49-F238E27FC236}">
                <a16:creationId xmlns:a16="http://schemas.microsoft.com/office/drawing/2014/main" id="{BE046C68-A14E-4EC4-BB1F-02C0B09C45BF}"/>
              </a:ext>
            </a:extLst>
          </p:cNvPr>
          <p:cNvSpPr>
            <a:spLocks noGrp="1"/>
          </p:cNvSpPr>
          <p:nvPr>
            <p:ph type="ftr" sz="quarter" idx="15"/>
          </p:nvPr>
        </p:nvSpPr>
        <p:spPr>
          <a:xfrm>
            <a:off x="426722" y="6483292"/>
            <a:ext cx="5245100" cy="172485"/>
          </a:xfrm>
        </p:spPr>
        <p:txBody>
          <a:bodyPr/>
          <a:lstStyle>
            <a:lvl1pPr algn="r">
              <a:defRPr smtClean="0">
                <a:solidFill>
                  <a:srgbClr val="000000"/>
                </a:solidFill>
              </a:defRPr>
            </a:lvl1pPr>
          </a:lstStyle>
          <a:p>
            <a:pPr algn="l">
              <a:defRPr/>
            </a:pPr>
            <a:r>
              <a:rPr lang="en-US"/>
              <a:t>Page footer.</a:t>
            </a:r>
            <a:endParaRPr lang="en-US" dirty="0"/>
          </a:p>
        </p:txBody>
      </p:sp>
      <p:sp>
        <p:nvSpPr>
          <p:cNvPr id="43" name="Rectangle 155">
            <a:extLst>
              <a:ext uri="{FF2B5EF4-FFF2-40B4-BE49-F238E27FC236}">
                <a16:creationId xmlns:a16="http://schemas.microsoft.com/office/drawing/2014/main" id="{C9C3FE21-F12E-4D65-BAF0-A9439AB6AF98}"/>
              </a:ext>
            </a:extLst>
          </p:cNvPr>
          <p:cNvSpPr>
            <a:spLocks noGrp="1" noChangeArrowheads="1"/>
          </p:cNvSpPr>
          <p:nvPr>
            <p:ph type="dt" sz="half" idx="16"/>
          </p:nvPr>
        </p:nvSpPr>
        <p:spPr>
          <a:xfrm>
            <a:off x="426722" y="6655657"/>
            <a:ext cx="2645277" cy="120649"/>
          </a:xfrm>
        </p:spPr>
        <p:txBody>
          <a:bodyPr/>
          <a:lstStyle>
            <a:lvl1pPr algn="l">
              <a:defRPr sz="833" smtClean="0">
                <a:solidFill>
                  <a:srgbClr val="000000"/>
                </a:solidFill>
              </a:defRPr>
            </a:lvl1pPr>
          </a:lstStyle>
          <a:p>
            <a:pPr>
              <a:defRPr/>
            </a:pPr>
            <a:r>
              <a:rPr lang="en-US"/>
              <a:t>Production code #</a:t>
            </a:r>
            <a:endParaRPr lang="en-US" dirty="0"/>
          </a:p>
        </p:txBody>
      </p:sp>
      <p:grpSp>
        <p:nvGrpSpPr>
          <p:cNvPr id="34" name="Group 33">
            <a:extLst>
              <a:ext uri="{FF2B5EF4-FFF2-40B4-BE49-F238E27FC236}">
                <a16:creationId xmlns:a16="http://schemas.microsoft.com/office/drawing/2014/main" id="{F7C11E6A-3F80-DF92-FE97-52C7C0B57EAD}"/>
              </a:ext>
            </a:extLst>
          </p:cNvPr>
          <p:cNvGrpSpPr/>
          <p:nvPr userDrawn="1"/>
        </p:nvGrpSpPr>
        <p:grpSpPr>
          <a:xfrm>
            <a:off x="10215053" y="6295153"/>
            <a:ext cx="1527048" cy="338328"/>
            <a:chOff x="6923088" y="4475163"/>
            <a:chExt cx="1873251" cy="403225"/>
          </a:xfrm>
        </p:grpSpPr>
        <p:sp>
          <p:nvSpPr>
            <p:cNvPr id="35" name="AutoShape 4">
              <a:extLst>
                <a:ext uri="{FF2B5EF4-FFF2-40B4-BE49-F238E27FC236}">
                  <a16:creationId xmlns:a16="http://schemas.microsoft.com/office/drawing/2014/main" id="{5078D4EB-ED33-5651-B711-8CCE21C2ECD4}"/>
                </a:ext>
              </a:extLst>
            </p:cNvPr>
            <p:cNvSpPr>
              <a:spLocks noChangeAspect="1" noChangeArrowheads="1" noTextEdit="1"/>
            </p:cNvSpPr>
            <p:nvPr userDrawn="1"/>
          </p:nvSpPr>
          <p:spPr bwMode="auto">
            <a:xfrm>
              <a:off x="6923088" y="4475163"/>
              <a:ext cx="1873250" cy="403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36" name="Freeform 6">
              <a:extLst>
                <a:ext uri="{FF2B5EF4-FFF2-40B4-BE49-F238E27FC236}">
                  <a16:creationId xmlns:a16="http://schemas.microsoft.com/office/drawing/2014/main" id="{027ED94F-46A7-9380-559A-2F678AFFD437}"/>
                </a:ext>
              </a:extLst>
            </p:cNvPr>
            <p:cNvSpPr>
              <a:spLocks/>
            </p:cNvSpPr>
            <p:nvPr userDrawn="1"/>
          </p:nvSpPr>
          <p:spPr bwMode="auto">
            <a:xfrm>
              <a:off x="6929438" y="4483101"/>
              <a:ext cx="376238" cy="376238"/>
            </a:xfrm>
            <a:custGeom>
              <a:avLst/>
              <a:gdLst>
                <a:gd name="T0" fmla="*/ 118 w 237"/>
                <a:gd name="T1" fmla="*/ 237 h 237"/>
                <a:gd name="T2" fmla="*/ 142 w 237"/>
                <a:gd name="T3" fmla="*/ 235 h 237"/>
                <a:gd name="T4" fmla="*/ 165 w 237"/>
                <a:gd name="T5" fmla="*/ 228 h 237"/>
                <a:gd name="T6" fmla="*/ 185 w 237"/>
                <a:gd name="T7" fmla="*/ 217 h 237"/>
                <a:gd name="T8" fmla="*/ 202 w 237"/>
                <a:gd name="T9" fmla="*/ 202 h 237"/>
                <a:gd name="T10" fmla="*/ 217 w 237"/>
                <a:gd name="T11" fmla="*/ 185 h 237"/>
                <a:gd name="T12" fmla="*/ 228 w 237"/>
                <a:gd name="T13" fmla="*/ 165 h 237"/>
                <a:gd name="T14" fmla="*/ 235 w 237"/>
                <a:gd name="T15" fmla="*/ 142 h 237"/>
                <a:gd name="T16" fmla="*/ 237 w 237"/>
                <a:gd name="T17" fmla="*/ 119 h 237"/>
                <a:gd name="T18" fmla="*/ 236 w 237"/>
                <a:gd name="T19" fmla="*/ 106 h 237"/>
                <a:gd name="T20" fmla="*/ 232 w 237"/>
                <a:gd name="T21" fmla="*/ 84 h 237"/>
                <a:gd name="T22" fmla="*/ 223 w 237"/>
                <a:gd name="T23" fmla="*/ 62 h 237"/>
                <a:gd name="T24" fmla="*/ 210 w 237"/>
                <a:gd name="T25" fmla="*/ 43 h 237"/>
                <a:gd name="T26" fmla="*/ 194 w 237"/>
                <a:gd name="T27" fmla="*/ 27 h 237"/>
                <a:gd name="T28" fmla="*/ 175 w 237"/>
                <a:gd name="T29" fmla="*/ 15 h 237"/>
                <a:gd name="T30" fmla="*/ 154 w 237"/>
                <a:gd name="T31" fmla="*/ 6 h 237"/>
                <a:gd name="T32" fmla="*/ 131 w 237"/>
                <a:gd name="T33" fmla="*/ 1 h 237"/>
                <a:gd name="T34" fmla="*/ 118 w 237"/>
                <a:gd name="T35" fmla="*/ 0 h 237"/>
                <a:gd name="T36" fmla="*/ 94 w 237"/>
                <a:gd name="T37" fmla="*/ 2 h 237"/>
                <a:gd name="T38" fmla="*/ 72 w 237"/>
                <a:gd name="T39" fmla="*/ 9 h 237"/>
                <a:gd name="T40" fmla="*/ 52 w 237"/>
                <a:gd name="T41" fmla="*/ 21 h 237"/>
                <a:gd name="T42" fmla="*/ 35 w 237"/>
                <a:gd name="T43" fmla="*/ 35 h 237"/>
                <a:gd name="T44" fmla="*/ 19 w 237"/>
                <a:gd name="T45" fmla="*/ 52 h 237"/>
                <a:gd name="T46" fmla="*/ 9 w 237"/>
                <a:gd name="T47" fmla="*/ 72 h 237"/>
                <a:gd name="T48" fmla="*/ 2 w 237"/>
                <a:gd name="T49" fmla="*/ 94 h 237"/>
                <a:gd name="T50" fmla="*/ 0 w 237"/>
                <a:gd name="T51" fmla="*/ 119 h 237"/>
                <a:gd name="T52" fmla="*/ 1 w 237"/>
                <a:gd name="T53" fmla="*/ 131 h 237"/>
                <a:gd name="T54" fmla="*/ 5 w 237"/>
                <a:gd name="T55" fmla="*/ 154 h 237"/>
                <a:gd name="T56" fmla="*/ 14 w 237"/>
                <a:gd name="T57" fmla="*/ 175 h 237"/>
                <a:gd name="T58" fmla="*/ 26 w 237"/>
                <a:gd name="T59" fmla="*/ 194 h 237"/>
                <a:gd name="T60" fmla="*/ 43 w 237"/>
                <a:gd name="T61" fmla="*/ 210 h 237"/>
                <a:gd name="T62" fmla="*/ 62 w 237"/>
                <a:gd name="T63" fmla="*/ 223 h 237"/>
                <a:gd name="T64" fmla="*/ 83 w 237"/>
                <a:gd name="T65" fmla="*/ 233 h 237"/>
                <a:gd name="T66" fmla="*/ 106 w 237"/>
                <a:gd name="T67" fmla="*/ 237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7" h="237">
                  <a:moveTo>
                    <a:pt x="118" y="237"/>
                  </a:moveTo>
                  <a:lnTo>
                    <a:pt x="118" y="237"/>
                  </a:lnTo>
                  <a:lnTo>
                    <a:pt x="131" y="237"/>
                  </a:lnTo>
                  <a:lnTo>
                    <a:pt x="142" y="235"/>
                  </a:lnTo>
                  <a:lnTo>
                    <a:pt x="154" y="233"/>
                  </a:lnTo>
                  <a:lnTo>
                    <a:pt x="165" y="228"/>
                  </a:lnTo>
                  <a:lnTo>
                    <a:pt x="175" y="223"/>
                  </a:lnTo>
                  <a:lnTo>
                    <a:pt x="185" y="217"/>
                  </a:lnTo>
                  <a:lnTo>
                    <a:pt x="194" y="210"/>
                  </a:lnTo>
                  <a:lnTo>
                    <a:pt x="202" y="202"/>
                  </a:lnTo>
                  <a:lnTo>
                    <a:pt x="210" y="194"/>
                  </a:lnTo>
                  <a:lnTo>
                    <a:pt x="217" y="185"/>
                  </a:lnTo>
                  <a:lnTo>
                    <a:pt x="223" y="175"/>
                  </a:lnTo>
                  <a:lnTo>
                    <a:pt x="228" y="165"/>
                  </a:lnTo>
                  <a:lnTo>
                    <a:pt x="232" y="154"/>
                  </a:lnTo>
                  <a:lnTo>
                    <a:pt x="235" y="142"/>
                  </a:lnTo>
                  <a:lnTo>
                    <a:pt x="236" y="131"/>
                  </a:lnTo>
                  <a:lnTo>
                    <a:pt x="237" y="119"/>
                  </a:lnTo>
                  <a:lnTo>
                    <a:pt x="237" y="119"/>
                  </a:lnTo>
                  <a:lnTo>
                    <a:pt x="236" y="106"/>
                  </a:lnTo>
                  <a:lnTo>
                    <a:pt x="235" y="94"/>
                  </a:lnTo>
                  <a:lnTo>
                    <a:pt x="232" y="84"/>
                  </a:lnTo>
                  <a:lnTo>
                    <a:pt x="228" y="72"/>
                  </a:lnTo>
                  <a:lnTo>
                    <a:pt x="223" y="62"/>
                  </a:lnTo>
                  <a:lnTo>
                    <a:pt x="217" y="52"/>
                  </a:lnTo>
                  <a:lnTo>
                    <a:pt x="210" y="43"/>
                  </a:lnTo>
                  <a:lnTo>
                    <a:pt x="202" y="35"/>
                  </a:lnTo>
                  <a:lnTo>
                    <a:pt x="194" y="27"/>
                  </a:lnTo>
                  <a:lnTo>
                    <a:pt x="185" y="21"/>
                  </a:lnTo>
                  <a:lnTo>
                    <a:pt x="175" y="15"/>
                  </a:lnTo>
                  <a:lnTo>
                    <a:pt x="165" y="9"/>
                  </a:lnTo>
                  <a:lnTo>
                    <a:pt x="154" y="6"/>
                  </a:lnTo>
                  <a:lnTo>
                    <a:pt x="142" y="2"/>
                  </a:lnTo>
                  <a:lnTo>
                    <a:pt x="131" y="1"/>
                  </a:lnTo>
                  <a:lnTo>
                    <a:pt x="118" y="0"/>
                  </a:lnTo>
                  <a:lnTo>
                    <a:pt x="118" y="0"/>
                  </a:lnTo>
                  <a:lnTo>
                    <a:pt x="106" y="1"/>
                  </a:lnTo>
                  <a:lnTo>
                    <a:pt x="94" y="2"/>
                  </a:lnTo>
                  <a:lnTo>
                    <a:pt x="83" y="6"/>
                  </a:lnTo>
                  <a:lnTo>
                    <a:pt x="72" y="9"/>
                  </a:lnTo>
                  <a:lnTo>
                    <a:pt x="62" y="15"/>
                  </a:lnTo>
                  <a:lnTo>
                    <a:pt x="52" y="21"/>
                  </a:lnTo>
                  <a:lnTo>
                    <a:pt x="43" y="27"/>
                  </a:lnTo>
                  <a:lnTo>
                    <a:pt x="35" y="35"/>
                  </a:lnTo>
                  <a:lnTo>
                    <a:pt x="26" y="43"/>
                  </a:lnTo>
                  <a:lnTo>
                    <a:pt x="19" y="52"/>
                  </a:lnTo>
                  <a:lnTo>
                    <a:pt x="14" y="62"/>
                  </a:lnTo>
                  <a:lnTo>
                    <a:pt x="9" y="72"/>
                  </a:lnTo>
                  <a:lnTo>
                    <a:pt x="5" y="84"/>
                  </a:lnTo>
                  <a:lnTo>
                    <a:pt x="2" y="94"/>
                  </a:lnTo>
                  <a:lnTo>
                    <a:pt x="1" y="106"/>
                  </a:lnTo>
                  <a:lnTo>
                    <a:pt x="0" y="119"/>
                  </a:lnTo>
                  <a:lnTo>
                    <a:pt x="0" y="119"/>
                  </a:lnTo>
                  <a:lnTo>
                    <a:pt x="1" y="131"/>
                  </a:lnTo>
                  <a:lnTo>
                    <a:pt x="2" y="142"/>
                  </a:lnTo>
                  <a:lnTo>
                    <a:pt x="5" y="154"/>
                  </a:lnTo>
                  <a:lnTo>
                    <a:pt x="9" y="165"/>
                  </a:lnTo>
                  <a:lnTo>
                    <a:pt x="14" y="175"/>
                  </a:lnTo>
                  <a:lnTo>
                    <a:pt x="19" y="185"/>
                  </a:lnTo>
                  <a:lnTo>
                    <a:pt x="26" y="194"/>
                  </a:lnTo>
                  <a:lnTo>
                    <a:pt x="35" y="202"/>
                  </a:lnTo>
                  <a:lnTo>
                    <a:pt x="43" y="210"/>
                  </a:lnTo>
                  <a:lnTo>
                    <a:pt x="52" y="217"/>
                  </a:lnTo>
                  <a:lnTo>
                    <a:pt x="62" y="223"/>
                  </a:lnTo>
                  <a:lnTo>
                    <a:pt x="72" y="228"/>
                  </a:lnTo>
                  <a:lnTo>
                    <a:pt x="83" y="233"/>
                  </a:lnTo>
                  <a:lnTo>
                    <a:pt x="94" y="235"/>
                  </a:lnTo>
                  <a:lnTo>
                    <a:pt x="106" y="237"/>
                  </a:lnTo>
                  <a:lnTo>
                    <a:pt x="118" y="23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37" name="Freeform 7">
              <a:extLst>
                <a:ext uri="{FF2B5EF4-FFF2-40B4-BE49-F238E27FC236}">
                  <a16:creationId xmlns:a16="http://schemas.microsoft.com/office/drawing/2014/main" id="{EE280276-5D19-A0A9-E4AF-2BED2820DBF9}"/>
                </a:ext>
              </a:extLst>
            </p:cNvPr>
            <p:cNvSpPr>
              <a:spLocks/>
            </p:cNvSpPr>
            <p:nvPr userDrawn="1"/>
          </p:nvSpPr>
          <p:spPr bwMode="auto">
            <a:xfrm>
              <a:off x="6929438" y="4483101"/>
              <a:ext cx="376238" cy="376238"/>
            </a:xfrm>
            <a:custGeom>
              <a:avLst/>
              <a:gdLst>
                <a:gd name="T0" fmla="*/ 118 w 237"/>
                <a:gd name="T1" fmla="*/ 237 h 237"/>
                <a:gd name="T2" fmla="*/ 142 w 237"/>
                <a:gd name="T3" fmla="*/ 235 h 237"/>
                <a:gd name="T4" fmla="*/ 165 w 237"/>
                <a:gd name="T5" fmla="*/ 228 h 237"/>
                <a:gd name="T6" fmla="*/ 185 w 237"/>
                <a:gd name="T7" fmla="*/ 217 h 237"/>
                <a:gd name="T8" fmla="*/ 202 w 237"/>
                <a:gd name="T9" fmla="*/ 202 h 237"/>
                <a:gd name="T10" fmla="*/ 217 w 237"/>
                <a:gd name="T11" fmla="*/ 185 h 237"/>
                <a:gd name="T12" fmla="*/ 228 w 237"/>
                <a:gd name="T13" fmla="*/ 165 h 237"/>
                <a:gd name="T14" fmla="*/ 235 w 237"/>
                <a:gd name="T15" fmla="*/ 142 h 237"/>
                <a:gd name="T16" fmla="*/ 237 w 237"/>
                <a:gd name="T17" fmla="*/ 119 h 237"/>
                <a:gd name="T18" fmla="*/ 236 w 237"/>
                <a:gd name="T19" fmla="*/ 106 h 237"/>
                <a:gd name="T20" fmla="*/ 232 w 237"/>
                <a:gd name="T21" fmla="*/ 84 h 237"/>
                <a:gd name="T22" fmla="*/ 223 w 237"/>
                <a:gd name="T23" fmla="*/ 62 h 237"/>
                <a:gd name="T24" fmla="*/ 210 w 237"/>
                <a:gd name="T25" fmla="*/ 43 h 237"/>
                <a:gd name="T26" fmla="*/ 194 w 237"/>
                <a:gd name="T27" fmla="*/ 27 h 237"/>
                <a:gd name="T28" fmla="*/ 175 w 237"/>
                <a:gd name="T29" fmla="*/ 15 h 237"/>
                <a:gd name="T30" fmla="*/ 154 w 237"/>
                <a:gd name="T31" fmla="*/ 6 h 237"/>
                <a:gd name="T32" fmla="*/ 131 w 237"/>
                <a:gd name="T33" fmla="*/ 1 h 237"/>
                <a:gd name="T34" fmla="*/ 118 w 237"/>
                <a:gd name="T35" fmla="*/ 0 h 237"/>
                <a:gd name="T36" fmla="*/ 94 w 237"/>
                <a:gd name="T37" fmla="*/ 2 h 237"/>
                <a:gd name="T38" fmla="*/ 72 w 237"/>
                <a:gd name="T39" fmla="*/ 9 h 237"/>
                <a:gd name="T40" fmla="*/ 52 w 237"/>
                <a:gd name="T41" fmla="*/ 21 h 237"/>
                <a:gd name="T42" fmla="*/ 35 w 237"/>
                <a:gd name="T43" fmla="*/ 35 h 237"/>
                <a:gd name="T44" fmla="*/ 19 w 237"/>
                <a:gd name="T45" fmla="*/ 52 h 237"/>
                <a:gd name="T46" fmla="*/ 9 w 237"/>
                <a:gd name="T47" fmla="*/ 72 h 237"/>
                <a:gd name="T48" fmla="*/ 2 w 237"/>
                <a:gd name="T49" fmla="*/ 94 h 237"/>
                <a:gd name="T50" fmla="*/ 0 w 237"/>
                <a:gd name="T51" fmla="*/ 119 h 237"/>
                <a:gd name="T52" fmla="*/ 1 w 237"/>
                <a:gd name="T53" fmla="*/ 131 h 237"/>
                <a:gd name="T54" fmla="*/ 5 w 237"/>
                <a:gd name="T55" fmla="*/ 154 h 237"/>
                <a:gd name="T56" fmla="*/ 14 w 237"/>
                <a:gd name="T57" fmla="*/ 175 h 237"/>
                <a:gd name="T58" fmla="*/ 26 w 237"/>
                <a:gd name="T59" fmla="*/ 194 h 237"/>
                <a:gd name="T60" fmla="*/ 43 w 237"/>
                <a:gd name="T61" fmla="*/ 210 h 237"/>
                <a:gd name="T62" fmla="*/ 62 w 237"/>
                <a:gd name="T63" fmla="*/ 223 h 237"/>
                <a:gd name="T64" fmla="*/ 83 w 237"/>
                <a:gd name="T65" fmla="*/ 233 h 237"/>
                <a:gd name="T66" fmla="*/ 106 w 237"/>
                <a:gd name="T67" fmla="*/ 237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7" h="237">
                  <a:moveTo>
                    <a:pt x="118" y="237"/>
                  </a:moveTo>
                  <a:lnTo>
                    <a:pt x="118" y="237"/>
                  </a:lnTo>
                  <a:lnTo>
                    <a:pt x="131" y="237"/>
                  </a:lnTo>
                  <a:lnTo>
                    <a:pt x="142" y="235"/>
                  </a:lnTo>
                  <a:lnTo>
                    <a:pt x="154" y="233"/>
                  </a:lnTo>
                  <a:lnTo>
                    <a:pt x="165" y="228"/>
                  </a:lnTo>
                  <a:lnTo>
                    <a:pt x="175" y="223"/>
                  </a:lnTo>
                  <a:lnTo>
                    <a:pt x="185" y="217"/>
                  </a:lnTo>
                  <a:lnTo>
                    <a:pt x="194" y="210"/>
                  </a:lnTo>
                  <a:lnTo>
                    <a:pt x="202" y="202"/>
                  </a:lnTo>
                  <a:lnTo>
                    <a:pt x="210" y="194"/>
                  </a:lnTo>
                  <a:lnTo>
                    <a:pt x="217" y="185"/>
                  </a:lnTo>
                  <a:lnTo>
                    <a:pt x="223" y="175"/>
                  </a:lnTo>
                  <a:lnTo>
                    <a:pt x="228" y="165"/>
                  </a:lnTo>
                  <a:lnTo>
                    <a:pt x="232" y="154"/>
                  </a:lnTo>
                  <a:lnTo>
                    <a:pt x="235" y="142"/>
                  </a:lnTo>
                  <a:lnTo>
                    <a:pt x="236" y="131"/>
                  </a:lnTo>
                  <a:lnTo>
                    <a:pt x="237" y="119"/>
                  </a:lnTo>
                  <a:lnTo>
                    <a:pt x="237" y="119"/>
                  </a:lnTo>
                  <a:lnTo>
                    <a:pt x="236" y="106"/>
                  </a:lnTo>
                  <a:lnTo>
                    <a:pt x="235" y="94"/>
                  </a:lnTo>
                  <a:lnTo>
                    <a:pt x="232" y="84"/>
                  </a:lnTo>
                  <a:lnTo>
                    <a:pt x="228" y="72"/>
                  </a:lnTo>
                  <a:lnTo>
                    <a:pt x="223" y="62"/>
                  </a:lnTo>
                  <a:lnTo>
                    <a:pt x="217" y="52"/>
                  </a:lnTo>
                  <a:lnTo>
                    <a:pt x="210" y="43"/>
                  </a:lnTo>
                  <a:lnTo>
                    <a:pt x="202" y="35"/>
                  </a:lnTo>
                  <a:lnTo>
                    <a:pt x="194" y="27"/>
                  </a:lnTo>
                  <a:lnTo>
                    <a:pt x="185" y="21"/>
                  </a:lnTo>
                  <a:lnTo>
                    <a:pt x="175" y="15"/>
                  </a:lnTo>
                  <a:lnTo>
                    <a:pt x="165" y="9"/>
                  </a:lnTo>
                  <a:lnTo>
                    <a:pt x="154" y="6"/>
                  </a:lnTo>
                  <a:lnTo>
                    <a:pt x="142" y="2"/>
                  </a:lnTo>
                  <a:lnTo>
                    <a:pt x="131" y="1"/>
                  </a:lnTo>
                  <a:lnTo>
                    <a:pt x="118" y="0"/>
                  </a:lnTo>
                  <a:lnTo>
                    <a:pt x="118" y="0"/>
                  </a:lnTo>
                  <a:lnTo>
                    <a:pt x="106" y="1"/>
                  </a:lnTo>
                  <a:lnTo>
                    <a:pt x="94" y="2"/>
                  </a:lnTo>
                  <a:lnTo>
                    <a:pt x="83" y="6"/>
                  </a:lnTo>
                  <a:lnTo>
                    <a:pt x="72" y="9"/>
                  </a:lnTo>
                  <a:lnTo>
                    <a:pt x="62" y="15"/>
                  </a:lnTo>
                  <a:lnTo>
                    <a:pt x="52" y="21"/>
                  </a:lnTo>
                  <a:lnTo>
                    <a:pt x="43" y="27"/>
                  </a:lnTo>
                  <a:lnTo>
                    <a:pt x="35" y="35"/>
                  </a:lnTo>
                  <a:lnTo>
                    <a:pt x="26" y="43"/>
                  </a:lnTo>
                  <a:lnTo>
                    <a:pt x="19" y="52"/>
                  </a:lnTo>
                  <a:lnTo>
                    <a:pt x="14" y="62"/>
                  </a:lnTo>
                  <a:lnTo>
                    <a:pt x="9" y="72"/>
                  </a:lnTo>
                  <a:lnTo>
                    <a:pt x="5" y="84"/>
                  </a:lnTo>
                  <a:lnTo>
                    <a:pt x="2" y="94"/>
                  </a:lnTo>
                  <a:lnTo>
                    <a:pt x="1" y="106"/>
                  </a:lnTo>
                  <a:lnTo>
                    <a:pt x="0" y="119"/>
                  </a:lnTo>
                  <a:lnTo>
                    <a:pt x="0" y="119"/>
                  </a:lnTo>
                  <a:lnTo>
                    <a:pt x="1" y="131"/>
                  </a:lnTo>
                  <a:lnTo>
                    <a:pt x="2" y="142"/>
                  </a:lnTo>
                  <a:lnTo>
                    <a:pt x="5" y="154"/>
                  </a:lnTo>
                  <a:lnTo>
                    <a:pt x="9" y="165"/>
                  </a:lnTo>
                  <a:lnTo>
                    <a:pt x="14" y="175"/>
                  </a:lnTo>
                  <a:lnTo>
                    <a:pt x="19" y="185"/>
                  </a:lnTo>
                  <a:lnTo>
                    <a:pt x="26" y="194"/>
                  </a:lnTo>
                  <a:lnTo>
                    <a:pt x="35" y="202"/>
                  </a:lnTo>
                  <a:lnTo>
                    <a:pt x="43" y="210"/>
                  </a:lnTo>
                  <a:lnTo>
                    <a:pt x="52" y="217"/>
                  </a:lnTo>
                  <a:lnTo>
                    <a:pt x="62" y="223"/>
                  </a:lnTo>
                  <a:lnTo>
                    <a:pt x="72" y="228"/>
                  </a:lnTo>
                  <a:lnTo>
                    <a:pt x="83" y="233"/>
                  </a:lnTo>
                  <a:lnTo>
                    <a:pt x="94" y="235"/>
                  </a:lnTo>
                  <a:lnTo>
                    <a:pt x="106" y="237"/>
                  </a:lnTo>
                  <a:lnTo>
                    <a:pt x="118" y="23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38" name="Freeform 83">
              <a:extLst>
                <a:ext uri="{FF2B5EF4-FFF2-40B4-BE49-F238E27FC236}">
                  <a16:creationId xmlns:a16="http://schemas.microsoft.com/office/drawing/2014/main" id="{1292FD78-3CC2-A8EA-022C-13AE05AD7FB7}"/>
                </a:ext>
              </a:extLst>
            </p:cNvPr>
            <p:cNvSpPr>
              <a:spLocks/>
            </p:cNvSpPr>
            <p:nvPr userDrawn="1"/>
          </p:nvSpPr>
          <p:spPr bwMode="auto">
            <a:xfrm>
              <a:off x="6923088" y="4475163"/>
              <a:ext cx="387350" cy="369888"/>
            </a:xfrm>
            <a:custGeom>
              <a:avLst/>
              <a:gdLst>
                <a:gd name="T0" fmla="*/ 161 w 244"/>
                <a:gd name="T1" fmla="*/ 152 h 233"/>
                <a:gd name="T2" fmla="*/ 76 w 244"/>
                <a:gd name="T3" fmla="*/ 233 h 233"/>
                <a:gd name="T4" fmla="*/ 55 w 244"/>
                <a:gd name="T5" fmla="*/ 221 h 233"/>
                <a:gd name="T6" fmla="*/ 27 w 244"/>
                <a:gd name="T7" fmla="*/ 197 h 233"/>
                <a:gd name="T8" fmla="*/ 9 w 244"/>
                <a:gd name="T9" fmla="*/ 166 h 233"/>
                <a:gd name="T10" fmla="*/ 2 w 244"/>
                <a:gd name="T11" fmla="*/ 144 h 233"/>
                <a:gd name="T12" fmla="*/ 1 w 244"/>
                <a:gd name="T13" fmla="*/ 108 h 233"/>
                <a:gd name="T14" fmla="*/ 9 w 244"/>
                <a:gd name="T15" fmla="*/ 74 h 233"/>
                <a:gd name="T16" fmla="*/ 21 w 244"/>
                <a:gd name="T17" fmla="*/ 53 h 233"/>
                <a:gd name="T18" fmla="*/ 46 w 244"/>
                <a:gd name="T19" fmla="*/ 26 h 233"/>
                <a:gd name="T20" fmla="*/ 77 w 244"/>
                <a:gd name="T21" fmla="*/ 7 h 233"/>
                <a:gd name="T22" fmla="*/ 96 w 244"/>
                <a:gd name="T23" fmla="*/ 2 h 233"/>
                <a:gd name="T24" fmla="*/ 127 w 244"/>
                <a:gd name="T25" fmla="*/ 0 h 233"/>
                <a:gd name="T26" fmla="*/ 156 w 244"/>
                <a:gd name="T27" fmla="*/ 5 h 233"/>
                <a:gd name="T28" fmla="*/ 177 w 244"/>
                <a:gd name="T29" fmla="*/ 13 h 233"/>
                <a:gd name="T30" fmla="*/ 205 w 244"/>
                <a:gd name="T31" fmla="*/ 33 h 233"/>
                <a:gd name="T32" fmla="*/ 226 w 244"/>
                <a:gd name="T33" fmla="*/ 59 h 233"/>
                <a:gd name="T34" fmla="*/ 237 w 244"/>
                <a:gd name="T35" fmla="*/ 82 h 233"/>
                <a:gd name="T36" fmla="*/ 244 w 244"/>
                <a:gd name="T37" fmla="*/ 119 h 233"/>
                <a:gd name="T38" fmla="*/ 238 w 244"/>
                <a:gd name="T39" fmla="*/ 157 h 233"/>
                <a:gd name="T40" fmla="*/ 223 w 244"/>
                <a:gd name="T41" fmla="*/ 188 h 233"/>
                <a:gd name="T42" fmla="*/ 199 w 244"/>
                <a:gd name="T43" fmla="*/ 215 h 233"/>
                <a:gd name="T44" fmla="*/ 211 w 244"/>
                <a:gd name="T45" fmla="*/ 186 h 233"/>
                <a:gd name="T46" fmla="*/ 152 w 244"/>
                <a:gd name="T47" fmla="*/ 135 h 233"/>
                <a:gd name="T48" fmla="*/ 230 w 244"/>
                <a:gd name="T49" fmla="*/ 146 h 233"/>
                <a:gd name="T50" fmla="*/ 232 w 244"/>
                <a:gd name="T51" fmla="*/ 103 h 233"/>
                <a:gd name="T52" fmla="*/ 156 w 244"/>
                <a:gd name="T53" fmla="*/ 108 h 233"/>
                <a:gd name="T54" fmla="*/ 216 w 244"/>
                <a:gd name="T55" fmla="*/ 62 h 233"/>
                <a:gd name="T56" fmla="*/ 148 w 244"/>
                <a:gd name="T57" fmla="*/ 96 h 233"/>
                <a:gd name="T58" fmla="*/ 184 w 244"/>
                <a:gd name="T59" fmla="*/ 30 h 233"/>
                <a:gd name="T60" fmla="*/ 145 w 244"/>
                <a:gd name="T61" fmla="*/ 13 h 233"/>
                <a:gd name="T62" fmla="*/ 116 w 244"/>
                <a:gd name="T63" fmla="*/ 62 h 233"/>
                <a:gd name="T64" fmla="*/ 102 w 244"/>
                <a:gd name="T65" fmla="*/ 11 h 233"/>
                <a:gd name="T66" fmla="*/ 61 w 244"/>
                <a:gd name="T67" fmla="*/ 28 h 233"/>
                <a:gd name="T68" fmla="*/ 96 w 244"/>
                <a:gd name="T69" fmla="*/ 94 h 233"/>
                <a:gd name="T70" fmla="*/ 29 w 244"/>
                <a:gd name="T71" fmla="*/ 59 h 233"/>
                <a:gd name="T72" fmla="*/ 13 w 244"/>
                <a:gd name="T73" fmla="*/ 98 h 233"/>
                <a:gd name="T74" fmla="*/ 86 w 244"/>
                <a:gd name="T75" fmla="*/ 121 h 233"/>
                <a:gd name="T76" fmla="*/ 14 w 244"/>
                <a:gd name="T77" fmla="*/ 142 h 233"/>
                <a:gd name="T78" fmla="*/ 29 w 244"/>
                <a:gd name="T79" fmla="*/ 183 h 233"/>
                <a:gd name="T80" fmla="*/ 77 w 244"/>
                <a:gd name="T81" fmla="*/ 159 h 233"/>
                <a:gd name="T82" fmla="*/ 93 w 244"/>
                <a:gd name="T83" fmla="*/ 135 h 233"/>
                <a:gd name="T84" fmla="*/ 104 w 244"/>
                <a:gd name="T85" fmla="*/ 14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44" h="233">
                  <a:moveTo>
                    <a:pt x="104" y="144"/>
                  </a:moveTo>
                  <a:lnTo>
                    <a:pt x="148" y="144"/>
                  </a:lnTo>
                  <a:lnTo>
                    <a:pt x="161" y="152"/>
                  </a:lnTo>
                  <a:lnTo>
                    <a:pt x="102" y="152"/>
                  </a:lnTo>
                  <a:lnTo>
                    <a:pt x="79" y="225"/>
                  </a:lnTo>
                  <a:lnTo>
                    <a:pt x="76" y="233"/>
                  </a:lnTo>
                  <a:lnTo>
                    <a:pt x="76" y="233"/>
                  </a:lnTo>
                  <a:lnTo>
                    <a:pt x="66" y="228"/>
                  </a:lnTo>
                  <a:lnTo>
                    <a:pt x="55" y="221"/>
                  </a:lnTo>
                  <a:lnTo>
                    <a:pt x="45" y="214"/>
                  </a:lnTo>
                  <a:lnTo>
                    <a:pt x="36" y="206"/>
                  </a:lnTo>
                  <a:lnTo>
                    <a:pt x="27" y="197"/>
                  </a:lnTo>
                  <a:lnTo>
                    <a:pt x="20" y="187"/>
                  </a:lnTo>
                  <a:lnTo>
                    <a:pt x="14" y="177"/>
                  </a:lnTo>
                  <a:lnTo>
                    <a:pt x="9" y="166"/>
                  </a:lnTo>
                  <a:lnTo>
                    <a:pt x="9" y="166"/>
                  </a:lnTo>
                  <a:lnTo>
                    <a:pt x="5" y="156"/>
                  </a:lnTo>
                  <a:lnTo>
                    <a:pt x="2" y="144"/>
                  </a:lnTo>
                  <a:lnTo>
                    <a:pt x="0" y="132"/>
                  </a:lnTo>
                  <a:lnTo>
                    <a:pt x="0" y="121"/>
                  </a:lnTo>
                  <a:lnTo>
                    <a:pt x="1" y="108"/>
                  </a:lnTo>
                  <a:lnTo>
                    <a:pt x="2" y="96"/>
                  </a:lnTo>
                  <a:lnTo>
                    <a:pt x="5" y="85"/>
                  </a:lnTo>
                  <a:lnTo>
                    <a:pt x="9" y="74"/>
                  </a:lnTo>
                  <a:lnTo>
                    <a:pt x="9" y="74"/>
                  </a:lnTo>
                  <a:lnTo>
                    <a:pt x="14" y="63"/>
                  </a:lnTo>
                  <a:lnTo>
                    <a:pt x="21" y="53"/>
                  </a:lnTo>
                  <a:lnTo>
                    <a:pt x="28" y="43"/>
                  </a:lnTo>
                  <a:lnTo>
                    <a:pt x="36" y="34"/>
                  </a:lnTo>
                  <a:lnTo>
                    <a:pt x="46" y="26"/>
                  </a:lnTo>
                  <a:lnTo>
                    <a:pt x="56" y="19"/>
                  </a:lnTo>
                  <a:lnTo>
                    <a:pt x="67" y="12"/>
                  </a:lnTo>
                  <a:lnTo>
                    <a:pt x="77" y="7"/>
                  </a:lnTo>
                  <a:lnTo>
                    <a:pt x="77" y="7"/>
                  </a:lnTo>
                  <a:lnTo>
                    <a:pt x="87" y="5"/>
                  </a:lnTo>
                  <a:lnTo>
                    <a:pt x="96" y="2"/>
                  </a:lnTo>
                  <a:lnTo>
                    <a:pt x="107" y="0"/>
                  </a:lnTo>
                  <a:lnTo>
                    <a:pt x="116" y="0"/>
                  </a:lnTo>
                  <a:lnTo>
                    <a:pt x="127" y="0"/>
                  </a:lnTo>
                  <a:lnTo>
                    <a:pt x="137" y="0"/>
                  </a:lnTo>
                  <a:lnTo>
                    <a:pt x="146" y="2"/>
                  </a:lnTo>
                  <a:lnTo>
                    <a:pt x="156" y="5"/>
                  </a:lnTo>
                  <a:lnTo>
                    <a:pt x="156" y="5"/>
                  </a:lnTo>
                  <a:lnTo>
                    <a:pt x="166" y="8"/>
                  </a:lnTo>
                  <a:lnTo>
                    <a:pt x="177" y="13"/>
                  </a:lnTo>
                  <a:lnTo>
                    <a:pt x="186" y="19"/>
                  </a:lnTo>
                  <a:lnTo>
                    <a:pt x="196" y="25"/>
                  </a:lnTo>
                  <a:lnTo>
                    <a:pt x="205" y="33"/>
                  </a:lnTo>
                  <a:lnTo>
                    <a:pt x="213" y="41"/>
                  </a:lnTo>
                  <a:lnTo>
                    <a:pt x="220" y="49"/>
                  </a:lnTo>
                  <a:lnTo>
                    <a:pt x="226" y="59"/>
                  </a:lnTo>
                  <a:lnTo>
                    <a:pt x="226" y="59"/>
                  </a:lnTo>
                  <a:lnTo>
                    <a:pt x="232" y="70"/>
                  </a:lnTo>
                  <a:lnTo>
                    <a:pt x="237" y="82"/>
                  </a:lnTo>
                  <a:lnTo>
                    <a:pt x="240" y="94"/>
                  </a:lnTo>
                  <a:lnTo>
                    <a:pt x="243" y="107"/>
                  </a:lnTo>
                  <a:lnTo>
                    <a:pt x="244" y="119"/>
                  </a:lnTo>
                  <a:lnTo>
                    <a:pt x="243" y="132"/>
                  </a:lnTo>
                  <a:lnTo>
                    <a:pt x="241" y="145"/>
                  </a:lnTo>
                  <a:lnTo>
                    <a:pt x="238" y="157"/>
                  </a:lnTo>
                  <a:lnTo>
                    <a:pt x="238" y="157"/>
                  </a:lnTo>
                  <a:lnTo>
                    <a:pt x="232" y="173"/>
                  </a:lnTo>
                  <a:lnTo>
                    <a:pt x="223" y="188"/>
                  </a:lnTo>
                  <a:lnTo>
                    <a:pt x="212" y="202"/>
                  </a:lnTo>
                  <a:lnTo>
                    <a:pt x="206" y="210"/>
                  </a:lnTo>
                  <a:lnTo>
                    <a:pt x="199" y="215"/>
                  </a:lnTo>
                  <a:lnTo>
                    <a:pt x="196" y="210"/>
                  </a:lnTo>
                  <a:lnTo>
                    <a:pt x="166" y="162"/>
                  </a:lnTo>
                  <a:lnTo>
                    <a:pt x="211" y="186"/>
                  </a:lnTo>
                  <a:lnTo>
                    <a:pt x="211" y="186"/>
                  </a:lnTo>
                  <a:lnTo>
                    <a:pt x="212" y="186"/>
                  </a:lnTo>
                  <a:lnTo>
                    <a:pt x="152" y="135"/>
                  </a:lnTo>
                  <a:lnTo>
                    <a:pt x="229" y="146"/>
                  </a:lnTo>
                  <a:lnTo>
                    <a:pt x="229" y="146"/>
                  </a:lnTo>
                  <a:lnTo>
                    <a:pt x="230" y="146"/>
                  </a:lnTo>
                  <a:lnTo>
                    <a:pt x="229" y="146"/>
                  </a:lnTo>
                  <a:lnTo>
                    <a:pt x="157" y="121"/>
                  </a:lnTo>
                  <a:lnTo>
                    <a:pt x="232" y="103"/>
                  </a:lnTo>
                  <a:lnTo>
                    <a:pt x="232" y="103"/>
                  </a:lnTo>
                  <a:lnTo>
                    <a:pt x="232" y="102"/>
                  </a:lnTo>
                  <a:lnTo>
                    <a:pt x="156" y="108"/>
                  </a:lnTo>
                  <a:lnTo>
                    <a:pt x="210" y="67"/>
                  </a:lnTo>
                  <a:lnTo>
                    <a:pt x="216" y="62"/>
                  </a:lnTo>
                  <a:lnTo>
                    <a:pt x="216" y="62"/>
                  </a:lnTo>
                  <a:lnTo>
                    <a:pt x="214" y="62"/>
                  </a:lnTo>
                  <a:lnTo>
                    <a:pt x="158" y="91"/>
                  </a:lnTo>
                  <a:lnTo>
                    <a:pt x="148" y="96"/>
                  </a:lnTo>
                  <a:lnTo>
                    <a:pt x="185" y="30"/>
                  </a:lnTo>
                  <a:lnTo>
                    <a:pt x="185" y="30"/>
                  </a:lnTo>
                  <a:lnTo>
                    <a:pt x="184" y="30"/>
                  </a:lnTo>
                  <a:lnTo>
                    <a:pt x="136" y="88"/>
                  </a:lnTo>
                  <a:lnTo>
                    <a:pt x="145" y="13"/>
                  </a:lnTo>
                  <a:lnTo>
                    <a:pt x="145" y="13"/>
                  </a:lnTo>
                  <a:lnTo>
                    <a:pt x="144" y="13"/>
                  </a:lnTo>
                  <a:lnTo>
                    <a:pt x="122" y="85"/>
                  </a:lnTo>
                  <a:lnTo>
                    <a:pt x="116" y="62"/>
                  </a:lnTo>
                  <a:lnTo>
                    <a:pt x="103" y="11"/>
                  </a:lnTo>
                  <a:lnTo>
                    <a:pt x="103" y="11"/>
                  </a:lnTo>
                  <a:lnTo>
                    <a:pt x="102" y="11"/>
                  </a:lnTo>
                  <a:lnTo>
                    <a:pt x="103" y="16"/>
                  </a:lnTo>
                  <a:lnTo>
                    <a:pt x="108" y="88"/>
                  </a:lnTo>
                  <a:lnTo>
                    <a:pt x="61" y="28"/>
                  </a:lnTo>
                  <a:lnTo>
                    <a:pt x="61" y="28"/>
                  </a:lnTo>
                  <a:lnTo>
                    <a:pt x="61" y="28"/>
                  </a:lnTo>
                  <a:lnTo>
                    <a:pt x="96" y="94"/>
                  </a:lnTo>
                  <a:lnTo>
                    <a:pt x="30" y="59"/>
                  </a:lnTo>
                  <a:lnTo>
                    <a:pt x="30" y="59"/>
                  </a:lnTo>
                  <a:lnTo>
                    <a:pt x="29" y="59"/>
                  </a:lnTo>
                  <a:lnTo>
                    <a:pt x="82" y="102"/>
                  </a:lnTo>
                  <a:lnTo>
                    <a:pt x="88" y="107"/>
                  </a:lnTo>
                  <a:lnTo>
                    <a:pt x="13" y="98"/>
                  </a:lnTo>
                  <a:lnTo>
                    <a:pt x="13" y="98"/>
                  </a:lnTo>
                  <a:lnTo>
                    <a:pt x="13" y="99"/>
                  </a:lnTo>
                  <a:lnTo>
                    <a:pt x="86" y="121"/>
                  </a:lnTo>
                  <a:lnTo>
                    <a:pt x="14" y="142"/>
                  </a:lnTo>
                  <a:lnTo>
                    <a:pt x="14" y="142"/>
                  </a:lnTo>
                  <a:lnTo>
                    <a:pt x="14" y="142"/>
                  </a:lnTo>
                  <a:lnTo>
                    <a:pt x="88" y="133"/>
                  </a:lnTo>
                  <a:lnTo>
                    <a:pt x="29" y="183"/>
                  </a:lnTo>
                  <a:lnTo>
                    <a:pt x="29" y="183"/>
                  </a:lnTo>
                  <a:lnTo>
                    <a:pt x="29" y="184"/>
                  </a:lnTo>
                  <a:lnTo>
                    <a:pt x="30" y="183"/>
                  </a:lnTo>
                  <a:lnTo>
                    <a:pt x="77" y="159"/>
                  </a:lnTo>
                  <a:lnTo>
                    <a:pt x="88" y="142"/>
                  </a:lnTo>
                  <a:lnTo>
                    <a:pt x="101" y="142"/>
                  </a:lnTo>
                  <a:lnTo>
                    <a:pt x="93" y="135"/>
                  </a:lnTo>
                  <a:lnTo>
                    <a:pt x="121" y="89"/>
                  </a:lnTo>
                  <a:lnTo>
                    <a:pt x="104" y="144"/>
                  </a:lnTo>
                  <a:lnTo>
                    <a:pt x="104" y="14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39" name="Freeform 84">
              <a:extLst>
                <a:ext uri="{FF2B5EF4-FFF2-40B4-BE49-F238E27FC236}">
                  <a16:creationId xmlns:a16="http://schemas.microsoft.com/office/drawing/2014/main" id="{6FA82AC6-A6A1-4B1A-92F1-79026426722A}"/>
                </a:ext>
              </a:extLst>
            </p:cNvPr>
            <p:cNvSpPr>
              <a:spLocks/>
            </p:cNvSpPr>
            <p:nvPr userDrawn="1"/>
          </p:nvSpPr>
          <p:spPr bwMode="auto">
            <a:xfrm>
              <a:off x="6923088" y="4475163"/>
              <a:ext cx="387350" cy="369888"/>
            </a:xfrm>
            <a:custGeom>
              <a:avLst/>
              <a:gdLst>
                <a:gd name="T0" fmla="*/ 161 w 244"/>
                <a:gd name="T1" fmla="*/ 152 h 233"/>
                <a:gd name="T2" fmla="*/ 76 w 244"/>
                <a:gd name="T3" fmla="*/ 233 h 233"/>
                <a:gd name="T4" fmla="*/ 55 w 244"/>
                <a:gd name="T5" fmla="*/ 221 h 233"/>
                <a:gd name="T6" fmla="*/ 27 w 244"/>
                <a:gd name="T7" fmla="*/ 197 h 233"/>
                <a:gd name="T8" fmla="*/ 9 w 244"/>
                <a:gd name="T9" fmla="*/ 166 h 233"/>
                <a:gd name="T10" fmla="*/ 2 w 244"/>
                <a:gd name="T11" fmla="*/ 144 h 233"/>
                <a:gd name="T12" fmla="*/ 1 w 244"/>
                <a:gd name="T13" fmla="*/ 108 h 233"/>
                <a:gd name="T14" fmla="*/ 9 w 244"/>
                <a:gd name="T15" fmla="*/ 74 h 233"/>
                <a:gd name="T16" fmla="*/ 21 w 244"/>
                <a:gd name="T17" fmla="*/ 53 h 233"/>
                <a:gd name="T18" fmla="*/ 46 w 244"/>
                <a:gd name="T19" fmla="*/ 26 h 233"/>
                <a:gd name="T20" fmla="*/ 77 w 244"/>
                <a:gd name="T21" fmla="*/ 7 h 233"/>
                <a:gd name="T22" fmla="*/ 96 w 244"/>
                <a:gd name="T23" fmla="*/ 2 h 233"/>
                <a:gd name="T24" fmla="*/ 127 w 244"/>
                <a:gd name="T25" fmla="*/ 0 h 233"/>
                <a:gd name="T26" fmla="*/ 156 w 244"/>
                <a:gd name="T27" fmla="*/ 5 h 233"/>
                <a:gd name="T28" fmla="*/ 177 w 244"/>
                <a:gd name="T29" fmla="*/ 13 h 233"/>
                <a:gd name="T30" fmla="*/ 205 w 244"/>
                <a:gd name="T31" fmla="*/ 33 h 233"/>
                <a:gd name="T32" fmla="*/ 226 w 244"/>
                <a:gd name="T33" fmla="*/ 59 h 233"/>
                <a:gd name="T34" fmla="*/ 237 w 244"/>
                <a:gd name="T35" fmla="*/ 82 h 233"/>
                <a:gd name="T36" fmla="*/ 244 w 244"/>
                <a:gd name="T37" fmla="*/ 119 h 233"/>
                <a:gd name="T38" fmla="*/ 238 w 244"/>
                <a:gd name="T39" fmla="*/ 157 h 233"/>
                <a:gd name="T40" fmla="*/ 223 w 244"/>
                <a:gd name="T41" fmla="*/ 188 h 233"/>
                <a:gd name="T42" fmla="*/ 199 w 244"/>
                <a:gd name="T43" fmla="*/ 215 h 233"/>
                <a:gd name="T44" fmla="*/ 211 w 244"/>
                <a:gd name="T45" fmla="*/ 186 h 233"/>
                <a:gd name="T46" fmla="*/ 152 w 244"/>
                <a:gd name="T47" fmla="*/ 135 h 233"/>
                <a:gd name="T48" fmla="*/ 230 w 244"/>
                <a:gd name="T49" fmla="*/ 146 h 233"/>
                <a:gd name="T50" fmla="*/ 232 w 244"/>
                <a:gd name="T51" fmla="*/ 103 h 233"/>
                <a:gd name="T52" fmla="*/ 156 w 244"/>
                <a:gd name="T53" fmla="*/ 108 h 233"/>
                <a:gd name="T54" fmla="*/ 216 w 244"/>
                <a:gd name="T55" fmla="*/ 62 h 233"/>
                <a:gd name="T56" fmla="*/ 148 w 244"/>
                <a:gd name="T57" fmla="*/ 96 h 233"/>
                <a:gd name="T58" fmla="*/ 184 w 244"/>
                <a:gd name="T59" fmla="*/ 30 h 233"/>
                <a:gd name="T60" fmla="*/ 145 w 244"/>
                <a:gd name="T61" fmla="*/ 13 h 233"/>
                <a:gd name="T62" fmla="*/ 116 w 244"/>
                <a:gd name="T63" fmla="*/ 62 h 233"/>
                <a:gd name="T64" fmla="*/ 102 w 244"/>
                <a:gd name="T65" fmla="*/ 11 h 233"/>
                <a:gd name="T66" fmla="*/ 61 w 244"/>
                <a:gd name="T67" fmla="*/ 28 h 233"/>
                <a:gd name="T68" fmla="*/ 96 w 244"/>
                <a:gd name="T69" fmla="*/ 94 h 233"/>
                <a:gd name="T70" fmla="*/ 29 w 244"/>
                <a:gd name="T71" fmla="*/ 59 h 233"/>
                <a:gd name="T72" fmla="*/ 13 w 244"/>
                <a:gd name="T73" fmla="*/ 98 h 233"/>
                <a:gd name="T74" fmla="*/ 86 w 244"/>
                <a:gd name="T75" fmla="*/ 121 h 233"/>
                <a:gd name="T76" fmla="*/ 14 w 244"/>
                <a:gd name="T77" fmla="*/ 142 h 233"/>
                <a:gd name="T78" fmla="*/ 29 w 244"/>
                <a:gd name="T79" fmla="*/ 183 h 233"/>
                <a:gd name="T80" fmla="*/ 77 w 244"/>
                <a:gd name="T81" fmla="*/ 159 h 233"/>
                <a:gd name="T82" fmla="*/ 93 w 244"/>
                <a:gd name="T83" fmla="*/ 135 h 233"/>
                <a:gd name="T84" fmla="*/ 104 w 244"/>
                <a:gd name="T85" fmla="*/ 14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44" h="233">
                  <a:moveTo>
                    <a:pt x="104" y="144"/>
                  </a:moveTo>
                  <a:lnTo>
                    <a:pt x="148" y="144"/>
                  </a:lnTo>
                  <a:lnTo>
                    <a:pt x="161" y="152"/>
                  </a:lnTo>
                  <a:lnTo>
                    <a:pt x="102" y="152"/>
                  </a:lnTo>
                  <a:lnTo>
                    <a:pt x="79" y="225"/>
                  </a:lnTo>
                  <a:lnTo>
                    <a:pt x="76" y="233"/>
                  </a:lnTo>
                  <a:lnTo>
                    <a:pt x="76" y="233"/>
                  </a:lnTo>
                  <a:lnTo>
                    <a:pt x="66" y="228"/>
                  </a:lnTo>
                  <a:lnTo>
                    <a:pt x="55" y="221"/>
                  </a:lnTo>
                  <a:lnTo>
                    <a:pt x="45" y="214"/>
                  </a:lnTo>
                  <a:lnTo>
                    <a:pt x="36" y="206"/>
                  </a:lnTo>
                  <a:lnTo>
                    <a:pt x="27" y="197"/>
                  </a:lnTo>
                  <a:lnTo>
                    <a:pt x="20" y="187"/>
                  </a:lnTo>
                  <a:lnTo>
                    <a:pt x="14" y="177"/>
                  </a:lnTo>
                  <a:lnTo>
                    <a:pt x="9" y="166"/>
                  </a:lnTo>
                  <a:lnTo>
                    <a:pt x="9" y="166"/>
                  </a:lnTo>
                  <a:lnTo>
                    <a:pt x="5" y="156"/>
                  </a:lnTo>
                  <a:lnTo>
                    <a:pt x="2" y="144"/>
                  </a:lnTo>
                  <a:lnTo>
                    <a:pt x="0" y="132"/>
                  </a:lnTo>
                  <a:lnTo>
                    <a:pt x="0" y="121"/>
                  </a:lnTo>
                  <a:lnTo>
                    <a:pt x="1" y="108"/>
                  </a:lnTo>
                  <a:lnTo>
                    <a:pt x="2" y="96"/>
                  </a:lnTo>
                  <a:lnTo>
                    <a:pt x="5" y="85"/>
                  </a:lnTo>
                  <a:lnTo>
                    <a:pt x="9" y="74"/>
                  </a:lnTo>
                  <a:lnTo>
                    <a:pt x="9" y="74"/>
                  </a:lnTo>
                  <a:lnTo>
                    <a:pt x="14" y="63"/>
                  </a:lnTo>
                  <a:lnTo>
                    <a:pt x="21" y="53"/>
                  </a:lnTo>
                  <a:lnTo>
                    <a:pt x="28" y="43"/>
                  </a:lnTo>
                  <a:lnTo>
                    <a:pt x="36" y="34"/>
                  </a:lnTo>
                  <a:lnTo>
                    <a:pt x="46" y="26"/>
                  </a:lnTo>
                  <a:lnTo>
                    <a:pt x="56" y="19"/>
                  </a:lnTo>
                  <a:lnTo>
                    <a:pt x="67" y="12"/>
                  </a:lnTo>
                  <a:lnTo>
                    <a:pt x="77" y="7"/>
                  </a:lnTo>
                  <a:lnTo>
                    <a:pt x="77" y="7"/>
                  </a:lnTo>
                  <a:lnTo>
                    <a:pt x="87" y="5"/>
                  </a:lnTo>
                  <a:lnTo>
                    <a:pt x="96" y="2"/>
                  </a:lnTo>
                  <a:lnTo>
                    <a:pt x="107" y="0"/>
                  </a:lnTo>
                  <a:lnTo>
                    <a:pt x="116" y="0"/>
                  </a:lnTo>
                  <a:lnTo>
                    <a:pt x="127" y="0"/>
                  </a:lnTo>
                  <a:lnTo>
                    <a:pt x="137" y="0"/>
                  </a:lnTo>
                  <a:lnTo>
                    <a:pt x="146" y="2"/>
                  </a:lnTo>
                  <a:lnTo>
                    <a:pt x="156" y="5"/>
                  </a:lnTo>
                  <a:lnTo>
                    <a:pt x="156" y="5"/>
                  </a:lnTo>
                  <a:lnTo>
                    <a:pt x="166" y="8"/>
                  </a:lnTo>
                  <a:lnTo>
                    <a:pt x="177" y="13"/>
                  </a:lnTo>
                  <a:lnTo>
                    <a:pt x="186" y="19"/>
                  </a:lnTo>
                  <a:lnTo>
                    <a:pt x="196" y="25"/>
                  </a:lnTo>
                  <a:lnTo>
                    <a:pt x="205" y="33"/>
                  </a:lnTo>
                  <a:lnTo>
                    <a:pt x="213" y="41"/>
                  </a:lnTo>
                  <a:lnTo>
                    <a:pt x="220" y="49"/>
                  </a:lnTo>
                  <a:lnTo>
                    <a:pt x="226" y="59"/>
                  </a:lnTo>
                  <a:lnTo>
                    <a:pt x="226" y="59"/>
                  </a:lnTo>
                  <a:lnTo>
                    <a:pt x="232" y="70"/>
                  </a:lnTo>
                  <a:lnTo>
                    <a:pt x="237" y="82"/>
                  </a:lnTo>
                  <a:lnTo>
                    <a:pt x="240" y="94"/>
                  </a:lnTo>
                  <a:lnTo>
                    <a:pt x="243" y="107"/>
                  </a:lnTo>
                  <a:lnTo>
                    <a:pt x="244" y="119"/>
                  </a:lnTo>
                  <a:lnTo>
                    <a:pt x="243" y="132"/>
                  </a:lnTo>
                  <a:lnTo>
                    <a:pt x="241" y="145"/>
                  </a:lnTo>
                  <a:lnTo>
                    <a:pt x="238" y="157"/>
                  </a:lnTo>
                  <a:lnTo>
                    <a:pt x="238" y="157"/>
                  </a:lnTo>
                  <a:lnTo>
                    <a:pt x="232" y="173"/>
                  </a:lnTo>
                  <a:lnTo>
                    <a:pt x="223" y="188"/>
                  </a:lnTo>
                  <a:lnTo>
                    <a:pt x="212" y="202"/>
                  </a:lnTo>
                  <a:lnTo>
                    <a:pt x="206" y="210"/>
                  </a:lnTo>
                  <a:lnTo>
                    <a:pt x="199" y="215"/>
                  </a:lnTo>
                  <a:lnTo>
                    <a:pt x="196" y="210"/>
                  </a:lnTo>
                  <a:lnTo>
                    <a:pt x="166" y="162"/>
                  </a:lnTo>
                  <a:lnTo>
                    <a:pt x="211" y="186"/>
                  </a:lnTo>
                  <a:lnTo>
                    <a:pt x="211" y="186"/>
                  </a:lnTo>
                  <a:lnTo>
                    <a:pt x="212" y="186"/>
                  </a:lnTo>
                  <a:lnTo>
                    <a:pt x="152" y="135"/>
                  </a:lnTo>
                  <a:lnTo>
                    <a:pt x="229" y="146"/>
                  </a:lnTo>
                  <a:lnTo>
                    <a:pt x="229" y="146"/>
                  </a:lnTo>
                  <a:lnTo>
                    <a:pt x="230" y="146"/>
                  </a:lnTo>
                  <a:lnTo>
                    <a:pt x="229" y="146"/>
                  </a:lnTo>
                  <a:lnTo>
                    <a:pt x="157" y="121"/>
                  </a:lnTo>
                  <a:lnTo>
                    <a:pt x="232" y="103"/>
                  </a:lnTo>
                  <a:lnTo>
                    <a:pt x="232" y="103"/>
                  </a:lnTo>
                  <a:lnTo>
                    <a:pt x="232" y="102"/>
                  </a:lnTo>
                  <a:lnTo>
                    <a:pt x="156" y="108"/>
                  </a:lnTo>
                  <a:lnTo>
                    <a:pt x="210" y="67"/>
                  </a:lnTo>
                  <a:lnTo>
                    <a:pt x="216" y="62"/>
                  </a:lnTo>
                  <a:lnTo>
                    <a:pt x="216" y="62"/>
                  </a:lnTo>
                  <a:lnTo>
                    <a:pt x="214" y="62"/>
                  </a:lnTo>
                  <a:lnTo>
                    <a:pt x="158" y="91"/>
                  </a:lnTo>
                  <a:lnTo>
                    <a:pt x="148" y="96"/>
                  </a:lnTo>
                  <a:lnTo>
                    <a:pt x="185" y="30"/>
                  </a:lnTo>
                  <a:lnTo>
                    <a:pt x="185" y="30"/>
                  </a:lnTo>
                  <a:lnTo>
                    <a:pt x="184" y="30"/>
                  </a:lnTo>
                  <a:lnTo>
                    <a:pt x="136" y="88"/>
                  </a:lnTo>
                  <a:lnTo>
                    <a:pt x="145" y="13"/>
                  </a:lnTo>
                  <a:lnTo>
                    <a:pt x="145" y="13"/>
                  </a:lnTo>
                  <a:lnTo>
                    <a:pt x="144" y="13"/>
                  </a:lnTo>
                  <a:lnTo>
                    <a:pt x="122" y="85"/>
                  </a:lnTo>
                  <a:lnTo>
                    <a:pt x="116" y="62"/>
                  </a:lnTo>
                  <a:lnTo>
                    <a:pt x="103" y="11"/>
                  </a:lnTo>
                  <a:lnTo>
                    <a:pt x="103" y="11"/>
                  </a:lnTo>
                  <a:lnTo>
                    <a:pt x="102" y="11"/>
                  </a:lnTo>
                  <a:lnTo>
                    <a:pt x="103" y="16"/>
                  </a:lnTo>
                  <a:lnTo>
                    <a:pt x="108" y="88"/>
                  </a:lnTo>
                  <a:lnTo>
                    <a:pt x="61" y="28"/>
                  </a:lnTo>
                  <a:lnTo>
                    <a:pt x="61" y="28"/>
                  </a:lnTo>
                  <a:lnTo>
                    <a:pt x="61" y="28"/>
                  </a:lnTo>
                  <a:lnTo>
                    <a:pt x="96" y="94"/>
                  </a:lnTo>
                  <a:lnTo>
                    <a:pt x="30" y="59"/>
                  </a:lnTo>
                  <a:lnTo>
                    <a:pt x="30" y="59"/>
                  </a:lnTo>
                  <a:lnTo>
                    <a:pt x="29" y="59"/>
                  </a:lnTo>
                  <a:lnTo>
                    <a:pt x="82" y="102"/>
                  </a:lnTo>
                  <a:lnTo>
                    <a:pt x="88" y="107"/>
                  </a:lnTo>
                  <a:lnTo>
                    <a:pt x="13" y="98"/>
                  </a:lnTo>
                  <a:lnTo>
                    <a:pt x="13" y="98"/>
                  </a:lnTo>
                  <a:lnTo>
                    <a:pt x="13" y="99"/>
                  </a:lnTo>
                  <a:lnTo>
                    <a:pt x="86" y="121"/>
                  </a:lnTo>
                  <a:lnTo>
                    <a:pt x="14" y="142"/>
                  </a:lnTo>
                  <a:lnTo>
                    <a:pt x="14" y="142"/>
                  </a:lnTo>
                  <a:lnTo>
                    <a:pt x="14" y="142"/>
                  </a:lnTo>
                  <a:lnTo>
                    <a:pt x="88" y="133"/>
                  </a:lnTo>
                  <a:lnTo>
                    <a:pt x="29" y="183"/>
                  </a:lnTo>
                  <a:lnTo>
                    <a:pt x="29" y="183"/>
                  </a:lnTo>
                  <a:lnTo>
                    <a:pt x="29" y="184"/>
                  </a:lnTo>
                  <a:lnTo>
                    <a:pt x="30" y="183"/>
                  </a:lnTo>
                  <a:lnTo>
                    <a:pt x="77" y="159"/>
                  </a:lnTo>
                  <a:lnTo>
                    <a:pt x="88" y="142"/>
                  </a:lnTo>
                  <a:lnTo>
                    <a:pt x="101" y="142"/>
                  </a:lnTo>
                  <a:lnTo>
                    <a:pt x="93" y="135"/>
                  </a:lnTo>
                  <a:lnTo>
                    <a:pt x="121" y="89"/>
                  </a:lnTo>
                  <a:lnTo>
                    <a:pt x="104" y="144"/>
                  </a:lnTo>
                  <a:lnTo>
                    <a:pt x="104" y="14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0" name="Freeform 85">
              <a:extLst>
                <a:ext uri="{FF2B5EF4-FFF2-40B4-BE49-F238E27FC236}">
                  <a16:creationId xmlns:a16="http://schemas.microsoft.com/office/drawing/2014/main" id="{B1F64223-E43D-F1AB-AD4F-F687731B5E2A}"/>
                </a:ext>
              </a:extLst>
            </p:cNvPr>
            <p:cNvSpPr>
              <a:spLocks/>
            </p:cNvSpPr>
            <p:nvPr userDrawn="1"/>
          </p:nvSpPr>
          <p:spPr bwMode="auto">
            <a:xfrm>
              <a:off x="7337426" y="4533901"/>
              <a:ext cx="265113" cy="266700"/>
            </a:xfrm>
            <a:custGeom>
              <a:avLst/>
              <a:gdLst>
                <a:gd name="T0" fmla="*/ 59 w 167"/>
                <a:gd name="T1" fmla="*/ 168 h 168"/>
                <a:gd name="T2" fmla="*/ 0 w 167"/>
                <a:gd name="T3" fmla="*/ 168 h 168"/>
                <a:gd name="T4" fmla="*/ 47 w 167"/>
                <a:gd name="T5" fmla="*/ 0 h 168"/>
                <a:gd name="T6" fmla="*/ 167 w 167"/>
                <a:gd name="T7" fmla="*/ 0 h 168"/>
                <a:gd name="T8" fmla="*/ 156 w 167"/>
                <a:gd name="T9" fmla="*/ 40 h 168"/>
                <a:gd name="T10" fmla="*/ 94 w 167"/>
                <a:gd name="T11" fmla="*/ 40 h 168"/>
                <a:gd name="T12" fmla="*/ 87 w 167"/>
                <a:gd name="T13" fmla="*/ 68 h 168"/>
                <a:gd name="T14" fmla="*/ 148 w 167"/>
                <a:gd name="T15" fmla="*/ 68 h 168"/>
                <a:gd name="T16" fmla="*/ 137 w 167"/>
                <a:gd name="T17" fmla="*/ 106 h 168"/>
                <a:gd name="T18" fmla="*/ 76 w 167"/>
                <a:gd name="T19" fmla="*/ 106 h 168"/>
                <a:gd name="T20" fmla="*/ 59 w 167"/>
                <a:gd name="T21" fmla="*/ 168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7" h="168">
                  <a:moveTo>
                    <a:pt x="59" y="168"/>
                  </a:moveTo>
                  <a:lnTo>
                    <a:pt x="0" y="168"/>
                  </a:lnTo>
                  <a:lnTo>
                    <a:pt x="47" y="0"/>
                  </a:lnTo>
                  <a:lnTo>
                    <a:pt x="167" y="0"/>
                  </a:lnTo>
                  <a:lnTo>
                    <a:pt x="156" y="40"/>
                  </a:lnTo>
                  <a:lnTo>
                    <a:pt x="94" y="40"/>
                  </a:lnTo>
                  <a:lnTo>
                    <a:pt x="87" y="68"/>
                  </a:lnTo>
                  <a:lnTo>
                    <a:pt x="148" y="68"/>
                  </a:lnTo>
                  <a:lnTo>
                    <a:pt x="137" y="106"/>
                  </a:lnTo>
                  <a:lnTo>
                    <a:pt x="76" y="106"/>
                  </a:lnTo>
                  <a:lnTo>
                    <a:pt x="59" y="16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4" name="Freeform 86">
              <a:extLst>
                <a:ext uri="{FF2B5EF4-FFF2-40B4-BE49-F238E27FC236}">
                  <a16:creationId xmlns:a16="http://schemas.microsoft.com/office/drawing/2014/main" id="{6587FF7E-32EE-8ACC-DBD9-FBD7B9FF6D34}"/>
                </a:ext>
              </a:extLst>
            </p:cNvPr>
            <p:cNvSpPr>
              <a:spLocks noEditPoints="1"/>
            </p:cNvSpPr>
            <p:nvPr userDrawn="1"/>
          </p:nvSpPr>
          <p:spPr bwMode="auto">
            <a:xfrm>
              <a:off x="7553326" y="4533901"/>
              <a:ext cx="166688" cy="266700"/>
            </a:xfrm>
            <a:custGeom>
              <a:avLst/>
              <a:gdLst>
                <a:gd name="T0" fmla="*/ 58 w 105"/>
                <a:gd name="T1" fmla="*/ 168 h 168"/>
                <a:gd name="T2" fmla="*/ 0 w 105"/>
                <a:gd name="T3" fmla="*/ 168 h 168"/>
                <a:gd name="T4" fmla="*/ 34 w 105"/>
                <a:gd name="T5" fmla="*/ 46 h 168"/>
                <a:gd name="T6" fmla="*/ 93 w 105"/>
                <a:gd name="T7" fmla="*/ 46 h 168"/>
                <a:gd name="T8" fmla="*/ 58 w 105"/>
                <a:gd name="T9" fmla="*/ 168 h 168"/>
                <a:gd name="T10" fmla="*/ 95 w 105"/>
                <a:gd name="T11" fmla="*/ 34 h 168"/>
                <a:gd name="T12" fmla="*/ 38 w 105"/>
                <a:gd name="T13" fmla="*/ 34 h 168"/>
                <a:gd name="T14" fmla="*/ 47 w 105"/>
                <a:gd name="T15" fmla="*/ 0 h 168"/>
                <a:gd name="T16" fmla="*/ 105 w 105"/>
                <a:gd name="T17" fmla="*/ 0 h 168"/>
                <a:gd name="T18" fmla="*/ 95 w 105"/>
                <a:gd name="T19" fmla="*/ 34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5" h="168">
                  <a:moveTo>
                    <a:pt x="58" y="168"/>
                  </a:moveTo>
                  <a:lnTo>
                    <a:pt x="0" y="168"/>
                  </a:lnTo>
                  <a:lnTo>
                    <a:pt x="34" y="46"/>
                  </a:lnTo>
                  <a:lnTo>
                    <a:pt x="93" y="46"/>
                  </a:lnTo>
                  <a:lnTo>
                    <a:pt x="58" y="168"/>
                  </a:lnTo>
                  <a:close/>
                  <a:moveTo>
                    <a:pt x="95" y="34"/>
                  </a:moveTo>
                  <a:lnTo>
                    <a:pt x="38" y="34"/>
                  </a:lnTo>
                  <a:lnTo>
                    <a:pt x="47" y="0"/>
                  </a:lnTo>
                  <a:lnTo>
                    <a:pt x="105" y="0"/>
                  </a:lnTo>
                  <a:lnTo>
                    <a:pt x="95" y="3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5" name="Freeform 87">
              <a:extLst>
                <a:ext uri="{FF2B5EF4-FFF2-40B4-BE49-F238E27FC236}">
                  <a16:creationId xmlns:a16="http://schemas.microsoft.com/office/drawing/2014/main" id="{870BD5FC-FC17-61FF-4306-EA0A20FD94B2}"/>
                </a:ext>
              </a:extLst>
            </p:cNvPr>
            <p:cNvSpPr>
              <a:spLocks noEditPoints="1"/>
            </p:cNvSpPr>
            <p:nvPr userDrawn="1"/>
          </p:nvSpPr>
          <p:spPr bwMode="auto">
            <a:xfrm>
              <a:off x="7685088" y="4533901"/>
              <a:ext cx="273050" cy="269875"/>
            </a:xfrm>
            <a:custGeom>
              <a:avLst/>
              <a:gdLst>
                <a:gd name="T0" fmla="*/ 125 w 172"/>
                <a:gd name="T1" fmla="*/ 168 h 170"/>
                <a:gd name="T2" fmla="*/ 68 w 172"/>
                <a:gd name="T3" fmla="*/ 168 h 170"/>
                <a:gd name="T4" fmla="*/ 72 w 172"/>
                <a:gd name="T5" fmla="*/ 154 h 170"/>
                <a:gd name="T6" fmla="*/ 72 w 172"/>
                <a:gd name="T7" fmla="*/ 154 h 170"/>
                <a:gd name="T8" fmla="*/ 64 w 172"/>
                <a:gd name="T9" fmla="*/ 161 h 170"/>
                <a:gd name="T10" fmla="*/ 54 w 172"/>
                <a:gd name="T11" fmla="*/ 165 h 170"/>
                <a:gd name="T12" fmla="*/ 44 w 172"/>
                <a:gd name="T13" fmla="*/ 169 h 170"/>
                <a:gd name="T14" fmla="*/ 31 w 172"/>
                <a:gd name="T15" fmla="*/ 170 h 170"/>
                <a:gd name="T16" fmla="*/ 31 w 172"/>
                <a:gd name="T17" fmla="*/ 170 h 170"/>
                <a:gd name="T18" fmla="*/ 24 w 172"/>
                <a:gd name="T19" fmla="*/ 170 h 170"/>
                <a:gd name="T20" fmla="*/ 18 w 172"/>
                <a:gd name="T21" fmla="*/ 169 h 170"/>
                <a:gd name="T22" fmla="*/ 12 w 172"/>
                <a:gd name="T23" fmla="*/ 167 h 170"/>
                <a:gd name="T24" fmla="*/ 9 w 172"/>
                <a:gd name="T25" fmla="*/ 163 h 170"/>
                <a:gd name="T26" fmla="*/ 5 w 172"/>
                <a:gd name="T27" fmla="*/ 160 h 170"/>
                <a:gd name="T28" fmla="*/ 2 w 172"/>
                <a:gd name="T29" fmla="*/ 155 h 170"/>
                <a:gd name="T30" fmla="*/ 0 w 172"/>
                <a:gd name="T31" fmla="*/ 149 h 170"/>
                <a:gd name="T32" fmla="*/ 0 w 172"/>
                <a:gd name="T33" fmla="*/ 142 h 170"/>
                <a:gd name="T34" fmla="*/ 0 w 172"/>
                <a:gd name="T35" fmla="*/ 142 h 170"/>
                <a:gd name="T36" fmla="*/ 2 w 172"/>
                <a:gd name="T37" fmla="*/ 126 h 170"/>
                <a:gd name="T38" fmla="*/ 5 w 172"/>
                <a:gd name="T39" fmla="*/ 106 h 170"/>
                <a:gd name="T40" fmla="*/ 12 w 172"/>
                <a:gd name="T41" fmla="*/ 86 h 170"/>
                <a:gd name="T42" fmla="*/ 20 w 172"/>
                <a:gd name="T43" fmla="*/ 68 h 170"/>
                <a:gd name="T44" fmla="*/ 20 w 172"/>
                <a:gd name="T45" fmla="*/ 68 h 170"/>
                <a:gd name="T46" fmla="*/ 24 w 172"/>
                <a:gd name="T47" fmla="*/ 62 h 170"/>
                <a:gd name="T48" fmla="*/ 29 w 172"/>
                <a:gd name="T49" fmla="*/ 58 h 170"/>
                <a:gd name="T50" fmla="*/ 33 w 172"/>
                <a:gd name="T51" fmla="*/ 53 h 170"/>
                <a:gd name="T52" fmla="*/ 39 w 172"/>
                <a:gd name="T53" fmla="*/ 50 h 170"/>
                <a:gd name="T54" fmla="*/ 45 w 172"/>
                <a:gd name="T55" fmla="*/ 47 h 170"/>
                <a:gd name="T56" fmla="*/ 51 w 172"/>
                <a:gd name="T57" fmla="*/ 45 h 170"/>
                <a:gd name="T58" fmla="*/ 58 w 172"/>
                <a:gd name="T59" fmla="*/ 44 h 170"/>
                <a:gd name="T60" fmla="*/ 65 w 172"/>
                <a:gd name="T61" fmla="*/ 44 h 170"/>
                <a:gd name="T62" fmla="*/ 65 w 172"/>
                <a:gd name="T63" fmla="*/ 44 h 170"/>
                <a:gd name="T64" fmla="*/ 77 w 172"/>
                <a:gd name="T65" fmla="*/ 45 h 170"/>
                <a:gd name="T66" fmla="*/ 86 w 172"/>
                <a:gd name="T67" fmla="*/ 48 h 170"/>
                <a:gd name="T68" fmla="*/ 93 w 172"/>
                <a:gd name="T69" fmla="*/ 53 h 170"/>
                <a:gd name="T70" fmla="*/ 98 w 172"/>
                <a:gd name="T71" fmla="*/ 60 h 170"/>
                <a:gd name="T72" fmla="*/ 114 w 172"/>
                <a:gd name="T73" fmla="*/ 0 h 170"/>
                <a:gd name="T74" fmla="*/ 172 w 172"/>
                <a:gd name="T75" fmla="*/ 0 h 170"/>
                <a:gd name="T76" fmla="*/ 125 w 172"/>
                <a:gd name="T77" fmla="*/ 168 h 170"/>
                <a:gd name="T78" fmla="*/ 81 w 172"/>
                <a:gd name="T79" fmla="*/ 82 h 170"/>
                <a:gd name="T80" fmla="*/ 81 w 172"/>
                <a:gd name="T81" fmla="*/ 82 h 170"/>
                <a:gd name="T82" fmla="*/ 78 w 172"/>
                <a:gd name="T83" fmla="*/ 82 h 170"/>
                <a:gd name="T84" fmla="*/ 74 w 172"/>
                <a:gd name="T85" fmla="*/ 84 h 170"/>
                <a:gd name="T86" fmla="*/ 71 w 172"/>
                <a:gd name="T87" fmla="*/ 86 h 170"/>
                <a:gd name="T88" fmla="*/ 68 w 172"/>
                <a:gd name="T89" fmla="*/ 91 h 170"/>
                <a:gd name="T90" fmla="*/ 68 w 172"/>
                <a:gd name="T91" fmla="*/ 91 h 170"/>
                <a:gd name="T92" fmla="*/ 63 w 172"/>
                <a:gd name="T93" fmla="*/ 106 h 170"/>
                <a:gd name="T94" fmla="*/ 61 w 172"/>
                <a:gd name="T95" fmla="*/ 114 h 170"/>
                <a:gd name="T96" fmla="*/ 60 w 172"/>
                <a:gd name="T97" fmla="*/ 121 h 170"/>
                <a:gd name="T98" fmla="*/ 60 w 172"/>
                <a:gd name="T99" fmla="*/ 121 h 170"/>
                <a:gd name="T100" fmla="*/ 61 w 172"/>
                <a:gd name="T101" fmla="*/ 125 h 170"/>
                <a:gd name="T102" fmla="*/ 63 w 172"/>
                <a:gd name="T103" fmla="*/ 127 h 170"/>
                <a:gd name="T104" fmla="*/ 65 w 172"/>
                <a:gd name="T105" fmla="*/ 129 h 170"/>
                <a:gd name="T106" fmla="*/ 70 w 172"/>
                <a:gd name="T107" fmla="*/ 130 h 170"/>
                <a:gd name="T108" fmla="*/ 70 w 172"/>
                <a:gd name="T109" fmla="*/ 130 h 170"/>
                <a:gd name="T110" fmla="*/ 74 w 172"/>
                <a:gd name="T111" fmla="*/ 129 h 170"/>
                <a:gd name="T112" fmla="*/ 79 w 172"/>
                <a:gd name="T113" fmla="*/ 127 h 170"/>
                <a:gd name="T114" fmla="*/ 91 w 172"/>
                <a:gd name="T115" fmla="*/ 87 h 170"/>
                <a:gd name="T116" fmla="*/ 91 w 172"/>
                <a:gd name="T117" fmla="*/ 87 h 170"/>
                <a:gd name="T118" fmla="*/ 87 w 172"/>
                <a:gd name="T119" fmla="*/ 84 h 170"/>
                <a:gd name="T120" fmla="*/ 81 w 172"/>
                <a:gd name="T121" fmla="*/ 82 h 170"/>
                <a:gd name="T122" fmla="*/ 81 w 172"/>
                <a:gd name="T123" fmla="*/ 82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72" h="170">
                  <a:moveTo>
                    <a:pt x="125" y="168"/>
                  </a:moveTo>
                  <a:lnTo>
                    <a:pt x="68" y="168"/>
                  </a:lnTo>
                  <a:lnTo>
                    <a:pt x="72" y="154"/>
                  </a:lnTo>
                  <a:lnTo>
                    <a:pt x="72" y="154"/>
                  </a:lnTo>
                  <a:lnTo>
                    <a:pt x="64" y="161"/>
                  </a:lnTo>
                  <a:lnTo>
                    <a:pt x="54" y="165"/>
                  </a:lnTo>
                  <a:lnTo>
                    <a:pt x="44" y="169"/>
                  </a:lnTo>
                  <a:lnTo>
                    <a:pt x="31" y="170"/>
                  </a:lnTo>
                  <a:lnTo>
                    <a:pt x="31" y="170"/>
                  </a:lnTo>
                  <a:lnTo>
                    <a:pt x="24" y="170"/>
                  </a:lnTo>
                  <a:lnTo>
                    <a:pt x="18" y="169"/>
                  </a:lnTo>
                  <a:lnTo>
                    <a:pt x="12" y="167"/>
                  </a:lnTo>
                  <a:lnTo>
                    <a:pt x="9" y="163"/>
                  </a:lnTo>
                  <a:lnTo>
                    <a:pt x="5" y="160"/>
                  </a:lnTo>
                  <a:lnTo>
                    <a:pt x="2" y="155"/>
                  </a:lnTo>
                  <a:lnTo>
                    <a:pt x="0" y="149"/>
                  </a:lnTo>
                  <a:lnTo>
                    <a:pt x="0" y="142"/>
                  </a:lnTo>
                  <a:lnTo>
                    <a:pt x="0" y="142"/>
                  </a:lnTo>
                  <a:lnTo>
                    <a:pt x="2" y="126"/>
                  </a:lnTo>
                  <a:lnTo>
                    <a:pt x="5" y="106"/>
                  </a:lnTo>
                  <a:lnTo>
                    <a:pt x="12" y="86"/>
                  </a:lnTo>
                  <a:lnTo>
                    <a:pt x="20" y="68"/>
                  </a:lnTo>
                  <a:lnTo>
                    <a:pt x="20" y="68"/>
                  </a:lnTo>
                  <a:lnTo>
                    <a:pt x="24" y="62"/>
                  </a:lnTo>
                  <a:lnTo>
                    <a:pt x="29" y="58"/>
                  </a:lnTo>
                  <a:lnTo>
                    <a:pt x="33" y="53"/>
                  </a:lnTo>
                  <a:lnTo>
                    <a:pt x="39" y="50"/>
                  </a:lnTo>
                  <a:lnTo>
                    <a:pt x="45" y="47"/>
                  </a:lnTo>
                  <a:lnTo>
                    <a:pt x="51" y="45"/>
                  </a:lnTo>
                  <a:lnTo>
                    <a:pt x="58" y="44"/>
                  </a:lnTo>
                  <a:lnTo>
                    <a:pt x="65" y="44"/>
                  </a:lnTo>
                  <a:lnTo>
                    <a:pt x="65" y="44"/>
                  </a:lnTo>
                  <a:lnTo>
                    <a:pt x="77" y="45"/>
                  </a:lnTo>
                  <a:lnTo>
                    <a:pt x="86" y="48"/>
                  </a:lnTo>
                  <a:lnTo>
                    <a:pt x="93" y="53"/>
                  </a:lnTo>
                  <a:lnTo>
                    <a:pt x="98" y="60"/>
                  </a:lnTo>
                  <a:lnTo>
                    <a:pt x="114" y="0"/>
                  </a:lnTo>
                  <a:lnTo>
                    <a:pt x="172" y="0"/>
                  </a:lnTo>
                  <a:lnTo>
                    <a:pt x="125" y="168"/>
                  </a:lnTo>
                  <a:close/>
                  <a:moveTo>
                    <a:pt x="81" y="82"/>
                  </a:moveTo>
                  <a:lnTo>
                    <a:pt x="81" y="82"/>
                  </a:lnTo>
                  <a:lnTo>
                    <a:pt x="78" y="82"/>
                  </a:lnTo>
                  <a:lnTo>
                    <a:pt x="74" y="84"/>
                  </a:lnTo>
                  <a:lnTo>
                    <a:pt x="71" y="86"/>
                  </a:lnTo>
                  <a:lnTo>
                    <a:pt x="68" y="91"/>
                  </a:lnTo>
                  <a:lnTo>
                    <a:pt x="68" y="91"/>
                  </a:lnTo>
                  <a:lnTo>
                    <a:pt x="63" y="106"/>
                  </a:lnTo>
                  <a:lnTo>
                    <a:pt x="61" y="114"/>
                  </a:lnTo>
                  <a:lnTo>
                    <a:pt x="60" y="121"/>
                  </a:lnTo>
                  <a:lnTo>
                    <a:pt x="60" y="121"/>
                  </a:lnTo>
                  <a:lnTo>
                    <a:pt x="61" y="125"/>
                  </a:lnTo>
                  <a:lnTo>
                    <a:pt x="63" y="127"/>
                  </a:lnTo>
                  <a:lnTo>
                    <a:pt x="65" y="129"/>
                  </a:lnTo>
                  <a:lnTo>
                    <a:pt x="70" y="130"/>
                  </a:lnTo>
                  <a:lnTo>
                    <a:pt x="70" y="130"/>
                  </a:lnTo>
                  <a:lnTo>
                    <a:pt x="74" y="129"/>
                  </a:lnTo>
                  <a:lnTo>
                    <a:pt x="79" y="127"/>
                  </a:lnTo>
                  <a:lnTo>
                    <a:pt x="91" y="87"/>
                  </a:lnTo>
                  <a:lnTo>
                    <a:pt x="91" y="87"/>
                  </a:lnTo>
                  <a:lnTo>
                    <a:pt x="87" y="84"/>
                  </a:lnTo>
                  <a:lnTo>
                    <a:pt x="81" y="82"/>
                  </a:lnTo>
                  <a:lnTo>
                    <a:pt x="81" y="8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6" name="Freeform 88">
              <a:extLst>
                <a:ext uri="{FF2B5EF4-FFF2-40B4-BE49-F238E27FC236}">
                  <a16:creationId xmlns:a16="http://schemas.microsoft.com/office/drawing/2014/main" id="{E53817C9-9D43-896C-5EF1-D8AFAD8C5DBD}"/>
                </a:ext>
              </a:extLst>
            </p:cNvPr>
            <p:cNvSpPr>
              <a:spLocks noEditPoints="1"/>
            </p:cNvSpPr>
            <p:nvPr userDrawn="1"/>
          </p:nvSpPr>
          <p:spPr bwMode="auto">
            <a:xfrm>
              <a:off x="7923213" y="4602163"/>
              <a:ext cx="230188" cy="201613"/>
            </a:xfrm>
            <a:custGeom>
              <a:avLst/>
              <a:gdLst>
                <a:gd name="T0" fmla="*/ 58 w 145"/>
                <a:gd name="T1" fmla="*/ 71 h 127"/>
                <a:gd name="T2" fmla="*/ 56 w 145"/>
                <a:gd name="T3" fmla="*/ 80 h 127"/>
                <a:gd name="T4" fmla="*/ 56 w 145"/>
                <a:gd name="T5" fmla="*/ 87 h 127"/>
                <a:gd name="T6" fmla="*/ 57 w 145"/>
                <a:gd name="T7" fmla="*/ 93 h 127"/>
                <a:gd name="T8" fmla="*/ 64 w 145"/>
                <a:gd name="T9" fmla="*/ 97 h 127"/>
                <a:gd name="T10" fmla="*/ 68 w 145"/>
                <a:gd name="T11" fmla="*/ 96 h 127"/>
                <a:gd name="T12" fmla="*/ 75 w 145"/>
                <a:gd name="T13" fmla="*/ 89 h 127"/>
                <a:gd name="T14" fmla="*/ 135 w 145"/>
                <a:gd name="T15" fmla="*/ 82 h 127"/>
                <a:gd name="T16" fmla="*/ 134 w 145"/>
                <a:gd name="T17" fmla="*/ 87 h 127"/>
                <a:gd name="T18" fmla="*/ 128 w 145"/>
                <a:gd name="T19" fmla="*/ 98 h 127"/>
                <a:gd name="T20" fmla="*/ 115 w 145"/>
                <a:gd name="T21" fmla="*/ 111 h 127"/>
                <a:gd name="T22" fmla="*/ 94 w 145"/>
                <a:gd name="T23" fmla="*/ 122 h 127"/>
                <a:gd name="T24" fmla="*/ 72 w 145"/>
                <a:gd name="T25" fmla="*/ 127 h 127"/>
                <a:gd name="T26" fmla="*/ 61 w 145"/>
                <a:gd name="T27" fmla="*/ 127 h 127"/>
                <a:gd name="T28" fmla="*/ 38 w 145"/>
                <a:gd name="T29" fmla="*/ 126 h 127"/>
                <a:gd name="T30" fmla="*/ 18 w 145"/>
                <a:gd name="T31" fmla="*/ 121 h 127"/>
                <a:gd name="T32" fmla="*/ 5 w 145"/>
                <a:gd name="T33" fmla="*/ 110 h 127"/>
                <a:gd name="T34" fmla="*/ 2 w 145"/>
                <a:gd name="T35" fmla="*/ 101 h 127"/>
                <a:gd name="T36" fmla="*/ 0 w 145"/>
                <a:gd name="T37" fmla="*/ 90 h 127"/>
                <a:gd name="T38" fmla="*/ 3 w 145"/>
                <a:gd name="T39" fmla="*/ 75 h 127"/>
                <a:gd name="T40" fmla="*/ 13 w 145"/>
                <a:gd name="T41" fmla="*/ 41 h 127"/>
                <a:gd name="T42" fmla="*/ 22 w 145"/>
                <a:gd name="T43" fmla="*/ 27 h 127"/>
                <a:gd name="T44" fmla="*/ 27 w 145"/>
                <a:gd name="T45" fmla="*/ 19 h 127"/>
                <a:gd name="T46" fmla="*/ 43 w 145"/>
                <a:gd name="T47" fmla="*/ 9 h 127"/>
                <a:gd name="T48" fmla="*/ 59 w 145"/>
                <a:gd name="T49" fmla="*/ 3 h 127"/>
                <a:gd name="T50" fmla="*/ 77 w 145"/>
                <a:gd name="T51" fmla="*/ 1 h 127"/>
                <a:gd name="T52" fmla="*/ 85 w 145"/>
                <a:gd name="T53" fmla="*/ 0 h 127"/>
                <a:gd name="T54" fmla="*/ 109 w 145"/>
                <a:gd name="T55" fmla="*/ 2 h 127"/>
                <a:gd name="T56" fmla="*/ 128 w 145"/>
                <a:gd name="T57" fmla="*/ 8 h 127"/>
                <a:gd name="T58" fmla="*/ 140 w 145"/>
                <a:gd name="T59" fmla="*/ 19 h 127"/>
                <a:gd name="T60" fmla="*/ 145 w 145"/>
                <a:gd name="T61" fmla="*/ 38 h 127"/>
                <a:gd name="T62" fmla="*/ 142 w 145"/>
                <a:gd name="T63" fmla="*/ 53 h 127"/>
                <a:gd name="T64" fmla="*/ 138 w 145"/>
                <a:gd name="T65" fmla="*/ 71 h 127"/>
                <a:gd name="T66" fmla="*/ 80 w 145"/>
                <a:gd name="T67" fmla="*/ 30 h 127"/>
                <a:gd name="T68" fmla="*/ 71 w 145"/>
                <a:gd name="T69" fmla="*/ 35 h 127"/>
                <a:gd name="T70" fmla="*/ 65 w 145"/>
                <a:gd name="T71" fmla="*/ 48 h 127"/>
                <a:gd name="T72" fmla="*/ 88 w 145"/>
                <a:gd name="T73" fmla="*/ 48 h 127"/>
                <a:gd name="T74" fmla="*/ 91 w 145"/>
                <a:gd name="T75" fmla="*/ 39 h 127"/>
                <a:gd name="T76" fmla="*/ 87 w 145"/>
                <a:gd name="T77" fmla="*/ 32 h 127"/>
                <a:gd name="T78" fmla="*/ 80 w 145"/>
                <a:gd name="T79" fmla="*/ 30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45" h="127">
                  <a:moveTo>
                    <a:pt x="138" y="71"/>
                  </a:moveTo>
                  <a:lnTo>
                    <a:pt x="58" y="71"/>
                  </a:lnTo>
                  <a:lnTo>
                    <a:pt x="58" y="71"/>
                  </a:lnTo>
                  <a:lnTo>
                    <a:pt x="56" y="80"/>
                  </a:lnTo>
                  <a:lnTo>
                    <a:pt x="56" y="87"/>
                  </a:lnTo>
                  <a:lnTo>
                    <a:pt x="56" y="87"/>
                  </a:lnTo>
                  <a:lnTo>
                    <a:pt x="56" y="90"/>
                  </a:lnTo>
                  <a:lnTo>
                    <a:pt x="57" y="93"/>
                  </a:lnTo>
                  <a:lnTo>
                    <a:pt x="59" y="96"/>
                  </a:lnTo>
                  <a:lnTo>
                    <a:pt x="64" y="97"/>
                  </a:lnTo>
                  <a:lnTo>
                    <a:pt x="64" y="97"/>
                  </a:lnTo>
                  <a:lnTo>
                    <a:pt x="68" y="96"/>
                  </a:lnTo>
                  <a:lnTo>
                    <a:pt x="73" y="93"/>
                  </a:lnTo>
                  <a:lnTo>
                    <a:pt x="75" y="89"/>
                  </a:lnTo>
                  <a:lnTo>
                    <a:pt x="79" y="82"/>
                  </a:lnTo>
                  <a:lnTo>
                    <a:pt x="135" y="82"/>
                  </a:lnTo>
                  <a:lnTo>
                    <a:pt x="135" y="82"/>
                  </a:lnTo>
                  <a:lnTo>
                    <a:pt x="134" y="87"/>
                  </a:lnTo>
                  <a:lnTo>
                    <a:pt x="130" y="93"/>
                  </a:lnTo>
                  <a:lnTo>
                    <a:pt x="128" y="98"/>
                  </a:lnTo>
                  <a:lnTo>
                    <a:pt x="125" y="103"/>
                  </a:lnTo>
                  <a:lnTo>
                    <a:pt x="115" y="111"/>
                  </a:lnTo>
                  <a:lnTo>
                    <a:pt x="105" y="118"/>
                  </a:lnTo>
                  <a:lnTo>
                    <a:pt x="94" y="122"/>
                  </a:lnTo>
                  <a:lnTo>
                    <a:pt x="82" y="125"/>
                  </a:lnTo>
                  <a:lnTo>
                    <a:pt x="72" y="127"/>
                  </a:lnTo>
                  <a:lnTo>
                    <a:pt x="61" y="127"/>
                  </a:lnTo>
                  <a:lnTo>
                    <a:pt x="61" y="127"/>
                  </a:lnTo>
                  <a:lnTo>
                    <a:pt x="50" y="127"/>
                  </a:lnTo>
                  <a:lnTo>
                    <a:pt x="38" y="126"/>
                  </a:lnTo>
                  <a:lnTo>
                    <a:pt x="27" y="125"/>
                  </a:lnTo>
                  <a:lnTo>
                    <a:pt x="18" y="121"/>
                  </a:lnTo>
                  <a:lnTo>
                    <a:pt x="11" y="117"/>
                  </a:lnTo>
                  <a:lnTo>
                    <a:pt x="5" y="110"/>
                  </a:lnTo>
                  <a:lnTo>
                    <a:pt x="4" y="106"/>
                  </a:lnTo>
                  <a:lnTo>
                    <a:pt x="2" y="101"/>
                  </a:lnTo>
                  <a:lnTo>
                    <a:pt x="0" y="90"/>
                  </a:lnTo>
                  <a:lnTo>
                    <a:pt x="0" y="90"/>
                  </a:lnTo>
                  <a:lnTo>
                    <a:pt x="2" y="83"/>
                  </a:lnTo>
                  <a:lnTo>
                    <a:pt x="3" y="75"/>
                  </a:lnTo>
                  <a:lnTo>
                    <a:pt x="6" y="57"/>
                  </a:lnTo>
                  <a:lnTo>
                    <a:pt x="13" y="41"/>
                  </a:lnTo>
                  <a:lnTo>
                    <a:pt x="18" y="32"/>
                  </a:lnTo>
                  <a:lnTo>
                    <a:pt x="22" y="27"/>
                  </a:lnTo>
                  <a:lnTo>
                    <a:pt x="22" y="27"/>
                  </a:lnTo>
                  <a:lnTo>
                    <a:pt x="27" y="19"/>
                  </a:lnTo>
                  <a:lnTo>
                    <a:pt x="34" y="14"/>
                  </a:lnTo>
                  <a:lnTo>
                    <a:pt x="43" y="9"/>
                  </a:lnTo>
                  <a:lnTo>
                    <a:pt x="50" y="5"/>
                  </a:lnTo>
                  <a:lnTo>
                    <a:pt x="59" y="3"/>
                  </a:lnTo>
                  <a:lnTo>
                    <a:pt x="67" y="1"/>
                  </a:lnTo>
                  <a:lnTo>
                    <a:pt x="77" y="1"/>
                  </a:lnTo>
                  <a:lnTo>
                    <a:pt x="85" y="0"/>
                  </a:lnTo>
                  <a:lnTo>
                    <a:pt x="85" y="0"/>
                  </a:lnTo>
                  <a:lnTo>
                    <a:pt x="98" y="1"/>
                  </a:lnTo>
                  <a:lnTo>
                    <a:pt x="109" y="2"/>
                  </a:lnTo>
                  <a:lnTo>
                    <a:pt x="120" y="4"/>
                  </a:lnTo>
                  <a:lnTo>
                    <a:pt x="128" y="8"/>
                  </a:lnTo>
                  <a:lnTo>
                    <a:pt x="135" y="12"/>
                  </a:lnTo>
                  <a:lnTo>
                    <a:pt x="140" y="19"/>
                  </a:lnTo>
                  <a:lnTo>
                    <a:pt x="143" y="28"/>
                  </a:lnTo>
                  <a:lnTo>
                    <a:pt x="145" y="38"/>
                  </a:lnTo>
                  <a:lnTo>
                    <a:pt x="145" y="38"/>
                  </a:lnTo>
                  <a:lnTo>
                    <a:pt x="142" y="53"/>
                  </a:lnTo>
                  <a:lnTo>
                    <a:pt x="138" y="71"/>
                  </a:lnTo>
                  <a:lnTo>
                    <a:pt x="138" y="71"/>
                  </a:lnTo>
                  <a:close/>
                  <a:moveTo>
                    <a:pt x="80" y="30"/>
                  </a:moveTo>
                  <a:lnTo>
                    <a:pt x="80" y="30"/>
                  </a:lnTo>
                  <a:lnTo>
                    <a:pt x="75" y="31"/>
                  </a:lnTo>
                  <a:lnTo>
                    <a:pt x="71" y="35"/>
                  </a:lnTo>
                  <a:lnTo>
                    <a:pt x="67" y="39"/>
                  </a:lnTo>
                  <a:lnTo>
                    <a:pt x="65" y="48"/>
                  </a:lnTo>
                  <a:lnTo>
                    <a:pt x="88" y="48"/>
                  </a:lnTo>
                  <a:lnTo>
                    <a:pt x="88" y="48"/>
                  </a:lnTo>
                  <a:lnTo>
                    <a:pt x="91" y="39"/>
                  </a:lnTo>
                  <a:lnTo>
                    <a:pt x="91" y="39"/>
                  </a:lnTo>
                  <a:lnTo>
                    <a:pt x="89" y="35"/>
                  </a:lnTo>
                  <a:lnTo>
                    <a:pt x="87" y="32"/>
                  </a:lnTo>
                  <a:lnTo>
                    <a:pt x="85" y="31"/>
                  </a:lnTo>
                  <a:lnTo>
                    <a:pt x="80" y="30"/>
                  </a:lnTo>
                  <a:lnTo>
                    <a:pt x="80" y="3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7" name="Freeform 89">
              <a:extLst>
                <a:ext uri="{FF2B5EF4-FFF2-40B4-BE49-F238E27FC236}">
                  <a16:creationId xmlns:a16="http://schemas.microsoft.com/office/drawing/2014/main" id="{3A8DA6E0-27F8-BECB-101A-4B13372B6AA2}"/>
                </a:ext>
              </a:extLst>
            </p:cNvPr>
            <p:cNvSpPr>
              <a:spLocks/>
            </p:cNvSpPr>
            <p:nvPr userDrawn="1"/>
          </p:nvSpPr>
          <p:spPr bwMode="auto">
            <a:xfrm>
              <a:off x="8143876" y="4533901"/>
              <a:ext cx="165100" cy="266700"/>
            </a:xfrm>
            <a:custGeom>
              <a:avLst/>
              <a:gdLst>
                <a:gd name="T0" fmla="*/ 57 w 104"/>
                <a:gd name="T1" fmla="*/ 168 h 168"/>
                <a:gd name="T2" fmla="*/ 0 w 104"/>
                <a:gd name="T3" fmla="*/ 168 h 168"/>
                <a:gd name="T4" fmla="*/ 45 w 104"/>
                <a:gd name="T5" fmla="*/ 0 h 168"/>
                <a:gd name="T6" fmla="*/ 104 w 104"/>
                <a:gd name="T7" fmla="*/ 0 h 168"/>
                <a:gd name="T8" fmla="*/ 57 w 104"/>
                <a:gd name="T9" fmla="*/ 168 h 168"/>
              </a:gdLst>
              <a:ahLst/>
              <a:cxnLst>
                <a:cxn ang="0">
                  <a:pos x="T0" y="T1"/>
                </a:cxn>
                <a:cxn ang="0">
                  <a:pos x="T2" y="T3"/>
                </a:cxn>
                <a:cxn ang="0">
                  <a:pos x="T4" y="T5"/>
                </a:cxn>
                <a:cxn ang="0">
                  <a:pos x="T6" y="T7"/>
                </a:cxn>
                <a:cxn ang="0">
                  <a:pos x="T8" y="T9"/>
                </a:cxn>
              </a:cxnLst>
              <a:rect l="0" t="0" r="r" b="b"/>
              <a:pathLst>
                <a:path w="104" h="168">
                  <a:moveTo>
                    <a:pt x="57" y="168"/>
                  </a:moveTo>
                  <a:lnTo>
                    <a:pt x="0" y="168"/>
                  </a:lnTo>
                  <a:lnTo>
                    <a:pt x="45" y="0"/>
                  </a:lnTo>
                  <a:lnTo>
                    <a:pt x="104" y="0"/>
                  </a:lnTo>
                  <a:lnTo>
                    <a:pt x="57" y="16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8" name="Freeform 90">
              <a:extLst>
                <a:ext uri="{FF2B5EF4-FFF2-40B4-BE49-F238E27FC236}">
                  <a16:creationId xmlns:a16="http://schemas.microsoft.com/office/drawing/2014/main" id="{2378608F-AFEB-B8C8-813C-81DFE6965549}"/>
                </a:ext>
              </a:extLst>
            </p:cNvPr>
            <p:cNvSpPr>
              <a:spLocks noEditPoints="1"/>
            </p:cNvSpPr>
            <p:nvPr userDrawn="1"/>
          </p:nvSpPr>
          <p:spPr bwMode="auto">
            <a:xfrm>
              <a:off x="8264526" y="4533901"/>
              <a:ext cx="165100" cy="266700"/>
            </a:xfrm>
            <a:custGeom>
              <a:avLst/>
              <a:gdLst>
                <a:gd name="T0" fmla="*/ 57 w 104"/>
                <a:gd name="T1" fmla="*/ 168 h 168"/>
                <a:gd name="T2" fmla="*/ 0 w 104"/>
                <a:gd name="T3" fmla="*/ 168 h 168"/>
                <a:gd name="T4" fmla="*/ 34 w 104"/>
                <a:gd name="T5" fmla="*/ 46 h 168"/>
                <a:gd name="T6" fmla="*/ 91 w 104"/>
                <a:gd name="T7" fmla="*/ 46 h 168"/>
                <a:gd name="T8" fmla="*/ 57 w 104"/>
                <a:gd name="T9" fmla="*/ 168 h 168"/>
                <a:gd name="T10" fmla="*/ 95 w 104"/>
                <a:gd name="T11" fmla="*/ 34 h 168"/>
                <a:gd name="T12" fmla="*/ 36 w 104"/>
                <a:gd name="T13" fmla="*/ 34 h 168"/>
                <a:gd name="T14" fmla="*/ 47 w 104"/>
                <a:gd name="T15" fmla="*/ 0 h 168"/>
                <a:gd name="T16" fmla="*/ 104 w 104"/>
                <a:gd name="T17" fmla="*/ 0 h 168"/>
                <a:gd name="T18" fmla="*/ 95 w 104"/>
                <a:gd name="T19" fmla="*/ 34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4" h="168">
                  <a:moveTo>
                    <a:pt x="57" y="168"/>
                  </a:moveTo>
                  <a:lnTo>
                    <a:pt x="0" y="168"/>
                  </a:lnTo>
                  <a:lnTo>
                    <a:pt x="34" y="46"/>
                  </a:lnTo>
                  <a:lnTo>
                    <a:pt x="91" y="46"/>
                  </a:lnTo>
                  <a:lnTo>
                    <a:pt x="57" y="168"/>
                  </a:lnTo>
                  <a:close/>
                  <a:moveTo>
                    <a:pt x="95" y="34"/>
                  </a:moveTo>
                  <a:lnTo>
                    <a:pt x="36" y="34"/>
                  </a:lnTo>
                  <a:lnTo>
                    <a:pt x="47" y="0"/>
                  </a:lnTo>
                  <a:lnTo>
                    <a:pt x="104" y="0"/>
                  </a:lnTo>
                  <a:lnTo>
                    <a:pt x="95" y="3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9" name="Freeform 91">
              <a:extLst>
                <a:ext uri="{FF2B5EF4-FFF2-40B4-BE49-F238E27FC236}">
                  <a16:creationId xmlns:a16="http://schemas.microsoft.com/office/drawing/2014/main" id="{CBAF0096-8D39-7DEF-BC72-99835231D46C}"/>
                </a:ext>
              </a:extLst>
            </p:cNvPr>
            <p:cNvSpPr>
              <a:spLocks/>
            </p:cNvSpPr>
            <p:nvPr userDrawn="1"/>
          </p:nvSpPr>
          <p:spPr bwMode="auto">
            <a:xfrm>
              <a:off x="8396288" y="4564063"/>
              <a:ext cx="192088" cy="236538"/>
            </a:xfrm>
            <a:custGeom>
              <a:avLst/>
              <a:gdLst>
                <a:gd name="T0" fmla="*/ 115 w 121"/>
                <a:gd name="T1" fmla="*/ 27 h 149"/>
                <a:gd name="T2" fmla="*/ 121 w 121"/>
                <a:gd name="T3" fmla="*/ 54 h 149"/>
                <a:gd name="T4" fmla="*/ 76 w 121"/>
                <a:gd name="T5" fmla="*/ 54 h 149"/>
                <a:gd name="T6" fmla="*/ 63 w 121"/>
                <a:gd name="T7" fmla="*/ 101 h 149"/>
                <a:gd name="T8" fmla="*/ 63 w 121"/>
                <a:gd name="T9" fmla="*/ 101 h 149"/>
                <a:gd name="T10" fmla="*/ 62 w 121"/>
                <a:gd name="T11" fmla="*/ 107 h 149"/>
                <a:gd name="T12" fmla="*/ 61 w 121"/>
                <a:gd name="T13" fmla="*/ 111 h 149"/>
                <a:gd name="T14" fmla="*/ 61 w 121"/>
                <a:gd name="T15" fmla="*/ 111 h 149"/>
                <a:gd name="T16" fmla="*/ 61 w 121"/>
                <a:gd name="T17" fmla="*/ 115 h 149"/>
                <a:gd name="T18" fmla="*/ 63 w 121"/>
                <a:gd name="T19" fmla="*/ 117 h 149"/>
                <a:gd name="T20" fmla="*/ 67 w 121"/>
                <a:gd name="T21" fmla="*/ 118 h 149"/>
                <a:gd name="T22" fmla="*/ 72 w 121"/>
                <a:gd name="T23" fmla="*/ 118 h 149"/>
                <a:gd name="T24" fmla="*/ 83 w 121"/>
                <a:gd name="T25" fmla="*/ 118 h 149"/>
                <a:gd name="T26" fmla="*/ 75 w 121"/>
                <a:gd name="T27" fmla="*/ 149 h 149"/>
                <a:gd name="T28" fmla="*/ 23 w 121"/>
                <a:gd name="T29" fmla="*/ 149 h 149"/>
                <a:gd name="T30" fmla="*/ 23 w 121"/>
                <a:gd name="T31" fmla="*/ 149 h 149"/>
                <a:gd name="T32" fmla="*/ 18 w 121"/>
                <a:gd name="T33" fmla="*/ 148 h 149"/>
                <a:gd name="T34" fmla="*/ 13 w 121"/>
                <a:gd name="T35" fmla="*/ 148 h 149"/>
                <a:gd name="T36" fmla="*/ 8 w 121"/>
                <a:gd name="T37" fmla="*/ 145 h 149"/>
                <a:gd name="T38" fmla="*/ 6 w 121"/>
                <a:gd name="T39" fmla="*/ 143 h 149"/>
                <a:gd name="T40" fmla="*/ 2 w 121"/>
                <a:gd name="T41" fmla="*/ 139 h 149"/>
                <a:gd name="T42" fmla="*/ 1 w 121"/>
                <a:gd name="T43" fmla="*/ 136 h 149"/>
                <a:gd name="T44" fmla="*/ 0 w 121"/>
                <a:gd name="T45" fmla="*/ 132 h 149"/>
                <a:gd name="T46" fmla="*/ 0 w 121"/>
                <a:gd name="T47" fmla="*/ 128 h 149"/>
                <a:gd name="T48" fmla="*/ 0 w 121"/>
                <a:gd name="T49" fmla="*/ 128 h 149"/>
                <a:gd name="T50" fmla="*/ 0 w 121"/>
                <a:gd name="T51" fmla="*/ 120 h 149"/>
                <a:gd name="T52" fmla="*/ 2 w 121"/>
                <a:gd name="T53" fmla="*/ 111 h 149"/>
                <a:gd name="T54" fmla="*/ 34 w 121"/>
                <a:gd name="T55" fmla="*/ 0 h 149"/>
                <a:gd name="T56" fmla="*/ 91 w 121"/>
                <a:gd name="T57" fmla="*/ 0 h 149"/>
                <a:gd name="T58" fmla="*/ 84 w 121"/>
                <a:gd name="T59" fmla="*/ 27 h 149"/>
                <a:gd name="T60" fmla="*/ 115 w 121"/>
                <a:gd name="T61" fmla="*/ 27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21" h="149">
                  <a:moveTo>
                    <a:pt x="115" y="27"/>
                  </a:moveTo>
                  <a:lnTo>
                    <a:pt x="121" y="54"/>
                  </a:lnTo>
                  <a:lnTo>
                    <a:pt x="76" y="54"/>
                  </a:lnTo>
                  <a:lnTo>
                    <a:pt x="63" y="101"/>
                  </a:lnTo>
                  <a:lnTo>
                    <a:pt x="63" y="101"/>
                  </a:lnTo>
                  <a:lnTo>
                    <a:pt x="62" y="107"/>
                  </a:lnTo>
                  <a:lnTo>
                    <a:pt x="61" y="111"/>
                  </a:lnTo>
                  <a:lnTo>
                    <a:pt x="61" y="111"/>
                  </a:lnTo>
                  <a:lnTo>
                    <a:pt x="61" y="115"/>
                  </a:lnTo>
                  <a:lnTo>
                    <a:pt x="63" y="117"/>
                  </a:lnTo>
                  <a:lnTo>
                    <a:pt x="67" y="118"/>
                  </a:lnTo>
                  <a:lnTo>
                    <a:pt x="72" y="118"/>
                  </a:lnTo>
                  <a:lnTo>
                    <a:pt x="83" y="118"/>
                  </a:lnTo>
                  <a:lnTo>
                    <a:pt x="75" y="149"/>
                  </a:lnTo>
                  <a:lnTo>
                    <a:pt x="23" y="149"/>
                  </a:lnTo>
                  <a:lnTo>
                    <a:pt x="23" y="149"/>
                  </a:lnTo>
                  <a:lnTo>
                    <a:pt x="18" y="148"/>
                  </a:lnTo>
                  <a:lnTo>
                    <a:pt x="13" y="148"/>
                  </a:lnTo>
                  <a:lnTo>
                    <a:pt x="8" y="145"/>
                  </a:lnTo>
                  <a:lnTo>
                    <a:pt x="6" y="143"/>
                  </a:lnTo>
                  <a:lnTo>
                    <a:pt x="2" y="139"/>
                  </a:lnTo>
                  <a:lnTo>
                    <a:pt x="1" y="136"/>
                  </a:lnTo>
                  <a:lnTo>
                    <a:pt x="0" y="132"/>
                  </a:lnTo>
                  <a:lnTo>
                    <a:pt x="0" y="128"/>
                  </a:lnTo>
                  <a:lnTo>
                    <a:pt x="0" y="128"/>
                  </a:lnTo>
                  <a:lnTo>
                    <a:pt x="0" y="120"/>
                  </a:lnTo>
                  <a:lnTo>
                    <a:pt x="2" y="111"/>
                  </a:lnTo>
                  <a:lnTo>
                    <a:pt x="34" y="0"/>
                  </a:lnTo>
                  <a:lnTo>
                    <a:pt x="91" y="0"/>
                  </a:lnTo>
                  <a:lnTo>
                    <a:pt x="84" y="27"/>
                  </a:lnTo>
                  <a:lnTo>
                    <a:pt x="115" y="2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0" name="Freeform 92">
              <a:extLst>
                <a:ext uri="{FF2B5EF4-FFF2-40B4-BE49-F238E27FC236}">
                  <a16:creationId xmlns:a16="http://schemas.microsoft.com/office/drawing/2014/main" id="{1E936FAF-E161-8912-AC71-2F1B654074A6}"/>
                </a:ext>
              </a:extLst>
            </p:cNvPr>
            <p:cNvSpPr>
              <a:spLocks/>
            </p:cNvSpPr>
            <p:nvPr userDrawn="1"/>
          </p:nvSpPr>
          <p:spPr bwMode="auto">
            <a:xfrm>
              <a:off x="7321551" y="4830763"/>
              <a:ext cx="38100" cy="46038"/>
            </a:xfrm>
            <a:custGeom>
              <a:avLst/>
              <a:gdLst>
                <a:gd name="T0" fmla="*/ 9 w 24"/>
                <a:gd name="T1" fmla="*/ 0 h 29"/>
                <a:gd name="T2" fmla="*/ 24 w 24"/>
                <a:gd name="T3" fmla="*/ 0 h 29"/>
                <a:gd name="T4" fmla="*/ 15 w 24"/>
                <a:gd name="T5" fmla="*/ 29 h 29"/>
                <a:gd name="T6" fmla="*/ 0 w 24"/>
                <a:gd name="T7" fmla="*/ 29 h 29"/>
                <a:gd name="T8" fmla="*/ 9 w 24"/>
                <a:gd name="T9" fmla="*/ 0 h 29"/>
              </a:gdLst>
              <a:ahLst/>
              <a:cxnLst>
                <a:cxn ang="0">
                  <a:pos x="T0" y="T1"/>
                </a:cxn>
                <a:cxn ang="0">
                  <a:pos x="T2" y="T3"/>
                </a:cxn>
                <a:cxn ang="0">
                  <a:pos x="T4" y="T5"/>
                </a:cxn>
                <a:cxn ang="0">
                  <a:pos x="T6" y="T7"/>
                </a:cxn>
                <a:cxn ang="0">
                  <a:pos x="T8" y="T9"/>
                </a:cxn>
              </a:cxnLst>
              <a:rect l="0" t="0" r="r" b="b"/>
              <a:pathLst>
                <a:path w="24" h="29">
                  <a:moveTo>
                    <a:pt x="9" y="0"/>
                  </a:moveTo>
                  <a:lnTo>
                    <a:pt x="24" y="0"/>
                  </a:lnTo>
                  <a:lnTo>
                    <a:pt x="15"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1" name="Freeform 93">
              <a:extLst>
                <a:ext uri="{FF2B5EF4-FFF2-40B4-BE49-F238E27FC236}">
                  <a16:creationId xmlns:a16="http://schemas.microsoft.com/office/drawing/2014/main" id="{E8207435-F71D-6F9D-5765-C5B78937BCDA}"/>
                </a:ext>
              </a:extLst>
            </p:cNvPr>
            <p:cNvSpPr>
              <a:spLocks/>
            </p:cNvSpPr>
            <p:nvPr userDrawn="1"/>
          </p:nvSpPr>
          <p:spPr bwMode="auto">
            <a:xfrm>
              <a:off x="7400926" y="4830763"/>
              <a:ext cx="87313" cy="46038"/>
            </a:xfrm>
            <a:custGeom>
              <a:avLst/>
              <a:gdLst>
                <a:gd name="T0" fmla="*/ 10 w 55"/>
                <a:gd name="T1" fmla="*/ 0 h 29"/>
                <a:gd name="T2" fmla="*/ 31 w 55"/>
                <a:gd name="T3" fmla="*/ 0 h 29"/>
                <a:gd name="T4" fmla="*/ 36 w 55"/>
                <a:gd name="T5" fmla="*/ 19 h 29"/>
                <a:gd name="T6" fmla="*/ 36 w 55"/>
                <a:gd name="T7" fmla="*/ 19 h 29"/>
                <a:gd name="T8" fmla="*/ 42 w 55"/>
                <a:gd name="T9" fmla="*/ 0 h 29"/>
                <a:gd name="T10" fmla="*/ 55 w 55"/>
                <a:gd name="T11" fmla="*/ 0 h 29"/>
                <a:gd name="T12" fmla="*/ 46 w 55"/>
                <a:gd name="T13" fmla="*/ 29 h 29"/>
                <a:gd name="T14" fmla="*/ 26 w 55"/>
                <a:gd name="T15" fmla="*/ 29 h 29"/>
                <a:gd name="T16" fmla="*/ 20 w 55"/>
                <a:gd name="T17" fmla="*/ 8 h 29"/>
                <a:gd name="T18" fmla="*/ 20 w 55"/>
                <a:gd name="T19" fmla="*/ 8 h 29"/>
                <a:gd name="T20" fmla="*/ 13 w 55"/>
                <a:gd name="T21" fmla="*/ 29 h 29"/>
                <a:gd name="T22" fmla="*/ 0 w 55"/>
                <a:gd name="T23" fmla="*/ 29 h 29"/>
                <a:gd name="T24" fmla="*/ 10 w 55"/>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5" h="29">
                  <a:moveTo>
                    <a:pt x="10" y="0"/>
                  </a:moveTo>
                  <a:lnTo>
                    <a:pt x="31" y="0"/>
                  </a:lnTo>
                  <a:lnTo>
                    <a:pt x="36" y="19"/>
                  </a:lnTo>
                  <a:lnTo>
                    <a:pt x="36" y="19"/>
                  </a:lnTo>
                  <a:lnTo>
                    <a:pt x="42" y="0"/>
                  </a:lnTo>
                  <a:lnTo>
                    <a:pt x="55" y="0"/>
                  </a:lnTo>
                  <a:lnTo>
                    <a:pt x="46" y="29"/>
                  </a:lnTo>
                  <a:lnTo>
                    <a:pt x="26" y="29"/>
                  </a:lnTo>
                  <a:lnTo>
                    <a:pt x="20" y="8"/>
                  </a:lnTo>
                  <a:lnTo>
                    <a:pt x="20" y="8"/>
                  </a:lnTo>
                  <a:lnTo>
                    <a:pt x="13" y="29"/>
                  </a:lnTo>
                  <a:lnTo>
                    <a:pt x="0" y="29"/>
                  </a:lnTo>
                  <a:lnTo>
                    <a:pt x="1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2" name="Freeform 94">
              <a:extLst>
                <a:ext uri="{FF2B5EF4-FFF2-40B4-BE49-F238E27FC236}">
                  <a16:creationId xmlns:a16="http://schemas.microsoft.com/office/drawing/2014/main" id="{F70B1F51-DDB8-0DF0-3891-CDB461D2E95F}"/>
                </a:ext>
              </a:extLst>
            </p:cNvPr>
            <p:cNvSpPr>
              <a:spLocks/>
            </p:cNvSpPr>
            <p:nvPr userDrawn="1"/>
          </p:nvSpPr>
          <p:spPr bwMode="auto">
            <a:xfrm>
              <a:off x="7531101" y="4830763"/>
              <a:ext cx="76200" cy="46038"/>
            </a:xfrm>
            <a:custGeom>
              <a:avLst/>
              <a:gdLst>
                <a:gd name="T0" fmla="*/ 0 w 48"/>
                <a:gd name="T1" fmla="*/ 0 h 29"/>
                <a:gd name="T2" fmla="*/ 15 w 48"/>
                <a:gd name="T3" fmla="*/ 0 h 29"/>
                <a:gd name="T4" fmla="*/ 19 w 48"/>
                <a:gd name="T5" fmla="*/ 18 h 29"/>
                <a:gd name="T6" fmla="*/ 33 w 48"/>
                <a:gd name="T7" fmla="*/ 0 h 29"/>
                <a:gd name="T8" fmla="*/ 48 w 48"/>
                <a:gd name="T9" fmla="*/ 0 h 29"/>
                <a:gd name="T10" fmla="*/ 24 w 48"/>
                <a:gd name="T11" fmla="*/ 29 h 29"/>
                <a:gd name="T12" fmla="*/ 6 w 48"/>
                <a:gd name="T13" fmla="*/ 29 h 29"/>
                <a:gd name="T14" fmla="*/ 0 w 48"/>
                <a:gd name="T15" fmla="*/ 0 h 2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8" h="29">
                  <a:moveTo>
                    <a:pt x="0" y="0"/>
                  </a:moveTo>
                  <a:lnTo>
                    <a:pt x="15" y="0"/>
                  </a:lnTo>
                  <a:lnTo>
                    <a:pt x="19" y="18"/>
                  </a:lnTo>
                  <a:lnTo>
                    <a:pt x="33" y="0"/>
                  </a:lnTo>
                  <a:lnTo>
                    <a:pt x="48" y="0"/>
                  </a:lnTo>
                  <a:lnTo>
                    <a:pt x="24" y="29"/>
                  </a:lnTo>
                  <a:lnTo>
                    <a:pt x="6" y="29"/>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3" name="Freeform 95">
              <a:extLst>
                <a:ext uri="{FF2B5EF4-FFF2-40B4-BE49-F238E27FC236}">
                  <a16:creationId xmlns:a16="http://schemas.microsoft.com/office/drawing/2014/main" id="{515A944C-F0E6-5DE8-8BEE-B28E93CC5C49}"/>
                </a:ext>
              </a:extLst>
            </p:cNvPr>
            <p:cNvSpPr>
              <a:spLocks/>
            </p:cNvSpPr>
            <p:nvPr userDrawn="1"/>
          </p:nvSpPr>
          <p:spPr bwMode="auto">
            <a:xfrm>
              <a:off x="7635876" y="4830763"/>
              <a:ext cx="66675" cy="46038"/>
            </a:xfrm>
            <a:custGeom>
              <a:avLst/>
              <a:gdLst>
                <a:gd name="T0" fmla="*/ 9 w 42"/>
                <a:gd name="T1" fmla="*/ 0 h 29"/>
                <a:gd name="T2" fmla="*/ 42 w 42"/>
                <a:gd name="T3" fmla="*/ 0 h 29"/>
                <a:gd name="T4" fmla="*/ 41 w 42"/>
                <a:gd name="T5" fmla="*/ 5 h 29"/>
                <a:gd name="T6" fmla="*/ 22 w 42"/>
                <a:gd name="T7" fmla="*/ 5 h 29"/>
                <a:gd name="T8" fmla="*/ 20 w 42"/>
                <a:gd name="T9" fmla="*/ 11 h 29"/>
                <a:gd name="T10" fmla="*/ 37 w 42"/>
                <a:gd name="T11" fmla="*/ 11 h 29"/>
                <a:gd name="T12" fmla="*/ 36 w 42"/>
                <a:gd name="T13" fmla="*/ 17 h 29"/>
                <a:gd name="T14" fmla="*/ 17 w 42"/>
                <a:gd name="T15" fmla="*/ 17 h 29"/>
                <a:gd name="T16" fmla="*/ 16 w 42"/>
                <a:gd name="T17" fmla="*/ 23 h 29"/>
                <a:gd name="T18" fmla="*/ 35 w 42"/>
                <a:gd name="T19" fmla="*/ 23 h 29"/>
                <a:gd name="T20" fmla="*/ 33 w 42"/>
                <a:gd name="T21" fmla="*/ 29 h 29"/>
                <a:gd name="T22" fmla="*/ 0 w 42"/>
                <a:gd name="T23" fmla="*/ 29 h 29"/>
                <a:gd name="T24" fmla="*/ 9 w 42"/>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 h="29">
                  <a:moveTo>
                    <a:pt x="9" y="0"/>
                  </a:moveTo>
                  <a:lnTo>
                    <a:pt x="42" y="0"/>
                  </a:lnTo>
                  <a:lnTo>
                    <a:pt x="41" y="5"/>
                  </a:lnTo>
                  <a:lnTo>
                    <a:pt x="22" y="5"/>
                  </a:lnTo>
                  <a:lnTo>
                    <a:pt x="20" y="11"/>
                  </a:lnTo>
                  <a:lnTo>
                    <a:pt x="37" y="11"/>
                  </a:lnTo>
                  <a:lnTo>
                    <a:pt x="36" y="17"/>
                  </a:lnTo>
                  <a:lnTo>
                    <a:pt x="17" y="17"/>
                  </a:lnTo>
                  <a:lnTo>
                    <a:pt x="16" y="23"/>
                  </a:lnTo>
                  <a:lnTo>
                    <a:pt x="35" y="23"/>
                  </a:lnTo>
                  <a:lnTo>
                    <a:pt x="3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4" name="Freeform 96">
              <a:extLst>
                <a:ext uri="{FF2B5EF4-FFF2-40B4-BE49-F238E27FC236}">
                  <a16:creationId xmlns:a16="http://schemas.microsoft.com/office/drawing/2014/main" id="{56767EB5-FC1A-15B0-86E4-A668CD50A9D0}"/>
                </a:ext>
              </a:extLst>
            </p:cNvPr>
            <p:cNvSpPr>
              <a:spLocks/>
            </p:cNvSpPr>
            <p:nvPr userDrawn="1"/>
          </p:nvSpPr>
          <p:spPr bwMode="auto">
            <a:xfrm>
              <a:off x="7856538" y="4830763"/>
              <a:ext cx="61913" cy="46038"/>
            </a:xfrm>
            <a:custGeom>
              <a:avLst/>
              <a:gdLst>
                <a:gd name="T0" fmla="*/ 11 w 39"/>
                <a:gd name="T1" fmla="*/ 7 h 29"/>
                <a:gd name="T2" fmla="*/ 0 w 39"/>
                <a:gd name="T3" fmla="*/ 7 h 29"/>
                <a:gd name="T4" fmla="*/ 3 w 39"/>
                <a:gd name="T5" fmla="*/ 0 h 29"/>
                <a:gd name="T6" fmla="*/ 39 w 39"/>
                <a:gd name="T7" fmla="*/ 0 h 29"/>
                <a:gd name="T8" fmla="*/ 37 w 39"/>
                <a:gd name="T9" fmla="*/ 7 h 29"/>
                <a:gd name="T10" fmla="*/ 25 w 39"/>
                <a:gd name="T11" fmla="*/ 7 h 29"/>
                <a:gd name="T12" fmla="*/ 19 w 39"/>
                <a:gd name="T13" fmla="*/ 29 h 29"/>
                <a:gd name="T14" fmla="*/ 4 w 39"/>
                <a:gd name="T15" fmla="*/ 29 h 29"/>
                <a:gd name="T16" fmla="*/ 11 w 39"/>
                <a:gd name="T17" fmla="*/ 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9" h="29">
                  <a:moveTo>
                    <a:pt x="11" y="7"/>
                  </a:moveTo>
                  <a:lnTo>
                    <a:pt x="0" y="7"/>
                  </a:lnTo>
                  <a:lnTo>
                    <a:pt x="3" y="0"/>
                  </a:lnTo>
                  <a:lnTo>
                    <a:pt x="39" y="0"/>
                  </a:lnTo>
                  <a:lnTo>
                    <a:pt x="37" y="7"/>
                  </a:lnTo>
                  <a:lnTo>
                    <a:pt x="25" y="7"/>
                  </a:lnTo>
                  <a:lnTo>
                    <a:pt x="19" y="29"/>
                  </a:lnTo>
                  <a:lnTo>
                    <a:pt x="4" y="29"/>
                  </a:lnTo>
                  <a:lnTo>
                    <a:pt x="11"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5" name="Freeform 97">
              <a:extLst>
                <a:ext uri="{FF2B5EF4-FFF2-40B4-BE49-F238E27FC236}">
                  <a16:creationId xmlns:a16="http://schemas.microsoft.com/office/drawing/2014/main" id="{BA2BEBAA-E3DA-FD81-F25F-78E1E2274CCD}"/>
                </a:ext>
              </a:extLst>
            </p:cNvPr>
            <p:cNvSpPr>
              <a:spLocks/>
            </p:cNvSpPr>
            <p:nvPr userDrawn="1"/>
          </p:nvSpPr>
          <p:spPr bwMode="auto">
            <a:xfrm>
              <a:off x="7951788" y="4830763"/>
              <a:ext cx="106363" cy="46038"/>
            </a:xfrm>
            <a:custGeom>
              <a:avLst/>
              <a:gdLst>
                <a:gd name="T0" fmla="*/ 8 w 67"/>
                <a:gd name="T1" fmla="*/ 0 h 29"/>
                <a:gd name="T2" fmla="*/ 30 w 67"/>
                <a:gd name="T3" fmla="*/ 0 h 29"/>
                <a:gd name="T4" fmla="*/ 32 w 67"/>
                <a:gd name="T5" fmla="*/ 19 h 29"/>
                <a:gd name="T6" fmla="*/ 32 w 67"/>
                <a:gd name="T7" fmla="*/ 19 h 29"/>
                <a:gd name="T8" fmla="*/ 45 w 67"/>
                <a:gd name="T9" fmla="*/ 0 h 29"/>
                <a:gd name="T10" fmla="*/ 67 w 67"/>
                <a:gd name="T11" fmla="*/ 0 h 29"/>
                <a:gd name="T12" fmla="*/ 57 w 67"/>
                <a:gd name="T13" fmla="*/ 29 h 29"/>
                <a:gd name="T14" fmla="*/ 45 w 67"/>
                <a:gd name="T15" fmla="*/ 29 h 29"/>
                <a:gd name="T16" fmla="*/ 50 w 67"/>
                <a:gd name="T17" fmla="*/ 7 h 29"/>
                <a:gd name="T18" fmla="*/ 50 w 67"/>
                <a:gd name="T19" fmla="*/ 7 h 29"/>
                <a:gd name="T20" fmla="*/ 34 w 67"/>
                <a:gd name="T21" fmla="*/ 29 h 29"/>
                <a:gd name="T22" fmla="*/ 21 w 67"/>
                <a:gd name="T23" fmla="*/ 29 h 29"/>
                <a:gd name="T24" fmla="*/ 19 w 67"/>
                <a:gd name="T25" fmla="*/ 7 h 29"/>
                <a:gd name="T26" fmla="*/ 19 w 67"/>
                <a:gd name="T27" fmla="*/ 7 h 29"/>
                <a:gd name="T28" fmla="*/ 12 w 67"/>
                <a:gd name="T29" fmla="*/ 29 h 29"/>
                <a:gd name="T30" fmla="*/ 0 w 67"/>
                <a:gd name="T31" fmla="*/ 29 h 29"/>
                <a:gd name="T32" fmla="*/ 8 w 67"/>
                <a:gd name="T33"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7" h="29">
                  <a:moveTo>
                    <a:pt x="8" y="0"/>
                  </a:moveTo>
                  <a:lnTo>
                    <a:pt x="30" y="0"/>
                  </a:lnTo>
                  <a:lnTo>
                    <a:pt x="32" y="19"/>
                  </a:lnTo>
                  <a:lnTo>
                    <a:pt x="32" y="19"/>
                  </a:lnTo>
                  <a:lnTo>
                    <a:pt x="45" y="0"/>
                  </a:lnTo>
                  <a:lnTo>
                    <a:pt x="67" y="0"/>
                  </a:lnTo>
                  <a:lnTo>
                    <a:pt x="57" y="29"/>
                  </a:lnTo>
                  <a:lnTo>
                    <a:pt x="45" y="29"/>
                  </a:lnTo>
                  <a:lnTo>
                    <a:pt x="50" y="7"/>
                  </a:lnTo>
                  <a:lnTo>
                    <a:pt x="50" y="7"/>
                  </a:lnTo>
                  <a:lnTo>
                    <a:pt x="34" y="29"/>
                  </a:lnTo>
                  <a:lnTo>
                    <a:pt x="21" y="29"/>
                  </a:lnTo>
                  <a:lnTo>
                    <a:pt x="19" y="7"/>
                  </a:lnTo>
                  <a:lnTo>
                    <a:pt x="19" y="7"/>
                  </a:lnTo>
                  <a:lnTo>
                    <a:pt x="12" y="29"/>
                  </a:lnTo>
                  <a:lnTo>
                    <a:pt x="0" y="29"/>
                  </a:lnTo>
                  <a:lnTo>
                    <a:pt x="8"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6" name="Freeform 98">
              <a:extLst>
                <a:ext uri="{FF2B5EF4-FFF2-40B4-BE49-F238E27FC236}">
                  <a16:creationId xmlns:a16="http://schemas.microsoft.com/office/drawing/2014/main" id="{D1AC6B93-1BB9-2760-FC00-7E1BBFC07036}"/>
                </a:ext>
              </a:extLst>
            </p:cNvPr>
            <p:cNvSpPr>
              <a:spLocks/>
            </p:cNvSpPr>
            <p:nvPr userDrawn="1"/>
          </p:nvSpPr>
          <p:spPr bwMode="auto">
            <a:xfrm>
              <a:off x="8188326" y="4830763"/>
              <a:ext cx="85725" cy="46038"/>
            </a:xfrm>
            <a:custGeom>
              <a:avLst/>
              <a:gdLst>
                <a:gd name="T0" fmla="*/ 9 w 54"/>
                <a:gd name="T1" fmla="*/ 0 h 29"/>
                <a:gd name="T2" fmla="*/ 30 w 54"/>
                <a:gd name="T3" fmla="*/ 0 h 29"/>
                <a:gd name="T4" fmla="*/ 35 w 54"/>
                <a:gd name="T5" fmla="*/ 19 h 29"/>
                <a:gd name="T6" fmla="*/ 36 w 54"/>
                <a:gd name="T7" fmla="*/ 19 h 29"/>
                <a:gd name="T8" fmla="*/ 42 w 54"/>
                <a:gd name="T9" fmla="*/ 0 h 29"/>
                <a:gd name="T10" fmla="*/ 54 w 54"/>
                <a:gd name="T11" fmla="*/ 0 h 29"/>
                <a:gd name="T12" fmla="*/ 46 w 54"/>
                <a:gd name="T13" fmla="*/ 29 h 29"/>
                <a:gd name="T14" fmla="*/ 24 w 54"/>
                <a:gd name="T15" fmla="*/ 29 h 29"/>
                <a:gd name="T16" fmla="*/ 19 w 54"/>
                <a:gd name="T17" fmla="*/ 8 h 29"/>
                <a:gd name="T18" fmla="*/ 19 w 54"/>
                <a:gd name="T19" fmla="*/ 8 h 29"/>
                <a:gd name="T20" fmla="*/ 13 w 54"/>
                <a:gd name="T21" fmla="*/ 29 h 29"/>
                <a:gd name="T22" fmla="*/ 0 w 54"/>
                <a:gd name="T23" fmla="*/ 29 h 29"/>
                <a:gd name="T24" fmla="*/ 9 w 54"/>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4" h="29">
                  <a:moveTo>
                    <a:pt x="9" y="0"/>
                  </a:moveTo>
                  <a:lnTo>
                    <a:pt x="30" y="0"/>
                  </a:lnTo>
                  <a:lnTo>
                    <a:pt x="35" y="19"/>
                  </a:lnTo>
                  <a:lnTo>
                    <a:pt x="36" y="19"/>
                  </a:lnTo>
                  <a:lnTo>
                    <a:pt x="42" y="0"/>
                  </a:lnTo>
                  <a:lnTo>
                    <a:pt x="54" y="0"/>
                  </a:lnTo>
                  <a:lnTo>
                    <a:pt x="46" y="29"/>
                  </a:lnTo>
                  <a:lnTo>
                    <a:pt x="24" y="29"/>
                  </a:lnTo>
                  <a:lnTo>
                    <a:pt x="19" y="8"/>
                  </a:lnTo>
                  <a:lnTo>
                    <a:pt x="19" y="8"/>
                  </a:lnTo>
                  <a:lnTo>
                    <a:pt x="1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7" name="Freeform 99">
              <a:extLst>
                <a:ext uri="{FF2B5EF4-FFF2-40B4-BE49-F238E27FC236}">
                  <a16:creationId xmlns:a16="http://schemas.microsoft.com/office/drawing/2014/main" id="{89209292-C5CB-E414-47C7-EE1F5EA8F09A}"/>
                </a:ext>
              </a:extLst>
            </p:cNvPr>
            <p:cNvSpPr>
              <a:spLocks/>
            </p:cNvSpPr>
            <p:nvPr userDrawn="1"/>
          </p:nvSpPr>
          <p:spPr bwMode="auto">
            <a:xfrm>
              <a:off x="8310563" y="4830763"/>
              <a:ext cx="63500" cy="46038"/>
            </a:xfrm>
            <a:custGeom>
              <a:avLst/>
              <a:gdLst>
                <a:gd name="T0" fmla="*/ 12 w 40"/>
                <a:gd name="T1" fmla="*/ 7 h 29"/>
                <a:gd name="T2" fmla="*/ 0 w 40"/>
                <a:gd name="T3" fmla="*/ 7 h 29"/>
                <a:gd name="T4" fmla="*/ 3 w 40"/>
                <a:gd name="T5" fmla="*/ 0 h 29"/>
                <a:gd name="T6" fmla="*/ 40 w 40"/>
                <a:gd name="T7" fmla="*/ 0 h 29"/>
                <a:gd name="T8" fmla="*/ 38 w 40"/>
                <a:gd name="T9" fmla="*/ 7 h 29"/>
                <a:gd name="T10" fmla="*/ 26 w 40"/>
                <a:gd name="T11" fmla="*/ 7 h 29"/>
                <a:gd name="T12" fmla="*/ 19 w 40"/>
                <a:gd name="T13" fmla="*/ 29 h 29"/>
                <a:gd name="T14" fmla="*/ 5 w 40"/>
                <a:gd name="T15" fmla="*/ 29 h 29"/>
                <a:gd name="T16" fmla="*/ 12 w 40"/>
                <a:gd name="T17" fmla="*/ 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 h="29">
                  <a:moveTo>
                    <a:pt x="12" y="7"/>
                  </a:moveTo>
                  <a:lnTo>
                    <a:pt x="0" y="7"/>
                  </a:lnTo>
                  <a:lnTo>
                    <a:pt x="3" y="0"/>
                  </a:lnTo>
                  <a:lnTo>
                    <a:pt x="40" y="0"/>
                  </a:lnTo>
                  <a:lnTo>
                    <a:pt x="38" y="7"/>
                  </a:lnTo>
                  <a:lnTo>
                    <a:pt x="26" y="7"/>
                  </a:lnTo>
                  <a:lnTo>
                    <a:pt x="19" y="29"/>
                  </a:lnTo>
                  <a:lnTo>
                    <a:pt x="5" y="29"/>
                  </a:lnTo>
                  <a:lnTo>
                    <a:pt x="12"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8" name="Freeform 100">
              <a:extLst>
                <a:ext uri="{FF2B5EF4-FFF2-40B4-BE49-F238E27FC236}">
                  <a16:creationId xmlns:a16="http://schemas.microsoft.com/office/drawing/2014/main" id="{235FA806-D7F7-157B-EFB7-A40B91564894}"/>
                </a:ext>
              </a:extLst>
            </p:cNvPr>
            <p:cNvSpPr>
              <a:spLocks noEditPoints="1"/>
            </p:cNvSpPr>
            <p:nvPr userDrawn="1"/>
          </p:nvSpPr>
          <p:spPr bwMode="auto">
            <a:xfrm>
              <a:off x="8701088" y="4760913"/>
              <a:ext cx="49213" cy="50800"/>
            </a:xfrm>
            <a:custGeom>
              <a:avLst/>
              <a:gdLst>
                <a:gd name="T0" fmla="*/ 15 w 31"/>
                <a:gd name="T1" fmla="*/ 0 h 32"/>
                <a:gd name="T2" fmla="*/ 15 w 31"/>
                <a:gd name="T3" fmla="*/ 0 h 32"/>
                <a:gd name="T4" fmla="*/ 10 w 31"/>
                <a:gd name="T5" fmla="*/ 1 h 32"/>
                <a:gd name="T6" fmla="*/ 5 w 31"/>
                <a:gd name="T7" fmla="*/ 5 h 32"/>
                <a:gd name="T8" fmla="*/ 1 w 31"/>
                <a:gd name="T9" fmla="*/ 10 h 32"/>
                <a:gd name="T10" fmla="*/ 0 w 31"/>
                <a:gd name="T11" fmla="*/ 15 h 32"/>
                <a:gd name="T12" fmla="*/ 0 w 31"/>
                <a:gd name="T13" fmla="*/ 15 h 32"/>
                <a:gd name="T14" fmla="*/ 1 w 31"/>
                <a:gd name="T15" fmla="*/ 21 h 32"/>
                <a:gd name="T16" fmla="*/ 5 w 31"/>
                <a:gd name="T17" fmla="*/ 27 h 32"/>
                <a:gd name="T18" fmla="*/ 10 w 31"/>
                <a:gd name="T19" fmla="*/ 31 h 32"/>
                <a:gd name="T20" fmla="*/ 15 w 31"/>
                <a:gd name="T21" fmla="*/ 32 h 32"/>
                <a:gd name="T22" fmla="*/ 15 w 31"/>
                <a:gd name="T23" fmla="*/ 32 h 32"/>
                <a:gd name="T24" fmla="*/ 21 w 31"/>
                <a:gd name="T25" fmla="*/ 31 h 32"/>
                <a:gd name="T26" fmla="*/ 27 w 31"/>
                <a:gd name="T27" fmla="*/ 27 h 32"/>
                <a:gd name="T28" fmla="*/ 30 w 31"/>
                <a:gd name="T29" fmla="*/ 21 h 32"/>
                <a:gd name="T30" fmla="*/ 31 w 31"/>
                <a:gd name="T31" fmla="*/ 15 h 32"/>
                <a:gd name="T32" fmla="*/ 31 w 31"/>
                <a:gd name="T33" fmla="*/ 15 h 32"/>
                <a:gd name="T34" fmla="*/ 30 w 31"/>
                <a:gd name="T35" fmla="*/ 10 h 32"/>
                <a:gd name="T36" fmla="*/ 27 w 31"/>
                <a:gd name="T37" fmla="*/ 5 h 32"/>
                <a:gd name="T38" fmla="*/ 21 w 31"/>
                <a:gd name="T39" fmla="*/ 1 h 32"/>
                <a:gd name="T40" fmla="*/ 15 w 31"/>
                <a:gd name="T41" fmla="*/ 0 h 32"/>
                <a:gd name="T42" fmla="*/ 15 w 31"/>
                <a:gd name="T43" fmla="*/ 0 h 32"/>
                <a:gd name="T44" fmla="*/ 15 w 31"/>
                <a:gd name="T45" fmla="*/ 28 h 32"/>
                <a:gd name="T46" fmla="*/ 15 w 31"/>
                <a:gd name="T47" fmla="*/ 28 h 32"/>
                <a:gd name="T48" fmla="*/ 11 w 31"/>
                <a:gd name="T49" fmla="*/ 27 h 32"/>
                <a:gd name="T50" fmla="*/ 6 w 31"/>
                <a:gd name="T51" fmla="*/ 25 h 32"/>
                <a:gd name="T52" fmla="*/ 4 w 31"/>
                <a:gd name="T53" fmla="*/ 21 h 32"/>
                <a:gd name="T54" fmla="*/ 3 w 31"/>
                <a:gd name="T55" fmla="*/ 15 h 32"/>
                <a:gd name="T56" fmla="*/ 3 w 31"/>
                <a:gd name="T57" fmla="*/ 15 h 32"/>
                <a:gd name="T58" fmla="*/ 4 w 31"/>
                <a:gd name="T59" fmla="*/ 11 h 32"/>
                <a:gd name="T60" fmla="*/ 6 w 31"/>
                <a:gd name="T61" fmla="*/ 6 h 32"/>
                <a:gd name="T62" fmla="*/ 11 w 31"/>
                <a:gd name="T63" fmla="*/ 4 h 32"/>
                <a:gd name="T64" fmla="*/ 15 w 31"/>
                <a:gd name="T65" fmla="*/ 3 h 32"/>
                <a:gd name="T66" fmla="*/ 15 w 31"/>
                <a:gd name="T67" fmla="*/ 3 h 32"/>
                <a:gd name="T68" fmla="*/ 20 w 31"/>
                <a:gd name="T69" fmla="*/ 4 h 32"/>
                <a:gd name="T70" fmla="*/ 25 w 31"/>
                <a:gd name="T71" fmla="*/ 6 h 32"/>
                <a:gd name="T72" fmla="*/ 27 w 31"/>
                <a:gd name="T73" fmla="*/ 11 h 32"/>
                <a:gd name="T74" fmla="*/ 28 w 31"/>
                <a:gd name="T75" fmla="*/ 15 h 32"/>
                <a:gd name="T76" fmla="*/ 28 w 31"/>
                <a:gd name="T77" fmla="*/ 15 h 32"/>
                <a:gd name="T78" fmla="*/ 27 w 31"/>
                <a:gd name="T79" fmla="*/ 21 h 32"/>
                <a:gd name="T80" fmla="*/ 25 w 31"/>
                <a:gd name="T81" fmla="*/ 25 h 32"/>
                <a:gd name="T82" fmla="*/ 20 w 31"/>
                <a:gd name="T83" fmla="*/ 27 h 32"/>
                <a:gd name="T84" fmla="*/ 15 w 31"/>
                <a:gd name="T85" fmla="*/ 28 h 32"/>
                <a:gd name="T86" fmla="*/ 15 w 31"/>
                <a:gd name="T87" fmla="*/ 28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1" h="32">
                  <a:moveTo>
                    <a:pt x="15" y="0"/>
                  </a:moveTo>
                  <a:lnTo>
                    <a:pt x="15" y="0"/>
                  </a:lnTo>
                  <a:lnTo>
                    <a:pt x="10" y="1"/>
                  </a:lnTo>
                  <a:lnTo>
                    <a:pt x="5" y="5"/>
                  </a:lnTo>
                  <a:lnTo>
                    <a:pt x="1" y="10"/>
                  </a:lnTo>
                  <a:lnTo>
                    <a:pt x="0" y="15"/>
                  </a:lnTo>
                  <a:lnTo>
                    <a:pt x="0" y="15"/>
                  </a:lnTo>
                  <a:lnTo>
                    <a:pt x="1" y="21"/>
                  </a:lnTo>
                  <a:lnTo>
                    <a:pt x="5" y="27"/>
                  </a:lnTo>
                  <a:lnTo>
                    <a:pt x="10" y="31"/>
                  </a:lnTo>
                  <a:lnTo>
                    <a:pt x="15" y="32"/>
                  </a:lnTo>
                  <a:lnTo>
                    <a:pt x="15" y="32"/>
                  </a:lnTo>
                  <a:lnTo>
                    <a:pt x="21" y="31"/>
                  </a:lnTo>
                  <a:lnTo>
                    <a:pt x="27" y="27"/>
                  </a:lnTo>
                  <a:lnTo>
                    <a:pt x="30" y="21"/>
                  </a:lnTo>
                  <a:lnTo>
                    <a:pt x="31" y="15"/>
                  </a:lnTo>
                  <a:lnTo>
                    <a:pt x="31" y="15"/>
                  </a:lnTo>
                  <a:lnTo>
                    <a:pt x="30" y="10"/>
                  </a:lnTo>
                  <a:lnTo>
                    <a:pt x="27" y="5"/>
                  </a:lnTo>
                  <a:lnTo>
                    <a:pt x="21" y="1"/>
                  </a:lnTo>
                  <a:lnTo>
                    <a:pt x="15" y="0"/>
                  </a:lnTo>
                  <a:lnTo>
                    <a:pt x="15" y="0"/>
                  </a:lnTo>
                  <a:close/>
                  <a:moveTo>
                    <a:pt x="15" y="28"/>
                  </a:moveTo>
                  <a:lnTo>
                    <a:pt x="15" y="28"/>
                  </a:lnTo>
                  <a:lnTo>
                    <a:pt x="11" y="27"/>
                  </a:lnTo>
                  <a:lnTo>
                    <a:pt x="6" y="25"/>
                  </a:lnTo>
                  <a:lnTo>
                    <a:pt x="4" y="21"/>
                  </a:lnTo>
                  <a:lnTo>
                    <a:pt x="3" y="15"/>
                  </a:lnTo>
                  <a:lnTo>
                    <a:pt x="3" y="15"/>
                  </a:lnTo>
                  <a:lnTo>
                    <a:pt x="4" y="11"/>
                  </a:lnTo>
                  <a:lnTo>
                    <a:pt x="6" y="6"/>
                  </a:lnTo>
                  <a:lnTo>
                    <a:pt x="11" y="4"/>
                  </a:lnTo>
                  <a:lnTo>
                    <a:pt x="15" y="3"/>
                  </a:lnTo>
                  <a:lnTo>
                    <a:pt x="15" y="3"/>
                  </a:lnTo>
                  <a:lnTo>
                    <a:pt x="20" y="4"/>
                  </a:lnTo>
                  <a:lnTo>
                    <a:pt x="25" y="6"/>
                  </a:lnTo>
                  <a:lnTo>
                    <a:pt x="27" y="11"/>
                  </a:lnTo>
                  <a:lnTo>
                    <a:pt x="28" y="15"/>
                  </a:lnTo>
                  <a:lnTo>
                    <a:pt x="28" y="15"/>
                  </a:lnTo>
                  <a:lnTo>
                    <a:pt x="27" y="21"/>
                  </a:lnTo>
                  <a:lnTo>
                    <a:pt x="25" y="25"/>
                  </a:lnTo>
                  <a:lnTo>
                    <a:pt x="20" y="27"/>
                  </a:lnTo>
                  <a:lnTo>
                    <a:pt x="15" y="28"/>
                  </a:lnTo>
                  <a:lnTo>
                    <a:pt x="15" y="2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9" name="Freeform 101">
              <a:extLst>
                <a:ext uri="{FF2B5EF4-FFF2-40B4-BE49-F238E27FC236}">
                  <a16:creationId xmlns:a16="http://schemas.microsoft.com/office/drawing/2014/main" id="{C1874C67-3EC0-E68A-71FE-4A22B74C5CAB}"/>
                </a:ext>
              </a:extLst>
            </p:cNvPr>
            <p:cNvSpPr>
              <a:spLocks noEditPoints="1"/>
            </p:cNvSpPr>
            <p:nvPr userDrawn="1"/>
          </p:nvSpPr>
          <p:spPr bwMode="auto">
            <a:xfrm>
              <a:off x="8716963" y="4772026"/>
              <a:ext cx="20638" cy="26988"/>
            </a:xfrm>
            <a:custGeom>
              <a:avLst/>
              <a:gdLst>
                <a:gd name="T0" fmla="*/ 11 w 13"/>
                <a:gd name="T1" fmla="*/ 6 h 17"/>
                <a:gd name="T2" fmla="*/ 11 w 13"/>
                <a:gd name="T3" fmla="*/ 6 h 17"/>
                <a:gd name="T4" fmla="*/ 11 w 13"/>
                <a:gd name="T5" fmla="*/ 4 h 17"/>
                <a:gd name="T6" fmla="*/ 10 w 13"/>
                <a:gd name="T7" fmla="*/ 1 h 17"/>
                <a:gd name="T8" fmla="*/ 9 w 13"/>
                <a:gd name="T9" fmla="*/ 1 h 17"/>
                <a:gd name="T10" fmla="*/ 7 w 13"/>
                <a:gd name="T11" fmla="*/ 0 h 17"/>
                <a:gd name="T12" fmla="*/ 0 w 13"/>
                <a:gd name="T13" fmla="*/ 0 h 17"/>
                <a:gd name="T14" fmla="*/ 0 w 13"/>
                <a:gd name="T15" fmla="*/ 17 h 17"/>
                <a:gd name="T16" fmla="*/ 3 w 13"/>
                <a:gd name="T17" fmla="*/ 17 h 17"/>
                <a:gd name="T18" fmla="*/ 3 w 13"/>
                <a:gd name="T19" fmla="*/ 11 h 17"/>
                <a:gd name="T20" fmla="*/ 5 w 13"/>
                <a:gd name="T21" fmla="*/ 11 h 17"/>
                <a:gd name="T22" fmla="*/ 9 w 13"/>
                <a:gd name="T23" fmla="*/ 17 h 17"/>
                <a:gd name="T24" fmla="*/ 13 w 13"/>
                <a:gd name="T25" fmla="*/ 17 h 17"/>
                <a:gd name="T26" fmla="*/ 8 w 13"/>
                <a:gd name="T27" fmla="*/ 10 h 17"/>
                <a:gd name="T28" fmla="*/ 8 w 13"/>
                <a:gd name="T29" fmla="*/ 10 h 17"/>
                <a:gd name="T30" fmla="*/ 11 w 13"/>
                <a:gd name="T31" fmla="*/ 8 h 17"/>
                <a:gd name="T32" fmla="*/ 11 w 13"/>
                <a:gd name="T33" fmla="*/ 6 h 17"/>
                <a:gd name="T34" fmla="*/ 11 w 13"/>
                <a:gd name="T35" fmla="*/ 6 h 17"/>
                <a:gd name="T36" fmla="*/ 3 w 13"/>
                <a:gd name="T37" fmla="*/ 7 h 17"/>
                <a:gd name="T38" fmla="*/ 3 w 13"/>
                <a:gd name="T39" fmla="*/ 3 h 17"/>
                <a:gd name="T40" fmla="*/ 5 w 13"/>
                <a:gd name="T41" fmla="*/ 3 h 17"/>
                <a:gd name="T42" fmla="*/ 5 w 13"/>
                <a:gd name="T43" fmla="*/ 3 h 17"/>
                <a:gd name="T44" fmla="*/ 8 w 13"/>
                <a:gd name="T45" fmla="*/ 4 h 17"/>
                <a:gd name="T46" fmla="*/ 9 w 13"/>
                <a:gd name="T47" fmla="*/ 4 h 17"/>
                <a:gd name="T48" fmla="*/ 9 w 13"/>
                <a:gd name="T49" fmla="*/ 5 h 17"/>
                <a:gd name="T50" fmla="*/ 9 w 13"/>
                <a:gd name="T51" fmla="*/ 5 h 17"/>
                <a:gd name="T52" fmla="*/ 9 w 13"/>
                <a:gd name="T53" fmla="*/ 7 h 17"/>
                <a:gd name="T54" fmla="*/ 8 w 13"/>
                <a:gd name="T55" fmla="*/ 7 h 17"/>
                <a:gd name="T56" fmla="*/ 5 w 13"/>
                <a:gd name="T57" fmla="*/ 7 h 17"/>
                <a:gd name="T58" fmla="*/ 3 w 13"/>
                <a:gd name="T59" fmla="*/ 7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3" h="17">
                  <a:moveTo>
                    <a:pt x="11" y="6"/>
                  </a:moveTo>
                  <a:lnTo>
                    <a:pt x="11" y="6"/>
                  </a:lnTo>
                  <a:lnTo>
                    <a:pt x="11" y="4"/>
                  </a:lnTo>
                  <a:lnTo>
                    <a:pt x="10" y="1"/>
                  </a:lnTo>
                  <a:lnTo>
                    <a:pt x="9" y="1"/>
                  </a:lnTo>
                  <a:lnTo>
                    <a:pt x="7" y="0"/>
                  </a:lnTo>
                  <a:lnTo>
                    <a:pt x="0" y="0"/>
                  </a:lnTo>
                  <a:lnTo>
                    <a:pt x="0" y="17"/>
                  </a:lnTo>
                  <a:lnTo>
                    <a:pt x="3" y="17"/>
                  </a:lnTo>
                  <a:lnTo>
                    <a:pt x="3" y="11"/>
                  </a:lnTo>
                  <a:lnTo>
                    <a:pt x="5" y="11"/>
                  </a:lnTo>
                  <a:lnTo>
                    <a:pt x="9" y="17"/>
                  </a:lnTo>
                  <a:lnTo>
                    <a:pt x="13" y="17"/>
                  </a:lnTo>
                  <a:lnTo>
                    <a:pt x="8" y="10"/>
                  </a:lnTo>
                  <a:lnTo>
                    <a:pt x="8" y="10"/>
                  </a:lnTo>
                  <a:lnTo>
                    <a:pt x="11" y="8"/>
                  </a:lnTo>
                  <a:lnTo>
                    <a:pt x="11" y="6"/>
                  </a:lnTo>
                  <a:lnTo>
                    <a:pt x="11" y="6"/>
                  </a:lnTo>
                  <a:close/>
                  <a:moveTo>
                    <a:pt x="3" y="7"/>
                  </a:moveTo>
                  <a:lnTo>
                    <a:pt x="3" y="3"/>
                  </a:lnTo>
                  <a:lnTo>
                    <a:pt x="5" y="3"/>
                  </a:lnTo>
                  <a:lnTo>
                    <a:pt x="5" y="3"/>
                  </a:lnTo>
                  <a:lnTo>
                    <a:pt x="8" y="4"/>
                  </a:lnTo>
                  <a:lnTo>
                    <a:pt x="9" y="4"/>
                  </a:lnTo>
                  <a:lnTo>
                    <a:pt x="9" y="5"/>
                  </a:lnTo>
                  <a:lnTo>
                    <a:pt x="9" y="5"/>
                  </a:lnTo>
                  <a:lnTo>
                    <a:pt x="9" y="7"/>
                  </a:lnTo>
                  <a:lnTo>
                    <a:pt x="8" y="7"/>
                  </a:lnTo>
                  <a:lnTo>
                    <a:pt x="5" y="7"/>
                  </a:lnTo>
                  <a:lnTo>
                    <a:pt x="3"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60" name="Freeform 102">
              <a:extLst>
                <a:ext uri="{FF2B5EF4-FFF2-40B4-BE49-F238E27FC236}">
                  <a16:creationId xmlns:a16="http://schemas.microsoft.com/office/drawing/2014/main" id="{215FE2CA-CA95-52C0-F467-848EA5B3949E}"/>
                </a:ext>
              </a:extLst>
            </p:cNvPr>
            <p:cNvSpPr>
              <a:spLocks/>
            </p:cNvSpPr>
            <p:nvPr userDrawn="1"/>
          </p:nvSpPr>
          <p:spPr bwMode="auto">
            <a:xfrm>
              <a:off x="7742238" y="4830763"/>
              <a:ext cx="68263" cy="47625"/>
            </a:xfrm>
            <a:custGeom>
              <a:avLst/>
              <a:gdLst>
                <a:gd name="T0" fmla="*/ 20 w 43"/>
                <a:gd name="T1" fmla="*/ 9 h 30"/>
                <a:gd name="T2" fmla="*/ 20 w 43"/>
                <a:gd name="T3" fmla="*/ 7 h 30"/>
                <a:gd name="T4" fmla="*/ 24 w 43"/>
                <a:gd name="T5" fmla="*/ 4 h 30"/>
                <a:gd name="T6" fmla="*/ 28 w 43"/>
                <a:gd name="T7" fmla="*/ 4 h 30"/>
                <a:gd name="T8" fmla="*/ 30 w 43"/>
                <a:gd name="T9" fmla="*/ 5 h 30"/>
                <a:gd name="T10" fmla="*/ 30 w 43"/>
                <a:gd name="T11" fmla="*/ 8 h 30"/>
                <a:gd name="T12" fmla="*/ 43 w 43"/>
                <a:gd name="T13" fmla="*/ 8 h 30"/>
                <a:gd name="T14" fmla="*/ 41 w 43"/>
                <a:gd name="T15" fmla="*/ 2 h 30"/>
                <a:gd name="T16" fmla="*/ 27 w 43"/>
                <a:gd name="T17" fmla="*/ 0 h 30"/>
                <a:gd name="T18" fmla="*/ 18 w 43"/>
                <a:gd name="T19" fmla="*/ 0 h 30"/>
                <a:gd name="T20" fmla="*/ 7 w 43"/>
                <a:gd name="T21" fmla="*/ 4 h 30"/>
                <a:gd name="T22" fmla="*/ 3 w 43"/>
                <a:gd name="T23" fmla="*/ 9 h 30"/>
                <a:gd name="T24" fmla="*/ 4 w 43"/>
                <a:gd name="T25" fmla="*/ 14 h 30"/>
                <a:gd name="T26" fmla="*/ 9 w 43"/>
                <a:gd name="T27" fmla="*/ 16 h 30"/>
                <a:gd name="T28" fmla="*/ 22 w 43"/>
                <a:gd name="T29" fmla="*/ 19 h 30"/>
                <a:gd name="T30" fmla="*/ 25 w 43"/>
                <a:gd name="T31" fmla="*/ 21 h 30"/>
                <a:gd name="T32" fmla="*/ 25 w 43"/>
                <a:gd name="T33" fmla="*/ 22 h 30"/>
                <a:gd name="T34" fmla="*/ 23 w 43"/>
                <a:gd name="T35" fmla="*/ 24 h 30"/>
                <a:gd name="T36" fmla="*/ 18 w 43"/>
                <a:gd name="T37" fmla="*/ 25 h 30"/>
                <a:gd name="T38" fmla="*/ 14 w 43"/>
                <a:gd name="T39" fmla="*/ 24 h 30"/>
                <a:gd name="T40" fmla="*/ 12 w 43"/>
                <a:gd name="T41" fmla="*/ 22 h 30"/>
                <a:gd name="T42" fmla="*/ 0 w 43"/>
                <a:gd name="T43" fmla="*/ 21 h 30"/>
                <a:gd name="T44" fmla="*/ 0 w 43"/>
                <a:gd name="T45" fmla="*/ 24 h 30"/>
                <a:gd name="T46" fmla="*/ 1 w 43"/>
                <a:gd name="T47" fmla="*/ 28 h 30"/>
                <a:gd name="T48" fmla="*/ 5 w 43"/>
                <a:gd name="T49" fmla="*/ 30 h 30"/>
                <a:gd name="T50" fmla="*/ 16 w 43"/>
                <a:gd name="T51" fmla="*/ 30 h 30"/>
                <a:gd name="T52" fmla="*/ 34 w 43"/>
                <a:gd name="T53" fmla="*/ 28 h 30"/>
                <a:gd name="T54" fmla="*/ 41 w 43"/>
                <a:gd name="T55" fmla="*/ 21 h 30"/>
                <a:gd name="T56" fmla="*/ 41 w 43"/>
                <a:gd name="T57" fmla="*/ 17 h 30"/>
                <a:gd name="T58" fmla="*/ 39 w 43"/>
                <a:gd name="T59" fmla="*/ 15 h 30"/>
                <a:gd name="T60" fmla="*/ 29 w 43"/>
                <a:gd name="T61" fmla="*/ 11 h 30"/>
                <a:gd name="T62" fmla="*/ 20 w 43"/>
                <a:gd name="T63" fmla="*/ 9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3" h="30">
                  <a:moveTo>
                    <a:pt x="20" y="9"/>
                  </a:moveTo>
                  <a:lnTo>
                    <a:pt x="20" y="9"/>
                  </a:lnTo>
                  <a:lnTo>
                    <a:pt x="20" y="7"/>
                  </a:lnTo>
                  <a:lnTo>
                    <a:pt x="20" y="7"/>
                  </a:lnTo>
                  <a:lnTo>
                    <a:pt x="21" y="5"/>
                  </a:lnTo>
                  <a:lnTo>
                    <a:pt x="24" y="4"/>
                  </a:lnTo>
                  <a:lnTo>
                    <a:pt x="24" y="4"/>
                  </a:lnTo>
                  <a:lnTo>
                    <a:pt x="28" y="4"/>
                  </a:lnTo>
                  <a:lnTo>
                    <a:pt x="30" y="5"/>
                  </a:lnTo>
                  <a:lnTo>
                    <a:pt x="30" y="5"/>
                  </a:lnTo>
                  <a:lnTo>
                    <a:pt x="30" y="7"/>
                  </a:lnTo>
                  <a:lnTo>
                    <a:pt x="30" y="8"/>
                  </a:lnTo>
                  <a:lnTo>
                    <a:pt x="43" y="8"/>
                  </a:lnTo>
                  <a:lnTo>
                    <a:pt x="43" y="8"/>
                  </a:lnTo>
                  <a:lnTo>
                    <a:pt x="43" y="4"/>
                  </a:lnTo>
                  <a:lnTo>
                    <a:pt x="41" y="2"/>
                  </a:lnTo>
                  <a:lnTo>
                    <a:pt x="36" y="0"/>
                  </a:lnTo>
                  <a:lnTo>
                    <a:pt x="27" y="0"/>
                  </a:lnTo>
                  <a:lnTo>
                    <a:pt x="27" y="0"/>
                  </a:lnTo>
                  <a:lnTo>
                    <a:pt x="18" y="0"/>
                  </a:lnTo>
                  <a:lnTo>
                    <a:pt x="11" y="2"/>
                  </a:lnTo>
                  <a:lnTo>
                    <a:pt x="7" y="4"/>
                  </a:lnTo>
                  <a:lnTo>
                    <a:pt x="3" y="9"/>
                  </a:lnTo>
                  <a:lnTo>
                    <a:pt x="3" y="9"/>
                  </a:lnTo>
                  <a:lnTo>
                    <a:pt x="3" y="11"/>
                  </a:lnTo>
                  <a:lnTo>
                    <a:pt x="4" y="14"/>
                  </a:lnTo>
                  <a:lnTo>
                    <a:pt x="4" y="14"/>
                  </a:lnTo>
                  <a:lnTo>
                    <a:pt x="9" y="16"/>
                  </a:lnTo>
                  <a:lnTo>
                    <a:pt x="16" y="18"/>
                  </a:lnTo>
                  <a:lnTo>
                    <a:pt x="22" y="19"/>
                  </a:lnTo>
                  <a:lnTo>
                    <a:pt x="25" y="21"/>
                  </a:lnTo>
                  <a:lnTo>
                    <a:pt x="25" y="21"/>
                  </a:lnTo>
                  <a:lnTo>
                    <a:pt x="25" y="22"/>
                  </a:lnTo>
                  <a:lnTo>
                    <a:pt x="25" y="22"/>
                  </a:lnTo>
                  <a:lnTo>
                    <a:pt x="24" y="23"/>
                  </a:lnTo>
                  <a:lnTo>
                    <a:pt x="23" y="24"/>
                  </a:lnTo>
                  <a:lnTo>
                    <a:pt x="18" y="25"/>
                  </a:lnTo>
                  <a:lnTo>
                    <a:pt x="18" y="25"/>
                  </a:lnTo>
                  <a:lnTo>
                    <a:pt x="15" y="24"/>
                  </a:lnTo>
                  <a:lnTo>
                    <a:pt x="14" y="24"/>
                  </a:lnTo>
                  <a:lnTo>
                    <a:pt x="14" y="24"/>
                  </a:lnTo>
                  <a:lnTo>
                    <a:pt x="12" y="22"/>
                  </a:lnTo>
                  <a:lnTo>
                    <a:pt x="12" y="21"/>
                  </a:lnTo>
                  <a:lnTo>
                    <a:pt x="0" y="21"/>
                  </a:lnTo>
                  <a:lnTo>
                    <a:pt x="0" y="21"/>
                  </a:lnTo>
                  <a:lnTo>
                    <a:pt x="0" y="24"/>
                  </a:lnTo>
                  <a:lnTo>
                    <a:pt x="0" y="26"/>
                  </a:lnTo>
                  <a:lnTo>
                    <a:pt x="1" y="28"/>
                  </a:lnTo>
                  <a:lnTo>
                    <a:pt x="3" y="29"/>
                  </a:lnTo>
                  <a:lnTo>
                    <a:pt x="5" y="30"/>
                  </a:lnTo>
                  <a:lnTo>
                    <a:pt x="16" y="30"/>
                  </a:lnTo>
                  <a:lnTo>
                    <a:pt x="16" y="30"/>
                  </a:lnTo>
                  <a:lnTo>
                    <a:pt x="27" y="30"/>
                  </a:lnTo>
                  <a:lnTo>
                    <a:pt x="34" y="28"/>
                  </a:lnTo>
                  <a:lnTo>
                    <a:pt x="38" y="24"/>
                  </a:lnTo>
                  <a:lnTo>
                    <a:pt x="41" y="21"/>
                  </a:lnTo>
                  <a:lnTo>
                    <a:pt x="41" y="21"/>
                  </a:lnTo>
                  <a:lnTo>
                    <a:pt x="41" y="17"/>
                  </a:lnTo>
                  <a:lnTo>
                    <a:pt x="39" y="15"/>
                  </a:lnTo>
                  <a:lnTo>
                    <a:pt x="39" y="15"/>
                  </a:lnTo>
                  <a:lnTo>
                    <a:pt x="36" y="12"/>
                  </a:lnTo>
                  <a:lnTo>
                    <a:pt x="29" y="11"/>
                  </a:lnTo>
                  <a:lnTo>
                    <a:pt x="23" y="10"/>
                  </a:lnTo>
                  <a:lnTo>
                    <a:pt x="20" y="9"/>
                  </a:lnTo>
                  <a:lnTo>
                    <a:pt x="20" y="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61" name="Freeform 103">
              <a:extLst>
                <a:ext uri="{FF2B5EF4-FFF2-40B4-BE49-F238E27FC236}">
                  <a16:creationId xmlns:a16="http://schemas.microsoft.com/office/drawing/2014/main" id="{C2EA8FF5-5A5C-B4FD-7A31-9D308A371124}"/>
                </a:ext>
              </a:extLst>
            </p:cNvPr>
            <p:cNvSpPr>
              <a:spLocks/>
            </p:cNvSpPr>
            <p:nvPr userDrawn="1"/>
          </p:nvSpPr>
          <p:spPr bwMode="auto">
            <a:xfrm>
              <a:off x="8089901" y="4830763"/>
              <a:ext cx="66675" cy="46038"/>
            </a:xfrm>
            <a:custGeom>
              <a:avLst/>
              <a:gdLst>
                <a:gd name="T0" fmla="*/ 9 w 42"/>
                <a:gd name="T1" fmla="*/ 0 h 29"/>
                <a:gd name="T2" fmla="*/ 42 w 42"/>
                <a:gd name="T3" fmla="*/ 0 h 29"/>
                <a:gd name="T4" fmla="*/ 40 w 42"/>
                <a:gd name="T5" fmla="*/ 5 h 29"/>
                <a:gd name="T6" fmla="*/ 21 w 42"/>
                <a:gd name="T7" fmla="*/ 5 h 29"/>
                <a:gd name="T8" fmla="*/ 18 w 42"/>
                <a:gd name="T9" fmla="*/ 11 h 29"/>
                <a:gd name="T10" fmla="*/ 36 w 42"/>
                <a:gd name="T11" fmla="*/ 11 h 29"/>
                <a:gd name="T12" fmla="*/ 35 w 42"/>
                <a:gd name="T13" fmla="*/ 17 h 29"/>
                <a:gd name="T14" fmla="*/ 17 w 42"/>
                <a:gd name="T15" fmla="*/ 17 h 29"/>
                <a:gd name="T16" fmla="*/ 15 w 42"/>
                <a:gd name="T17" fmla="*/ 23 h 29"/>
                <a:gd name="T18" fmla="*/ 35 w 42"/>
                <a:gd name="T19" fmla="*/ 23 h 29"/>
                <a:gd name="T20" fmla="*/ 33 w 42"/>
                <a:gd name="T21" fmla="*/ 29 h 29"/>
                <a:gd name="T22" fmla="*/ 0 w 42"/>
                <a:gd name="T23" fmla="*/ 29 h 29"/>
                <a:gd name="T24" fmla="*/ 9 w 42"/>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 h="29">
                  <a:moveTo>
                    <a:pt x="9" y="0"/>
                  </a:moveTo>
                  <a:lnTo>
                    <a:pt x="42" y="0"/>
                  </a:lnTo>
                  <a:lnTo>
                    <a:pt x="40" y="5"/>
                  </a:lnTo>
                  <a:lnTo>
                    <a:pt x="21" y="5"/>
                  </a:lnTo>
                  <a:lnTo>
                    <a:pt x="18" y="11"/>
                  </a:lnTo>
                  <a:lnTo>
                    <a:pt x="36" y="11"/>
                  </a:lnTo>
                  <a:lnTo>
                    <a:pt x="35" y="17"/>
                  </a:lnTo>
                  <a:lnTo>
                    <a:pt x="17" y="17"/>
                  </a:lnTo>
                  <a:lnTo>
                    <a:pt x="15" y="23"/>
                  </a:lnTo>
                  <a:lnTo>
                    <a:pt x="35" y="23"/>
                  </a:lnTo>
                  <a:lnTo>
                    <a:pt x="3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62" name="Freeform 104">
              <a:extLst>
                <a:ext uri="{FF2B5EF4-FFF2-40B4-BE49-F238E27FC236}">
                  <a16:creationId xmlns:a16="http://schemas.microsoft.com/office/drawing/2014/main" id="{0665A21F-56A6-C861-85FC-082A87179234}"/>
                </a:ext>
              </a:extLst>
            </p:cNvPr>
            <p:cNvSpPr>
              <a:spLocks/>
            </p:cNvSpPr>
            <p:nvPr userDrawn="1"/>
          </p:nvSpPr>
          <p:spPr bwMode="auto">
            <a:xfrm>
              <a:off x="8518526" y="4606926"/>
              <a:ext cx="277813" cy="269875"/>
            </a:xfrm>
            <a:custGeom>
              <a:avLst/>
              <a:gdLst>
                <a:gd name="T0" fmla="*/ 116 w 175"/>
                <a:gd name="T1" fmla="*/ 0 h 170"/>
                <a:gd name="T2" fmla="*/ 85 w 175"/>
                <a:gd name="T3" fmla="*/ 67 h 170"/>
                <a:gd name="T4" fmla="*/ 86 w 175"/>
                <a:gd name="T5" fmla="*/ 0 h 170"/>
                <a:gd name="T6" fmla="*/ 27 w 175"/>
                <a:gd name="T7" fmla="*/ 0 h 170"/>
                <a:gd name="T8" fmla="*/ 39 w 175"/>
                <a:gd name="T9" fmla="*/ 122 h 170"/>
                <a:gd name="T10" fmla="*/ 39 w 175"/>
                <a:gd name="T11" fmla="*/ 122 h 170"/>
                <a:gd name="T12" fmla="*/ 37 w 175"/>
                <a:gd name="T13" fmla="*/ 127 h 170"/>
                <a:gd name="T14" fmla="*/ 36 w 175"/>
                <a:gd name="T15" fmla="*/ 130 h 170"/>
                <a:gd name="T16" fmla="*/ 33 w 175"/>
                <a:gd name="T17" fmla="*/ 132 h 170"/>
                <a:gd name="T18" fmla="*/ 30 w 175"/>
                <a:gd name="T19" fmla="*/ 135 h 170"/>
                <a:gd name="T20" fmla="*/ 30 w 175"/>
                <a:gd name="T21" fmla="*/ 135 h 170"/>
                <a:gd name="T22" fmla="*/ 26 w 175"/>
                <a:gd name="T23" fmla="*/ 136 h 170"/>
                <a:gd name="T24" fmla="*/ 20 w 175"/>
                <a:gd name="T25" fmla="*/ 136 h 170"/>
                <a:gd name="T26" fmla="*/ 11 w 175"/>
                <a:gd name="T27" fmla="*/ 136 h 170"/>
                <a:gd name="T28" fmla="*/ 10 w 175"/>
                <a:gd name="T29" fmla="*/ 136 h 170"/>
                <a:gd name="T30" fmla="*/ 0 w 175"/>
                <a:gd name="T31" fmla="*/ 170 h 170"/>
                <a:gd name="T32" fmla="*/ 40 w 175"/>
                <a:gd name="T33" fmla="*/ 170 h 170"/>
                <a:gd name="T34" fmla="*/ 40 w 175"/>
                <a:gd name="T35" fmla="*/ 170 h 170"/>
                <a:gd name="T36" fmla="*/ 48 w 175"/>
                <a:gd name="T37" fmla="*/ 169 h 170"/>
                <a:gd name="T38" fmla="*/ 55 w 175"/>
                <a:gd name="T39" fmla="*/ 167 h 170"/>
                <a:gd name="T40" fmla="*/ 63 w 175"/>
                <a:gd name="T41" fmla="*/ 164 h 170"/>
                <a:gd name="T42" fmla="*/ 68 w 175"/>
                <a:gd name="T43" fmla="*/ 160 h 170"/>
                <a:gd name="T44" fmla="*/ 74 w 175"/>
                <a:gd name="T45" fmla="*/ 156 h 170"/>
                <a:gd name="T46" fmla="*/ 79 w 175"/>
                <a:gd name="T47" fmla="*/ 149 h 170"/>
                <a:gd name="T48" fmla="*/ 91 w 175"/>
                <a:gd name="T49" fmla="*/ 132 h 170"/>
                <a:gd name="T50" fmla="*/ 175 w 175"/>
                <a:gd name="T51" fmla="*/ 0 h 170"/>
                <a:gd name="T52" fmla="*/ 116 w 175"/>
                <a:gd name="T53" fmla="*/ 0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75" h="170">
                  <a:moveTo>
                    <a:pt x="116" y="0"/>
                  </a:moveTo>
                  <a:lnTo>
                    <a:pt x="85" y="67"/>
                  </a:lnTo>
                  <a:lnTo>
                    <a:pt x="86" y="0"/>
                  </a:lnTo>
                  <a:lnTo>
                    <a:pt x="27" y="0"/>
                  </a:lnTo>
                  <a:lnTo>
                    <a:pt x="39" y="122"/>
                  </a:lnTo>
                  <a:lnTo>
                    <a:pt x="39" y="122"/>
                  </a:lnTo>
                  <a:lnTo>
                    <a:pt x="37" y="127"/>
                  </a:lnTo>
                  <a:lnTo>
                    <a:pt x="36" y="130"/>
                  </a:lnTo>
                  <a:lnTo>
                    <a:pt x="33" y="132"/>
                  </a:lnTo>
                  <a:lnTo>
                    <a:pt x="30" y="135"/>
                  </a:lnTo>
                  <a:lnTo>
                    <a:pt x="30" y="135"/>
                  </a:lnTo>
                  <a:lnTo>
                    <a:pt x="26" y="136"/>
                  </a:lnTo>
                  <a:lnTo>
                    <a:pt x="20" y="136"/>
                  </a:lnTo>
                  <a:lnTo>
                    <a:pt x="11" y="136"/>
                  </a:lnTo>
                  <a:lnTo>
                    <a:pt x="10" y="136"/>
                  </a:lnTo>
                  <a:lnTo>
                    <a:pt x="0" y="170"/>
                  </a:lnTo>
                  <a:lnTo>
                    <a:pt x="40" y="170"/>
                  </a:lnTo>
                  <a:lnTo>
                    <a:pt x="40" y="170"/>
                  </a:lnTo>
                  <a:lnTo>
                    <a:pt x="48" y="169"/>
                  </a:lnTo>
                  <a:lnTo>
                    <a:pt x="55" y="167"/>
                  </a:lnTo>
                  <a:lnTo>
                    <a:pt x="63" y="164"/>
                  </a:lnTo>
                  <a:lnTo>
                    <a:pt x="68" y="160"/>
                  </a:lnTo>
                  <a:lnTo>
                    <a:pt x="74" y="156"/>
                  </a:lnTo>
                  <a:lnTo>
                    <a:pt x="79" y="149"/>
                  </a:lnTo>
                  <a:lnTo>
                    <a:pt x="91" y="132"/>
                  </a:lnTo>
                  <a:lnTo>
                    <a:pt x="175" y="0"/>
                  </a:lnTo>
                  <a:lnTo>
                    <a:pt x="116"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63" name="Freeform 105">
              <a:extLst>
                <a:ext uri="{FF2B5EF4-FFF2-40B4-BE49-F238E27FC236}">
                  <a16:creationId xmlns:a16="http://schemas.microsoft.com/office/drawing/2014/main" id="{0A969B6C-1961-F982-9B4D-B1C845943744}"/>
                </a:ext>
              </a:extLst>
            </p:cNvPr>
            <p:cNvSpPr>
              <a:spLocks/>
            </p:cNvSpPr>
            <p:nvPr userDrawn="1"/>
          </p:nvSpPr>
          <p:spPr bwMode="auto">
            <a:xfrm>
              <a:off x="8399463" y="4827588"/>
              <a:ext cx="71438" cy="50800"/>
            </a:xfrm>
            <a:custGeom>
              <a:avLst/>
              <a:gdLst>
                <a:gd name="T0" fmla="*/ 20 w 45"/>
                <a:gd name="T1" fmla="*/ 11 h 32"/>
                <a:gd name="T2" fmla="*/ 20 w 45"/>
                <a:gd name="T3" fmla="*/ 9 h 32"/>
                <a:gd name="T4" fmla="*/ 26 w 45"/>
                <a:gd name="T5" fmla="*/ 6 h 32"/>
                <a:gd name="T6" fmla="*/ 29 w 45"/>
                <a:gd name="T7" fmla="*/ 6 h 32"/>
                <a:gd name="T8" fmla="*/ 31 w 45"/>
                <a:gd name="T9" fmla="*/ 7 h 32"/>
                <a:gd name="T10" fmla="*/ 32 w 45"/>
                <a:gd name="T11" fmla="*/ 10 h 32"/>
                <a:gd name="T12" fmla="*/ 45 w 45"/>
                <a:gd name="T13" fmla="*/ 10 h 32"/>
                <a:gd name="T14" fmla="*/ 43 w 45"/>
                <a:gd name="T15" fmla="*/ 4 h 32"/>
                <a:gd name="T16" fmla="*/ 29 w 45"/>
                <a:gd name="T17" fmla="*/ 0 h 32"/>
                <a:gd name="T18" fmla="*/ 19 w 45"/>
                <a:gd name="T19" fmla="*/ 2 h 32"/>
                <a:gd name="T20" fmla="*/ 7 w 45"/>
                <a:gd name="T21" fmla="*/ 6 h 32"/>
                <a:gd name="T22" fmla="*/ 5 w 45"/>
                <a:gd name="T23" fmla="*/ 11 h 32"/>
                <a:gd name="T24" fmla="*/ 6 w 45"/>
                <a:gd name="T25" fmla="*/ 16 h 32"/>
                <a:gd name="T26" fmla="*/ 11 w 45"/>
                <a:gd name="T27" fmla="*/ 18 h 32"/>
                <a:gd name="T28" fmla="*/ 24 w 45"/>
                <a:gd name="T29" fmla="*/ 21 h 32"/>
                <a:gd name="T30" fmla="*/ 27 w 45"/>
                <a:gd name="T31" fmla="*/ 23 h 32"/>
                <a:gd name="T32" fmla="*/ 27 w 45"/>
                <a:gd name="T33" fmla="*/ 24 h 32"/>
                <a:gd name="T34" fmla="*/ 24 w 45"/>
                <a:gd name="T35" fmla="*/ 26 h 32"/>
                <a:gd name="T36" fmla="*/ 20 w 45"/>
                <a:gd name="T37" fmla="*/ 27 h 32"/>
                <a:gd name="T38" fmla="*/ 14 w 45"/>
                <a:gd name="T39" fmla="*/ 26 h 32"/>
                <a:gd name="T40" fmla="*/ 14 w 45"/>
                <a:gd name="T41" fmla="*/ 24 h 32"/>
                <a:gd name="T42" fmla="*/ 2 w 45"/>
                <a:gd name="T43" fmla="*/ 23 h 32"/>
                <a:gd name="T44" fmla="*/ 0 w 45"/>
                <a:gd name="T45" fmla="*/ 26 h 32"/>
                <a:gd name="T46" fmla="*/ 2 w 45"/>
                <a:gd name="T47" fmla="*/ 30 h 32"/>
                <a:gd name="T48" fmla="*/ 7 w 45"/>
                <a:gd name="T49" fmla="*/ 32 h 32"/>
                <a:gd name="T50" fmla="*/ 18 w 45"/>
                <a:gd name="T51" fmla="*/ 32 h 32"/>
                <a:gd name="T52" fmla="*/ 36 w 45"/>
                <a:gd name="T53" fmla="*/ 30 h 32"/>
                <a:gd name="T54" fmla="*/ 43 w 45"/>
                <a:gd name="T55" fmla="*/ 23 h 32"/>
                <a:gd name="T56" fmla="*/ 43 w 45"/>
                <a:gd name="T57" fmla="*/ 19 h 32"/>
                <a:gd name="T58" fmla="*/ 41 w 45"/>
                <a:gd name="T59" fmla="*/ 17 h 32"/>
                <a:gd name="T60" fmla="*/ 31 w 45"/>
                <a:gd name="T61" fmla="*/ 13 h 32"/>
                <a:gd name="T62" fmla="*/ 20 w 45"/>
                <a:gd name="T63" fmla="*/ 1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5" h="32">
                  <a:moveTo>
                    <a:pt x="20" y="11"/>
                  </a:moveTo>
                  <a:lnTo>
                    <a:pt x="20" y="11"/>
                  </a:lnTo>
                  <a:lnTo>
                    <a:pt x="20" y="9"/>
                  </a:lnTo>
                  <a:lnTo>
                    <a:pt x="20" y="9"/>
                  </a:lnTo>
                  <a:lnTo>
                    <a:pt x="23" y="7"/>
                  </a:lnTo>
                  <a:lnTo>
                    <a:pt x="26" y="6"/>
                  </a:lnTo>
                  <a:lnTo>
                    <a:pt x="26" y="6"/>
                  </a:lnTo>
                  <a:lnTo>
                    <a:pt x="29" y="6"/>
                  </a:lnTo>
                  <a:lnTo>
                    <a:pt x="31" y="7"/>
                  </a:lnTo>
                  <a:lnTo>
                    <a:pt x="31" y="7"/>
                  </a:lnTo>
                  <a:lnTo>
                    <a:pt x="32" y="9"/>
                  </a:lnTo>
                  <a:lnTo>
                    <a:pt x="32" y="10"/>
                  </a:lnTo>
                  <a:lnTo>
                    <a:pt x="45" y="10"/>
                  </a:lnTo>
                  <a:lnTo>
                    <a:pt x="45" y="10"/>
                  </a:lnTo>
                  <a:lnTo>
                    <a:pt x="45" y="6"/>
                  </a:lnTo>
                  <a:lnTo>
                    <a:pt x="43" y="4"/>
                  </a:lnTo>
                  <a:lnTo>
                    <a:pt x="38" y="2"/>
                  </a:lnTo>
                  <a:lnTo>
                    <a:pt x="29" y="0"/>
                  </a:lnTo>
                  <a:lnTo>
                    <a:pt x="29" y="0"/>
                  </a:lnTo>
                  <a:lnTo>
                    <a:pt x="19" y="2"/>
                  </a:lnTo>
                  <a:lnTo>
                    <a:pt x="12" y="3"/>
                  </a:lnTo>
                  <a:lnTo>
                    <a:pt x="7" y="6"/>
                  </a:lnTo>
                  <a:lnTo>
                    <a:pt x="5" y="11"/>
                  </a:lnTo>
                  <a:lnTo>
                    <a:pt x="5" y="11"/>
                  </a:lnTo>
                  <a:lnTo>
                    <a:pt x="5" y="13"/>
                  </a:lnTo>
                  <a:lnTo>
                    <a:pt x="6" y="16"/>
                  </a:lnTo>
                  <a:lnTo>
                    <a:pt x="6" y="16"/>
                  </a:lnTo>
                  <a:lnTo>
                    <a:pt x="11" y="18"/>
                  </a:lnTo>
                  <a:lnTo>
                    <a:pt x="17" y="19"/>
                  </a:lnTo>
                  <a:lnTo>
                    <a:pt x="24" y="21"/>
                  </a:lnTo>
                  <a:lnTo>
                    <a:pt x="27" y="23"/>
                  </a:lnTo>
                  <a:lnTo>
                    <a:pt x="27" y="23"/>
                  </a:lnTo>
                  <a:lnTo>
                    <a:pt x="27" y="24"/>
                  </a:lnTo>
                  <a:lnTo>
                    <a:pt x="27" y="24"/>
                  </a:lnTo>
                  <a:lnTo>
                    <a:pt x="26" y="25"/>
                  </a:lnTo>
                  <a:lnTo>
                    <a:pt x="24" y="26"/>
                  </a:lnTo>
                  <a:lnTo>
                    <a:pt x="20" y="27"/>
                  </a:lnTo>
                  <a:lnTo>
                    <a:pt x="20" y="27"/>
                  </a:lnTo>
                  <a:lnTo>
                    <a:pt x="17" y="26"/>
                  </a:lnTo>
                  <a:lnTo>
                    <a:pt x="14" y="26"/>
                  </a:lnTo>
                  <a:lnTo>
                    <a:pt x="14" y="26"/>
                  </a:lnTo>
                  <a:lnTo>
                    <a:pt x="14" y="24"/>
                  </a:lnTo>
                  <a:lnTo>
                    <a:pt x="14" y="23"/>
                  </a:lnTo>
                  <a:lnTo>
                    <a:pt x="2" y="23"/>
                  </a:lnTo>
                  <a:lnTo>
                    <a:pt x="2" y="23"/>
                  </a:lnTo>
                  <a:lnTo>
                    <a:pt x="0" y="26"/>
                  </a:lnTo>
                  <a:lnTo>
                    <a:pt x="0" y="28"/>
                  </a:lnTo>
                  <a:lnTo>
                    <a:pt x="2" y="30"/>
                  </a:lnTo>
                  <a:lnTo>
                    <a:pt x="4" y="31"/>
                  </a:lnTo>
                  <a:lnTo>
                    <a:pt x="7" y="32"/>
                  </a:lnTo>
                  <a:lnTo>
                    <a:pt x="18" y="32"/>
                  </a:lnTo>
                  <a:lnTo>
                    <a:pt x="18" y="32"/>
                  </a:lnTo>
                  <a:lnTo>
                    <a:pt x="29" y="32"/>
                  </a:lnTo>
                  <a:lnTo>
                    <a:pt x="36" y="30"/>
                  </a:lnTo>
                  <a:lnTo>
                    <a:pt x="40" y="26"/>
                  </a:lnTo>
                  <a:lnTo>
                    <a:pt x="43" y="23"/>
                  </a:lnTo>
                  <a:lnTo>
                    <a:pt x="43" y="23"/>
                  </a:lnTo>
                  <a:lnTo>
                    <a:pt x="43" y="19"/>
                  </a:lnTo>
                  <a:lnTo>
                    <a:pt x="41" y="17"/>
                  </a:lnTo>
                  <a:lnTo>
                    <a:pt x="41" y="17"/>
                  </a:lnTo>
                  <a:lnTo>
                    <a:pt x="37" y="14"/>
                  </a:lnTo>
                  <a:lnTo>
                    <a:pt x="31" y="13"/>
                  </a:lnTo>
                  <a:lnTo>
                    <a:pt x="24" y="12"/>
                  </a:lnTo>
                  <a:lnTo>
                    <a:pt x="20" y="11"/>
                  </a:lnTo>
                  <a:lnTo>
                    <a:pt x="20" y="1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grpSp>
    </p:spTree>
    <p:extLst>
      <p:ext uri="{BB962C8B-B14F-4D97-AF65-F5344CB8AC3E}">
        <p14:creationId xmlns:p14="http://schemas.microsoft.com/office/powerpoint/2010/main" val="228895163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ags" Target="../tags/tag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bwMode="auto">
          <a:xfrm>
            <a:off x="422820" y="228600"/>
            <a:ext cx="10972800" cy="838200"/>
          </a:xfrm>
          <a:prstGeom prst="rect">
            <a:avLst/>
          </a:prstGeom>
          <a:noFill/>
          <a:ln w="9525">
            <a:noFill/>
            <a:miter lim="800000"/>
            <a:headEnd/>
            <a:tailEnd/>
          </a:ln>
        </p:spPr>
        <p:txBody>
          <a:bodyPr vert="horz" wrap="square" lIns="135852" tIns="67926" rIns="135852" bIns="67926" numCol="1" anchor="t" anchorCtr="0" compatLnSpc="1">
            <a:prstTxWarp prst="textNoShape">
              <a:avLst/>
            </a:prstTxWarp>
          </a:bodyPr>
          <a:lstStyle/>
          <a:p>
            <a:pPr lvl="0"/>
            <a:r>
              <a:rPr lang="en-US"/>
              <a:t>Click to edit Master title style</a:t>
            </a:r>
            <a:endParaRPr lang="en-US" dirty="0"/>
          </a:p>
        </p:txBody>
      </p:sp>
      <p:sp>
        <p:nvSpPr>
          <p:cNvPr id="4099" name="Rectangle 3"/>
          <p:cNvSpPr>
            <a:spLocks noGrp="1" noChangeArrowheads="1"/>
          </p:cNvSpPr>
          <p:nvPr>
            <p:ph type="body" idx="1"/>
          </p:nvPr>
        </p:nvSpPr>
        <p:spPr bwMode="auto">
          <a:xfrm>
            <a:off x="422822" y="1339853"/>
            <a:ext cx="10545233" cy="4891825"/>
          </a:xfrm>
          <a:prstGeom prst="rect">
            <a:avLst/>
          </a:prstGeom>
          <a:noFill/>
          <a:ln w="9525">
            <a:noFill/>
            <a:miter lim="800000"/>
            <a:headEnd/>
            <a:tailEnd/>
          </a:ln>
        </p:spPr>
        <p:txBody>
          <a:bodyPr vert="horz" wrap="square" lIns="135852" tIns="67926" rIns="135852" bIns="67926" numCol="1" anchor="t" anchorCtr="0" compatLnSpc="1">
            <a:prstTxWarp prst="textNoShape">
              <a:avLst/>
            </a:prstTxWarp>
          </a:bodyPr>
          <a:lstStyle/>
          <a:p>
            <a:pPr lvl="0"/>
            <a:r>
              <a:rPr lang="en-US" dirty="0"/>
              <a:t>Click to edit Master text styles</a:t>
            </a:r>
          </a:p>
          <a:p>
            <a:pPr lvl="1"/>
            <a:r>
              <a:rPr lang="en-US" dirty="0"/>
              <a:t>First level</a:t>
            </a:r>
          </a:p>
          <a:p>
            <a:pPr lvl="2"/>
            <a:r>
              <a:rPr lang="en-US" dirty="0"/>
              <a:t>Second level</a:t>
            </a:r>
          </a:p>
          <a:p>
            <a:pPr lvl="3"/>
            <a:r>
              <a:rPr lang="en-US" dirty="0"/>
              <a:t>Third level</a:t>
            </a:r>
          </a:p>
        </p:txBody>
      </p:sp>
      <p:sp>
        <p:nvSpPr>
          <p:cNvPr id="429061" name="Rectangle 5"/>
          <p:cNvSpPr>
            <a:spLocks noGrp="1" noChangeArrowheads="1"/>
          </p:cNvSpPr>
          <p:nvPr>
            <p:ph type="sldNum" sz="quarter" idx="4"/>
          </p:nvPr>
        </p:nvSpPr>
        <p:spPr bwMode="auto">
          <a:xfrm>
            <a:off x="11341100" y="6471140"/>
            <a:ext cx="258232" cy="252413"/>
          </a:xfrm>
          <a:prstGeom prst="rect">
            <a:avLst/>
          </a:prstGeom>
          <a:noFill/>
          <a:ln w="9525">
            <a:noFill/>
            <a:miter lim="800000"/>
            <a:headEnd/>
            <a:tailEnd/>
          </a:ln>
          <a:effectLst/>
        </p:spPr>
        <p:txBody>
          <a:bodyPr vert="horz" wrap="square" lIns="0" tIns="0" rIns="0" bIns="0" numCol="1" anchor="b" anchorCtr="0" compatLnSpc="1">
            <a:prstTxWarp prst="textNoShape">
              <a:avLst/>
            </a:prstTxWarp>
          </a:bodyPr>
          <a:lstStyle>
            <a:lvl1pPr algn="r" eaLnBrk="0" hangingPunct="0">
              <a:defRPr sz="1000" b="1">
                <a:solidFill>
                  <a:srgbClr val="000000"/>
                </a:solidFill>
                <a:latin typeface="Arial" charset="0"/>
                <a:ea typeface="ＭＳ Ｐゴシック" charset="-128"/>
                <a:cs typeface="+mn-cs"/>
              </a:defRPr>
            </a:lvl1pPr>
          </a:lstStyle>
          <a:p>
            <a:pPr>
              <a:defRPr/>
            </a:pPr>
            <a:fld id="{287592CB-37D3-4196-AC6E-CD3990F28521}" type="slidenum">
              <a:rPr lang="en-US" smtClean="0"/>
              <a:pPr>
                <a:defRPr/>
              </a:pPr>
              <a:t>‹#›</a:t>
            </a:fld>
            <a:endParaRPr lang="en-US" dirty="0"/>
          </a:p>
        </p:txBody>
      </p:sp>
      <p:sp>
        <p:nvSpPr>
          <p:cNvPr id="429211" name="Rectangle 155"/>
          <p:cNvSpPr>
            <a:spLocks noGrp="1" noChangeArrowheads="1"/>
          </p:cNvSpPr>
          <p:nvPr>
            <p:ph type="dt" sz="half" idx="2"/>
          </p:nvPr>
        </p:nvSpPr>
        <p:spPr bwMode="auto">
          <a:xfrm>
            <a:off x="422820" y="6467520"/>
            <a:ext cx="2645277" cy="256032"/>
          </a:xfrm>
          <a:prstGeom prst="rect">
            <a:avLst/>
          </a:prstGeom>
          <a:noFill/>
          <a:ln w="9525">
            <a:noFill/>
            <a:miter lim="800000"/>
            <a:headEnd/>
            <a:tailEnd/>
          </a:ln>
          <a:effectLst/>
        </p:spPr>
        <p:txBody>
          <a:bodyPr vert="horz" wrap="square" lIns="135852" tIns="0" rIns="135852" bIns="0" numCol="1" anchor="b" anchorCtr="0" compatLnSpc="1">
            <a:prstTxWarp prst="textNoShape">
              <a:avLst/>
            </a:prstTxWarp>
          </a:bodyPr>
          <a:lstStyle>
            <a:lvl1pPr algn="l" eaLnBrk="0" hangingPunct="0">
              <a:defRPr sz="833" smtClean="0">
                <a:solidFill>
                  <a:srgbClr val="000000"/>
                </a:solidFill>
                <a:latin typeface="Arial" charset="0"/>
                <a:ea typeface="ＭＳ Ｐゴシック" charset="-128"/>
                <a:cs typeface="+mn-cs"/>
              </a:defRPr>
            </a:lvl1pPr>
          </a:lstStyle>
          <a:p>
            <a:pPr>
              <a:defRPr/>
            </a:pPr>
            <a:r>
              <a:rPr lang="en-US"/>
              <a:t>Production code #</a:t>
            </a:r>
            <a:endParaRPr lang="en-US" dirty="0"/>
          </a:p>
        </p:txBody>
      </p:sp>
      <p:sp>
        <p:nvSpPr>
          <p:cNvPr id="429212" name="Rectangle 156"/>
          <p:cNvSpPr>
            <a:spLocks noGrp="1" noChangeArrowheads="1"/>
          </p:cNvSpPr>
          <p:nvPr>
            <p:ph type="ftr" sz="quarter" idx="3"/>
          </p:nvPr>
        </p:nvSpPr>
        <p:spPr bwMode="auto">
          <a:xfrm>
            <a:off x="6082604" y="6468199"/>
            <a:ext cx="5258497" cy="255355"/>
          </a:xfrm>
          <a:prstGeom prst="rect">
            <a:avLst/>
          </a:prstGeom>
          <a:noFill/>
          <a:ln w="9525">
            <a:noFill/>
            <a:miter lim="800000"/>
            <a:headEnd/>
            <a:tailEnd/>
          </a:ln>
          <a:effectLst/>
        </p:spPr>
        <p:txBody>
          <a:bodyPr vert="horz" wrap="square" lIns="135852" tIns="0" rIns="135852" bIns="0" numCol="1" anchor="b" anchorCtr="0" compatLnSpc="1">
            <a:prstTxWarp prst="textNoShape">
              <a:avLst/>
            </a:prstTxWarp>
          </a:bodyPr>
          <a:lstStyle>
            <a:lvl1pPr algn="r" eaLnBrk="0" hangingPunct="0">
              <a:defRPr sz="1000" smtClean="0">
                <a:solidFill>
                  <a:srgbClr val="000000"/>
                </a:solidFill>
                <a:latin typeface="Arial" charset="0"/>
                <a:ea typeface="ＭＳ Ｐゴシック" charset="-128"/>
                <a:cs typeface="+mn-cs"/>
              </a:defRPr>
            </a:lvl1pPr>
          </a:lstStyle>
          <a:p>
            <a:pPr>
              <a:defRPr/>
            </a:pPr>
            <a:r>
              <a:rPr lang="en-US"/>
              <a:t>[insert page footer, i.e., For internal use only./For institutional use only.]</a:t>
            </a:r>
            <a:endParaRPr lang="en-US" dirty="0"/>
          </a:p>
        </p:txBody>
      </p:sp>
    </p:spTree>
    <p:custDataLst>
      <p:tags r:id="rId16"/>
    </p:custDataLst>
    <p:extLst>
      <p:ext uri="{BB962C8B-B14F-4D97-AF65-F5344CB8AC3E}">
        <p14:creationId xmlns:p14="http://schemas.microsoft.com/office/powerpoint/2010/main" val="1718220986"/>
      </p:ext>
    </p:extLst>
  </p:cSld>
  <p:clrMap bg1="lt1" tx1="dk1" bg2="lt2" tx2="dk2" accent1="accent1" accent2="accent2" accent3="accent3" accent4="accent4" accent5="accent5" accent6="accent6" hlink="hlink" folHlink="folHlink"/>
  <p:sldLayoutIdLst>
    <p:sldLayoutId id="2147483813" r:id="rId1"/>
    <p:sldLayoutId id="2147483828" r:id="rId2"/>
    <p:sldLayoutId id="2147483815" r:id="rId3"/>
    <p:sldLayoutId id="2147483816" r:id="rId4"/>
    <p:sldLayoutId id="2147483817" r:id="rId5"/>
    <p:sldLayoutId id="2147483818" r:id="rId6"/>
    <p:sldLayoutId id="2147483819" r:id="rId7"/>
    <p:sldLayoutId id="2147483820" r:id="rId8"/>
    <p:sldLayoutId id="2147483821" r:id="rId9"/>
    <p:sldLayoutId id="2147483822" r:id="rId10"/>
    <p:sldLayoutId id="2147483823" r:id="rId11"/>
    <p:sldLayoutId id="2147483824" r:id="rId12"/>
    <p:sldLayoutId id="2147483825" r:id="rId13"/>
    <p:sldLayoutId id="2147483826" r:id="rId14"/>
  </p:sldLayoutIdLst>
  <p:hf hdr="0"/>
  <p:txStyles>
    <p:titleStyle>
      <a:lvl1pPr algn="l" rtl="0" eaLnBrk="1" fontAlgn="base" hangingPunct="1">
        <a:spcBef>
          <a:spcPct val="0"/>
        </a:spcBef>
        <a:spcAft>
          <a:spcPct val="0"/>
        </a:spcAft>
        <a:defRPr sz="2933">
          <a:solidFill>
            <a:srgbClr val="333F48"/>
          </a:solidFill>
          <a:latin typeface="+mj-lt"/>
          <a:ea typeface="+mj-ea"/>
          <a:cs typeface="+mj-cs"/>
        </a:defRPr>
      </a:lvl1pPr>
      <a:lvl2pPr algn="l" rtl="0" eaLnBrk="1" fontAlgn="base" hangingPunct="1">
        <a:spcBef>
          <a:spcPct val="0"/>
        </a:spcBef>
        <a:spcAft>
          <a:spcPct val="0"/>
        </a:spcAft>
        <a:defRPr sz="3000">
          <a:solidFill>
            <a:schemeClr val="tx1"/>
          </a:solidFill>
          <a:latin typeface="Arial" charset="0"/>
        </a:defRPr>
      </a:lvl2pPr>
      <a:lvl3pPr algn="l" rtl="0" eaLnBrk="1" fontAlgn="base" hangingPunct="1">
        <a:spcBef>
          <a:spcPct val="0"/>
        </a:spcBef>
        <a:spcAft>
          <a:spcPct val="0"/>
        </a:spcAft>
        <a:defRPr sz="3000">
          <a:solidFill>
            <a:schemeClr val="tx1"/>
          </a:solidFill>
          <a:latin typeface="Arial" charset="0"/>
        </a:defRPr>
      </a:lvl3pPr>
      <a:lvl4pPr algn="l" rtl="0" eaLnBrk="1" fontAlgn="base" hangingPunct="1">
        <a:spcBef>
          <a:spcPct val="0"/>
        </a:spcBef>
        <a:spcAft>
          <a:spcPct val="0"/>
        </a:spcAft>
        <a:defRPr sz="3000">
          <a:solidFill>
            <a:schemeClr val="tx1"/>
          </a:solidFill>
          <a:latin typeface="Arial" charset="0"/>
        </a:defRPr>
      </a:lvl4pPr>
      <a:lvl5pPr algn="l" rtl="0" eaLnBrk="1" fontAlgn="base" hangingPunct="1">
        <a:spcBef>
          <a:spcPct val="0"/>
        </a:spcBef>
        <a:spcAft>
          <a:spcPct val="0"/>
        </a:spcAft>
        <a:defRPr sz="3000">
          <a:solidFill>
            <a:schemeClr val="tx1"/>
          </a:solidFill>
          <a:latin typeface="Arial" charset="0"/>
        </a:defRPr>
      </a:lvl5pPr>
      <a:lvl6pPr marL="566038" algn="l" rtl="0" eaLnBrk="1" fontAlgn="base" hangingPunct="1">
        <a:spcBef>
          <a:spcPct val="0"/>
        </a:spcBef>
        <a:spcAft>
          <a:spcPct val="0"/>
        </a:spcAft>
        <a:defRPr sz="3000">
          <a:solidFill>
            <a:schemeClr val="tx1"/>
          </a:solidFill>
          <a:latin typeface="Arial" charset="0"/>
        </a:defRPr>
      </a:lvl6pPr>
      <a:lvl7pPr marL="1132076" algn="l" rtl="0" eaLnBrk="1" fontAlgn="base" hangingPunct="1">
        <a:spcBef>
          <a:spcPct val="0"/>
        </a:spcBef>
        <a:spcAft>
          <a:spcPct val="0"/>
        </a:spcAft>
        <a:defRPr sz="3000">
          <a:solidFill>
            <a:schemeClr val="tx1"/>
          </a:solidFill>
          <a:latin typeface="Arial" charset="0"/>
        </a:defRPr>
      </a:lvl7pPr>
      <a:lvl8pPr marL="1698112" algn="l" rtl="0" eaLnBrk="1" fontAlgn="base" hangingPunct="1">
        <a:spcBef>
          <a:spcPct val="0"/>
        </a:spcBef>
        <a:spcAft>
          <a:spcPct val="0"/>
        </a:spcAft>
        <a:defRPr sz="3000">
          <a:solidFill>
            <a:schemeClr val="tx1"/>
          </a:solidFill>
          <a:latin typeface="Arial" charset="0"/>
        </a:defRPr>
      </a:lvl8pPr>
      <a:lvl9pPr marL="2264150" algn="l" rtl="0" eaLnBrk="1" fontAlgn="base" hangingPunct="1">
        <a:spcBef>
          <a:spcPct val="0"/>
        </a:spcBef>
        <a:spcAft>
          <a:spcPct val="0"/>
        </a:spcAft>
        <a:defRPr sz="3000">
          <a:solidFill>
            <a:schemeClr val="tx1"/>
          </a:solidFill>
          <a:latin typeface="Arial" charset="0"/>
        </a:defRPr>
      </a:lvl9pPr>
    </p:titleStyle>
    <p:bodyStyle>
      <a:lvl1pPr marL="141510" indent="-141510" algn="l" rtl="0" eaLnBrk="1" fontAlgn="base" hangingPunct="1">
        <a:spcBef>
          <a:spcPts val="743"/>
        </a:spcBef>
        <a:spcAft>
          <a:spcPct val="0"/>
        </a:spcAft>
        <a:buSzPct val="40000"/>
        <a:defRPr sz="1867" b="1">
          <a:solidFill>
            <a:srgbClr val="7A9B3D"/>
          </a:solidFill>
          <a:latin typeface="+mn-lt"/>
          <a:ea typeface="+mn-ea"/>
          <a:cs typeface="+mn-cs"/>
        </a:defRPr>
      </a:lvl1pPr>
      <a:lvl2pPr marL="424528" indent="-141510" algn="l" rtl="0" eaLnBrk="1" fontAlgn="base" hangingPunct="1">
        <a:spcBef>
          <a:spcPts val="743"/>
        </a:spcBef>
        <a:spcAft>
          <a:spcPct val="0"/>
        </a:spcAft>
        <a:buClr>
          <a:srgbClr val="7A9B3D"/>
        </a:buClr>
        <a:buChar char="•"/>
        <a:defRPr sz="1600">
          <a:solidFill>
            <a:srgbClr val="000000"/>
          </a:solidFill>
          <a:latin typeface="+mn-lt"/>
        </a:defRPr>
      </a:lvl2pPr>
      <a:lvl3pPr marL="707548" indent="-141510" algn="l" rtl="0" eaLnBrk="1" fontAlgn="base" hangingPunct="1">
        <a:spcBef>
          <a:spcPts val="743"/>
        </a:spcBef>
        <a:spcAft>
          <a:spcPct val="0"/>
        </a:spcAft>
        <a:buClr>
          <a:srgbClr val="768692"/>
        </a:buClr>
        <a:buFont typeface="Arial" pitchFamily="34" charset="0"/>
        <a:buChar char="–"/>
        <a:defRPr sz="1467">
          <a:solidFill>
            <a:srgbClr val="000000"/>
          </a:solidFill>
          <a:latin typeface="+mn-lt"/>
        </a:defRPr>
      </a:lvl3pPr>
      <a:lvl4pPr marL="990566" indent="-141510" algn="l" rtl="0" eaLnBrk="1" fontAlgn="base" hangingPunct="1">
        <a:spcBef>
          <a:spcPts val="743"/>
        </a:spcBef>
        <a:spcAft>
          <a:spcPct val="0"/>
        </a:spcAft>
        <a:buFont typeface="Arial" pitchFamily="34" charset="0"/>
        <a:buChar char="•"/>
        <a:defRPr sz="1467">
          <a:solidFill>
            <a:srgbClr val="000000"/>
          </a:solidFill>
          <a:latin typeface="+mn-lt"/>
        </a:defRPr>
      </a:lvl4pPr>
      <a:lvl5pPr marL="2547168" indent="-283018" algn="l" rtl="0" eaLnBrk="1" fontAlgn="base" hangingPunct="1">
        <a:lnSpc>
          <a:spcPts val="2972"/>
        </a:lnSpc>
        <a:spcBef>
          <a:spcPct val="0"/>
        </a:spcBef>
        <a:spcAft>
          <a:spcPct val="0"/>
        </a:spcAft>
        <a:defRPr sz="1751">
          <a:solidFill>
            <a:schemeClr val="tx1"/>
          </a:solidFill>
          <a:latin typeface="+mn-lt"/>
        </a:defRPr>
      </a:lvl5pPr>
      <a:lvl6pPr marL="3113206" indent="-283018" algn="l" rtl="0" eaLnBrk="1" fontAlgn="base" hangingPunct="1">
        <a:lnSpc>
          <a:spcPts val="2972"/>
        </a:lnSpc>
        <a:spcBef>
          <a:spcPct val="0"/>
        </a:spcBef>
        <a:spcAft>
          <a:spcPct val="0"/>
        </a:spcAft>
        <a:defRPr sz="1751">
          <a:solidFill>
            <a:schemeClr val="tx1"/>
          </a:solidFill>
          <a:latin typeface="+mn-lt"/>
        </a:defRPr>
      </a:lvl6pPr>
      <a:lvl7pPr marL="3679244" indent="-283018" algn="l" rtl="0" eaLnBrk="1" fontAlgn="base" hangingPunct="1">
        <a:lnSpc>
          <a:spcPts val="2972"/>
        </a:lnSpc>
        <a:spcBef>
          <a:spcPct val="0"/>
        </a:spcBef>
        <a:spcAft>
          <a:spcPct val="0"/>
        </a:spcAft>
        <a:defRPr sz="1751">
          <a:solidFill>
            <a:schemeClr val="tx1"/>
          </a:solidFill>
          <a:latin typeface="+mn-lt"/>
        </a:defRPr>
      </a:lvl7pPr>
      <a:lvl8pPr marL="4245282" indent="-283018" algn="l" rtl="0" eaLnBrk="1" fontAlgn="base" hangingPunct="1">
        <a:lnSpc>
          <a:spcPts val="2972"/>
        </a:lnSpc>
        <a:spcBef>
          <a:spcPct val="0"/>
        </a:spcBef>
        <a:spcAft>
          <a:spcPct val="0"/>
        </a:spcAft>
        <a:defRPr sz="1751">
          <a:solidFill>
            <a:schemeClr val="tx1"/>
          </a:solidFill>
          <a:latin typeface="+mn-lt"/>
        </a:defRPr>
      </a:lvl8pPr>
      <a:lvl9pPr marL="4811318" indent="-283018" algn="l" rtl="0" eaLnBrk="1" fontAlgn="base" hangingPunct="1">
        <a:lnSpc>
          <a:spcPts val="2972"/>
        </a:lnSpc>
        <a:spcBef>
          <a:spcPct val="0"/>
        </a:spcBef>
        <a:spcAft>
          <a:spcPct val="0"/>
        </a:spcAft>
        <a:defRPr sz="1751">
          <a:solidFill>
            <a:schemeClr val="tx1"/>
          </a:solidFill>
          <a:latin typeface="+mn-lt"/>
        </a:defRPr>
      </a:lvl9pPr>
    </p:bodyStyle>
    <p:otherStyle>
      <a:defPPr>
        <a:defRPr lang="en-US"/>
      </a:defPPr>
      <a:lvl1pPr marL="0" algn="l" defTabSz="1132076" rtl="0" eaLnBrk="1" latinLnBrk="0" hangingPunct="1">
        <a:defRPr sz="2251" kern="1200">
          <a:solidFill>
            <a:schemeClr val="tx1"/>
          </a:solidFill>
          <a:latin typeface="+mn-lt"/>
          <a:ea typeface="+mn-ea"/>
          <a:cs typeface="+mn-cs"/>
        </a:defRPr>
      </a:lvl1pPr>
      <a:lvl2pPr marL="566038" algn="l" defTabSz="1132076" rtl="0" eaLnBrk="1" latinLnBrk="0" hangingPunct="1">
        <a:defRPr sz="2251" kern="1200">
          <a:solidFill>
            <a:schemeClr val="tx1"/>
          </a:solidFill>
          <a:latin typeface="+mn-lt"/>
          <a:ea typeface="+mn-ea"/>
          <a:cs typeface="+mn-cs"/>
        </a:defRPr>
      </a:lvl2pPr>
      <a:lvl3pPr marL="1132076" algn="l" defTabSz="1132076" rtl="0" eaLnBrk="1" latinLnBrk="0" hangingPunct="1">
        <a:defRPr sz="2251" kern="1200">
          <a:solidFill>
            <a:schemeClr val="tx1"/>
          </a:solidFill>
          <a:latin typeface="+mn-lt"/>
          <a:ea typeface="+mn-ea"/>
          <a:cs typeface="+mn-cs"/>
        </a:defRPr>
      </a:lvl3pPr>
      <a:lvl4pPr marL="1698112" algn="l" defTabSz="1132076" rtl="0" eaLnBrk="1" latinLnBrk="0" hangingPunct="1">
        <a:defRPr sz="2251" kern="1200">
          <a:solidFill>
            <a:schemeClr val="tx1"/>
          </a:solidFill>
          <a:latin typeface="+mn-lt"/>
          <a:ea typeface="+mn-ea"/>
          <a:cs typeface="+mn-cs"/>
        </a:defRPr>
      </a:lvl4pPr>
      <a:lvl5pPr marL="2264150" algn="l" defTabSz="1132076" rtl="0" eaLnBrk="1" latinLnBrk="0" hangingPunct="1">
        <a:defRPr sz="2251" kern="1200">
          <a:solidFill>
            <a:schemeClr val="tx1"/>
          </a:solidFill>
          <a:latin typeface="+mn-lt"/>
          <a:ea typeface="+mn-ea"/>
          <a:cs typeface="+mn-cs"/>
        </a:defRPr>
      </a:lvl5pPr>
      <a:lvl6pPr marL="2830188" algn="l" defTabSz="1132076" rtl="0" eaLnBrk="1" latinLnBrk="0" hangingPunct="1">
        <a:defRPr sz="2251" kern="1200">
          <a:solidFill>
            <a:schemeClr val="tx1"/>
          </a:solidFill>
          <a:latin typeface="+mn-lt"/>
          <a:ea typeface="+mn-ea"/>
          <a:cs typeface="+mn-cs"/>
        </a:defRPr>
      </a:lvl6pPr>
      <a:lvl7pPr marL="3396226" algn="l" defTabSz="1132076" rtl="0" eaLnBrk="1" latinLnBrk="0" hangingPunct="1">
        <a:defRPr sz="2251" kern="1200">
          <a:solidFill>
            <a:schemeClr val="tx1"/>
          </a:solidFill>
          <a:latin typeface="+mn-lt"/>
          <a:ea typeface="+mn-ea"/>
          <a:cs typeface="+mn-cs"/>
        </a:defRPr>
      </a:lvl7pPr>
      <a:lvl8pPr marL="3962262" algn="l" defTabSz="1132076" rtl="0" eaLnBrk="1" latinLnBrk="0" hangingPunct="1">
        <a:defRPr sz="2251" kern="1200">
          <a:solidFill>
            <a:schemeClr val="tx1"/>
          </a:solidFill>
          <a:latin typeface="+mn-lt"/>
          <a:ea typeface="+mn-ea"/>
          <a:cs typeface="+mn-cs"/>
        </a:defRPr>
      </a:lvl8pPr>
      <a:lvl9pPr marL="4528300" algn="l" defTabSz="1132076" rtl="0" eaLnBrk="1" latinLnBrk="0" hangingPunct="1">
        <a:defRPr sz="2251"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ags" Target="../tags/tag6.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5.xml"/><Relationship Id="rId1" Type="http://schemas.openxmlformats.org/officeDocument/2006/relationships/tags" Target="../tags/tag14.xml"/><Relationship Id="rId4" Type="http://schemas.openxmlformats.org/officeDocument/2006/relationships/image" Target="../media/image20.jpeg"/></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5.xml"/><Relationship Id="rId1" Type="http://schemas.openxmlformats.org/officeDocument/2006/relationships/tags" Target="../tags/tag15.xml"/><Relationship Id="rId6" Type="http://schemas.openxmlformats.org/officeDocument/2006/relationships/chart" Target="../charts/chart4.xml"/><Relationship Id="rId5" Type="http://schemas.openxmlformats.org/officeDocument/2006/relationships/chart" Target="../charts/chart3.xml"/><Relationship Id="rId4" Type="http://schemas.openxmlformats.org/officeDocument/2006/relationships/chart" Target="../charts/chart2.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5.xml"/><Relationship Id="rId1" Type="http://schemas.openxmlformats.org/officeDocument/2006/relationships/tags" Target="../tags/tag16.xml"/><Relationship Id="rId4" Type="http://schemas.openxmlformats.org/officeDocument/2006/relationships/image" Target="../media/image21.png"/></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5.xml"/><Relationship Id="rId1" Type="http://schemas.openxmlformats.org/officeDocument/2006/relationships/tags" Target="../tags/tag1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5.xml"/><Relationship Id="rId1" Type="http://schemas.openxmlformats.org/officeDocument/2006/relationships/tags" Target="../tags/tag18.xml"/><Relationship Id="rId4" Type="http://schemas.openxmlformats.org/officeDocument/2006/relationships/chart" Target="../charts/chart5.xml"/></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5.xml"/><Relationship Id="rId1" Type="http://schemas.openxmlformats.org/officeDocument/2006/relationships/tags" Target="../tags/tag19.xml"/><Relationship Id="rId4" Type="http://schemas.openxmlformats.org/officeDocument/2006/relationships/chart" Target="../charts/chart6.xml"/></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5.xml"/><Relationship Id="rId1" Type="http://schemas.openxmlformats.org/officeDocument/2006/relationships/tags" Target="../tags/tag20.xml"/><Relationship Id="rId5" Type="http://schemas.openxmlformats.org/officeDocument/2006/relationships/chart" Target="../charts/chart8.xml"/><Relationship Id="rId4" Type="http://schemas.openxmlformats.org/officeDocument/2006/relationships/chart" Target="../charts/chart7.xml"/></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5.xml"/><Relationship Id="rId1" Type="http://schemas.openxmlformats.org/officeDocument/2006/relationships/tags" Target="../tags/tag2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5.xml"/><Relationship Id="rId1" Type="http://schemas.openxmlformats.org/officeDocument/2006/relationships/tags" Target="../tags/tag7.xml"/></Relationships>
</file>

<file path=ppt/slides/_rels/slide20.xml.rels><?xml version="1.0" encoding="UTF-8" standalone="yes"?>
<Relationships xmlns="http://schemas.openxmlformats.org/package/2006/relationships"><Relationship Id="rId8" Type="http://schemas.openxmlformats.org/officeDocument/2006/relationships/image" Target="../media/image25.png"/><Relationship Id="rId3" Type="http://schemas.openxmlformats.org/officeDocument/2006/relationships/notesSlide" Target="../notesSlides/notesSlide16.xml"/><Relationship Id="rId7" Type="http://schemas.openxmlformats.org/officeDocument/2006/relationships/image" Target="../media/image24.png"/><Relationship Id="rId2" Type="http://schemas.openxmlformats.org/officeDocument/2006/relationships/slideLayout" Target="../slideLayouts/slideLayout5.xml"/><Relationship Id="rId1" Type="http://schemas.openxmlformats.org/officeDocument/2006/relationships/tags" Target="../tags/tag22.xml"/><Relationship Id="rId6" Type="http://schemas.openxmlformats.org/officeDocument/2006/relationships/chart" Target="../charts/chart9.xml"/><Relationship Id="rId5" Type="http://schemas.openxmlformats.org/officeDocument/2006/relationships/image" Target="../media/image23.svg"/><Relationship Id="rId4" Type="http://schemas.openxmlformats.org/officeDocument/2006/relationships/image" Target="../media/image22.png"/></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5.xml"/><Relationship Id="rId1" Type="http://schemas.openxmlformats.org/officeDocument/2006/relationships/tags" Target="../tags/tag23.xml"/></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5.xml"/><Relationship Id="rId1" Type="http://schemas.openxmlformats.org/officeDocument/2006/relationships/tags" Target="../tags/tag24.xml"/></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5.xml"/><Relationship Id="rId1" Type="http://schemas.openxmlformats.org/officeDocument/2006/relationships/tags" Target="../tags/tag25.xml"/></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13.xml"/><Relationship Id="rId1" Type="http://schemas.openxmlformats.org/officeDocument/2006/relationships/tags" Target="../tags/tag26.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4.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2.xml"/><Relationship Id="rId7" Type="http://schemas.openxmlformats.org/officeDocument/2006/relationships/image" Target="../media/image6.svg"/><Relationship Id="rId2" Type="http://schemas.openxmlformats.org/officeDocument/2006/relationships/slideLayout" Target="../slideLayouts/slideLayout5.xml"/><Relationship Id="rId1" Type="http://schemas.openxmlformats.org/officeDocument/2006/relationships/tags" Target="../tags/tag8.xml"/><Relationship Id="rId6" Type="http://schemas.openxmlformats.org/officeDocument/2006/relationships/image" Target="../media/image5.png"/><Relationship Id="rId5" Type="http://schemas.openxmlformats.org/officeDocument/2006/relationships/image" Target="../media/image4.png"/><Relationship Id="rId4" Type="http://schemas.microsoft.com/office/2014/relationships/chartEx" Target="../charts/chartEx1.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5.xml"/><Relationship Id="rId1" Type="http://schemas.openxmlformats.org/officeDocument/2006/relationships/tags" Target="../tags/tag9.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5.xml"/><Relationship Id="rId1" Type="http://schemas.openxmlformats.org/officeDocument/2006/relationships/tags" Target="../tags/tag10.xml"/><Relationship Id="rId5" Type="http://schemas.openxmlformats.org/officeDocument/2006/relationships/image" Target="../media/image8.svg"/><Relationship Id="rId4" Type="http://schemas.openxmlformats.org/officeDocument/2006/relationships/image" Target="../media/image7.png"/></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5.xml"/><Relationship Id="rId1" Type="http://schemas.openxmlformats.org/officeDocument/2006/relationships/tags" Target="../tags/tag11.xml"/></Relationships>
</file>

<file path=ppt/slides/_rels/slide7.xml.rels><?xml version="1.0" encoding="UTF-8" standalone="yes"?>
<Relationships xmlns="http://schemas.openxmlformats.org/package/2006/relationships"><Relationship Id="rId8" Type="http://schemas.openxmlformats.org/officeDocument/2006/relationships/image" Target="../media/image13.png"/><Relationship Id="rId13" Type="http://schemas.openxmlformats.org/officeDocument/2006/relationships/image" Target="../media/image18.svg"/><Relationship Id="rId3" Type="http://schemas.openxmlformats.org/officeDocument/2006/relationships/notesSlide" Target="../notesSlides/notesSlide6.xml"/><Relationship Id="rId7" Type="http://schemas.openxmlformats.org/officeDocument/2006/relationships/image" Target="../media/image12.svg"/><Relationship Id="rId12" Type="http://schemas.openxmlformats.org/officeDocument/2006/relationships/image" Target="../media/image17.png"/><Relationship Id="rId2" Type="http://schemas.openxmlformats.org/officeDocument/2006/relationships/slideLayout" Target="../slideLayouts/slideLayout5.xml"/><Relationship Id="rId1" Type="http://schemas.openxmlformats.org/officeDocument/2006/relationships/tags" Target="../tags/tag12.xml"/><Relationship Id="rId6" Type="http://schemas.openxmlformats.org/officeDocument/2006/relationships/image" Target="../media/image11.png"/><Relationship Id="rId11" Type="http://schemas.openxmlformats.org/officeDocument/2006/relationships/image" Target="../media/image16.svg"/><Relationship Id="rId5" Type="http://schemas.openxmlformats.org/officeDocument/2006/relationships/image" Target="../media/image10.svg"/><Relationship Id="rId10" Type="http://schemas.openxmlformats.org/officeDocument/2006/relationships/image" Target="../media/image15.png"/><Relationship Id="rId4" Type="http://schemas.openxmlformats.org/officeDocument/2006/relationships/image" Target="../media/image9.png"/><Relationship Id="rId9" Type="http://schemas.openxmlformats.org/officeDocument/2006/relationships/image" Target="../media/image14.sv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5.xml"/><Relationship Id="rId1" Type="http://schemas.openxmlformats.org/officeDocument/2006/relationships/tags" Target="../tags/tag13.xml"/><Relationship Id="rId5" Type="http://schemas.openxmlformats.org/officeDocument/2006/relationships/image" Target="../media/image19.jpeg"/><Relationship Id="rId4" Type="http://schemas.openxmlformats.org/officeDocument/2006/relationships/chart" Target="../charts/char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 name="Content Placeholder 52">
            <a:extLst>
              <a:ext uri="{FF2B5EF4-FFF2-40B4-BE49-F238E27FC236}">
                <a16:creationId xmlns:a16="http://schemas.microsoft.com/office/drawing/2014/main" id="{AB8F7C68-3C15-4FDA-AE31-9E4608770501}"/>
              </a:ext>
            </a:extLst>
          </p:cNvPr>
          <p:cNvSpPr txBox="1">
            <a:spLocks/>
          </p:cNvSpPr>
          <p:nvPr/>
        </p:nvSpPr>
        <p:spPr bwMode="auto">
          <a:xfrm>
            <a:off x="939754" y="3988171"/>
            <a:ext cx="3435351" cy="1653303"/>
          </a:xfrm>
          <a:prstGeom prst="rect">
            <a:avLst/>
          </a:prstGeom>
          <a:noFill/>
          <a:ln w="9525">
            <a:noFill/>
            <a:miter lim="800000"/>
            <a:headEnd/>
            <a:tailEnd/>
          </a:ln>
        </p:spPr>
        <p:txBody>
          <a:bodyPr vert="horz" wrap="square" lIns="135852" tIns="67926" rIns="135852" bIns="67926" numCol="1" anchor="t" anchorCtr="0" compatLnSpc="1">
            <a:prstTxWarp prst="textNoShape">
              <a:avLst/>
            </a:prstTxWarp>
          </a:bodyPr>
          <a:lstStyle>
            <a:lvl1pPr marL="0" indent="0" algn="l" rtl="0" eaLnBrk="1" fontAlgn="base" hangingPunct="1">
              <a:spcBef>
                <a:spcPts val="1783"/>
              </a:spcBef>
              <a:spcAft>
                <a:spcPct val="0"/>
              </a:spcAft>
              <a:buSzPct val="40000"/>
              <a:defRPr lang="en-US" sz="1500" b="1" kern="1200" dirty="0" smtClean="0">
                <a:solidFill>
                  <a:schemeClr val="bg1"/>
                </a:solidFill>
                <a:latin typeface="Arial" charset="0"/>
                <a:ea typeface="ＭＳ Ｐゴシック" charset="-128"/>
                <a:cs typeface="+mn-cs"/>
              </a:defRPr>
            </a:lvl1pPr>
            <a:lvl2pPr marL="0" indent="0" algn="l" rtl="0" eaLnBrk="1" fontAlgn="base" hangingPunct="1">
              <a:spcBef>
                <a:spcPts val="743"/>
              </a:spcBef>
              <a:spcAft>
                <a:spcPct val="0"/>
              </a:spcAft>
              <a:buClr>
                <a:srgbClr val="7A9B3D"/>
              </a:buClr>
              <a:buFontTx/>
              <a:buNone/>
              <a:defRPr lang="en-US" sz="1500" i="1" kern="1200" dirty="0" smtClean="0">
                <a:solidFill>
                  <a:schemeClr val="bg1"/>
                </a:solidFill>
                <a:latin typeface="Arial" charset="0"/>
                <a:ea typeface="ＭＳ Ｐゴシック" charset="-128"/>
                <a:cs typeface="+mn-cs"/>
              </a:defRPr>
            </a:lvl2pPr>
            <a:lvl3pPr marL="707548" indent="-141510" algn="l" rtl="0" eaLnBrk="1" fontAlgn="base" hangingPunct="1">
              <a:spcBef>
                <a:spcPts val="743"/>
              </a:spcBef>
              <a:spcAft>
                <a:spcPct val="0"/>
              </a:spcAft>
              <a:buClr>
                <a:srgbClr val="768692"/>
              </a:buClr>
              <a:buFont typeface="Arial" pitchFamily="34" charset="0"/>
              <a:buChar char="–"/>
              <a:defRPr sz="1467">
                <a:solidFill>
                  <a:srgbClr val="000000"/>
                </a:solidFill>
                <a:latin typeface="+mn-lt"/>
              </a:defRPr>
            </a:lvl3pPr>
            <a:lvl4pPr marL="990566" indent="-141510" algn="l" rtl="0" eaLnBrk="1" fontAlgn="base" hangingPunct="1">
              <a:spcBef>
                <a:spcPts val="743"/>
              </a:spcBef>
              <a:spcAft>
                <a:spcPct val="0"/>
              </a:spcAft>
              <a:buFont typeface="Arial" pitchFamily="34" charset="0"/>
              <a:buChar char="•"/>
              <a:defRPr sz="1467">
                <a:solidFill>
                  <a:srgbClr val="000000"/>
                </a:solidFill>
                <a:latin typeface="+mn-lt"/>
              </a:defRPr>
            </a:lvl4pPr>
            <a:lvl5pPr marL="2547168" indent="-283018" algn="l" rtl="0" eaLnBrk="1" fontAlgn="base" hangingPunct="1">
              <a:lnSpc>
                <a:spcPts val="2972"/>
              </a:lnSpc>
              <a:spcBef>
                <a:spcPct val="0"/>
              </a:spcBef>
              <a:spcAft>
                <a:spcPct val="0"/>
              </a:spcAft>
              <a:defRPr sz="1751">
                <a:solidFill>
                  <a:schemeClr val="tx1"/>
                </a:solidFill>
                <a:latin typeface="+mn-lt"/>
              </a:defRPr>
            </a:lvl5pPr>
            <a:lvl6pPr marL="3113206" indent="-283018" algn="l" rtl="0" eaLnBrk="1" fontAlgn="base" hangingPunct="1">
              <a:lnSpc>
                <a:spcPts val="2972"/>
              </a:lnSpc>
              <a:spcBef>
                <a:spcPct val="0"/>
              </a:spcBef>
              <a:spcAft>
                <a:spcPct val="0"/>
              </a:spcAft>
              <a:defRPr sz="1751">
                <a:solidFill>
                  <a:schemeClr val="tx1"/>
                </a:solidFill>
                <a:latin typeface="+mn-lt"/>
              </a:defRPr>
            </a:lvl6pPr>
            <a:lvl7pPr marL="3679244" indent="-283018" algn="l" rtl="0" eaLnBrk="1" fontAlgn="base" hangingPunct="1">
              <a:lnSpc>
                <a:spcPts val="2972"/>
              </a:lnSpc>
              <a:spcBef>
                <a:spcPct val="0"/>
              </a:spcBef>
              <a:spcAft>
                <a:spcPct val="0"/>
              </a:spcAft>
              <a:defRPr sz="1751">
                <a:solidFill>
                  <a:schemeClr val="tx1"/>
                </a:solidFill>
                <a:latin typeface="+mn-lt"/>
              </a:defRPr>
            </a:lvl7pPr>
            <a:lvl8pPr marL="4245282" indent="-283018" algn="l" rtl="0" eaLnBrk="1" fontAlgn="base" hangingPunct="1">
              <a:lnSpc>
                <a:spcPts val="2972"/>
              </a:lnSpc>
              <a:spcBef>
                <a:spcPct val="0"/>
              </a:spcBef>
              <a:spcAft>
                <a:spcPct val="0"/>
              </a:spcAft>
              <a:defRPr sz="1751">
                <a:solidFill>
                  <a:schemeClr val="tx1"/>
                </a:solidFill>
                <a:latin typeface="+mn-lt"/>
              </a:defRPr>
            </a:lvl8pPr>
            <a:lvl9pPr marL="4811318" indent="-283018" algn="l" rtl="0" eaLnBrk="1" fontAlgn="base" hangingPunct="1">
              <a:lnSpc>
                <a:spcPts val="2972"/>
              </a:lnSpc>
              <a:spcBef>
                <a:spcPct val="0"/>
              </a:spcBef>
              <a:spcAft>
                <a:spcPct val="0"/>
              </a:spcAft>
              <a:defRPr sz="1751">
                <a:solidFill>
                  <a:schemeClr val="tx1"/>
                </a:solidFill>
                <a:latin typeface="+mn-lt"/>
              </a:defRPr>
            </a:lvl9pPr>
          </a:lstStyle>
          <a:p>
            <a:pPr>
              <a:spcBef>
                <a:spcPts val="1200"/>
              </a:spcBef>
            </a:pPr>
            <a:r>
              <a:rPr lang="en-US" sz="1200" dirty="0"/>
              <a:t>Speaker Name</a:t>
            </a:r>
            <a:br>
              <a:rPr lang="en-US" sz="1200" dirty="0"/>
            </a:br>
            <a:r>
              <a:rPr lang="en-US" sz="1200" b="0" i="1" dirty="0"/>
              <a:t>Speaker Title</a:t>
            </a:r>
          </a:p>
          <a:p>
            <a:pPr>
              <a:spcBef>
                <a:spcPts val="1200"/>
              </a:spcBef>
            </a:pPr>
            <a:r>
              <a:rPr lang="en-US" sz="1200" dirty="0"/>
              <a:t>Speaker Name</a:t>
            </a:r>
            <a:br>
              <a:rPr lang="en-US" sz="1200" dirty="0"/>
            </a:br>
            <a:r>
              <a:rPr lang="en-US" sz="1200" b="0" i="1" dirty="0"/>
              <a:t>Speaker Title</a:t>
            </a:r>
          </a:p>
          <a:p>
            <a:pPr>
              <a:spcBef>
                <a:spcPts val="1200"/>
              </a:spcBef>
            </a:pPr>
            <a:r>
              <a:rPr lang="en-US" sz="1200" dirty="0"/>
              <a:t>Speaker Name</a:t>
            </a:r>
            <a:br>
              <a:rPr lang="en-US" sz="1200" dirty="0"/>
            </a:br>
            <a:r>
              <a:rPr lang="en-US" sz="1200" b="0" i="1" dirty="0"/>
              <a:t>Speaker Title</a:t>
            </a:r>
          </a:p>
        </p:txBody>
      </p:sp>
      <p:sp>
        <p:nvSpPr>
          <p:cNvPr id="52" name="Title 2">
            <a:extLst>
              <a:ext uri="{FF2B5EF4-FFF2-40B4-BE49-F238E27FC236}">
                <a16:creationId xmlns:a16="http://schemas.microsoft.com/office/drawing/2014/main" id="{8B063E0C-6D1D-4920-AB5E-6697B155CE10}"/>
              </a:ext>
            </a:extLst>
          </p:cNvPr>
          <p:cNvSpPr txBox="1">
            <a:spLocks/>
          </p:cNvSpPr>
          <p:nvPr/>
        </p:nvSpPr>
        <p:spPr bwMode="auto">
          <a:xfrm>
            <a:off x="924667" y="1354953"/>
            <a:ext cx="10407683" cy="534987"/>
          </a:xfrm>
          <a:prstGeom prst="rect">
            <a:avLst/>
          </a:prstGeom>
          <a:noFill/>
          <a:ln w="9525">
            <a:noFill/>
            <a:miter lim="800000"/>
            <a:headEnd/>
            <a:tailEnd/>
          </a:ln>
        </p:spPr>
        <p:txBody>
          <a:bodyPr vert="horz" wrap="square" lIns="135852" tIns="0" rIns="135852" bIns="0" numCol="1" anchor="b" anchorCtr="0" compatLnSpc="1">
            <a:prstTxWarp prst="textNoShape">
              <a:avLst/>
            </a:prstTxWarp>
          </a:bodyPr>
          <a:lstStyle>
            <a:lvl1pPr algn="l" rtl="0" eaLnBrk="1" fontAlgn="base" hangingPunct="1">
              <a:spcBef>
                <a:spcPct val="0"/>
              </a:spcBef>
              <a:spcAft>
                <a:spcPct val="0"/>
              </a:spcAft>
              <a:defRPr sz="2933">
                <a:solidFill>
                  <a:srgbClr val="333F48"/>
                </a:solidFill>
                <a:latin typeface="+mj-lt"/>
                <a:ea typeface="+mj-ea"/>
                <a:cs typeface="+mj-cs"/>
              </a:defRPr>
            </a:lvl1pPr>
            <a:lvl2pPr algn="l" rtl="0" eaLnBrk="1" fontAlgn="base" hangingPunct="1">
              <a:spcBef>
                <a:spcPct val="0"/>
              </a:spcBef>
              <a:spcAft>
                <a:spcPct val="0"/>
              </a:spcAft>
              <a:defRPr sz="3000">
                <a:solidFill>
                  <a:schemeClr val="tx1"/>
                </a:solidFill>
                <a:latin typeface="Arial" charset="0"/>
              </a:defRPr>
            </a:lvl2pPr>
            <a:lvl3pPr algn="l" rtl="0" eaLnBrk="1" fontAlgn="base" hangingPunct="1">
              <a:spcBef>
                <a:spcPct val="0"/>
              </a:spcBef>
              <a:spcAft>
                <a:spcPct val="0"/>
              </a:spcAft>
              <a:defRPr sz="3000">
                <a:solidFill>
                  <a:schemeClr val="tx1"/>
                </a:solidFill>
                <a:latin typeface="Arial" charset="0"/>
              </a:defRPr>
            </a:lvl3pPr>
            <a:lvl4pPr algn="l" rtl="0" eaLnBrk="1" fontAlgn="base" hangingPunct="1">
              <a:spcBef>
                <a:spcPct val="0"/>
              </a:spcBef>
              <a:spcAft>
                <a:spcPct val="0"/>
              </a:spcAft>
              <a:defRPr sz="3000">
                <a:solidFill>
                  <a:schemeClr val="tx1"/>
                </a:solidFill>
                <a:latin typeface="Arial" charset="0"/>
              </a:defRPr>
            </a:lvl4pPr>
            <a:lvl5pPr algn="l" rtl="0" eaLnBrk="1" fontAlgn="base" hangingPunct="1">
              <a:spcBef>
                <a:spcPct val="0"/>
              </a:spcBef>
              <a:spcAft>
                <a:spcPct val="0"/>
              </a:spcAft>
              <a:defRPr sz="3000">
                <a:solidFill>
                  <a:schemeClr val="tx1"/>
                </a:solidFill>
                <a:latin typeface="Arial" charset="0"/>
              </a:defRPr>
            </a:lvl5pPr>
            <a:lvl6pPr marL="566038" algn="l" rtl="0" eaLnBrk="1" fontAlgn="base" hangingPunct="1">
              <a:spcBef>
                <a:spcPct val="0"/>
              </a:spcBef>
              <a:spcAft>
                <a:spcPct val="0"/>
              </a:spcAft>
              <a:defRPr sz="3000">
                <a:solidFill>
                  <a:schemeClr val="tx1"/>
                </a:solidFill>
                <a:latin typeface="Arial" charset="0"/>
              </a:defRPr>
            </a:lvl6pPr>
            <a:lvl7pPr marL="1132076" algn="l" rtl="0" eaLnBrk="1" fontAlgn="base" hangingPunct="1">
              <a:spcBef>
                <a:spcPct val="0"/>
              </a:spcBef>
              <a:spcAft>
                <a:spcPct val="0"/>
              </a:spcAft>
              <a:defRPr sz="3000">
                <a:solidFill>
                  <a:schemeClr val="tx1"/>
                </a:solidFill>
                <a:latin typeface="Arial" charset="0"/>
              </a:defRPr>
            </a:lvl7pPr>
            <a:lvl8pPr marL="1698112" algn="l" rtl="0" eaLnBrk="1" fontAlgn="base" hangingPunct="1">
              <a:spcBef>
                <a:spcPct val="0"/>
              </a:spcBef>
              <a:spcAft>
                <a:spcPct val="0"/>
              </a:spcAft>
              <a:defRPr sz="3000">
                <a:solidFill>
                  <a:schemeClr val="tx1"/>
                </a:solidFill>
                <a:latin typeface="Arial" charset="0"/>
              </a:defRPr>
            </a:lvl8pPr>
            <a:lvl9pPr marL="2264150" algn="l" rtl="0" eaLnBrk="1" fontAlgn="base" hangingPunct="1">
              <a:spcBef>
                <a:spcPct val="0"/>
              </a:spcBef>
              <a:spcAft>
                <a:spcPct val="0"/>
              </a:spcAft>
              <a:defRPr sz="3000">
                <a:solidFill>
                  <a:schemeClr val="tx1"/>
                </a:solidFill>
                <a:latin typeface="Arial" charset="0"/>
              </a:defRPr>
            </a:lvl9pPr>
          </a:lstStyle>
          <a:p>
            <a:endParaRPr lang="en-US" sz="3800" kern="0" dirty="0">
              <a:solidFill>
                <a:schemeClr val="bg1"/>
              </a:solidFill>
            </a:endParaRPr>
          </a:p>
        </p:txBody>
      </p:sp>
      <p:sp>
        <p:nvSpPr>
          <p:cNvPr id="4" name="Subtitle 3">
            <a:extLst>
              <a:ext uri="{FF2B5EF4-FFF2-40B4-BE49-F238E27FC236}">
                <a16:creationId xmlns:a16="http://schemas.microsoft.com/office/drawing/2014/main" id="{ED589901-0D53-41CC-B49D-0D607BCF2B25}"/>
              </a:ext>
            </a:extLst>
          </p:cNvPr>
          <p:cNvSpPr>
            <a:spLocks noGrp="1"/>
          </p:cNvSpPr>
          <p:nvPr>
            <p:ph type="subTitle" idx="1"/>
          </p:nvPr>
        </p:nvSpPr>
        <p:spPr/>
        <p:txBody>
          <a:bodyPr/>
          <a:lstStyle/>
          <a:p>
            <a:r>
              <a:rPr lang="en-US" dirty="0"/>
              <a:t>Interactive peer discussion on optimizing your business for the long term </a:t>
            </a:r>
          </a:p>
        </p:txBody>
      </p:sp>
      <p:sp>
        <p:nvSpPr>
          <p:cNvPr id="20" name="Text Placeholder 10">
            <a:extLst>
              <a:ext uri="{FF2B5EF4-FFF2-40B4-BE49-F238E27FC236}">
                <a16:creationId xmlns:a16="http://schemas.microsoft.com/office/drawing/2014/main" id="{C2886001-FA54-4604-9E0D-73B0C4D98C7B}"/>
              </a:ext>
            </a:extLst>
          </p:cNvPr>
          <p:cNvSpPr>
            <a:spLocks noGrp="1"/>
          </p:cNvSpPr>
          <p:nvPr>
            <p:ph type="body" sz="quarter" idx="14"/>
          </p:nvPr>
        </p:nvSpPr>
        <p:spPr>
          <a:xfrm>
            <a:off x="927037" y="2941484"/>
            <a:ext cx="1866497" cy="266851"/>
          </a:xfrm>
        </p:spPr>
        <p:txBody>
          <a:bodyPr/>
          <a:lstStyle/>
          <a:p>
            <a:r>
              <a:rPr lang="en-US" dirty="0"/>
              <a:t>Month DD, YYYY</a:t>
            </a:r>
          </a:p>
        </p:txBody>
      </p:sp>
      <p:sp>
        <p:nvSpPr>
          <p:cNvPr id="3" name="Title 2">
            <a:extLst>
              <a:ext uri="{FF2B5EF4-FFF2-40B4-BE49-F238E27FC236}">
                <a16:creationId xmlns:a16="http://schemas.microsoft.com/office/drawing/2014/main" id="{279FB664-3C86-4991-A480-EF5F1FEA9FF0}"/>
              </a:ext>
            </a:extLst>
          </p:cNvPr>
          <p:cNvSpPr>
            <a:spLocks noGrp="1"/>
          </p:cNvSpPr>
          <p:nvPr>
            <p:ph type="title"/>
          </p:nvPr>
        </p:nvSpPr>
        <p:spPr/>
        <p:txBody>
          <a:bodyPr/>
          <a:lstStyle/>
          <a:p>
            <a:r>
              <a:rPr lang="en-US" dirty="0"/>
              <a:t>Organic Growth</a:t>
            </a:r>
          </a:p>
        </p:txBody>
      </p:sp>
      <p:sp>
        <p:nvSpPr>
          <p:cNvPr id="22" name="Freeform: Shape 21">
            <a:extLst>
              <a:ext uri="{FF2B5EF4-FFF2-40B4-BE49-F238E27FC236}">
                <a16:creationId xmlns:a16="http://schemas.microsoft.com/office/drawing/2014/main" id="{5B73A3AA-664A-4400-8522-52E429CFDF52}"/>
              </a:ext>
            </a:extLst>
          </p:cNvPr>
          <p:cNvSpPr/>
          <p:nvPr/>
        </p:nvSpPr>
        <p:spPr bwMode="auto">
          <a:xfrm rot="1020000">
            <a:off x="8865649" y="3583981"/>
            <a:ext cx="1011291" cy="478829"/>
          </a:xfrm>
          <a:custGeom>
            <a:avLst/>
            <a:gdLst>
              <a:gd name="connsiteX0" fmla="*/ 0 w 1011291"/>
              <a:gd name="connsiteY0" fmla="*/ 309182 h 567351"/>
              <a:gd name="connsiteX1" fmla="*/ 1011291 w 1011291"/>
              <a:gd name="connsiteY1" fmla="*/ 0 h 567351"/>
              <a:gd name="connsiteX2" fmla="*/ 1011291 w 1011291"/>
              <a:gd name="connsiteY2" fmla="*/ 3292 h 567351"/>
              <a:gd name="connsiteX3" fmla="*/ 9227 w 1011291"/>
              <a:gd name="connsiteY3" fmla="*/ 309654 h 567351"/>
              <a:gd name="connsiteX4" fmla="*/ 9227 w 1011291"/>
              <a:gd name="connsiteY4" fmla="*/ 394884 h 567351"/>
              <a:gd name="connsiteX5" fmla="*/ 1011291 w 1011291"/>
              <a:gd name="connsiteY5" fmla="*/ 88522 h 567351"/>
              <a:gd name="connsiteX6" fmla="*/ 1011291 w 1011291"/>
              <a:gd name="connsiteY6" fmla="*/ 258168 h 567351"/>
              <a:gd name="connsiteX7" fmla="*/ 0 w 1011291"/>
              <a:gd name="connsiteY7" fmla="*/ 567351 h 567351"/>
              <a:gd name="connsiteX8" fmla="*/ 0 w 1011291"/>
              <a:gd name="connsiteY8" fmla="*/ 309182 h 567351"/>
              <a:gd name="connsiteX0" fmla="*/ 0 w 1011291"/>
              <a:gd name="connsiteY0" fmla="*/ 567351 h 567351"/>
              <a:gd name="connsiteX1" fmla="*/ 1011291 w 1011291"/>
              <a:gd name="connsiteY1" fmla="*/ 0 h 567351"/>
              <a:gd name="connsiteX2" fmla="*/ 1011291 w 1011291"/>
              <a:gd name="connsiteY2" fmla="*/ 3292 h 567351"/>
              <a:gd name="connsiteX3" fmla="*/ 9227 w 1011291"/>
              <a:gd name="connsiteY3" fmla="*/ 309654 h 567351"/>
              <a:gd name="connsiteX4" fmla="*/ 9227 w 1011291"/>
              <a:gd name="connsiteY4" fmla="*/ 394884 h 567351"/>
              <a:gd name="connsiteX5" fmla="*/ 1011291 w 1011291"/>
              <a:gd name="connsiteY5" fmla="*/ 88522 h 567351"/>
              <a:gd name="connsiteX6" fmla="*/ 1011291 w 1011291"/>
              <a:gd name="connsiteY6" fmla="*/ 258168 h 567351"/>
              <a:gd name="connsiteX7" fmla="*/ 0 w 1011291"/>
              <a:gd name="connsiteY7" fmla="*/ 567351 h 567351"/>
              <a:gd name="connsiteX0" fmla="*/ 0 w 1011291"/>
              <a:gd name="connsiteY0" fmla="*/ 567351 h 567351"/>
              <a:gd name="connsiteX1" fmla="*/ 1011291 w 1011291"/>
              <a:gd name="connsiteY1" fmla="*/ 0 h 567351"/>
              <a:gd name="connsiteX2" fmla="*/ 1011291 w 1011291"/>
              <a:gd name="connsiteY2" fmla="*/ 3292 h 567351"/>
              <a:gd name="connsiteX3" fmla="*/ 9227 w 1011291"/>
              <a:gd name="connsiteY3" fmla="*/ 394884 h 567351"/>
              <a:gd name="connsiteX4" fmla="*/ 1011291 w 1011291"/>
              <a:gd name="connsiteY4" fmla="*/ 88522 h 567351"/>
              <a:gd name="connsiteX5" fmla="*/ 1011291 w 1011291"/>
              <a:gd name="connsiteY5" fmla="*/ 258168 h 567351"/>
              <a:gd name="connsiteX6" fmla="*/ 0 w 1011291"/>
              <a:gd name="connsiteY6" fmla="*/ 567351 h 567351"/>
              <a:gd name="connsiteX0" fmla="*/ 0 w 1011291"/>
              <a:gd name="connsiteY0" fmla="*/ 567351 h 567351"/>
              <a:gd name="connsiteX1" fmla="*/ 1011291 w 1011291"/>
              <a:gd name="connsiteY1" fmla="*/ 0 h 567351"/>
              <a:gd name="connsiteX2" fmla="*/ 9227 w 1011291"/>
              <a:gd name="connsiteY2" fmla="*/ 394884 h 567351"/>
              <a:gd name="connsiteX3" fmla="*/ 1011291 w 1011291"/>
              <a:gd name="connsiteY3" fmla="*/ 88522 h 567351"/>
              <a:gd name="connsiteX4" fmla="*/ 1011291 w 1011291"/>
              <a:gd name="connsiteY4" fmla="*/ 258168 h 567351"/>
              <a:gd name="connsiteX5" fmla="*/ 0 w 1011291"/>
              <a:gd name="connsiteY5" fmla="*/ 567351 h 567351"/>
              <a:gd name="connsiteX0" fmla="*/ 0 w 1011291"/>
              <a:gd name="connsiteY0" fmla="*/ 478829 h 478829"/>
              <a:gd name="connsiteX1" fmla="*/ 9227 w 1011291"/>
              <a:gd name="connsiteY1" fmla="*/ 306362 h 478829"/>
              <a:gd name="connsiteX2" fmla="*/ 1011291 w 1011291"/>
              <a:gd name="connsiteY2" fmla="*/ 0 h 478829"/>
              <a:gd name="connsiteX3" fmla="*/ 1011291 w 1011291"/>
              <a:gd name="connsiteY3" fmla="*/ 169646 h 478829"/>
              <a:gd name="connsiteX4" fmla="*/ 0 w 1011291"/>
              <a:gd name="connsiteY4" fmla="*/ 478829 h 4788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11291" h="478829">
                <a:moveTo>
                  <a:pt x="0" y="478829"/>
                </a:moveTo>
                <a:lnTo>
                  <a:pt x="9227" y="306362"/>
                </a:lnTo>
                <a:lnTo>
                  <a:pt x="1011291" y="0"/>
                </a:lnTo>
                <a:lnTo>
                  <a:pt x="1011291" y="169646"/>
                </a:lnTo>
                <a:lnTo>
                  <a:pt x="0" y="478829"/>
                </a:lnTo>
                <a:close/>
              </a:path>
            </a:pathLst>
          </a:custGeom>
          <a:solidFill>
            <a:srgbClr val="6CC24A"/>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a:ln>
                <a:noFill/>
              </a:ln>
              <a:solidFill>
                <a:schemeClr val="tx1"/>
              </a:solidFill>
              <a:effectLst/>
              <a:latin typeface="Arial" charset="0"/>
              <a:ea typeface="ＭＳ Ｐゴシック" charset="-128"/>
            </a:endParaRPr>
          </a:p>
        </p:txBody>
      </p:sp>
      <p:sp>
        <p:nvSpPr>
          <p:cNvPr id="2" name="Footer Placeholder 13">
            <a:extLst>
              <a:ext uri="{FF2B5EF4-FFF2-40B4-BE49-F238E27FC236}">
                <a16:creationId xmlns:a16="http://schemas.microsoft.com/office/drawing/2014/main" id="{6F799EA8-0B5B-687F-A8A1-7562DC8D3508}"/>
              </a:ext>
            </a:extLst>
          </p:cNvPr>
          <p:cNvSpPr>
            <a:spLocks noGrp="1"/>
          </p:cNvSpPr>
          <p:nvPr>
            <p:ph type="ftr" sz="quarter" idx="10"/>
          </p:nvPr>
        </p:nvSpPr>
        <p:spPr>
          <a:xfrm>
            <a:off x="421228" y="6213319"/>
            <a:ext cx="8130851" cy="442040"/>
          </a:xfrm>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b="0" i="0" u="none" strike="noStrike" kern="1200" cap="none" spc="0" normalizeH="0" baseline="0" noProof="0" dirty="0">
                <a:ln>
                  <a:noFill/>
                </a:ln>
                <a:solidFill>
                  <a:srgbClr val="FFFFFF"/>
                </a:solidFill>
                <a:effectLst/>
                <a:uLnTx/>
                <a:uFillTx/>
                <a:latin typeface="Arial" pitchFamily="34" charset="0"/>
                <a:ea typeface="ＭＳ Ｐゴシック"/>
              </a:rPr>
              <a:t>© 2024 FMR LLC. All rights reserved.</a:t>
            </a:r>
          </a:p>
        </p:txBody>
      </p:sp>
      <p:sp>
        <p:nvSpPr>
          <p:cNvPr id="5" name="TextBox 4">
            <a:extLst>
              <a:ext uri="{FF2B5EF4-FFF2-40B4-BE49-F238E27FC236}">
                <a16:creationId xmlns:a16="http://schemas.microsoft.com/office/drawing/2014/main" id="{5DC66BE6-E76C-10E0-2B3E-9EBC2C5642D5}"/>
              </a:ext>
            </a:extLst>
          </p:cNvPr>
          <p:cNvSpPr txBox="1"/>
          <p:nvPr/>
        </p:nvSpPr>
        <p:spPr>
          <a:xfrm>
            <a:off x="5204530" y="6588644"/>
            <a:ext cx="1036471" cy="246221"/>
          </a:xfrm>
          <a:prstGeom prst="rect">
            <a:avLst/>
          </a:prstGeom>
          <a:noFill/>
        </p:spPr>
        <p:txBody>
          <a:bodyPr wrap="square">
            <a:spAutoFit/>
          </a:bodyPr>
          <a:lstStyle/>
          <a:p>
            <a:pPr marL="0" marR="0" lvl="0" indent="0" algn="l" defTabSz="914400" rtl="0" eaLnBrk="1" fontAlgn="base" latinLnBrk="0" hangingPunct="1">
              <a:lnSpc>
                <a:spcPct val="100000"/>
              </a:lnSpc>
              <a:spcBef>
                <a:spcPts val="372"/>
              </a:spcBef>
              <a:spcAft>
                <a:spcPct val="0"/>
              </a:spcAft>
              <a:buClrTx/>
              <a:buSzTx/>
              <a:buFontTx/>
              <a:buNone/>
              <a:tabLst/>
              <a:defRPr/>
            </a:pPr>
            <a:r>
              <a:rPr lang="en-US" sz="1000" dirty="0">
                <a:solidFill>
                  <a:schemeClr val="bg1"/>
                </a:solidFill>
                <a:latin typeface="Arial"/>
              </a:rPr>
              <a:t>1174561.1.0</a:t>
            </a:r>
          </a:p>
        </p:txBody>
      </p:sp>
    </p:spTree>
    <p:custDataLst>
      <p:tags r:id="rId1"/>
    </p:custDataLst>
    <p:extLst>
      <p:ext uri="{BB962C8B-B14F-4D97-AF65-F5344CB8AC3E}">
        <p14:creationId xmlns:p14="http://schemas.microsoft.com/office/powerpoint/2010/main" val="238509410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lide Number Placeholder 8"/>
          <p:cNvSpPr>
            <a:spLocks noGrp="1"/>
          </p:cNvSpPr>
          <p:nvPr>
            <p:ph type="sldNum" sz="quarter" idx="14"/>
          </p:nvPr>
        </p:nvSpPr>
        <p:spPr>
          <a:xfrm>
            <a:off x="0" y="6382513"/>
            <a:ext cx="437173" cy="268288"/>
          </a:xfrm>
        </p:spPr>
        <p:txBody>
          <a:bodyPr/>
          <a:lstStyle/>
          <a:p>
            <a:pPr>
              <a:defRPr/>
            </a:pPr>
            <a:fld id="{E6474CC2-1230-4213-AD1A-4B2FEEABA7A1}" type="slidenum">
              <a:rPr lang="en-US" smtClean="0"/>
              <a:pPr>
                <a:defRPr/>
              </a:pPr>
              <a:t>10</a:t>
            </a:fld>
            <a:endParaRPr lang="en-US" dirty="0"/>
          </a:p>
        </p:txBody>
      </p:sp>
      <p:sp>
        <p:nvSpPr>
          <p:cNvPr id="2" name="Parallelogram 1">
            <a:extLst>
              <a:ext uri="{FF2B5EF4-FFF2-40B4-BE49-F238E27FC236}">
                <a16:creationId xmlns:a16="http://schemas.microsoft.com/office/drawing/2014/main" id="{4522AACA-D3F4-300D-60E7-D0168468E138}"/>
              </a:ext>
            </a:extLst>
          </p:cNvPr>
          <p:cNvSpPr/>
          <p:nvPr/>
        </p:nvSpPr>
        <p:spPr bwMode="auto">
          <a:xfrm>
            <a:off x="-1034014" y="1729346"/>
            <a:ext cx="5044553" cy="3448050"/>
          </a:xfrm>
          <a:prstGeom prst="parallelogram">
            <a:avLst/>
          </a:prstGeom>
          <a:blipFill dpi="0" rotWithShape="1">
            <a:blip r:embed="rId4"/>
            <a:srcRect/>
            <a:stretch>
              <a:fillRect t="-15000"/>
            </a:stretch>
          </a:blip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a:ln>
                <a:noFill/>
              </a:ln>
              <a:solidFill>
                <a:schemeClr val="tx1"/>
              </a:solidFill>
              <a:effectLst/>
              <a:latin typeface="Arial" charset="0"/>
              <a:ea typeface="ＭＳ Ｐゴシック" charset="-128"/>
            </a:endParaRPr>
          </a:p>
        </p:txBody>
      </p:sp>
      <p:sp>
        <p:nvSpPr>
          <p:cNvPr id="3" name="Parallelogram 2">
            <a:extLst>
              <a:ext uri="{FF2B5EF4-FFF2-40B4-BE49-F238E27FC236}">
                <a16:creationId xmlns:a16="http://schemas.microsoft.com/office/drawing/2014/main" id="{71420E0D-C354-78F8-FB0D-DE35C9ABE904}"/>
              </a:ext>
            </a:extLst>
          </p:cNvPr>
          <p:cNvSpPr/>
          <p:nvPr/>
        </p:nvSpPr>
        <p:spPr bwMode="auto">
          <a:xfrm>
            <a:off x="-1035926" y="1729346"/>
            <a:ext cx="5044553" cy="3448050"/>
          </a:xfrm>
          <a:prstGeom prst="parallelogram">
            <a:avLst/>
          </a:prstGeom>
          <a:solidFill>
            <a:schemeClr val="accent2">
              <a:alpha val="47000"/>
            </a:schemeClr>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a:ln>
                <a:noFill/>
              </a:ln>
              <a:solidFill>
                <a:schemeClr val="tx1"/>
              </a:solidFill>
              <a:effectLst/>
              <a:latin typeface="Arial" charset="0"/>
              <a:ea typeface="ＭＳ Ｐゴシック" charset="-128"/>
            </a:endParaRPr>
          </a:p>
        </p:txBody>
      </p:sp>
      <p:sp>
        <p:nvSpPr>
          <p:cNvPr id="4" name="Oval 3">
            <a:extLst>
              <a:ext uri="{FF2B5EF4-FFF2-40B4-BE49-F238E27FC236}">
                <a16:creationId xmlns:a16="http://schemas.microsoft.com/office/drawing/2014/main" id="{5717297E-552F-D0E5-AE8F-908C2497EEEF}"/>
              </a:ext>
            </a:extLst>
          </p:cNvPr>
          <p:cNvSpPr/>
          <p:nvPr/>
        </p:nvSpPr>
        <p:spPr bwMode="auto">
          <a:xfrm>
            <a:off x="3705706" y="2091270"/>
            <a:ext cx="457200" cy="457200"/>
          </a:xfrm>
          <a:prstGeom prst="ellipse">
            <a:avLst/>
          </a:prstGeom>
          <a:solidFill>
            <a:schemeClr val="bg1"/>
          </a:solidFill>
          <a:ln w="19050" cap="flat" cmpd="sng" algn="ctr">
            <a:solidFill>
              <a:srgbClr val="4B7838"/>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600" b="1" i="0" u="none" strike="noStrike" cap="none" normalizeH="0" baseline="0">
                <a:ln>
                  <a:noFill/>
                </a:ln>
                <a:solidFill>
                  <a:srgbClr val="4B7838"/>
                </a:solidFill>
                <a:effectLst/>
                <a:latin typeface="Arial" charset="0"/>
                <a:ea typeface="ＭＳ Ｐゴシック" charset="-128"/>
              </a:rPr>
              <a:t>1</a:t>
            </a:r>
          </a:p>
        </p:txBody>
      </p:sp>
      <p:sp>
        <p:nvSpPr>
          <p:cNvPr id="5" name="Oval 4">
            <a:extLst>
              <a:ext uri="{FF2B5EF4-FFF2-40B4-BE49-F238E27FC236}">
                <a16:creationId xmlns:a16="http://schemas.microsoft.com/office/drawing/2014/main" id="{A0123D72-C1D5-7B0E-96CF-F2BBAEAFE760}"/>
              </a:ext>
            </a:extLst>
          </p:cNvPr>
          <p:cNvSpPr/>
          <p:nvPr/>
        </p:nvSpPr>
        <p:spPr bwMode="auto">
          <a:xfrm>
            <a:off x="3482248" y="2943602"/>
            <a:ext cx="457200" cy="457200"/>
          </a:xfrm>
          <a:prstGeom prst="ellipse">
            <a:avLst/>
          </a:prstGeom>
          <a:solidFill>
            <a:schemeClr val="bg1"/>
          </a:solidFill>
          <a:ln w="19050" cap="flat" cmpd="sng" algn="ctr">
            <a:solidFill>
              <a:srgbClr val="298FC2"/>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600" b="1" i="0" u="none" strike="noStrike" cap="none" normalizeH="0" baseline="0">
                <a:ln>
                  <a:noFill/>
                </a:ln>
                <a:solidFill>
                  <a:srgbClr val="298FC2"/>
                </a:solidFill>
                <a:effectLst/>
                <a:latin typeface="Arial" charset="0"/>
                <a:ea typeface="ＭＳ Ｐゴシック" charset="-128"/>
              </a:rPr>
              <a:t>2</a:t>
            </a:r>
          </a:p>
        </p:txBody>
      </p:sp>
      <p:sp>
        <p:nvSpPr>
          <p:cNvPr id="7" name="Oval 6">
            <a:extLst>
              <a:ext uri="{FF2B5EF4-FFF2-40B4-BE49-F238E27FC236}">
                <a16:creationId xmlns:a16="http://schemas.microsoft.com/office/drawing/2014/main" id="{87FD2882-0E99-01C8-E6C6-1F7467B2D655}"/>
              </a:ext>
            </a:extLst>
          </p:cNvPr>
          <p:cNvSpPr/>
          <p:nvPr/>
        </p:nvSpPr>
        <p:spPr bwMode="auto">
          <a:xfrm>
            <a:off x="3281830" y="3795934"/>
            <a:ext cx="457200" cy="457200"/>
          </a:xfrm>
          <a:prstGeom prst="ellipse">
            <a:avLst/>
          </a:prstGeom>
          <a:solidFill>
            <a:schemeClr val="bg1"/>
          </a:solidFill>
          <a:ln w="19050" cap="flat" cmpd="sng" algn="ctr">
            <a:solidFill>
              <a:srgbClr val="00968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600" b="1" i="0" u="none" strike="noStrike" cap="none" normalizeH="0" baseline="0">
                <a:ln>
                  <a:noFill/>
                </a:ln>
                <a:solidFill>
                  <a:srgbClr val="009681"/>
                </a:solidFill>
                <a:effectLst/>
                <a:latin typeface="Arial" charset="0"/>
                <a:ea typeface="ＭＳ Ｐゴシック" charset="-128"/>
              </a:rPr>
              <a:t>3</a:t>
            </a:r>
          </a:p>
        </p:txBody>
      </p:sp>
      <p:sp>
        <p:nvSpPr>
          <p:cNvPr id="8" name="Oval 7">
            <a:extLst>
              <a:ext uri="{FF2B5EF4-FFF2-40B4-BE49-F238E27FC236}">
                <a16:creationId xmlns:a16="http://schemas.microsoft.com/office/drawing/2014/main" id="{A08B00D0-49B2-2C04-28DB-AFA834A36EEA}"/>
              </a:ext>
            </a:extLst>
          </p:cNvPr>
          <p:cNvSpPr/>
          <p:nvPr/>
        </p:nvSpPr>
        <p:spPr bwMode="auto">
          <a:xfrm>
            <a:off x="3058003" y="4648267"/>
            <a:ext cx="457200" cy="457200"/>
          </a:xfrm>
          <a:prstGeom prst="ellipse">
            <a:avLst/>
          </a:prstGeom>
          <a:solidFill>
            <a:schemeClr val="bg1"/>
          </a:solidFill>
          <a:ln w="19050" cap="flat" cmpd="sng" algn="ctr">
            <a:solidFill>
              <a:srgbClr val="004F6B"/>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600" b="1" i="0" u="none" strike="noStrike" cap="none" normalizeH="0" baseline="0">
                <a:ln>
                  <a:noFill/>
                </a:ln>
                <a:solidFill>
                  <a:srgbClr val="004F6B"/>
                </a:solidFill>
                <a:effectLst/>
                <a:latin typeface="Arial" charset="0"/>
                <a:ea typeface="ＭＳ Ｐゴシック" charset="-128"/>
              </a:rPr>
              <a:t>4</a:t>
            </a:r>
          </a:p>
        </p:txBody>
      </p:sp>
      <p:sp>
        <p:nvSpPr>
          <p:cNvPr id="10" name="TextBox 9">
            <a:extLst>
              <a:ext uri="{FF2B5EF4-FFF2-40B4-BE49-F238E27FC236}">
                <a16:creationId xmlns:a16="http://schemas.microsoft.com/office/drawing/2014/main" id="{85105D47-6973-4610-56A2-EA1B3917030F}"/>
              </a:ext>
            </a:extLst>
          </p:cNvPr>
          <p:cNvSpPr txBox="1"/>
          <p:nvPr/>
        </p:nvSpPr>
        <p:spPr>
          <a:xfrm>
            <a:off x="4291343" y="2167340"/>
            <a:ext cx="5343129" cy="338554"/>
          </a:xfrm>
          <a:prstGeom prst="rect">
            <a:avLst/>
          </a:prstGeom>
          <a:noFill/>
        </p:spPr>
        <p:txBody>
          <a:bodyPr wrap="none" rtlCol="0">
            <a:spAutoFit/>
          </a:bodyPr>
          <a:lstStyle/>
          <a:p>
            <a:r>
              <a:rPr lang="en-US" sz="1600" b="1">
                <a:solidFill>
                  <a:srgbClr val="4B7838"/>
                </a:solidFill>
              </a:rPr>
              <a:t>Be intentional: Why and whom do you want to meet?</a:t>
            </a:r>
          </a:p>
        </p:txBody>
      </p:sp>
      <p:sp>
        <p:nvSpPr>
          <p:cNvPr id="11" name="TextBox 10">
            <a:extLst>
              <a:ext uri="{FF2B5EF4-FFF2-40B4-BE49-F238E27FC236}">
                <a16:creationId xmlns:a16="http://schemas.microsoft.com/office/drawing/2014/main" id="{5EB9FAE9-76F4-A869-D5EA-C09AC373FAD3}"/>
              </a:ext>
            </a:extLst>
          </p:cNvPr>
          <p:cNvSpPr txBox="1"/>
          <p:nvPr/>
        </p:nvSpPr>
        <p:spPr>
          <a:xfrm>
            <a:off x="4117641" y="3014695"/>
            <a:ext cx="6612708" cy="338554"/>
          </a:xfrm>
          <a:prstGeom prst="rect">
            <a:avLst/>
          </a:prstGeom>
          <a:noFill/>
        </p:spPr>
        <p:txBody>
          <a:bodyPr wrap="none" rtlCol="0">
            <a:spAutoFit/>
          </a:bodyPr>
          <a:lstStyle/>
          <a:p>
            <a:r>
              <a:rPr lang="en-US" sz="1600" b="1">
                <a:solidFill>
                  <a:srgbClr val="298FC2"/>
                </a:solidFill>
              </a:rPr>
              <a:t>Follow-up is the secret sauce: Connect, remember the small stuff </a:t>
            </a:r>
          </a:p>
        </p:txBody>
      </p:sp>
      <p:sp>
        <p:nvSpPr>
          <p:cNvPr id="12" name="TextBox 11">
            <a:extLst>
              <a:ext uri="{FF2B5EF4-FFF2-40B4-BE49-F238E27FC236}">
                <a16:creationId xmlns:a16="http://schemas.microsoft.com/office/drawing/2014/main" id="{93E9DF7B-8772-3A6C-7C8B-7BBF14541E72}"/>
              </a:ext>
            </a:extLst>
          </p:cNvPr>
          <p:cNvSpPr txBox="1"/>
          <p:nvPr/>
        </p:nvSpPr>
        <p:spPr>
          <a:xfrm>
            <a:off x="3929605" y="3857974"/>
            <a:ext cx="6487673" cy="338554"/>
          </a:xfrm>
          <a:prstGeom prst="rect">
            <a:avLst/>
          </a:prstGeom>
          <a:noFill/>
        </p:spPr>
        <p:txBody>
          <a:bodyPr wrap="none" rtlCol="0">
            <a:spAutoFit/>
          </a:bodyPr>
          <a:lstStyle/>
          <a:p>
            <a:r>
              <a:rPr lang="en-US" sz="1600" b="1">
                <a:solidFill>
                  <a:srgbClr val="009681"/>
                </a:solidFill>
              </a:rPr>
              <a:t>Aim to make friends, not just connections: 360</a:t>
            </a:r>
            <a:r>
              <a:rPr lang="en-US" sz="1600" b="1">
                <a:solidFill>
                  <a:srgbClr val="009681"/>
                </a:solidFill>
                <a:sym typeface="Symbol" panose="05050102010706020507" pitchFamily="18" charset="2"/>
              </a:rPr>
              <a:t></a:t>
            </a:r>
            <a:r>
              <a:rPr lang="en-US" sz="1600" b="1">
                <a:solidFill>
                  <a:srgbClr val="009681"/>
                </a:solidFill>
              </a:rPr>
              <a:t> network and 3Is </a:t>
            </a:r>
          </a:p>
        </p:txBody>
      </p:sp>
      <p:sp>
        <p:nvSpPr>
          <p:cNvPr id="13" name="TextBox 12">
            <a:extLst>
              <a:ext uri="{FF2B5EF4-FFF2-40B4-BE49-F238E27FC236}">
                <a16:creationId xmlns:a16="http://schemas.microsoft.com/office/drawing/2014/main" id="{97D896ED-D680-E64B-F9FA-29CFE465F01D}"/>
              </a:ext>
            </a:extLst>
          </p:cNvPr>
          <p:cNvSpPr txBox="1"/>
          <p:nvPr/>
        </p:nvSpPr>
        <p:spPr>
          <a:xfrm>
            <a:off x="3626569" y="4718028"/>
            <a:ext cx="1792478" cy="338554"/>
          </a:xfrm>
          <a:prstGeom prst="rect">
            <a:avLst/>
          </a:prstGeom>
          <a:noFill/>
        </p:spPr>
        <p:txBody>
          <a:bodyPr wrap="none" rtlCol="0">
            <a:spAutoFit/>
          </a:bodyPr>
          <a:lstStyle/>
          <a:p>
            <a:r>
              <a:rPr lang="en-US" sz="1600" b="1">
                <a:solidFill>
                  <a:srgbClr val="004F6B"/>
                </a:solidFill>
              </a:rPr>
              <a:t>Create your own</a:t>
            </a:r>
          </a:p>
        </p:txBody>
      </p:sp>
      <p:sp>
        <p:nvSpPr>
          <p:cNvPr id="14" name="Title 1">
            <a:extLst>
              <a:ext uri="{FF2B5EF4-FFF2-40B4-BE49-F238E27FC236}">
                <a16:creationId xmlns:a16="http://schemas.microsoft.com/office/drawing/2014/main" id="{A835968D-F6C6-D73B-0F70-FEABFAA944E3}"/>
              </a:ext>
            </a:extLst>
          </p:cNvPr>
          <p:cNvSpPr>
            <a:spLocks noGrp="1"/>
          </p:cNvSpPr>
          <p:nvPr>
            <p:ph type="title"/>
          </p:nvPr>
        </p:nvSpPr>
        <p:spPr>
          <a:xfrm>
            <a:off x="422820" y="228600"/>
            <a:ext cx="10918280" cy="838200"/>
          </a:xfrm>
        </p:spPr>
        <p:txBody>
          <a:bodyPr/>
          <a:lstStyle/>
          <a:p>
            <a:r>
              <a:rPr lang="en-US" dirty="0"/>
              <a:t>Networking</a:t>
            </a:r>
          </a:p>
        </p:txBody>
      </p:sp>
      <p:sp>
        <p:nvSpPr>
          <p:cNvPr id="6" name="TextBox 5">
            <a:extLst>
              <a:ext uri="{FF2B5EF4-FFF2-40B4-BE49-F238E27FC236}">
                <a16:creationId xmlns:a16="http://schemas.microsoft.com/office/drawing/2014/main" id="{2138C909-57DC-ABD9-12AA-AC803BCB7BD5}"/>
              </a:ext>
            </a:extLst>
          </p:cNvPr>
          <p:cNvSpPr txBox="1"/>
          <p:nvPr/>
        </p:nvSpPr>
        <p:spPr>
          <a:xfrm>
            <a:off x="5204530" y="6588644"/>
            <a:ext cx="1036471" cy="246221"/>
          </a:xfrm>
          <a:prstGeom prst="rect">
            <a:avLst/>
          </a:prstGeom>
          <a:noFill/>
        </p:spPr>
        <p:txBody>
          <a:bodyPr wrap="square">
            <a:spAutoFit/>
          </a:bodyPr>
          <a:lstStyle/>
          <a:p>
            <a:pPr marL="0" marR="0" lvl="0" indent="0" algn="l" defTabSz="914400" rtl="0" eaLnBrk="1" fontAlgn="base" latinLnBrk="0" hangingPunct="1">
              <a:lnSpc>
                <a:spcPct val="100000"/>
              </a:lnSpc>
              <a:spcBef>
                <a:spcPts val="372"/>
              </a:spcBef>
              <a:spcAft>
                <a:spcPct val="0"/>
              </a:spcAft>
              <a:buClrTx/>
              <a:buSzTx/>
              <a:buFontTx/>
              <a:buNone/>
              <a:tabLst/>
              <a:defRPr/>
            </a:pPr>
            <a:r>
              <a:rPr lang="en-US" sz="1000" dirty="0">
                <a:solidFill>
                  <a:srgbClr val="000000"/>
                </a:solidFill>
                <a:latin typeface="Arial"/>
              </a:rPr>
              <a:t>1174561.1.0</a:t>
            </a:r>
          </a:p>
        </p:txBody>
      </p:sp>
    </p:spTree>
    <p:custDataLst>
      <p:tags r:id="rId1"/>
    </p:custDataLst>
    <p:extLst>
      <p:ext uri="{BB962C8B-B14F-4D97-AF65-F5344CB8AC3E}">
        <p14:creationId xmlns:p14="http://schemas.microsoft.com/office/powerpoint/2010/main" val="144672159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lide Number Placeholder 8"/>
          <p:cNvSpPr>
            <a:spLocks noGrp="1"/>
          </p:cNvSpPr>
          <p:nvPr>
            <p:ph type="sldNum" sz="quarter" idx="14"/>
          </p:nvPr>
        </p:nvSpPr>
        <p:spPr>
          <a:xfrm>
            <a:off x="0" y="6382513"/>
            <a:ext cx="437173" cy="268288"/>
          </a:xfrm>
        </p:spPr>
        <p:txBody>
          <a:bodyPr/>
          <a:lstStyle/>
          <a:p>
            <a:pPr>
              <a:defRPr/>
            </a:pPr>
            <a:fld id="{E6474CC2-1230-4213-AD1A-4B2FEEABA7A1}" type="slidenum">
              <a:rPr lang="en-US" smtClean="0"/>
              <a:pPr>
                <a:defRPr/>
              </a:pPr>
              <a:t>11</a:t>
            </a:fld>
            <a:endParaRPr lang="en-US" dirty="0"/>
          </a:p>
        </p:txBody>
      </p:sp>
      <p:sp>
        <p:nvSpPr>
          <p:cNvPr id="2" name="TextBox 1">
            <a:extLst>
              <a:ext uri="{FF2B5EF4-FFF2-40B4-BE49-F238E27FC236}">
                <a16:creationId xmlns:a16="http://schemas.microsoft.com/office/drawing/2014/main" id="{270D31FB-84BB-CD8C-B9D2-FAF32A95DFCE}"/>
              </a:ext>
            </a:extLst>
          </p:cNvPr>
          <p:cNvSpPr txBox="1"/>
          <p:nvPr/>
        </p:nvSpPr>
        <p:spPr>
          <a:xfrm>
            <a:off x="544953" y="6454994"/>
            <a:ext cx="7096538" cy="246221"/>
          </a:xfrm>
          <a:prstGeom prst="rect">
            <a:avLst/>
          </a:prstGeom>
          <a:noFill/>
        </p:spPr>
        <p:txBody>
          <a:bodyPr wrap="square">
            <a:spAutoFit/>
          </a:bodyPr>
          <a:lstStyle/>
          <a:p>
            <a:pPr marL="0" marR="0" lvl="0" indent="0" algn="l" defTabSz="914400" rtl="0" eaLnBrk="0" fontAlgn="base" latinLnBrk="0" hangingPunct="0">
              <a:lnSpc>
                <a:spcPct val="100000"/>
              </a:lnSpc>
              <a:spcBef>
                <a:spcPts val="200"/>
              </a:spcBef>
              <a:spcAft>
                <a:spcPts val="200"/>
              </a:spcAft>
              <a:buClrTx/>
              <a:buSzTx/>
              <a:buFontTx/>
              <a:buNone/>
              <a:tabLst/>
              <a:defRPr/>
            </a:pPr>
            <a:r>
              <a:rPr kumimoji="0" lang="en-US" sz="1000" b="0" i="0" u="none" strike="noStrike" kern="1200" cap="none" spc="0" normalizeH="0" baseline="0" noProof="0">
                <a:ln>
                  <a:noFill/>
                </a:ln>
                <a:solidFill>
                  <a:srgbClr val="000000"/>
                </a:solidFill>
                <a:effectLst/>
                <a:uLnTx/>
                <a:uFillTx/>
                <a:latin typeface="Arial"/>
                <a:ea typeface="ＭＳ Ｐゴシック" charset="-128"/>
                <a:cs typeface="+mn-cs"/>
              </a:rPr>
              <a:t>Source: 2023 Fidelity Investor Insights Study</a:t>
            </a:r>
          </a:p>
        </p:txBody>
      </p:sp>
      <p:sp>
        <p:nvSpPr>
          <p:cNvPr id="3" name="Title 1">
            <a:extLst>
              <a:ext uri="{FF2B5EF4-FFF2-40B4-BE49-F238E27FC236}">
                <a16:creationId xmlns:a16="http://schemas.microsoft.com/office/drawing/2014/main" id="{0164EBEF-4096-3DDD-D49F-7015074C59E6}"/>
              </a:ext>
            </a:extLst>
          </p:cNvPr>
          <p:cNvSpPr>
            <a:spLocks noGrp="1"/>
          </p:cNvSpPr>
          <p:nvPr>
            <p:ph type="title"/>
          </p:nvPr>
        </p:nvSpPr>
        <p:spPr>
          <a:xfrm>
            <a:off x="422820" y="228600"/>
            <a:ext cx="10918280" cy="838200"/>
          </a:xfrm>
        </p:spPr>
        <p:txBody>
          <a:bodyPr/>
          <a:lstStyle/>
          <a:p>
            <a:r>
              <a:rPr lang="en-US"/>
              <a:t>Grow your business through client referrals</a:t>
            </a:r>
          </a:p>
        </p:txBody>
      </p:sp>
      <p:sp>
        <p:nvSpPr>
          <p:cNvPr id="4" name="Rectangle 3">
            <a:extLst>
              <a:ext uri="{FF2B5EF4-FFF2-40B4-BE49-F238E27FC236}">
                <a16:creationId xmlns:a16="http://schemas.microsoft.com/office/drawing/2014/main" id="{CE69DFB7-895C-9A48-5E1C-43A517A50357}"/>
              </a:ext>
            </a:extLst>
          </p:cNvPr>
          <p:cNvSpPr/>
          <p:nvPr/>
        </p:nvSpPr>
        <p:spPr>
          <a:xfrm>
            <a:off x="819255" y="1551051"/>
            <a:ext cx="4460033" cy="1138773"/>
          </a:xfrm>
          <a:prstGeom prst="rect">
            <a:avLst/>
          </a:prstGeom>
          <a:solidFill>
            <a:srgbClr val="EAEAEA"/>
          </a:solidFill>
        </p:spPr>
        <p:txBody>
          <a:bodyPr wrap="square" tIns="152400" bIns="152400" anchor="ctr">
            <a:spAutoFit/>
          </a:bodyPr>
          <a:lstStyle>
            <a:defPPr>
              <a:defRPr lang="en-US"/>
            </a:defPPr>
            <a:lvl1pPr algn="l" rtl="0" fontAlgn="base">
              <a:spcBef>
                <a:spcPct val="0"/>
              </a:spcBef>
              <a:spcAft>
                <a:spcPct val="0"/>
              </a:spcAft>
              <a:defRPr sz="1500" kern="1200">
                <a:solidFill>
                  <a:schemeClr val="tx1"/>
                </a:solidFill>
                <a:latin typeface="Arial" pitchFamily="34" charset="0"/>
                <a:ea typeface="ＭＳ Ｐゴシック"/>
                <a:cs typeface="ＭＳ Ｐゴシック"/>
              </a:defRPr>
            </a:lvl1pPr>
            <a:lvl2pPr marL="566038" algn="l" rtl="0" fontAlgn="base">
              <a:spcBef>
                <a:spcPct val="0"/>
              </a:spcBef>
              <a:spcAft>
                <a:spcPct val="0"/>
              </a:spcAft>
              <a:defRPr sz="1500" kern="1200">
                <a:solidFill>
                  <a:schemeClr val="tx1"/>
                </a:solidFill>
                <a:latin typeface="Arial" pitchFamily="34" charset="0"/>
                <a:ea typeface="ＭＳ Ｐゴシック"/>
                <a:cs typeface="ＭＳ Ｐゴシック"/>
              </a:defRPr>
            </a:lvl2pPr>
            <a:lvl3pPr marL="1132076" algn="l" rtl="0" fontAlgn="base">
              <a:spcBef>
                <a:spcPct val="0"/>
              </a:spcBef>
              <a:spcAft>
                <a:spcPct val="0"/>
              </a:spcAft>
              <a:defRPr sz="1500" kern="1200">
                <a:solidFill>
                  <a:schemeClr val="tx1"/>
                </a:solidFill>
                <a:latin typeface="Arial" pitchFamily="34" charset="0"/>
                <a:ea typeface="ＭＳ Ｐゴシック"/>
                <a:cs typeface="ＭＳ Ｐゴシック"/>
              </a:defRPr>
            </a:lvl3pPr>
            <a:lvl4pPr marL="1698112" algn="l" rtl="0" fontAlgn="base">
              <a:spcBef>
                <a:spcPct val="0"/>
              </a:spcBef>
              <a:spcAft>
                <a:spcPct val="0"/>
              </a:spcAft>
              <a:defRPr sz="1500" kern="1200">
                <a:solidFill>
                  <a:schemeClr val="tx1"/>
                </a:solidFill>
                <a:latin typeface="Arial" pitchFamily="34" charset="0"/>
                <a:ea typeface="ＭＳ Ｐゴシック"/>
                <a:cs typeface="ＭＳ Ｐゴシック"/>
              </a:defRPr>
            </a:lvl4pPr>
            <a:lvl5pPr marL="2264150" algn="l" rtl="0" fontAlgn="base">
              <a:spcBef>
                <a:spcPct val="0"/>
              </a:spcBef>
              <a:spcAft>
                <a:spcPct val="0"/>
              </a:spcAft>
              <a:defRPr sz="1500" kern="1200">
                <a:solidFill>
                  <a:schemeClr val="tx1"/>
                </a:solidFill>
                <a:latin typeface="Arial" pitchFamily="34" charset="0"/>
                <a:ea typeface="ＭＳ Ｐゴシック"/>
                <a:cs typeface="ＭＳ Ｐゴシック"/>
              </a:defRPr>
            </a:lvl5pPr>
            <a:lvl6pPr marL="2830188" algn="l" defTabSz="1132076" rtl="0" eaLnBrk="1" latinLnBrk="0" hangingPunct="1">
              <a:defRPr sz="1500" kern="1200">
                <a:solidFill>
                  <a:schemeClr val="tx1"/>
                </a:solidFill>
                <a:latin typeface="Arial" pitchFamily="34" charset="0"/>
                <a:ea typeface="ＭＳ Ｐゴシック"/>
                <a:cs typeface="ＭＳ Ｐゴシック"/>
              </a:defRPr>
            </a:lvl6pPr>
            <a:lvl7pPr marL="3396226" algn="l" defTabSz="1132076" rtl="0" eaLnBrk="1" latinLnBrk="0" hangingPunct="1">
              <a:defRPr sz="1500" kern="1200">
                <a:solidFill>
                  <a:schemeClr val="tx1"/>
                </a:solidFill>
                <a:latin typeface="Arial" pitchFamily="34" charset="0"/>
                <a:ea typeface="ＭＳ Ｐゴシック"/>
                <a:cs typeface="ＭＳ Ｐゴシック"/>
              </a:defRPr>
            </a:lvl7pPr>
            <a:lvl8pPr marL="3962262" algn="l" defTabSz="1132076" rtl="0" eaLnBrk="1" latinLnBrk="0" hangingPunct="1">
              <a:defRPr sz="1500" kern="1200">
                <a:solidFill>
                  <a:schemeClr val="tx1"/>
                </a:solidFill>
                <a:latin typeface="Arial" pitchFamily="34" charset="0"/>
                <a:ea typeface="ＭＳ Ｐゴシック"/>
                <a:cs typeface="ＭＳ Ｐゴシック"/>
              </a:defRPr>
            </a:lvl8pPr>
            <a:lvl9pPr marL="4528300" algn="l" defTabSz="1132076" rtl="0" eaLnBrk="1" latinLnBrk="0" hangingPunct="1">
              <a:defRPr sz="1500" kern="1200">
                <a:solidFill>
                  <a:schemeClr val="tx1"/>
                </a:solidFill>
                <a:latin typeface="Arial" pitchFamily="34" charset="0"/>
                <a:ea typeface="ＭＳ Ｐゴシック"/>
                <a:cs typeface="ＭＳ Ｐゴシック"/>
              </a:defRPr>
            </a:lvl9pPr>
          </a:lstStyle>
          <a:p>
            <a:pPr algn="ctr"/>
            <a:r>
              <a:rPr lang="en-US" sz="1800">
                <a:solidFill>
                  <a:srgbClr val="333F48"/>
                </a:solidFill>
                <a:latin typeface="+mj-lt"/>
              </a:rPr>
              <a:t>Build a referral pipeline by </a:t>
            </a:r>
            <a:r>
              <a:rPr lang="en-US" sz="1800" b="1">
                <a:solidFill>
                  <a:schemeClr val="accent1"/>
                </a:solidFill>
                <a:latin typeface="+mj-lt"/>
              </a:rPr>
              <a:t>creating an exceptional client experience</a:t>
            </a:r>
            <a:r>
              <a:rPr lang="en-US" sz="1800" b="1">
                <a:solidFill>
                  <a:srgbClr val="333F48"/>
                </a:solidFill>
                <a:latin typeface="+mj-lt"/>
              </a:rPr>
              <a:t>, </a:t>
            </a:r>
            <a:r>
              <a:rPr lang="en-US" sz="1800">
                <a:solidFill>
                  <a:srgbClr val="333F48"/>
                </a:solidFill>
                <a:latin typeface="+mj-lt"/>
              </a:rPr>
              <a:t>not by making an ask. </a:t>
            </a:r>
          </a:p>
        </p:txBody>
      </p:sp>
      <p:sp>
        <p:nvSpPr>
          <p:cNvPr id="5" name="Rectangle 4">
            <a:extLst>
              <a:ext uri="{FF2B5EF4-FFF2-40B4-BE49-F238E27FC236}">
                <a16:creationId xmlns:a16="http://schemas.microsoft.com/office/drawing/2014/main" id="{9EA694FE-0226-5331-BEA9-111C28B3CB56}"/>
              </a:ext>
            </a:extLst>
          </p:cNvPr>
          <p:cNvSpPr/>
          <p:nvPr/>
        </p:nvSpPr>
        <p:spPr bwMode="auto">
          <a:xfrm>
            <a:off x="5803641" y="1563514"/>
            <a:ext cx="5896947" cy="675989"/>
          </a:xfrm>
          <a:prstGeom prst="rect">
            <a:avLst/>
          </a:prstGeom>
          <a:solidFill>
            <a:srgbClr val="EAEAEA"/>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defPPr>
              <a:defRPr lang="en-US"/>
            </a:defPPr>
            <a:lvl1pPr algn="l" rtl="0" fontAlgn="base">
              <a:spcBef>
                <a:spcPct val="0"/>
              </a:spcBef>
              <a:spcAft>
                <a:spcPct val="0"/>
              </a:spcAft>
              <a:defRPr sz="1500" kern="1200">
                <a:solidFill>
                  <a:schemeClr val="tx1"/>
                </a:solidFill>
                <a:latin typeface="Arial" pitchFamily="34" charset="0"/>
                <a:ea typeface="ＭＳ Ｐゴシック"/>
                <a:cs typeface="ＭＳ Ｐゴシック"/>
              </a:defRPr>
            </a:lvl1pPr>
            <a:lvl2pPr marL="566038" algn="l" rtl="0" fontAlgn="base">
              <a:spcBef>
                <a:spcPct val="0"/>
              </a:spcBef>
              <a:spcAft>
                <a:spcPct val="0"/>
              </a:spcAft>
              <a:defRPr sz="1500" kern="1200">
                <a:solidFill>
                  <a:schemeClr val="tx1"/>
                </a:solidFill>
                <a:latin typeface="Arial" pitchFamily="34" charset="0"/>
                <a:ea typeface="ＭＳ Ｐゴシック"/>
                <a:cs typeface="ＭＳ Ｐゴシック"/>
              </a:defRPr>
            </a:lvl2pPr>
            <a:lvl3pPr marL="1132076" algn="l" rtl="0" fontAlgn="base">
              <a:spcBef>
                <a:spcPct val="0"/>
              </a:spcBef>
              <a:spcAft>
                <a:spcPct val="0"/>
              </a:spcAft>
              <a:defRPr sz="1500" kern="1200">
                <a:solidFill>
                  <a:schemeClr val="tx1"/>
                </a:solidFill>
                <a:latin typeface="Arial" pitchFamily="34" charset="0"/>
                <a:ea typeface="ＭＳ Ｐゴシック"/>
                <a:cs typeface="ＭＳ Ｐゴシック"/>
              </a:defRPr>
            </a:lvl3pPr>
            <a:lvl4pPr marL="1698112" algn="l" rtl="0" fontAlgn="base">
              <a:spcBef>
                <a:spcPct val="0"/>
              </a:spcBef>
              <a:spcAft>
                <a:spcPct val="0"/>
              </a:spcAft>
              <a:defRPr sz="1500" kern="1200">
                <a:solidFill>
                  <a:schemeClr val="tx1"/>
                </a:solidFill>
                <a:latin typeface="Arial" pitchFamily="34" charset="0"/>
                <a:ea typeface="ＭＳ Ｐゴシック"/>
                <a:cs typeface="ＭＳ Ｐゴシック"/>
              </a:defRPr>
            </a:lvl4pPr>
            <a:lvl5pPr marL="2264150" algn="l" rtl="0" fontAlgn="base">
              <a:spcBef>
                <a:spcPct val="0"/>
              </a:spcBef>
              <a:spcAft>
                <a:spcPct val="0"/>
              </a:spcAft>
              <a:defRPr sz="1500" kern="1200">
                <a:solidFill>
                  <a:schemeClr val="tx1"/>
                </a:solidFill>
                <a:latin typeface="Arial" pitchFamily="34" charset="0"/>
                <a:ea typeface="ＭＳ Ｐゴシック"/>
                <a:cs typeface="ＭＳ Ｐゴシック"/>
              </a:defRPr>
            </a:lvl5pPr>
            <a:lvl6pPr marL="2830188" algn="l" defTabSz="1132076" rtl="0" eaLnBrk="1" latinLnBrk="0" hangingPunct="1">
              <a:defRPr sz="1500" kern="1200">
                <a:solidFill>
                  <a:schemeClr val="tx1"/>
                </a:solidFill>
                <a:latin typeface="Arial" pitchFamily="34" charset="0"/>
                <a:ea typeface="ＭＳ Ｐゴシック"/>
                <a:cs typeface="ＭＳ Ｐゴシック"/>
              </a:defRPr>
            </a:lvl6pPr>
            <a:lvl7pPr marL="3396226" algn="l" defTabSz="1132076" rtl="0" eaLnBrk="1" latinLnBrk="0" hangingPunct="1">
              <a:defRPr sz="1500" kern="1200">
                <a:solidFill>
                  <a:schemeClr val="tx1"/>
                </a:solidFill>
                <a:latin typeface="Arial" pitchFamily="34" charset="0"/>
                <a:ea typeface="ＭＳ Ｐゴシック"/>
                <a:cs typeface="ＭＳ Ｐゴシック"/>
              </a:defRPr>
            </a:lvl7pPr>
            <a:lvl8pPr marL="3962262" algn="l" defTabSz="1132076" rtl="0" eaLnBrk="1" latinLnBrk="0" hangingPunct="1">
              <a:defRPr sz="1500" kern="1200">
                <a:solidFill>
                  <a:schemeClr val="tx1"/>
                </a:solidFill>
                <a:latin typeface="Arial" pitchFamily="34" charset="0"/>
                <a:ea typeface="ＭＳ Ｐゴシック"/>
                <a:cs typeface="ＭＳ Ｐゴシック"/>
              </a:defRPr>
            </a:lvl8pPr>
            <a:lvl9pPr marL="4528300" algn="l" defTabSz="1132076" rtl="0" eaLnBrk="1" latinLnBrk="0" hangingPunct="1">
              <a:defRPr sz="1500" kern="1200">
                <a:solidFill>
                  <a:schemeClr val="tx1"/>
                </a:solidFill>
                <a:latin typeface="Arial" pitchFamily="34" charset="0"/>
                <a:ea typeface="ＭＳ Ｐゴシック"/>
                <a:cs typeface="ＭＳ Ｐゴシック"/>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en-US" sz="1200" b="0" i="0" u="none" strike="noStrike" kern="1200" cap="none" spc="0" normalizeH="0" baseline="0" noProof="0">
              <a:ln>
                <a:noFill/>
              </a:ln>
              <a:solidFill>
                <a:srgbClr val="000000"/>
              </a:solidFill>
              <a:effectLst/>
              <a:uLnTx/>
              <a:uFillTx/>
              <a:latin typeface="Arial" charset="0"/>
              <a:ea typeface="ＭＳ Ｐゴシック" charset="-128"/>
            </a:endParaRPr>
          </a:p>
        </p:txBody>
      </p:sp>
      <p:sp>
        <p:nvSpPr>
          <p:cNvPr id="7" name="Rectangle 6">
            <a:extLst>
              <a:ext uri="{FF2B5EF4-FFF2-40B4-BE49-F238E27FC236}">
                <a16:creationId xmlns:a16="http://schemas.microsoft.com/office/drawing/2014/main" id="{1B4215DD-1D64-5E1D-2A36-F46B9573D4DF}"/>
              </a:ext>
            </a:extLst>
          </p:cNvPr>
          <p:cNvSpPr/>
          <p:nvPr/>
        </p:nvSpPr>
        <p:spPr>
          <a:xfrm>
            <a:off x="5803641" y="1716843"/>
            <a:ext cx="5896947" cy="369332"/>
          </a:xfrm>
          <a:prstGeom prst="rect">
            <a:avLst/>
          </a:prstGeom>
        </p:spPr>
        <p:txBody>
          <a:bodyPr wrap="square">
            <a:spAutoFit/>
          </a:bodyPr>
          <a:lstStyle>
            <a:defPPr>
              <a:defRPr lang="en-US"/>
            </a:defPPr>
            <a:lvl1pPr algn="l" rtl="0" fontAlgn="base">
              <a:spcBef>
                <a:spcPct val="0"/>
              </a:spcBef>
              <a:spcAft>
                <a:spcPct val="0"/>
              </a:spcAft>
              <a:defRPr sz="1500" kern="1200">
                <a:solidFill>
                  <a:schemeClr val="tx1"/>
                </a:solidFill>
                <a:latin typeface="Arial" pitchFamily="34" charset="0"/>
                <a:ea typeface="ＭＳ Ｐゴシック"/>
                <a:cs typeface="ＭＳ Ｐゴシック"/>
              </a:defRPr>
            </a:lvl1pPr>
            <a:lvl2pPr marL="566038" algn="l" rtl="0" fontAlgn="base">
              <a:spcBef>
                <a:spcPct val="0"/>
              </a:spcBef>
              <a:spcAft>
                <a:spcPct val="0"/>
              </a:spcAft>
              <a:defRPr sz="1500" kern="1200">
                <a:solidFill>
                  <a:schemeClr val="tx1"/>
                </a:solidFill>
                <a:latin typeface="Arial" pitchFamily="34" charset="0"/>
                <a:ea typeface="ＭＳ Ｐゴシック"/>
                <a:cs typeface="ＭＳ Ｐゴシック"/>
              </a:defRPr>
            </a:lvl2pPr>
            <a:lvl3pPr marL="1132076" algn="l" rtl="0" fontAlgn="base">
              <a:spcBef>
                <a:spcPct val="0"/>
              </a:spcBef>
              <a:spcAft>
                <a:spcPct val="0"/>
              </a:spcAft>
              <a:defRPr sz="1500" kern="1200">
                <a:solidFill>
                  <a:schemeClr val="tx1"/>
                </a:solidFill>
                <a:latin typeface="Arial" pitchFamily="34" charset="0"/>
                <a:ea typeface="ＭＳ Ｐゴシック"/>
                <a:cs typeface="ＭＳ Ｐゴシック"/>
              </a:defRPr>
            </a:lvl3pPr>
            <a:lvl4pPr marL="1698112" algn="l" rtl="0" fontAlgn="base">
              <a:spcBef>
                <a:spcPct val="0"/>
              </a:spcBef>
              <a:spcAft>
                <a:spcPct val="0"/>
              </a:spcAft>
              <a:defRPr sz="1500" kern="1200">
                <a:solidFill>
                  <a:schemeClr val="tx1"/>
                </a:solidFill>
                <a:latin typeface="Arial" pitchFamily="34" charset="0"/>
                <a:ea typeface="ＭＳ Ｐゴシック"/>
                <a:cs typeface="ＭＳ Ｐゴシック"/>
              </a:defRPr>
            </a:lvl4pPr>
            <a:lvl5pPr marL="2264150" algn="l" rtl="0" fontAlgn="base">
              <a:spcBef>
                <a:spcPct val="0"/>
              </a:spcBef>
              <a:spcAft>
                <a:spcPct val="0"/>
              </a:spcAft>
              <a:defRPr sz="1500" kern="1200">
                <a:solidFill>
                  <a:schemeClr val="tx1"/>
                </a:solidFill>
                <a:latin typeface="Arial" pitchFamily="34" charset="0"/>
                <a:ea typeface="ＭＳ Ｐゴシック"/>
                <a:cs typeface="ＭＳ Ｐゴシック"/>
              </a:defRPr>
            </a:lvl5pPr>
            <a:lvl6pPr marL="2830188" algn="l" defTabSz="1132076" rtl="0" eaLnBrk="1" latinLnBrk="0" hangingPunct="1">
              <a:defRPr sz="1500" kern="1200">
                <a:solidFill>
                  <a:schemeClr val="tx1"/>
                </a:solidFill>
                <a:latin typeface="Arial" pitchFamily="34" charset="0"/>
                <a:ea typeface="ＭＳ Ｐゴシック"/>
                <a:cs typeface="ＭＳ Ｐゴシック"/>
              </a:defRPr>
            </a:lvl6pPr>
            <a:lvl7pPr marL="3396226" algn="l" defTabSz="1132076" rtl="0" eaLnBrk="1" latinLnBrk="0" hangingPunct="1">
              <a:defRPr sz="1500" kern="1200">
                <a:solidFill>
                  <a:schemeClr val="tx1"/>
                </a:solidFill>
                <a:latin typeface="Arial" pitchFamily="34" charset="0"/>
                <a:ea typeface="ＭＳ Ｐゴシック"/>
                <a:cs typeface="ＭＳ Ｐゴシック"/>
              </a:defRPr>
            </a:lvl7pPr>
            <a:lvl8pPr marL="3962262" algn="l" defTabSz="1132076" rtl="0" eaLnBrk="1" latinLnBrk="0" hangingPunct="1">
              <a:defRPr sz="1500" kern="1200">
                <a:solidFill>
                  <a:schemeClr val="tx1"/>
                </a:solidFill>
                <a:latin typeface="Arial" pitchFamily="34" charset="0"/>
                <a:ea typeface="ＭＳ Ｐゴシック"/>
                <a:cs typeface="ＭＳ Ｐゴシック"/>
              </a:defRPr>
            </a:lvl8pPr>
            <a:lvl9pPr marL="4528300" algn="l" defTabSz="1132076" rtl="0" eaLnBrk="1" latinLnBrk="0" hangingPunct="1">
              <a:defRPr sz="1500" kern="1200">
                <a:solidFill>
                  <a:schemeClr val="tx1"/>
                </a:solidFill>
                <a:latin typeface="Arial" pitchFamily="34" charset="0"/>
                <a:ea typeface="ＭＳ Ｐゴシック"/>
                <a:cs typeface="ＭＳ Ｐゴシック"/>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lang="en-US" altLang="en-US" sz="1800">
                <a:solidFill>
                  <a:srgbClr val="333F48"/>
                </a:solidFill>
              </a:rPr>
              <a:t>Some </a:t>
            </a:r>
            <a:r>
              <a:rPr kumimoji="0" lang="en-US" altLang="en-US" sz="1800" i="0" u="none" strike="noStrike" kern="1200" cap="none" spc="0" normalizeH="0" baseline="0" noProof="0">
                <a:ln>
                  <a:noFill/>
                </a:ln>
                <a:solidFill>
                  <a:srgbClr val="333F48"/>
                </a:solidFill>
                <a:effectLst/>
                <a:uLnTx/>
                <a:uFillTx/>
                <a:latin typeface="Arial" pitchFamily="34" charset="0"/>
                <a:ea typeface="ＭＳ Ｐゴシック"/>
              </a:rPr>
              <a:t>circumstances that led to </a:t>
            </a:r>
            <a:r>
              <a:rPr kumimoji="0" lang="en-US" altLang="en-US" sz="1800" b="1" i="0" u="none" strike="noStrike" kern="1200" cap="none" spc="0" normalizeH="0" baseline="0" noProof="0">
                <a:ln>
                  <a:noFill/>
                </a:ln>
                <a:solidFill>
                  <a:srgbClr val="7A9A3D"/>
                </a:solidFill>
                <a:effectLst/>
                <a:uLnTx/>
                <a:uFillTx/>
                <a:latin typeface="Arial" pitchFamily="34" charset="0"/>
                <a:ea typeface="ＭＳ Ｐゴシック"/>
              </a:rPr>
              <a:t>client referrals</a:t>
            </a:r>
          </a:p>
        </p:txBody>
      </p:sp>
      <p:sp>
        <p:nvSpPr>
          <p:cNvPr id="8" name="Rectangle 7">
            <a:extLst>
              <a:ext uri="{FF2B5EF4-FFF2-40B4-BE49-F238E27FC236}">
                <a16:creationId xmlns:a16="http://schemas.microsoft.com/office/drawing/2014/main" id="{DC095185-8330-024D-B7D0-DE693F351F64}"/>
              </a:ext>
            </a:extLst>
          </p:cNvPr>
          <p:cNvSpPr/>
          <p:nvPr/>
        </p:nvSpPr>
        <p:spPr bwMode="auto">
          <a:xfrm>
            <a:off x="7097995" y="3704410"/>
            <a:ext cx="4083799" cy="349250"/>
          </a:xfrm>
          <a:prstGeom prst="rect">
            <a:avLst/>
          </a:prstGeom>
          <a:noFill/>
          <a:ln>
            <a:noFill/>
          </a:ln>
          <a:effectLst/>
        </p:spPr>
        <p:txBody>
          <a:bodyPr rot="0" spcFirstLastPara="0" vert="horz" wrap="square" lIns="182880" tIns="0" rIns="182880" bIns="0" numCol="1" spcCol="0" rtlCol="0" fromWordArt="0" anchor="ctr" anchorCtr="0" forceAA="0" compatLnSpc="1">
            <a:prstTxWarp prst="textNoShape">
              <a:avLst/>
            </a:prstTxWarp>
            <a:noAutofit/>
          </a:bodyPr>
          <a:lstStyle>
            <a:defPPr>
              <a:defRPr lang="en-US"/>
            </a:defPPr>
            <a:lvl1pPr algn="l" rtl="0" fontAlgn="base">
              <a:spcBef>
                <a:spcPct val="0"/>
              </a:spcBef>
              <a:spcAft>
                <a:spcPct val="0"/>
              </a:spcAft>
              <a:defRPr sz="1500" kern="1200">
                <a:solidFill>
                  <a:schemeClr val="tx1"/>
                </a:solidFill>
                <a:latin typeface="Arial" pitchFamily="34" charset="0"/>
                <a:ea typeface="ＭＳ Ｐゴシック"/>
                <a:cs typeface="ＭＳ Ｐゴシック"/>
              </a:defRPr>
            </a:lvl1pPr>
            <a:lvl2pPr marL="566038" algn="l" rtl="0" fontAlgn="base">
              <a:spcBef>
                <a:spcPct val="0"/>
              </a:spcBef>
              <a:spcAft>
                <a:spcPct val="0"/>
              </a:spcAft>
              <a:defRPr sz="1500" kern="1200">
                <a:solidFill>
                  <a:schemeClr val="tx1"/>
                </a:solidFill>
                <a:latin typeface="Arial" pitchFamily="34" charset="0"/>
                <a:ea typeface="ＭＳ Ｐゴシック"/>
                <a:cs typeface="ＭＳ Ｐゴシック"/>
              </a:defRPr>
            </a:lvl2pPr>
            <a:lvl3pPr marL="1132076" algn="l" rtl="0" fontAlgn="base">
              <a:spcBef>
                <a:spcPct val="0"/>
              </a:spcBef>
              <a:spcAft>
                <a:spcPct val="0"/>
              </a:spcAft>
              <a:defRPr sz="1500" kern="1200">
                <a:solidFill>
                  <a:schemeClr val="tx1"/>
                </a:solidFill>
                <a:latin typeface="Arial" pitchFamily="34" charset="0"/>
                <a:ea typeface="ＭＳ Ｐゴシック"/>
                <a:cs typeface="ＭＳ Ｐゴシック"/>
              </a:defRPr>
            </a:lvl3pPr>
            <a:lvl4pPr marL="1698112" algn="l" rtl="0" fontAlgn="base">
              <a:spcBef>
                <a:spcPct val="0"/>
              </a:spcBef>
              <a:spcAft>
                <a:spcPct val="0"/>
              </a:spcAft>
              <a:defRPr sz="1500" kern="1200">
                <a:solidFill>
                  <a:schemeClr val="tx1"/>
                </a:solidFill>
                <a:latin typeface="Arial" pitchFamily="34" charset="0"/>
                <a:ea typeface="ＭＳ Ｐゴシック"/>
                <a:cs typeface="ＭＳ Ｐゴシック"/>
              </a:defRPr>
            </a:lvl4pPr>
            <a:lvl5pPr marL="2264150" algn="l" rtl="0" fontAlgn="base">
              <a:spcBef>
                <a:spcPct val="0"/>
              </a:spcBef>
              <a:spcAft>
                <a:spcPct val="0"/>
              </a:spcAft>
              <a:defRPr sz="1500" kern="1200">
                <a:solidFill>
                  <a:schemeClr val="tx1"/>
                </a:solidFill>
                <a:latin typeface="Arial" pitchFamily="34" charset="0"/>
                <a:ea typeface="ＭＳ Ｐゴシック"/>
                <a:cs typeface="ＭＳ Ｐゴシック"/>
              </a:defRPr>
            </a:lvl5pPr>
            <a:lvl6pPr marL="2830188" algn="l" defTabSz="1132076" rtl="0" eaLnBrk="1" latinLnBrk="0" hangingPunct="1">
              <a:defRPr sz="1500" kern="1200">
                <a:solidFill>
                  <a:schemeClr val="tx1"/>
                </a:solidFill>
                <a:latin typeface="Arial" pitchFamily="34" charset="0"/>
                <a:ea typeface="ＭＳ Ｐゴシック"/>
                <a:cs typeface="ＭＳ Ｐゴシック"/>
              </a:defRPr>
            </a:lvl6pPr>
            <a:lvl7pPr marL="3396226" algn="l" defTabSz="1132076" rtl="0" eaLnBrk="1" latinLnBrk="0" hangingPunct="1">
              <a:defRPr sz="1500" kern="1200">
                <a:solidFill>
                  <a:schemeClr val="tx1"/>
                </a:solidFill>
                <a:latin typeface="Arial" pitchFamily="34" charset="0"/>
                <a:ea typeface="ＭＳ Ｐゴシック"/>
                <a:cs typeface="ＭＳ Ｐゴシック"/>
              </a:defRPr>
            </a:lvl7pPr>
            <a:lvl8pPr marL="3962262" algn="l" defTabSz="1132076" rtl="0" eaLnBrk="1" latinLnBrk="0" hangingPunct="1">
              <a:defRPr sz="1500" kern="1200">
                <a:solidFill>
                  <a:schemeClr val="tx1"/>
                </a:solidFill>
                <a:latin typeface="Arial" pitchFamily="34" charset="0"/>
                <a:ea typeface="ＭＳ Ｐゴシック"/>
                <a:cs typeface="ＭＳ Ｐゴシック"/>
              </a:defRPr>
            </a:lvl8pPr>
            <a:lvl9pPr marL="4528300" algn="l" defTabSz="1132076" rtl="0" eaLnBrk="1" latinLnBrk="0" hangingPunct="1">
              <a:defRPr sz="1500" kern="1200">
                <a:solidFill>
                  <a:schemeClr val="tx1"/>
                </a:solidFill>
                <a:latin typeface="Arial" pitchFamily="34" charset="0"/>
                <a:ea typeface="ＭＳ Ｐゴシック"/>
                <a:cs typeface="ＭＳ Ｐゴシック"/>
              </a:defRPr>
            </a:lvl9pPr>
          </a:lstStyle>
          <a:p>
            <a:pPr marL="0" marR="0" lvl="0" indent="0" defTabSz="761962" rtl="0" eaLnBrk="1" fontAlgn="base" latinLnBrk="0" hangingPunct="1">
              <a:lnSpc>
                <a:spcPct val="100000"/>
              </a:lnSpc>
              <a:spcBef>
                <a:spcPct val="0"/>
              </a:spcBef>
              <a:spcAft>
                <a:spcPct val="0"/>
              </a:spcAft>
              <a:buClrTx/>
              <a:buSzTx/>
              <a:buFontTx/>
              <a:buNone/>
              <a:tabLst/>
              <a:defRPr/>
            </a:pPr>
            <a:r>
              <a:rPr kumimoji="0" lang="en-US" sz="1400" b="1" i="0" u="none" strike="noStrike" kern="1200" cap="none" spc="0" normalizeH="0" baseline="0" noProof="0">
                <a:ln>
                  <a:noFill/>
                </a:ln>
                <a:solidFill>
                  <a:srgbClr val="000000"/>
                </a:solidFill>
                <a:effectLst/>
                <a:uLnTx/>
                <a:uFillTx/>
                <a:latin typeface="Arial" pitchFamily="34" charset="0"/>
                <a:ea typeface="ＭＳ Ｐゴシック"/>
              </a:rPr>
              <a:t>Friend described a financial challenge</a:t>
            </a:r>
          </a:p>
        </p:txBody>
      </p:sp>
      <p:grpSp>
        <p:nvGrpSpPr>
          <p:cNvPr id="10" name="Group 9">
            <a:extLst>
              <a:ext uri="{FF2B5EF4-FFF2-40B4-BE49-F238E27FC236}">
                <a16:creationId xmlns:a16="http://schemas.microsoft.com/office/drawing/2014/main" id="{E5109035-7D5C-E992-45D9-43399BFE9741}"/>
              </a:ext>
            </a:extLst>
          </p:cNvPr>
          <p:cNvGrpSpPr/>
          <p:nvPr/>
        </p:nvGrpSpPr>
        <p:grpSpPr>
          <a:xfrm>
            <a:off x="5838067" y="3358404"/>
            <a:ext cx="1460712" cy="1203617"/>
            <a:chOff x="4435922" y="3058602"/>
            <a:chExt cx="1460712" cy="1203617"/>
          </a:xfrm>
        </p:grpSpPr>
        <p:graphicFrame>
          <p:nvGraphicFramePr>
            <p:cNvPr id="11" name="Chart 10">
              <a:extLst>
                <a:ext uri="{FF2B5EF4-FFF2-40B4-BE49-F238E27FC236}">
                  <a16:creationId xmlns:a16="http://schemas.microsoft.com/office/drawing/2014/main" id="{693871F5-286A-5D9E-6883-84DAD2D21664}"/>
                </a:ext>
              </a:extLst>
            </p:cNvPr>
            <p:cNvGraphicFramePr/>
            <p:nvPr>
              <p:extLst>
                <p:ext uri="{D42A27DB-BD31-4B8C-83A1-F6EECF244321}">
                  <p14:modId xmlns:p14="http://schemas.microsoft.com/office/powerpoint/2010/main" val="1227844693"/>
                </p:ext>
              </p:extLst>
            </p:nvPr>
          </p:nvGraphicFramePr>
          <p:xfrm>
            <a:off x="4435922" y="3058602"/>
            <a:ext cx="1460712" cy="1203617"/>
          </p:xfrm>
          <a:graphic>
            <a:graphicData uri="http://schemas.openxmlformats.org/drawingml/2006/chart">
              <c:chart xmlns:c="http://schemas.openxmlformats.org/drawingml/2006/chart" xmlns:r="http://schemas.openxmlformats.org/officeDocument/2006/relationships" r:id="rId4"/>
            </a:graphicData>
          </a:graphic>
        </p:graphicFrame>
        <p:sp>
          <p:nvSpPr>
            <p:cNvPr id="12" name="Rectangle 11">
              <a:extLst>
                <a:ext uri="{FF2B5EF4-FFF2-40B4-BE49-F238E27FC236}">
                  <a16:creationId xmlns:a16="http://schemas.microsoft.com/office/drawing/2014/main" id="{F981339B-BE61-4318-1628-C93E274D36F0}"/>
                </a:ext>
              </a:extLst>
            </p:cNvPr>
            <p:cNvSpPr/>
            <p:nvPr/>
          </p:nvSpPr>
          <p:spPr bwMode="auto">
            <a:xfrm>
              <a:off x="4696113" y="3366338"/>
              <a:ext cx="971358" cy="588144"/>
            </a:xfrm>
            <a:prstGeom prst="rect">
              <a:avLst/>
            </a:prstGeom>
            <a:noFill/>
            <a:ln>
              <a:noFill/>
            </a:ln>
            <a:effectLst/>
          </p:spPr>
          <p:txBody>
            <a:bodyPr rot="0" spcFirstLastPara="0" vert="horz" wrap="square" lIns="0" tIns="150000" rIns="0" bIns="150000" numCol="1" spcCol="0" rtlCol="0" fromWordArt="0" anchor="ctr" anchorCtr="0" forceAA="0" compatLnSpc="1">
              <a:prstTxWarp prst="textNoShape">
                <a:avLst/>
              </a:prstTxWarp>
              <a:noAutofit/>
            </a:bodyPr>
            <a:lstStyle>
              <a:defPPr>
                <a:defRPr lang="en-US"/>
              </a:defPPr>
              <a:lvl1pPr algn="l" rtl="0" fontAlgn="base">
                <a:spcBef>
                  <a:spcPct val="0"/>
                </a:spcBef>
                <a:spcAft>
                  <a:spcPct val="0"/>
                </a:spcAft>
                <a:defRPr sz="1500" kern="1200">
                  <a:solidFill>
                    <a:schemeClr val="tx1"/>
                  </a:solidFill>
                  <a:latin typeface="Arial" pitchFamily="34" charset="0"/>
                  <a:ea typeface="ＭＳ Ｐゴシック"/>
                  <a:cs typeface="ＭＳ Ｐゴシック"/>
                </a:defRPr>
              </a:lvl1pPr>
              <a:lvl2pPr marL="566038" algn="l" rtl="0" fontAlgn="base">
                <a:spcBef>
                  <a:spcPct val="0"/>
                </a:spcBef>
                <a:spcAft>
                  <a:spcPct val="0"/>
                </a:spcAft>
                <a:defRPr sz="1500" kern="1200">
                  <a:solidFill>
                    <a:schemeClr val="tx1"/>
                  </a:solidFill>
                  <a:latin typeface="Arial" pitchFamily="34" charset="0"/>
                  <a:ea typeface="ＭＳ Ｐゴシック"/>
                  <a:cs typeface="ＭＳ Ｐゴシック"/>
                </a:defRPr>
              </a:lvl2pPr>
              <a:lvl3pPr marL="1132076" algn="l" rtl="0" fontAlgn="base">
                <a:spcBef>
                  <a:spcPct val="0"/>
                </a:spcBef>
                <a:spcAft>
                  <a:spcPct val="0"/>
                </a:spcAft>
                <a:defRPr sz="1500" kern="1200">
                  <a:solidFill>
                    <a:schemeClr val="tx1"/>
                  </a:solidFill>
                  <a:latin typeface="Arial" pitchFamily="34" charset="0"/>
                  <a:ea typeface="ＭＳ Ｐゴシック"/>
                  <a:cs typeface="ＭＳ Ｐゴシック"/>
                </a:defRPr>
              </a:lvl3pPr>
              <a:lvl4pPr marL="1698112" algn="l" rtl="0" fontAlgn="base">
                <a:spcBef>
                  <a:spcPct val="0"/>
                </a:spcBef>
                <a:spcAft>
                  <a:spcPct val="0"/>
                </a:spcAft>
                <a:defRPr sz="1500" kern="1200">
                  <a:solidFill>
                    <a:schemeClr val="tx1"/>
                  </a:solidFill>
                  <a:latin typeface="Arial" pitchFamily="34" charset="0"/>
                  <a:ea typeface="ＭＳ Ｐゴシック"/>
                  <a:cs typeface="ＭＳ Ｐゴシック"/>
                </a:defRPr>
              </a:lvl4pPr>
              <a:lvl5pPr marL="2264150" algn="l" rtl="0" fontAlgn="base">
                <a:spcBef>
                  <a:spcPct val="0"/>
                </a:spcBef>
                <a:spcAft>
                  <a:spcPct val="0"/>
                </a:spcAft>
                <a:defRPr sz="1500" kern="1200">
                  <a:solidFill>
                    <a:schemeClr val="tx1"/>
                  </a:solidFill>
                  <a:latin typeface="Arial" pitchFamily="34" charset="0"/>
                  <a:ea typeface="ＭＳ Ｐゴシック"/>
                  <a:cs typeface="ＭＳ Ｐゴシック"/>
                </a:defRPr>
              </a:lvl5pPr>
              <a:lvl6pPr marL="2830188" algn="l" defTabSz="1132076" rtl="0" eaLnBrk="1" latinLnBrk="0" hangingPunct="1">
                <a:defRPr sz="1500" kern="1200">
                  <a:solidFill>
                    <a:schemeClr val="tx1"/>
                  </a:solidFill>
                  <a:latin typeface="Arial" pitchFamily="34" charset="0"/>
                  <a:ea typeface="ＭＳ Ｐゴシック"/>
                  <a:cs typeface="ＭＳ Ｐゴシック"/>
                </a:defRPr>
              </a:lvl6pPr>
              <a:lvl7pPr marL="3396226" algn="l" defTabSz="1132076" rtl="0" eaLnBrk="1" latinLnBrk="0" hangingPunct="1">
                <a:defRPr sz="1500" kern="1200">
                  <a:solidFill>
                    <a:schemeClr val="tx1"/>
                  </a:solidFill>
                  <a:latin typeface="Arial" pitchFamily="34" charset="0"/>
                  <a:ea typeface="ＭＳ Ｐゴシック"/>
                  <a:cs typeface="ＭＳ Ｐゴシック"/>
                </a:defRPr>
              </a:lvl7pPr>
              <a:lvl8pPr marL="3962262" algn="l" defTabSz="1132076" rtl="0" eaLnBrk="1" latinLnBrk="0" hangingPunct="1">
                <a:defRPr sz="1500" kern="1200">
                  <a:solidFill>
                    <a:schemeClr val="tx1"/>
                  </a:solidFill>
                  <a:latin typeface="Arial" pitchFamily="34" charset="0"/>
                  <a:ea typeface="ＭＳ Ｐゴシック"/>
                  <a:cs typeface="ＭＳ Ｐゴシック"/>
                </a:defRPr>
              </a:lvl8pPr>
              <a:lvl9pPr marL="4528300" algn="l" defTabSz="1132076" rtl="0" eaLnBrk="1" latinLnBrk="0" hangingPunct="1">
                <a:defRPr sz="1500" kern="1200">
                  <a:solidFill>
                    <a:schemeClr val="tx1"/>
                  </a:solidFill>
                  <a:latin typeface="Arial" pitchFamily="34" charset="0"/>
                  <a:ea typeface="ＭＳ Ｐゴシック"/>
                  <a:cs typeface="ＭＳ Ｐゴシック"/>
                </a:defRPr>
              </a:lvl9pPr>
            </a:lstStyle>
            <a:p>
              <a:pPr marL="0" marR="0" lvl="0" indent="0" algn="ctr" defTabSz="761962" rtl="0" eaLnBrk="1" fontAlgn="base" latinLnBrk="0" hangingPunct="1">
                <a:lnSpc>
                  <a:spcPct val="100000"/>
                </a:lnSpc>
                <a:spcBef>
                  <a:spcPct val="0"/>
                </a:spcBef>
                <a:spcAft>
                  <a:spcPct val="0"/>
                </a:spcAft>
                <a:buClrTx/>
                <a:buSzTx/>
                <a:buFontTx/>
                <a:buNone/>
                <a:tabLst/>
                <a:defRPr/>
              </a:pPr>
              <a:r>
                <a:rPr kumimoji="0" lang="en-GB" sz="2000" b="0" i="0" u="none" strike="noStrike" kern="1200" cap="none" spc="0" normalizeH="0" baseline="0" noProof="0">
                  <a:ln>
                    <a:noFill/>
                  </a:ln>
                  <a:solidFill>
                    <a:srgbClr val="7A9A3D"/>
                  </a:solidFill>
                  <a:effectLst/>
                  <a:uLnTx/>
                  <a:uFillTx/>
                  <a:latin typeface="Arial" pitchFamily="34" charset="0"/>
                  <a:ea typeface="ＭＳ Ｐゴシック"/>
                </a:rPr>
                <a:t>30</a:t>
              </a:r>
              <a:r>
                <a:rPr kumimoji="0" lang="en-GB" sz="2000" b="0" i="0" u="none" strike="noStrike" kern="1200" cap="none" spc="0" normalizeH="0" baseline="0" noProof="0">
                  <a:ln>
                    <a:noFill/>
                  </a:ln>
                  <a:solidFill>
                    <a:srgbClr val="7A9A3D"/>
                  </a:solidFill>
                  <a:effectLst/>
                  <a:uLnTx/>
                  <a:uFillTx/>
                  <a:latin typeface="Arial" charset="0"/>
                  <a:ea typeface="ＭＳ Ｐゴシック"/>
                </a:rPr>
                <a:t>%</a:t>
              </a:r>
            </a:p>
          </p:txBody>
        </p:sp>
      </p:grpSp>
      <p:sp>
        <p:nvSpPr>
          <p:cNvPr id="13" name="Rectangle 12">
            <a:extLst>
              <a:ext uri="{FF2B5EF4-FFF2-40B4-BE49-F238E27FC236}">
                <a16:creationId xmlns:a16="http://schemas.microsoft.com/office/drawing/2014/main" id="{1E854186-AE7D-0F6A-FE34-5AD0432ACA42}"/>
              </a:ext>
            </a:extLst>
          </p:cNvPr>
          <p:cNvSpPr/>
          <p:nvPr/>
        </p:nvSpPr>
        <p:spPr bwMode="auto">
          <a:xfrm>
            <a:off x="7097995" y="4833182"/>
            <a:ext cx="3933271" cy="349250"/>
          </a:xfrm>
          <a:prstGeom prst="rect">
            <a:avLst/>
          </a:prstGeom>
          <a:noFill/>
          <a:ln>
            <a:noFill/>
          </a:ln>
          <a:effectLst/>
        </p:spPr>
        <p:txBody>
          <a:bodyPr rot="0" spcFirstLastPara="0" vert="horz" wrap="square" lIns="182880" tIns="0" rIns="182880" bIns="0" numCol="1" spcCol="0" rtlCol="0" fromWordArt="0" anchor="ctr" anchorCtr="0" forceAA="0" compatLnSpc="1">
            <a:prstTxWarp prst="textNoShape">
              <a:avLst/>
            </a:prstTxWarp>
            <a:noAutofit/>
          </a:bodyPr>
          <a:lstStyle>
            <a:defPPr>
              <a:defRPr lang="en-US"/>
            </a:defPPr>
            <a:lvl1pPr algn="l" rtl="0" fontAlgn="base">
              <a:spcBef>
                <a:spcPct val="0"/>
              </a:spcBef>
              <a:spcAft>
                <a:spcPct val="0"/>
              </a:spcAft>
              <a:defRPr sz="1500" kern="1200">
                <a:solidFill>
                  <a:schemeClr val="tx1"/>
                </a:solidFill>
                <a:latin typeface="Arial" pitchFamily="34" charset="0"/>
                <a:ea typeface="ＭＳ Ｐゴシック"/>
                <a:cs typeface="ＭＳ Ｐゴシック"/>
              </a:defRPr>
            </a:lvl1pPr>
            <a:lvl2pPr marL="566038" algn="l" rtl="0" fontAlgn="base">
              <a:spcBef>
                <a:spcPct val="0"/>
              </a:spcBef>
              <a:spcAft>
                <a:spcPct val="0"/>
              </a:spcAft>
              <a:defRPr sz="1500" kern="1200">
                <a:solidFill>
                  <a:schemeClr val="tx1"/>
                </a:solidFill>
                <a:latin typeface="Arial" pitchFamily="34" charset="0"/>
                <a:ea typeface="ＭＳ Ｐゴシック"/>
                <a:cs typeface="ＭＳ Ｐゴシック"/>
              </a:defRPr>
            </a:lvl2pPr>
            <a:lvl3pPr marL="1132076" algn="l" rtl="0" fontAlgn="base">
              <a:spcBef>
                <a:spcPct val="0"/>
              </a:spcBef>
              <a:spcAft>
                <a:spcPct val="0"/>
              </a:spcAft>
              <a:defRPr sz="1500" kern="1200">
                <a:solidFill>
                  <a:schemeClr val="tx1"/>
                </a:solidFill>
                <a:latin typeface="Arial" pitchFamily="34" charset="0"/>
                <a:ea typeface="ＭＳ Ｐゴシック"/>
                <a:cs typeface="ＭＳ Ｐゴシック"/>
              </a:defRPr>
            </a:lvl3pPr>
            <a:lvl4pPr marL="1698112" algn="l" rtl="0" fontAlgn="base">
              <a:spcBef>
                <a:spcPct val="0"/>
              </a:spcBef>
              <a:spcAft>
                <a:spcPct val="0"/>
              </a:spcAft>
              <a:defRPr sz="1500" kern="1200">
                <a:solidFill>
                  <a:schemeClr val="tx1"/>
                </a:solidFill>
                <a:latin typeface="Arial" pitchFamily="34" charset="0"/>
                <a:ea typeface="ＭＳ Ｐゴシック"/>
                <a:cs typeface="ＭＳ Ｐゴシック"/>
              </a:defRPr>
            </a:lvl4pPr>
            <a:lvl5pPr marL="2264150" algn="l" rtl="0" fontAlgn="base">
              <a:spcBef>
                <a:spcPct val="0"/>
              </a:spcBef>
              <a:spcAft>
                <a:spcPct val="0"/>
              </a:spcAft>
              <a:defRPr sz="1500" kern="1200">
                <a:solidFill>
                  <a:schemeClr val="tx1"/>
                </a:solidFill>
                <a:latin typeface="Arial" pitchFamily="34" charset="0"/>
                <a:ea typeface="ＭＳ Ｐゴシック"/>
                <a:cs typeface="ＭＳ Ｐゴシック"/>
              </a:defRPr>
            </a:lvl5pPr>
            <a:lvl6pPr marL="2830188" algn="l" defTabSz="1132076" rtl="0" eaLnBrk="1" latinLnBrk="0" hangingPunct="1">
              <a:defRPr sz="1500" kern="1200">
                <a:solidFill>
                  <a:schemeClr val="tx1"/>
                </a:solidFill>
                <a:latin typeface="Arial" pitchFamily="34" charset="0"/>
                <a:ea typeface="ＭＳ Ｐゴシック"/>
                <a:cs typeface="ＭＳ Ｐゴシック"/>
              </a:defRPr>
            </a:lvl6pPr>
            <a:lvl7pPr marL="3396226" algn="l" defTabSz="1132076" rtl="0" eaLnBrk="1" latinLnBrk="0" hangingPunct="1">
              <a:defRPr sz="1500" kern="1200">
                <a:solidFill>
                  <a:schemeClr val="tx1"/>
                </a:solidFill>
                <a:latin typeface="Arial" pitchFamily="34" charset="0"/>
                <a:ea typeface="ＭＳ Ｐゴシック"/>
                <a:cs typeface="ＭＳ Ｐゴシック"/>
              </a:defRPr>
            </a:lvl7pPr>
            <a:lvl8pPr marL="3962262" algn="l" defTabSz="1132076" rtl="0" eaLnBrk="1" latinLnBrk="0" hangingPunct="1">
              <a:defRPr sz="1500" kern="1200">
                <a:solidFill>
                  <a:schemeClr val="tx1"/>
                </a:solidFill>
                <a:latin typeface="Arial" pitchFamily="34" charset="0"/>
                <a:ea typeface="ＭＳ Ｐゴシック"/>
                <a:cs typeface="ＭＳ Ｐゴシック"/>
              </a:defRPr>
            </a:lvl8pPr>
            <a:lvl9pPr marL="4528300" algn="l" defTabSz="1132076" rtl="0" eaLnBrk="1" latinLnBrk="0" hangingPunct="1">
              <a:defRPr sz="1500" kern="1200">
                <a:solidFill>
                  <a:schemeClr val="tx1"/>
                </a:solidFill>
                <a:latin typeface="Arial" pitchFamily="34" charset="0"/>
                <a:ea typeface="ＭＳ Ｐゴシック"/>
                <a:cs typeface="ＭＳ Ｐゴシック"/>
              </a:defRPr>
            </a:lvl9pPr>
          </a:lstStyle>
          <a:p>
            <a:pPr marL="0" marR="0" lvl="0" indent="0" defTabSz="914400" rtl="0" eaLnBrk="1" fontAlgn="base" latinLnBrk="0" hangingPunct="1">
              <a:lnSpc>
                <a:spcPct val="100000"/>
              </a:lnSpc>
              <a:spcBef>
                <a:spcPct val="0"/>
              </a:spcBef>
              <a:spcAft>
                <a:spcPct val="0"/>
              </a:spcAft>
              <a:buClrTx/>
              <a:buSzTx/>
              <a:buFontTx/>
              <a:buNone/>
              <a:tabLst/>
              <a:defRPr/>
            </a:pPr>
            <a:r>
              <a:rPr kumimoji="0" lang="en-US" sz="1400" b="1" i="0" u="none" strike="noStrike" kern="1200" cap="none" spc="0" normalizeH="0" baseline="0" noProof="0">
                <a:ln>
                  <a:noFill/>
                </a:ln>
                <a:solidFill>
                  <a:srgbClr val="000000"/>
                </a:solidFill>
                <a:effectLst/>
                <a:uLnTx/>
                <a:uFillTx/>
                <a:latin typeface="Arial" pitchFamily="34" charset="0"/>
                <a:ea typeface="ＭＳ Ｐゴシック"/>
              </a:rPr>
              <a:t>Friend asked for a recommendation</a:t>
            </a:r>
          </a:p>
        </p:txBody>
      </p:sp>
      <p:grpSp>
        <p:nvGrpSpPr>
          <p:cNvPr id="14" name="Group 13">
            <a:extLst>
              <a:ext uri="{FF2B5EF4-FFF2-40B4-BE49-F238E27FC236}">
                <a16:creationId xmlns:a16="http://schemas.microsoft.com/office/drawing/2014/main" id="{DCD8FDAA-EE06-CC8A-9130-96D8A45F19D8}"/>
              </a:ext>
            </a:extLst>
          </p:cNvPr>
          <p:cNvGrpSpPr/>
          <p:nvPr/>
        </p:nvGrpSpPr>
        <p:grpSpPr>
          <a:xfrm>
            <a:off x="5838067" y="4405999"/>
            <a:ext cx="1460712" cy="1203617"/>
            <a:chOff x="8298483" y="3058602"/>
            <a:chExt cx="1460712" cy="1203617"/>
          </a:xfrm>
        </p:grpSpPr>
        <p:graphicFrame>
          <p:nvGraphicFramePr>
            <p:cNvPr id="15" name="Chart 14">
              <a:extLst>
                <a:ext uri="{FF2B5EF4-FFF2-40B4-BE49-F238E27FC236}">
                  <a16:creationId xmlns:a16="http://schemas.microsoft.com/office/drawing/2014/main" id="{3865B684-2E93-9D2F-2CE2-9E8AAEF57A59}"/>
                </a:ext>
              </a:extLst>
            </p:cNvPr>
            <p:cNvGraphicFramePr/>
            <p:nvPr>
              <p:extLst>
                <p:ext uri="{D42A27DB-BD31-4B8C-83A1-F6EECF244321}">
                  <p14:modId xmlns:p14="http://schemas.microsoft.com/office/powerpoint/2010/main" val="4002214367"/>
                </p:ext>
              </p:extLst>
            </p:nvPr>
          </p:nvGraphicFramePr>
          <p:xfrm>
            <a:off x="8298483" y="3058602"/>
            <a:ext cx="1460712" cy="1203617"/>
          </p:xfrm>
          <a:graphic>
            <a:graphicData uri="http://schemas.openxmlformats.org/drawingml/2006/chart">
              <c:chart xmlns:c="http://schemas.openxmlformats.org/drawingml/2006/chart" xmlns:r="http://schemas.openxmlformats.org/officeDocument/2006/relationships" r:id="rId5"/>
            </a:graphicData>
          </a:graphic>
        </p:graphicFrame>
        <p:sp>
          <p:nvSpPr>
            <p:cNvPr id="16" name="Rectangle 15">
              <a:extLst>
                <a:ext uri="{FF2B5EF4-FFF2-40B4-BE49-F238E27FC236}">
                  <a16:creationId xmlns:a16="http://schemas.microsoft.com/office/drawing/2014/main" id="{36D4EA7F-262C-8E89-FEB9-820F5008C30E}"/>
                </a:ext>
              </a:extLst>
            </p:cNvPr>
            <p:cNvSpPr/>
            <p:nvPr/>
          </p:nvSpPr>
          <p:spPr bwMode="auto">
            <a:xfrm>
              <a:off x="8543160" y="3366338"/>
              <a:ext cx="971358" cy="588144"/>
            </a:xfrm>
            <a:prstGeom prst="rect">
              <a:avLst/>
            </a:prstGeom>
            <a:noFill/>
            <a:ln>
              <a:noFill/>
            </a:ln>
            <a:effectLst/>
          </p:spPr>
          <p:txBody>
            <a:bodyPr rot="0" spcFirstLastPara="0" vert="horz" wrap="square" lIns="0" tIns="150000" rIns="0" bIns="150000" numCol="1" spcCol="0" rtlCol="0" fromWordArt="0" anchor="ctr" anchorCtr="0" forceAA="0" compatLnSpc="1">
              <a:prstTxWarp prst="textNoShape">
                <a:avLst/>
              </a:prstTxWarp>
              <a:noAutofit/>
            </a:bodyPr>
            <a:lstStyle>
              <a:defPPr>
                <a:defRPr lang="en-US"/>
              </a:defPPr>
              <a:lvl1pPr algn="l" rtl="0" fontAlgn="base">
                <a:spcBef>
                  <a:spcPct val="0"/>
                </a:spcBef>
                <a:spcAft>
                  <a:spcPct val="0"/>
                </a:spcAft>
                <a:defRPr sz="1500" kern="1200">
                  <a:solidFill>
                    <a:schemeClr val="tx1"/>
                  </a:solidFill>
                  <a:latin typeface="Arial" pitchFamily="34" charset="0"/>
                  <a:ea typeface="ＭＳ Ｐゴシック"/>
                  <a:cs typeface="ＭＳ Ｐゴシック"/>
                </a:defRPr>
              </a:lvl1pPr>
              <a:lvl2pPr marL="566038" algn="l" rtl="0" fontAlgn="base">
                <a:spcBef>
                  <a:spcPct val="0"/>
                </a:spcBef>
                <a:spcAft>
                  <a:spcPct val="0"/>
                </a:spcAft>
                <a:defRPr sz="1500" kern="1200">
                  <a:solidFill>
                    <a:schemeClr val="tx1"/>
                  </a:solidFill>
                  <a:latin typeface="Arial" pitchFamily="34" charset="0"/>
                  <a:ea typeface="ＭＳ Ｐゴシック"/>
                  <a:cs typeface="ＭＳ Ｐゴシック"/>
                </a:defRPr>
              </a:lvl2pPr>
              <a:lvl3pPr marL="1132076" algn="l" rtl="0" fontAlgn="base">
                <a:spcBef>
                  <a:spcPct val="0"/>
                </a:spcBef>
                <a:spcAft>
                  <a:spcPct val="0"/>
                </a:spcAft>
                <a:defRPr sz="1500" kern="1200">
                  <a:solidFill>
                    <a:schemeClr val="tx1"/>
                  </a:solidFill>
                  <a:latin typeface="Arial" pitchFamily="34" charset="0"/>
                  <a:ea typeface="ＭＳ Ｐゴシック"/>
                  <a:cs typeface="ＭＳ Ｐゴシック"/>
                </a:defRPr>
              </a:lvl3pPr>
              <a:lvl4pPr marL="1698112" algn="l" rtl="0" fontAlgn="base">
                <a:spcBef>
                  <a:spcPct val="0"/>
                </a:spcBef>
                <a:spcAft>
                  <a:spcPct val="0"/>
                </a:spcAft>
                <a:defRPr sz="1500" kern="1200">
                  <a:solidFill>
                    <a:schemeClr val="tx1"/>
                  </a:solidFill>
                  <a:latin typeface="Arial" pitchFamily="34" charset="0"/>
                  <a:ea typeface="ＭＳ Ｐゴシック"/>
                  <a:cs typeface="ＭＳ Ｐゴシック"/>
                </a:defRPr>
              </a:lvl4pPr>
              <a:lvl5pPr marL="2264150" algn="l" rtl="0" fontAlgn="base">
                <a:spcBef>
                  <a:spcPct val="0"/>
                </a:spcBef>
                <a:spcAft>
                  <a:spcPct val="0"/>
                </a:spcAft>
                <a:defRPr sz="1500" kern="1200">
                  <a:solidFill>
                    <a:schemeClr val="tx1"/>
                  </a:solidFill>
                  <a:latin typeface="Arial" pitchFamily="34" charset="0"/>
                  <a:ea typeface="ＭＳ Ｐゴシック"/>
                  <a:cs typeface="ＭＳ Ｐゴシック"/>
                </a:defRPr>
              </a:lvl5pPr>
              <a:lvl6pPr marL="2830188" algn="l" defTabSz="1132076" rtl="0" eaLnBrk="1" latinLnBrk="0" hangingPunct="1">
                <a:defRPr sz="1500" kern="1200">
                  <a:solidFill>
                    <a:schemeClr val="tx1"/>
                  </a:solidFill>
                  <a:latin typeface="Arial" pitchFamily="34" charset="0"/>
                  <a:ea typeface="ＭＳ Ｐゴシック"/>
                  <a:cs typeface="ＭＳ Ｐゴシック"/>
                </a:defRPr>
              </a:lvl6pPr>
              <a:lvl7pPr marL="3396226" algn="l" defTabSz="1132076" rtl="0" eaLnBrk="1" latinLnBrk="0" hangingPunct="1">
                <a:defRPr sz="1500" kern="1200">
                  <a:solidFill>
                    <a:schemeClr val="tx1"/>
                  </a:solidFill>
                  <a:latin typeface="Arial" pitchFamily="34" charset="0"/>
                  <a:ea typeface="ＭＳ Ｐゴシック"/>
                  <a:cs typeface="ＭＳ Ｐゴシック"/>
                </a:defRPr>
              </a:lvl7pPr>
              <a:lvl8pPr marL="3962262" algn="l" defTabSz="1132076" rtl="0" eaLnBrk="1" latinLnBrk="0" hangingPunct="1">
                <a:defRPr sz="1500" kern="1200">
                  <a:solidFill>
                    <a:schemeClr val="tx1"/>
                  </a:solidFill>
                  <a:latin typeface="Arial" pitchFamily="34" charset="0"/>
                  <a:ea typeface="ＭＳ Ｐゴシック"/>
                  <a:cs typeface="ＭＳ Ｐゴシック"/>
                </a:defRPr>
              </a:lvl8pPr>
              <a:lvl9pPr marL="4528300" algn="l" defTabSz="1132076" rtl="0" eaLnBrk="1" latinLnBrk="0" hangingPunct="1">
                <a:defRPr sz="1500" kern="1200">
                  <a:solidFill>
                    <a:schemeClr val="tx1"/>
                  </a:solidFill>
                  <a:latin typeface="Arial" pitchFamily="34" charset="0"/>
                  <a:ea typeface="ＭＳ Ｐゴシック"/>
                  <a:cs typeface="ＭＳ Ｐゴシック"/>
                </a:defRPr>
              </a:lvl9pPr>
            </a:lstStyle>
            <a:p>
              <a:pPr marL="0" marR="0" lvl="0" indent="0" algn="ctr" defTabSz="761962" rtl="0" eaLnBrk="1" fontAlgn="base" latinLnBrk="0" hangingPunct="1">
                <a:lnSpc>
                  <a:spcPct val="100000"/>
                </a:lnSpc>
                <a:spcBef>
                  <a:spcPct val="0"/>
                </a:spcBef>
                <a:spcAft>
                  <a:spcPct val="0"/>
                </a:spcAft>
                <a:buClrTx/>
                <a:buSzTx/>
                <a:buFontTx/>
                <a:buNone/>
                <a:tabLst/>
                <a:defRPr/>
              </a:pPr>
              <a:r>
                <a:rPr lang="en-GB" sz="2000">
                  <a:solidFill>
                    <a:srgbClr val="7A9A3D"/>
                  </a:solidFill>
                </a:rPr>
                <a:t>46</a:t>
              </a:r>
              <a:r>
                <a:rPr kumimoji="0" lang="en-GB" sz="2000" b="0" i="0" u="none" strike="noStrike" kern="1200" cap="none" spc="0" normalizeH="0" baseline="0" noProof="0">
                  <a:ln>
                    <a:noFill/>
                  </a:ln>
                  <a:solidFill>
                    <a:srgbClr val="7A9A3D"/>
                  </a:solidFill>
                  <a:effectLst/>
                  <a:uLnTx/>
                  <a:uFillTx/>
                  <a:latin typeface="Arial" charset="0"/>
                  <a:ea typeface="ＭＳ Ｐゴシック"/>
                </a:rPr>
                <a:t>%</a:t>
              </a:r>
            </a:p>
          </p:txBody>
        </p:sp>
      </p:grpSp>
      <p:grpSp>
        <p:nvGrpSpPr>
          <p:cNvPr id="17" name="Group 16">
            <a:extLst>
              <a:ext uri="{FF2B5EF4-FFF2-40B4-BE49-F238E27FC236}">
                <a16:creationId xmlns:a16="http://schemas.microsoft.com/office/drawing/2014/main" id="{1CB6BB2F-8868-6DB5-B8EA-7C8B26C3918B}"/>
              </a:ext>
            </a:extLst>
          </p:cNvPr>
          <p:cNvGrpSpPr/>
          <p:nvPr/>
        </p:nvGrpSpPr>
        <p:grpSpPr>
          <a:xfrm>
            <a:off x="5838067" y="2315108"/>
            <a:ext cx="1460712" cy="1203617"/>
            <a:chOff x="573361" y="3058602"/>
            <a:chExt cx="1460712" cy="1203617"/>
          </a:xfrm>
        </p:grpSpPr>
        <p:graphicFrame>
          <p:nvGraphicFramePr>
            <p:cNvPr id="18" name="Chart 17">
              <a:extLst>
                <a:ext uri="{FF2B5EF4-FFF2-40B4-BE49-F238E27FC236}">
                  <a16:creationId xmlns:a16="http://schemas.microsoft.com/office/drawing/2014/main" id="{B1E8013B-8D52-016D-EF27-6A23D7C3893A}"/>
                </a:ext>
              </a:extLst>
            </p:cNvPr>
            <p:cNvGraphicFramePr/>
            <p:nvPr>
              <p:extLst>
                <p:ext uri="{D42A27DB-BD31-4B8C-83A1-F6EECF244321}">
                  <p14:modId xmlns:p14="http://schemas.microsoft.com/office/powerpoint/2010/main" val="3779323407"/>
                </p:ext>
              </p:extLst>
            </p:nvPr>
          </p:nvGraphicFramePr>
          <p:xfrm>
            <a:off x="573361" y="3058602"/>
            <a:ext cx="1460712" cy="1203617"/>
          </p:xfrm>
          <a:graphic>
            <a:graphicData uri="http://schemas.openxmlformats.org/drawingml/2006/chart">
              <c:chart xmlns:c="http://schemas.openxmlformats.org/drawingml/2006/chart" xmlns:r="http://schemas.openxmlformats.org/officeDocument/2006/relationships" r:id="rId6"/>
            </a:graphicData>
          </a:graphic>
        </p:graphicFrame>
        <p:sp>
          <p:nvSpPr>
            <p:cNvPr id="19" name="Rectangle 18">
              <a:extLst>
                <a:ext uri="{FF2B5EF4-FFF2-40B4-BE49-F238E27FC236}">
                  <a16:creationId xmlns:a16="http://schemas.microsoft.com/office/drawing/2014/main" id="{4AC8618F-43EA-7221-3C91-8535D148BE58}"/>
                </a:ext>
              </a:extLst>
            </p:cNvPr>
            <p:cNvSpPr/>
            <p:nvPr/>
          </p:nvSpPr>
          <p:spPr bwMode="auto">
            <a:xfrm>
              <a:off x="818038" y="3366338"/>
              <a:ext cx="971358" cy="588144"/>
            </a:xfrm>
            <a:prstGeom prst="rect">
              <a:avLst/>
            </a:prstGeom>
            <a:noFill/>
            <a:ln>
              <a:noFill/>
            </a:ln>
            <a:effectLst/>
          </p:spPr>
          <p:txBody>
            <a:bodyPr rot="0" spcFirstLastPara="0" vert="horz" wrap="square" lIns="0" tIns="150000" rIns="0" bIns="150000" numCol="1" spcCol="0" rtlCol="0" fromWordArt="0" anchor="ctr" anchorCtr="0" forceAA="0" compatLnSpc="1">
              <a:prstTxWarp prst="textNoShape">
                <a:avLst/>
              </a:prstTxWarp>
              <a:noAutofit/>
            </a:bodyPr>
            <a:lstStyle>
              <a:defPPr>
                <a:defRPr lang="en-US"/>
              </a:defPPr>
              <a:lvl1pPr algn="l" rtl="0" fontAlgn="base">
                <a:spcBef>
                  <a:spcPct val="0"/>
                </a:spcBef>
                <a:spcAft>
                  <a:spcPct val="0"/>
                </a:spcAft>
                <a:defRPr sz="1500" kern="1200">
                  <a:solidFill>
                    <a:schemeClr val="tx1"/>
                  </a:solidFill>
                  <a:latin typeface="Arial" pitchFamily="34" charset="0"/>
                  <a:ea typeface="ＭＳ Ｐゴシック"/>
                  <a:cs typeface="ＭＳ Ｐゴシック"/>
                </a:defRPr>
              </a:lvl1pPr>
              <a:lvl2pPr marL="566038" algn="l" rtl="0" fontAlgn="base">
                <a:spcBef>
                  <a:spcPct val="0"/>
                </a:spcBef>
                <a:spcAft>
                  <a:spcPct val="0"/>
                </a:spcAft>
                <a:defRPr sz="1500" kern="1200">
                  <a:solidFill>
                    <a:schemeClr val="tx1"/>
                  </a:solidFill>
                  <a:latin typeface="Arial" pitchFamily="34" charset="0"/>
                  <a:ea typeface="ＭＳ Ｐゴシック"/>
                  <a:cs typeface="ＭＳ Ｐゴシック"/>
                </a:defRPr>
              </a:lvl2pPr>
              <a:lvl3pPr marL="1132076" algn="l" rtl="0" fontAlgn="base">
                <a:spcBef>
                  <a:spcPct val="0"/>
                </a:spcBef>
                <a:spcAft>
                  <a:spcPct val="0"/>
                </a:spcAft>
                <a:defRPr sz="1500" kern="1200">
                  <a:solidFill>
                    <a:schemeClr val="tx1"/>
                  </a:solidFill>
                  <a:latin typeface="Arial" pitchFamily="34" charset="0"/>
                  <a:ea typeface="ＭＳ Ｐゴシック"/>
                  <a:cs typeface="ＭＳ Ｐゴシック"/>
                </a:defRPr>
              </a:lvl3pPr>
              <a:lvl4pPr marL="1698112" algn="l" rtl="0" fontAlgn="base">
                <a:spcBef>
                  <a:spcPct val="0"/>
                </a:spcBef>
                <a:spcAft>
                  <a:spcPct val="0"/>
                </a:spcAft>
                <a:defRPr sz="1500" kern="1200">
                  <a:solidFill>
                    <a:schemeClr val="tx1"/>
                  </a:solidFill>
                  <a:latin typeface="Arial" pitchFamily="34" charset="0"/>
                  <a:ea typeface="ＭＳ Ｐゴシック"/>
                  <a:cs typeface="ＭＳ Ｐゴシック"/>
                </a:defRPr>
              </a:lvl4pPr>
              <a:lvl5pPr marL="2264150" algn="l" rtl="0" fontAlgn="base">
                <a:spcBef>
                  <a:spcPct val="0"/>
                </a:spcBef>
                <a:spcAft>
                  <a:spcPct val="0"/>
                </a:spcAft>
                <a:defRPr sz="1500" kern="1200">
                  <a:solidFill>
                    <a:schemeClr val="tx1"/>
                  </a:solidFill>
                  <a:latin typeface="Arial" pitchFamily="34" charset="0"/>
                  <a:ea typeface="ＭＳ Ｐゴシック"/>
                  <a:cs typeface="ＭＳ Ｐゴシック"/>
                </a:defRPr>
              </a:lvl5pPr>
              <a:lvl6pPr marL="2830188" algn="l" defTabSz="1132076" rtl="0" eaLnBrk="1" latinLnBrk="0" hangingPunct="1">
                <a:defRPr sz="1500" kern="1200">
                  <a:solidFill>
                    <a:schemeClr val="tx1"/>
                  </a:solidFill>
                  <a:latin typeface="Arial" pitchFamily="34" charset="0"/>
                  <a:ea typeface="ＭＳ Ｐゴシック"/>
                  <a:cs typeface="ＭＳ Ｐゴシック"/>
                </a:defRPr>
              </a:lvl6pPr>
              <a:lvl7pPr marL="3396226" algn="l" defTabSz="1132076" rtl="0" eaLnBrk="1" latinLnBrk="0" hangingPunct="1">
                <a:defRPr sz="1500" kern="1200">
                  <a:solidFill>
                    <a:schemeClr val="tx1"/>
                  </a:solidFill>
                  <a:latin typeface="Arial" pitchFamily="34" charset="0"/>
                  <a:ea typeface="ＭＳ Ｐゴシック"/>
                  <a:cs typeface="ＭＳ Ｐゴシック"/>
                </a:defRPr>
              </a:lvl7pPr>
              <a:lvl8pPr marL="3962262" algn="l" defTabSz="1132076" rtl="0" eaLnBrk="1" latinLnBrk="0" hangingPunct="1">
                <a:defRPr sz="1500" kern="1200">
                  <a:solidFill>
                    <a:schemeClr val="tx1"/>
                  </a:solidFill>
                  <a:latin typeface="Arial" pitchFamily="34" charset="0"/>
                  <a:ea typeface="ＭＳ Ｐゴシック"/>
                  <a:cs typeface="ＭＳ Ｐゴシック"/>
                </a:defRPr>
              </a:lvl8pPr>
              <a:lvl9pPr marL="4528300" algn="l" defTabSz="1132076" rtl="0" eaLnBrk="1" latinLnBrk="0" hangingPunct="1">
                <a:defRPr sz="1500" kern="1200">
                  <a:solidFill>
                    <a:schemeClr val="tx1"/>
                  </a:solidFill>
                  <a:latin typeface="Arial" pitchFamily="34" charset="0"/>
                  <a:ea typeface="ＭＳ Ｐゴシック"/>
                  <a:cs typeface="ＭＳ Ｐゴシック"/>
                </a:defRPr>
              </a:lvl9pPr>
            </a:lstStyle>
            <a:p>
              <a:pPr marL="0" marR="0" lvl="0" indent="0" algn="ctr" defTabSz="761962" rtl="0" eaLnBrk="1" fontAlgn="base" latinLnBrk="0" hangingPunct="1">
                <a:lnSpc>
                  <a:spcPct val="100000"/>
                </a:lnSpc>
                <a:spcBef>
                  <a:spcPct val="0"/>
                </a:spcBef>
                <a:spcAft>
                  <a:spcPct val="0"/>
                </a:spcAft>
                <a:buClrTx/>
                <a:buSzTx/>
                <a:buFontTx/>
                <a:buNone/>
                <a:tabLst/>
                <a:defRPr/>
              </a:pPr>
              <a:r>
                <a:rPr kumimoji="0" lang="en-GB" sz="2000" b="0" i="0" u="none" strike="noStrike" kern="1200" cap="none" spc="0" normalizeH="0" baseline="0" noProof="0">
                  <a:ln>
                    <a:noFill/>
                  </a:ln>
                  <a:solidFill>
                    <a:srgbClr val="7A9A3D"/>
                  </a:solidFill>
                  <a:effectLst/>
                  <a:uLnTx/>
                  <a:uFillTx/>
                  <a:latin typeface="Arial" pitchFamily="34" charset="0"/>
                  <a:ea typeface="ＭＳ Ｐゴシック"/>
                </a:rPr>
                <a:t>11</a:t>
              </a:r>
              <a:r>
                <a:rPr kumimoji="0" lang="en-GB" sz="2000" b="0" i="0" u="none" strike="noStrike" kern="1200" cap="none" spc="0" normalizeH="0" baseline="0" noProof="0">
                  <a:ln>
                    <a:noFill/>
                  </a:ln>
                  <a:solidFill>
                    <a:srgbClr val="7A9A3D"/>
                  </a:solidFill>
                  <a:effectLst/>
                  <a:uLnTx/>
                  <a:uFillTx/>
                  <a:latin typeface="Arial" charset="0"/>
                  <a:ea typeface="ＭＳ Ｐゴシック"/>
                </a:rPr>
                <a:t>%</a:t>
              </a:r>
            </a:p>
          </p:txBody>
        </p:sp>
      </p:grpSp>
      <p:sp>
        <p:nvSpPr>
          <p:cNvPr id="20" name="Rectangle 19">
            <a:extLst>
              <a:ext uri="{FF2B5EF4-FFF2-40B4-BE49-F238E27FC236}">
                <a16:creationId xmlns:a16="http://schemas.microsoft.com/office/drawing/2014/main" id="{54B5DF78-ABA4-7622-4509-F623338B9B36}"/>
              </a:ext>
            </a:extLst>
          </p:cNvPr>
          <p:cNvSpPr/>
          <p:nvPr/>
        </p:nvSpPr>
        <p:spPr bwMode="auto">
          <a:xfrm>
            <a:off x="7097995" y="2726539"/>
            <a:ext cx="3128356" cy="349250"/>
          </a:xfrm>
          <a:prstGeom prst="rect">
            <a:avLst/>
          </a:prstGeom>
          <a:noFill/>
          <a:ln>
            <a:noFill/>
          </a:ln>
          <a:effectLst/>
        </p:spPr>
        <p:txBody>
          <a:bodyPr rot="0" spcFirstLastPara="0" vert="horz" wrap="square" lIns="182880" tIns="0" rIns="182880" bIns="0" numCol="1" spcCol="0" rtlCol="0" fromWordArt="0" anchor="ctr" anchorCtr="0" forceAA="0" compatLnSpc="1">
            <a:prstTxWarp prst="textNoShape">
              <a:avLst/>
            </a:prstTxWarp>
            <a:noAutofit/>
          </a:bodyPr>
          <a:lstStyle>
            <a:defPPr>
              <a:defRPr lang="en-US"/>
            </a:defPPr>
            <a:lvl1pPr algn="l" rtl="0" fontAlgn="base">
              <a:spcBef>
                <a:spcPct val="0"/>
              </a:spcBef>
              <a:spcAft>
                <a:spcPct val="0"/>
              </a:spcAft>
              <a:defRPr sz="1500" kern="1200">
                <a:solidFill>
                  <a:schemeClr val="tx1"/>
                </a:solidFill>
                <a:latin typeface="Arial" pitchFamily="34" charset="0"/>
                <a:ea typeface="ＭＳ Ｐゴシック"/>
                <a:cs typeface="ＭＳ Ｐゴシック"/>
              </a:defRPr>
            </a:lvl1pPr>
            <a:lvl2pPr marL="566038" algn="l" rtl="0" fontAlgn="base">
              <a:spcBef>
                <a:spcPct val="0"/>
              </a:spcBef>
              <a:spcAft>
                <a:spcPct val="0"/>
              </a:spcAft>
              <a:defRPr sz="1500" kern="1200">
                <a:solidFill>
                  <a:schemeClr val="tx1"/>
                </a:solidFill>
                <a:latin typeface="Arial" pitchFamily="34" charset="0"/>
                <a:ea typeface="ＭＳ Ｐゴシック"/>
                <a:cs typeface="ＭＳ Ｐゴシック"/>
              </a:defRPr>
            </a:lvl2pPr>
            <a:lvl3pPr marL="1132076" algn="l" rtl="0" fontAlgn="base">
              <a:spcBef>
                <a:spcPct val="0"/>
              </a:spcBef>
              <a:spcAft>
                <a:spcPct val="0"/>
              </a:spcAft>
              <a:defRPr sz="1500" kern="1200">
                <a:solidFill>
                  <a:schemeClr val="tx1"/>
                </a:solidFill>
                <a:latin typeface="Arial" pitchFamily="34" charset="0"/>
                <a:ea typeface="ＭＳ Ｐゴシック"/>
                <a:cs typeface="ＭＳ Ｐゴシック"/>
              </a:defRPr>
            </a:lvl3pPr>
            <a:lvl4pPr marL="1698112" algn="l" rtl="0" fontAlgn="base">
              <a:spcBef>
                <a:spcPct val="0"/>
              </a:spcBef>
              <a:spcAft>
                <a:spcPct val="0"/>
              </a:spcAft>
              <a:defRPr sz="1500" kern="1200">
                <a:solidFill>
                  <a:schemeClr val="tx1"/>
                </a:solidFill>
                <a:latin typeface="Arial" pitchFamily="34" charset="0"/>
                <a:ea typeface="ＭＳ Ｐゴシック"/>
                <a:cs typeface="ＭＳ Ｐゴシック"/>
              </a:defRPr>
            </a:lvl4pPr>
            <a:lvl5pPr marL="2264150" algn="l" rtl="0" fontAlgn="base">
              <a:spcBef>
                <a:spcPct val="0"/>
              </a:spcBef>
              <a:spcAft>
                <a:spcPct val="0"/>
              </a:spcAft>
              <a:defRPr sz="1500" kern="1200">
                <a:solidFill>
                  <a:schemeClr val="tx1"/>
                </a:solidFill>
                <a:latin typeface="Arial" pitchFamily="34" charset="0"/>
                <a:ea typeface="ＭＳ Ｐゴシック"/>
                <a:cs typeface="ＭＳ Ｐゴシック"/>
              </a:defRPr>
            </a:lvl5pPr>
            <a:lvl6pPr marL="2830188" algn="l" defTabSz="1132076" rtl="0" eaLnBrk="1" latinLnBrk="0" hangingPunct="1">
              <a:defRPr sz="1500" kern="1200">
                <a:solidFill>
                  <a:schemeClr val="tx1"/>
                </a:solidFill>
                <a:latin typeface="Arial" pitchFamily="34" charset="0"/>
                <a:ea typeface="ＭＳ Ｐゴシック"/>
                <a:cs typeface="ＭＳ Ｐゴシック"/>
              </a:defRPr>
            </a:lvl6pPr>
            <a:lvl7pPr marL="3396226" algn="l" defTabSz="1132076" rtl="0" eaLnBrk="1" latinLnBrk="0" hangingPunct="1">
              <a:defRPr sz="1500" kern="1200">
                <a:solidFill>
                  <a:schemeClr val="tx1"/>
                </a:solidFill>
                <a:latin typeface="Arial" pitchFamily="34" charset="0"/>
                <a:ea typeface="ＭＳ Ｐゴシック"/>
                <a:cs typeface="ＭＳ Ｐゴシック"/>
              </a:defRPr>
            </a:lvl7pPr>
            <a:lvl8pPr marL="3962262" algn="l" defTabSz="1132076" rtl="0" eaLnBrk="1" latinLnBrk="0" hangingPunct="1">
              <a:defRPr sz="1500" kern="1200">
                <a:solidFill>
                  <a:schemeClr val="tx1"/>
                </a:solidFill>
                <a:latin typeface="Arial" pitchFamily="34" charset="0"/>
                <a:ea typeface="ＭＳ Ｐゴシック"/>
                <a:cs typeface="ＭＳ Ｐゴシック"/>
              </a:defRPr>
            </a:lvl8pPr>
            <a:lvl9pPr marL="4528300" algn="l" defTabSz="1132076" rtl="0" eaLnBrk="1" latinLnBrk="0" hangingPunct="1">
              <a:defRPr sz="1500" kern="1200">
                <a:solidFill>
                  <a:schemeClr val="tx1"/>
                </a:solidFill>
                <a:latin typeface="Arial" pitchFamily="34" charset="0"/>
                <a:ea typeface="ＭＳ Ｐゴシック"/>
                <a:cs typeface="ＭＳ Ｐゴシック"/>
              </a:defRPr>
            </a:lvl9pPr>
          </a:lstStyle>
          <a:p>
            <a:pPr marL="0" marR="0" lvl="0" indent="0" defTabSz="761962" rtl="0" eaLnBrk="1" fontAlgn="base" latinLnBrk="0" hangingPunct="1">
              <a:lnSpc>
                <a:spcPct val="100000"/>
              </a:lnSpc>
              <a:spcBef>
                <a:spcPct val="0"/>
              </a:spcBef>
              <a:spcAft>
                <a:spcPct val="0"/>
              </a:spcAft>
              <a:buClrTx/>
              <a:buSzTx/>
              <a:buFontTx/>
              <a:buNone/>
              <a:tabLst/>
              <a:defRPr/>
            </a:pPr>
            <a:r>
              <a:rPr kumimoji="0" lang="en-US" sz="1400" b="1" i="0" u="none" strike="noStrike" kern="1200" cap="none" spc="0" normalizeH="0" baseline="0" noProof="0">
                <a:ln>
                  <a:noFill/>
                </a:ln>
                <a:solidFill>
                  <a:srgbClr val="000000"/>
                </a:solidFill>
                <a:effectLst/>
                <a:uLnTx/>
                <a:uFillTx/>
                <a:latin typeface="Arial" pitchFamily="34" charset="0"/>
                <a:ea typeface="ＭＳ Ｐゴシック"/>
              </a:rPr>
              <a:t>Advisor asked for referral</a:t>
            </a:r>
          </a:p>
        </p:txBody>
      </p:sp>
      <p:sp>
        <p:nvSpPr>
          <p:cNvPr id="21" name="Rectangle 20">
            <a:extLst>
              <a:ext uri="{FF2B5EF4-FFF2-40B4-BE49-F238E27FC236}">
                <a16:creationId xmlns:a16="http://schemas.microsoft.com/office/drawing/2014/main" id="{3286D9C3-1481-C842-6695-5A379A4170B3}"/>
              </a:ext>
            </a:extLst>
          </p:cNvPr>
          <p:cNvSpPr/>
          <p:nvPr/>
        </p:nvSpPr>
        <p:spPr bwMode="auto">
          <a:xfrm>
            <a:off x="942392" y="3073440"/>
            <a:ext cx="4336896" cy="617561"/>
          </a:xfrm>
          <a:prstGeom prst="rect">
            <a:avLst/>
          </a:prstGeom>
          <a:solidFill>
            <a:srgbClr val="CAE0E3"/>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200" b="1">
                <a:latin typeface="Arial" charset="0"/>
                <a:ea typeface="ＭＳ Ｐゴシック" charset="-128"/>
              </a:rPr>
              <a:t>Build the relationship</a:t>
            </a:r>
            <a:endParaRPr kumimoji="0" lang="en-US" sz="1200" b="1" i="0" u="none" strike="noStrike" cap="none" normalizeH="0" baseline="0">
              <a:ln>
                <a:noFill/>
              </a:ln>
              <a:solidFill>
                <a:schemeClr val="tx1"/>
              </a:solidFill>
              <a:effectLst/>
              <a:latin typeface="Arial" charset="0"/>
              <a:ea typeface="ＭＳ Ｐゴシック" charset="-128"/>
            </a:endParaRPr>
          </a:p>
        </p:txBody>
      </p:sp>
      <p:sp>
        <p:nvSpPr>
          <p:cNvPr id="22" name="Rectangle 21">
            <a:extLst>
              <a:ext uri="{FF2B5EF4-FFF2-40B4-BE49-F238E27FC236}">
                <a16:creationId xmlns:a16="http://schemas.microsoft.com/office/drawing/2014/main" id="{DED7F371-6ACB-E7B8-ED54-F486BF615A29}"/>
              </a:ext>
            </a:extLst>
          </p:cNvPr>
          <p:cNvSpPr/>
          <p:nvPr/>
        </p:nvSpPr>
        <p:spPr bwMode="auto">
          <a:xfrm>
            <a:off x="942392" y="3956049"/>
            <a:ext cx="4336896" cy="617561"/>
          </a:xfrm>
          <a:prstGeom prst="rect">
            <a:avLst/>
          </a:prstGeom>
          <a:solidFill>
            <a:srgbClr val="A9D2E7"/>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a:ln>
                  <a:noFill/>
                </a:ln>
                <a:solidFill>
                  <a:schemeClr val="tx1"/>
                </a:solidFill>
                <a:effectLst/>
                <a:latin typeface="Arial" charset="0"/>
                <a:ea typeface="ＭＳ Ｐゴシック" charset="-128"/>
              </a:rPr>
              <a:t>Communicate your value</a:t>
            </a:r>
          </a:p>
        </p:txBody>
      </p:sp>
      <p:sp>
        <p:nvSpPr>
          <p:cNvPr id="23" name="Rectangle 22">
            <a:extLst>
              <a:ext uri="{FF2B5EF4-FFF2-40B4-BE49-F238E27FC236}">
                <a16:creationId xmlns:a16="http://schemas.microsoft.com/office/drawing/2014/main" id="{7723C1EA-3F72-4DAD-D08F-34551186A2EF}"/>
              </a:ext>
            </a:extLst>
          </p:cNvPr>
          <p:cNvSpPr/>
          <p:nvPr/>
        </p:nvSpPr>
        <p:spPr bwMode="auto">
          <a:xfrm>
            <a:off x="942392" y="4846581"/>
            <a:ext cx="4336896" cy="617561"/>
          </a:xfrm>
          <a:prstGeom prst="rect">
            <a:avLst/>
          </a:prstGeom>
          <a:solidFill>
            <a:srgbClr val="91B4C5"/>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a:ln>
                  <a:noFill/>
                </a:ln>
                <a:solidFill>
                  <a:schemeClr val="tx1"/>
                </a:solidFill>
                <a:effectLst/>
                <a:latin typeface="Arial" charset="0"/>
                <a:ea typeface="ＭＳ Ｐゴシック" charset="-128"/>
              </a:rPr>
              <a:t>Ask for feedback</a:t>
            </a:r>
          </a:p>
        </p:txBody>
      </p:sp>
      <p:grpSp>
        <p:nvGrpSpPr>
          <p:cNvPr id="24" name="Group 23">
            <a:extLst>
              <a:ext uri="{FF2B5EF4-FFF2-40B4-BE49-F238E27FC236}">
                <a16:creationId xmlns:a16="http://schemas.microsoft.com/office/drawing/2014/main" id="{25C37F83-228A-EFBD-3A5D-986CCCCE0E1C}"/>
              </a:ext>
            </a:extLst>
          </p:cNvPr>
          <p:cNvGrpSpPr/>
          <p:nvPr/>
        </p:nvGrpSpPr>
        <p:grpSpPr>
          <a:xfrm>
            <a:off x="3073418" y="3623598"/>
            <a:ext cx="91440" cy="386094"/>
            <a:chOff x="3073418" y="3401940"/>
            <a:chExt cx="91440" cy="386094"/>
          </a:xfrm>
        </p:grpSpPr>
        <p:cxnSp>
          <p:nvCxnSpPr>
            <p:cNvPr id="25" name="Straight Connector 24">
              <a:extLst>
                <a:ext uri="{FF2B5EF4-FFF2-40B4-BE49-F238E27FC236}">
                  <a16:creationId xmlns:a16="http://schemas.microsoft.com/office/drawing/2014/main" id="{EBE87A2B-3B06-8ADB-0DEB-7F9286C7D6B5}"/>
                </a:ext>
              </a:extLst>
            </p:cNvPr>
            <p:cNvCxnSpPr/>
            <p:nvPr/>
          </p:nvCxnSpPr>
          <p:spPr bwMode="auto">
            <a:xfrm>
              <a:off x="3119138" y="3440319"/>
              <a:ext cx="0" cy="294072"/>
            </a:xfrm>
            <a:prstGeom prst="line">
              <a:avLst/>
            </a:prstGeom>
            <a:ln w="38100">
              <a:solidFill>
                <a:srgbClr val="C8C9C9"/>
              </a:solidFill>
              <a:headEnd type="none" w="med" len="med"/>
              <a:tailEnd type="none" w="med" len="med"/>
            </a:ln>
          </p:spPr>
          <p:style>
            <a:lnRef idx="1">
              <a:schemeClr val="accent6"/>
            </a:lnRef>
            <a:fillRef idx="0">
              <a:schemeClr val="accent6"/>
            </a:fillRef>
            <a:effectRef idx="0">
              <a:schemeClr val="accent6"/>
            </a:effectRef>
            <a:fontRef idx="minor">
              <a:schemeClr val="tx1"/>
            </a:fontRef>
          </p:style>
        </p:cxnSp>
        <p:sp>
          <p:nvSpPr>
            <p:cNvPr id="26" name="Oval 25">
              <a:extLst>
                <a:ext uri="{FF2B5EF4-FFF2-40B4-BE49-F238E27FC236}">
                  <a16:creationId xmlns:a16="http://schemas.microsoft.com/office/drawing/2014/main" id="{A0676858-6F9B-62EF-3722-A3034A962C54}"/>
                </a:ext>
              </a:extLst>
            </p:cNvPr>
            <p:cNvSpPr/>
            <p:nvPr/>
          </p:nvSpPr>
          <p:spPr bwMode="auto">
            <a:xfrm>
              <a:off x="3073418" y="3401940"/>
              <a:ext cx="91440" cy="91440"/>
            </a:xfrm>
            <a:prstGeom prst="ellipse">
              <a:avLst/>
            </a:prstGeom>
            <a:solidFill>
              <a:srgbClr val="C8C9C9"/>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a:ln>
                  <a:noFill/>
                </a:ln>
                <a:solidFill>
                  <a:schemeClr val="tx1"/>
                </a:solidFill>
                <a:effectLst/>
                <a:latin typeface="Arial" charset="0"/>
                <a:ea typeface="ＭＳ Ｐゴシック" charset="-128"/>
              </a:endParaRPr>
            </a:p>
          </p:txBody>
        </p:sp>
        <p:sp>
          <p:nvSpPr>
            <p:cNvPr id="27" name="Oval 26">
              <a:extLst>
                <a:ext uri="{FF2B5EF4-FFF2-40B4-BE49-F238E27FC236}">
                  <a16:creationId xmlns:a16="http://schemas.microsoft.com/office/drawing/2014/main" id="{B4F6F6F9-D41D-6C0A-D3A7-B4B11DEF45C3}"/>
                </a:ext>
              </a:extLst>
            </p:cNvPr>
            <p:cNvSpPr/>
            <p:nvPr/>
          </p:nvSpPr>
          <p:spPr bwMode="auto">
            <a:xfrm>
              <a:off x="3073418" y="3696594"/>
              <a:ext cx="91440" cy="91440"/>
            </a:xfrm>
            <a:prstGeom prst="ellipse">
              <a:avLst/>
            </a:prstGeom>
            <a:solidFill>
              <a:srgbClr val="C8C9C9"/>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a:ln>
                  <a:noFill/>
                </a:ln>
                <a:solidFill>
                  <a:schemeClr val="tx1"/>
                </a:solidFill>
                <a:effectLst/>
                <a:latin typeface="Arial" charset="0"/>
                <a:ea typeface="ＭＳ Ｐゴシック" charset="-128"/>
              </a:endParaRPr>
            </a:p>
          </p:txBody>
        </p:sp>
      </p:grpSp>
      <p:grpSp>
        <p:nvGrpSpPr>
          <p:cNvPr id="28" name="Group 27">
            <a:extLst>
              <a:ext uri="{FF2B5EF4-FFF2-40B4-BE49-F238E27FC236}">
                <a16:creationId xmlns:a16="http://schemas.microsoft.com/office/drawing/2014/main" id="{BE3AF547-8F30-E024-8D32-12B4A716EAA9}"/>
              </a:ext>
            </a:extLst>
          </p:cNvPr>
          <p:cNvGrpSpPr/>
          <p:nvPr/>
        </p:nvGrpSpPr>
        <p:grpSpPr>
          <a:xfrm>
            <a:off x="3065120" y="4517049"/>
            <a:ext cx="91440" cy="386094"/>
            <a:chOff x="3073418" y="3401940"/>
            <a:chExt cx="91440" cy="386094"/>
          </a:xfrm>
        </p:grpSpPr>
        <p:cxnSp>
          <p:nvCxnSpPr>
            <p:cNvPr id="29" name="Straight Connector 28">
              <a:extLst>
                <a:ext uri="{FF2B5EF4-FFF2-40B4-BE49-F238E27FC236}">
                  <a16:creationId xmlns:a16="http://schemas.microsoft.com/office/drawing/2014/main" id="{98C6330D-CD0E-7BAF-34FB-430E9742D320}"/>
                </a:ext>
              </a:extLst>
            </p:cNvPr>
            <p:cNvCxnSpPr/>
            <p:nvPr/>
          </p:nvCxnSpPr>
          <p:spPr bwMode="auto">
            <a:xfrm>
              <a:off x="3119138" y="3440319"/>
              <a:ext cx="0" cy="294072"/>
            </a:xfrm>
            <a:prstGeom prst="line">
              <a:avLst/>
            </a:prstGeom>
            <a:ln w="38100">
              <a:solidFill>
                <a:srgbClr val="C8C9C9"/>
              </a:solidFill>
              <a:headEnd type="none" w="med" len="med"/>
              <a:tailEnd type="none" w="med" len="med"/>
            </a:ln>
          </p:spPr>
          <p:style>
            <a:lnRef idx="1">
              <a:schemeClr val="accent6"/>
            </a:lnRef>
            <a:fillRef idx="0">
              <a:schemeClr val="accent6"/>
            </a:fillRef>
            <a:effectRef idx="0">
              <a:schemeClr val="accent6"/>
            </a:effectRef>
            <a:fontRef idx="minor">
              <a:schemeClr val="tx1"/>
            </a:fontRef>
          </p:style>
        </p:cxnSp>
        <p:sp>
          <p:nvSpPr>
            <p:cNvPr id="30" name="Oval 29">
              <a:extLst>
                <a:ext uri="{FF2B5EF4-FFF2-40B4-BE49-F238E27FC236}">
                  <a16:creationId xmlns:a16="http://schemas.microsoft.com/office/drawing/2014/main" id="{542C3A24-919D-526F-9CE1-B92741D611E2}"/>
                </a:ext>
              </a:extLst>
            </p:cNvPr>
            <p:cNvSpPr/>
            <p:nvPr/>
          </p:nvSpPr>
          <p:spPr bwMode="auto">
            <a:xfrm>
              <a:off x="3073418" y="3401940"/>
              <a:ext cx="91440" cy="91440"/>
            </a:xfrm>
            <a:prstGeom prst="ellipse">
              <a:avLst/>
            </a:prstGeom>
            <a:solidFill>
              <a:srgbClr val="C8C9C9"/>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a:ln>
                  <a:noFill/>
                </a:ln>
                <a:solidFill>
                  <a:schemeClr val="tx1"/>
                </a:solidFill>
                <a:effectLst/>
                <a:latin typeface="Arial" charset="0"/>
                <a:ea typeface="ＭＳ Ｐゴシック" charset="-128"/>
              </a:endParaRPr>
            </a:p>
          </p:txBody>
        </p:sp>
        <p:sp>
          <p:nvSpPr>
            <p:cNvPr id="31" name="Oval 30">
              <a:extLst>
                <a:ext uri="{FF2B5EF4-FFF2-40B4-BE49-F238E27FC236}">
                  <a16:creationId xmlns:a16="http://schemas.microsoft.com/office/drawing/2014/main" id="{6D7D8848-2874-F854-C979-770ADD5EF5E4}"/>
                </a:ext>
              </a:extLst>
            </p:cNvPr>
            <p:cNvSpPr/>
            <p:nvPr/>
          </p:nvSpPr>
          <p:spPr bwMode="auto">
            <a:xfrm>
              <a:off x="3073418" y="3696594"/>
              <a:ext cx="91440" cy="91440"/>
            </a:xfrm>
            <a:prstGeom prst="ellipse">
              <a:avLst/>
            </a:prstGeom>
            <a:solidFill>
              <a:srgbClr val="C8C9C9"/>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a:ln>
                  <a:noFill/>
                </a:ln>
                <a:solidFill>
                  <a:schemeClr val="tx1"/>
                </a:solidFill>
                <a:effectLst/>
                <a:latin typeface="Arial" charset="0"/>
                <a:ea typeface="ＭＳ Ｐゴシック" charset="-128"/>
              </a:endParaRPr>
            </a:p>
          </p:txBody>
        </p:sp>
      </p:grpSp>
      <p:sp>
        <p:nvSpPr>
          <p:cNvPr id="6" name="TextBox 5">
            <a:extLst>
              <a:ext uri="{FF2B5EF4-FFF2-40B4-BE49-F238E27FC236}">
                <a16:creationId xmlns:a16="http://schemas.microsoft.com/office/drawing/2014/main" id="{BBBBA075-D7E1-5F4E-0CA4-39849EDACD6D}"/>
              </a:ext>
            </a:extLst>
          </p:cNvPr>
          <p:cNvSpPr txBox="1"/>
          <p:nvPr/>
        </p:nvSpPr>
        <p:spPr>
          <a:xfrm>
            <a:off x="5204530" y="6588644"/>
            <a:ext cx="1036471" cy="246221"/>
          </a:xfrm>
          <a:prstGeom prst="rect">
            <a:avLst/>
          </a:prstGeom>
          <a:noFill/>
        </p:spPr>
        <p:txBody>
          <a:bodyPr wrap="square">
            <a:spAutoFit/>
          </a:bodyPr>
          <a:lstStyle/>
          <a:p>
            <a:pPr marL="0" marR="0" lvl="0" indent="0" algn="l" defTabSz="914400" rtl="0" eaLnBrk="1" fontAlgn="base" latinLnBrk="0" hangingPunct="1">
              <a:lnSpc>
                <a:spcPct val="100000"/>
              </a:lnSpc>
              <a:spcBef>
                <a:spcPts val="372"/>
              </a:spcBef>
              <a:spcAft>
                <a:spcPct val="0"/>
              </a:spcAft>
              <a:buClrTx/>
              <a:buSzTx/>
              <a:buFontTx/>
              <a:buNone/>
              <a:tabLst/>
              <a:defRPr/>
            </a:pPr>
            <a:r>
              <a:rPr lang="en-US" sz="1000" dirty="0">
                <a:solidFill>
                  <a:srgbClr val="000000"/>
                </a:solidFill>
                <a:latin typeface="Arial"/>
              </a:rPr>
              <a:t>1174561.1.0</a:t>
            </a:r>
          </a:p>
        </p:txBody>
      </p:sp>
    </p:spTree>
    <p:custDataLst>
      <p:tags r:id="rId1"/>
    </p:custDataLst>
    <p:extLst>
      <p:ext uri="{BB962C8B-B14F-4D97-AF65-F5344CB8AC3E}">
        <p14:creationId xmlns:p14="http://schemas.microsoft.com/office/powerpoint/2010/main" val="184008017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lide Number Placeholder 8"/>
          <p:cNvSpPr>
            <a:spLocks noGrp="1"/>
          </p:cNvSpPr>
          <p:nvPr>
            <p:ph type="sldNum" sz="quarter" idx="14"/>
          </p:nvPr>
        </p:nvSpPr>
        <p:spPr>
          <a:xfrm>
            <a:off x="0" y="6382513"/>
            <a:ext cx="437173" cy="268288"/>
          </a:xfrm>
        </p:spPr>
        <p:txBody>
          <a:bodyPr/>
          <a:lstStyle/>
          <a:p>
            <a:pPr>
              <a:defRPr/>
            </a:pPr>
            <a:fld id="{E6474CC2-1230-4213-AD1A-4B2FEEABA7A1}" type="slidenum">
              <a:rPr lang="en-US" smtClean="0"/>
              <a:pPr>
                <a:defRPr/>
              </a:pPr>
              <a:t>12</a:t>
            </a:fld>
            <a:endParaRPr lang="en-US" dirty="0"/>
          </a:p>
        </p:txBody>
      </p:sp>
      <p:sp>
        <p:nvSpPr>
          <p:cNvPr id="2" name="Title 1">
            <a:extLst>
              <a:ext uri="{FF2B5EF4-FFF2-40B4-BE49-F238E27FC236}">
                <a16:creationId xmlns:a16="http://schemas.microsoft.com/office/drawing/2014/main" id="{6A12013E-9022-FDAF-21FB-952C42FB7468}"/>
              </a:ext>
            </a:extLst>
          </p:cNvPr>
          <p:cNvSpPr>
            <a:spLocks noGrp="1"/>
          </p:cNvSpPr>
          <p:nvPr>
            <p:ph type="title"/>
          </p:nvPr>
        </p:nvSpPr>
        <p:spPr>
          <a:xfrm>
            <a:off x="422820" y="228600"/>
            <a:ext cx="10918280" cy="838200"/>
          </a:xfrm>
        </p:spPr>
        <p:txBody>
          <a:bodyPr/>
          <a:lstStyle/>
          <a:p>
            <a:r>
              <a:rPr lang="en-US"/>
              <a:t>Identify your potential COIs</a:t>
            </a:r>
          </a:p>
        </p:txBody>
      </p:sp>
      <p:sp>
        <p:nvSpPr>
          <p:cNvPr id="3" name="Rectangle 2">
            <a:extLst>
              <a:ext uri="{FF2B5EF4-FFF2-40B4-BE49-F238E27FC236}">
                <a16:creationId xmlns:a16="http://schemas.microsoft.com/office/drawing/2014/main" id="{7F3056CE-8504-4475-C973-D9B3BF4CF7B7}"/>
              </a:ext>
            </a:extLst>
          </p:cNvPr>
          <p:cNvSpPr/>
          <p:nvPr/>
        </p:nvSpPr>
        <p:spPr>
          <a:xfrm>
            <a:off x="0" y="1158441"/>
            <a:ext cx="12192000" cy="609600"/>
          </a:xfrm>
          <a:prstGeom prst="rect">
            <a:avLst/>
          </a:prstGeom>
          <a:solidFill>
            <a:srgbClr val="EAEAEA"/>
          </a:solidFill>
        </p:spPr>
        <p:txBody>
          <a:bodyPr wrap="square" lIns="91440" tIns="45720" rIns="91440" bIns="45720" anchor="ctr" anchorCtr="0">
            <a:noAutofit/>
          </a:bodyPr>
          <a:lstStyle>
            <a:defPPr>
              <a:defRPr lang="en-US"/>
            </a:defPPr>
            <a:lvl1pPr algn="l" rtl="0" fontAlgn="base">
              <a:spcBef>
                <a:spcPct val="0"/>
              </a:spcBef>
              <a:spcAft>
                <a:spcPct val="0"/>
              </a:spcAft>
              <a:defRPr sz="1500" kern="1200">
                <a:solidFill>
                  <a:schemeClr val="tx1"/>
                </a:solidFill>
                <a:latin typeface="Arial" pitchFamily="34" charset="0"/>
                <a:ea typeface="ＭＳ Ｐゴシック"/>
                <a:cs typeface="ＭＳ Ｐゴシック"/>
              </a:defRPr>
            </a:lvl1pPr>
            <a:lvl2pPr marL="566038" algn="l" rtl="0" fontAlgn="base">
              <a:spcBef>
                <a:spcPct val="0"/>
              </a:spcBef>
              <a:spcAft>
                <a:spcPct val="0"/>
              </a:spcAft>
              <a:defRPr sz="1500" kern="1200">
                <a:solidFill>
                  <a:schemeClr val="tx1"/>
                </a:solidFill>
                <a:latin typeface="Arial" pitchFamily="34" charset="0"/>
                <a:ea typeface="ＭＳ Ｐゴシック"/>
                <a:cs typeface="ＭＳ Ｐゴシック"/>
              </a:defRPr>
            </a:lvl2pPr>
            <a:lvl3pPr marL="1132076" algn="l" rtl="0" fontAlgn="base">
              <a:spcBef>
                <a:spcPct val="0"/>
              </a:spcBef>
              <a:spcAft>
                <a:spcPct val="0"/>
              </a:spcAft>
              <a:defRPr sz="1500" kern="1200">
                <a:solidFill>
                  <a:schemeClr val="tx1"/>
                </a:solidFill>
                <a:latin typeface="Arial" pitchFamily="34" charset="0"/>
                <a:ea typeface="ＭＳ Ｐゴシック"/>
                <a:cs typeface="ＭＳ Ｐゴシック"/>
              </a:defRPr>
            </a:lvl3pPr>
            <a:lvl4pPr marL="1698112" algn="l" rtl="0" fontAlgn="base">
              <a:spcBef>
                <a:spcPct val="0"/>
              </a:spcBef>
              <a:spcAft>
                <a:spcPct val="0"/>
              </a:spcAft>
              <a:defRPr sz="1500" kern="1200">
                <a:solidFill>
                  <a:schemeClr val="tx1"/>
                </a:solidFill>
                <a:latin typeface="Arial" pitchFamily="34" charset="0"/>
                <a:ea typeface="ＭＳ Ｐゴシック"/>
                <a:cs typeface="ＭＳ Ｐゴシック"/>
              </a:defRPr>
            </a:lvl4pPr>
            <a:lvl5pPr marL="2264150" algn="l" rtl="0" fontAlgn="base">
              <a:spcBef>
                <a:spcPct val="0"/>
              </a:spcBef>
              <a:spcAft>
                <a:spcPct val="0"/>
              </a:spcAft>
              <a:defRPr sz="1500" kern="1200">
                <a:solidFill>
                  <a:schemeClr val="tx1"/>
                </a:solidFill>
                <a:latin typeface="Arial" pitchFamily="34" charset="0"/>
                <a:ea typeface="ＭＳ Ｐゴシック"/>
                <a:cs typeface="ＭＳ Ｐゴシック"/>
              </a:defRPr>
            </a:lvl5pPr>
            <a:lvl6pPr marL="2830188" algn="l" defTabSz="1132076" rtl="0" eaLnBrk="1" latinLnBrk="0" hangingPunct="1">
              <a:defRPr sz="1500" kern="1200">
                <a:solidFill>
                  <a:schemeClr val="tx1"/>
                </a:solidFill>
                <a:latin typeface="Arial" pitchFamily="34" charset="0"/>
                <a:ea typeface="ＭＳ Ｐゴシック"/>
                <a:cs typeface="ＭＳ Ｐゴシック"/>
              </a:defRPr>
            </a:lvl6pPr>
            <a:lvl7pPr marL="3396226" algn="l" defTabSz="1132076" rtl="0" eaLnBrk="1" latinLnBrk="0" hangingPunct="1">
              <a:defRPr sz="1500" kern="1200">
                <a:solidFill>
                  <a:schemeClr val="tx1"/>
                </a:solidFill>
                <a:latin typeface="Arial" pitchFamily="34" charset="0"/>
                <a:ea typeface="ＭＳ Ｐゴシック"/>
                <a:cs typeface="ＭＳ Ｐゴシック"/>
              </a:defRPr>
            </a:lvl7pPr>
            <a:lvl8pPr marL="3962262" algn="l" defTabSz="1132076" rtl="0" eaLnBrk="1" latinLnBrk="0" hangingPunct="1">
              <a:defRPr sz="1500" kern="1200">
                <a:solidFill>
                  <a:schemeClr val="tx1"/>
                </a:solidFill>
                <a:latin typeface="Arial" pitchFamily="34" charset="0"/>
                <a:ea typeface="ＭＳ Ｐゴシック"/>
                <a:cs typeface="ＭＳ Ｐゴシック"/>
              </a:defRPr>
            </a:lvl8pPr>
            <a:lvl9pPr marL="4528300" algn="l" defTabSz="1132076" rtl="0" eaLnBrk="1" latinLnBrk="0" hangingPunct="1">
              <a:defRPr sz="1500" kern="1200">
                <a:solidFill>
                  <a:schemeClr val="tx1"/>
                </a:solidFill>
                <a:latin typeface="Arial" pitchFamily="34" charset="0"/>
                <a:ea typeface="ＭＳ Ｐゴシック"/>
                <a:cs typeface="ＭＳ Ｐゴシック"/>
              </a:defRPr>
            </a:lvl9pPr>
          </a:lstStyle>
          <a:p>
            <a:pPr algn="ctr">
              <a:defRPr/>
            </a:pPr>
            <a:r>
              <a:rPr kumimoji="0" lang="en-US" sz="1800" b="1" i="0" u="none" strike="noStrike" kern="1200" cap="none" spc="0" normalizeH="0" baseline="0" noProof="0">
                <a:ln>
                  <a:noFill/>
                </a:ln>
                <a:solidFill>
                  <a:srgbClr val="333F48"/>
                </a:solidFill>
                <a:effectLst/>
                <a:uLnTx/>
                <a:uFillTx/>
                <a:latin typeface="Arial"/>
                <a:ea typeface="ＭＳ Ｐゴシック"/>
              </a:rPr>
              <a:t>Assess fit</a:t>
            </a:r>
            <a:r>
              <a:rPr lang="en-US" sz="1800" b="1">
                <a:solidFill>
                  <a:srgbClr val="333F48"/>
                </a:solidFill>
                <a:latin typeface="Arial"/>
              </a:rPr>
              <a:t> </a:t>
            </a:r>
            <a:r>
              <a:rPr kumimoji="0" lang="en-US" sz="1800" b="1" i="0" u="none" strike="noStrike" kern="1200" cap="none" spc="0" normalizeH="0" baseline="0" noProof="0">
                <a:ln>
                  <a:noFill/>
                </a:ln>
                <a:solidFill>
                  <a:srgbClr val="333F48"/>
                </a:solidFill>
                <a:effectLst/>
                <a:uLnTx/>
                <a:uFillTx/>
                <a:latin typeface="Arial"/>
                <a:ea typeface="ＭＳ Ｐゴシック"/>
              </a:rPr>
              <a:t>based on your service offering</a:t>
            </a:r>
          </a:p>
        </p:txBody>
      </p:sp>
      <p:grpSp>
        <p:nvGrpSpPr>
          <p:cNvPr id="4" name="Group 3">
            <a:extLst>
              <a:ext uri="{FF2B5EF4-FFF2-40B4-BE49-F238E27FC236}">
                <a16:creationId xmlns:a16="http://schemas.microsoft.com/office/drawing/2014/main" id="{B1EE3532-158C-BBAE-B8CB-34CD6CE3A06E}"/>
              </a:ext>
            </a:extLst>
          </p:cNvPr>
          <p:cNvGrpSpPr/>
          <p:nvPr/>
        </p:nvGrpSpPr>
        <p:grpSpPr>
          <a:xfrm>
            <a:off x="4911486" y="2476732"/>
            <a:ext cx="2786208" cy="2982332"/>
            <a:chOff x="4268026" y="1967107"/>
            <a:chExt cx="3666243" cy="3892734"/>
          </a:xfrm>
        </p:grpSpPr>
        <p:sp>
          <p:nvSpPr>
            <p:cNvPr id="5" name="Oval 4">
              <a:extLst>
                <a:ext uri="{FF2B5EF4-FFF2-40B4-BE49-F238E27FC236}">
                  <a16:creationId xmlns:a16="http://schemas.microsoft.com/office/drawing/2014/main" id="{767CB36E-CBB9-FAE9-6214-E937419516A0}"/>
                </a:ext>
              </a:extLst>
            </p:cNvPr>
            <p:cNvSpPr/>
            <p:nvPr/>
          </p:nvSpPr>
          <p:spPr bwMode="auto">
            <a:xfrm>
              <a:off x="5682098" y="5080789"/>
              <a:ext cx="779051" cy="779052"/>
            </a:xfrm>
            <a:prstGeom prst="ellipse">
              <a:avLst/>
            </a:prstGeom>
            <a:solidFill>
              <a:srgbClr val="FFFFFF"/>
            </a:solidFill>
            <a:ln w="12700" cap="flat" cmpd="sng" algn="ctr">
              <a:solidFill>
                <a:srgbClr val="333F48"/>
              </a:solidFill>
              <a:prstDash val="sysDot"/>
              <a:round/>
              <a:headEnd type="none" w="med" len="med"/>
              <a:tailEnd type="none" w="med" len="med"/>
            </a:ln>
            <a:effectLst/>
          </p:spPr>
          <p:txBody>
            <a:bodyPr vert="horz" wrap="square" lIns="121920" tIns="60960" rIns="121920" bIns="60960" numCol="1" rtlCol="0" anchor="ctr" anchorCtr="0" compatLnSpc="1">
              <a:prstTxWarp prst="textNoShape">
                <a:avLst/>
              </a:prstTxWarp>
            </a:bodyPr>
            <a:lstStyle/>
            <a:p>
              <a:pPr algn="ctr" eaLnBrk="0" fontAlgn="auto" hangingPunct="0">
                <a:spcBef>
                  <a:spcPts val="0"/>
                </a:spcBef>
                <a:spcAft>
                  <a:spcPts val="0"/>
                </a:spcAft>
                <a:defRPr/>
              </a:pPr>
              <a:endParaRPr lang="en-US" sz="2400" kern="0">
                <a:solidFill>
                  <a:srgbClr val="172934"/>
                </a:solidFill>
                <a:latin typeface="+mj-lt"/>
                <a:ea typeface="ＭＳ Ｐゴシック" charset="-128"/>
              </a:endParaRPr>
            </a:p>
          </p:txBody>
        </p:sp>
        <p:sp>
          <p:nvSpPr>
            <p:cNvPr id="7" name="Oval 6">
              <a:extLst>
                <a:ext uri="{FF2B5EF4-FFF2-40B4-BE49-F238E27FC236}">
                  <a16:creationId xmlns:a16="http://schemas.microsoft.com/office/drawing/2014/main" id="{F6A28919-8C66-E526-2FEF-D3923FC316EC}"/>
                </a:ext>
              </a:extLst>
            </p:cNvPr>
            <p:cNvSpPr/>
            <p:nvPr/>
          </p:nvSpPr>
          <p:spPr bwMode="auto">
            <a:xfrm>
              <a:off x="7155218" y="4158575"/>
              <a:ext cx="779051" cy="779052"/>
            </a:xfrm>
            <a:prstGeom prst="ellipse">
              <a:avLst/>
            </a:prstGeom>
            <a:solidFill>
              <a:srgbClr val="FFFFFF"/>
            </a:solidFill>
            <a:ln w="12700" cap="flat" cmpd="sng" algn="ctr">
              <a:solidFill>
                <a:srgbClr val="9CBDAA"/>
              </a:solidFill>
              <a:prstDash val="sysDot"/>
              <a:round/>
              <a:headEnd type="none" w="med" len="med"/>
              <a:tailEnd type="none" w="med" len="med"/>
            </a:ln>
            <a:effectLst/>
          </p:spPr>
          <p:txBody>
            <a:bodyPr vert="horz" wrap="square" lIns="121920" tIns="60960" rIns="121920" bIns="60960" numCol="1" rtlCol="0" anchor="ctr" anchorCtr="0" compatLnSpc="1">
              <a:prstTxWarp prst="textNoShape">
                <a:avLst/>
              </a:prstTxWarp>
            </a:bodyPr>
            <a:lstStyle/>
            <a:p>
              <a:pPr algn="ctr" eaLnBrk="0" hangingPunct="0"/>
              <a:endParaRPr lang="en-US" sz="2000">
                <a:solidFill>
                  <a:srgbClr val="172934"/>
                </a:solidFill>
                <a:latin typeface="+mj-lt"/>
                <a:ea typeface="ＭＳ Ｐゴシック" charset="-128"/>
              </a:endParaRPr>
            </a:p>
          </p:txBody>
        </p:sp>
        <p:sp>
          <p:nvSpPr>
            <p:cNvPr id="8" name="Oval 7">
              <a:extLst>
                <a:ext uri="{FF2B5EF4-FFF2-40B4-BE49-F238E27FC236}">
                  <a16:creationId xmlns:a16="http://schemas.microsoft.com/office/drawing/2014/main" id="{DB622313-BEEA-2685-15E9-17E4652C47BA}"/>
                </a:ext>
              </a:extLst>
            </p:cNvPr>
            <p:cNvSpPr/>
            <p:nvPr/>
          </p:nvSpPr>
          <p:spPr bwMode="auto">
            <a:xfrm>
              <a:off x="7063181" y="2698087"/>
              <a:ext cx="779051" cy="779052"/>
            </a:xfrm>
            <a:prstGeom prst="ellipse">
              <a:avLst/>
            </a:prstGeom>
            <a:solidFill>
              <a:srgbClr val="FFFFFF"/>
            </a:solidFill>
            <a:ln w="12700" cap="flat" cmpd="sng" algn="ctr">
              <a:solidFill>
                <a:srgbClr val="7A9A3D"/>
              </a:solidFill>
              <a:prstDash val="sysDot"/>
              <a:round/>
              <a:headEnd type="none" w="med" len="med"/>
              <a:tailEnd type="none" w="med" len="med"/>
            </a:ln>
            <a:effectLst/>
          </p:spPr>
          <p:txBody>
            <a:bodyPr vert="horz" wrap="square" lIns="121920" tIns="60960" rIns="121920" bIns="60960" numCol="1" rtlCol="0" anchor="ctr" anchorCtr="0" compatLnSpc="1">
              <a:prstTxWarp prst="textNoShape">
                <a:avLst/>
              </a:prstTxWarp>
            </a:bodyPr>
            <a:lstStyle/>
            <a:p>
              <a:pPr algn="ctr" eaLnBrk="0" hangingPunct="0"/>
              <a:endParaRPr lang="en-US" sz="2000">
                <a:solidFill>
                  <a:srgbClr val="172934"/>
                </a:solidFill>
                <a:latin typeface="+mj-lt"/>
                <a:ea typeface="ＭＳ Ｐゴシック" charset="-128"/>
              </a:endParaRPr>
            </a:p>
          </p:txBody>
        </p:sp>
        <p:sp>
          <p:nvSpPr>
            <p:cNvPr id="10" name="Oval 9">
              <a:extLst>
                <a:ext uri="{FF2B5EF4-FFF2-40B4-BE49-F238E27FC236}">
                  <a16:creationId xmlns:a16="http://schemas.microsoft.com/office/drawing/2014/main" id="{589D45AD-8989-E9A6-624E-FE7DDB1CB130}"/>
                </a:ext>
              </a:extLst>
            </p:cNvPr>
            <p:cNvSpPr/>
            <p:nvPr/>
          </p:nvSpPr>
          <p:spPr bwMode="auto">
            <a:xfrm>
              <a:off x="4268026" y="2739067"/>
              <a:ext cx="779051" cy="779052"/>
            </a:xfrm>
            <a:prstGeom prst="ellipse">
              <a:avLst/>
            </a:prstGeom>
            <a:solidFill>
              <a:srgbClr val="FFFFFF"/>
            </a:solidFill>
            <a:ln w="12700" cap="flat" cmpd="sng" algn="ctr">
              <a:solidFill>
                <a:srgbClr val="004F6B"/>
              </a:solidFill>
              <a:prstDash val="sysDot"/>
              <a:round/>
              <a:headEnd type="none" w="med" len="med"/>
              <a:tailEnd type="none" w="med" len="med"/>
            </a:ln>
            <a:effectLst/>
          </p:spPr>
          <p:txBody>
            <a:bodyPr vert="horz" wrap="square" lIns="121920" tIns="60960" rIns="121920" bIns="60960" numCol="1" rtlCol="0" anchor="ctr" anchorCtr="0" compatLnSpc="1">
              <a:prstTxWarp prst="textNoShape">
                <a:avLst/>
              </a:prstTxWarp>
            </a:bodyPr>
            <a:lstStyle/>
            <a:p>
              <a:pPr algn="ctr" eaLnBrk="0" hangingPunct="0"/>
              <a:endParaRPr lang="en-US" sz="2000">
                <a:solidFill>
                  <a:srgbClr val="172934"/>
                </a:solidFill>
                <a:latin typeface="+mj-lt"/>
                <a:ea typeface="ＭＳ Ｐゴシック" charset="-128"/>
              </a:endParaRPr>
            </a:p>
          </p:txBody>
        </p:sp>
        <p:sp>
          <p:nvSpPr>
            <p:cNvPr id="11" name="Oval 10">
              <a:extLst>
                <a:ext uri="{FF2B5EF4-FFF2-40B4-BE49-F238E27FC236}">
                  <a16:creationId xmlns:a16="http://schemas.microsoft.com/office/drawing/2014/main" id="{E2E31BEF-183B-8432-32A9-52C34B97887B}"/>
                </a:ext>
              </a:extLst>
            </p:cNvPr>
            <p:cNvSpPr/>
            <p:nvPr/>
          </p:nvSpPr>
          <p:spPr bwMode="auto">
            <a:xfrm>
              <a:off x="5682098" y="1967107"/>
              <a:ext cx="779051" cy="779052"/>
            </a:xfrm>
            <a:prstGeom prst="ellipse">
              <a:avLst/>
            </a:prstGeom>
            <a:solidFill>
              <a:srgbClr val="FFFFFF"/>
            </a:solidFill>
            <a:ln w="12700" cap="flat" cmpd="sng" algn="ctr">
              <a:solidFill>
                <a:srgbClr val="368727"/>
              </a:solidFill>
              <a:prstDash val="sysDot"/>
              <a:round/>
              <a:headEnd type="none" w="med" len="med"/>
              <a:tailEnd type="none" w="med" len="med"/>
            </a:ln>
            <a:effectLst/>
          </p:spPr>
          <p:txBody>
            <a:bodyPr vert="horz" wrap="square" lIns="121920" tIns="60960" rIns="121920" bIns="60960" numCol="1" rtlCol="0" anchor="ctr" anchorCtr="0" compatLnSpc="1">
              <a:prstTxWarp prst="textNoShape">
                <a:avLst/>
              </a:prstTxWarp>
            </a:bodyPr>
            <a:lstStyle/>
            <a:p>
              <a:pPr algn="ctr" eaLnBrk="0" fontAlgn="auto" hangingPunct="0">
                <a:spcBef>
                  <a:spcPts val="0"/>
                </a:spcBef>
                <a:spcAft>
                  <a:spcPts val="0"/>
                </a:spcAft>
                <a:defRPr/>
              </a:pPr>
              <a:endParaRPr lang="en-US" sz="2400" kern="0">
                <a:solidFill>
                  <a:srgbClr val="172934"/>
                </a:solidFill>
                <a:latin typeface="+mj-lt"/>
                <a:ea typeface="ＭＳ Ｐゴシック" charset="-128"/>
              </a:endParaRPr>
            </a:p>
          </p:txBody>
        </p:sp>
        <p:sp>
          <p:nvSpPr>
            <p:cNvPr id="12" name="Oval 11">
              <a:extLst>
                <a:ext uri="{FF2B5EF4-FFF2-40B4-BE49-F238E27FC236}">
                  <a16:creationId xmlns:a16="http://schemas.microsoft.com/office/drawing/2014/main" id="{4B0EBAA8-C52A-E11A-FDC3-B791428FD16D}"/>
                </a:ext>
              </a:extLst>
            </p:cNvPr>
            <p:cNvSpPr/>
            <p:nvPr/>
          </p:nvSpPr>
          <p:spPr bwMode="auto">
            <a:xfrm>
              <a:off x="4301016" y="4158575"/>
              <a:ext cx="779051" cy="779052"/>
            </a:xfrm>
            <a:prstGeom prst="ellipse">
              <a:avLst/>
            </a:prstGeom>
            <a:solidFill>
              <a:srgbClr val="FFFFFF"/>
            </a:solidFill>
            <a:ln w="12700" cap="flat" cmpd="sng" algn="ctr">
              <a:solidFill>
                <a:srgbClr val="768692"/>
              </a:solidFill>
              <a:prstDash val="sysDot"/>
              <a:round/>
              <a:headEnd type="none" w="med" len="med"/>
              <a:tailEnd type="none" w="med" len="med"/>
            </a:ln>
            <a:effectLst/>
          </p:spPr>
          <p:txBody>
            <a:bodyPr vert="horz" wrap="square" lIns="121920" tIns="60960" rIns="121920" bIns="60960" numCol="1" rtlCol="0" anchor="ctr" anchorCtr="0" compatLnSpc="1">
              <a:prstTxWarp prst="textNoShape">
                <a:avLst/>
              </a:prstTxWarp>
            </a:bodyPr>
            <a:lstStyle/>
            <a:p>
              <a:pPr algn="ctr" eaLnBrk="0" hangingPunct="0"/>
              <a:endParaRPr lang="en-US" sz="2000">
                <a:solidFill>
                  <a:srgbClr val="172934"/>
                </a:solidFill>
                <a:latin typeface="+mj-lt"/>
                <a:ea typeface="ＭＳ Ｐゴシック" charset="-128"/>
              </a:endParaRPr>
            </a:p>
          </p:txBody>
        </p:sp>
        <p:sp>
          <p:nvSpPr>
            <p:cNvPr id="13" name="Oval 12">
              <a:extLst>
                <a:ext uri="{FF2B5EF4-FFF2-40B4-BE49-F238E27FC236}">
                  <a16:creationId xmlns:a16="http://schemas.microsoft.com/office/drawing/2014/main" id="{CC0DD70F-BF2B-BF2A-8049-DCCE1BFFAF54}"/>
                </a:ext>
              </a:extLst>
            </p:cNvPr>
            <p:cNvSpPr/>
            <p:nvPr/>
          </p:nvSpPr>
          <p:spPr bwMode="auto">
            <a:xfrm>
              <a:off x="4707251" y="2560820"/>
              <a:ext cx="2749956" cy="2749955"/>
            </a:xfrm>
            <a:prstGeom prst="ellipse">
              <a:avLst/>
            </a:prstGeom>
            <a:solidFill>
              <a:schemeClr val="bg1">
                <a:lumMod val="75000"/>
              </a:schemeClr>
            </a:solidFill>
            <a:ln w="9525" algn="ctr">
              <a:solidFill>
                <a:schemeClr val="tx1"/>
              </a:solidFill>
              <a:prstDash val="sysDash"/>
              <a:miter lim="800000"/>
              <a:headEnd/>
              <a:tailEnd/>
            </a:ln>
          </p:spPr>
          <p:txBody>
            <a:bodyPr lIns="121920" tIns="55087" rIns="121920" bIns="55087" rtlCol="0" anchor="b" anchorCtr="0"/>
            <a:lstStyle/>
            <a:p>
              <a:pPr defTabSz="1096406" eaLnBrk="0" hangingPunct="0">
                <a:spcAft>
                  <a:spcPct val="35000"/>
                </a:spcAft>
              </a:pPr>
              <a:endParaRPr lang="en-US" sz="1067">
                <a:latin typeface="+mj-lt"/>
              </a:endParaRPr>
            </a:p>
          </p:txBody>
        </p:sp>
        <p:sp>
          <p:nvSpPr>
            <p:cNvPr id="14" name="Oval 13">
              <a:extLst>
                <a:ext uri="{FF2B5EF4-FFF2-40B4-BE49-F238E27FC236}">
                  <a16:creationId xmlns:a16="http://schemas.microsoft.com/office/drawing/2014/main" id="{5E3A887C-9DA5-FBFA-6647-12F77049FA8E}"/>
                </a:ext>
              </a:extLst>
            </p:cNvPr>
            <p:cNvSpPr/>
            <p:nvPr/>
          </p:nvSpPr>
          <p:spPr bwMode="auto">
            <a:xfrm>
              <a:off x="4488687" y="2340329"/>
              <a:ext cx="3165874" cy="3165879"/>
            </a:xfrm>
            <a:prstGeom prst="ellipse">
              <a:avLst/>
            </a:prstGeom>
            <a:solidFill>
              <a:srgbClr val="FFFFFF">
                <a:alpha val="84706"/>
              </a:srgbClr>
            </a:solidFill>
            <a:ln w="12700" cap="flat" cmpd="sng" algn="ctr">
              <a:solidFill>
                <a:srgbClr val="C8CFD3"/>
              </a:solidFill>
              <a:prstDash val="solid"/>
              <a:round/>
              <a:headEnd type="none" w="med" len="med"/>
              <a:tailEnd type="none" w="med" len="med"/>
            </a:ln>
            <a:effectLst/>
          </p:spPr>
          <p:txBody>
            <a:bodyPr vert="horz" wrap="square" lIns="121920" tIns="60960" rIns="121920" bIns="60960" numCol="1" rtlCol="0" anchor="ctr" anchorCtr="0" compatLnSpc="1">
              <a:prstTxWarp prst="textNoShape">
                <a:avLst/>
              </a:prstTxWarp>
            </a:bodyPr>
            <a:lstStyle/>
            <a:p>
              <a:pPr eaLnBrk="0" hangingPunct="0"/>
              <a:endParaRPr lang="en-US" sz="2000">
                <a:solidFill>
                  <a:srgbClr val="172934"/>
                </a:solidFill>
                <a:latin typeface="+mj-lt"/>
                <a:ea typeface="ＭＳ Ｐゴシック" charset="-128"/>
              </a:endParaRPr>
            </a:p>
          </p:txBody>
        </p:sp>
        <p:sp>
          <p:nvSpPr>
            <p:cNvPr id="15" name="TextBox 14">
              <a:extLst>
                <a:ext uri="{FF2B5EF4-FFF2-40B4-BE49-F238E27FC236}">
                  <a16:creationId xmlns:a16="http://schemas.microsoft.com/office/drawing/2014/main" id="{B5545F1A-2F71-7152-CC39-D555E7063549}"/>
                </a:ext>
              </a:extLst>
            </p:cNvPr>
            <p:cNvSpPr txBox="1"/>
            <p:nvPr/>
          </p:nvSpPr>
          <p:spPr>
            <a:xfrm>
              <a:off x="5343000" y="3585412"/>
              <a:ext cx="1489864" cy="923979"/>
            </a:xfrm>
            <a:prstGeom prst="rect">
              <a:avLst/>
            </a:prstGeom>
            <a:noFill/>
          </p:spPr>
          <p:txBody>
            <a:bodyPr wrap="square" rtlCol="0">
              <a:spAutoFit/>
            </a:bodyPr>
            <a:lstStyle/>
            <a:p>
              <a:pPr algn="ctr"/>
              <a:r>
                <a:rPr lang="en-US" sz="2000">
                  <a:solidFill>
                    <a:srgbClr val="333F48"/>
                  </a:solidFill>
                  <a:latin typeface="+mj-lt"/>
                </a:rPr>
                <a:t>Target </a:t>
              </a:r>
            </a:p>
            <a:p>
              <a:pPr algn="ctr"/>
              <a:r>
                <a:rPr lang="en-US" sz="2000">
                  <a:solidFill>
                    <a:srgbClr val="333F48"/>
                  </a:solidFill>
                  <a:latin typeface="+mj-lt"/>
                </a:rPr>
                <a:t>COIs</a:t>
              </a:r>
            </a:p>
          </p:txBody>
        </p:sp>
        <p:sp>
          <p:nvSpPr>
            <p:cNvPr id="16" name="Oval 15">
              <a:extLst>
                <a:ext uri="{FF2B5EF4-FFF2-40B4-BE49-F238E27FC236}">
                  <a16:creationId xmlns:a16="http://schemas.microsoft.com/office/drawing/2014/main" id="{2431E24E-3126-EF58-4464-1A5C5B2D5E1C}"/>
                </a:ext>
              </a:extLst>
            </p:cNvPr>
            <p:cNvSpPr/>
            <p:nvPr/>
          </p:nvSpPr>
          <p:spPr bwMode="auto">
            <a:xfrm>
              <a:off x="4469731" y="4327288"/>
              <a:ext cx="441627" cy="441628"/>
            </a:xfrm>
            <a:prstGeom prst="ellipse">
              <a:avLst/>
            </a:prstGeom>
            <a:solidFill>
              <a:srgbClr val="C8CFD3"/>
            </a:solidFill>
            <a:ln w="9525" cap="flat" cmpd="sng" algn="ctr">
              <a:noFill/>
              <a:prstDash val="solid"/>
              <a:round/>
              <a:headEnd type="none" w="med" len="med"/>
              <a:tailEnd type="none" w="med" len="med"/>
            </a:ln>
            <a:effectLst/>
          </p:spPr>
          <p:txBody>
            <a:bodyPr vert="horz" wrap="square" lIns="121920" tIns="60960" rIns="121920" bIns="60960" numCol="1" rtlCol="0" anchor="ctr" anchorCtr="0" compatLnSpc="1">
              <a:prstTxWarp prst="textNoShape">
                <a:avLst/>
              </a:prstTxWarp>
            </a:bodyPr>
            <a:lstStyle/>
            <a:p>
              <a:pPr algn="ctr" eaLnBrk="0" hangingPunct="0"/>
              <a:r>
                <a:rPr lang="en-US" sz="2400">
                  <a:solidFill>
                    <a:srgbClr val="FFFFFF"/>
                  </a:solidFill>
                  <a:latin typeface="+mj-lt"/>
                  <a:ea typeface="ＭＳ Ｐゴシック" charset="-128"/>
                  <a:sym typeface="Wingdings"/>
                </a:rPr>
                <a:t></a:t>
              </a:r>
              <a:endParaRPr lang="en-US" sz="2400">
                <a:solidFill>
                  <a:srgbClr val="FFFFFF"/>
                </a:solidFill>
                <a:latin typeface="+mj-lt"/>
                <a:ea typeface="ＭＳ Ｐゴシック" charset="-128"/>
              </a:endParaRPr>
            </a:p>
          </p:txBody>
        </p:sp>
        <p:sp>
          <p:nvSpPr>
            <p:cNvPr id="17" name="Oval 16">
              <a:extLst>
                <a:ext uri="{FF2B5EF4-FFF2-40B4-BE49-F238E27FC236}">
                  <a16:creationId xmlns:a16="http://schemas.microsoft.com/office/drawing/2014/main" id="{416D86E1-DC01-C076-9A75-A44F0CDF71BB}"/>
                </a:ext>
              </a:extLst>
            </p:cNvPr>
            <p:cNvSpPr/>
            <p:nvPr/>
          </p:nvSpPr>
          <p:spPr bwMode="auto">
            <a:xfrm>
              <a:off x="5850810" y="5241017"/>
              <a:ext cx="441627" cy="441628"/>
            </a:xfrm>
            <a:prstGeom prst="ellipse">
              <a:avLst/>
            </a:prstGeom>
            <a:solidFill>
              <a:srgbClr val="858C91"/>
            </a:solidFill>
            <a:ln w="9525" cap="flat" cmpd="sng" algn="ctr">
              <a:noFill/>
              <a:prstDash val="solid"/>
              <a:round/>
              <a:headEnd type="none" w="med" len="med"/>
              <a:tailEnd type="none" w="med" len="med"/>
            </a:ln>
            <a:effectLst/>
          </p:spPr>
          <p:txBody>
            <a:bodyPr vert="horz" wrap="square" lIns="121920" tIns="60960" rIns="121920" bIns="60960" numCol="1" rtlCol="0" anchor="ctr" anchorCtr="0" compatLnSpc="1">
              <a:prstTxWarp prst="textNoShape">
                <a:avLst/>
              </a:prstTxWarp>
            </a:bodyPr>
            <a:lstStyle/>
            <a:p>
              <a:pPr algn="ctr" eaLnBrk="0" hangingPunct="0"/>
              <a:r>
                <a:rPr lang="en-US" sz="2400">
                  <a:solidFill>
                    <a:srgbClr val="FFFFFF"/>
                  </a:solidFill>
                  <a:latin typeface="+mj-lt"/>
                  <a:ea typeface="ＭＳ Ｐゴシック" charset="-128"/>
                  <a:sym typeface="Wingdings"/>
                </a:rPr>
                <a:t></a:t>
              </a:r>
              <a:endParaRPr lang="en-US" sz="2400">
                <a:solidFill>
                  <a:srgbClr val="FFFFFF"/>
                </a:solidFill>
                <a:latin typeface="+mj-lt"/>
                <a:ea typeface="ＭＳ Ｐゴシック" charset="-128"/>
              </a:endParaRPr>
            </a:p>
          </p:txBody>
        </p:sp>
        <p:sp>
          <p:nvSpPr>
            <p:cNvPr id="18" name="Oval 17">
              <a:extLst>
                <a:ext uri="{FF2B5EF4-FFF2-40B4-BE49-F238E27FC236}">
                  <a16:creationId xmlns:a16="http://schemas.microsoft.com/office/drawing/2014/main" id="{95E499AF-CC97-2BB4-EF33-EBB47E131801}"/>
                </a:ext>
              </a:extLst>
            </p:cNvPr>
            <p:cNvSpPr/>
            <p:nvPr/>
          </p:nvSpPr>
          <p:spPr bwMode="auto">
            <a:xfrm>
              <a:off x="7323932" y="4327288"/>
              <a:ext cx="441627" cy="441628"/>
            </a:xfrm>
            <a:prstGeom prst="ellipse">
              <a:avLst/>
            </a:prstGeom>
            <a:solidFill>
              <a:srgbClr val="B5D4D9"/>
            </a:solidFill>
            <a:ln w="9525" cap="flat" cmpd="sng" algn="ctr">
              <a:noFill/>
              <a:prstDash val="solid"/>
              <a:round/>
              <a:headEnd type="none" w="med" len="med"/>
              <a:tailEnd type="none" w="med" len="med"/>
            </a:ln>
            <a:effectLst/>
          </p:spPr>
          <p:txBody>
            <a:bodyPr vert="horz" wrap="square" lIns="121920" tIns="60960" rIns="121920" bIns="60960" numCol="1" rtlCol="0" anchor="ctr" anchorCtr="0" compatLnSpc="1">
              <a:prstTxWarp prst="textNoShape">
                <a:avLst/>
              </a:prstTxWarp>
            </a:bodyPr>
            <a:lstStyle/>
            <a:p>
              <a:pPr algn="ctr" eaLnBrk="0" hangingPunct="0"/>
              <a:r>
                <a:rPr lang="en-US" sz="2400">
                  <a:solidFill>
                    <a:srgbClr val="FFFFFF"/>
                  </a:solidFill>
                  <a:latin typeface="+mj-lt"/>
                  <a:ea typeface="ＭＳ Ｐゴシック" charset="-128"/>
                  <a:sym typeface="Wingdings"/>
                </a:rPr>
                <a:t></a:t>
              </a:r>
              <a:endParaRPr lang="en-US" sz="2400">
                <a:solidFill>
                  <a:srgbClr val="FFFFFF"/>
                </a:solidFill>
                <a:latin typeface="+mj-lt"/>
                <a:ea typeface="ＭＳ Ｐゴシック" charset="-128"/>
              </a:endParaRPr>
            </a:p>
          </p:txBody>
        </p:sp>
        <p:sp>
          <p:nvSpPr>
            <p:cNvPr id="19" name="Oval 18">
              <a:extLst>
                <a:ext uri="{FF2B5EF4-FFF2-40B4-BE49-F238E27FC236}">
                  <a16:creationId xmlns:a16="http://schemas.microsoft.com/office/drawing/2014/main" id="{44F0C5B8-E01B-38E8-F998-1110D3431E20}"/>
                </a:ext>
              </a:extLst>
            </p:cNvPr>
            <p:cNvSpPr/>
            <p:nvPr/>
          </p:nvSpPr>
          <p:spPr bwMode="auto">
            <a:xfrm>
              <a:off x="7235300" y="2858317"/>
              <a:ext cx="441627" cy="441628"/>
            </a:xfrm>
            <a:prstGeom prst="ellipse">
              <a:avLst/>
            </a:prstGeom>
            <a:solidFill>
              <a:srgbClr val="CBD799"/>
            </a:solidFill>
            <a:ln w="9525" cap="flat" cmpd="sng" algn="ctr">
              <a:noFill/>
              <a:prstDash val="solid"/>
              <a:round/>
              <a:headEnd type="none" w="med" len="med"/>
              <a:tailEnd type="none" w="med" len="med"/>
            </a:ln>
            <a:effectLst/>
          </p:spPr>
          <p:txBody>
            <a:bodyPr vert="horz" wrap="square" lIns="121920" tIns="60960" rIns="121920" bIns="60960" numCol="1" rtlCol="0" anchor="ctr" anchorCtr="0" compatLnSpc="1">
              <a:prstTxWarp prst="textNoShape">
                <a:avLst/>
              </a:prstTxWarp>
            </a:bodyPr>
            <a:lstStyle/>
            <a:p>
              <a:pPr algn="ctr" eaLnBrk="0" hangingPunct="0"/>
              <a:r>
                <a:rPr lang="en-US" sz="2400">
                  <a:solidFill>
                    <a:srgbClr val="FFFFFF"/>
                  </a:solidFill>
                  <a:latin typeface="+mj-lt"/>
                  <a:ea typeface="ＭＳ Ｐゴシック" charset="-128"/>
                  <a:sym typeface="Wingdings"/>
                </a:rPr>
                <a:t></a:t>
              </a:r>
              <a:endParaRPr lang="en-US" sz="2400">
                <a:solidFill>
                  <a:srgbClr val="FFFFFF"/>
                </a:solidFill>
                <a:latin typeface="+mj-lt"/>
                <a:ea typeface="ＭＳ Ｐゴシック" charset="-128"/>
              </a:endParaRPr>
            </a:p>
          </p:txBody>
        </p:sp>
        <p:sp>
          <p:nvSpPr>
            <p:cNvPr id="20" name="Oval 19">
              <a:extLst>
                <a:ext uri="{FF2B5EF4-FFF2-40B4-BE49-F238E27FC236}">
                  <a16:creationId xmlns:a16="http://schemas.microsoft.com/office/drawing/2014/main" id="{48BD6B78-D6EE-8D70-B994-5E11F1A2AD44}"/>
                </a:ext>
              </a:extLst>
            </p:cNvPr>
            <p:cNvSpPr/>
            <p:nvPr/>
          </p:nvSpPr>
          <p:spPr bwMode="auto">
            <a:xfrm>
              <a:off x="4428256" y="2899296"/>
              <a:ext cx="441627" cy="441628"/>
            </a:xfrm>
            <a:prstGeom prst="ellipse">
              <a:avLst/>
            </a:prstGeom>
            <a:solidFill>
              <a:srgbClr val="9CBCCC"/>
            </a:solidFill>
            <a:ln w="9525" cap="flat" cmpd="sng" algn="ctr">
              <a:noFill/>
              <a:prstDash val="solid"/>
              <a:round/>
              <a:headEnd type="none" w="med" len="med"/>
              <a:tailEnd type="none" w="med" len="med"/>
            </a:ln>
            <a:effectLst/>
          </p:spPr>
          <p:txBody>
            <a:bodyPr vert="horz" wrap="square" lIns="121920" tIns="60960" rIns="121920" bIns="60960" numCol="1" rtlCol="0" anchor="ctr" anchorCtr="0" compatLnSpc="1">
              <a:prstTxWarp prst="textNoShape">
                <a:avLst/>
              </a:prstTxWarp>
            </a:bodyPr>
            <a:lstStyle/>
            <a:p>
              <a:pPr algn="ctr" eaLnBrk="0" hangingPunct="0"/>
              <a:r>
                <a:rPr lang="en-US" sz="2400">
                  <a:solidFill>
                    <a:srgbClr val="FFFFFF"/>
                  </a:solidFill>
                  <a:latin typeface="+mj-lt"/>
                  <a:ea typeface="ＭＳ Ｐゴシック" charset="-128"/>
                  <a:sym typeface="Wingdings"/>
                </a:rPr>
                <a:t></a:t>
              </a:r>
              <a:endParaRPr lang="en-US" sz="2400">
                <a:solidFill>
                  <a:srgbClr val="FFFFFF"/>
                </a:solidFill>
                <a:latin typeface="+mj-lt"/>
                <a:ea typeface="ＭＳ Ｐゴシック" charset="-128"/>
              </a:endParaRPr>
            </a:p>
          </p:txBody>
        </p:sp>
        <p:sp>
          <p:nvSpPr>
            <p:cNvPr id="21" name="Oval 20">
              <a:extLst>
                <a:ext uri="{FF2B5EF4-FFF2-40B4-BE49-F238E27FC236}">
                  <a16:creationId xmlns:a16="http://schemas.microsoft.com/office/drawing/2014/main" id="{23428195-63A1-A962-FB27-CCF23899F42B}"/>
                </a:ext>
              </a:extLst>
            </p:cNvPr>
            <p:cNvSpPr/>
            <p:nvPr/>
          </p:nvSpPr>
          <p:spPr bwMode="auto">
            <a:xfrm>
              <a:off x="5850810" y="2127336"/>
              <a:ext cx="441627" cy="441628"/>
            </a:xfrm>
            <a:prstGeom prst="ellipse">
              <a:avLst/>
            </a:prstGeom>
            <a:solidFill>
              <a:srgbClr val="609F52"/>
            </a:solidFill>
            <a:ln w="9525" cap="flat" cmpd="sng" algn="ctr">
              <a:noFill/>
              <a:prstDash val="solid"/>
              <a:round/>
              <a:headEnd type="none" w="med" len="med"/>
              <a:tailEnd type="none" w="med" len="med"/>
            </a:ln>
            <a:effectLst/>
          </p:spPr>
          <p:txBody>
            <a:bodyPr vert="horz" wrap="square" lIns="121920" tIns="60960" rIns="121920" bIns="60960" numCol="1" rtlCol="0" anchor="ctr" anchorCtr="0" compatLnSpc="1">
              <a:prstTxWarp prst="textNoShape">
                <a:avLst/>
              </a:prstTxWarp>
            </a:bodyPr>
            <a:lstStyle/>
            <a:p>
              <a:pPr algn="ctr" eaLnBrk="0" hangingPunct="0"/>
              <a:r>
                <a:rPr lang="en-US" sz="2400">
                  <a:solidFill>
                    <a:srgbClr val="FFFFFF"/>
                  </a:solidFill>
                  <a:latin typeface="+mj-lt"/>
                  <a:ea typeface="ＭＳ Ｐゴシック" charset="-128"/>
                  <a:sym typeface="Wingdings"/>
                </a:rPr>
                <a:t></a:t>
              </a:r>
              <a:endParaRPr lang="en-US" sz="2400">
                <a:solidFill>
                  <a:srgbClr val="FFFFFF"/>
                </a:solidFill>
                <a:latin typeface="+mj-lt"/>
                <a:ea typeface="ＭＳ Ｐゴシック" charset="-128"/>
              </a:endParaRPr>
            </a:p>
          </p:txBody>
        </p:sp>
      </p:grpSp>
      <p:pic>
        <p:nvPicPr>
          <p:cNvPr id="22" name="Picture 21" descr="A black and grey line drawing of a person and a target&#10;&#10;Description automatically generated">
            <a:extLst>
              <a:ext uri="{FF2B5EF4-FFF2-40B4-BE49-F238E27FC236}">
                <a16:creationId xmlns:a16="http://schemas.microsoft.com/office/drawing/2014/main" id="{2F3FDBF3-70A4-380C-6B50-0AF752654D80}"/>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135186" y="3311564"/>
            <a:ext cx="428100" cy="399568"/>
          </a:xfrm>
          <a:prstGeom prst="rect">
            <a:avLst/>
          </a:prstGeom>
        </p:spPr>
      </p:pic>
      <p:sp>
        <p:nvSpPr>
          <p:cNvPr id="23" name="Rectangle 22">
            <a:extLst>
              <a:ext uri="{FF2B5EF4-FFF2-40B4-BE49-F238E27FC236}">
                <a16:creationId xmlns:a16="http://schemas.microsoft.com/office/drawing/2014/main" id="{CE8E9D3D-C4A6-E41C-FF01-AC8C3FD64F3D}"/>
              </a:ext>
            </a:extLst>
          </p:cNvPr>
          <p:cNvSpPr/>
          <p:nvPr/>
        </p:nvSpPr>
        <p:spPr>
          <a:xfrm>
            <a:off x="5671822" y="2077275"/>
            <a:ext cx="1301959" cy="338554"/>
          </a:xfrm>
          <a:prstGeom prst="rect">
            <a:avLst/>
          </a:prstGeom>
        </p:spPr>
        <p:txBody>
          <a:bodyPr wrap="none">
            <a:spAutoFit/>
          </a:bodyPr>
          <a:lstStyle>
            <a:defPPr>
              <a:defRPr lang="en-US"/>
            </a:defPPr>
            <a:lvl1pPr algn="l" rtl="0" fontAlgn="base">
              <a:spcBef>
                <a:spcPct val="0"/>
              </a:spcBef>
              <a:spcAft>
                <a:spcPct val="0"/>
              </a:spcAft>
              <a:defRPr sz="1500" kern="1200">
                <a:solidFill>
                  <a:schemeClr val="tx1"/>
                </a:solidFill>
                <a:latin typeface="Arial" pitchFamily="34" charset="0"/>
                <a:ea typeface="ＭＳ Ｐゴシック"/>
                <a:cs typeface="ＭＳ Ｐゴシック"/>
              </a:defRPr>
            </a:lvl1pPr>
            <a:lvl2pPr marL="566038" algn="l" rtl="0" fontAlgn="base">
              <a:spcBef>
                <a:spcPct val="0"/>
              </a:spcBef>
              <a:spcAft>
                <a:spcPct val="0"/>
              </a:spcAft>
              <a:defRPr sz="1500" kern="1200">
                <a:solidFill>
                  <a:schemeClr val="tx1"/>
                </a:solidFill>
                <a:latin typeface="Arial" pitchFamily="34" charset="0"/>
                <a:ea typeface="ＭＳ Ｐゴシック"/>
                <a:cs typeface="ＭＳ Ｐゴシック"/>
              </a:defRPr>
            </a:lvl2pPr>
            <a:lvl3pPr marL="1132076" algn="l" rtl="0" fontAlgn="base">
              <a:spcBef>
                <a:spcPct val="0"/>
              </a:spcBef>
              <a:spcAft>
                <a:spcPct val="0"/>
              </a:spcAft>
              <a:defRPr sz="1500" kern="1200">
                <a:solidFill>
                  <a:schemeClr val="tx1"/>
                </a:solidFill>
                <a:latin typeface="Arial" pitchFamily="34" charset="0"/>
                <a:ea typeface="ＭＳ Ｐゴシック"/>
                <a:cs typeface="ＭＳ Ｐゴシック"/>
              </a:defRPr>
            </a:lvl3pPr>
            <a:lvl4pPr marL="1698112" algn="l" rtl="0" fontAlgn="base">
              <a:spcBef>
                <a:spcPct val="0"/>
              </a:spcBef>
              <a:spcAft>
                <a:spcPct val="0"/>
              </a:spcAft>
              <a:defRPr sz="1500" kern="1200">
                <a:solidFill>
                  <a:schemeClr val="tx1"/>
                </a:solidFill>
                <a:latin typeface="Arial" pitchFamily="34" charset="0"/>
                <a:ea typeface="ＭＳ Ｐゴシック"/>
                <a:cs typeface="ＭＳ Ｐゴシック"/>
              </a:defRPr>
            </a:lvl4pPr>
            <a:lvl5pPr marL="2264150" algn="l" rtl="0" fontAlgn="base">
              <a:spcBef>
                <a:spcPct val="0"/>
              </a:spcBef>
              <a:spcAft>
                <a:spcPct val="0"/>
              </a:spcAft>
              <a:defRPr sz="1500" kern="1200">
                <a:solidFill>
                  <a:schemeClr val="tx1"/>
                </a:solidFill>
                <a:latin typeface="Arial" pitchFamily="34" charset="0"/>
                <a:ea typeface="ＭＳ Ｐゴシック"/>
                <a:cs typeface="ＭＳ Ｐゴシック"/>
              </a:defRPr>
            </a:lvl5pPr>
            <a:lvl6pPr marL="2830188" algn="l" defTabSz="1132076" rtl="0" eaLnBrk="1" latinLnBrk="0" hangingPunct="1">
              <a:defRPr sz="1500" kern="1200">
                <a:solidFill>
                  <a:schemeClr val="tx1"/>
                </a:solidFill>
                <a:latin typeface="Arial" pitchFamily="34" charset="0"/>
                <a:ea typeface="ＭＳ Ｐゴシック"/>
                <a:cs typeface="ＭＳ Ｐゴシック"/>
              </a:defRPr>
            </a:lvl6pPr>
            <a:lvl7pPr marL="3396226" algn="l" defTabSz="1132076" rtl="0" eaLnBrk="1" latinLnBrk="0" hangingPunct="1">
              <a:defRPr sz="1500" kern="1200">
                <a:solidFill>
                  <a:schemeClr val="tx1"/>
                </a:solidFill>
                <a:latin typeface="Arial" pitchFamily="34" charset="0"/>
                <a:ea typeface="ＭＳ Ｐゴシック"/>
                <a:cs typeface="ＭＳ Ｐゴシック"/>
              </a:defRPr>
            </a:lvl7pPr>
            <a:lvl8pPr marL="3962262" algn="l" defTabSz="1132076" rtl="0" eaLnBrk="1" latinLnBrk="0" hangingPunct="1">
              <a:defRPr sz="1500" kern="1200">
                <a:solidFill>
                  <a:schemeClr val="tx1"/>
                </a:solidFill>
                <a:latin typeface="Arial" pitchFamily="34" charset="0"/>
                <a:ea typeface="ＭＳ Ｐゴシック"/>
                <a:cs typeface="ＭＳ Ｐゴシック"/>
              </a:defRPr>
            </a:lvl8pPr>
            <a:lvl9pPr marL="4528300" algn="l" defTabSz="1132076" rtl="0" eaLnBrk="1" latinLnBrk="0" hangingPunct="1">
              <a:defRPr sz="1500" kern="1200">
                <a:solidFill>
                  <a:schemeClr val="tx1"/>
                </a:solidFill>
                <a:latin typeface="Arial" pitchFamily="34" charset="0"/>
                <a:ea typeface="ＭＳ Ｐゴシック"/>
                <a:cs typeface="ＭＳ Ｐゴシック"/>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600" b="1" i="0" u="none" strike="noStrike" kern="1200" cap="none" spc="0" normalizeH="0" baseline="0" noProof="0">
                <a:ln>
                  <a:noFill/>
                </a:ln>
                <a:solidFill>
                  <a:schemeClr val="accent2"/>
                </a:solidFill>
                <a:effectLst/>
                <a:uLnTx/>
                <a:uFillTx/>
                <a:latin typeface="Arial" pitchFamily="34" charset="0"/>
                <a:ea typeface="ＭＳ Ｐゴシック"/>
              </a:rPr>
              <a:t>Reciprocity</a:t>
            </a:r>
          </a:p>
        </p:txBody>
      </p:sp>
      <p:sp>
        <p:nvSpPr>
          <p:cNvPr id="24" name="Rectangle 23">
            <a:extLst>
              <a:ext uri="{FF2B5EF4-FFF2-40B4-BE49-F238E27FC236}">
                <a16:creationId xmlns:a16="http://schemas.microsoft.com/office/drawing/2014/main" id="{FEEB48B5-AA43-8180-7509-FADC5F10573D}"/>
              </a:ext>
            </a:extLst>
          </p:cNvPr>
          <p:cNvSpPr/>
          <p:nvPr/>
        </p:nvSpPr>
        <p:spPr>
          <a:xfrm>
            <a:off x="5993135" y="5582169"/>
            <a:ext cx="617477" cy="338554"/>
          </a:xfrm>
          <a:prstGeom prst="rect">
            <a:avLst/>
          </a:prstGeom>
        </p:spPr>
        <p:txBody>
          <a:bodyPr wrap="none">
            <a:spAutoFit/>
          </a:bodyPr>
          <a:lstStyle>
            <a:defPPr>
              <a:defRPr lang="en-US"/>
            </a:defPPr>
            <a:lvl1pPr algn="l" rtl="0" fontAlgn="base">
              <a:spcBef>
                <a:spcPct val="0"/>
              </a:spcBef>
              <a:spcAft>
                <a:spcPct val="0"/>
              </a:spcAft>
              <a:defRPr sz="1500" kern="1200">
                <a:solidFill>
                  <a:schemeClr val="tx1"/>
                </a:solidFill>
                <a:latin typeface="Arial" pitchFamily="34" charset="0"/>
                <a:ea typeface="ＭＳ Ｐゴシック"/>
                <a:cs typeface="ＭＳ Ｐゴシック"/>
              </a:defRPr>
            </a:lvl1pPr>
            <a:lvl2pPr marL="566038" algn="l" rtl="0" fontAlgn="base">
              <a:spcBef>
                <a:spcPct val="0"/>
              </a:spcBef>
              <a:spcAft>
                <a:spcPct val="0"/>
              </a:spcAft>
              <a:defRPr sz="1500" kern="1200">
                <a:solidFill>
                  <a:schemeClr val="tx1"/>
                </a:solidFill>
                <a:latin typeface="Arial" pitchFamily="34" charset="0"/>
                <a:ea typeface="ＭＳ Ｐゴシック"/>
                <a:cs typeface="ＭＳ Ｐゴシック"/>
              </a:defRPr>
            </a:lvl2pPr>
            <a:lvl3pPr marL="1132076" algn="l" rtl="0" fontAlgn="base">
              <a:spcBef>
                <a:spcPct val="0"/>
              </a:spcBef>
              <a:spcAft>
                <a:spcPct val="0"/>
              </a:spcAft>
              <a:defRPr sz="1500" kern="1200">
                <a:solidFill>
                  <a:schemeClr val="tx1"/>
                </a:solidFill>
                <a:latin typeface="Arial" pitchFamily="34" charset="0"/>
                <a:ea typeface="ＭＳ Ｐゴシック"/>
                <a:cs typeface="ＭＳ Ｐゴシック"/>
              </a:defRPr>
            </a:lvl3pPr>
            <a:lvl4pPr marL="1698112" algn="l" rtl="0" fontAlgn="base">
              <a:spcBef>
                <a:spcPct val="0"/>
              </a:spcBef>
              <a:spcAft>
                <a:spcPct val="0"/>
              </a:spcAft>
              <a:defRPr sz="1500" kern="1200">
                <a:solidFill>
                  <a:schemeClr val="tx1"/>
                </a:solidFill>
                <a:latin typeface="Arial" pitchFamily="34" charset="0"/>
                <a:ea typeface="ＭＳ Ｐゴシック"/>
                <a:cs typeface="ＭＳ Ｐゴシック"/>
              </a:defRPr>
            </a:lvl4pPr>
            <a:lvl5pPr marL="2264150" algn="l" rtl="0" fontAlgn="base">
              <a:spcBef>
                <a:spcPct val="0"/>
              </a:spcBef>
              <a:spcAft>
                <a:spcPct val="0"/>
              </a:spcAft>
              <a:defRPr sz="1500" kern="1200">
                <a:solidFill>
                  <a:schemeClr val="tx1"/>
                </a:solidFill>
                <a:latin typeface="Arial" pitchFamily="34" charset="0"/>
                <a:ea typeface="ＭＳ Ｐゴシック"/>
                <a:cs typeface="ＭＳ Ｐゴシック"/>
              </a:defRPr>
            </a:lvl5pPr>
            <a:lvl6pPr marL="2830188" algn="l" defTabSz="1132076" rtl="0" eaLnBrk="1" latinLnBrk="0" hangingPunct="1">
              <a:defRPr sz="1500" kern="1200">
                <a:solidFill>
                  <a:schemeClr val="tx1"/>
                </a:solidFill>
                <a:latin typeface="Arial" pitchFamily="34" charset="0"/>
                <a:ea typeface="ＭＳ Ｐゴシック"/>
                <a:cs typeface="ＭＳ Ｐゴシック"/>
              </a:defRPr>
            </a:lvl6pPr>
            <a:lvl7pPr marL="3396226" algn="l" defTabSz="1132076" rtl="0" eaLnBrk="1" latinLnBrk="0" hangingPunct="1">
              <a:defRPr sz="1500" kern="1200">
                <a:solidFill>
                  <a:schemeClr val="tx1"/>
                </a:solidFill>
                <a:latin typeface="Arial" pitchFamily="34" charset="0"/>
                <a:ea typeface="ＭＳ Ｐゴシック"/>
                <a:cs typeface="ＭＳ Ｐゴシック"/>
              </a:defRPr>
            </a:lvl7pPr>
            <a:lvl8pPr marL="3962262" algn="l" defTabSz="1132076" rtl="0" eaLnBrk="1" latinLnBrk="0" hangingPunct="1">
              <a:defRPr sz="1500" kern="1200">
                <a:solidFill>
                  <a:schemeClr val="tx1"/>
                </a:solidFill>
                <a:latin typeface="Arial" pitchFamily="34" charset="0"/>
                <a:ea typeface="ＭＳ Ｐゴシック"/>
                <a:cs typeface="ＭＳ Ｐゴシック"/>
              </a:defRPr>
            </a:lvl8pPr>
            <a:lvl9pPr marL="4528300" algn="l" defTabSz="1132076" rtl="0" eaLnBrk="1" latinLnBrk="0" hangingPunct="1">
              <a:defRPr sz="1500" kern="1200">
                <a:solidFill>
                  <a:schemeClr val="tx1"/>
                </a:solidFill>
                <a:latin typeface="Arial" pitchFamily="34" charset="0"/>
                <a:ea typeface="ＭＳ Ｐゴシック"/>
                <a:cs typeface="ＭＳ Ｐゴシック"/>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600" b="1" i="0" u="none" strike="noStrike" kern="1200" cap="none" spc="0" normalizeH="0" baseline="0" noProof="0">
                <a:ln>
                  <a:noFill/>
                </a:ln>
                <a:solidFill>
                  <a:srgbClr val="333F48"/>
                </a:solidFill>
                <a:effectLst/>
                <a:uLnTx/>
                <a:uFillTx/>
                <a:latin typeface="Arial" pitchFamily="34" charset="0"/>
                <a:ea typeface="ＭＳ Ｐゴシック"/>
              </a:rPr>
              <a:t>Risk</a:t>
            </a:r>
          </a:p>
        </p:txBody>
      </p:sp>
      <p:sp>
        <p:nvSpPr>
          <p:cNvPr id="25" name="Rectangle 24">
            <a:extLst>
              <a:ext uri="{FF2B5EF4-FFF2-40B4-BE49-F238E27FC236}">
                <a16:creationId xmlns:a16="http://schemas.microsoft.com/office/drawing/2014/main" id="{F5623089-ED60-47AB-1F4D-B2254BC4FD7A}"/>
              </a:ext>
            </a:extLst>
          </p:cNvPr>
          <p:cNvSpPr/>
          <p:nvPr/>
        </p:nvSpPr>
        <p:spPr>
          <a:xfrm>
            <a:off x="3613084" y="4334869"/>
            <a:ext cx="1105033" cy="275662"/>
          </a:xfrm>
          <a:prstGeom prst="rect">
            <a:avLst/>
          </a:prstGeom>
        </p:spPr>
        <p:txBody>
          <a:bodyPr wrap="none">
            <a:spAutoFit/>
          </a:bodyPr>
          <a:lstStyle>
            <a:defPPr>
              <a:defRPr lang="en-US"/>
            </a:defPPr>
            <a:lvl1pPr algn="l" rtl="0" fontAlgn="base">
              <a:spcBef>
                <a:spcPct val="0"/>
              </a:spcBef>
              <a:spcAft>
                <a:spcPct val="0"/>
              </a:spcAft>
              <a:defRPr sz="1500" kern="1200">
                <a:solidFill>
                  <a:schemeClr val="tx1"/>
                </a:solidFill>
                <a:latin typeface="Arial" pitchFamily="34" charset="0"/>
                <a:ea typeface="ＭＳ Ｐゴシック"/>
                <a:cs typeface="ＭＳ Ｐゴシック"/>
              </a:defRPr>
            </a:lvl1pPr>
            <a:lvl2pPr marL="566038" algn="l" rtl="0" fontAlgn="base">
              <a:spcBef>
                <a:spcPct val="0"/>
              </a:spcBef>
              <a:spcAft>
                <a:spcPct val="0"/>
              </a:spcAft>
              <a:defRPr sz="1500" kern="1200">
                <a:solidFill>
                  <a:schemeClr val="tx1"/>
                </a:solidFill>
                <a:latin typeface="Arial" pitchFamily="34" charset="0"/>
                <a:ea typeface="ＭＳ Ｐゴシック"/>
                <a:cs typeface="ＭＳ Ｐゴシック"/>
              </a:defRPr>
            </a:lvl2pPr>
            <a:lvl3pPr marL="1132076" algn="l" rtl="0" fontAlgn="base">
              <a:spcBef>
                <a:spcPct val="0"/>
              </a:spcBef>
              <a:spcAft>
                <a:spcPct val="0"/>
              </a:spcAft>
              <a:defRPr sz="1500" kern="1200">
                <a:solidFill>
                  <a:schemeClr val="tx1"/>
                </a:solidFill>
                <a:latin typeface="Arial" pitchFamily="34" charset="0"/>
                <a:ea typeface="ＭＳ Ｐゴシック"/>
                <a:cs typeface="ＭＳ Ｐゴシック"/>
              </a:defRPr>
            </a:lvl3pPr>
            <a:lvl4pPr marL="1698112" algn="l" rtl="0" fontAlgn="base">
              <a:spcBef>
                <a:spcPct val="0"/>
              </a:spcBef>
              <a:spcAft>
                <a:spcPct val="0"/>
              </a:spcAft>
              <a:defRPr sz="1500" kern="1200">
                <a:solidFill>
                  <a:schemeClr val="tx1"/>
                </a:solidFill>
                <a:latin typeface="Arial" pitchFamily="34" charset="0"/>
                <a:ea typeface="ＭＳ Ｐゴシック"/>
                <a:cs typeface="ＭＳ Ｐゴシック"/>
              </a:defRPr>
            </a:lvl4pPr>
            <a:lvl5pPr marL="2264150" algn="l" rtl="0" fontAlgn="base">
              <a:spcBef>
                <a:spcPct val="0"/>
              </a:spcBef>
              <a:spcAft>
                <a:spcPct val="0"/>
              </a:spcAft>
              <a:defRPr sz="1500" kern="1200">
                <a:solidFill>
                  <a:schemeClr val="tx1"/>
                </a:solidFill>
                <a:latin typeface="Arial" pitchFamily="34" charset="0"/>
                <a:ea typeface="ＭＳ Ｐゴシック"/>
                <a:cs typeface="ＭＳ Ｐゴシック"/>
              </a:defRPr>
            </a:lvl5pPr>
            <a:lvl6pPr marL="2830188" algn="l" defTabSz="1132076" rtl="0" eaLnBrk="1" latinLnBrk="0" hangingPunct="1">
              <a:defRPr sz="1500" kern="1200">
                <a:solidFill>
                  <a:schemeClr val="tx1"/>
                </a:solidFill>
                <a:latin typeface="Arial" pitchFamily="34" charset="0"/>
                <a:ea typeface="ＭＳ Ｐゴシック"/>
                <a:cs typeface="ＭＳ Ｐゴシック"/>
              </a:defRPr>
            </a:lvl6pPr>
            <a:lvl7pPr marL="3396226" algn="l" defTabSz="1132076" rtl="0" eaLnBrk="1" latinLnBrk="0" hangingPunct="1">
              <a:defRPr sz="1500" kern="1200">
                <a:solidFill>
                  <a:schemeClr val="tx1"/>
                </a:solidFill>
                <a:latin typeface="Arial" pitchFamily="34" charset="0"/>
                <a:ea typeface="ＭＳ Ｐゴシック"/>
                <a:cs typeface="ＭＳ Ｐゴシック"/>
              </a:defRPr>
            </a:lvl7pPr>
            <a:lvl8pPr marL="3962262" algn="l" defTabSz="1132076" rtl="0" eaLnBrk="1" latinLnBrk="0" hangingPunct="1">
              <a:defRPr sz="1500" kern="1200">
                <a:solidFill>
                  <a:schemeClr val="tx1"/>
                </a:solidFill>
                <a:latin typeface="Arial" pitchFamily="34" charset="0"/>
                <a:ea typeface="ＭＳ Ｐゴシック"/>
                <a:cs typeface="ＭＳ Ｐゴシック"/>
              </a:defRPr>
            </a:lvl8pPr>
            <a:lvl9pPr marL="4528300" algn="l" defTabSz="1132076" rtl="0" eaLnBrk="1" latinLnBrk="0" hangingPunct="1">
              <a:defRPr sz="1500" kern="1200">
                <a:solidFill>
                  <a:schemeClr val="tx1"/>
                </a:solidFill>
                <a:latin typeface="Arial" pitchFamily="34" charset="0"/>
                <a:ea typeface="ＭＳ Ｐゴシック"/>
                <a:cs typeface="ＭＳ Ｐゴシック"/>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600" b="1" i="0" u="none" strike="noStrike" kern="1200" cap="none" spc="0" normalizeH="0" baseline="0" noProof="0">
                <a:ln>
                  <a:noFill/>
                </a:ln>
                <a:solidFill>
                  <a:srgbClr val="75787B"/>
                </a:solidFill>
                <a:effectLst/>
                <a:uLnTx/>
                <a:uFillTx/>
                <a:latin typeface="Arial" pitchFamily="34" charset="0"/>
                <a:ea typeface="ＭＳ Ｐゴシック"/>
              </a:rPr>
              <a:t>Geography</a:t>
            </a:r>
          </a:p>
        </p:txBody>
      </p:sp>
      <p:sp>
        <p:nvSpPr>
          <p:cNvPr id="26" name="Rectangle 25">
            <a:extLst>
              <a:ext uri="{FF2B5EF4-FFF2-40B4-BE49-F238E27FC236}">
                <a16:creationId xmlns:a16="http://schemas.microsoft.com/office/drawing/2014/main" id="{098DA622-A20A-4478-618D-155B34E90B66}"/>
              </a:ext>
            </a:extLst>
          </p:cNvPr>
          <p:cNvSpPr/>
          <p:nvPr/>
        </p:nvSpPr>
        <p:spPr>
          <a:xfrm>
            <a:off x="2597103" y="3147494"/>
            <a:ext cx="2207391" cy="338554"/>
          </a:xfrm>
          <a:prstGeom prst="rect">
            <a:avLst/>
          </a:prstGeom>
        </p:spPr>
        <p:txBody>
          <a:bodyPr wrap="square">
            <a:spAutoFit/>
          </a:bodyPr>
          <a:lstStyle>
            <a:defPPr>
              <a:defRPr lang="en-US"/>
            </a:defPPr>
            <a:lvl1pPr algn="l" rtl="0" fontAlgn="base">
              <a:spcBef>
                <a:spcPct val="0"/>
              </a:spcBef>
              <a:spcAft>
                <a:spcPct val="0"/>
              </a:spcAft>
              <a:defRPr sz="1500" kern="1200">
                <a:solidFill>
                  <a:schemeClr val="tx1"/>
                </a:solidFill>
                <a:latin typeface="Arial" pitchFamily="34" charset="0"/>
                <a:ea typeface="ＭＳ Ｐゴシック"/>
                <a:cs typeface="ＭＳ Ｐゴシック"/>
              </a:defRPr>
            </a:lvl1pPr>
            <a:lvl2pPr marL="566038" algn="l" rtl="0" fontAlgn="base">
              <a:spcBef>
                <a:spcPct val="0"/>
              </a:spcBef>
              <a:spcAft>
                <a:spcPct val="0"/>
              </a:spcAft>
              <a:defRPr sz="1500" kern="1200">
                <a:solidFill>
                  <a:schemeClr val="tx1"/>
                </a:solidFill>
                <a:latin typeface="Arial" pitchFamily="34" charset="0"/>
                <a:ea typeface="ＭＳ Ｐゴシック"/>
                <a:cs typeface="ＭＳ Ｐゴシック"/>
              </a:defRPr>
            </a:lvl2pPr>
            <a:lvl3pPr marL="1132076" algn="l" rtl="0" fontAlgn="base">
              <a:spcBef>
                <a:spcPct val="0"/>
              </a:spcBef>
              <a:spcAft>
                <a:spcPct val="0"/>
              </a:spcAft>
              <a:defRPr sz="1500" kern="1200">
                <a:solidFill>
                  <a:schemeClr val="tx1"/>
                </a:solidFill>
                <a:latin typeface="Arial" pitchFamily="34" charset="0"/>
                <a:ea typeface="ＭＳ Ｐゴシック"/>
                <a:cs typeface="ＭＳ Ｐゴシック"/>
              </a:defRPr>
            </a:lvl3pPr>
            <a:lvl4pPr marL="1698112" algn="l" rtl="0" fontAlgn="base">
              <a:spcBef>
                <a:spcPct val="0"/>
              </a:spcBef>
              <a:spcAft>
                <a:spcPct val="0"/>
              </a:spcAft>
              <a:defRPr sz="1500" kern="1200">
                <a:solidFill>
                  <a:schemeClr val="tx1"/>
                </a:solidFill>
                <a:latin typeface="Arial" pitchFamily="34" charset="0"/>
                <a:ea typeface="ＭＳ Ｐゴシック"/>
                <a:cs typeface="ＭＳ Ｐゴシック"/>
              </a:defRPr>
            </a:lvl4pPr>
            <a:lvl5pPr marL="2264150" algn="l" rtl="0" fontAlgn="base">
              <a:spcBef>
                <a:spcPct val="0"/>
              </a:spcBef>
              <a:spcAft>
                <a:spcPct val="0"/>
              </a:spcAft>
              <a:defRPr sz="1500" kern="1200">
                <a:solidFill>
                  <a:schemeClr val="tx1"/>
                </a:solidFill>
                <a:latin typeface="Arial" pitchFamily="34" charset="0"/>
                <a:ea typeface="ＭＳ Ｐゴシック"/>
                <a:cs typeface="ＭＳ Ｐゴシック"/>
              </a:defRPr>
            </a:lvl5pPr>
            <a:lvl6pPr marL="2830188" algn="l" defTabSz="1132076" rtl="0" eaLnBrk="1" latinLnBrk="0" hangingPunct="1">
              <a:defRPr sz="1500" kern="1200">
                <a:solidFill>
                  <a:schemeClr val="tx1"/>
                </a:solidFill>
                <a:latin typeface="Arial" pitchFamily="34" charset="0"/>
                <a:ea typeface="ＭＳ Ｐゴシック"/>
                <a:cs typeface="ＭＳ Ｐゴシック"/>
              </a:defRPr>
            </a:lvl6pPr>
            <a:lvl7pPr marL="3396226" algn="l" defTabSz="1132076" rtl="0" eaLnBrk="1" latinLnBrk="0" hangingPunct="1">
              <a:defRPr sz="1500" kern="1200">
                <a:solidFill>
                  <a:schemeClr val="tx1"/>
                </a:solidFill>
                <a:latin typeface="Arial" pitchFamily="34" charset="0"/>
                <a:ea typeface="ＭＳ Ｐゴシック"/>
                <a:cs typeface="ＭＳ Ｐゴシック"/>
              </a:defRPr>
            </a:lvl7pPr>
            <a:lvl8pPr marL="3962262" algn="l" defTabSz="1132076" rtl="0" eaLnBrk="1" latinLnBrk="0" hangingPunct="1">
              <a:defRPr sz="1500" kern="1200">
                <a:solidFill>
                  <a:schemeClr val="tx1"/>
                </a:solidFill>
                <a:latin typeface="Arial" pitchFamily="34" charset="0"/>
                <a:ea typeface="ＭＳ Ｐゴシック"/>
                <a:cs typeface="ＭＳ Ｐゴシック"/>
              </a:defRPr>
            </a:lvl8pPr>
            <a:lvl9pPr marL="4528300" algn="l" defTabSz="1132076" rtl="0" eaLnBrk="1" latinLnBrk="0" hangingPunct="1">
              <a:defRPr sz="1500" kern="1200">
                <a:solidFill>
                  <a:schemeClr val="tx1"/>
                </a:solidFill>
                <a:latin typeface="Arial" pitchFamily="34" charset="0"/>
                <a:ea typeface="ＭＳ Ｐゴシック"/>
                <a:cs typeface="ＭＳ Ｐゴシック"/>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600" b="1" i="0" u="none" strike="noStrike" kern="1200" cap="none" spc="0" normalizeH="0" baseline="0" noProof="0">
                <a:ln>
                  <a:noFill/>
                </a:ln>
                <a:solidFill>
                  <a:srgbClr val="004F6B"/>
                </a:solidFill>
                <a:effectLst/>
                <a:uLnTx/>
                <a:uFillTx/>
                <a:latin typeface="Arial" pitchFamily="34" charset="0"/>
                <a:ea typeface="ＭＳ Ｐゴシック"/>
              </a:rPr>
              <a:t>Diversity of services</a:t>
            </a:r>
          </a:p>
        </p:txBody>
      </p:sp>
      <p:sp>
        <p:nvSpPr>
          <p:cNvPr id="27" name="Rectangle 26">
            <a:extLst>
              <a:ext uri="{FF2B5EF4-FFF2-40B4-BE49-F238E27FC236}">
                <a16:creationId xmlns:a16="http://schemas.microsoft.com/office/drawing/2014/main" id="{8F503D30-30BC-5437-64FA-4886B7465EC0}"/>
              </a:ext>
            </a:extLst>
          </p:cNvPr>
          <p:cNvSpPr/>
          <p:nvPr/>
        </p:nvSpPr>
        <p:spPr>
          <a:xfrm>
            <a:off x="7747582" y="4303423"/>
            <a:ext cx="1527149" cy="338554"/>
          </a:xfrm>
          <a:prstGeom prst="rect">
            <a:avLst/>
          </a:prstGeom>
        </p:spPr>
        <p:txBody>
          <a:bodyPr wrap="none">
            <a:spAutoFit/>
          </a:bodyPr>
          <a:lstStyle>
            <a:defPPr>
              <a:defRPr lang="en-US"/>
            </a:defPPr>
            <a:lvl1pPr algn="l" rtl="0" fontAlgn="base">
              <a:spcBef>
                <a:spcPct val="0"/>
              </a:spcBef>
              <a:spcAft>
                <a:spcPct val="0"/>
              </a:spcAft>
              <a:defRPr sz="1500" kern="1200">
                <a:solidFill>
                  <a:schemeClr val="tx1"/>
                </a:solidFill>
                <a:latin typeface="Arial" pitchFamily="34" charset="0"/>
                <a:ea typeface="ＭＳ Ｐゴシック"/>
                <a:cs typeface="ＭＳ Ｐゴシック"/>
              </a:defRPr>
            </a:lvl1pPr>
            <a:lvl2pPr marL="566038" algn="l" rtl="0" fontAlgn="base">
              <a:spcBef>
                <a:spcPct val="0"/>
              </a:spcBef>
              <a:spcAft>
                <a:spcPct val="0"/>
              </a:spcAft>
              <a:defRPr sz="1500" kern="1200">
                <a:solidFill>
                  <a:schemeClr val="tx1"/>
                </a:solidFill>
                <a:latin typeface="Arial" pitchFamily="34" charset="0"/>
                <a:ea typeface="ＭＳ Ｐゴシック"/>
                <a:cs typeface="ＭＳ Ｐゴシック"/>
              </a:defRPr>
            </a:lvl2pPr>
            <a:lvl3pPr marL="1132076" algn="l" rtl="0" fontAlgn="base">
              <a:spcBef>
                <a:spcPct val="0"/>
              </a:spcBef>
              <a:spcAft>
                <a:spcPct val="0"/>
              </a:spcAft>
              <a:defRPr sz="1500" kern="1200">
                <a:solidFill>
                  <a:schemeClr val="tx1"/>
                </a:solidFill>
                <a:latin typeface="Arial" pitchFamily="34" charset="0"/>
                <a:ea typeface="ＭＳ Ｐゴシック"/>
                <a:cs typeface="ＭＳ Ｐゴシック"/>
              </a:defRPr>
            </a:lvl3pPr>
            <a:lvl4pPr marL="1698112" algn="l" rtl="0" fontAlgn="base">
              <a:spcBef>
                <a:spcPct val="0"/>
              </a:spcBef>
              <a:spcAft>
                <a:spcPct val="0"/>
              </a:spcAft>
              <a:defRPr sz="1500" kern="1200">
                <a:solidFill>
                  <a:schemeClr val="tx1"/>
                </a:solidFill>
                <a:latin typeface="Arial" pitchFamily="34" charset="0"/>
                <a:ea typeface="ＭＳ Ｐゴシック"/>
                <a:cs typeface="ＭＳ Ｐゴシック"/>
              </a:defRPr>
            </a:lvl4pPr>
            <a:lvl5pPr marL="2264150" algn="l" rtl="0" fontAlgn="base">
              <a:spcBef>
                <a:spcPct val="0"/>
              </a:spcBef>
              <a:spcAft>
                <a:spcPct val="0"/>
              </a:spcAft>
              <a:defRPr sz="1500" kern="1200">
                <a:solidFill>
                  <a:schemeClr val="tx1"/>
                </a:solidFill>
                <a:latin typeface="Arial" pitchFamily="34" charset="0"/>
                <a:ea typeface="ＭＳ Ｐゴシック"/>
                <a:cs typeface="ＭＳ Ｐゴシック"/>
              </a:defRPr>
            </a:lvl5pPr>
            <a:lvl6pPr marL="2830188" algn="l" defTabSz="1132076" rtl="0" eaLnBrk="1" latinLnBrk="0" hangingPunct="1">
              <a:defRPr sz="1500" kern="1200">
                <a:solidFill>
                  <a:schemeClr val="tx1"/>
                </a:solidFill>
                <a:latin typeface="Arial" pitchFamily="34" charset="0"/>
                <a:ea typeface="ＭＳ Ｐゴシック"/>
                <a:cs typeface="ＭＳ Ｐゴシック"/>
              </a:defRPr>
            </a:lvl6pPr>
            <a:lvl7pPr marL="3396226" algn="l" defTabSz="1132076" rtl="0" eaLnBrk="1" latinLnBrk="0" hangingPunct="1">
              <a:defRPr sz="1500" kern="1200">
                <a:solidFill>
                  <a:schemeClr val="tx1"/>
                </a:solidFill>
                <a:latin typeface="Arial" pitchFamily="34" charset="0"/>
                <a:ea typeface="ＭＳ Ｐゴシック"/>
                <a:cs typeface="ＭＳ Ｐゴシック"/>
              </a:defRPr>
            </a:lvl7pPr>
            <a:lvl8pPr marL="3962262" algn="l" defTabSz="1132076" rtl="0" eaLnBrk="1" latinLnBrk="0" hangingPunct="1">
              <a:defRPr sz="1500" kern="1200">
                <a:solidFill>
                  <a:schemeClr val="tx1"/>
                </a:solidFill>
                <a:latin typeface="Arial" pitchFamily="34" charset="0"/>
                <a:ea typeface="ＭＳ Ｐゴシック"/>
                <a:cs typeface="ＭＳ Ｐゴシック"/>
              </a:defRPr>
            </a:lvl8pPr>
            <a:lvl9pPr marL="4528300" algn="l" defTabSz="1132076" rtl="0" eaLnBrk="1" latinLnBrk="0" hangingPunct="1">
              <a:defRPr sz="1500" kern="1200">
                <a:solidFill>
                  <a:schemeClr val="tx1"/>
                </a:solidFill>
                <a:latin typeface="Arial" pitchFamily="34" charset="0"/>
                <a:ea typeface="ＭＳ Ｐゴシック"/>
                <a:cs typeface="ＭＳ Ｐゴシック"/>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600" b="1" i="0" u="none" strike="noStrike" kern="1200" cap="none" spc="0" normalizeH="0" baseline="0" noProof="0">
                <a:ln>
                  <a:noFill/>
                </a:ln>
                <a:solidFill>
                  <a:srgbClr val="298FC2"/>
                </a:solidFill>
                <a:effectLst/>
                <a:uLnTx/>
                <a:uFillTx/>
                <a:latin typeface="Arial" pitchFamily="34" charset="0"/>
                <a:ea typeface="ＭＳ Ｐゴシック"/>
                <a:cs typeface="ＭＳ Ｐゴシック"/>
              </a:rPr>
              <a:t>Target market</a:t>
            </a:r>
          </a:p>
        </p:txBody>
      </p:sp>
      <p:sp>
        <p:nvSpPr>
          <p:cNvPr id="28" name="Rectangle 27">
            <a:extLst>
              <a:ext uri="{FF2B5EF4-FFF2-40B4-BE49-F238E27FC236}">
                <a16:creationId xmlns:a16="http://schemas.microsoft.com/office/drawing/2014/main" id="{6A0AE9B9-CA69-B8AA-D685-E747097B3E7D}"/>
              </a:ext>
            </a:extLst>
          </p:cNvPr>
          <p:cNvSpPr/>
          <p:nvPr/>
        </p:nvSpPr>
        <p:spPr>
          <a:xfrm>
            <a:off x="7712116" y="3142287"/>
            <a:ext cx="1975221" cy="338554"/>
          </a:xfrm>
          <a:prstGeom prst="rect">
            <a:avLst/>
          </a:prstGeom>
        </p:spPr>
        <p:txBody>
          <a:bodyPr wrap="none">
            <a:spAutoFit/>
          </a:bodyPr>
          <a:lstStyle>
            <a:defPPr>
              <a:defRPr lang="en-US"/>
            </a:defPPr>
            <a:lvl1pPr algn="l" rtl="0" fontAlgn="base">
              <a:spcBef>
                <a:spcPct val="0"/>
              </a:spcBef>
              <a:spcAft>
                <a:spcPct val="0"/>
              </a:spcAft>
              <a:defRPr sz="1500" kern="1200">
                <a:solidFill>
                  <a:schemeClr val="tx1"/>
                </a:solidFill>
                <a:latin typeface="Arial" pitchFamily="34" charset="0"/>
                <a:ea typeface="ＭＳ Ｐゴシック"/>
                <a:cs typeface="ＭＳ Ｐゴシック"/>
              </a:defRPr>
            </a:lvl1pPr>
            <a:lvl2pPr marL="566038" algn="l" rtl="0" fontAlgn="base">
              <a:spcBef>
                <a:spcPct val="0"/>
              </a:spcBef>
              <a:spcAft>
                <a:spcPct val="0"/>
              </a:spcAft>
              <a:defRPr sz="1500" kern="1200">
                <a:solidFill>
                  <a:schemeClr val="tx1"/>
                </a:solidFill>
                <a:latin typeface="Arial" pitchFamily="34" charset="0"/>
                <a:ea typeface="ＭＳ Ｐゴシック"/>
                <a:cs typeface="ＭＳ Ｐゴシック"/>
              </a:defRPr>
            </a:lvl2pPr>
            <a:lvl3pPr marL="1132076" algn="l" rtl="0" fontAlgn="base">
              <a:spcBef>
                <a:spcPct val="0"/>
              </a:spcBef>
              <a:spcAft>
                <a:spcPct val="0"/>
              </a:spcAft>
              <a:defRPr sz="1500" kern="1200">
                <a:solidFill>
                  <a:schemeClr val="tx1"/>
                </a:solidFill>
                <a:latin typeface="Arial" pitchFamily="34" charset="0"/>
                <a:ea typeface="ＭＳ Ｐゴシック"/>
                <a:cs typeface="ＭＳ Ｐゴシック"/>
              </a:defRPr>
            </a:lvl3pPr>
            <a:lvl4pPr marL="1698112" algn="l" rtl="0" fontAlgn="base">
              <a:spcBef>
                <a:spcPct val="0"/>
              </a:spcBef>
              <a:spcAft>
                <a:spcPct val="0"/>
              </a:spcAft>
              <a:defRPr sz="1500" kern="1200">
                <a:solidFill>
                  <a:schemeClr val="tx1"/>
                </a:solidFill>
                <a:latin typeface="Arial" pitchFamily="34" charset="0"/>
                <a:ea typeface="ＭＳ Ｐゴシック"/>
                <a:cs typeface="ＭＳ Ｐゴシック"/>
              </a:defRPr>
            </a:lvl4pPr>
            <a:lvl5pPr marL="2264150" algn="l" rtl="0" fontAlgn="base">
              <a:spcBef>
                <a:spcPct val="0"/>
              </a:spcBef>
              <a:spcAft>
                <a:spcPct val="0"/>
              </a:spcAft>
              <a:defRPr sz="1500" kern="1200">
                <a:solidFill>
                  <a:schemeClr val="tx1"/>
                </a:solidFill>
                <a:latin typeface="Arial" pitchFamily="34" charset="0"/>
                <a:ea typeface="ＭＳ Ｐゴシック"/>
                <a:cs typeface="ＭＳ Ｐゴシック"/>
              </a:defRPr>
            </a:lvl5pPr>
            <a:lvl6pPr marL="2830188" algn="l" defTabSz="1132076" rtl="0" eaLnBrk="1" latinLnBrk="0" hangingPunct="1">
              <a:defRPr sz="1500" kern="1200">
                <a:solidFill>
                  <a:schemeClr val="tx1"/>
                </a:solidFill>
                <a:latin typeface="Arial" pitchFamily="34" charset="0"/>
                <a:ea typeface="ＭＳ Ｐゴシック"/>
                <a:cs typeface="ＭＳ Ｐゴシック"/>
              </a:defRPr>
            </a:lvl6pPr>
            <a:lvl7pPr marL="3396226" algn="l" defTabSz="1132076" rtl="0" eaLnBrk="1" latinLnBrk="0" hangingPunct="1">
              <a:defRPr sz="1500" kern="1200">
                <a:solidFill>
                  <a:schemeClr val="tx1"/>
                </a:solidFill>
                <a:latin typeface="Arial" pitchFamily="34" charset="0"/>
                <a:ea typeface="ＭＳ Ｐゴシック"/>
                <a:cs typeface="ＭＳ Ｐゴシック"/>
              </a:defRPr>
            </a:lvl7pPr>
            <a:lvl8pPr marL="3962262" algn="l" defTabSz="1132076" rtl="0" eaLnBrk="1" latinLnBrk="0" hangingPunct="1">
              <a:defRPr sz="1500" kern="1200">
                <a:solidFill>
                  <a:schemeClr val="tx1"/>
                </a:solidFill>
                <a:latin typeface="Arial" pitchFamily="34" charset="0"/>
                <a:ea typeface="ＭＳ Ｐゴシック"/>
                <a:cs typeface="ＭＳ Ｐゴシック"/>
              </a:defRPr>
            </a:lvl8pPr>
            <a:lvl9pPr marL="4528300" algn="l" defTabSz="1132076" rtl="0" eaLnBrk="1" latinLnBrk="0" hangingPunct="1">
              <a:defRPr sz="1500" kern="1200">
                <a:solidFill>
                  <a:schemeClr val="tx1"/>
                </a:solidFill>
                <a:latin typeface="Arial" pitchFamily="34" charset="0"/>
                <a:ea typeface="ＭＳ Ｐゴシック"/>
                <a:cs typeface="ＭＳ Ｐゴシック"/>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600" b="1" i="0" u="none" strike="noStrike" kern="1200" cap="none" spc="0" normalizeH="0" baseline="0" noProof="0">
                <a:ln>
                  <a:noFill/>
                </a:ln>
                <a:solidFill>
                  <a:srgbClr val="7A9A3D"/>
                </a:solidFill>
                <a:effectLst/>
                <a:uLnTx/>
                <a:uFillTx/>
                <a:latin typeface="Arial" pitchFamily="34" charset="0"/>
                <a:ea typeface="ＭＳ Ｐゴシック"/>
              </a:rPr>
              <a:t>Regulatory impact</a:t>
            </a:r>
          </a:p>
        </p:txBody>
      </p:sp>
      <p:sp>
        <p:nvSpPr>
          <p:cNvPr id="29" name="Oval 28">
            <a:extLst>
              <a:ext uri="{FF2B5EF4-FFF2-40B4-BE49-F238E27FC236}">
                <a16:creationId xmlns:a16="http://schemas.microsoft.com/office/drawing/2014/main" id="{C0FB8D27-2B15-B078-EBA9-046507F6F4D8}"/>
              </a:ext>
            </a:extLst>
          </p:cNvPr>
          <p:cNvSpPr/>
          <p:nvPr/>
        </p:nvSpPr>
        <p:spPr bwMode="auto">
          <a:xfrm>
            <a:off x="6235259" y="5111742"/>
            <a:ext cx="91440" cy="91440"/>
          </a:xfrm>
          <a:prstGeom prst="ellipse">
            <a:avLst/>
          </a:prstGeom>
          <a:solidFill>
            <a:srgbClr val="333F48"/>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a:ln>
                <a:noFill/>
              </a:ln>
              <a:solidFill>
                <a:schemeClr val="tx1"/>
              </a:solidFill>
              <a:effectLst/>
              <a:latin typeface="Arial" charset="0"/>
              <a:ea typeface="ＭＳ Ｐゴシック" charset="-128"/>
            </a:endParaRPr>
          </a:p>
        </p:txBody>
      </p:sp>
      <p:sp>
        <p:nvSpPr>
          <p:cNvPr id="30" name="Oval 29">
            <a:extLst>
              <a:ext uri="{FF2B5EF4-FFF2-40B4-BE49-F238E27FC236}">
                <a16:creationId xmlns:a16="http://schemas.microsoft.com/office/drawing/2014/main" id="{2BB7271B-BBAC-96F2-564B-58AF7F431D8A}"/>
              </a:ext>
            </a:extLst>
          </p:cNvPr>
          <p:cNvSpPr/>
          <p:nvPr/>
        </p:nvSpPr>
        <p:spPr bwMode="auto">
          <a:xfrm>
            <a:off x="7357562" y="4410930"/>
            <a:ext cx="91440" cy="91440"/>
          </a:xfrm>
          <a:prstGeom prst="ellipse">
            <a:avLst/>
          </a:prstGeom>
          <a:solidFill>
            <a:srgbClr val="8FB6BB"/>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a:ln>
                <a:noFill/>
              </a:ln>
              <a:solidFill>
                <a:schemeClr val="tx1"/>
              </a:solidFill>
              <a:effectLst/>
              <a:latin typeface="Arial" charset="0"/>
              <a:ea typeface="ＭＳ Ｐゴシック" charset="-128"/>
            </a:endParaRPr>
          </a:p>
        </p:txBody>
      </p:sp>
      <p:sp>
        <p:nvSpPr>
          <p:cNvPr id="31" name="Oval 30">
            <a:extLst>
              <a:ext uri="{FF2B5EF4-FFF2-40B4-BE49-F238E27FC236}">
                <a16:creationId xmlns:a16="http://schemas.microsoft.com/office/drawing/2014/main" id="{B4A00FDE-4474-3FBF-748A-A20EA0738383}"/>
              </a:ext>
            </a:extLst>
          </p:cNvPr>
          <p:cNvSpPr/>
          <p:nvPr/>
        </p:nvSpPr>
        <p:spPr bwMode="auto">
          <a:xfrm>
            <a:off x="5186862" y="4410930"/>
            <a:ext cx="91440" cy="91440"/>
          </a:xfrm>
          <a:prstGeom prst="ellipse">
            <a:avLst/>
          </a:prstGeom>
          <a:solidFill>
            <a:srgbClr val="768692"/>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a:ln>
                <a:noFill/>
              </a:ln>
              <a:solidFill>
                <a:schemeClr val="tx1"/>
              </a:solidFill>
              <a:effectLst/>
              <a:latin typeface="Arial" charset="0"/>
              <a:ea typeface="ＭＳ Ｐゴシック" charset="-128"/>
            </a:endParaRPr>
          </a:p>
        </p:txBody>
      </p:sp>
      <p:sp>
        <p:nvSpPr>
          <p:cNvPr id="32" name="Oval 31">
            <a:extLst>
              <a:ext uri="{FF2B5EF4-FFF2-40B4-BE49-F238E27FC236}">
                <a16:creationId xmlns:a16="http://schemas.microsoft.com/office/drawing/2014/main" id="{C88F41E2-C3FD-C349-06DE-959B95998937}"/>
              </a:ext>
            </a:extLst>
          </p:cNvPr>
          <p:cNvSpPr/>
          <p:nvPr/>
        </p:nvSpPr>
        <p:spPr bwMode="auto">
          <a:xfrm>
            <a:off x="5155345" y="3314360"/>
            <a:ext cx="91440" cy="91440"/>
          </a:xfrm>
          <a:prstGeom prst="ellipse">
            <a:avLst/>
          </a:prstGeom>
          <a:solidFill>
            <a:srgbClr val="004F6B"/>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a:ln>
                <a:noFill/>
              </a:ln>
              <a:solidFill>
                <a:schemeClr val="tx1"/>
              </a:solidFill>
              <a:effectLst/>
              <a:latin typeface="Arial" charset="0"/>
              <a:ea typeface="ＭＳ Ｐゴシック" charset="-128"/>
            </a:endParaRPr>
          </a:p>
        </p:txBody>
      </p:sp>
      <p:sp>
        <p:nvSpPr>
          <p:cNvPr id="33" name="Oval 32">
            <a:extLst>
              <a:ext uri="{FF2B5EF4-FFF2-40B4-BE49-F238E27FC236}">
                <a16:creationId xmlns:a16="http://schemas.microsoft.com/office/drawing/2014/main" id="{259A1484-5F8E-47B1-62CE-149757FD14B2}"/>
              </a:ext>
            </a:extLst>
          </p:cNvPr>
          <p:cNvSpPr/>
          <p:nvPr/>
        </p:nvSpPr>
        <p:spPr bwMode="auto">
          <a:xfrm>
            <a:off x="6237640" y="2727769"/>
            <a:ext cx="91440" cy="91440"/>
          </a:xfrm>
          <a:prstGeom prst="ellipse">
            <a:avLst/>
          </a:prstGeom>
          <a:solidFill>
            <a:srgbClr val="4B7838"/>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a:ln>
                <a:noFill/>
              </a:ln>
              <a:solidFill>
                <a:schemeClr val="tx1"/>
              </a:solidFill>
              <a:effectLst/>
              <a:latin typeface="Arial" charset="0"/>
              <a:ea typeface="ＭＳ Ｐゴシック" charset="-128"/>
            </a:endParaRPr>
          </a:p>
        </p:txBody>
      </p:sp>
      <p:sp>
        <p:nvSpPr>
          <p:cNvPr id="34" name="Oval 33">
            <a:extLst>
              <a:ext uri="{FF2B5EF4-FFF2-40B4-BE49-F238E27FC236}">
                <a16:creationId xmlns:a16="http://schemas.microsoft.com/office/drawing/2014/main" id="{9CB1E5F9-E651-B0F5-46FD-FF1F17066757}"/>
              </a:ext>
            </a:extLst>
          </p:cNvPr>
          <p:cNvSpPr/>
          <p:nvPr/>
        </p:nvSpPr>
        <p:spPr bwMode="auto">
          <a:xfrm>
            <a:off x="7289058" y="3286287"/>
            <a:ext cx="91440" cy="91440"/>
          </a:xfrm>
          <a:prstGeom prst="ellipse">
            <a:avLst/>
          </a:prstGeom>
          <a:solidFill>
            <a:srgbClr val="7A9A3D"/>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a:ln>
                <a:noFill/>
              </a:ln>
              <a:solidFill>
                <a:schemeClr val="tx1"/>
              </a:solidFill>
              <a:effectLst/>
              <a:latin typeface="Arial" charset="0"/>
              <a:ea typeface="ＭＳ Ｐゴシック" charset="-128"/>
            </a:endParaRPr>
          </a:p>
        </p:txBody>
      </p:sp>
      <p:sp>
        <p:nvSpPr>
          <p:cNvPr id="6" name="TextBox 5">
            <a:extLst>
              <a:ext uri="{FF2B5EF4-FFF2-40B4-BE49-F238E27FC236}">
                <a16:creationId xmlns:a16="http://schemas.microsoft.com/office/drawing/2014/main" id="{8C1AB9A1-C4C0-752C-9798-7707C0BC58B7}"/>
              </a:ext>
            </a:extLst>
          </p:cNvPr>
          <p:cNvSpPr txBox="1"/>
          <p:nvPr/>
        </p:nvSpPr>
        <p:spPr>
          <a:xfrm>
            <a:off x="5204530" y="6588644"/>
            <a:ext cx="1036471" cy="246221"/>
          </a:xfrm>
          <a:prstGeom prst="rect">
            <a:avLst/>
          </a:prstGeom>
          <a:noFill/>
        </p:spPr>
        <p:txBody>
          <a:bodyPr wrap="square">
            <a:spAutoFit/>
          </a:bodyPr>
          <a:lstStyle/>
          <a:p>
            <a:pPr marL="0" marR="0" lvl="0" indent="0" algn="l" defTabSz="914400" rtl="0" eaLnBrk="1" fontAlgn="base" latinLnBrk="0" hangingPunct="1">
              <a:lnSpc>
                <a:spcPct val="100000"/>
              </a:lnSpc>
              <a:spcBef>
                <a:spcPts val="372"/>
              </a:spcBef>
              <a:spcAft>
                <a:spcPct val="0"/>
              </a:spcAft>
              <a:buClrTx/>
              <a:buSzTx/>
              <a:buFontTx/>
              <a:buNone/>
              <a:tabLst/>
              <a:defRPr/>
            </a:pPr>
            <a:r>
              <a:rPr lang="en-US" sz="1000" dirty="0">
                <a:solidFill>
                  <a:srgbClr val="000000"/>
                </a:solidFill>
                <a:latin typeface="Arial"/>
              </a:rPr>
              <a:t>1174561.1.0</a:t>
            </a:r>
          </a:p>
        </p:txBody>
      </p:sp>
    </p:spTree>
    <p:custDataLst>
      <p:tags r:id="rId1"/>
    </p:custDataLst>
    <p:extLst>
      <p:ext uri="{BB962C8B-B14F-4D97-AF65-F5344CB8AC3E}">
        <p14:creationId xmlns:p14="http://schemas.microsoft.com/office/powerpoint/2010/main" val="122283182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lide Number Placeholder 8"/>
          <p:cNvSpPr>
            <a:spLocks noGrp="1"/>
          </p:cNvSpPr>
          <p:nvPr>
            <p:ph type="sldNum" sz="quarter" idx="14"/>
          </p:nvPr>
        </p:nvSpPr>
        <p:spPr>
          <a:xfrm>
            <a:off x="0" y="6382513"/>
            <a:ext cx="437173" cy="268288"/>
          </a:xfrm>
        </p:spPr>
        <p:txBody>
          <a:bodyPr/>
          <a:lstStyle/>
          <a:p>
            <a:pPr>
              <a:defRPr/>
            </a:pPr>
            <a:fld id="{E6474CC2-1230-4213-AD1A-4B2FEEABA7A1}" type="slidenum">
              <a:rPr lang="en-US" smtClean="0"/>
              <a:pPr>
                <a:defRPr/>
              </a:pPr>
              <a:t>13</a:t>
            </a:fld>
            <a:endParaRPr lang="en-US" dirty="0"/>
          </a:p>
        </p:txBody>
      </p:sp>
      <p:sp>
        <p:nvSpPr>
          <p:cNvPr id="2" name="Rectangle 1">
            <a:extLst>
              <a:ext uri="{FF2B5EF4-FFF2-40B4-BE49-F238E27FC236}">
                <a16:creationId xmlns:a16="http://schemas.microsoft.com/office/drawing/2014/main" id="{95880E83-D6E1-2ED2-75F0-5BAEB83026F1}"/>
              </a:ext>
            </a:extLst>
          </p:cNvPr>
          <p:cNvSpPr/>
          <p:nvPr/>
        </p:nvSpPr>
        <p:spPr bwMode="auto">
          <a:xfrm>
            <a:off x="0" y="1285003"/>
            <a:ext cx="12192000" cy="4224511"/>
          </a:xfrm>
          <a:prstGeom prst="rect">
            <a:avLst/>
          </a:prstGeom>
          <a:gradFill>
            <a:gsLst>
              <a:gs pos="98000">
                <a:schemeClr val="bg1"/>
              </a:gs>
              <a:gs pos="21000">
                <a:schemeClr val="tx2">
                  <a:lumMod val="10000"/>
                  <a:lumOff val="90000"/>
                </a:schemeClr>
              </a:gs>
            </a:gsLst>
            <a:lin ang="5400000" scaled="1"/>
          </a:gradFill>
          <a:ln w="38100"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en-US" sz="1200" b="0" i="0" u="none" strike="noStrike" kern="1200" cap="none" spc="0" normalizeH="0" baseline="0" noProof="0">
              <a:ln>
                <a:noFill/>
              </a:ln>
              <a:solidFill>
                <a:srgbClr val="000000"/>
              </a:solidFill>
              <a:effectLst/>
              <a:uLnTx/>
              <a:uFillTx/>
              <a:latin typeface="Arial" charset="0"/>
              <a:ea typeface="ＭＳ Ｐゴシック" charset="-128"/>
            </a:endParaRPr>
          </a:p>
        </p:txBody>
      </p:sp>
      <p:sp>
        <p:nvSpPr>
          <p:cNvPr id="3" name="Title 3">
            <a:extLst>
              <a:ext uri="{FF2B5EF4-FFF2-40B4-BE49-F238E27FC236}">
                <a16:creationId xmlns:a16="http://schemas.microsoft.com/office/drawing/2014/main" id="{E87D2033-142D-56D2-7088-13C5AF23EA61}"/>
              </a:ext>
            </a:extLst>
          </p:cNvPr>
          <p:cNvSpPr>
            <a:spLocks noGrp="1"/>
          </p:cNvSpPr>
          <p:nvPr>
            <p:ph type="title"/>
          </p:nvPr>
        </p:nvSpPr>
        <p:spPr>
          <a:xfrm>
            <a:off x="422820" y="228600"/>
            <a:ext cx="10918280" cy="838200"/>
          </a:xfrm>
        </p:spPr>
        <p:txBody>
          <a:bodyPr/>
          <a:lstStyle/>
          <a:p>
            <a:r>
              <a:rPr lang="en-US"/>
              <a:t>Table discussion questions</a:t>
            </a:r>
          </a:p>
        </p:txBody>
      </p:sp>
      <p:graphicFrame>
        <p:nvGraphicFramePr>
          <p:cNvPr id="4" name="Table 3">
            <a:extLst>
              <a:ext uri="{FF2B5EF4-FFF2-40B4-BE49-F238E27FC236}">
                <a16:creationId xmlns:a16="http://schemas.microsoft.com/office/drawing/2014/main" id="{08626609-BFF9-C573-E815-44B3744413EC}"/>
              </a:ext>
            </a:extLst>
          </p:cNvPr>
          <p:cNvGraphicFramePr>
            <a:graphicFrameLocks noGrp="1"/>
          </p:cNvGraphicFramePr>
          <p:nvPr>
            <p:extLst>
              <p:ext uri="{D42A27DB-BD31-4B8C-83A1-F6EECF244321}">
                <p14:modId xmlns:p14="http://schemas.microsoft.com/office/powerpoint/2010/main" val="1572511153"/>
              </p:ext>
            </p:extLst>
          </p:nvPr>
        </p:nvGraphicFramePr>
        <p:xfrm>
          <a:off x="400938" y="1743650"/>
          <a:ext cx="11057894" cy="3275250"/>
        </p:xfrm>
        <a:graphic>
          <a:graphicData uri="http://schemas.openxmlformats.org/drawingml/2006/table">
            <a:tbl>
              <a:tblPr firstRow="1" bandRow="1">
                <a:tableStyleId>{5C22544A-7EE6-4342-B048-85BDC9FD1C3A}</a:tableStyleId>
              </a:tblPr>
              <a:tblGrid>
                <a:gridCol w="1468582">
                  <a:extLst>
                    <a:ext uri="{9D8B030D-6E8A-4147-A177-3AD203B41FA5}">
                      <a16:colId xmlns:a16="http://schemas.microsoft.com/office/drawing/2014/main" val="20000"/>
                    </a:ext>
                  </a:extLst>
                </a:gridCol>
                <a:gridCol w="9589312">
                  <a:extLst>
                    <a:ext uri="{9D8B030D-6E8A-4147-A177-3AD203B41FA5}">
                      <a16:colId xmlns:a16="http://schemas.microsoft.com/office/drawing/2014/main" val="20001"/>
                    </a:ext>
                  </a:extLst>
                </a:gridCol>
              </a:tblGrid>
              <a:tr h="1091750">
                <a:tc>
                  <a:txBody>
                    <a:bodyPr/>
                    <a:lstStyle/>
                    <a:p>
                      <a:pPr marL="0" lvl="1" algn="ctr" fontAlgn="base">
                        <a:spcBef>
                          <a:spcPct val="0"/>
                        </a:spcBef>
                        <a:spcAft>
                          <a:spcPct val="0"/>
                        </a:spcAft>
                      </a:pPr>
                      <a:r>
                        <a:rPr lang="en-US" sz="1800" b="1" kern="1200">
                          <a:solidFill>
                            <a:srgbClr val="298FC2"/>
                          </a:solidFill>
                          <a:latin typeface="+mn-lt"/>
                          <a:ea typeface="ＭＳ Ｐゴシック"/>
                          <a:cs typeface="+mn-cs"/>
                        </a:rPr>
                        <a:t>1</a:t>
                      </a:r>
                    </a:p>
                  </a:txBody>
                  <a:tcPr anchor="ctr">
                    <a:lnL w="12700" cmpd="sng">
                      <a:noFill/>
                    </a:lnL>
                    <a:lnR w="12700" cap="flat" cmpd="sng" algn="ctr">
                      <a:solidFill>
                        <a:schemeClr val="bg1">
                          <a:lumMod val="85000"/>
                        </a:schemeClr>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lvl="1" fontAlgn="base">
                        <a:spcBef>
                          <a:spcPct val="0"/>
                        </a:spcBef>
                        <a:spcAft>
                          <a:spcPct val="0"/>
                        </a:spcAft>
                      </a:pPr>
                      <a:r>
                        <a:rPr lang="en-US" sz="1800" b="1" kern="1200" noProof="0">
                          <a:solidFill>
                            <a:srgbClr val="298FC2"/>
                          </a:solidFill>
                          <a:latin typeface="+mn-lt"/>
                          <a:ea typeface="ＭＳ Ｐゴシック"/>
                          <a:cs typeface="+mn-cs"/>
                        </a:rPr>
                        <a:t>What is your biggest prospecting challenge? </a:t>
                      </a:r>
                    </a:p>
                  </a:txBody>
                  <a:tcPr anchor="ctr">
                    <a:lnL w="12700" cap="flat" cmpd="sng" algn="ctr">
                      <a:solidFill>
                        <a:schemeClr val="bg1">
                          <a:lumMod val="85000"/>
                        </a:schemeClr>
                      </a:solidFill>
                      <a:prstDash val="solid"/>
                      <a:round/>
                      <a:headEnd type="none" w="med" len="med"/>
                      <a:tailEnd type="none" w="med" len="med"/>
                    </a:lnL>
                    <a:lnR w="12700" cmpd="sng">
                      <a:noFill/>
                    </a:lnR>
                    <a:lnT w="12700" cap="flat" cmpd="sng" algn="ctr">
                      <a:no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0"/>
                  </a:ext>
                </a:extLst>
              </a:tr>
              <a:tr h="1091750">
                <a:tc>
                  <a:txBody>
                    <a:bodyPr/>
                    <a:lstStyle/>
                    <a:p>
                      <a:pPr marL="0" indent="0" algn="ctr"/>
                      <a:r>
                        <a:rPr lang="en-US" sz="4400" b="0" kern="1200">
                          <a:solidFill>
                            <a:srgbClr val="C8CFD3"/>
                          </a:solidFill>
                          <a:latin typeface="Arial"/>
                          <a:ea typeface="+mn-ea"/>
                          <a:cs typeface="Arial"/>
                        </a:rPr>
                        <a:t>2</a:t>
                      </a:r>
                    </a:p>
                  </a:txBody>
                  <a:tcPr anchor="ctr">
                    <a:lnL w="12700" cmpd="sng">
                      <a:noFill/>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lvl="1" fontAlgn="base">
                        <a:spcBef>
                          <a:spcPct val="0"/>
                        </a:spcBef>
                        <a:spcAft>
                          <a:spcPct val="0"/>
                        </a:spcAft>
                      </a:pPr>
                      <a:r>
                        <a:rPr lang="en-US" sz="1800" b="1">
                          <a:solidFill>
                            <a:srgbClr val="368727"/>
                          </a:solidFill>
                          <a:ea typeface="ＭＳ Ｐゴシック"/>
                        </a:rPr>
                        <a:t>What has been the most productive prospecting tactic for you?</a:t>
                      </a:r>
                    </a:p>
                  </a:txBody>
                  <a:tcPr anchor="ctr">
                    <a:lnL w="12700" cap="flat" cmpd="sng" algn="ctr">
                      <a:solidFill>
                        <a:schemeClr val="bg1">
                          <a:lumMod val="85000"/>
                        </a:schemeClr>
                      </a:solidFill>
                      <a:prstDash val="solid"/>
                      <a:round/>
                      <a:headEnd type="none" w="med" len="med"/>
                      <a:tailEnd type="none" w="med" len="med"/>
                    </a:lnL>
                    <a:lnR w="12700" cmpd="sng">
                      <a:noFill/>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1"/>
                  </a:ext>
                </a:extLst>
              </a:tr>
              <a:tr h="1091750">
                <a:tc>
                  <a:txBody>
                    <a:bodyPr/>
                    <a:lstStyle/>
                    <a:p>
                      <a:pPr marL="0" indent="0" algn="ctr"/>
                      <a:r>
                        <a:rPr lang="en-US" sz="4400" b="0" kern="1200">
                          <a:solidFill>
                            <a:srgbClr val="C8CFD3"/>
                          </a:solidFill>
                          <a:latin typeface="Arial"/>
                          <a:ea typeface="+mn-ea"/>
                          <a:cs typeface="Arial"/>
                        </a:rPr>
                        <a:t>3</a:t>
                      </a:r>
                    </a:p>
                  </a:txBody>
                  <a:tcPr anchor="ctr">
                    <a:lnL w="12700" cmpd="sng">
                      <a:noFill/>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lvl="1" fontAlgn="base">
                        <a:spcBef>
                          <a:spcPct val="0"/>
                        </a:spcBef>
                        <a:spcAft>
                          <a:spcPct val="0"/>
                        </a:spcAft>
                      </a:pPr>
                      <a:r>
                        <a:rPr lang="en-US" sz="1800" b="1">
                          <a:solidFill>
                            <a:srgbClr val="768692"/>
                          </a:solidFill>
                          <a:ea typeface="ＭＳ Ｐゴシック"/>
                        </a:rPr>
                        <a:t>If you had your desired budget to build an omni-channel prospecting strategy, how would you do it? </a:t>
                      </a:r>
                    </a:p>
                  </a:txBody>
                  <a:tcPr anchor="ctr">
                    <a:lnL w="12700" cap="flat" cmpd="sng" algn="ctr">
                      <a:solidFill>
                        <a:schemeClr val="bg1">
                          <a:lumMod val="85000"/>
                        </a:schemeClr>
                      </a:solidFill>
                      <a:prstDash val="solid"/>
                      <a:round/>
                      <a:headEnd type="none" w="med" len="med"/>
                      <a:tailEnd type="none" w="med" len="med"/>
                    </a:lnL>
                    <a:lnR w="12700" cmpd="sng">
                      <a:noFill/>
                    </a:lnR>
                    <a:lnT w="12700" cap="flat" cmpd="sng" algn="ctr">
                      <a:solidFill>
                        <a:schemeClr val="bg1">
                          <a:lumMod val="85000"/>
                        </a:schemeClr>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2"/>
                  </a:ext>
                </a:extLst>
              </a:tr>
            </a:tbl>
          </a:graphicData>
        </a:graphic>
      </p:graphicFrame>
      <p:sp>
        <p:nvSpPr>
          <p:cNvPr id="5" name="Oval 4">
            <a:extLst>
              <a:ext uri="{FF2B5EF4-FFF2-40B4-BE49-F238E27FC236}">
                <a16:creationId xmlns:a16="http://schemas.microsoft.com/office/drawing/2014/main" id="{935B12C8-4EFE-2F6D-29B8-ACD47399A7BC}"/>
              </a:ext>
            </a:extLst>
          </p:cNvPr>
          <p:cNvSpPr/>
          <p:nvPr/>
        </p:nvSpPr>
        <p:spPr bwMode="auto">
          <a:xfrm>
            <a:off x="733168" y="1945362"/>
            <a:ext cx="790422" cy="790422"/>
          </a:xfrm>
          <a:prstGeom prst="ellipse">
            <a:avLst/>
          </a:prstGeom>
          <a:solidFill>
            <a:schemeClr val="hlink"/>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sz="2400" b="1" i="0" u="none" strike="noStrike" kern="1200" cap="none" spc="0" normalizeH="0" baseline="0" noProof="0">
                <a:ln>
                  <a:noFill/>
                </a:ln>
                <a:solidFill>
                  <a:srgbClr val="FFFFFF"/>
                </a:solidFill>
                <a:effectLst/>
                <a:uLnTx/>
                <a:uFillTx/>
                <a:latin typeface="Arial" charset="0"/>
                <a:ea typeface="ＭＳ Ｐゴシック" charset="-128"/>
                <a:cs typeface="+mn-cs"/>
              </a:rPr>
              <a:t>1</a:t>
            </a:r>
          </a:p>
        </p:txBody>
      </p:sp>
      <p:sp>
        <p:nvSpPr>
          <p:cNvPr id="7" name="Oval 6">
            <a:extLst>
              <a:ext uri="{FF2B5EF4-FFF2-40B4-BE49-F238E27FC236}">
                <a16:creationId xmlns:a16="http://schemas.microsoft.com/office/drawing/2014/main" id="{9897C597-A741-1A1C-A52E-34DE5CBDF110}"/>
              </a:ext>
            </a:extLst>
          </p:cNvPr>
          <p:cNvSpPr/>
          <p:nvPr/>
        </p:nvSpPr>
        <p:spPr bwMode="auto">
          <a:xfrm>
            <a:off x="733168" y="2986064"/>
            <a:ext cx="790422" cy="790422"/>
          </a:xfrm>
          <a:prstGeom prst="ellipse">
            <a:avLst/>
          </a:prstGeom>
          <a:solidFill>
            <a:srgbClr val="4B7838"/>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sz="2400" b="1" i="0" u="none" strike="noStrike" kern="1200" cap="none" spc="0" normalizeH="0" baseline="0" noProof="0">
                <a:ln>
                  <a:noFill/>
                </a:ln>
                <a:solidFill>
                  <a:srgbClr val="FFFFFF"/>
                </a:solidFill>
                <a:effectLst/>
                <a:uLnTx/>
                <a:uFillTx/>
                <a:latin typeface="Arial" charset="0"/>
                <a:ea typeface="ＭＳ Ｐゴシック" charset="-128"/>
                <a:cs typeface="+mn-cs"/>
              </a:rPr>
              <a:t>2</a:t>
            </a:r>
          </a:p>
        </p:txBody>
      </p:sp>
      <p:sp>
        <p:nvSpPr>
          <p:cNvPr id="8" name="Oval 7">
            <a:extLst>
              <a:ext uri="{FF2B5EF4-FFF2-40B4-BE49-F238E27FC236}">
                <a16:creationId xmlns:a16="http://schemas.microsoft.com/office/drawing/2014/main" id="{113DC358-4068-B24C-7616-D5F74A63DDE9}"/>
              </a:ext>
            </a:extLst>
          </p:cNvPr>
          <p:cNvSpPr/>
          <p:nvPr/>
        </p:nvSpPr>
        <p:spPr bwMode="auto">
          <a:xfrm>
            <a:off x="733168" y="4067889"/>
            <a:ext cx="790422" cy="790422"/>
          </a:xfrm>
          <a:prstGeom prst="ellipse">
            <a:avLst/>
          </a:prstGeom>
          <a:solidFill>
            <a:schemeClr val="bg1">
              <a:lumMod val="50000"/>
            </a:schemeClr>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sz="2400" b="1" i="0" u="none" strike="noStrike" kern="1200" cap="none" spc="0" normalizeH="0" baseline="0" noProof="0">
                <a:ln>
                  <a:noFill/>
                </a:ln>
                <a:solidFill>
                  <a:srgbClr val="FFFFFF"/>
                </a:solidFill>
                <a:effectLst/>
                <a:uLnTx/>
                <a:uFillTx/>
                <a:latin typeface="Arial" charset="0"/>
                <a:ea typeface="ＭＳ Ｐゴシック" charset="-128"/>
                <a:cs typeface="+mn-cs"/>
              </a:rPr>
              <a:t>3</a:t>
            </a:r>
          </a:p>
        </p:txBody>
      </p:sp>
      <p:sp>
        <p:nvSpPr>
          <p:cNvPr id="6" name="TextBox 5">
            <a:extLst>
              <a:ext uri="{FF2B5EF4-FFF2-40B4-BE49-F238E27FC236}">
                <a16:creationId xmlns:a16="http://schemas.microsoft.com/office/drawing/2014/main" id="{A85A38C0-0747-EA7C-9B83-D1D337D365A8}"/>
              </a:ext>
            </a:extLst>
          </p:cNvPr>
          <p:cNvSpPr txBox="1"/>
          <p:nvPr/>
        </p:nvSpPr>
        <p:spPr>
          <a:xfrm>
            <a:off x="5204530" y="6588644"/>
            <a:ext cx="1036471" cy="246221"/>
          </a:xfrm>
          <a:prstGeom prst="rect">
            <a:avLst/>
          </a:prstGeom>
          <a:noFill/>
        </p:spPr>
        <p:txBody>
          <a:bodyPr wrap="square">
            <a:spAutoFit/>
          </a:bodyPr>
          <a:lstStyle/>
          <a:p>
            <a:pPr marL="0" marR="0" lvl="0" indent="0" algn="l" defTabSz="914400" rtl="0" eaLnBrk="1" fontAlgn="base" latinLnBrk="0" hangingPunct="1">
              <a:lnSpc>
                <a:spcPct val="100000"/>
              </a:lnSpc>
              <a:spcBef>
                <a:spcPts val="372"/>
              </a:spcBef>
              <a:spcAft>
                <a:spcPct val="0"/>
              </a:spcAft>
              <a:buClrTx/>
              <a:buSzTx/>
              <a:buFontTx/>
              <a:buNone/>
              <a:tabLst/>
              <a:defRPr/>
            </a:pPr>
            <a:r>
              <a:rPr lang="en-US" sz="1000" dirty="0">
                <a:solidFill>
                  <a:srgbClr val="000000"/>
                </a:solidFill>
                <a:latin typeface="Arial"/>
              </a:rPr>
              <a:t>1174561.1.0</a:t>
            </a:r>
          </a:p>
        </p:txBody>
      </p:sp>
    </p:spTree>
    <p:custDataLst>
      <p:tags r:id="rId1"/>
    </p:custDataLst>
    <p:extLst>
      <p:ext uri="{BB962C8B-B14F-4D97-AF65-F5344CB8AC3E}">
        <p14:creationId xmlns:p14="http://schemas.microsoft.com/office/powerpoint/2010/main" val="200272964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39256FE-93D3-ECBD-D8B8-EC7738B64C91}"/>
              </a:ext>
            </a:extLst>
          </p:cNvPr>
          <p:cNvSpPr>
            <a:spLocks noGrp="1"/>
          </p:cNvSpPr>
          <p:nvPr>
            <p:ph type="ctrTitle"/>
          </p:nvPr>
        </p:nvSpPr>
        <p:spPr/>
        <p:txBody>
          <a:bodyPr/>
          <a:lstStyle/>
          <a:p>
            <a:r>
              <a:rPr lang="en-US" dirty="0"/>
              <a:t>Expand client relationships</a:t>
            </a:r>
          </a:p>
        </p:txBody>
      </p:sp>
      <p:sp>
        <p:nvSpPr>
          <p:cNvPr id="3" name="Subtitle 2">
            <a:extLst>
              <a:ext uri="{FF2B5EF4-FFF2-40B4-BE49-F238E27FC236}">
                <a16:creationId xmlns:a16="http://schemas.microsoft.com/office/drawing/2014/main" id="{FCB0AC65-0F9C-6698-B79E-1DE7B684014B}"/>
              </a:ext>
            </a:extLst>
          </p:cNvPr>
          <p:cNvSpPr>
            <a:spLocks noGrp="1"/>
          </p:cNvSpPr>
          <p:nvPr>
            <p:ph type="subTitle" idx="1"/>
          </p:nvPr>
        </p:nvSpPr>
        <p:spPr/>
        <p:txBody>
          <a:bodyPr/>
          <a:lstStyle/>
          <a:p>
            <a:r>
              <a:rPr lang="en-US" dirty="0"/>
              <a:t>A part of the Organic Growth framework</a:t>
            </a:r>
          </a:p>
        </p:txBody>
      </p:sp>
      <p:sp>
        <p:nvSpPr>
          <p:cNvPr id="11" name="Slide Number Placeholder 4">
            <a:extLst>
              <a:ext uri="{FF2B5EF4-FFF2-40B4-BE49-F238E27FC236}">
                <a16:creationId xmlns:a16="http://schemas.microsoft.com/office/drawing/2014/main" id="{26443C12-5073-46E3-A207-0BEE3D9BC55A}"/>
              </a:ext>
            </a:extLst>
          </p:cNvPr>
          <p:cNvSpPr txBox="1">
            <a:spLocks/>
          </p:cNvSpPr>
          <p:nvPr/>
        </p:nvSpPr>
        <p:spPr>
          <a:xfrm>
            <a:off x="266858" y="6452699"/>
            <a:ext cx="437173" cy="268288"/>
          </a:xfrm>
          <a:prstGeom prst="rect">
            <a:avLst/>
          </a:prstGeom>
        </p:spPr>
        <p:txBody>
          <a:bodyPr/>
          <a:lstStyle>
            <a:defPPr>
              <a:defRPr lang="en-US"/>
            </a:defPPr>
            <a:lvl1pPr algn="l" rtl="0" fontAlgn="base">
              <a:spcBef>
                <a:spcPct val="0"/>
              </a:spcBef>
              <a:spcAft>
                <a:spcPct val="0"/>
              </a:spcAft>
              <a:defRPr sz="1500" kern="1200">
                <a:solidFill>
                  <a:schemeClr val="tx1"/>
                </a:solidFill>
                <a:latin typeface="Arial" pitchFamily="34" charset="0"/>
                <a:ea typeface="ＭＳ Ｐゴシック"/>
                <a:cs typeface="ＭＳ Ｐゴシック"/>
              </a:defRPr>
            </a:lvl1pPr>
            <a:lvl2pPr marL="566038" algn="l" rtl="0" fontAlgn="base">
              <a:spcBef>
                <a:spcPct val="0"/>
              </a:spcBef>
              <a:spcAft>
                <a:spcPct val="0"/>
              </a:spcAft>
              <a:defRPr sz="1500" kern="1200">
                <a:solidFill>
                  <a:schemeClr val="tx1"/>
                </a:solidFill>
                <a:latin typeface="Arial" pitchFamily="34" charset="0"/>
                <a:ea typeface="ＭＳ Ｐゴシック"/>
                <a:cs typeface="ＭＳ Ｐゴシック"/>
              </a:defRPr>
            </a:lvl2pPr>
            <a:lvl3pPr marL="1132076" algn="l" rtl="0" fontAlgn="base">
              <a:spcBef>
                <a:spcPct val="0"/>
              </a:spcBef>
              <a:spcAft>
                <a:spcPct val="0"/>
              </a:spcAft>
              <a:defRPr sz="1500" kern="1200">
                <a:solidFill>
                  <a:schemeClr val="tx1"/>
                </a:solidFill>
                <a:latin typeface="Arial" pitchFamily="34" charset="0"/>
                <a:ea typeface="ＭＳ Ｐゴシック"/>
                <a:cs typeface="ＭＳ Ｐゴシック"/>
              </a:defRPr>
            </a:lvl3pPr>
            <a:lvl4pPr marL="1698112" algn="l" rtl="0" fontAlgn="base">
              <a:spcBef>
                <a:spcPct val="0"/>
              </a:spcBef>
              <a:spcAft>
                <a:spcPct val="0"/>
              </a:spcAft>
              <a:defRPr sz="1500" kern="1200">
                <a:solidFill>
                  <a:schemeClr val="tx1"/>
                </a:solidFill>
                <a:latin typeface="Arial" pitchFamily="34" charset="0"/>
                <a:ea typeface="ＭＳ Ｐゴシック"/>
                <a:cs typeface="ＭＳ Ｐゴシック"/>
              </a:defRPr>
            </a:lvl4pPr>
            <a:lvl5pPr marL="2264150" algn="l" rtl="0" fontAlgn="base">
              <a:spcBef>
                <a:spcPct val="0"/>
              </a:spcBef>
              <a:spcAft>
                <a:spcPct val="0"/>
              </a:spcAft>
              <a:defRPr sz="1500" kern="1200">
                <a:solidFill>
                  <a:schemeClr val="tx1"/>
                </a:solidFill>
                <a:latin typeface="Arial" pitchFamily="34" charset="0"/>
                <a:ea typeface="ＭＳ Ｐゴシック"/>
                <a:cs typeface="ＭＳ Ｐゴシック"/>
              </a:defRPr>
            </a:lvl5pPr>
            <a:lvl6pPr marL="2830188" algn="l" defTabSz="1132076" rtl="0" eaLnBrk="1" latinLnBrk="0" hangingPunct="1">
              <a:defRPr sz="1500" kern="1200">
                <a:solidFill>
                  <a:schemeClr val="tx1"/>
                </a:solidFill>
                <a:latin typeface="Arial" pitchFamily="34" charset="0"/>
                <a:ea typeface="ＭＳ Ｐゴシック"/>
                <a:cs typeface="ＭＳ Ｐゴシック"/>
              </a:defRPr>
            </a:lvl6pPr>
            <a:lvl7pPr marL="3396226" algn="l" defTabSz="1132076" rtl="0" eaLnBrk="1" latinLnBrk="0" hangingPunct="1">
              <a:defRPr sz="1500" kern="1200">
                <a:solidFill>
                  <a:schemeClr val="tx1"/>
                </a:solidFill>
                <a:latin typeface="Arial" pitchFamily="34" charset="0"/>
                <a:ea typeface="ＭＳ Ｐゴシック"/>
                <a:cs typeface="ＭＳ Ｐゴシック"/>
              </a:defRPr>
            </a:lvl7pPr>
            <a:lvl8pPr marL="3962262" algn="l" defTabSz="1132076" rtl="0" eaLnBrk="1" latinLnBrk="0" hangingPunct="1">
              <a:defRPr sz="1500" kern="1200">
                <a:solidFill>
                  <a:schemeClr val="tx1"/>
                </a:solidFill>
                <a:latin typeface="Arial" pitchFamily="34" charset="0"/>
                <a:ea typeface="ＭＳ Ｐゴシック"/>
                <a:cs typeface="ＭＳ Ｐゴシック"/>
              </a:defRPr>
            </a:lvl8pPr>
            <a:lvl9pPr marL="4528300" algn="l" defTabSz="1132076" rtl="0" eaLnBrk="1" latinLnBrk="0" hangingPunct="1">
              <a:defRPr sz="1500" kern="1200">
                <a:solidFill>
                  <a:schemeClr val="tx1"/>
                </a:solidFill>
                <a:latin typeface="Arial" pitchFamily="34" charset="0"/>
                <a:ea typeface="ＭＳ Ｐゴシック"/>
                <a:cs typeface="ＭＳ Ｐゴシック"/>
              </a:defRPr>
            </a:lvl9pPr>
          </a:lstStyle>
          <a:p>
            <a:pPr>
              <a:defRPr/>
            </a:pPr>
            <a:fld id="{E6474CC2-1230-4213-AD1A-4B2FEEABA7A1}" type="slidenum">
              <a:rPr lang="en-US" sz="1000" smtClean="0">
                <a:solidFill>
                  <a:schemeClr val="bg1"/>
                </a:solidFill>
              </a:rPr>
              <a:pPr>
                <a:defRPr/>
              </a:pPr>
              <a:t>14</a:t>
            </a:fld>
            <a:endParaRPr lang="en-US" sz="1000">
              <a:solidFill>
                <a:schemeClr val="bg1"/>
              </a:solidFill>
            </a:endParaRPr>
          </a:p>
        </p:txBody>
      </p:sp>
      <p:sp>
        <p:nvSpPr>
          <p:cNvPr id="4" name="TextBox 3">
            <a:extLst>
              <a:ext uri="{FF2B5EF4-FFF2-40B4-BE49-F238E27FC236}">
                <a16:creationId xmlns:a16="http://schemas.microsoft.com/office/drawing/2014/main" id="{7574902B-CF20-8E56-7A22-079874D60499}"/>
              </a:ext>
            </a:extLst>
          </p:cNvPr>
          <p:cNvSpPr txBox="1"/>
          <p:nvPr/>
        </p:nvSpPr>
        <p:spPr>
          <a:xfrm>
            <a:off x="5204530" y="6588644"/>
            <a:ext cx="1036471" cy="246221"/>
          </a:xfrm>
          <a:prstGeom prst="rect">
            <a:avLst/>
          </a:prstGeom>
          <a:noFill/>
        </p:spPr>
        <p:txBody>
          <a:bodyPr wrap="square">
            <a:spAutoFit/>
          </a:bodyPr>
          <a:lstStyle/>
          <a:p>
            <a:pPr marL="0" marR="0" lvl="0" indent="0" algn="l" defTabSz="914400" rtl="0" eaLnBrk="1" fontAlgn="base" latinLnBrk="0" hangingPunct="1">
              <a:lnSpc>
                <a:spcPct val="100000"/>
              </a:lnSpc>
              <a:spcBef>
                <a:spcPts val="372"/>
              </a:spcBef>
              <a:spcAft>
                <a:spcPct val="0"/>
              </a:spcAft>
              <a:buClrTx/>
              <a:buSzTx/>
              <a:buFontTx/>
              <a:buNone/>
              <a:tabLst/>
              <a:defRPr/>
            </a:pPr>
            <a:r>
              <a:rPr lang="en-US" sz="1000" dirty="0">
                <a:solidFill>
                  <a:schemeClr val="bg1"/>
                </a:solidFill>
                <a:latin typeface="Arial"/>
              </a:rPr>
              <a:t>1174561.1.0</a:t>
            </a:r>
          </a:p>
        </p:txBody>
      </p:sp>
    </p:spTree>
    <p:extLst>
      <p:ext uri="{BB962C8B-B14F-4D97-AF65-F5344CB8AC3E}">
        <p14:creationId xmlns:p14="http://schemas.microsoft.com/office/powerpoint/2010/main" val="349491064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lide Number Placeholder 8"/>
          <p:cNvSpPr>
            <a:spLocks noGrp="1"/>
          </p:cNvSpPr>
          <p:nvPr>
            <p:ph type="sldNum" sz="quarter" idx="14"/>
          </p:nvPr>
        </p:nvSpPr>
        <p:spPr>
          <a:xfrm>
            <a:off x="0" y="6382513"/>
            <a:ext cx="437173" cy="268288"/>
          </a:xfrm>
        </p:spPr>
        <p:txBody>
          <a:bodyPr/>
          <a:lstStyle/>
          <a:p>
            <a:pPr>
              <a:defRPr/>
            </a:pPr>
            <a:fld id="{E6474CC2-1230-4213-AD1A-4B2FEEABA7A1}" type="slidenum">
              <a:rPr lang="en-US" smtClean="0"/>
              <a:pPr>
                <a:defRPr/>
              </a:pPr>
              <a:t>15</a:t>
            </a:fld>
            <a:endParaRPr lang="en-US" dirty="0"/>
          </a:p>
        </p:txBody>
      </p:sp>
      <p:sp>
        <p:nvSpPr>
          <p:cNvPr id="5" name="TextBox 4">
            <a:extLst>
              <a:ext uri="{FF2B5EF4-FFF2-40B4-BE49-F238E27FC236}">
                <a16:creationId xmlns:a16="http://schemas.microsoft.com/office/drawing/2014/main" id="{2A174F9D-6D63-D202-4240-1A3E17C260D5}"/>
              </a:ext>
            </a:extLst>
          </p:cNvPr>
          <p:cNvSpPr txBox="1"/>
          <p:nvPr/>
        </p:nvSpPr>
        <p:spPr>
          <a:xfrm>
            <a:off x="572548" y="6307061"/>
            <a:ext cx="7480882" cy="400110"/>
          </a:xfrm>
          <a:prstGeom prst="rect">
            <a:avLst/>
          </a:prstGeom>
          <a:noFill/>
        </p:spPr>
        <p:txBody>
          <a:bodyPr wrap="square">
            <a:spAutoFit/>
          </a:bodyPr>
          <a:lstStyle/>
          <a:p>
            <a:r>
              <a:rPr lang="en-US" sz="1000" dirty="0">
                <a:solidFill>
                  <a:srgbClr val="000000"/>
                </a:solidFill>
                <a:latin typeface="Arial" charset="0"/>
                <a:ea typeface="ＭＳ Ｐゴシック" charset="-128"/>
                <a:cs typeface="+mn-cs"/>
              </a:rPr>
              <a:t>Source: 2024 Fidelity Investor Insights Study</a:t>
            </a:r>
          </a:p>
          <a:p>
            <a:r>
              <a:rPr lang="en-US" sz="1000" dirty="0">
                <a:solidFill>
                  <a:srgbClr val="000000"/>
                </a:solidFill>
                <a:latin typeface="Arial" charset="0"/>
                <a:ea typeface="ＭＳ Ｐゴシック" charset="-128"/>
                <a:cs typeface="+mn-cs"/>
              </a:rPr>
              <a:t>* Generations defined: Boomers+ (born 1928-1964), Gen X (born 1965-1980), Gen Y (1981-1996), and Gen Z (born 1997-2012)</a:t>
            </a:r>
          </a:p>
        </p:txBody>
      </p:sp>
      <p:sp>
        <p:nvSpPr>
          <p:cNvPr id="7" name="Title 1">
            <a:extLst>
              <a:ext uri="{FF2B5EF4-FFF2-40B4-BE49-F238E27FC236}">
                <a16:creationId xmlns:a16="http://schemas.microsoft.com/office/drawing/2014/main" id="{F5606AAA-371E-66EB-72EF-4E14C77352B2}"/>
              </a:ext>
            </a:extLst>
          </p:cNvPr>
          <p:cNvSpPr>
            <a:spLocks noGrp="1"/>
          </p:cNvSpPr>
          <p:nvPr>
            <p:ph type="title"/>
          </p:nvPr>
        </p:nvSpPr>
        <p:spPr>
          <a:xfrm>
            <a:off x="422820" y="228600"/>
            <a:ext cx="10918280" cy="838200"/>
          </a:xfrm>
        </p:spPr>
        <p:txBody>
          <a:bodyPr/>
          <a:lstStyle/>
          <a:p>
            <a:r>
              <a:rPr lang="en-US">
                <a:sym typeface="Wingdings" panose="05000000000000000000" pitchFamily="2" charset="2"/>
              </a:rPr>
              <a:t>Deepen relationships with your existing clients with a more personalized approach</a:t>
            </a:r>
            <a:endParaRPr lang="en-US"/>
          </a:p>
        </p:txBody>
      </p:sp>
      <p:sp>
        <p:nvSpPr>
          <p:cNvPr id="8" name="TextBox 7">
            <a:extLst>
              <a:ext uri="{FF2B5EF4-FFF2-40B4-BE49-F238E27FC236}">
                <a16:creationId xmlns:a16="http://schemas.microsoft.com/office/drawing/2014/main" id="{556A1B9C-096A-16B0-B997-92114273D35E}"/>
              </a:ext>
            </a:extLst>
          </p:cNvPr>
          <p:cNvSpPr txBox="1"/>
          <p:nvPr/>
        </p:nvSpPr>
        <p:spPr>
          <a:xfrm>
            <a:off x="794283" y="1904216"/>
            <a:ext cx="4662527" cy="830997"/>
          </a:xfrm>
          <a:prstGeom prst="rect">
            <a:avLst/>
          </a:prstGeom>
          <a:noFill/>
        </p:spPr>
        <p:txBody>
          <a:bodyPr wrap="square" rtlCol="0">
            <a:spAutoFit/>
          </a:bodyPr>
          <a:lstStyle/>
          <a:p>
            <a:r>
              <a:rPr lang="en-US" sz="1600"/>
              <a:t>Nearly </a:t>
            </a:r>
            <a:r>
              <a:rPr lang="en-US" sz="1600" b="1">
                <a:solidFill>
                  <a:srgbClr val="7A9A3D"/>
                </a:solidFill>
              </a:rPr>
              <a:t>two-thirds of Gen YZ investors </a:t>
            </a:r>
            <a:r>
              <a:rPr lang="en-US" sz="1600"/>
              <a:t>and </a:t>
            </a:r>
            <a:r>
              <a:rPr lang="en-US" sz="1600" b="1">
                <a:solidFill>
                  <a:srgbClr val="298FC2"/>
                </a:solidFill>
              </a:rPr>
              <a:t>half of Gen X investors</a:t>
            </a:r>
            <a:r>
              <a:rPr lang="en-US" sz="1600"/>
              <a:t> seek services beyond money management and advice.</a:t>
            </a:r>
          </a:p>
        </p:txBody>
      </p:sp>
      <p:sp>
        <p:nvSpPr>
          <p:cNvPr id="10" name="Freeform 5">
            <a:extLst>
              <a:ext uri="{FF2B5EF4-FFF2-40B4-BE49-F238E27FC236}">
                <a16:creationId xmlns:a16="http://schemas.microsoft.com/office/drawing/2014/main" id="{5A8B51DD-EC7C-DA85-91FE-DCE7DE23CDFD}"/>
              </a:ext>
            </a:extLst>
          </p:cNvPr>
          <p:cNvSpPr>
            <a:spLocks noEditPoints="1"/>
          </p:cNvSpPr>
          <p:nvPr/>
        </p:nvSpPr>
        <p:spPr bwMode="auto">
          <a:xfrm flipH="1">
            <a:off x="2147066" y="3986466"/>
            <a:ext cx="191331" cy="401480"/>
          </a:xfrm>
          <a:custGeom>
            <a:avLst/>
            <a:gdLst>
              <a:gd name="T0" fmla="*/ 8 w 44"/>
              <a:gd name="T1" fmla="*/ 14 h 92"/>
              <a:gd name="T2" fmla="*/ 22 w 44"/>
              <a:gd name="T3" fmla="*/ 0 h 92"/>
              <a:gd name="T4" fmla="*/ 36 w 44"/>
              <a:gd name="T5" fmla="*/ 14 h 92"/>
              <a:gd name="T6" fmla="*/ 22 w 44"/>
              <a:gd name="T7" fmla="*/ 28 h 92"/>
              <a:gd name="T8" fmla="*/ 8 w 44"/>
              <a:gd name="T9" fmla="*/ 14 h 92"/>
              <a:gd name="T10" fmla="*/ 44 w 44"/>
              <a:gd name="T11" fmla="*/ 36 h 92"/>
              <a:gd name="T12" fmla="*/ 0 w 44"/>
              <a:gd name="T13" fmla="*/ 36 h 92"/>
              <a:gd name="T14" fmla="*/ 14 w 44"/>
              <a:gd name="T15" fmla="*/ 66 h 92"/>
              <a:gd name="T16" fmla="*/ 14 w 44"/>
              <a:gd name="T17" fmla="*/ 92 h 92"/>
              <a:gd name="T18" fmla="*/ 30 w 44"/>
              <a:gd name="T19" fmla="*/ 92 h 92"/>
              <a:gd name="T20" fmla="*/ 30 w 44"/>
              <a:gd name="T21" fmla="*/ 66 h 92"/>
              <a:gd name="T22" fmla="*/ 44 w 44"/>
              <a:gd name="T23" fmla="*/ 36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4" h="92">
                <a:moveTo>
                  <a:pt x="8" y="14"/>
                </a:moveTo>
                <a:cubicBezTo>
                  <a:pt x="8" y="6"/>
                  <a:pt x="14" y="0"/>
                  <a:pt x="22" y="0"/>
                </a:cubicBezTo>
                <a:cubicBezTo>
                  <a:pt x="30" y="0"/>
                  <a:pt x="36" y="6"/>
                  <a:pt x="36" y="14"/>
                </a:cubicBezTo>
                <a:cubicBezTo>
                  <a:pt x="36" y="22"/>
                  <a:pt x="30" y="28"/>
                  <a:pt x="22" y="28"/>
                </a:cubicBezTo>
                <a:cubicBezTo>
                  <a:pt x="14" y="28"/>
                  <a:pt x="8" y="22"/>
                  <a:pt x="8" y="14"/>
                </a:cubicBezTo>
                <a:close/>
                <a:moveTo>
                  <a:pt x="44" y="36"/>
                </a:moveTo>
                <a:cubicBezTo>
                  <a:pt x="0" y="36"/>
                  <a:pt x="0" y="36"/>
                  <a:pt x="0" y="36"/>
                </a:cubicBezTo>
                <a:cubicBezTo>
                  <a:pt x="0" y="52"/>
                  <a:pt x="6" y="62"/>
                  <a:pt x="14" y="66"/>
                </a:cubicBezTo>
                <a:cubicBezTo>
                  <a:pt x="14" y="92"/>
                  <a:pt x="14" y="92"/>
                  <a:pt x="14" y="92"/>
                </a:cubicBezTo>
                <a:cubicBezTo>
                  <a:pt x="30" y="92"/>
                  <a:pt x="30" y="92"/>
                  <a:pt x="30" y="92"/>
                </a:cubicBezTo>
                <a:cubicBezTo>
                  <a:pt x="30" y="66"/>
                  <a:pt x="30" y="66"/>
                  <a:pt x="30" y="66"/>
                </a:cubicBezTo>
                <a:cubicBezTo>
                  <a:pt x="38" y="62"/>
                  <a:pt x="44" y="52"/>
                  <a:pt x="44" y="36"/>
                </a:cubicBezTo>
                <a:close/>
              </a:path>
            </a:pathLst>
          </a:custGeom>
          <a:solidFill>
            <a:srgbClr val="A9D2E7"/>
          </a:solidFill>
          <a:ln w="12700" cap="flat">
            <a:solidFill>
              <a:srgbClr val="298FC2"/>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Freeform 6">
            <a:extLst>
              <a:ext uri="{FF2B5EF4-FFF2-40B4-BE49-F238E27FC236}">
                <a16:creationId xmlns:a16="http://schemas.microsoft.com/office/drawing/2014/main" id="{4480A9DD-2F21-8323-5AC3-8C90C4D9A58F}"/>
              </a:ext>
            </a:extLst>
          </p:cNvPr>
          <p:cNvSpPr>
            <a:spLocks noEditPoints="1"/>
          </p:cNvSpPr>
          <p:nvPr/>
        </p:nvSpPr>
        <p:spPr bwMode="auto">
          <a:xfrm flipH="1">
            <a:off x="2847278" y="3986466"/>
            <a:ext cx="191331" cy="401480"/>
          </a:xfrm>
          <a:custGeom>
            <a:avLst/>
            <a:gdLst>
              <a:gd name="T0" fmla="*/ 8 w 44"/>
              <a:gd name="T1" fmla="*/ 14 h 92"/>
              <a:gd name="T2" fmla="*/ 22 w 44"/>
              <a:gd name="T3" fmla="*/ 0 h 92"/>
              <a:gd name="T4" fmla="*/ 36 w 44"/>
              <a:gd name="T5" fmla="*/ 14 h 92"/>
              <a:gd name="T6" fmla="*/ 22 w 44"/>
              <a:gd name="T7" fmla="*/ 28 h 92"/>
              <a:gd name="T8" fmla="*/ 8 w 44"/>
              <a:gd name="T9" fmla="*/ 14 h 92"/>
              <a:gd name="T10" fmla="*/ 22 w 44"/>
              <a:gd name="T11" fmla="*/ 34 h 92"/>
              <a:gd name="T12" fmla="*/ 0 w 44"/>
              <a:gd name="T13" fmla="*/ 72 h 92"/>
              <a:gd name="T14" fmla="*/ 14 w 44"/>
              <a:gd name="T15" fmla="*/ 72 h 92"/>
              <a:gd name="T16" fmla="*/ 14 w 44"/>
              <a:gd name="T17" fmla="*/ 92 h 92"/>
              <a:gd name="T18" fmla="*/ 30 w 44"/>
              <a:gd name="T19" fmla="*/ 92 h 92"/>
              <a:gd name="T20" fmla="*/ 30 w 44"/>
              <a:gd name="T21" fmla="*/ 72 h 92"/>
              <a:gd name="T22" fmla="*/ 44 w 44"/>
              <a:gd name="T23" fmla="*/ 72 h 92"/>
              <a:gd name="T24" fmla="*/ 22 w 44"/>
              <a:gd name="T25" fmla="*/ 34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4" h="92">
                <a:moveTo>
                  <a:pt x="8" y="14"/>
                </a:moveTo>
                <a:cubicBezTo>
                  <a:pt x="8" y="6"/>
                  <a:pt x="14" y="0"/>
                  <a:pt x="22" y="0"/>
                </a:cubicBezTo>
                <a:cubicBezTo>
                  <a:pt x="30" y="0"/>
                  <a:pt x="36" y="6"/>
                  <a:pt x="36" y="14"/>
                </a:cubicBezTo>
                <a:cubicBezTo>
                  <a:pt x="36" y="22"/>
                  <a:pt x="30" y="28"/>
                  <a:pt x="22" y="28"/>
                </a:cubicBezTo>
                <a:cubicBezTo>
                  <a:pt x="14" y="28"/>
                  <a:pt x="8" y="22"/>
                  <a:pt x="8" y="14"/>
                </a:cubicBezTo>
                <a:close/>
                <a:moveTo>
                  <a:pt x="22" y="34"/>
                </a:moveTo>
                <a:cubicBezTo>
                  <a:pt x="10" y="34"/>
                  <a:pt x="0" y="52"/>
                  <a:pt x="0" y="72"/>
                </a:cubicBezTo>
                <a:cubicBezTo>
                  <a:pt x="14" y="72"/>
                  <a:pt x="14" y="72"/>
                  <a:pt x="14" y="72"/>
                </a:cubicBezTo>
                <a:cubicBezTo>
                  <a:pt x="14" y="92"/>
                  <a:pt x="14" y="92"/>
                  <a:pt x="14" y="92"/>
                </a:cubicBezTo>
                <a:cubicBezTo>
                  <a:pt x="30" y="92"/>
                  <a:pt x="30" y="92"/>
                  <a:pt x="30" y="92"/>
                </a:cubicBezTo>
                <a:cubicBezTo>
                  <a:pt x="30" y="72"/>
                  <a:pt x="30" y="72"/>
                  <a:pt x="30" y="72"/>
                </a:cubicBezTo>
                <a:cubicBezTo>
                  <a:pt x="44" y="72"/>
                  <a:pt x="44" y="72"/>
                  <a:pt x="44" y="72"/>
                </a:cubicBezTo>
                <a:cubicBezTo>
                  <a:pt x="44" y="52"/>
                  <a:pt x="34" y="34"/>
                  <a:pt x="22" y="34"/>
                </a:cubicBezTo>
                <a:close/>
              </a:path>
            </a:pathLst>
          </a:custGeom>
          <a:solidFill>
            <a:srgbClr val="A9D2E7"/>
          </a:solidFill>
          <a:ln w="12700" cap="flat">
            <a:solidFill>
              <a:srgbClr val="298FC2"/>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6">
            <a:extLst>
              <a:ext uri="{FF2B5EF4-FFF2-40B4-BE49-F238E27FC236}">
                <a16:creationId xmlns:a16="http://schemas.microsoft.com/office/drawing/2014/main" id="{7B835816-B42E-A216-756E-91191FA8AF35}"/>
              </a:ext>
            </a:extLst>
          </p:cNvPr>
          <p:cNvSpPr>
            <a:spLocks noEditPoints="1"/>
          </p:cNvSpPr>
          <p:nvPr/>
        </p:nvSpPr>
        <p:spPr bwMode="auto">
          <a:xfrm flipH="1">
            <a:off x="1913662" y="3986466"/>
            <a:ext cx="191331" cy="401480"/>
          </a:xfrm>
          <a:custGeom>
            <a:avLst/>
            <a:gdLst>
              <a:gd name="T0" fmla="*/ 8 w 44"/>
              <a:gd name="T1" fmla="*/ 14 h 92"/>
              <a:gd name="T2" fmla="*/ 22 w 44"/>
              <a:gd name="T3" fmla="*/ 0 h 92"/>
              <a:gd name="T4" fmla="*/ 36 w 44"/>
              <a:gd name="T5" fmla="*/ 14 h 92"/>
              <a:gd name="T6" fmla="*/ 22 w 44"/>
              <a:gd name="T7" fmla="*/ 28 h 92"/>
              <a:gd name="T8" fmla="*/ 8 w 44"/>
              <a:gd name="T9" fmla="*/ 14 h 92"/>
              <a:gd name="T10" fmla="*/ 22 w 44"/>
              <a:gd name="T11" fmla="*/ 34 h 92"/>
              <a:gd name="T12" fmla="*/ 0 w 44"/>
              <a:gd name="T13" fmla="*/ 72 h 92"/>
              <a:gd name="T14" fmla="*/ 14 w 44"/>
              <a:gd name="T15" fmla="*/ 72 h 92"/>
              <a:gd name="T16" fmla="*/ 14 w 44"/>
              <a:gd name="T17" fmla="*/ 92 h 92"/>
              <a:gd name="T18" fmla="*/ 30 w 44"/>
              <a:gd name="T19" fmla="*/ 92 h 92"/>
              <a:gd name="T20" fmla="*/ 30 w 44"/>
              <a:gd name="T21" fmla="*/ 72 h 92"/>
              <a:gd name="T22" fmla="*/ 44 w 44"/>
              <a:gd name="T23" fmla="*/ 72 h 92"/>
              <a:gd name="T24" fmla="*/ 22 w 44"/>
              <a:gd name="T25" fmla="*/ 34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4" h="92">
                <a:moveTo>
                  <a:pt x="8" y="14"/>
                </a:moveTo>
                <a:cubicBezTo>
                  <a:pt x="8" y="6"/>
                  <a:pt x="14" y="0"/>
                  <a:pt x="22" y="0"/>
                </a:cubicBezTo>
                <a:cubicBezTo>
                  <a:pt x="30" y="0"/>
                  <a:pt x="36" y="6"/>
                  <a:pt x="36" y="14"/>
                </a:cubicBezTo>
                <a:cubicBezTo>
                  <a:pt x="36" y="22"/>
                  <a:pt x="30" y="28"/>
                  <a:pt x="22" y="28"/>
                </a:cubicBezTo>
                <a:cubicBezTo>
                  <a:pt x="14" y="28"/>
                  <a:pt x="8" y="22"/>
                  <a:pt x="8" y="14"/>
                </a:cubicBezTo>
                <a:close/>
                <a:moveTo>
                  <a:pt x="22" y="34"/>
                </a:moveTo>
                <a:cubicBezTo>
                  <a:pt x="10" y="34"/>
                  <a:pt x="0" y="52"/>
                  <a:pt x="0" y="72"/>
                </a:cubicBezTo>
                <a:cubicBezTo>
                  <a:pt x="14" y="72"/>
                  <a:pt x="14" y="72"/>
                  <a:pt x="14" y="72"/>
                </a:cubicBezTo>
                <a:cubicBezTo>
                  <a:pt x="14" y="92"/>
                  <a:pt x="14" y="92"/>
                  <a:pt x="14" y="92"/>
                </a:cubicBezTo>
                <a:cubicBezTo>
                  <a:pt x="30" y="92"/>
                  <a:pt x="30" y="92"/>
                  <a:pt x="30" y="92"/>
                </a:cubicBezTo>
                <a:cubicBezTo>
                  <a:pt x="30" y="72"/>
                  <a:pt x="30" y="72"/>
                  <a:pt x="30" y="72"/>
                </a:cubicBezTo>
                <a:cubicBezTo>
                  <a:pt x="44" y="72"/>
                  <a:pt x="44" y="72"/>
                  <a:pt x="44" y="72"/>
                </a:cubicBezTo>
                <a:cubicBezTo>
                  <a:pt x="44" y="52"/>
                  <a:pt x="34" y="34"/>
                  <a:pt x="22" y="34"/>
                </a:cubicBezTo>
                <a:close/>
              </a:path>
            </a:pathLst>
          </a:custGeom>
          <a:solidFill>
            <a:srgbClr val="A9D2E7"/>
          </a:solidFill>
          <a:ln w="12700" cap="flat">
            <a:solidFill>
              <a:srgbClr val="298FC2"/>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Freeform 5">
            <a:extLst>
              <a:ext uri="{FF2B5EF4-FFF2-40B4-BE49-F238E27FC236}">
                <a16:creationId xmlns:a16="http://schemas.microsoft.com/office/drawing/2014/main" id="{F9215E13-8BB9-B837-18EA-E00A4AFD3117}"/>
              </a:ext>
            </a:extLst>
          </p:cNvPr>
          <p:cNvSpPr>
            <a:spLocks noEditPoints="1"/>
          </p:cNvSpPr>
          <p:nvPr/>
        </p:nvSpPr>
        <p:spPr bwMode="auto">
          <a:xfrm flipH="1">
            <a:off x="3080682" y="3986466"/>
            <a:ext cx="191331" cy="401480"/>
          </a:xfrm>
          <a:custGeom>
            <a:avLst/>
            <a:gdLst>
              <a:gd name="T0" fmla="*/ 8 w 44"/>
              <a:gd name="T1" fmla="*/ 14 h 92"/>
              <a:gd name="T2" fmla="*/ 22 w 44"/>
              <a:gd name="T3" fmla="*/ 0 h 92"/>
              <a:gd name="T4" fmla="*/ 36 w 44"/>
              <a:gd name="T5" fmla="*/ 14 h 92"/>
              <a:gd name="T6" fmla="*/ 22 w 44"/>
              <a:gd name="T7" fmla="*/ 28 h 92"/>
              <a:gd name="T8" fmla="*/ 8 w 44"/>
              <a:gd name="T9" fmla="*/ 14 h 92"/>
              <a:gd name="T10" fmla="*/ 44 w 44"/>
              <a:gd name="T11" fmla="*/ 36 h 92"/>
              <a:gd name="T12" fmla="*/ 0 w 44"/>
              <a:gd name="T13" fmla="*/ 36 h 92"/>
              <a:gd name="T14" fmla="*/ 14 w 44"/>
              <a:gd name="T15" fmla="*/ 66 h 92"/>
              <a:gd name="T16" fmla="*/ 14 w 44"/>
              <a:gd name="T17" fmla="*/ 92 h 92"/>
              <a:gd name="T18" fmla="*/ 30 w 44"/>
              <a:gd name="T19" fmla="*/ 92 h 92"/>
              <a:gd name="T20" fmla="*/ 30 w 44"/>
              <a:gd name="T21" fmla="*/ 66 h 92"/>
              <a:gd name="T22" fmla="*/ 44 w 44"/>
              <a:gd name="T23" fmla="*/ 36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4" h="92">
                <a:moveTo>
                  <a:pt x="8" y="14"/>
                </a:moveTo>
                <a:cubicBezTo>
                  <a:pt x="8" y="6"/>
                  <a:pt x="14" y="0"/>
                  <a:pt x="22" y="0"/>
                </a:cubicBezTo>
                <a:cubicBezTo>
                  <a:pt x="30" y="0"/>
                  <a:pt x="36" y="6"/>
                  <a:pt x="36" y="14"/>
                </a:cubicBezTo>
                <a:cubicBezTo>
                  <a:pt x="36" y="22"/>
                  <a:pt x="30" y="28"/>
                  <a:pt x="22" y="28"/>
                </a:cubicBezTo>
                <a:cubicBezTo>
                  <a:pt x="14" y="28"/>
                  <a:pt x="8" y="22"/>
                  <a:pt x="8" y="14"/>
                </a:cubicBezTo>
                <a:close/>
                <a:moveTo>
                  <a:pt x="44" y="36"/>
                </a:moveTo>
                <a:cubicBezTo>
                  <a:pt x="0" y="36"/>
                  <a:pt x="0" y="36"/>
                  <a:pt x="0" y="36"/>
                </a:cubicBezTo>
                <a:cubicBezTo>
                  <a:pt x="0" y="52"/>
                  <a:pt x="6" y="62"/>
                  <a:pt x="14" y="66"/>
                </a:cubicBezTo>
                <a:cubicBezTo>
                  <a:pt x="14" y="92"/>
                  <a:pt x="14" y="92"/>
                  <a:pt x="14" y="92"/>
                </a:cubicBezTo>
                <a:cubicBezTo>
                  <a:pt x="30" y="92"/>
                  <a:pt x="30" y="92"/>
                  <a:pt x="30" y="92"/>
                </a:cubicBezTo>
                <a:cubicBezTo>
                  <a:pt x="30" y="66"/>
                  <a:pt x="30" y="66"/>
                  <a:pt x="30" y="66"/>
                </a:cubicBezTo>
                <a:cubicBezTo>
                  <a:pt x="38" y="62"/>
                  <a:pt x="44" y="52"/>
                  <a:pt x="44" y="36"/>
                </a:cubicBezTo>
                <a:close/>
              </a:path>
            </a:pathLst>
          </a:custGeom>
          <a:gradFill flip="none" rotWithShape="1">
            <a:gsLst>
              <a:gs pos="0">
                <a:srgbClr val="A9D2E7"/>
              </a:gs>
              <a:gs pos="33000">
                <a:schemeClr val="bg1"/>
              </a:gs>
            </a:gsLst>
            <a:lin ang="10800000" scaled="1"/>
            <a:tileRect/>
          </a:gradFill>
          <a:ln w="12700" cap="flat">
            <a:solidFill>
              <a:srgbClr val="298FC2"/>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4" name="Freeform 6">
            <a:extLst>
              <a:ext uri="{FF2B5EF4-FFF2-40B4-BE49-F238E27FC236}">
                <a16:creationId xmlns:a16="http://schemas.microsoft.com/office/drawing/2014/main" id="{BCE98364-462A-E71B-1589-CDA41CA9FAA1}"/>
              </a:ext>
            </a:extLst>
          </p:cNvPr>
          <p:cNvSpPr>
            <a:spLocks noEditPoints="1"/>
          </p:cNvSpPr>
          <p:nvPr/>
        </p:nvSpPr>
        <p:spPr bwMode="auto">
          <a:xfrm flipH="1">
            <a:off x="3780894" y="3986466"/>
            <a:ext cx="191331" cy="401480"/>
          </a:xfrm>
          <a:custGeom>
            <a:avLst/>
            <a:gdLst>
              <a:gd name="T0" fmla="*/ 8 w 44"/>
              <a:gd name="T1" fmla="*/ 14 h 92"/>
              <a:gd name="T2" fmla="*/ 22 w 44"/>
              <a:gd name="T3" fmla="*/ 0 h 92"/>
              <a:gd name="T4" fmla="*/ 36 w 44"/>
              <a:gd name="T5" fmla="*/ 14 h 92"/>
              <a:gd name="T6" fmla="*/ 22 w 44"/>
              <a:gd name="T7" fmla="*/ 28 h 92"/>
              <a:gd name="T8" fmla="*/ 8 w 44"/>
              <a:gd name="T9" fmla="*/ 14 h 92"/>
              <a:gd name="T10" fmla="*/ 22 w 44"/>
              <a:gd name="T11" fmla="*/ 34 h 92"/>
              <a:gd name="T12" fmla="*/ 0 w 44"/>
              <a:gd name="T13" fmla="*/ 72 h 92"/>
              <a:gd name="T14" fmla="*/ 14 w 44"/>
              <a:gd name="T15" fmla="*/ 72 h 92"/>
              <a:gd name="T16" fmla="*/ 14 w 44"/>
              <a:gd name="T17" fmla="*/ 92 h 92"/>
              <a:gd name="T18" fmla="*/ 30 w 44"/>
              <a:gd name="T19" fmla="*/ 92 h 92"/>
              <a:gd name="T20" fmla="*/ 30 w 44"/>
              <a:gd name="T21" fmla="*/ 72 h 92"/>
              <a:gd name="T22" fmla="*/ 44 w 44"/>
              <a:gd name="T23" fmla="*/ 72 h 92"/>
              <a:gd name="T24" fmla="*/ 22 w 44"/>
              <a:gd name="T25" fmla="*/ 34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4" h="92">
                <a:moveTo>
                  <a:pt x="8" y="14"/>
                </a:moveTo>
                <a:cubicBezTo>
                  <a:pt x="8" y="6"/>
                  <a:pt x="14" y="0"/>
                  <a:pt x="22" y="0"/>
                </a:cubicBezTo>
                <a:cubicBezTo>
                  <a:pt x="30" y="0"/>
                  <a:pt x="36" y="6"/>
                  <a:pt x="36" y="14"/>
                </a:cubicBezTo>
                <a:cubicBezTo>
                  <a:pt x="36" y="22"/>
                  <a:pt x="30" y="28"/>
                  <a:pt x="22" y="28"/>
                </a:cubicBezTo>
                <a:cubicBezTo>
                  <a:pt x="14" y="28"/>
                  <a:pt x="8" y="22"/>
                  <a:pt x="8" y="14"/>
                </a:cubicBezTo>
                <a:close/>
                <a:moveTo>
                  <a:pt x="22" y="34"/>
                </a:moveTo>
                <a:cubicBezTo>
                  <a:pt x="10" y="34"/>
                  <a:pt x="0" y="52"/>
                  <a:pt x="0" y="72"/>
                </a:cubicBezTo>
                <a:cubicBezTo>
                  <a:pt x="14" y="72"/>
                  <a:pt x="14" y="72"/>
                  <a:pt x="14" y="72"/>
                </a:cubicBezTo>
                <a:cubicBezTo>
                  <a:pt x="14" y="92"/>
                  <a:pt x="14" y="92"/>
                  <a:pt x="14" y="92"/>
                </a:cubicBezTo>
                <a:cubicBezTo>
                  <a:pt x="30" y="92"/>
                  <a:pt x="30" y="92"/>
                  <a:pt x="30" y="92"/>
                </a:cubicBezTo>
                <a:cubicBezTo>
                  <a:pt x="30" y="72"/>
                  <a:pt x="30" y="72"/>
                  <a:pt x="30" y="72"/>
                </a:cubicBezTo>
                <a:cubicBezTo>
                  <a:pt x="44" y="72"/>
                  <a:pt x="44" y="72"/>
                  <a:pt x="44" y="72"/>
                </a:cubicBezTo>
                <a:cubicBezTo>
                  <a:pt x="44" y="52"/>
                  <a:pt x="34" y="34"/>
                  <a:pt x="22" y="34"/>
                </a:cubicBezTo>
                <a:close/>
              </a:path>
            </a:pathLst>
          </a:custGeom>
          <a:noFill/>
          <a:ln w="12700" cap="flat">
            <a:solidFill>
              <a:srgbClr val="298FC2"/>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5" name="Freeform 5">
            <a:extLst>
              <a:ext uri="{FF2B5EF4-FFF2-40B4-BE49-F238E27FC236}">
                <a16:creationId xmlns:a16="http://schemas.microsoft.com/office/drawing/2014/main" id="{BD365811-96D1-21AD-6723-08DF0E4B682F}"/>
              </a:ext>
            </a:extLst>
          </p:cNvPr>
          <p:cNvSpPr>
            <a:spLocks noEditPoints="1"/>
          </p:cNvSpPr>
          <p:nvPr/>
        </p:nvSpPr>
        <p:spPr bwMode="auto">
          <a:xfrm flipH="1">
            <a:off x="3547490" y="3986466"/>
            <a:ext cx="191331" cy="401480"/>
          </a:xfrm>
          <a:custGeom>
            <a:avLst/>
            <a:gdLst>
              <a:gd name="T0" fmla="*/ 8 w 44"/>
              <a:gd name="T1" fmla="*/ 14 h 92"/>
              <a:gd name="T2" fmla="*/ 22 w 44"/>
              <a:gd name="T3" fmla="*/ 0 h 92"/>
              <a:gd name="T4" fmla="*/ 36 w 44"/>
              <a:gd name="T5" fmla="*/ 14 h 92"/>
              <a:gd name="T6" fmla="*/ 22 w 44"/>
              <a:gd name="T7" fmla="*/ 28 h 92"/>
              <a:gd name="T8" fmla="*/ 8 w 44"/>
              <a:gd name="T9" fmla="*/ 14 h 92"/>
              <a:gd name="T10" fmla="*/ 44 w 44"/>
              <a:gd name="T11" fmla="*/ 36 h 92"/>
              <a:gd name="T12" fmla="*/ 0 w 44"/>
              <a:gd name="T13" fmla="*/ 36 h 92"/>
              <a:gd name="T14" fmla="*/ 14 w 44"/>
              <a:gd name="T15" fmla="*/ 66 h 92"/>
              <a:gd name="T16" fmla="*/ 14 w 44"/>
              <a:gd name="T17" fmla="*/ 92 h 92"/>
              <a:gd name="T18" fmla="*/ 30 w 44"/>
              <a:gd name="T19" fmla="*/ 92 h 92"/>
              <a:gd name="T20" fmla="*/ 30 w 44"/>
              <a:gd name="T21" fmla="*/ 66 h 92"/>
              <a:gd name="T22" fmla="*/ 44 w 44"/>
              <a:gd name="T23" fmla="*/ 36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4" h="92">
                <a:moveTo>
                  <a:pt x="8" y="14"/>
                </a:moveTo>
                <a:cubicBezTo>
                  <a:pt x="8" y="6"/>
                  <a:pt x="14" y="0"/>
                  <a:pt x="22" y="0"/>
                </a:cubicBezTo>
                <a:cubicBezTo>
                  <a:pt x="30" y="0"/>
                  <a:pt x="36" y="6"/>
                  <a:pt x="36" y="14"/>
                </a:cubicBezTo>
                <a:cubicBezTo>
                  <a:pt x="36" y="22"/>
                  <a:pt x="30" y="28"/>
                  <a:pt x="22" y="28"/>
                </a:cubicBezTo>
                <a:cubicBezTo>
                  <a:pt x="14" y="28"/>
                  <a:pt x="8" y="22"/>
                  <a:pt x="8" y="14"/>
                </a:cubicBezTo>
                <a:close/>
                <a:moveTo>
                  <a:pt x="44" y="36"/>
                </a:moveTo>
                <a:cubicBezTo>
                  <a:pt x="0" y="36"/>
                  <a:pt x="0" y="36"/>
                  <a:pt x="0" y="36"/>
                </a:cubicBezTo>
                <a:cubicBezTo>
                  <a:pt x="0" y="52"/>
                  <a:pt x="6" y="62"/>
                  <a:pt x="14" y="66"/>
                </a:cubicBezTo>
                <a:cubicBezTo>
                  <a:pt x="14" y="92"/>
                  <a:pt x="14" y="92"/>
                  <a:pt x="14" y="92"/>
                </a:cubicBezTo>
                <a:cubicBezTo>
                  <a:pt x="30" y="92"/>
                  <a:pt x="30" y="92"/>
                  <a:pt x="30" y="92"/>
                </a:cubicBezTo>
                <a:cubicBezTo>
                  <a:pt x="30" y="66"/>
                  <a:pt x="30" y="66"/>
                  <a:pt x="30" y="66"/>
                </a:cubicBezTo>
                <a:cubicBezTo>
                  <a:pt x="38" y="62"/>
                  <a:pt x="44" y="52"/>
                  <a:pt x="44" y="36"/>
                </a:cubicBezTo>
                <a:close/>
              </a:path>
            </a:pathLst>
          </a:custGeom>
          <a:noFill/>
          <a:ln w="12700" cap="flat">
            <a:solidFill>
              <a:srgbClr val="298FC2"/>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6" name="Freeform 6">
            <a:extLst>
              <a:ext uri="{FF2B5EF4-FFF2-40B4-BE49-F238E27FC236}">
                <a16:creationId xmlns:a16="http://schemas.microsoft.com/office/drawing/2014/main" id="{C3E8CA04-A140-D2D2-A993-A73FAC573580}"/>
              </a:ext>
            </a:extLst>
          </p:cNvPr>
          <p:cNvSpPr>
            <a:spLocks noEditPoints="1"/>
          </p:cNvSpPr>
          <p:nvPr/>
        </p:nvSpPr>
        <p:spPr bwMode="auto">
          <a:xfrm flipH="1">
            <a:off x="3314086" y="3986466"/>
            <a:ext cx="191331" cy="401480"/>
          </a:xfrm>
          <a:custGeom>
            <a:avLst/>
            <a:gdLst>
              <a:gd name="T0" fmla="*/ 8 w 44"/>
              <a:gd name="T1" fmla="*/ 14 h 92"/>
              <a:gd name="T2" fmla="*/ 22 w 44"/>
              <a:gd name="T3" fmla="*/ 0 h 92"/>
              <a:gd name="T4" fmla="*/ 36 w 44"/>
              <a:gd name="T5" fmla="*/ 14 h 92"/>
              <a:gd name="T6" fmla="*/ 22 w 44"/>
              <a:gd name="T7" fmla="*/ 28 h 92"/>
              <a:gd name="T8" fmla="*/ 8 w 44"/>
              <a:gd name="T9" fmla="*/ 14 h 92"/>
              <a:gd name="T10" fmla="*/ 22 w 44"/>
              <a:gd name="T11" fmla="*/ 34 h 92"/>
              <a:gd name="T12" fmla="*/ 0 w 44"/>
              <a:gd name="T13" fmla="*/ 72 h 92"/>
              <a:gd name="T14" fmla="*/ 14 w 44"/>
              <a:gd name="T15" fmla="*/ 72 h 92"/>
              <a:gd name="T16" fmla="*/ 14 w 44"/>
              <a:gd name="T17" fmla="*/ 92 h 92"/>
              <a:gd name="T18" fmla="*/ 30 w 44"/>
              <a:gd name="T19" fmla="*/ 92 h 92"/>
              <a:gd name="T20" fmla="*/ 30 w 44"/>
              <a:gd name="T21" fmla="*/ 72 h 92"/>
              <a:gd name="T22" fmla="*/ 44 w 44"/>
              <a:gd name="T23" fmla="*/ 72 h 92"/>
              <a:gd name="T24" fmla="*/ 22 w 44"/>
              <a:gd name="T25" fmla="*/ 34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4" h="92">
                <a:moveTo>
                  <a:pt x="8" y="14"/>
                </a:moveTo>
                <a:cubicBezTo>
                  <a:pt x="8" y="6"/>
                  <a:pt x="14" y="0"/>
                  <a:pt x="22" y="0"/>
                </a:cubicBezTo>
                <a:cubicBezTo>
                  <a:pt x="30" y="0"/>
                  <a:pt x="36" y="6"/>
                  <a:pt x="36" y="14"/>
                </a:cubicBezTo>
                <a:cubicBezTo>
                  <a:pt x="36" y="22"/>
                  <a:pt x="30" y="28"/>
                  <a:pt x="22" y="28"/>
                </a:cubicBezTo>
                <a:cubicBezTo>
                  <a:pt x="14" y="28"/>
                  <a:pt x="8" y="22"/>
                  <a:pt x="8" y="14"/>
                </a:cubicBezTo>
                <a:close/>
                <a:moveTo>
                  <a:pt x="22" y="34"/>
                </a:moveTo>
                <a:cubicBezTo>
                  <a:pt x="10" y="34"/>
                  <a:pt x="0" y="52"/>
                  <a:pt x="0" y="72"/>
                </a:cubicBezTo>
                <a:cubicBezTo>
                  <a:pt x="14" y="72"/>
                  <a:pt x="14" y="72"/>
                  <a:pt x="14" y="72"/>
                </a:cubicBezTo>
                <a:cubicBezTo>
                  <a:pt x="14" y="92"/>
                  <a:pt x="14" y="92"/>
                  <a:pt x="14" y="92"/>
                </a:cubicBezTo>
                <a:cubicBezTo>
                  <a:pt x="30" y="92"/>
                  <a:pt x="30" y="92"/>
                  <a:pt x="30" y="92"/>
                </a:cubicBezTo>
                <a:cubicBezTo>
                  <a:pt x="30" y="72"/>
                  <a:pt x="30" y="72"/>
                  <a:pt x="30" y="72"/>
                </a:cubicBezTo>
                <a:cubicBezTo>
                  <a:pt x="44" y="72"/>
                  <a:pt x="44" y="72"/>
                  <a:pt x="44" y="72"/>
                </a:cubicBezTo>
                <a:cubicBezTo>
                  <a:pt x="44" y="52"/>
                  <a:pt x="34" y="34"/>
                  <a:pt x="22" y="34"/>
                </a:cubicBezTo>
                <a:close/>
              </a:path>
            </a:pathLst>
          </a:custGeom>
          <a:noFill/>
          <a:ln w="12700" cap="flat">
            <a:solidFill>
              <a:srgbClr val="298FC2"/>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7" name="Freeform 5">
            <a:extLst>
              <a:ext uri="{FF2B5EF4-FFF2-40B4-BE49-F238E27FC236}">
                <a16:creationId xmlns:a16="http://schemas.microsoft.com/office/drawing/2014/main" id="{3A7E689A-F420-70BE-A40C-335B4CB34B42}"/>
              </a:ext>
            </a:extLst>
          </p:cNvPr>
          <p:cNvSpPr>
            <a:spLocks noEditPoints="1"/>
          </p:cNvSpPr>
          <p:nvPr/>
        </p:nvSpPr>
        <p:spPr bwMode="auto">
          <a:xfrm flipH="1">
            <a:off x="4014302" y="3986466"/>
            <a:ext cx="191331" cy="401480"/>
          </a:xfrm>
          <a:custGeom>
            <a:avLst/>
            <a:gdLst>
              <a:gd name="T0" fmla="*/ 8 w 44"/>
              <a:gd name="T1" fmla="*/ 14 h 92"/>
              <a:gd name="T2" fmla="*/ 22 w 44"/>
              <a:gd name="T3" fmla="*/ 0 h 92"/>
              <a:gd name="T4" fmla="*/ 36 w 44"/>
              <a:gd name="T5" fmla="*/ 14 h 92"/>
              <a:gd name="T6" fmla="*/ 22 w 44"/>
              <a:gd name="T7" fmla="*/ 28 h 92"/>
              <a:gd name="T8" fmla="*/ 8 w 44"/>
              <a:gd name="T9" fmla="*/ 14 h 92"/>
              <a:gd name="T10" fmla="*/ 44 w 44"/>
              <a:gd name="T11" fmla="*/ 36 h 92"/>
              <a:gd name="T12" fmla="*/ 0 w 44"/>
              <a:gd name="T13" fmla="*/ 36 h 92"/>
              <a:gd name="T14" fmla="*/ 14 w 44"/>
              <a:gd name="T15" fmla="*/ 66 h 92"/>
              <a:gd name="T16" fmla="*/ 14 w 44"/>
              <a:gd name="T17" fmla="*/ 92 h 92"/>
              <a:gd name="T18" fmla="*/ 30 w 44"/>
              <a:gd name="T19" fmla="*/ 92 h 92"/>
              <a:gd name="T20" fmla="*/ 30 w 44"/>
              <a:gd name="T21" fmla="*/ 66 h 92"/>
              <a:gd name="T22" fmla="*/ 44 w 44"/>
              <a:gd name="T23" fmla="*/ 36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4" h="92">
                <a:moveTo>
                  <a:pt x="8" y="14"/>
                </a:moveTo>
                <a:cubicBezTo>
                  <a:pt x="8" y="6"/>
                  <a:pt x="14" y="0"/>
                  <a:pt x="22" y="0"/>
                </a:cubicBezTo>
                <a:cubicBezTo>
                  <a:pt x="30" y="0"/>
                  <a:pt x="36" y="6"/>
                  <a:pt x="36" y="14"/>
                </a:cubicBezTo>
                <a:cubicBezTo>
                  <a:pt x="36" y="22"/>
                  <a:pt x="30" y="28"/>
                  <a:pt x="22" y="28"/>
                </a:cubicBezTo>
                <a:cubicBezTo>
                  <a:pt x="14" y="28"/>
                  <a:pt x="8" y="22"/>
                  <a:pt x="8" y="14"/>
                </a:cubicBezTo>
                <a:close/>
                <a:moveTo>
                  <a:pt x="44" y="36"/>
                </a:moveTo>
                <a:cubicBezTo>
                  <a:pt x="0" y="36"/>
                  <a:pt x="0" y="36"/>
                  <a:pt x="0" y="36"/>
                </a:cubicBezTo>
                <a:cubicBezTo>
                  <a:pt x="0" y="52"/>
                  <a:pt x="6" y="62"/>
                  <a:pt x="14" y="66"/>
                </a:cubicBezTo>
                <a:cubicBezTo>
                  <a:pt x="14" y="92"/>
                  <a:pt x="14" y="92"/>
                  <a:pt x="14" y="92"/>
                </a:cubicBezTo>
                <a:cubicBezTo>
                  <a:pt x="30" y="92"/>
                  <a:pt x="30" y="92"/>
                  <a:pt x="30" y="92"/>
                </a:cubicBezTo>
                <a:cubicBezTo>
                  <a:pt x="30" y="66"/>
                  <a:pt x="30" y="66"/>
                  <a:pt x="30" y="66"/>
                </a:cubicBezTo>
                <a:cubicBezTo>
                  <a:pt x="38" y="62"/>
                  <a:pt x="44" y="52"/>
                  <a:pt x="44" y="36"/>
                </a:cubicBezTo>
                <a:close/>
              </a:path>
            </a:pathLst>
          </a:custGeom>
          <a:noFill/>
          <a:ln w="12700" cap="flat">
            <a:solidFill>
              <a:srgbClr val="298FC2"/>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5">
            <a:extLst>
              <a:ext uri="{FF2B5EF4-FFF2-40B4-BE49-F238E27FC236}">
                <a16:creationId xmlns:a16="http://schemas.microsoft.com/office/drawing/2014/main" id="{B9D5BFF5-5342-5DCA-C445-7EE119807020}"/>
              </a:ext>
            </a:extLst>
          </p:cNvPr>
          <p:cNvSpPr>
            <a:spLocks noEditPoints="1"/>
          </p:cNvSpPr>
          <p:nvPr/>
        </p:nvSpPr>
        <p:spPr bwMode="auto">
          <a:xfrm flipH="1">
            <a:off x="2613874" y="3986466"/>
            <a:ext cx="191331" cy="401480"/>
          </a:xfrm>
          <a:custGeom>
            <a:avLst/>
            <a:gdLst>
              <a:gd name="T0" fmla="*/ 8 w 44"/>
              <a:gd name="T1" fmla="*/ 14 h 92"/>
              <a:gd name="T2" fmla="*/ 22 w 44"/>
              <a:gd name="T3" fmla="*/ 0 h 92"/>
              <a:gd name="T4" fmla="*/ 36 w 44"/>
              <a:gd name="T5" fmla="*/ 14 h 92"/>
              <a:gd name="T6" fmla="*/ 22 w 44"/>
              <a:gd name="T7" fmla="*/ 28 h 92"/>
              <a:gd name="T8" fmla="*/ 8 w 44"/>
              <a:gd name="T9" fmla="*/ 14 h 92"/>
              <a:gd name="T10" fmla="*/ 44 w 44"/>
              <a:gd name="T11" fmla="*/ 36 h 92"/>
              <a:gd name="T12" fmla="*/ 0 w 44"/>
              <a:gd name="T13" fmla="*/ 36 h 92"/>
              <a:gd name="T14" fmla="*/ 14 w 44"/>
              <a:gd name="T15" fmla="*/ 66 h 92"/>
              <a:gd name="T16" fmla="*/ 14 w 44"/>
              <a:gd name="T17" fmla="*/ 92 h 92"/>
              <a:gd name="T18" fmla="*/ 30 w 44"/>
              <a:gd name="T19" fmla="*/ 92 h 92"/>
              <a:gd name="T20" fmla="*/ 30 w 44"/>
              <a:gd name="T21" fmla="*/ 66 h 92"/>
              <a:gd name="T22" fmla="*/ 44 w 44"/>
              <a:gd name="T23" fmla="*/ 36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4" h="92">
                <a:moveTo>
                  <a:pt x="8" y="14"/>
                </a:moveTo>
                <a:cubicBezTo>
                  <a:pt x="8" y="6"/>
                  <a:pt x="14" y="0"/>
                  <a:pt x="22" y="0"/>
                </a:cubicBezTo>
                <a:cubicBezTo>
                  <a:pt x="30" y="0"/>
                  <a:pt x="36" y="6"/>
                  <a:pt x="36" y="14"/>
                </a:cubicBezTo>
                <a:cubicBezTo>
                  <a:pt x="36" y="22"/>
                  <a:pt x="30" y="28"/>
                  <a:pt x="22" y="28"/>
                </a:cubicBezTo>
                <a:cubicBezTo>
                  <a:pt x="14" y="28"/>
                  <a:pt x="8" y="22"/>
                  <a:pt x="8" y="14"/>
                </a:cubicBezTo>
                <a:close/>
                <a:moveTo>
                  <a:pt x="44" y="36"/>
                </a:moveTo>
                <a:cubicBezTo>
                  <a:pt x="0" y="36"/>
                  <a:pt x="0" y="36"/>
                  <a:pt x="0" y="36"/>
                </a:cubicBezTo>
                <a:cubicBezTo>
                  <a:pt x="0" y="52"/>
                  <a:pt x="6" y="62"/>
                  <a:pt x="14" y="66"/>
                </a:cubicBezTo>
                <a:cubicBezTo>
                  <a:pt x="14" y="92"/>
                  <a:pt x="14" y="92"/>
                  <a:pt x="14" y="92"/>
                </a:cubicBezTo>
                <a:cubicBezTo>
                  <a:pt x="30" y="92"/>
                  <a:pt x="30" y="92"/>
                  <a:pt x="30" y="92"/>
                </a:cubicBezTo>
                <a:cubicBezTo>
                  <a:pt x="30" y="66"/>
                  <a:pt x="30" y="66"/>
                  <a:pt x="30" y="66"/>
                </a:cubicBezTo>
                <a:cubicBezTo>
                  <a:pt x="38" y="62"/>
                  <a:pt x="44" y="52"/>
                  <a:pt x="44" y="36"/>
                </a:cubicBezTo>
                <a:close/>
              </a:path>
            </a:pathLst>
          </a:custGeom>
          <a:solidFill>
            <a:srgbClr val="A9D2E7"/>
          </a:solidFill>
          <a:ln w="12700" cap="flat">
            <a:solidFill>
              <a:srgbClr val="298FC2"/>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6">
            <a:extLst>
              <a:ext uri="{FF2B5EF4-FFF2-40B4-BE49-F238E27FC236}">
                <a16:creationId xmlns:a16="http://schemas.microsoft.com/office/drawing/2014/main" id="{27A41C87-D267-BC0B-5B5B-72C9F57B6B1D}"/>
              </a:ext>
            </a:extLst>
          </p:cNvPr>
          <p:cNvSpPr>
            <a:spLocks noEditPoints="1"/>
          </p:cNvSpPr>
          <p:nvPr/>
        </p:nvSpPr>
        <p:spPr bwMode="auto">
          <a:xfrm flipH="1">
            <a:off x="2380470" y="3986466"/>
            <a:ext cx="191331" cy="401480"/>
          </a:xfrm>
          <a:custGeom>
            <a:avLst/>
            <a:gdLst>
              <a:gd name="T0" fmla="*/ 8 w 44"/>
              <a:gd name="T1" fmla="*/ 14 h 92"/>
              <a:gd name="T2" fmla="*/ 22 w 44"/>
              <a:gd name="T3" fmla="*/ 0 h 92"/>
              <a:gd name="T4" fmla="*/ 36 w 44"/>
              <a:gd name="T5" fmla="*/ 14 h 92"/>
              <a:gd name="T6" fmla="*/ 22 w 44"/>
              <a:gd name="T7" fmla="*/ 28 h 92"/>
              <a:gd name="T8" fmla="*/ 8 w 44"/>
              <a:gd name="T9" fmla="*/ 14 h 92"/>
              <a:gd name="T10" fmla="*/ 22 w 44"/>
              <a:gd name="T11" fmla="*/ 34 h 92"/>
              <a:gd name="T12" fmla="*/ 0 w 44"/>
              <a:gd name="T13" fmla="*/ 72 h 92"/>
              <a:gd name="T14" fmla="*/ 14 w 44"/>
              <a:gd name="T15" fmla="*/ 72 h 92"/>
              <a:gd name="T16" fmla="*/ 14 w 44"/>
              <a:gd name="T17" fmla="*/ 92 h 92"/>
              <a:gd name="T18" fmla="*/ 30 w 44"/>
              <a:gd name="T19" fmla="*/ 92 h 92"/>
              <a:gd name="T20" fmla="*/ 30 w 44"/>
              <a:gd name="T21" fmla="*/ 72 h 92"/>
              <a:gd name="T22" fmla="*/ 44 w 44"/>
              <a:gd name="T23" fmla="*/ 72 h 92"/>
              <a:gd name="T24" fmla="*/ 22 w 44"/>
              <a:gd name="T25" fmla="*/ 34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4" h="92">
                <a:moveTo>
                  <a:pt x="8" y="14"/>
                </a:moveTo>
                <a:cubicBezTo>
                  <a:pt x="8" y="6"/>
                  <a:pt x="14" y="0"/>
                  <a:pt x="22" y="0"/>
                </a:cubicBezTo>
                <a:cubicBezTo>
                  <a:pt x="30" y="0"/>
                  <a:pt x="36" y="6"/>
                  <a:pt x="36" y="14"/>
                </a:cubicBezTo>
                <a:cubicBezTo>
                  <a:pt x="36" y="22"/>
                  <a:pt x="30" y="28"/>
                  <a:pt x="22" y="28"/>
                </a:cubicBezTo>
                <a:cubicBezTo>
                  <a:pt x="14" y="28"/>
                  <a:pt x="8" y="22"/>
                  <a:pt x="8" y="14"/>
                </a:cubicBezTo>
                <a:close/>
                <a:moveTo>
                  <a:pt x="22" y="34"/>
                </a:moveTo>
                <a:cubicBezTo>
                  <a:pt x="10" y="34"/>
                  <a:pt x="0" y="52"/>
                  <a:pt x="0" y="72"/>
                </a:cubicBezTo>
                <a:cubicBezTo>
                  <a:pt x="14" y="72"/>
                  <a:pt x="14" y="72"/>
                  <a:pt x="14" y="72"/>
                </a:cubicBezTo>
                <a:cubicBezTo>
                  <a:pt x="14" y="92"/>
                  <a:pt x="14" y="92"/>
                  <a:pt x="14" y="92"/>
                </a:cubicBezTo>
                <a:cubicBezTo>
                  <a:pt x="30" y="92"/>
                  <a:pt x="30" y="92"/>
                  <a:pt x="30" y="92"/>
                </a:cubicBezTo>
                <a:cubicBezTo>
                  <a:pt x="30" y="72"/>
                  <a:pt x="30" y="72"/>
                  <a:pt x="30" y="72"/>
                </a:cubicBezTo>
                <a:cubicBezTo>
                  <a:pt x="44" y="72"/>
                  <a:pt x="44" y="72"/>
                  <a:pt x="44" y="72"/>
                </a:cubicBezTo>
                <a:cubicBezTo>
                  <a:pt x="44" y="52"/>
                  <a:pt x="34" y="34"/>
                  <a:pt x="22" y="34"/>
                </a:cubicBezTo>
                <a:close/>
              </a:path>
            </a:pathLst>
          </a:custGeom>
          <a:solidFill>
            <a:srgbClr val="A9D2E7"/>
          </a:solidFill>
          <a:ln w="12700" cap="flat">
            <a:solidFill>
              <a:srgbClr val="298FC2"/>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0" name="Freeform 5">
            <a:extLst>
              <a:ext uri="{FF2B5EF4-FFF2-40B4-BE49-F238E27FC236}">
                <a16:creationId xmlns:a16="http://schemas.microsoft.com/office/drawing/2014/main" id="{C9DF4DCD-5554-D283-E9A0-4E638725CA24}"/>
              </a:ext>
            </a:extLst>
          </p:cNvPr>
          <p:cNvSpPr>
            <a:spLocks noEditPoints="1"/>
          </p:cNvSpPr>
          <p:nvPr/>
        </p:nvSpPr>
        <p:spPr bwMode="auto">
          <a:xfrm flipH="1">
            <a:off x="2147066" y="3475305"/>
            <a:ext cx="191331" cy="401480"/>
          </a:xfrm>
          <a:custGeom>
            <a:avLst/>
            <a:gdLst>
              <a:gd name="T0" fmla="*/ 8 w 44"/>
              <a:gd name="T1" fmla="*/ 14 h 92"/>
              <a:gd name="T2" fmla="*/ 22 w 44"/>
              <a:gd name="T3" fmla="*/ 0 h 92"/>
              <a:gd name="T4" fmla="*/ 36 w 44"/>
              <a:gd name="T5" fmla="*/ 14 h 92"/>
              <a:gd name="T6" fmla="*/ 22 w 44"/>
              <a:gd name="T7" fmla="*/ 28 h 92"/>
              <a:gd name="T8" fmla="*/ 8 w 44"/>
              <a:gd name="T9" fmla="*/ 14 h 92"/>
              <a:gd name="T10" fmla="*/ 44 w 44"/>
              <a:gd name="T11" fmla="*/ 36 h 92"/>
              <a:gd name="T12" fmla="*/ 0 w 44"/>
              <a:gd name="T13" fmla="*/ 36 h 92"/>
              <a:gd name="T14" fmla="*/ 14 w 44"/>
              <a:gd name="T15" fmla="*/ 66 h 92"/>
              <a:gd name="T16" fmla="*/ 14 w 44"/>
              <a:gd name="T17" fmla="*/ 92 h 92"/>
              <a:gd name="T18" fmla="*/ 30 w 44"/>
              <a:gd name="T19" fmla="*/ 92 h 92"/>
              <a:gd name="T20" fmla="*/ 30 w 44"/>
              <a:gd name="T21" fmla="*/ 66 h 92"/>
              <a:gd name="T22" fmla="*/ 44 w 44"/>
              <a:gd name="T23" fmla="*/ 36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4" h="92">
                <a:moveTo>
                  <a:pt x="8" y="14"/>
                </a:moveTo>
                <a:cubicBezTo>
                  <a:pt x="8" y="6"/>
                  <a:pt x="14" y="0"/>
                  <a:pt x="22" y="0"/>
                </a:cubicBezTo>
                <a:cubicBezTo>
                  <a:pt x="30" y="0"/>
                  <a:pt x="36" y="6"/>
                  <a:pt x="36" y="14"/>
                </a:cubicBezTo>
                <a:cubicBezTo>
                  <a:pt x="36" y="22"/>
                  <a:pt x="30" y="28"/>
                  <a:pt x="22" y="28"/>
                </a:cubicBezTo>
                <a:cubicBezTo>
                  <a:pt x="14" y="28"/>
                  <a:pt x="8" y="22"/>
                  <a:pt x="8" y="14"/>
                </a:cubicBezTo>
                <a:close/>
                <a:moveTo>
                  <a:pt x="44" y="36"/>
                </a:moveTo>
                <a:cubicBezTo>
                  <a:pt x="0" y="36"/>
                  <a:pt x="0" y="36"/>
                  <a:pt x="0" y="36"/>
                </a:cubicBezTo>
                <a:cubicBezTo>
                  <a:pt x="0" y="52"/>
                  <a:pt x="6" y="62"/>
                  <a:pt x="14" y="66"/>
                </a:cubicBezTo>
                <a:cubicBezTo>
                  <a:pt x="14" y="92"/>
                  <a:pt x="14" y="92"/>
                  <a:pt x="14" y="92"/>
                </a:cubicBezTo>
                <a:cubicBezTo>
                  <a:pt x="30" y="92"/>
                  <a:pt x="30" y="92"/>
                  <a:pt x="30" y="92"/>
                </a:cubicBezTo>
                <a:cubicBezTo>
                  <a:pt x="30" y="66"/>
                  <a:pt x="30" y="66"/>
                  <a:pt x="30" y="66"/>
                </a:cubicBezTo>
                <a:cubicBezTo>
                  <a:pt x="38" y="62"/>
                  <a:pt x="44" y="52"/>
                  <a:pt x="44" y="36"/>
                </a:cubicBezTo>
                <a:close/>
              </a:path>
            </a:pathLst>
          </a:custGeom>
          <a:solidFill>
            <a:srgbClr val="CBD799"/>
          </a:solidFill>
          <a:ln w="12700" cap="flat">
            <a:solidFill>
              <a:srgbClr val="7A9A3D"/>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1" name="Freeform 6">
            <a:extLst>
              <a:ext uri="{FF2B5EF4-FFF2-40B4-BE49-F238E27FC236}">
                <a16:creationId xmlns:a16="http://schemas.microsoft.com/office/drawing/2014/main" id="{49509374-C719-9519-B00F-CC903BEF516B}"/>
              </a:ext>
            </a:extLst>
          </p:cNvPr>
          <p:cNvSpPr>
            <a:spLocks noEditPoints="1"/>
          </p:cNvSpPr>
          <p:nvPr/>
        </p:nvSpPr>
        <p:spPr bwMode="auto">
          <a:xfrm flipH="1">
            <a:off x="2847278" y="3475305"/>
            <a:ext cx="191331" cy="401480"/>
          </a:xfrm>
          <a:custGeom>
            <a:avLst/>
            <a:gdLst>
              <a:gd name="T0" fmla="*/ 8 w 44"/>
              <a:gd name="T1" fmla="*/ 14 h 92"/>
              <a:gd name="T2" fmla="*/ 22 w 44"/>
              <a:gd name="T3" fmla="*/ 0 h 92"/>
              <a:gd name="T4" fmla="*/ 36 w 44"/>
              <a:gd name="T5" fmla="*/ 14 h 92"/>
              <a:gd name="T6" fmla="*/ 22 w 44"/>
              <a:gd name="T7" fmla="*/ 28 h 92"/>
              <a:gd name="T8" fmla="*/ 8 w 44"/>
              <a:gd name="T9" fmla="*/ 14 h 92"/>
              <a:gd name="T10" fmla="*/ 22 w 44"/>
              <a:gd name="T11" fmla="*/ 34 h 92"/>
              <a:gd name="T12" fmla="*/ 0 w 44"/>
              <a:gd name="T13" fmla="*/ 72 h 92"/>
              <a:gd name="T14" fmla="*/ 14 w 44"/>
              <a:gd name="T15" fmla="*/ 72 h 92"/>
              <a:gd name="T16" fmla="*/ 14 w 44"/>
              <a:gd name="T17" fmla="*/ 92 h 92"/>
              <a:gd name="T18" fmla="*/ 30 w 44"/>
              <a:gd name="T19" fmla="*/ 92 h 92"/>
              <a:gd name="T20" fmla="*/ 30 w 44"/>
              <a:gd name="T21" fmla="*/ 72 h 92"/>
              <a:gd name="T22" fmla="*/ 44 w 44"/>
              <a:gd name="T23" fmla="*/ 72 h 92"/>
              <a:gd name="T24" fmla="*/ 22 w 44"/>
              <a:gd name="T25" fmla="*/ 34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4" h="92">
                <a:moveTo>
                  <a:pt x="8" y="14"/>
                </a:moveTo>
                <a:cubicBezTo>
                  <a:pt x="8" y="6"/>
                  <a:pt x="14" y="0"/>
                  <a:pt x="22" y="0"/>
                </a:cubicBezTo>
                <a:cubicBezTo>
                  <a:pt x="30" y="0"/>
                  <a:pt x="36" y="6"/>
                  <a:pt x="36" y="14"/>
                </a:cubicBezTo>
                <a:cubicBezTo>
                  <a:pt x="36" y="22"/>
                  <a:pt x="30" y="28"/>
                  <a:pt x="22" y="28"/>
                </a:cubicBezTo>
                <a:cubicBezTo>
                  <a:pt x="14" y="28"/>
                  <a:pt x="8" y="22"/>
                  <a:pt x="8" y="14"/>
                </a:cubicBezTo>
                <a:close/>
                <a:moveTo>
                  <a:pt x="22" y="34"/>
                </a:moveTo>
                <a:cubicBezTo>
                  <a:pt x="10" y="34"/>
                  <a:pt x="0" y="52"/>
                  <a:pt x="0" y="72"/>
                </a:cubicBezTo>
                <a:cubicBezTo>
                  <a:pt x="14" y="72"/>
                  <a:pt x="14" y="72"/>
                  <a:pt x="14" y="72"/>
                </a:cubicBezTo>
                <a:cubicBezTo>
                  <a:pt x="14" y="92"/>
                  <a:pt x="14" y="92"/>
                  <a:pt x="14" y="92"/>
                </a:cubicBezTo>
                <a:cubicBezTo>
                  <a:pt x="30" y="92"/>
                  <a:pt x="30" y="92"/>
                  <a:pt x="30" y="92"/>
                </a:cubicBezTo>
                <a:cubicBezTo>
                  <a:pt x="30" y="72"/>
                  <a:pt x="30" y="72"/>
                  <a:pt x="30" y="72"/>
                </a:cubicBezTo>
                <a:cubicBezTo>
                  <a:pt x="44" y="72"/>
                  <a:pt x="44" y="72"/>
                  <a:pt x="44" y="72"/>
                </a:cubicBezTo>
                <a:cubicBezTo>
                  <a:pt x="44" y="52"/>
                  <a:pt x="34" y="34"/>
                  <a:pt x="22" y="34"/>
                </a:cubicBezTo>
                <a:close/>
              </a:path>
            </a:pathLst>
          </a:custGeom>
          <a:solidFill>
            <a:srgbClr val="CBD799"/>
          </a:solidFill>
          <a:ln w="12700" cap="flat">
            <a:solidFill>
              <a:srgbClr val="7A9A3D"/>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2" name="Freeform 6">
            <a:extLst>
              <a:ext uri="{FF2B5EF4-FFF2-40B4-BE49-F238E27FC236}">
                <a16:creationId xmlns:a16="http://schemas.microsoft.com/office/drawing/2014/main" id="{2202A224-E58C-E382-1DEA-F50C7B3C0C46}"/>
              </a:ext>
            </a:extLst>
          </p:cNvPr>
          <p:cNvSpPr>
            <a:spLocks noEditPoints="1"/>
          </p:cNvSpPr>
          <p:nvPr/>
        </p:nvSpPr>
        <p:spPr bwMode="auto">
          <a:xfrm flipH="1">
            <a:off x="1913662" y="3475305"/>
            <a:ext cx="191331" cy="401480"/>
          </a:xfrm>
          <a:custGeom>
            <a:avLst/>
            <a:gdLst>
              <a:gd name="T0" fmla="*/ 8 w 44"/>
              <a:gd name="T1" fmla="*/ 14 h 92"/>
              <a:gd name="T2" fmla="*/ 22 w 44"/>
              <a:gd name="T3" fmla="*/ 0 h 92"/>
              <a:gd name="T4" fmla="*/ 36 w 44"/>
              <a:gd name="T5" fmla="*/ 14 h 92"/>
              <a:gd name="T6" fmla="*/ 22 w 44"/>
              <a:gd name="T7" fmla="*/ 28 h 92"/>
              <a:gd name="T8" fmla="*/ 8 w 44"/>
              <a:gd name="T9" fmla="*/ 14 h 92"/>
              <a:gd name="T10" fmla="*/ 22 w 44"/>
              <a:gd name="T11" fmla="*/ 34 h 92"/>
              <a:gd name="T12" fmla="*/ 0 w 44"/>
              <a:gd name="T13" fmla="*/ 72 h 92"/>
              <a:gd name="T14" fmla="*/ 14 w 44"/>
              <a:gd name="T15" fmla="*/ 72 h 92"/>
              <a:gd name="T16" fmla="*/ 14 w 44"/>
              <a:gd name="T17" fmla="*/ 92 h 92"/>
              <a:gd name="T18" fmla="*/ 30 w 44"/>
              <a:gd name="T19" fmla="*/ 92 h 92"/>
              <a:gd name="T20" fmla="*/ 30 w 44"/>
              <a:gd name="T21" fmla="*/ 72 h 92"/>
              <a:gd name="T22" fmla="*/ 44 w 44"/>
              <a:gd name="T23" fmla="*/ 72 h 92"/>
              <a:gd name="T24" fmla="*/ 22 w 44"/>
              <a:gd name="T25" fmla="*/ 34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4" h="92">
                <a:moveTo>
                  <a:pt x="8" y="14"/>
                </a:moveTo>
                <a:cubicBezTo>
                  <a:pt x="8" y="6"/>
                  <a:pt x="14" y="0"/>
                  <a:pt x="22" y="0"/>
                </a:cubicBezTo>
                <a:cubicBezTo>
                  <a:pt x="30" y="0"/>
                  <a:pt x="36" y="6"/>
                  <a:pt x="36" y="14"/>
                </a:cubicBezTo>
                <a:cubicBezTo>
                  <a:pt x="36" y="22"/>
                  <a:pt x="30" y="28"/>
                  <a:pt x="22" y="28"/>
                </a:cubicBezTo>
                <a:cubicBezTo>
                  <a:pt x="14" y="28"/>
                  <a:pt x="8" y="22"/>
                  <a:pt x="8" y="14"/>
                </a:cubicBezTo>
                <a:close/>
                <a:moveTo>
                  <a:pt x="22" y="34"/>
                </a:moveTo>
                <a:cubicBezTo>
                  <a:pt x="10" y="34"/>
                  <a:pt x="0" y="52"/>
                  <a:pt x="0" y="72"/>
                </a:cubicBezTo>
                <a:cubicBezTo>
                  <a:pt x="14" y="72"/>
                  <a:pt x="14" y="72"/>
                  <a:pt x="14" y="72"/>
                </a:cubicBezTo>
                <a:cubicBezTo>
                  <a:pt x="14" y="92"/>
                  <a:pt x="14" y="92"/>
                  <a:pt x="14" y="92"/>
                </a:cubicBezTo>
                <a:cubicBezTo>
                  <a:pt x="30" y="92"/>
                  <a:pt x="30" y="92"/>
                  <a:pt x="30" y="92"/>
                </a:cubicBezTo>
                <a:cubicBezTo>
                  <a:pt x="30" y="72"/>
                  <a:pt x="30" y="72"/>
                  <a:pt x="30" y="72"/>
                </a:cubicBezTo>
                <a:cubicBezTo>
                  <a:pt x="44" y="72"/>
                  <a:pt x="44" y="72"/>
                  <a:pt x="44" y="72"/>
                </a:cubicBezTo>
                <a:cubicBezTo>
                  <a:pt x="44" y="52"/>
                  <a:pt x="34" y="34"/>
                  <a:pt x="22" y="34"/>
                </a:cubicBezTo>
                <a:close/>
              </a:path>
            </a:pathLst>
          </a:custGeom>
          <a:solidFill>
            <a:srgbClr val="CBD799"/>
          </a:solidFill>
          <a:ln w="12700" cap="flat">
            <a:solidFill>
              <a:srgbClr val="7A9A3D"/>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3" name="Freeform 5">
            <a:extLst>
              <a:ext uri="{FF2B5EF4-FFF2-40B4-BE49-F238E27FC236}">
                <a16:creationId xmlns:a16="http://schemas.microsoft.com/office/drawing/2014/main" id="{B885F18F-110E-8403-460F-F74F86E2AE50}"/>
              </a:ext>
            </a:extLst>
          </p:cNvPr>
          <p:cNvSpPr>
            <a:spLocks noEditPoints="1"/>
          </p:cNvSpPr>
          <p:nvPr/>
        </p:nvSpPr>
        <p:spPr bwMode="auto">
          <a:xfrm flipH="1">
            <a:off x="3080682" y="3475305"/>
            <a:ext cx="191331" cy="401480"/>
          </a:xfrm>
          <a:custGeom>
            <a:avLst/>
            <a:gdLst>
              <a:gd name="T0" fmla="*/ 8 w 44"/>
              <a:gd name="T1" fmla="*/ 14 h 92"/>
              <a:gd name="T2" fmla="*/ 22 w 44"/>
              <a:gd name="T3" fmla="*/ 0 h 92"/>
              <a:gd name="T4" fmla="*/ 36 w 44"/>
              <a:gd name="T5" fmla="*/ 14 h 92"/>
              <a:gd name="T6" fmla="*/ 22 w 44"/>
              <a:gd name="T7" fmla="*/ 28 h 92"/>
              <a:gd name="T8" fmla="*/ 8 w 44"/>
              <a:gd name="T9" fmla="*/ 14 h 92"/>
              <a:gd name="T10" fmla="*/ 44 w 44"/>
              <a:gd name="T11" fmla="*/ 36 h 92"/>
              <a:gd name="T12" fmla="*/ 0 w 44"/>
              <a:gd name="T13" fmla="*/ 36 h 92"/>
              <a:gd name="T14" fmla="*/ 14 w 44"/>
              <a:gd name="T15" fmla="*/ 66 h 92"/>
              <a:gd name="T16" fmla="*/ 14 w 44"/>
              <a:gd name="T17" fmla="*/ 92 h 92"/>
              <a:gd name="T18" fmla="*/ 30 w 44"/>
              <a:gd name="T19" fmla="*/ 92 h 92"/>
              <a:gd name="T20" fmla="*/ 30 w 44"/>
              <a:gd name="T21" fmla="*/ 66 h 92"/>
              <a:gd name="T22" fmla="*/ 44 w 44"/>
              <a:gd name="T23" fmla="*/ 36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4" h="92">
                <a:moveTo>
                  <a:pt x="8" y="14"/>
                </a:moveTo>
                <a:cubicBezTo>
                  <a:pt x="8" y="6"/>
                  <a:pt x="14" y="0"/>
                  <a:pt x="22" y="0"/>
                </a:cubicBezTo>
                <a:cubicBezTo>
                  <a:pt x="30" y="0"/>
                  <a:pt x="36" y="6"/>
                  <a:pt x="36" y="14"/>
                </a:cubicBezTo>
                <a:cubicBezTo>
                  <a:pt x="36" y="22"/>
                  <a:pt x="30" y="28"/>
                  <a:pt x="22" y="28"/>
                </a:cubicBezTo>
                <a:cubicBezTo>
                  <a:pt x="14" y="28"/>
                  <a:pt x="8" y="22"/>
                  <a:pt x="8" y="14"/>
                </a:cubicBezTo>
                <a:close/>
                <a:moveTo>
                  <a:pt x="44" y="36"/>
                </a:moveTo>
                <a:cubicBezTo>
                  <a:pt x="0" y="36"/>
                  <a:pt x="0" y="36"/>
                  <a:pt x="0" y="36"/>
                </a:cubicBezTo>
                <a:cubicBezTo>
                  <a:pt x="0" y="52"/>
                  <a:pt x="6" y="62"/>
                  <a:pt x="14" y="66"/>
                </a:cubicBezTo>
                <a:cubicBezTo>
                  <a:pt x="14" y="92"/>
                  <a:pt x="14" y="92"/>
                  <a:pt x="14" y="92"/>
                </a:cubicBezTo>
                <a:cubicBezTo>
                  <a:pt x="30" y="92"/>
                  <a:pt x="30" y="92"/>
                  <a:pt x="30" y="92"/>
                </a:cubicBezTo>
                <a:cubicBezTo>
                  <a:pt x="30" y="66"/>
                  <a:pt x="30" y="66"/>
                  <a:pt x="30" y="66"/>
                </a:cubicBezTo>
                <a:cubicBezTo>
                  <a:pt x="38" y="62"/>
                  <a:pt x="44" y="52"/>
                  <a:pt x="44" y="36"/>
                </a:cubicBezTo>
                <a:close/>
              </a:path>
            </a:pathLst>
          </a:custGeom>
          <a:solidFill>
            <a:srgbClr val="CBD799"/>
          </a:solidFill>
          <a:ln w="12700" cap="flat">
            <a:solidFill>
              <a:srgbClr val="7A9A3D"/>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4" name="Freeform 6">
            <a:extLst>
              <a:ext uri="{FF2B5EF4-FFF2-40B4-BE49-F238E27FC236}">
                <a16:creationId xmlns:a16="http://schemas.microsoft.com/office/drawing/2014/main" id="{3FEDE81D-8C36-F986-0E1A-D018CAE06D85}"/>
              </a:ext>
            </a:extLst>
          </p:cNvPr>
          <p:cNvSpPr>
            <a:spLocks noEditPoints="1"/>
          </p:cNvSpPr>
          <p:nvPr/>
        </p:nvSpPr>
        <p:spPr bwMode="auto">
          <a:xfrm flipH="1">
            <a:off x="3780894" y="3475305"/>
            <a:ext cx="191331" cy="401480"/>
          </a:xfrm>
          <a:custGeom>
            <a:avLst/>
            <a:gdLst>
              <a:gd name="T0" fmla="*/ 8 w 44"/>
              <a:gd name="T1" fmla="*/ 14 h 92"/>
              <a:gd name="T2" fmla="*/ 22 w 44"/>
              <a:gd name="T3" fmla="*/ 0 h 92"/>
              <a:gd name="T4" fmla="*/ 36 w 44"/>
              <a:gd name="T5" fmla="*/ 14 h 92"/>
              <a:gd name="T6" fmla="*/ 22 w 44"/>
              <a:gd name="T7" fmla="*/ 28 h 92"/>
              <a:gd name="T8" fmla="*/ 8 w 44"/>
              <a:gd name="T9" fmla="*/ 14 h 92"/>
              <a:gd name="T10" fmla="*/ 22 w 44"/>
              <a:gd name="T11" fmla="*/ 34 h 92"/>
              <a:gd name="T12" fmla="*/ 0 w 44"/>
              <a:gd name="T13" fmla="*/ 72 h 92"/>
              <a:gd name="T14" fmla="*/ 14 w 44"/>
              <a:gd name="T15" fmla="*/ 72 h 92"/>
              <a:gd name="T16" fmla="*/ 14 w 44"/>
              <a:gd name="T17" fmla="*/ 92 h 92"/>
              <a:gd name="T18" fmla="*/ 30 w 44"/>
              <a:gd name="T19" fmla="*/ 92 h 92"/>
              <a:gd name="T20" fmla="*/ 30 w 44"/>
              <a:gd name="T21" fmla="*/ 72 h 92"/>
              <a:gd name="T22" fmla="*/ 44 w 44"/>
              <a:gd name="T23" fmla="*/ 72 h 92"/>
              <a:gd name="T24" fmla="*/ 22 w 44"/>
              <a:gd name="T25" fmla="*/ 34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4" h="92">
                <a:moveTo>
                  <a:pt x="8" y="14"/>
                </a:moveTo>
                <a:cubicBezTo>
                  <a:pt x="8" y="6"/>
                  <a:pt x="14" y="0"/>
                  <a:pt x="22" y="0"/>
                </a:cubicBezTo>
                <a:cubicBezTo>
                  <a:pt x="30" y="0"/>
                  <a:pt x="36" y="6"/>
                  <a:pt x="36" y="14"/>
                </a:cubicBezTo>
                <a:cubicBezTo>
                  <a:pt x="36" y="22"/>
                  <a:pt x="30" y="28"/>
                  <a:pt x="22" y="28"/>
                </a:cubicBezTo>
                <a:cubicBezTo>
                  <a:pt x="14" y="28"/>
                  <a:pt x="8" y="22"/>
                  <a:pt x="8" y="14"/>
                </a:cubicBezTo>
                <a:close/>
                <a:moveTo>
                  <a:pt x="22" y="34"/>
                </a:moveTo>
                <a:cubicBezTo>
                  <a:pt x="10" y="34"/>
                  <a:pt x="0" y="52"/>
                  <a:pt x="0" y="72"/>
                </a:cubicBezTo>
                <a:cubicBezTo>
                  <a:pt x="14" y="72"/>
                  <a:pt x="14" y="72"/>
                  <a:pt x="14" y="72"/>
                </a:cubicBezTo>
                <a:cubicBezTo>
                  <a:pt x="14" y="92"/>
                  <a:pt x="14" y="92"/>
                  <a:pt x="14" y="92"/>
                </a:cubicBezTo>
                <a:cubicBezTo>
                  <a:pt x="30" y="92"/>
                  <a:pt x="30" y="92"/>
                  <a:pt x="30" y="92"/>
                </a:cubicBezTo>
                <a:cubicBezTo>
                  <a:pt x="30" y="72"/>
                  <a:pt x="30" y="72"/>
                  <a:pt x="30" y="72"/>
                </a:cubicBezTo>
                <a:cubicBezTo>
                  <a:pt x="44" y="72"/>
                  <a:pt x="44" y="72"/>
                  <a:pt x="44" y="72"/>
                </a:cubicBezTo>
                <a:cubicBezTo>
                  <a:pt x="44" y="52"/>
                  <a:pt x="34" y="34"/>
                  <a:pt x="22" y="34"/>
                </a:cubicBezTo>
                <a:close/>
              </a:path>
            </a:pathLst>
          </a:custGeom>
          <a:noFill/>
          <a:ln w="12700" cap="flat">
            <a:solidFill>
              <a:srgbClr val="7A9A3D"/>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5" name="Freeform 5">
            <a:extLst>
              <a:ext uri="{FF2B5EF4-FFF2-40B4-BE49-F238E27FC236}">
                <a16:creationId xmlns:a16="http://schemas.microsoft.com/office/drawing/2014/main" id="{2D378BCE-2787-65E4-1CEA-811A3A351413}"/>
              </a:ext>
            </a:extLst>
          </p:cNvPr>
          <p:cNvSpPr>
            <a:spLocks noEditPoints="1"/>
          </p:cNvSpPr>
          <p:nvPr/>
        </p:nvSpPr>
        <p:spPr bwMode="auto">
          <a:xfrm flipH="1">
            <a:off x="3547490" y="3475305"/>
            <a:ext cx="191331" cy="401480"/>
          </a:xfrm>
          <a:custGeom>
            <a:avLst/>
            <a:gdLst>
              <a:gd name="T0" fmla="*/ 8 w 44"/>
              <a:gd name="T1" fmla="*/ 14 h 92"/>
              <a:gd name="T2" fmla="*/ 22 w 44"/>
              <a:gd name="T3" fmla="*/ 0 h 92"/>
              <a:gd name="T4" fmla="*/ 36 w 44"/>
              <a:gd name="T5" fmla="*/ 14 h 92"/>
              <a:gd name="T6" fmla="*/ 22 w 44"/>
              <a:gd name="T7" fmla="*/ 28 h 92"/>
              <a:gd name="T8" fmla="*/ 8 w 44"/>
              <a:gd name="T9" fmla="*/ 14 h 92"/>
              <a:gd name="T10" fmla="*/ 44 w 44"/>
              <a:gd name="T11" fmla="*/ 36 h 92"/>
              <a:gd name="T12" fmla="*/ 0 w 44"/>
              <a:gd name="T13" fmla="*/ 36 h 92"/>
              <a:gd name="T14" fmla="*/ 14 w 44"/>
              <a:gd name="T15" fmla="*/ 66 h 92"/>
              <a:gd name="T16" fmla="*/ 14 w 44"/>
              <a:gd name="T17" fmla="*/ 92 h 92"/>
              <a:gd name="T18" fmla="*/ 30 w 44"/>
              <a:gd name="T19" fmla="*/ 92 h 92"/>
              <a:gd name="T20" fmla="*/ 30 w 44"/>
              <a:gd name="T21" fmla="*/ 66 h 92"/>
              <a:gd name="T22" fmla="*/ 44 w 44"/>
              <a:gd name="T23" fmla="*/ 36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4" h="92">
                <a:moveTo>
                  <a:pt x="8" y="14"/>
                </a:moveTo>
                <a:cubicBezTo>
                  <a:pt x="8" y="6"/>
                  <a:pt x="14" y="0"/>
                  <a:pt x="22" y="0"/>
                </a:cubicBezTo>
                <a:cubicBezTo>
                  <a:pt x="30" y="0"/>
                  <a:pt x="36" y="6"/>
                  <a:pt x="36" y="14"/>
                </a:cubicBezTo>
                <a:cubicBezTo>
                  <a:pt x="36" y="22"/>
                  <a:pt x="30" y="28"/>
                  <a:pt x="22" y="28"/>
                </a:cubicBezTo>
                <a:cubicBezTo>
                  <a:pt x="14" y="28"/>
                  <a:pt x="8" y="22"/>
                  <a:pt x="8" y="14"/>
                </a:cubicBezTo>
                <a:close/>
                <a:moveTo>
                  <a:pt x="44" y="36"/>
                </a:moveTo>
                <a:cubicBezTo>
                  <a:pt x="0" y="36"/>
                  <a:pt x="0" y="36"/>
                  <a:pt x="0" y="36"/>
                </a:cubicBezTo>
                <a:cubicBezTo>
                  <a:pt x="0" y="52"/>
                  <a:pt x="6" y="62"/>
                  <a:pt x="14" y="66"/>
                </a:cubicBezTo>
                <a:cubicBezTo>
                  <a:pt x="14" y="92"/>
                  <a:pt x="14" y="92"/>
                  <a:pt x="14" y="92"/>
                </a:cubicBezTo>
                <a:cubicBezTo>
                  <a:pt x="30" y="92"/>
                  <a:pt x="30" y="92"/>
                  <a:pt x="30" y="92"/>
                </a:cubicBezTo>
                <a:cubicBezTo>
                  <a:pt x="30" y="66"/>
                  <a:pt x="30" y="66"/>
                  <a:pt x="30" y="66"/>
                </a:cubicBezTo>
                <a:cubicBezTo>
                  <a:pt x="38" y="62"/>
                  <a:pt x="44" y="52"/>
                  <a:pt x="44" y="36"/>
                </a:cubicBezTo>
                <a:close/>
              </a:path>
            </a:pathLst>
          </a:custGeom>
          <a:noFill/>
          <a:ln w="12700" cap="flat">
            <a:solidFill>
              <a:srgbClr val="7A9A3D"/>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6" name="Freeform 6">
            <a:extLst>
              <a:ext uri="{FF2B5EF4-FFF2-40B4-BE49-F238E27FC236}">
                <a16:creationId xmlns:a16="http://schemas.microsoft.com/office/drawing/2014/main" id="{5FC70819-9798-B577-30CE-671EE2492567}"/>
              </a:ext>
            </a:extLst>
          </p:cNvPr>
          <p:cNvSpPr>
            <a:spLocks noEditPoints="1"/>
          </p:cNvSpPr>
          <p:nvPr/>
        </p:nvSpPr>
        <p:spPr bwMode="auto">
          <a:xfrm flipH="1">
            <a:off x="3314086" y="3475305"/>
            <a:ext cx="191331" cy="401480"/>
          </a:xfrm>
          <a:custGeom>
            <a:avLst/>
            <a:gdLst>
              <a:gd name="T0" fmla="*/ 8 w 44"/>
              <a:gd name="T1" fmla="*/ 14 h 92"/>
              <a:gd name="T2" fmla="*/ 22 w 44"/>
              <a:gd name="T3" fmla="*/ 0 h 92"/>
              <a:gd name="T4" fmla="*/ 36 w 44"/>
              <a:gd name="T5" fmla="*/ 14 h 92"/>
              <a:gd name="T6" fmla="*/ 22 w 44"/>
              <a:gd name="T7" fmla="*/ 28 h 92"/>
              <a:gd name="T8" fmla="*/ 8 w 44"/>
              <a:gd name="T9" fmla="*/ 14 h 92"/>
              <a:gd name="T10" fmla="*/ 22 w 44"/>
              <a:gd name="T11" fmla="*/ 34 h 92"/>
              <a:gd name="T12" fmla="*/ 0 w 44"/>
              <a:gd name="T13" fmla="*/ 72 h 92"/>
              <a:gd name="T14" fmla="*/ 14 w 44"/>
              <a:gd name="T15" fmla="*/ 72 h 92"/>
              <a:gd name="T16" fmla="*/ 14 w 44"/>
              <a:gd name="T17" fmla="*/ 92 h 92"/>
              <a:gd name="T18" fmla="*/ 30 w 44"/>
              <a:gd name="T19" fmla="*/ 92 h 92"/>
              <a:gd name="T20" fmla="*/ 30 w 44"/>
              <a:gd name="T21" fmla="*/ 72 h 92"/>
              <a:gd name="T22" fmla="*/ 44 w 44"/>
              <a:gd name="T23" fmla="*/ 72 h 92"/>
              <a:gd name="T24" fmla="*/ 22 w 44"/>
              <a:gd name="T25" fmla="*/ 34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4" h="92">
                <a:moveTo>
                  <a:pt x="8" y="14"/>
                </a:moveTo>
                <a:cubicBezTo>
                  <a:pt x="8" y="6"/>
                  <a:pt x="14" y="0"/>
                  <a:pt x="22" y="0"/>
                </a:cubicBezTo>
                <a:cubicBezTo>
                  <a:pt x="30" y="0"/>
                  <a:pt x="36" y="6"/>
                  <a:pt x="36" y="14"/>
                </a:cubicBezTo>
                <a:cubicBezTo>
                  <a:pt x="36" y="22"/>
                  <a:pt x="30" y="28"/>
                  <a:pt x="22" y="28"/>
                </a:cubicBezTo>
                <a:cubicBezTo>
                  <a:pt x="14" y="28"/>
                  <a:pt x="8" y="22"/>
                  <a:pt x="8" y="14"/>
                </a:cubicBezTo>
                <a:close/>
                <a:moveTo>
                  <a:pt x="22" y="34"/>
                </a:moveTo>
                <a:cubicBezTo>
                  <a:pt x="10" y="34"/>
                  <a:pt x="0" y="52"/>
                  <a:pt x="0" y="72"/>
                </a:cubicBezTo>
                <a:cubicBezTo>
                  <a:pt x="14" y="72"/>
                  <a:pt x="14" y="72"/>
                  <a:pt x="14" y="72"/>
                </a:cubicBezTo>
                <a:cubicBezTo>
                  <a:pt x="14" y="92"/>
                  <a:pt x="14" y="92"/>
                  <a:pt x="14" y="92"/>
                </a:cubicBezTo>
                <a:cubicBezTo>
                  <a:pt x="30" y="92"/>
                  <a:pt x="30" y="92"/>
                  <a:pt x="30" y="92"/>
                </a:cubicBezTo>
                <a:cubicBezTo>
                  <a:pt x="30" y="72"/>
                  <a:pt x="30" y="72"/>
                  <a:pt x="30" y="72"/>
                </a:cubicBezTo>
                <a:cubicBezTo>
                  <a:pt x="44" y="72"/>
                  <a:pt x="44" y="72"/>
                  <a:pt x="44" y="72"/>
                </a:cubicBezTo>
                <a:cubicBezTo>
                  <a:pt x="44" y="52"/>
                  <a:pt x="34" y="34"/>
                  <a:pt x="22" y="34"/>
                </a:cubicBezTo>
                <a:close/>
              </a:path>
            </a:pathLst>
          </a:custGeom>
          <a:gradFill>
            <a:gsLst>
              <a:gs pos="0">
                <a:srgbClr val="CBD799"/>
              </a:gs>
              <a:gs pos="33000">
                <a:schemeClr val="bg1"/>
              </a:gs>
            </a:gsLst>
            <a:lin ang="10800000" scaled="1"/>
          </a:gradFill>
          <a:ln w="12700" cap="flat">
            <a:solidFill>
              <a:srgbClr val="7A9A3D"/>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7" name="Freeform 5">
            <a:extLst>
              <a:ext uri="{FF2B5EF4-FFF2-40B4-BE49-F238E27FC236}">
                <a16:creationId xmlns:a16="http://schemas.microsoft.com/office/drawing/2014/main" id="{87F9F552-0A73-763B-C3AE-9395B8146126}"/>
              </a:ext>
            </a:extLst>
          </p:cNvPr>
          <p:cNvSpPr>
            <a:spLocks noEditPoints="1"/>
          </p:cNvSpPr>
          <p:nvPr/>
        </p:nvSpPr>
        <p:spPr bwMode="auto">
          <a:xfrm flipH="1">
            <a:off x="4014302" y="3475305"/>
            <a:ext cx="191331" cy="401480"/>
          </a:xfrm>
          <a:custGeom>
            <a:avLst/>
            <a:gdLst>
              <a:gd name="T0" fmla="*/ 8 w 44"/>
              <a:gd name="T1" fmla="*/ 14 h 92"/>
              <a:gd name="T2" fmla="*/ 22 w 44"/>
              <a:gd name="T3" fmla="*/ 0 h 92"/>
              <a:gd name="T4" fmla="*/ 36 w 44"/>
              <a:gd name="T5" fmla="*/ 14 h 92"/>
              <a:gd name="T6" fmla="*/ 22 w 44"/>
              <a:gd name="T7" fmla="*/ 28 h 92"/>
              <a:gd name="T8" fmla="*/ 8 w 44"/>
              <a:gd name="T9" fmla="*/ 14 h 92"/>
              <a:gd name="T10" fmla="*/ 44 w 44"/>
              <a:gd name="T11" fmla="*/ 36 h 92"/>
              <a:gd name="T12" fmla="*/ 0 w 44"/>
              <a:gd name="T13" fmla="*/ 36 h 92"/>
              <a:gd name="T14" fmla="*/ 14 w 44"/>
              <a:gd name="T15" fmla="*/ 66 h 92"/>
              <a:gd name="T16" fmla="*/ 14 w 44"/>
              <a:gd name="T17" fmla="*/ 92 h 92"/>
              <a:gd name="T18" fmla="*/ 30 w 44"/>
              <a:gd name="T19" fmla="*/ 92 h 92"/>
              <a:gd name="T20" fmla="*/ 30 w 44"/>
              <a:gd name="T21" fmla="*/ 66 h 92"/>
              <a:gd name="T22" fmla="*/ 44 w 44"/>
              <a:gd name="T23" fmla="*/ 36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4" h="92">
                <a:moveTo>
                  <a:pt x="8" y="14"/>
                </a:moveTo>
                <a:cubicBezTo>
                  <a:pt x="8" y="6"/>
                  <a:pt x="14" y="0"/>
                  <a:pt x="22" y="0"/>
                </a:cubicBezTo>
                <a:cubicBezTo>
                  <a:pt x="30" y="0"/>
                  <a:pt x="36" y="6"/>
                  <a:pt x="36" y="14"/>
                </a:cubicBezTo>
                <a:cubicBezTo>
                  <a:pt x="36" y="22"/>
                  <a:pt x="30" y="28"/>
                  <a:pt x="22" y="28"/>
                </a:cubicBezTo>
                <a:cubicBezTo>
                  <a:pt x="14" y="28"/>
                  <a:pt x="8" y="22"/>
                  <a:pt x="8" y="14"/>
                </a:cubicBezTo>
                <a:close/>
                <a:moveTo>
                  <a:pt x="44" y="36"/>
                </a:moveTo>
                <a:cubicBezTo>
                  <a:pt x="0" y="36"/>
                  <a:pt x="0" y="36"/>
                  <a:pt x="0" y="36"/>
                </a:cubicBezTo>
                <a:cubicBezTo>
                  <a:pt x="0" y="52"/>
                  <a:pt x="6" y="62"/>
                  <a:pt x="14" y="66"/>
                </a:cubicBezTo>
                <a:cubicBezTo>
                  <a:pt x="14" y="92"/>
                  <a:pt x="14" y="92"/>
                  <a:pt x="14" y="92"/>
                </a:cubicBezTo>
                <a:cubicBezTo>
                  <a:pt x="30" y="92"/>
                  <a:pt x="30" y="92"/>
                  <a:pt x="30" y="92"/>
                </a:cubicBezTo>
                <a:cubicBezTo>
                  <a:pt x="30" y="66"/>
                  <a:pt x="30" y="66"/>
                  <a:pt x="30" y="66"/>
                </a:cubicBezTo>
                <a:cubicBezTo>
                  <a:pt x="38" y="62"/>
                  <a:pt x="44" y="52"/>
                  <a:pt x="44" y="36"/>
                </a:cubicBezTo>
                <a:close/>
              </a:path>
            </a:pathLst>
          </a:custGeom>
          <a:noFill/>
          <a:ln w="12700" cap="flat">
            <a:solidFill>
              <a:srgbClr val="7A9A3D"/>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 name="Freeform 5">
            <a:extLst>
              <a:ext uri="{FF2B5EF4-FFF2-40B4-BE49-F238E27FC236}">
                <a16:creationId xmlns:a16="http://schemas.microsoft.com/office/drawing/2014/main" id="{68254174-EA90-5E6E-18AD-BC05E7919539}"/>
              </a:ext>
            </a:extLst>
          </p:cNvPr>
          <p:cNvSpPr>
            <a:spLocks noEditPoints="1"/>
          </p:cNvSpPr>
          <p:nvPr/>
        </p:nvSpPr>
        <p:spPr bwMode="auto">
          <a:xfrm flipH="1">
            <a:off x="2613874" y="3475305"/>
            <a:ext cx="191331" cy="401480"/>
          </a:xfrm>
          <a:custGeom>
            <a:avLst/>
            <a:gdLst>
              <a:gd name="T0" fmla="*/ 8 w 44"/>
              <a:gd name="T1" fmla="*/ 14 h 92"/>
              <a:gd name="T2" fmla="*/ 22 w 44"/>
              <a:gd name="T3" fmla="*/ 0 h 92"/>
              <a:gd name="T4" fmla="*/ 36 w 44"/>
              <a:gd name="T5" fmla="*/ 14 h 92"/>
              <a:gd name="T6" fmla="*/ 22 w 44"/>
              <a:gd name="T7" fmla="*/ 28 h 92"/>
              <a:gd name="T8" fmla="*/ 8 w 44"/>
              <a:gd name="T9" fmla="*/ 14 h 92"/>
              <a:gd name="T10" fmla="*/ 44 w 44"/>
              <a:gd name="T11" fmla="*/ 36 h 92"/>
              <a:gd name="T12" fmla="*/ 0 w 44"/>
              <a:gd name="T13" fmla="*/ 36 h 92"/>
              <a:gd name="T14" fmla="*/ 14 w 44"/>
              <a:gd name="T15" fmla="*/ 66 h 92"/>
              <a:gd name="T16" fmla="*/ 14 w 44"/>
              <a:gd name="T17" fmla="*/ 92 h 92"/>
              <a:gd name="T18" fmla="*/ 30 w 44"/>
              <a:gd name="T19" fmla="*/ 92 h 92"/>
              <a:gd name="T20" fmla="*/ 30 w 44"/>
              <a:gd name="T21" fmla="*/ 66 h 92"/>
              <a:gd name="T22" fmla="*/ 44 w 44"/>
              <a:gd name="T23" fmla="*/ 36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4" h="92">
                <a:moveTo>
                  <a:pt x="8" y="14"/>
                </a:moveTo>
                <a:cubicBezTo>
                  <a:pt x="8" y="6"/>
                  <a:pt x="14" y="0"/>
                  <a:pt x="22" y="0"/>
                </a:cubicBezTo>
                <a:cubicBezTo>
                  <a:pt x="30" y="0"/>
                  <a:pt x="36" y="6"/>
                  <a:pt x="36" y="14"/>
                </a:cubicBezTo>
                <a:cubicBezTo>
                  <a:pt x="36" y="22"/>
                  <a:pt x="30" y="28"/>
                  <a:pt x="22" y="28"/>
                </a:cubicBezTo>
                <a:cubicBezTo>
                  <a:pt x="14" y="28"/>
                  <a:pt x="8" y="22"/>
                  <a:pt x="8" y="14"/>
                </a:cubicBezTo>
                <a:close/>
                <a:moveTo>
                  <a:pt x="44" y="36"/>
                </a:moveTo>
                <a:cubicBezTo>
                  <a:pt x="0" y="36"/>
                  <a:pt x="0" y="36"/>
                  <a:pt x="0" y="36"/>
                </a:cubicBezTo>
                <a:cubicBezTo>
                  <a:pt x="0" y="52"/>
                  <a:pt x="6" y="62"/>
                  <a:pt x="14" y="66"/>
                </a:cubicBezTo>
                <a:cubicBezTo>
                  <a:pt x="14" y="92"/>
                  <a:pt x="14" y="92"/>
                  <a:pt x="14" y="92"/>
                </a:cubicBezTo>
                <a:cubicBezTo>
                  <a:pt x="30" y="92"/>
                  <a:pt x="30" y="92"/>
                  <a:pt x="30" y="92"/>
                </a:cubicBezTo>
                <a:cubicBezTo>
                  <a:pt x="30" y="66"/>
                  <a:pt x="30" y="66"/>
                  <a:pt x="30" y="66"/>
                </a:cubicBezTo>
                <a:cubicBezTo>
                  <a:pt x="38" y="62"/>
                  <a:pt x="44" y="52"/>
                  <a:pt x="44" y="36"/>
                </a:cubicBezTo>
                <a:close/>
              </a:path>
            </a:pathLst>
          </a:custGeom>
          <a:solidFill>
            <a:srgbClr val="CBD799"/>
          </a:solidFill>
          <a:ln w="12700" cap="flat">
            <a:solidFill>
              <a:srgbClr val="7A9A3D"/>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9" name="Freeform 6">
            <a:extLst>
              <a:ext uri="{FF2B5EF4-FFF2-40B4-BE49-F238E27FC236}">
                <a16:creationId xmlns:a16="http://schemas.microsoft.com/office/drawing/2014/main" id="{50EA68FB-B939-D3EB-47F2-0D849BCD102D}"/>
              </a:ext>
            </a:extLst>
          </p:cNvPr>
          <p:cNvSpPr>
            <a:spLocks noEditPoints="1"/>
          </p:cNvSpPr>
          <p:nvPr/>
        </p:nvSpPr>
        <p:spPr bwMode="auto">
          <a:xfrm flipH="1">
            <a:off x="2380470" y="3475305"/>
            <a:ext cx="191331" cy="401480"/>
          </a:xfrm>
          <a:custGeom>
            <a:avLst/>
            <a:gdLst>
              <a:gd name="T0" fmla="*/ 8 w 44"/>
              <a:gd name="T1" fmla="*/ 14 h 92"/>
              <a:gd name="T2" fmla="*/ 22 w 44"/>
              <a:gd name="T3" fmla="*/ 0 h 92"/>
              <a:gd name="T4" fmla="*/ 36 w 44"/>
              <a:gd name="T5" fmla="*/ 14 h 92"/>
              <a:gd name="T6" fmla="*/ 22 w 44"/>
              <a:gd name="T7" fmla="*/ 28 h 92"/>
              <a:gd name="T8" fmla="*/ 8 w 44"/>
              <a:gd name="T9" fmla="*/ 14 h 92"/>
              <a:gd name="T10" fmla="*/ 22 w 44"/>
              <a:gd name="T11" fmla="*/ 34 h 92"/>
              <a:gd name="T12" fmla="*/ 0 w 44"/>
              <a:gd name="T13" fmla="*/ 72 h 92"/>
              <a:gd name="T14" fmla="*/ 14 w 44"/>
              <a:gd name="T15" fmla="*/ 72 h 92"/>
              <a:gd name="T16" fmla="*/ 14 w 44"/>
              <a:gd name="T17" fmla="*/ 92 h 92"/>
              <a:gd name="T18" fmla="*/ 30 w 44"/>
              <a:gd name="T19" fmla="*/ 92 h 92"/>
              <a:gd name="T20" fmla="*/ 30 w 44"/>
              <a:gd name="T21" fmla="*/ 72 h 92"/>
              <a:gd name="T22" fmla="*/ 44 w 44"/>
              <a:gd name="T23" fmla="*/ 72 h 92"/>
              <a:gd name="T24" fmla="*/ 22 w 44"/>
              <a:gd name="T25" fmla="*/ 34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4" h="92">
                <a:moveTo>
                  <a:pt x="8" y="14"/>
                </a:moveTo>
                <a:cubicBezTo>
                  <a:pt x="8" y="6"/>
                  <a:pt x="14" y="0"/>
                  <a:pt x="22" y="0"/>
                </a:cubicBezTo>
                <a:cubicBezTo>
                  <a:pt x="30" y="0"/>
                  <a:pt x="36" y="6"/>
                  <a:pt x="36" y="14"/>
                </a:cubicBezTo>
                <a:cubicBezTo>
                  <a:pt x="36" y="22"/>
                  <a:pt x="30" y="28"/>
                  <a:pt x="22" y="28"/>
                </a:cubicBezTo>
                <a:cubicBezTo>
                  <a:pt x="14" y="28"/>
                  <a:pt x="8" y="22"/>
                  <a:pt x="8" y="14"/>
                </a:cubicBezTo>
                <a:close/>
                <a:moveTo>
                  <a:pt x="22" y="34"/>
                </a:moveTo>
                <a:cubicBezTo>
                  <a:pt x="10" y="34"/>
                  <a:pt x="0" y="52"/>
                  <a:pt x="0" y="72"/>
                </a:cubicBezTo>
                <a:cubicBezTo>
                  <a:pt x="14" y="72"/>
                  <a:pt x="14" y="72"/>
                  <a:pt x="14" y="72"/>
                </a:cubicBezTo>
                <a:cubicBezTo>
                  <a:pt x="14" y="92"/>
                  <a:pt x="14" y="92"/>
                  <a:pt x="14" y="92"/>
                </a:cubicBezTo>
                <a:cubicBezTo>
                  <a:pt x="30" y="92"/>
                  <a:pt x="30" y="92"/>
                  <a:pt x="30" y="92"/>
                </a:cubicBezTo>
                <a:cubicBezTo>
                  <a:pt x="30" y="72"/>
                  <a:pt x="30" y="72"/>
                  <a:pt x="30" y="72"/>
                </a:cubicBezTo>
                <a:cubicBezTo>
                  <a:pt x="44" y="72"/>
                  <a:pt x="44" y="72"/>
                  <a:pt x="44" y="72"/>
                </a:cubicBezTo>
                <a:cubicBezTo>
                  <a:pt x="44" y="52"/>
                  <a:pt x="34" y="34"/>
                  <a:pt x="22" y="34"/>
                </a:cubicBezTo>
                <a:close/>
              </a:path>
            </a:pathLst>
          </a:custGeom>
          <a:solidFill>
            <a:srgbClr val="CBD799"/>
          </a:solidFill>
          <a:ln w="12700" cap="flat">
            <a:solidFill>
              <a:srgbClr val="7A9A3D"/>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0" name="Rectangle 29">
            <a:extLst>
              <a:ext uri="{FF2B5EF4-FFF2-40B4-BE49-F238E27FC236}">
                <a16:creationId xmlns:a16="http://schemas.microsoft.com/office/drawing/2014/main" id="{E06C3B69-4B5B-045A-60A8-C4CB9C29BB4F}"/>
              </a:ext>
            </a:extLst>
          </p:cNvPr>
          <p:cNvSpPr/>
          <p:nvPr/>
        </p:nvSpPr>
        <p:spPr>
          <a:xfrm>
            <a:off x="4383518" y="3491379"/>
            <a:ext cx="637522" cy="369332"/>
          </a:xfrm>
          <a:prstGeom prst="rect">
            <a:avLst/>
          </a:prstGeom>
        </p:spPr>
        <p:txBody>
          <a:bodyPr wrap="square" lIns="0" tIns="0" rIns="0" bIns="0" anchor="ctr">
            <a:spAutoFit/>
          </a:bodyPr>
          <a:lstStyle/>
          <a:p>
            <a:r>
              <a:rPr lang="en-US" sz="2400" b="1">
                <a:solidFill>
                  <a:srgbClr val="7A9A3D"/>
                </a:solidFill>
              </a:rPr>
              <a:t>61%</a:t>
            </a:r>
            <a:endParaRPr lang="en-US" sz="1200" b="1"/>
          </a:p>
        </p:txBody>
      </p:sp>
      <p:sp>
        <p:nvSpPr>
          <p:cNvPr id="31" name="Rectangle 30">
            <a:extLst>
              <a:ext uri="{FF2B5EF4-FFF2-40B4-BE49-F238E27FC236}">
                <a16:creationId xmlns:a16="http://schemas.microsoft.com/office/drawing/2014/main" id="{3FF5D1B3-98CB-2BB2-1E8A-F8F5A973CBAD}"/>
              </a:ext>
            </a:extLst>
          </p:cNvPr>
          <p:cNvSpPr/>
          <p:nvPr/>
        </p:nvSpPr>
        <p:spPr>
          <a:xfrm>
            <a:off x="4383518" y="3984663"/>
            <a:ext cx="637522" cy="369332"/>
          </a:xfrm>
          <a:prstGeom prst="rect">
            <a:avLst/>
          </a:prstGeom>
        </p:spPr>
        <p:txBody>
          <a:bodyPr wrap="square" lIns="0" tIns="0" rIns="0" bIns="0" anchor="ctr">
            <a:spAutoFit/>
          </a:bodyPr>
          <a:lstStyle/>
          <a:p>
            <a:r>
              <a:rPr lang="en-US" sz="2400" b="1">
                <a:solidFill>
                  <a:srgbClr val="54A5CE"/>
                </a:solidFill>
              </a:rPr>
              <a:t>51%</a:t>
            </a:r>
            <a:endParaRPr lang="en-US" sz="1200" b="1">
              <a:solidFill>
                <a:srgbClr val="54A5CE"/>
              </a:solidFill>
            </a:endParaRPr>
          </a:p>
        </p:txBody>
      </p:sp>
      <p:sp>
        <p:nvSpPr>
          <p:cNvPr id="32" name="Rectangle 31">
            <a:extLst>
              <a:ext uri="{FF2B5EF4-FFF2-40B4-BE49-F238E27FC236}">
                <a16:creationId xmlns:a16="http://schemas.microsoft.com/office/drawing/2014/main" id="{DF67C43B-C963-22D3-0121-F83EE3F2F453}"/>
              </a:ext>
            </a:extLst>
          </p:cNvPr>
          <p:cNvSpPr/>
          <p:nvPr/>
        </p:nvSpPr>
        <p:spPr>
          <a:xfrm>
            <a:off x="1043396" y="3630564"/>
            <a:ext cx="824664" cy="246221"/>
          </a:xfrm>
          <a:prstGeom prst="rect">
            <a:avLst/>
          </a:prstGeom>
        </p:spPr>
        <p:txBody>
          <a:bodyPr wrap="square" lIns="0" tIns="0" rIns="0" bIns="0" anchor="ctr">
            <a:spAutoFit/>
          </a:bodyPr>
          <a:lstStyle/>
          <a:p>
            <a:r>
              <a:rPr lang="en-US" sz="1600">
                <a:solidFill>
                  <a:schemeClr val="bg2"/>
                </a:solidFill>
              </a:rPr>
              <a:t>Gen YZ</a:t>
            </a:r>
            <a:endParaRPr lang="en-US" sz="1000">
              <a:solidFill>
                <a:schemeClr val="bg2"/>
              </a:solidFill>
            </a:endParaRPr>
          </a:p>
        </p:txBody>
      </p:sp>
      <p:sp>
        <p:nvSpPr>
          <p:cNvPr id="33" name="Rectangle 32">
            <a:extLst>
              <a:ext uri="{FF2B5EF4-FFF2-40B4-BE49-F238E27FC236}">
                <a16:creationId xmlns:a16="http://schemas.microsoft.com/office/drawing/2014/main" id="{ABA6BFA2-B92D-58C6-064A-F7827AAD9155}"/>
              </a:ext>
            </a:extLst>
          </p:cNvPr>
          <p:cNvSpPr/>
          <p:nvPr/>
        </p:nvSpPr>
        <p:spPr>
          <a:xfrm>
            <a:off x="1051606" y="4143089"/>
            <a:ext cx="824664" cy="246221"/>
          </a:xfrm>
          <a:prstGeom prst="rect">
            <a:avLst/>
          </a:prstGeom>
        </p:spPr>
        <p:txBody>
          <a:bodyPr wrap="square" lIns="0" tIns="0" rIns="0" bIns="0" anchor="ctr">
            <a:spAutoFit/>
          </a:bodyPr>
          <a:lstStyle/>
          <a:p>
            <a:r>
              <a:rPr lang="en-US" sz="1600">
                <a:solidFill>
                  <a:schemeClr val="bg2"/>
                </a:solidFill>
              </a:rPr>
              <a:t>Gen X</a:t>
            </a:r>
            <a:endParaRPr lang="en-US" sz="1000">
              <a:solidFill>
                <a:schemeClr val="bg2"/>
              </a:solidFill>
            </a:endParaRPr>
          </a:p>
        </p:txBody>
      </p:sp>
      <p:graphicFrame>
        <p:nvGraphicFramePr>
          <p:cNvPr id="34" name="Chart 33">
            <a:extLst>
              <a:ext uri="{FF2B5EF4-FFF2-40B4-BE49-F238E27FC236}">
                <a16:creationId xmlns:a16="http://schemas.microsoft.com/office/drawing/2014/main" id="{8F91AFA5-9C39-FCFA-18DD-B223FC471A44}"/>
              </a:ext>
            </a:extLst>
          </p:cNvPr>
          <p:cNvGraphicFramePr/>
          <p:nvPr>
            <p:extLst>
              <p:ext uri="{D42A27DB-BD31-4B8C-83A1-F6EECF244321}">
                <p14:modId xmlns:p14="http://schemas.microsoft.com/office/powerpoint/2010/main" val="3933228240"/>
              </p:ext>
            </p:extLst>
          </p:nvPr>
        </p:nvGraphicFramePr>
        <p:xfrm>
          <a:off x="6455214" y="2363046"/>
          <a:ext cx="2805103" cy="2949312"/>
        </p:xfrm>
        <a:graphic>
          <a:graphicData uri="http://schemas.openxmlformats.org/drawingml/2006/chart">
            <c:chart xmlns:c="http://schemas.openxmlformats.org/drawingml/2006/chart" xmlns:r="http://schemas.openxmlformats.org/officeDocument/2006/relationships" r:id="rId4"/>
          </a:graphicData>
        </a:graphic>
      </p:graphicFrame>
      <p:sp>
        <p:nvSpPr>
          <p:cNvPr id="35" name="TextBox 34">
            <a:extLst>
              <a:ext uri="{FF2B5EF4-FFF2-40B4-BE49-F238E27FC236}">
                <a16:creationId xmlns:a16="http://schemas.microsoft.com/office/drawing/2014/main" id="{B1FA6B3F-DD75-E329-3175-D89A44AD4FCB}"/>
              </a:ext>
            </a:extLst>
          </p:cNvPr>
          <p:cNvSpPr txBox="1"/>
          <p:nvPr/>
        </p:nvSpPr>
        <p:spPr>
          <a:xfrm>
            <a:off x="6433781" y="1892052"/>
            <a:ext cx="5478951" cy="584775"/>
          </a:xfrm>
          <a:prstGeom prst="rect">
            <a:avLst/>
          </a:prstGeom>
          <a:noFill/>
        </p:spPr>
        <p:txBody>
          <a:bodyPr wrap="square" rtlCol="0">
            <a:spAutoFit/>
          </a:bodyPr>
          <a:lstStyle/>
          <a:p>
            <a:r>
              <a:rPr lang="en-US" sz="1600"/>
              <a:t>Where </a:t>
            </a:r>
            <a:r>
              <a:rPr lang="en-US" sz="1600" b="1"/>
              <a:t>investors get the most value</a:t>
            </a:r>
            <a:r>
              <a:rPr lang="en-US" sz="1600"/>
              <a:t> from a financial advisor:</a:t>
            </a:r>
          </a:p>
        </p:txBody>
      </p:sp>
      <p:sp>
        <p:nvSpPr>
          <p:cNvPr id="36" name="TextBox 35">
            <a:extLst>
              <a:ext uri="{FF2B5EF4-FFF2-40B4-BE49-F238E27FC236}">
                <a16:creationId xmlns:a16="http://schemas.microsoft.com/office/drawing/2014/main" id="{D0B3BFD3-B646-EDB9-4A0E-456D60B6BF1D}"/>
              </a:ext>
            </a:extLst>
          </p:cNvPr>
          <p:cNvSpPr txBox="1"/>
          <p:nvPr/>
        </p:nvSpPr>
        <p:spPr>
          <a:xfrm>
            <a:off x="8871651" y="3284015"/>
            <a:ext cx="1589631" cy="276999"/>
          </a:xfrm>
          <a:prstGeom prst="rect">
            <a:avLst/>
          </a:prstGeom>
          <a:noFill/>
        </p:spPr>
        <p:txBody>
          <a:bodyPr wrap="square" rtlCol="0">
            <a:spAutoFit/>
          </a:bodyPr>
          <a:lstStyle/>
          <a:p>
            <a:r>
              <a:rPr lang="en-US" sz="1200"/>
              <a:t>Peace of mind</a:t>
            </a:r>
          </a:p>
        </p:txBody>
      </p:sp>
      <p:sp>
        <p:nvSpPr>
          <p:cNvPr id="37" name="TextBox 36">
            <a:extLst>
              <a:ext uri="{FF2B5EF4-FFF2-40B4-BE49-F238E27FC236}">
                <a16:creationId xmlns:a16="http://schemas.microsoft.com/office/drawing/2014/main" id="{BB1C5E57-8963-30F1-20C7-BECD82379D05}"/>
              </a:ext>
            </a:extLst>
          </p:cNvPr>
          <p:cNvSpPr txBox="1"/>
          <p:nvPr/>
        </p:nvSpPr>
        <p:spPr>
          <a:xfrm>
            <a:off x="8871651" y="3786121"/>
            <a:ext cx="1917450" cy="276999"/>
          </a:xfrm>
          <a:prstGeom prst="rect">
            <a:avLst/>
          </a:prstGeom>
          <a:noFill/>
        </p:spPr>
        <p:txBody>
          <a:bodyPr wrap="square" rtlCol="0">
            <a:spAutoFit/>
          </a:bodyPr>
          <a:lstStyle/>
          <a:p>
            <a:r>
              <a:rPr lang="en-US" sz="1200"/>
              <a:t>Financial planning </a:t>
            </a:r>
          </a:p>
        </p:txBody>
      </p:sp>
      <p:cxnSp>
        <p:nvCxnSpPr>
          <p:cNvPr id="38" name="Straight Connector 37">
            <a:extLst>
              <a:ext uri="{FF2B5EF4-FFF2-40B4-BE49-F238E27FC236}">
                <a16:creationId xmlns:a16="http://schemas.microsoft.com/office/drawing/2014/main" id="{A8684438-09D3-32EF-10B0-4954FEC34A77}"/>
              </a:ext>
            </a:extLst>
          </p:cNvPr>
          <p:cNvCxnSpPr>
            <a:cxnSpLocks/>
          </p:cNvCxnSpPr>
          <p:nvPr/>
        </p:nvCxnSpPr>
        <p:spPr bwMode="auto">
          <a:xfrm>
            <a:off x="5973119" y="1596634"/>
            <a:ext cx="0" cy="3734323"/>
          </a:xfrm>
          <a:prstGeom prst="line">
            <a:avLst/>
          </a:prstGeom>
          <a:solidFill>
            <a:schemeClr val="hlink"/>
          </a:solidFill>
          <a:ln w="19050" cap="flat" cmpd="sng" algn="ctr">
            <a:solidFill>
              <a:schemeClr val="bg1">
                <a:lumMod val="85000"/>
              </a:schemeClr>
            </a:solidFill>
            <a:prstDash val="dash"/>
            <a:round/>
            <a:headEnd type="none" w="med" len="med"/>
            <a:tailEnd type="none" w="med" len="med"/>
          </a:ln>
          <a:effectLst/>
        </p:spPr>
      </p:cxnSp>
      <p:sp>
        <p:nvSpPr>
          <p:cNvPr id="2" name="TextBox 1">
            <a:extLst>
              <a:ext uri="{FF2B5EF4-FFF2-40B4-BE49-F238E27FC236}">
                <a16:creationId xmlns:a16="http://schemas.microsoft.com/office/drawing/2014/main" id="{A7A583A8-D613-FBCB-80A9-2E0603021BA9}"/>
              </a:ext>
            </a:extLst>
          </p:cNvPr>
          <p:cNvSpPr txBox="1"/>
          <p:nvPr/>
        </p:nvSpPr>
        <p:spPr>
          <a:xfrm>
            <a:off x="5204530" y="6650790"/>
            <a:ext cx="1036471" cy="246221"/>
          </a:xfrm>
          <a:prstGeom prst="rect">
            <a:avLst/>
          </a:prstGeom>
          <a:noFill/>
        </p:spPr>
        <p:txBody>
          <a:bodyPr wrap="square">
            <a:spAutoFit/>
          </a:bodyPr>
          <a:lstStyle/>
          <a:p>
            <a:pPr marL="0" marR="0" lvl="0" indent="0" algn="l" defTabSz="914400" rtl="0" eaLnBrk="1" fontAlgn="base" latinLnBrk="0" hangingPunct="1">
              <a:lnSpc>
                <a:spcPct val="100000"/>
              </a:lnSpc>
              <a:spcBef>
                <a:spcPts val="372"/>
              </a:spcBef>
              <a:spcAft>
                <a:spcPct val="0"/>
              </a:spcAft>
              <a:buClrTx/>
              <a:buSzTx/>
              <a:buFontTx/>
              <a:buNone/>
              <a:tabLst/>
              <a:defRPr/>
            </a:pPr>
            <a:r>
              <a:rPr lang="en-US" sz="1000" dirty="0">
                <a:solidFill>
                  <a:srgbClr val="000000"/>
                </a:solidFill>
                <a:latin typeface="Arial"/>
              </a:rPr>
              <a:t>1174561.1.0</a:t>
            </a:r>
          </a:p>
        </p:txBody>
      </p:sp>
    </p:spTree>
    <p:custDataLst>
      <p:tags r:id="rId1"/>
    </p:custDataLst>
    <p:extLst>
      <p:ext uri="{BB962C8B-B14F-4D97-AF65-F5344CB8AC3E}">
        <p14:creationId xmlns:p14="http://schemas.microsoft.com/office/powerpoint/2010/main" val="222441312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lide Number Placeholder 8"/>
          <p:cNvSpPr>
            <a:spLocks noGrp="1"/>
          </p:cNvSpPr>
          <p:nvPr>
            <p:ph type="sldNum" sz="quarter" idx="14"/>
          </p:nvPr>
        </p:nvSpPr>
        <p:spPr>
          <a:xfrm>
            <a:off x="0" y="6382513"/>
            <a:ext cx="437173" cy="268288"/>
          </a:xfrm>
        </p:spPr>
        <p:txBody>
          <a:bodyPr/>
          <a:lstStyle/>
          <a:p>
            <a:pPr>
              <a:defRPr/>
            </a:pPr>
            <a:fld id="{E6474CC2-1230-4213-AD1A-4B2FEEABA7A1}" type="slidenum">
              <a:rPr lang="en-US" smtClean="0"/>
              <a:pPr>
                <a:defRPr/>
              </a:pPr>
              <a:t>16</a:t>
            </a:fld>
            <a:endParaRPr lang="en-US" dirty="0"/>
          </a:p>
        </p:txBody>
      </p:sp>
      <p:sp>
        <p:nvSpPr>
          <p:cNvPr id="2" name="Footer Placeholder 3">
            <a:extLst>
              <a:ext uri="{FF2B5EF4-FFF2-40B4-BE49-F238E27FC236}">
                <a16:creationId xmlns:a16="http://schemas.microsoft.com/office/drawing/2014/main" id="{23E23BD9-E11B-ECEC-5CA0-696BF936BC70}"/>
              </a:ext>
            </a:extLst>
          </p:cNvPr>
          <p:cNvSpPr txBox="1">
            <a:spLocks/>
          </p:cNvSpPr>
          <p:nvPr/>
        </p:nvSpPr>
        <p:spPr bwMode="auto">
          <a:xfrm>
            <a:off x="502223" y="6482000"/>
            <a:ext cx="5245100" cy="172485"/>
          </a:xfrm>
          <a:prstGeom prst="rect">
            <a:avLst/>
          </a:prstGeom>
          <a:noFill/>
          <a:ln w="9525">
            <a:noFill/>
            <a:miter lim="800000"/>
            <a:headEnd/>
            <a:tailEnd/>
          </a:ln>
          <a:effectLst/>
        </p:spPr>
        <p:txBody>
          <a:bodyPr vert="horz" wrap="square" lIns="135852" tIns="0" rIns="135852" bIns="0" numCol="1" anchor="b" anchorCtr="0" compatLnSpc="1">
            <a:prstTxWarp prst="textNoShape">
              <a:avLst/>
            </a:prstTxWarp>
          </a:bodyPr>
          <a:lstStyle>
            <a:defPPr>
              <a:defRPr lang="en-US"/>
            </a:defPPr>
            <a:lvl1pPr algn="r" rtl="0" eaLnBrk="0" fontAlgn="base" hangingPunct="0">
              <a:spcBef>
                <a:spcPct val="0"/>
              </a:spcBef>
              <a:spcAft>
                <a:spcPct val="0"/>
              </a:spcAft>
              <a:defRPr sz="1000" kern="1200" smtClean="0">
                <a:solidFill>
                  <a:srgbClr val="000000"/>
                </a:solidFill>
                <a:latin typeface="+mj-lt"/>
                <a:ea typeface="ＭＳ Ｐゴシック" charset="-128"/>
                <a:cs typeface="+mn-cs"/>
              </a:defRPr>
            </a:lvl1pPr>
            <a:lvl2pPr marL="566038" algn="l" rtl="0" fontAlgn="base">
              <a:spcBef>
                <a:spcPct val="0"/>
              </a:spcBef>
              <a:spcAft>
                <a:spcPct val="0"/>
              </a:spcAft>
              <a:defRPr sz="1500" kern="1200">
                <a:solidFill>
                  <a:schemeClr val="tx1"/>
                </a:solidFill>
                <a:latin typeface="Arial" pitchFamily="34" charset="0"/>
                <a:ea typeface="ＭＳ Ｐゴシック"/>
                <a:cs typeface="ＭＳ Ｐゴシック"/>
              </a:defRPr>
            </a:lvl2pPr>
            <a:lvl3pPr marL="1132076" algn="l" rtl="0" fontAlgn="base">
              <a:spcBef>
                <a:spcPct val="0"/>
              </a:spcBef>
              <a:spcAft>
                <a:spcPct val="0"/>
              </a:spcAft>
              <a:defRPr sz="1500" kern="1200">
                <a:solidFill>
                  <a:schemeClr val="tx1"/>
                </a:solidFill>
                <a:latin typeface="Arial" pitchFamily="34" charset="0"/>
                <a:ea typeface="ＭＳ Ｐゴシック"/>
                <a:cs typeface="ＭＳ Ｐゴシック"/>
              </a:defRPr>
            </a:lvl3pPr>
            <a:lvl4pPr marL="1698112" algn="l" rtl="0" fontAlgn="base">
              <a:spcBef>
                <a:spcPct val="0"/>
              </a:spcBef>
              <a:spcAft>
                <a:spcPct val="0"/>
              </a:spcAft>
              <a:defRPr sz="1500" kern="1200">
                <a:solidFill>
                  <a:schemeClr val="tx1"/>
                </a:solidFill>
                <a:latin typeface="Arial" pitchFamily="34" charset="0"/>
                <a:ea typeface="ＭＳ Ｐゴシック"/>
                <a:cs typeface="ＭＳ Ｐゴシック"/>
              </a:defRPr>
            </a:lvl4pPr>
            <a:lvl5pPr marL="2264150" algn="l" rtl="0" fontAlgn="base">
              <a:spcBef>
                <a:spcPct val="0"/>
              </a:spcBef>
              <a:spcAft>
                <a:spcPct val="0"/>
              </a:spcAft>
              <a:defRPr sz="1500" kern="1200">
                <a:solidFill>
                  <a:schemeClr val="tx1"/>
                </a:solidFill>
                <a:latin typeface="Arial" pitchFamily="34" charset="0"/>
                <a:ea typeface="ＭＳ Ｐゴシック"/>
                <a:cs typeface="ＭＳ Ｐゴシック"/>
              </a:defRPr>
            </a:lvl5pPr>
            <a:lvl6pPr marL="2830188" algn="l" defTabSz="1132076" rtl="0" eaLnBrk="1" latinLnBrk="0" hangingPunct="1">
              <a:defRPr sz="1500" kern="1200">
                <a:solidFill>
                  <a:schemeClr val="tx1"/>
                </a:solidFill>
                <a:latin typeface="Arial" pitchFamily="34" charset="0"/>
                <a:ea typeface="ＭＳ Ｐゴシック"/>
                <a:cs typeface="ＭＳ Ｐゴシック"/>
              </a:defRPr>
            </a:lvl6pPr>
            <a:lvl7pPr marL="3396226" algn="l" defTabSz="1132076" rtl="0" eaLnBrk="1" latinLnBrk="0" hangingPunct="1">
              <a:defRPr sz="1500" kern="1200">
                <a:solidFill>
                  <a:schemeClr val="tx1"/>
                </a:solidFill>
                <a:latin typeface="Arial" pitchFamily="34" charset="0"/>
                <a:ea typeface="ＭＳ Ｐゴシック"/>
                <a:cs typeface="ＭＳ Ｐゴシック"/>
              </a:defRPr>
            </a:lvl7pPr>
            <a:lvl8pPr marL="3962262" algn="l" defTabSz="1132076" rtl="0" eaLnBrk="1" latinLnBrk="0" hangingPunct="1">
              <a:defRPr sz="1500" kern="1200">
                <a:solidFill>
                  <a:schemeClr val="tx1"/>
                </a:solidFill>
                <a:latin typeface="Arial" pitchFamily="34" charset="0"/>
                <a:ea typeface="ＭＳ Ｐゴシック"/>
                <a:cs typeface="ＭＳ Ｐゴシック"/>
              </a:defRPr>
            </a:lvl8pPr>
            <a:lvl9pPr marL="4528300" algn="l" defTabSz="1132076" rtl="0" eaLnBrk="1" latinLnBrk="0" hangingPunct="1">
              <a:defRPr sz="1500" kern="1200">
                <a:solidFill>
                  <a:schemeClr val="tx1"/>
                </a:solidFill>
                <a:latin typeface="Arial" pitchFamily="34" charset="0"/>
                <a:ea typeface="ＭＳ Ｐゴシック"/>
                <a:cs typeface="ＭＳ Ｐゴシック"/>
              </a:defRPr>
            </a:lvl9pPr>
          </a:lstStyle>
          <a:p>
            <a:pPr algn="l" eaLnBrk="1" hangingPunct="1">
              <a:defRPr/>
            </a:pPr>
            <a:r>
              <a:rPr lang="en-US" dirty="0"/>
              <a:t>Source: 2024 Fidelity RIA Benchmarking Study</a:t>
            </a:r>
          </a:p>
        </p:txBody>
      </p:sp>
      <p:sp>
        <p:nvSpPr>
          <p:cNvPr id="3" name="Title 1">
            <a:extLst>
              <a:ext uri="{FF2B5EF4-FFF2-40B4-BE49-F238E27FC236}">
                <a16:creationId xmlns:a16="http://schemas.microsoft.com/office/drawing/2014/main" id="{1CFBC846-2047-E398-A00D-49C93E1DD47A}"/>
              </a:ext>
            </a:extLst>
          </p:cNvPr>
          <p:cNvSpPr>
            <a:spLocks noGrp="1"/>
          </p:cNvSpPr>
          <p:nvPr>
            <p:ph type="title"/>
          </p:nvPr>
        </p:nvSpPr>
        <p:spPr>
          <a:xfrm>
            <a:off x="422820" y="228600"/>
            <a:ext cx="10918280" cy="838200"/>
          </a:xfrm>
        </p:spPr>
        <p:txBody>
          <a:bodyPr/>
          <a:lstStyle/>
          <a:p>
            <a:r>
              <a:rPr lang="en-US"/>
              <a:t>Competition to differentiate service offering is intensifying</a:t>
            </a:r>
          </a:p>
        </p:txBody>
      </p:sp>
      <p:sp>
        <p:nvSpPr>
          <p:cNvPr id="4" name="Rectangle 3">
            <a:extLst>
              <a:ext uri="{FF2B5EF4-FFF2-40B4-BE49-F238E27FC236}">
                <a16:creationId xmlns:a16="http://schemas.microsoft.com/office/drawing/2014/main" id="{A693C676-990B-ABEC-F047-21E5D8A91698}"/>
              </a:ext>
            </a:extLst>
          </p:cNvPr>
          <p:cNvSpPr/>
          <p:nvPr/>
        </p:nvSpPr>
        <p:spPr bwMode="auto">
          <a:xfrm>
            <a:off x="3837447" y="1392661"/>
            <a:ext cx="5077704" cy="3961714"/>
          </a:xfrm>
          <a:prstGeom prst="rect">
            <a:avLst/>
          </a:prstGeom>
          <a:solidFill>
            <a:srgbClr val="95AE3C">
              <a:alpha val="15000"/>
            </a:srgbClr>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defPPr>
              <a:defRPr lang="en-US"/>
            </a:defPPr>
            <a:lvl1pPr algn="l" rtl="0" fontAlgn="base">
              <a:spcBef>
                <a:spcPct val="0"/>
              </a:spcBef>
              <a:spcAft>
                <a:spcPct val="0"/>
              </a:spcAft>
              <a:defRPr sz="1500" kern="1200">
                <a:solidFill>
                  <a:schemeClr val="tx1"/>
                </a:solidFill>
                <a:latin typeface="Arial" pitchFamily="34" charset="0"/>
                <a:ea typeface="ＭＳ Ｐゴシック"/>
                <a:cs typeface="ＭＳ Ｐゴシック"/>
              </a:defRPr>
            </a:lvl1pPr>
            <a:lvl2pPr marL="566038" algn="l" rtl="0" fontAlgn="base">
              <a:spcBef>
                <a:spcPct val="0"/>
              </a:spcBef>
              <a:spcAft>
                <a:spcPct val="0"/>
              </a:spcAft>
              <a:defRPr sz="1500" kern="1200">
                <a:solidFill>
                  <a:schemeClr val="tx1"/>
                </a:solidFill>
                <a:latin typeface="Arial" pitchFamily="34" charset="0"/>
                <a:ea typeface="ＭＳ Ｐゴシック"/>
                <a:cs typeface="ＭＳ Ｐゴシック"/>
              </a:defRPr>
            </a:lvl2pPr>
            <a:lvl3pPr marL="1132076" algn="l" rtl="0" fontAlgn="base">
              <a:spcBef>
                <a:spcPct val="0"/>
              </a:spcBef>
              <a:spcAft>
                <a:spcPct val="0"/>
              </a:spcAft>
              <a:defRPr sz="1500" kern="1200">
                <a:solidFill>
                  <a:schemeClr val="tx1"/>
                </a:solidFill>
                <a:latin typeface="Arial" pitchFamily="34" charset="0"/>
                <a:ea typeface="ＭＳ Ｐゴシック"/>
                <a:cs typeface="ＭＳ Ｐゴシック"/>
              </a:defRPr>
            </a:lvl3pPr>
            <a:lvl4pPr marL="1698112" algn="l" rtl="0" fontAlgn="base">
              <a:spcBef>
                <a:spcPct val="0"/>
              </a:spcBef>
              <a:spcAft>
                <a:spcPct val="0"/>
              </a:spcAft>
              <a:defRPr sz="1500" kern="1200">
                <a:solidFill>
                  <a:schemeClr val="tx1"/>
                </a:solidFill>
                <a:latin typeface="Arial" pitchFamily="34" charset="0"/>
                <a:ea typeface="ＭＳ Ｐゴシック"/>
                <a:cs typeface="ＭＳ Ｐゴシック"/>
              </a:defRPr>
            </a:lvl4pPr>
            <a:lvl5pPr marL="2264150" algn="l" rtl="0" fontAlgn="base">
              <a:spcBef>
                <a:spcPct val="0"/>
              </a:spcBef>
              <a:spcAft>
                <a:spcPct val="0"/>
              </a:spcAft>
              <a:defRPr sz="1500" kern="1200">
                <a:solidFill>
                  <a:schemeClr val="tx1"/>
                </a:solidFill>
                <a:latin typeface="Arial" pitchFamily="34" charset="0"/>
                <a:ea typeface="ＭＳ Ｐゴシック"/>
                <a:cs typeface="ＭＳ Ｐゴシック"/>
              </a:defRPr>
            </a:lvl5pPr>
            <a:lvl6pPr marL="2830188" algn="l" defTabSz="1132076" rtl="0" eaLnBrk="1" latinLnBrk="0" hangingPunct="1">
              <a:defRPr sz="1500" kern="1200">
                <a:solidFill>
                  <a:schemeClr val="tx1"/>
                </a:solidFill>
                <a:latin typeface="Arial" pitchFamily="34" charset="0"/>
                <a:ea typeface="ＭＳ Ｐゴシック"/>
                <a:cs typeface="ＭＳ Ｐゴシック"/>
              </a:defRPr>
            </a:lvl6pPr>
            <a:lvl7pPr marL="3396226" algn="l" defTabSz="1132076" rtl="0" eaLnBrk="1" latinLnBrk="0" hangingPunct="1">
              <a:defRPr sz="1500" kern="1200">
                <a:solidFill>
                  <a:schemeClr val="tx1"/>
                </a:solidFill>
                <a:latin typeface="Arial" pitchFamily="34" charset="0"/>
                <a:ea typeface="ＭＳ Ｐゴシック"/>
                <a:cs typeface="ＭＳ Ｐゴシック"/>
              </a:defRPr>
            </a:lvl7pPr>
            <a:lvl8pPr marL="3962262" algn="l" defTabSz="1132076" rtl="0" eaLnBrk="1" latinLnBrk="0" hangingPunct="1">
              <a:defRPr sz="1500" kern="1200">
                <a:solidFill>
                  <a:schemeClr val="tx1"/>
                </a:solidFill>
                <a:latin typeface="Arial" pitchFamily="34" charset="0"/>
                <a:ea typeface="ＭＳ Ｐゴシック"/>
                <a:cs typeface="ＭＳ Ｐゴシック"/>
              </a:defRPr>
            </a:lvl8pPr>
            <a:lvl9pPr marL="4528300" algn="l" defTabSz="1132076" rtl="0" eaLnBrk="1" latinLnBrk="0" hangingPunct="1">
              <a:defRPr sz="1500" kern="1200">
                <a:solidFill>
                  <a:schemeClr val="tx1"/>
                </a:solidFill>
                <a:latin typeface="Arial" pitchFamily="34" charset="0"/>
                <a:ea typeface="ＭＳ Ｐゴシック"/>
                <a:cs typeface="ＭＳ Ｐゴシック"/>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en-US" sz="1200" b="0" i="0" u="none" strike="noStrike" kern="1200" cap="none" spc="0" normalizeH="0" baseline="0" noProof="0">
              <a:ln>
                <a:noFill/>
              </a:ln>
              <a:solidFill>
                <a:srgbClr val="000000"/>
              </a:solidFill>
              <a:effectLst/>
              <a:uLnTx/>
              <a:uFillTx/>
              <a:latin typeface="Arial" charset="0"/>
              <a:ea typeface="ＭＳ Ｐゴシック" charset="-128"/>
            </a:endParaRPr>
          </a:p>
        </p:txBody>
      </p:sp>
      <p:sp>
        <p:nvSpPr>
          <p:cNvPr id="5" name="Rectangle 4">
            <a:extLst>
              <a:ext uri="{FF2B5EF4-FFF2-40B4-BE49-F238E27FC236}">
                <a16:creationId xmlns:a16="http://schemas.microsoft.com/office/drawing/2014/main" id="{F492E65B-B00F-2F1B-2FA7-8F8BD05E334F}"/>
              </a:ext>
            </a:extLst>
          </p:cNvPr>
          <p:cNvSpPr/>
          <p:nvPr/>
        </p:nvSpPr>
        <p:spPr bwMode="auto">
          <a:xfrm>
            <a:off x="8915152" y="1392661"/>
            <a:ext cx="2053514" cy="3961714"/>
          </a:xfrm>
          <a:prstGeom prst="rect">
            <a:avLst/>
          </a:prstGeom>
          <a:solidFill>
            <a:srgbClr val="009681">
              <a:alpha val="15000"/>
            </a:srgbClr>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defPPr>
              <a:defRPr lang="en-US"/>
            </a:defPPr>
            <a:lvl1pPr algn="l" rtl="0" fontAlgn="base">
              <a:spcBef>
                <a:spcPct val="0"/>
              </a:spcBef>
              <a:spcAft>
                <a:spcPct val="0"/>
              </a:spcAft>
              <a:defRPr sz="1500" kern="1200">
                <a:solidFill>
                  <a:schemeClr val="tx1"/>
                </a:solidFill>
                <a:latin typeface="Arial" pitchFamily="34" charset="0"/>
                <a:ea typeface="ＭＳ Ｐゴシック"/>
                <a:cs typeface="ＭＳ Ｐゴシック"/>
              </a:defRPr>
            </a:lvl1pPr>
            <a:lvl2pPr marL="566038" algn="l" rtl="0" fontAlgn="base">
              <a:spcBef>
                <a:spcPct val="0"/>
              </a:spcBef>
              <a:spcAft>
                <a:spcPct val="0"/>
              </a:spcAft>
              <a:defRPr sz="1500" kern="1200">
                <a:solidFill>
                  <a:schemeClr val="tx1"/>
                </a:solidFill>
                <a:latin typeface="Arial" pitchFamily="34" charset="0"/>
                <a:ea typeface="ＭＳ Ｐゴシック"/>
                <a:cs typeface="ＭＳ Ｐゴシック"/>
              </a:defRPr>
            </a:lvl2pPr>
            <a:lvl3pPr marL="1132076" algn="l" rtl="0" fontAlgn="base">
              <a:spcBef>
                <a:spcPct val="0"/>
              </a:spcBef>
              <a:spcAft>
                <a:spcPct val="0"/>
              </a:spcAft>
              <a:defRPr sz="1500" kern="1200">
                <a:solidFill>
                  <a:schemeClr val="tx1"/>
                </a:solidFill>
                <a:latin typeface="Arial" pitchFamily="34" charset="0"/>
                <a:ea typeface="ＭＳ Ｐゴシック"/>
                <a:cs typeface="ＭＳ Ｐゴシック"/>
              </a:defRPr>
            </a:lvl3pPr>
            <a:lvl4pPr marL="1698112" algn="l" rtl="0" fontAlgn="base">
              <a:spcBef>
                <a:spcPct val="0"/>
              </a:spcBef>
              <a:spcAft>
                <a:spcPct val="0"/>
              </a:spcAft>
              <a:defRPr sz="1500" kern="1200">
                <a:solidFill>
                  <a:schemeClr val="tx1"/>
                </a:solidFill>
                <a:latin typeface="Arial" pitchFamily="34" charset="0"/>
                <a:ea typeface="ＭＳ Ｐゴシック"/>
                <a:cs typeface="ＭＳ Ｐゴシック"/>
              </a:defRPr>
            </a:lvl4pPr>
            <a:lvl5pPr marL="2264150" algn="l" rtl="0" fontAlgn="base">
              <a:spcBef>
                <a:spcPct val="0"/>
              </a:spcBef>
              <a:spcAft>
                <a:spcPct val="0"/>
              </a:spcAft>
              <a:defRPr sz="1500" kern="1200">
                <a:solidFill>
                  <a:schemeClr val="tx1"/>
                </a:solidFill>
                <a:latin typeface="Arial" pitchFamily="34" charset="0"/>
                <a:ea typeface="ＭＳ Ｐゴシック"/>
                <a:cs typeface="ＭＳ Ｐゴシック"/>
              </a:defRPr>
            </a:lvl5pPr>
            <a:lvl6pPr marL="2830188" algn="l" defTabSz="1132076" rtl="0" eaLnBrk="1" latinLnBrk="0" hangingPunct="1">
              <a:defRPr sz="1500" kern="1200">
                <a:solidFill>
                  <a:schemeClr val="tx1"/>
                </a:solidFill>
                <a:latin typeface="Arial" pitchFamily="34" charset="0"/>
                <a:ea typeface="ＭＳ Ｐゴシック"/>
                <a:cs typeface="ＭＳ Ｐゴシック"/>
              </a:defRPr>
            </a:lvl6pPr>
            <a:lvl7pPr marL="3396226" algn="l" defTabSz="1132076" rtl="0" eaLnBrk="1" latinLnBrk="0" hangingPunct="1">
              <a:defRPr sz="1500" kern="1200">
                <a:solidFill>
                  <a:schemeClr val="tx1"/>
                </a:solidFill>
                <a:latin typeface="Arial" pitchFamily="34" charset="0"/>
                <a:ea typeface="ＭＳ Ｐゴシック"/>
                <a:cs typeface="ＭＳ Ｐゴシック"/>
              </a:defRPr>
            </a:lvl7pPr>
            <a:lvl8pPr marL="3962262" algn="l" defTabSz="1132076" rtl="0" eaLnBrk="1" latinLnBrk="0" hangingPunct="1">
              <a:defRPr sz="1500" kern="1200">
                <a:solidFill>
                  <a:schemeClr val="tx1"/>
                </a:solidFill>
                <a:latin typeface="Arial" pitchFamily="34" charset="0"/>
                <a:ea typeface="ＭＳ Ｐゴシック"/>
                <a:cs typeface="ＭＳ Ｐゴシック"/>
              </a:defRPr>
            </a:lvl8pPr>
            <a:lvl9pPr marL="4528300" algn="l" defTabSz="1132076" rtl="0" eaLnBrk="1" latinLnBrk="0" hangingPunct="1">
              <a:defRPr sz="1500" kern="1200">
                <a:solidFill>
                  <a:schemeClr val="tx1"/>
                </a:solidFill>
                <a:latin typeface="Arial" pitchFamily="34" charset="0"/>
                <a:ea typeface="ＭＳ Ｐゴシック"/>
                <a:cs typeface="ＭＳ Ｐゴシック"/>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en-US" sz="1200" b="0" i="0" u="none" strike="noStrike" kern="1200" cap="none" spc="0" normalizeH="0" baseline="0" noProof="0">
              <a:ln>
                <a:noFill/>
              </a:ln>
              <a:solidFill>
                <a:srgbClr val="000000"/>
              </a:solidFill>
              <a:effectLst/>
              <a:uLnTx/>
              <a:uFillTx/>
              <a:latin typeface="Arial" charset="0"/>
              <a:ea typeface="ＭＳ Ｐゴシック" charset="-128"/>
            </a:endParaRPr>
          </a:p>
        </p:txBody>
      </p:sp>
      <p:sp>
        <p:nvSpPr>
          <p:cNvPr id="7" name="Rectangle 6">
            <a:extLst>
              <a:ext uri="{FF2B5EF4-FFF2-40B4-BE49-F238E27FC236}">
                <a16:creationId xmlns:a16="http://schemas.microsoft.com/office/drawing/2014/main" id="{04AAC6AA-E2E4-F639-E9ED-D7BFFBA5345A}"/>
              </a:ext>
            </a:extLst>
          </p:cNvPr>
          <p:cNvSpPr/>
          <p:nvPr/>
        </p:nvSpPr>
        <p:spPr bwMode="auto">
          <a:xfrm>
            <a:off x="1223335" y="1392661"/>
            <a:ext cx="2621495" cy="3961714"/>
          </a:xfrm>
          <a:prstGeom prst="rect">
            <a:avLst/>
          </a:prstGeom>
          <a:solidFill>
            <a:srgbClr val="298FC2">
              <a:alpha val="15000"/>
            </a:srgbClr>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defPPr>
              <a:defRPr lang="en-US"/>
            </a:defPPr>
            <a:lvl1pPr algn="l" rtl="0" fontAlgn="base">
              <a:spcBef>
                <a:spcPct val="0"/>
              </a:spcBef>
              <a:spcAft>
                <a:spcPct val="0"/>
              </a:spcAft>
              <a:defRPr sz="1500" kern="1200">
                <a:solidFill>
                  <a:schemeClr val="tx1"/>
                </a:solidFill>
                <a:latin typeface="Arial" pitchFamily="34" charset="0"/>
                <a:ea typeface="ＭＳ Ｐゴシック"/>
                <a:cs typeface="ＭＳ Ｐゴシック"/>
              </a:defRPr>
            </a:lvl1pPr>
            <a:lvl2pPr marL="566038" algn="l" rtl="0" fontAlgn="base">
              <a:spcBef>
                <a:spcPct val="0"/>
              </a:spcBef>
              <a:spcAft>
                <a:spcPct val="0"/>
              </a:spcAft>
              <a:defRPr sz="1500" kern="1200">
                <a:solidFill>
                  <a:schemeClr val="tx1"/>
                </a:solidFill>
                <a:latin typeface="Arial" pitchFamily="34" charset="0"/>
                <a:ea typeface="ＭＳ Ｐゴシック"/>
                <a:cs typeface="ＭＳ Ｐゴシック"/>
              </a:defRPr>
            </a:lvl2pPr>
            <a:lvl3pPr marL="1132076" algn="l" rtl="0" fontAlgn="base">
              <a:spcBef>
                <a:spcPct val="0"/>
              </a:spcBef>
              <a:spcAft>
                <a:spcPct val="0"/>
              </a:spcAft>
              <a:defRPr sz="1500" kern="1200">
                <a:solidFill>
                  <a:schemeClr val="tx1"/>
                </a:solidFill>
                <a:latin typeface="Arial" pitchFamily="34" charset="0"/>
                <a:ea typeface="ＭＳ Ｐゴシック"/>
                <a:cs typeface="ＭＳ Ｐゴシック"/>
              </a:defRPr>
            </a:lvl3pPr>
            <a:lvl4pPr marL="1698112" algn="l" rtl="0" fontAlgn="base">
              <a:spcBef>
                <a:spcPct val="0"/>
              </a:spcBef>
              <a:spcAft>
                <a:spcPct val="0"/>
              </a:spcAft>
              <a:defRPr sz="1500" kern="1200">
                <a:solidFill>
                  <a:schemeClr val="tx1"/>
                </a:solidFill>
                <a:latin typeface="Arial" pitchFamily="34" charset="0"/>
                <a:ea typeface="ＭＳ Ｐゴシック"/>
                <a:cs typeface="ＭＳ Ｐゴシック"/>
              </a:defRPr>
            </a:lvl4pPr>
            <a:lvl5pPr marL="2264150" algn="l" rtl="0" fontAlgn="base">
              <a:spcBef>
                <a:spcPct val="0"/>
              </a:spcBef>
              <a:spcAft>
                <a:spcPct val="0"/>
              </a:spcAft>
              <a:defRPr sz="1500" kern="1200">
                <a:solidFill>
                  <a:schemeClr val="tx1"/>
                </a:solidFill>
                <a:latin typeface="Arial" pitchFamily="34" charset="0"/>
                <a:ea typeface="ＭＳ Ｐゴシック"/>
                <a:cs typeface="ＭＳ Ｐゴシック"/>
              </a:defRPr>
            </a:lvl5pPr>
            <a:lvl6pPr marL="2830188" algn="l" defTabSz="1132076" rtl="0" eaLnBrk="1" latinLnBrk="0" hangingPunct="1">
              <a:defRPr sz="1500" kern="1200">
                <a:solidFill>
                  <a:schemeClr val="tx1"/>
                </a:solidFill>
                <a:latin typeface="Arial" pitchFamily="34" charset="0"/>
                <a:ea typeface="ＭＳ Ｐゴシック"/>
                <a:cs typeface="ＭＳ Ｐゴシック"/>
              </a:defRPr>
            </a:lvl6pPr>
            <a:lvl7pPr marL="3396226" algn="l" defTabSz="1132076" rtl="0" eaLnBrk="1" latinLnBrk="0" hangingPunct="1">
              <a:defRPr sz="1500" kern="1200">
                <a:solidFill>
                  <a:schemeClr val="tx1"/>
                </a:solidFill>
                <a:latin typeface="Arial" pitchFamily="34" charset="0"/>
                <a:ea typeface="ＭＳ Ｐゴシック"/>
                <a:cs typeface="ＭＳ Ｐゴシック"/>
              </a:defRPr>
            </a:lvl7pPr>
            <a:lvl8pPr marL="3962262" algn="l" defTabSz="1132076" rtl="0" eaLnBrk="1" latinLnBrk="0" hangingPunct="1">
              <a:defRPr sz="1500" kern="1200">
                <a:solidFill>
                  <a:schemeClr val="tx1"/>
                </a:solidFill>
                <a:latin typeface="Arial" pitchFamily="34" charset="0"/>
                <a:ea typeface="ＭＳ Ｐゴシック"/>
                <a:cs typeface="ＭＳ Ｐゴシック"/>
              </a:defRPr>
            </a:lvl8pPr>
            <a:lvl9pPr marL="4528300" algn="l" defTabSz="1132076" rtl="0" eaLnBrk="1" latinLnBrk="0" hangingPunct="1">
              <a:defRPr sz="1500" kern="1200">
                <a:solidFill>
                  <a:schemeClr val="tx1"/>
                </a:solidFill>
                <a:latin typeface="Arial" pitchFamily="34" charset="0"/>
                <a:ea typeface="ＭＳ Ｐゴシック"/>
                <a:cs typeface="ＭＳ Ｐゴシック"/>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en-US" sz="1200" b="0" i="0" u="none" strike="noStrike" kern="1200" cap="none" spc="0" normalizeH="0" baseline="0" noProof="0">
              <a:ln>
                <a:noFill/>
              </a:ln>
              <a:solidFill>
                <a:srgbClr val="000000"/>
              </a:solidFill>
              <a:effectLst/>
              <a:uLnTx/>
              <a:uFillTx/>
              <a:latin typeface="Arial" charset="0"/>
              <a:ea typeface="ＭＳ Ｐゴシック" charset="-128"/>
            </a:endParaRPr>
          </a:p>
        </p:txBody>
      </p:sp>
      <p:sp>
        <p:nvSpPr>
          <p:cNvPr id="8" name="TextBox 13">
            <a:extLst>
              <a:ext uri="{FF2B5EF4-FFF2-40B4-BE49-F238E27FC236}">
                <a16:creationId xmlns:a16="http://schemas.microsoft.com/office/drawing/2014/main" id="{1AD0CC38-8D76-48A4-360E-A3FC3C5E5A5B}"/>
              </a:ext>
            </a:extLst>
          </p:cNvPr>
          <p:cNvSpPr txBox="1"/>
          <p:nvPr/>
        </p:nvSpPr>
        <p:spPr>
          <a:xfrm>
            <a:off x="1846551" y="1417250"/>
            <a:ext cx="1404551" cy="261610"/>
          </a:xfrm>
          <a:prstGeom prst="rect">
            <a:avLst/>
          </a:prstGeom>
          <a:noFill/>
        </p:spPr>
        <p:txBody>
          <a:bodyPr wrap="none" rtlCol="0">
            <a:spAutoFit/>
          </a:bodyPr>
          <a:lstStyle>
            <a:defPPr>
              <a:defRPr lang="en-US"/>
            </a:defPPr>
            <a:lvl1pPr algn="l" rtl="0" fontAlgn="base">
              <a:spcBef>
                <a:spcPct val="0"/>
              </a:spcBef>
              <a:spcAft>
                <a:spcPct val="0"/>
              </a:spcAft>
              <a:defRPr sz="1500" kern="1200">
                <a:solidFill>
                  <a:schemeClr val="tx1"/>
                </a:solidFill>
                <a:latin typeface="Arial" pitchFamily="34" charset="0"/>
                <a:ea typeface="ＭＳ Ｐゴシック"/>
                <a:cs typeface="ＭＳ Ｐゴシック"/>
              </a:defRPr>
            </a:lvl1pPr>
            <a:lvl2pPr marL="566038" algn="l" rtl="0" fontAlgn="base">
              <a:spcBef>
                <a:spcPct val="0"/>
              </a:spcBef>
              <a:spcAft>
                <a:spcPct val="0"/>
              </a:spcAft>
              <a:defRPr sz="1500" kern="1200">
                <a:solidFill>
                  <a:schemeClr val="tx1"/>
                </a:solidFill>
                <a:latin typeface="Arial" pitchFamily="34" charset="0"/>
                <a:ea typeface="ＭＳ Ｐゴシック"/>
                <a:cs typeface="ＭＳ Ｐゴシック"/>
              </a:defRPr>
            </a:lvl2pPr>
            <a:lvl3pPr marL="1132076" algn="l" rtl="0" fontAlgn="base">
              <a:spcBef>
                <a:spcPct val="0"/>
              </a:spcBef>
              <a:spcAft>
                <a:spcPct val="0"/>
              </a:spcAft>
              <a:defRPr sz="1500" kern="1200">
                <a:solidFill>
                  <a:schemeClr val="tx1"/>
                </a:solidFill>
                <a:latin typeface="Arial" pitchFamily="34" charset="0"/>
                <a:ea typeface="ＭＳ Ｐゴシック"/>
                <a:cs typeface="ＭＳ Ｐゴシック"/>
              </a:defRPr>
            </a:lvl3pPr>
            <a:lvl4pPr marL="1698112" algn="l" rtl="0" fontAlgn="base">
              <a:spcBef>
                <a:spcPct val="0"/>
              </a:spcBef>
              <a:spcAft>
                <a:spcPct val="0"/>
              </a:spcAft>
              <a:defRPr sz="1500" kern="1200">
                <a:solidFill>
                  <a:schemeClr val="tx1"/>
                </a:solidFill>
                <a:latin typeface="Arial" pitchFamily="34" charset="0"/>
                <a:ea typeface="ＭＳ Ｐゴシック"/>
                <a:cs typeface="ＭＳ Ｐゴシック"/>
              </a:defRPr>
            </a:lvl4pPr>
            <a:lvl5pPr marL="2264150" algn="l" rtl="0" fontAlgn="base">
              <a:spcBef>
                <a:spcPct val="0"/>
              </a:spcBef>
              <a:spcAft>
                <a:spcPct val="0"/>
              </a:spcAft>
              <a:defRPr sz="1500" kern="1200">
                <a:solidFill>
                  <a:schemeClr val="tx1"/>
                </a:solidFill>
                <a:latin typeface="Arial" pitchFamily="34" charset="0"/>
                <a:ea typeface="ＭＳ Ｐゴシック"/>
                <a:cs typeface="ＭＳ Ｐゴシック"/>
              </a:defRPr>
            </a:lvl5pPr>
            <a:lvl6pPr marL="2830188" algn="l" defTabSz="1132076" rtl="0" eaLnBrk="1" latinLnBrk="0" hangingPunct="1">
              <a:defRPr sz="1500" kern="1200">
                <a:solidFill>
                  <a:schemeClr val="tx1"/>
                </a:solidFill>
                <a:latin typeface="Arial" pitchFamily="34" charset="0"/>
                <a:ea typeface="ＭＳ Ｐゴシック"/>
                <a:cs typeface="ＭＳ Ｐゴシック"/>
              </a:defRPr>
            </a:lvl6pPr>
            <a:lvl7pPr marL="3396226" algn="l" defTabSz="1132076" rtl="0" eaLnBrk="1" latinLnBrk="0" hangingPunct="1">
              <a:defRPr sz="1500" kern="1200">
                <a:solidFill>
                  <a:schemeClr val="tx1"/>
                </a:solidFill>
                <a:latin typeface="Arial" pitchFamily="34" charset="0"/>
                <a:ea typeface="ＭＳ Ｐゴシック"/>
                <a:cs typeface="ＭＳ Ｐゴシック"/>
              </a:defRPr>
            </a:lvl7pPr>
            <a:lvl8pPr marL="3962262" algn="l" defTabSz="1132076" rtl="0" eaLnBrk="1" latinLnBrk="0" hangingPunct="1">
              <a:defRPr sz="1500" kern="1200">
                <a:solidFill>
                  <a:schemeClr val="tx1"/>
                </a:solidFill>
                <a:latin typeface="Arial" pitchFamily="34" charset="0"/>
                <a:ea typeface="ＭＳ Ｐゴシック"/>
                <a:cs typeface="ＭＳ Ｐゴシック"/>
              </a:defRPr>
            </a:lvl8pPr>
            <a:lvl9pPr marL="4528300" algn="l" defTabSz="1132076" rtl="0" eaLnBrk="1" latinLnBrk="0" hangingPunct="1">
              <a:defRPr sz="1500" kern="1200">
                <a:solidFill>
                  <a:schemeClr val="tx1"/>
                </a:solidFill>
                <a:latin typeface="Arial" pitchFamily="34" charset="0"/>
                <a:ea typeface="ＭＳ Ｐゴシック"/>
                <a:cs typeface="ＭＳ Ｐゴシック"/>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100" b="1" i="0" u="none" strike="noStrike" kern="1200" cap="none" spc="0" normalizeH="0" baseline="0" noProof="0">
                <a:ln>
                  <a:noFill/>
                </a:ln>
                <a:solidFill>
                  <a:srgbClr val="333F48">
                    <a:lumMod val="75000"/>
                  </a:srgbClr>
                </a:solidFill>
                <a:effectLst/>
                <a:uLnTx/>
                <a:uFillTx/>
                <a:latin typeface="Arial" pitchFamily="34" charset="0"/>
                <a:ea typeface="ＭＳ Ｐゴシック"/>
              </a:rPr>
              <a:t>DIFFERENTIATED</a:t>
            </a:r>
          </a:p>
        </p:txBody>
      </p:sp>
      <p:sp>
        <p:nvSpPr>
          <p:cNvPr id="10" name="TextBox 14">
            <a:extLst>
              <a:ext uri="{FF2B5EF4-FFF2-40B4-BE49-F238E27FC236}">
                <a16:creationId xmlns:a16="http://schemas.microsoft.com/office/drawing/2014/main" id="{475C6797-F6A2-2A8F-D0DA-52D4B802FFE5}"/>
              </a:ext>
            </a:extLst>
          </p:cNvPr>
          <p:cNvSpPr txBox="1"/>
          <p:nvPr/>
        </p:nvSpPr>
        <p:spPr>
          <a:xfrm>
            <a:off x="5974993" y="1417250"/>
            <a:ext cx="1141658" cy="261610"/>
          </a:xfrm>
          <a:prstGeom prst="rect">
            <a:avLst/>
          </a:prstGeom>
          <a:noFill/>
        </p:spPr>
        <p:txBody>
          <a:bodyPr wrap="none" rtlCol="0">
            <a:spAutoFit/>
          </a:bodyPr>
          <a:lstStyle>
            <a:defPPr>
              <a:defRPr lang="en-US"/>
            </a:defPPr>
            <a:lvl1pPr algn="l" rtl="0" fontAlgn="base">
              <a:spcBef>
                <a:spcPct val="0"/>
              </a:spcBef>
              <a:spcAft>
                <a:spcPct val="0"/>
              </a:spcAft>
              <a:defRPr sz="1500" kern="1200">
                <a:solidFill>
                  <a:schemeClr val="tx1"/>
                </a:solidFill>
                <a:latin typeface="Arial" pitchFamily="34" charset="0"/>
                <a:ea typeface="ＭＳ Ｐゴシック"/>
                <a:cs typeface="ＭＳ Ｐゴシック"/>
              </a:defRPr>
            </a:lvl1pPr>
            <a:lvl2pPr marL="566038" algn="l" rtl="0" fontAlgn="base">
              <a:spcBef>
                <a:spcPct val="0"/>
              </a:spcBef>
              <a:spcAft>
                <a:spcPct val="0"/>
              </a:spcAft>
              <a:defRPr sz="1500" kern="1200">
                <a:solidFill>
                  <a:schemeClr val="tx1"/>
                </a:solidFill>
                <a:latin typeface="Arial" pitchFamily="34" charset="0"/>
                <a:ea typeface="ＭＳ Ｐゴシック"/>
                <a:cs typeface="ＭＳ Ｐゴシック"/>
              </a:defRPr>
            </a:lvl2pPr>
            <a:lvl3pPr marL="1132076" algn="l" rtl="0" fontAlgn="base">
              <a:spcBef>
                <a:spcPct val="0"/>
              </a:spcBef>
              <a:spcAft>
                <a:spcPct val="0"/>
              </a:spcAft>
              <a:defRPr sz="1500" kern="1200">
                <a:solidFill>
                  <a:schemeClr val="tx1"/>
                </a:solidFill>
                <a:latin typeface="Arial" pitchFamily="34" charset="0"/>
                <a:ea typeface="ＭＳ Ｐゴシック"/>
                <a:cs typeface="ＭＳ Ｐゴシック"/>
              </a:defRPr>
            </a:lvl3pPr>
            <a:lvl4pPr marL="1698112" algn="l" rtl="0" fontAlgn="base">
              <a:spcBef>
                <a:spcPct val="0"/>
              </a:spcBef>
              <a:spcAft>
                <a:spcPct val="0"/>
              </a:spcAft>
              <a:defRPr sz="1500" kern="1200">
                <a:solidFill>
                  <a:schemeClr val="tx1"/>
                </a:solidFill>
                <a:latin typeface="Arial" pitchFamily="34" charset="0"/>
                <a:ea typeface="ＭＳ Ｐゴシック"/>
                <a:cs typeface="ＭＳ Ｐゴシック"/>
              </a:defRPr>
            </a:lvl4pPr>
            <a:lvl5pPr marL="2264150" algn="l" rtl="0" fontAlgn="base">
              <a:spcBef>
                <a:spcPct val="0"/>
              </a:spcBef>
              <a:spcAft>
                <a:spcPct val="0"/>
              </a:spcAft>
              <a:defRPr sz="1500" kern="1200">
                <a:solidFill>
                  <a:schemeClr val="tx1"/>
                </a:solidFill>
                <a:latin typeface="Arial" pitchFamily="34" charset="0"/>
                <a:ea typeface="ＭＳ Ｐゴシック"/>
                <a:cs typeface="ＭＳ Ｐゴシック"/>
              </a:defRPr>
            </a:lvl5pPr>
            <a:lvl6pPr marL="2830188" algn="l" defTabSz="1132076" rtl="0" eaLnBrk="1" latinLnBrk="0" hangingPunct="1">
              <a:defRPr sz="1500" kern="1200">
                <a:solidFill>
                  <a:schemeClr val="tx1"/>
                </a:solidFill>
                <a:latin typeface="Arial" pitchFamily="34" charset="0"/>
                <a:ea typeface="ＭＳ Ｐゴシック"/>
                <a:cs typeface="ＭＳ Ｐゴシック"/>
              </a:defRPr>
            </a:lvl6pPr>
            <a:lvl7pPr marL="3396226" algn="l" defTabSz="1132076" rtl="0" eaLnBrk="1" latinLnBrk="0" hangingPunct="1">
              <a:defRPr sz="1500" kern="1200">
                <a:solidFill>
                  <a:schemeClr val="tx1"/>
                </a:solidFill>
                <a:latin typeface="Arial" pitchFamily="34" charset="0"/>
                <a:ea typeface="ＭＳ Ｐゴシック"/>
                <a:cs typeface="ＭＳ Ｐゴシック"/>
              </a:defRPr>
            </a:lvl7pPr>
            <a:lvl8pPr marL="3962262" algn="l" defTabSz="1132076" rtl="0" eaLnBrk="1" latinLnBrk="0" hangingPunct="1">
              <a:defRPr sz="1500" kern="1200">
                <a:solidFill>
                  <a:schemeClr val="tx1"/>
                </a:solidFill>
                <a:latin typeface="Arial" pitchFamily="34" charset="0"/>
                <a:ea typeface="ＭＳ Ｐゴシック"/>
                <a:cs typeface="ＭＳ Ｐゴシック"/>
              </a:defRPr>
            </a:lvl8pPr>
            <a:lvl9pPr marL="4528300" algn="l" defTabSz="1132076" rtl="0" eaLnBrk="1" latinLnBrk="0" hangingPunct="1">
              <a:defRPr sz="1500" kern="1200">
                <a:solidFill>
                  <a:schemeClr val="tx1"/>
                </a:solidFill>
                <a:latin typeface="Arial" pitchFamily="34" charset="0"/>
                <a:ea typeface="ＭＳ Ｐゴシック"/>
                <a:cs typeface="ＭＳ Ｐゴシック"/>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100" b="1" i="0" u="none" strike="noStrike" kern="1200" cap="none" spc="0" normalizeH="0" baseline="0" noProof="0">
                <a:ln>
                  <a:noFill/>
                </a:ln>
                <a:solidFill>
                  <a:srgbClr val="333F48">
                    <a:lumMod val="75000"/>
                  </a:srgbClr>
                </a:solidFill>
                <a:effectLst/>
                <a:uLnTx/>
                <a:uFillTx/>
                <a:latin typeface="Arial" pitchFamily="34" charset="0"/>
                <a:ea typeface="ＭＳ Ｐゴシック"/>
              </a:rPr>
              <a:t>COMPETITIVE</a:t>
            </a:r>
          </a:p>
        </p:txBody>
      </p:sp>
      <p:sp>
        <p:nvSpPr>
          <p:cNvPr id="11" name="TextBox 15">
            <a:extLst>
              <a:ext uri="{FF2B5EF4-FFF2-40B4-BE49-F238E27FC236}">
                <a16:creationId xmlns:a16="http://schemas.microsoft.com/office/drawing/2014/main" id="{EE3E719D-E552-DD9D-E587-91B6C2DA9FD0}"/>
              </a:ext>
            </a:extLst>
          </p:cNvPr>
          <p:cNvSpPr txBox="1"/>
          <p:nvPr/>
        </p:nvSpPr>
        <p:spPr>
          <a:xfrm>
            <a:off x="9299701" y="1417250"/>
            <a:ext cx="1233030" cy="261610"/>
          </a:xfrm>
          <a:prstGeom prst="rect">
            <a:avLst/>
          </a:prstGeom>
          <a:noFill/>
        </p:spPr>
        <p:txBody>
          <a:bodyPr wrap="none" rtlCol="0">
            <a:spAutoFit/>
          </a:bodyPr>
          <a:lstStyle>
            <a:defPPr>
              <a:defRPr lang="en-US"/>
            </a:defPPr>
            <a:lvl1pPr algn="l" rtl="0" fontAlgn="base">
              <a:spcBef>
                <a:spcPct val="0"/>
              </a:spcBef>
              <a:spcAft>
                <a:spcPct val="0"/>
              </a:spcAft>
              <a:defRPr sz="1500" kern="1200">
                <a:solidFill>
                  <a:schemeClr val="tx1"/>
                </a:solidFill>
                <a:latin typeface="Arial" pitchFamily="34" charset="0"/>
                <a:ea typeface="ＭＳ Ｐゴシック"/>
                <a:cs typeface="ＭＳ Ｐゴシック"/>
              </a:defRPr>
            </a:lvl1pPr>
            <a:lvl2pPr marL="566038" algn="l" rtl="0" fontAlgn="base">
              <a:spcBef>
                <a:spcPct val="0"/>
              </a:spcBef>
              <a:spcAft>
                <a:spcPct val="0"/>
              </a:spcAft>
              <a:defRPr sz="1500" kern="1200">
                <a:solidFill>
                  <a:schemeClr val="tx1"/>
                </a:solidFill>
                <a:latin typeface="Arial" pitchFamily="34" charset="0"/>
                <a:ea typeface="ＭＳ Ｐゴシック"/>
                <a:cs typeface="ＭＳ Ｐゴシック"/>
              </a:defRPr>
            </a:lvl2pPr>
            <a:lvl3pPr marL="1132076" algn="l" rtl="0" fontAlgn="base">
              <a:spcBef>
                <a:spcPct val="0"/>
              </a:spcBef>
              <a:spcAft>
                <a:spcPct val="0"/>
              </a:spcAft>
              <a:defRPr sz="1500" kern="1200">
                <a:solidFill>
                  <a:schemeClr val="tx1"/>
                </a:solidFill>
                <a:latin typeface="Arial" pitchFamily="34" charset="0"/>
                <a:ea typeface="ＭＳ Ｐゴシック"/>
                <a:cs typeface="ＭＳ Ｐゴシック"/>
              </a:defRPr>
            </a:lvl3pPr>
            <a:lvl4pPr marL="1698112" algn="l" rtl="0" fontAlgn="base">
              <a:spcBef>
                <a:spcPct val="0"/>
              </a:spcBef>
              <a:spcAft>
                <a:spcPct val="0"/>
              </a:spcAft>
              <a:defRPr sz="1500" kern="1200">
                <a:solidFill>
                  <a:schemeClr val="tx1"/>
                </a:solidFill>
                <a:latin typeface="Arial" pitchFamily="34" charset="0"/>
                <a:ea typeface="ＭＳ Ｐゴシック"/>
                <a:cs typeface="ＭＳ Ｐゴシック"/>
              </a:defRPr>
            </a:lvl4pPr>
            <a:lvl5pPr marL="2264150" algn="l" rtl="0" fontAlgn="base">
              <a:spcBef>
                <a:spcPct val="0"/>
              </a:spcBef>
              <a:spcAft>
                <a:spcPct val="0"/>
              </a:spcAft>
              <a:defRPr sz="1500" kern="1200">
                <a:solidFill>
                  <a:schemeClr val="tx1"/>
                </a:solidFill>
                <a:latin typeface="Arial" pitchFamily="34" charset="0"/>
                <a:ea typeface="ＭＳ Ｐゴシック"/>
                <a:cs typeface="ＭＳ Ｐゴシック"/>
              </a:defRPr>
            </a:lvl5pPr>
            <a:lvl6pPr marL="2830188" algn="l" defTabSz="1132076" rtl="0" eaLnBrk="1" latinLnBrk="0" hangingPunct="1">
              <a:defRPr sz="1500" kern="1200">
                <a:solidFill>
                  <a:schemeClr val="tx1"/>
                </a:solidFill>
                <a:latin typeface="Arial" pitchFamily="34" charset="0"/>
                <a:ea typeface="ＭＳ Ｐゴシック"/>
                <a:cs typeface="ＭＳ Ｐゴシック"/>
              </a:defRPr>
            </a:lvl6pPr>
            <a:lvl7pPr marL="3396226" algn="l" defTabSz="1132076" rtl="0" eaLnBrk="1" latinLnBrk="0" hangingPunct="1">
              <a:defRPr sz="1500" kern="1200">
                <a:solidFill>
                  <a:schemeClr val="tx1"/>
                </a:solidFill>
                <a:latin typeface="Arial" pitchFamily="34" charset="0"/>
                <a:ea typeface="ＭＳ Ｐゴシック"/>
                <a:cs typeface="ＭＳ Ｐゴシック"/>
              </a:defRPr>
            </a:lvl7pPr>
            <a:lvl8pPr marL="3962262" algn="l" defTabSz="1132076" rtl="0" eaLnBrk="1" latinLnBrk="0" hangingPunct="1">
              <a:defRPr sz="1500" kern="1200">
                <a:solidFill>
                  <a:schemeClr val="tx1"/>
                </a:solidFill>
                <a:latin typeface="Arial" pitchFamily="34" charset="0"/>
                <a:ea typeface="ＭＳ Ｐゴシック"/>
                <a:cs typeface="ＭＳ Ｐゴシック"/>
              </a:defRPr>
            </a:lvl8pPr>
            <a:lvl9pPr marL="4528300" algn="l" defTabSz="1132076" rtl="0" eaLnBrk="1" latinLnBrk="0" hangingPunct="1">
              <a:defRPr sz="1500" kern="1200">
                <a:solidFill>
                  <a:schemeClr val="tx1"/>
                </a:solidFill>
                <a:latin typeface="Arial" pitchFamily="34" charset="0"/>
                <a:ea typeface="ＭＳ Ｐゴシック"/>
                <a:cs typeface="ＭＳ Ｐゴシック"/>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100" b="1" i="0" u="none" strike="noStrike" kern="1200" cap="none" spc="0" normalizeH="0" baseline="0" noProof="0">
                <a:ln>
                  <a:noFill/>
                </a:ln>
                <a:solidFill>
                  <a:srgbClr val="333F48">
                    <a:lumMod val="75000"/>
                  </a:srgbClr>
                </a:solidFill>
                <a:effectLst/>
                <a:uLnTx/>
                <a:uFillTx/>
                <a:latin typeface="Arial" pitchFamily="34" charset="0"/>
                <a:ea typeface="ＭＳ Ｐゴシック"/>
              </a:rPr>
              <a:t>TABLESTAKES</a:t>
            </a:r>
          </a:p>
        </p:txBody>
      </p:sp>
      <p:graphicFrame>
        <p:nvGraphicFramePr>
          <p:cNvPr id="12" name="Chart 11">
            <a:extLst>
              <a:ext uri="{FF2B5EF4-FFF2-40B4-BE49-F238E27FC236}">
                <a16:creationId xmlns:a16="http://schemas.microsoft.com/office/drawing/2014/main" id="{078F0AF8-92DB-DE14-0487-DF0388C12C41}"/>
              </a:ext>
            </a:extLst>
          </p:cNvPr>
          <p:cNvGraphicFramePr/>
          <p:nvPr>
            <p:extLst>
              <p:ext uri="{D42A27DB-BD31-4B8C-83A1-F6EECF244321}">
                <p14:modId xmlns:p14="http://schemas.microsoft.com/office/powerpoint/2010/main" val="2666921466"/>
              </p:ext>
            </p:extLst>
          </p:nvPr>
        </p:nvGraphicFramePr>
        <p:xfrm>
          <a:off x="717552" y="1621663"/>
          <a:ext cx="10415268" cy="4048710"/>
        </p:xfrm>
        <a:graphic>
          <a:graphicData uri="http://schemas.openxmlformats.org/drawingml/2006/chart">
            <c:chart xmlns:c="http://schemas.openxmlformats.org/drawingml/2006/chart" xmlns:r="http://schemas.openxmlformats.org/officeDocument/2006/relationships" r:id="rId4"/>
          </a:graphicData>
        </a:graphic>
      </p:graphicFrame>
      <p:sp>
        <p:nvSpPr>
          <p:cNvPr id="13" name="TextBox 12">
            <a:extLst>
              <a:ext uri="{FF2B5EF4-FFF2-40B4-BE49-F238E27FC236}">
                <a16:creationId xmlns:a16="http://schemas.microsoft.com/office/drawing/2014/main" id="{0AF74CFA-0615-CAF7-19EE-B9DE752DB692}"/>
              </a:ext>
            </a:extLst>
          </p:cNvPr>
          <p:cNvSpPr txBox="1"/>
          <p:nvPr/>
        </p:nvSpPr>
        <p:spPr>
          <a:xfrm>
            <a:off x="9187705" y="4911766"/>
            <a:ext cx="1733167" cy="261610"/>
          </a:xfrm>
          <a:prstGeom prst="rect">
            <a:avLst/>
          </a:prstGeom>
          <a:noFill/>
        </p:spPr>
        <p:txBody>
          <a:bodyPr wrap="none" rtlCol="0">
            <a:spAutoFit/>
          </a:bodyPr>
          <a:lstStyle/>
          <a:p>
            <a:r>
              <a:rPr lang="en-US" sz="1100"/>
              <a:t>Investment management</a:t>
            </a:r>
          </a:p>
        </p:txBody>
      </p:sp>
      <p:sp>
        <p:nvSpPr>
          <p:cNvPr id="14" name="TextBox 13">
            <a:extLst>
              <a:ext uri="{FF2B5EF4-FFF2-40B4-BE49-F238E27FC236}">
                <a16:creationId xmlns:a16="http://schemas.microsoft.com/office/drawing/2014/main" id="{3803B9FD-D3A1-08E5-32FE-DA1EE8A28A0E}"/>
              </a:ext>
            </a:extLst>
          </p:cNvPr>
          <p:cNvSpPr txBox="1"/>
          <p:nvPr/>
        </p:nvSpPr>
        <p:spPr>
          <a:xfrm>
            <a:off x="9370107" y="5092765"/>
            <a:ext cx="1326004" cy="261610"/>
          </a:xfrm>
          <a:prstGeom prst="rect">
            <a:avLst/>
          </a:prstGeom>
          <a:noFill/>
        </p:spPr>
        <p:txBody>
          <a:bodyPr wrap="none" rtlCol="0">
            <a:spAutoFit/>
          </a:bodyPr>
          <a:lstStyle/>
          <a:p>
            <a:r>
              <a:rPr lang="en-US" sz="1100"/>
              <a:t>Financial planning</a:t>
            </a:r>
          </a:p>
        </p:txBody>
      </p:sp>
      <p:sp>
        <p:nvSpPr>
          <p:cNvPr id="15" name="TextBox 14">
            <a:extLst>
              <a:ext uri="{FF2B5EF4-FFF2-40B4-BE49-F238E27FC236}">
                <a16:creationId xmlns:a16="http://schemas.microsoft.com/office/drawing/2014/main" id="{7167B793-7A04-633E-B030-F54A0FF7A844}"/>
              </a:ext>
            </a:extLst>
          </p:cNvPr>
          <p:cNvSpPr txBox="1"/>
          <p:nvPr/>
        </p:nvSpPr>
        <p:spPr>
          <a:xfrm>
            <a:off x="9200188" y="4565532"/>
            <a:ext cx="1665841" cy="261610"/>
          </a:xfrm>
          <a:prstGeom prst="rect">
            <a:avLst/>
          </a:prstGeom>
          <a:noFill/>
        </p:spPr>
        <p:txBody>
          <a:bodyPr wrap="none" rtlCol="0">
            <a:spAutoFit/>
          </a:bodyPr>
          <a:lstStyle/>
          <a:p>
            <a:r>
              <a:rPr lang="en-US" sz="1100"/>
              <a:t>Tax planning &amp; strategy</a:t>
            </a:r>
          </a:p>
        </p:txBody>
      </p:sp>
      <p:sp>
        <p:nvSpPr>
          <p:cNvPr id="16" name="TextBox 15">
            <a:extLst>
              <a:ext uri="{FF2B5EF4-FFF2-40B4-BE49-F238E27FC236}">
                <a16:creationId xmlns:a16="http://schemas.microsoft.com/office/drawing/2014/main" id="{05201D63-FD21-4B28-60CC-4E83014357F9}"/>
              </a:ext>
            </a:extLst>
          </p:cNvPr>
          <p:cNvSpPr txBox="1"/>
          <p:nvPr/>
        </p:nvSpPr>
        <p:spPr>
          <a:xfrm>
            <a:off x="7366043" y="3427348"/>
            <a:ext cx="1665841" cy="261610"/>
          </a:xfrm>
          <a:prstGeom prst="rect">
            <a:avLst/>
          </a:prstGeom>
          <a:noFill/>
          <a:ln>
            <a:noFill/>
          </a:ln>
        </p:spPr>
        <p:txBody>
          <a:bodyPr wrap="square" rtlCol="0">
            <a:spAutoFit/>
          </a:bodyPr>
          <a:lstStyle/>
          <a:p>
            <a:r>
              <a:rPr lang="en-US" sz="1100"/>
              <a:t>Philanthropic planning</a:t>
            </a:r>
          </a:p>
        </p:txBody>
      </p:sp>
      <p:sp>
        <p:nvSpPr>
          <p:cNvPr id="17" name="TextBox 16">
            <a:extLst>
              <a:ext uri="{FF2B5EF4-FFF2-40B4-BE49-F238E27FC236}">
                <a16:creationId xmlns:a16="http://schemas.microsoft.com/office/drawing/2014/main" id="{E8FEEB03-383B-BB83-43BB-05CCD4178F77}"/>
              </a:ext>
            </a:extLst>
          </p:cNvPr>
          <p:cNvSpPr txBox="1"/>
          <p:nvPr/>
        </p:nvSpPr>
        <p:spPr>
          <a:xfrm>
            <a:off x="6275841" y="4862815"/>
            <a:ext cx="2167581" cy="261610"/>
          </a:xfrm>
          <a:prstGeom prst="rect">
            <a:avLst/>
          </a:prstGeom>
          <a:noFill/>
        </p:spPr>
        <p:txBody>
          <a:bodyPr wrap="none" rtlCol="0">
            <a:spAutoFit/>
          </a:bodyPr>
          <a:lstStyle/>
          <a:p>
            <a:r>
              <a:rPr lang="en-US" sz="1100"/>
              <a:t>Cash management &amp; budgeting</a:t>
            </a:r>
          </a:p>
        </p:txBody>
      </p:sp>
      <p:sp>
        <p:nvSpPr>
          <p:cNvPr id="18" name="TextBox 17">
            <a:extLst>
              <a:ext uri="{FF2B5EF4-FFF2-40B4-BE49-F238E27FC236}">
                <a16:creationId xmlns:a16="http://schemas.microsoft.com/office/drawing/2014/main" id="{F5A6039D-C6FD-40BD-FB8B-89687E310240}"/>
              </a:ext>
            </a:extLst>
          </p:cNvPr>
          <p:cNvSpPr txBox="1"/>
          <p:nvPr/>
        </p:nvSpPr>
        <p:spPr>
          <a:xfrm>
            <a:off x="6671860" y="3108097"/>
            <a:ext cx="1157689" cy="261610"/>
          </a:xfrm>
          <a:prstGeom prst="rect">
            <a:avLst/>
          </a:prstGeom>
          <a:noFill/>
        </p:spPr>
        <p:txBody>
          <a:bodyPr wrap="none" rtlCol="0">
            <a:spAutoFit/>
          </a:bodyPr>
          <a:lstStyle/>
          <a:p>
            <a:r>
              <a:rPr lang="en-US" sz="1100"/>
              <a:t>Estate planning</a:t>
            </a:r>
          </a:p>
        </p:txBody>
      </p:sp>
      <p:sp>
        <p:nvSpPr>
          <p:cNvPr id="19" name="TextBox 18">
            <a:extLst>
              <a:ext uri="{FF2B5EF4-FFF2-40B4-BE49-F238E27FC236}">
                <a16:creationId xmlns:a16="http://schemas.microsoft.com/office/drawing/2014/main" id="{0DDD4A32-F740-DF6B-6272-AEFDD502A78C}"/>
              </a:ext>
            </a:extLst>
          </p:cNvPr>
          <p:cNvSpPr txBox="1"/>
          <p:nvPr/>
        </p:nvSpPr>
        <p:spPr>
          <a:xfrm>
            <a:off x="6216943" y="4368194"/>
            <a:ext cx="1814920" cy="261610"/>
          </a:xfrm>
          <a:prstGeom prst="rect">
            <a:avLst/>
          </a:prstGeom>
          <a:noFill/>
        </p:spPr>
        <p:txBody>
          <a:bodyPr wrap="none" rtlCol="0">
            <a:spAutoFit/>
          </a:bodyPr>
          <a:lstStyle/>
          <a:p>
            <a:r>
              <a:rPr lang="en-US" sz="1100"/>
              <a:t>Retirement plan servicing </a:t>
            </a:r>
          </a:p>
        </p:txBody>
      </p:sp>
      <p:sp>
        <p:nvSpPr>
          <p:cNvPr id="20" name="TextBox 19">
            <a:extLst>
              <a:ext uri="{FF2B5EF4-FFF2-40B4-BE49-F238E27FC236}">
                <a16:creationId xmlns:a16="http://schemas.microsoft.com/office/drawing/2014/main" id="{5DD47CDB-CC4E-CB2F-1F03-E1121BD614FE}"/>
              </a:ext>
            </a:extLst>
          </p:cNvPr>
          <p:cNvSpPr txBox="1"/>
          <p:nvPr/>
        </p:nvSpPr>
        <p:spPr>
          <a:xfrm>
            <a:off x="5671822" y="3746370"/>
            <a:ext cx="1685077" cy="261610"/>
          </a:xfrm>
          <a:prstGeom prst="rect">
            <a:avLst/>
          </a:prstGeom>
          <a:noFill/>
        </p:spPr>
        <p:txBody>
          <a:bodyPr wrap="none" rtlCol="0">
            <a:spAutoFit/>
          </a:bodyPr>
          <a:lstStyle/>
          <a:p>
            <a:r>
              <a:rPr lang="en-US" sz="1100"/>
              <a:t>Risk/insurance planning</a:t>
            </a:r>
          </a:p>
        </p:txBody>
      </p:sp>
      <p:sp>
        <p:nvSpPr>
          <p:cNvPr id="21" name="TextBox 20">
            <a:extLst>
              <a:ext uri="{FF2B5EF4-FFF2-40B4-BE49-F238E27FC236}">
                <a16:creationId xmlns:a16="http://schemas.microsoft.com/office/drawing/2014/main" id="{67BBE323-E6A7-1B83-4E4C-7F428AC4BDAB}"/>
              </a:ext>
            </a:extLst>
          </p:cNvPr>
          <p:cNvSpPr txBox="1"/>
          <p:nvPr/>
        </p:nvSpPr>
        <p:spPr>
          <a:xfrm>
            <a:off x="3871418" y="4146812"/>
            <a:ext cx="2552302" cy="261610"/>
          </a:xfrm>
          <a:prstGeom prst="rect">
            <a:avLst/>
          </a:prstGeom>
          <a:noFill/>
        </p:spPr>
        <p:txBody>
          <a:bodyPr wrap="none" rtlCol="0">
            <a:spAutoFit/>
          </a:bodyPr>
          <a:lstStyle/>
          <a:p>
            <a:r>
              <a:rPr lang="en-US" sz="1100"/>
              <a:t>Third-party lending product evaluation</a:t>
            </a:r>
          </a:p>
        </p:txBody>
      </p:sp>
      <p:sp>
        <p:nvSpPr>
          <p:cNvPr id="22" name="TextBox 21">
            <a:extLst>
              <a:ext uri="{FF2B5EF4-FFF2-40B4-BE49-F238E27FC236}">
                <a16:creationId xmlns:a16="http://schemas.microsoft.com/office/drawing/2014/main" id="{55EDF8F6-8BF9-AAED-B653-52AA4916EE26}"/>
              </a:ext>
            </a:extLst>
          </p:cNvPr>
          <p:cNvSpPr txBox="1"/>
          <p:nvPr/>
        </p:nvSpPr>
        <p:spPr>
          <a:xfrm>
            <a:off x="4510595" y="1926935"/>
            <a:ext cx="1061509" cy="261610"/>
          </a:xfrm>
          <a:prstGeom prst="rect">
            <a:avLst/>
          </a:prstGeom>
          <a:noFill/>
        </p:spPr>
        <p:txBody>
          <a:bodyPr wrap="none" rtlCol="0">
            <a:spAutoFit/>
          </a:bodyPr>
          <a:lstStyle/>
          <a:p>
            <a:r>
              <a:rPr lang="en-US" sz="1100"/>
              <a:t>Trust services</a:t>
            </a:r>
          </a:p>
        </p:txBody>
      </p:sp>
      <p:sp>
        <p:nvSpPr>
          <p:cNvPr id="23" name="TextBox 22">
            <a:extLst>
              <a:ext uri="{FF2B5EF4-FFF2-40B4-BE49-F238E27FC236}">
                <a16:creationId xmlns:a16="http://schemas.microsoft.com/office/drawing/2014/main" id="{838D7490-66E6-8FF7-52A9-93DB21C2346A}"/>
              </a:ext>
            </a:extLst>
          </p:cNvPr>
          <p:cNvSpPr txBox="1"/>
          <p:nvPr/>
        </p:nvSpPr>
        <p:spPr>
          <a:xfrm>
            <a:off x="3876067" y="2832527"/>
            <a:ext cx="1210588" cy="261610"/>
          </a:xfrm>
          <a:prstGeom prst="rect">
            <a:avLst/>
          </a:prstGeom>
          <a:noFill/>
        </p:spPr>
        <p:txBody>
          <a:bodyPr wrap="none" rtlCol="0">
            <a:spAutoFit/>
          </a:bodyPr>
          <a:lstStyle/>
          <a:p>
            <a:r>
              <a:rPr lang="en-US" sz="1100"/>
              <a:t>Tax preparation</a:t>
            </a:r>
          </a:p>
        </p:txBody>
      </p:sp>
      <p:sp>
        <p:nvSpPr>
          <p:cNvPr id="24" name="TextBox 23">
            <a:extLst>
              <a:ext uri="{FF2B5EF4-FFF2-40B4-BE49-F238E27FC236}">
                <a16:creationId xmlns:a16="http://schemas.microsoft.com/office/drawing/2014/main" id="{E313A56D-DE6F-7D27-BCAE-8A9DA2103B47}"/>
              </a:ext>
            </a:extLst>
          </p:cNvPr>
          <p:cNvSpPr txBox="1"/>
          <p:nvPr/>
        </p:nvSpPr>
        <p:spPr>
          <a:xfrm>
            <a:off x="1822817" y="3108097"/>
            <a:ext cx="1638590" cy="261610"/>
          </a:xfrm>
          <a:prstGeom prst="rect">
            <a:avLst/>
          </a:prstGeom>
          <a:noFill/>
        </p:spPr>
        <p:txBody>
          <a:bodyPr wrap="none" rtlCol="0">
            <a:spAutoFit/>
          </a:bodyPr>
          <a:lstStyle/>
          <a:p>
            <a:r>
              <a:rPr lang="en-US" sz="1100"/>
              <a:t>Health &amp; wellness/HSA</a:t>
            </a:r>
          </a:p>
        </p:txBody>
      </p:sp>
      <p:sp>
        <p:nvSpPr>
          <p:cNvPr id="25" name="TextBox 24">
            <a:extLst>
              <a:ext uri="{FF2B5EF4-FFF2-40B4-BE49-F238E27FC236}">
                <a16:creationId xmlns:a16="http://schemas.microsoft.com/office/drawing/2014/main" id="{F4E9C5EC-3A37-AA87-4AC5-FF0D19E56143}"/>
              </a:ext>
            </a:extLst>
          </p:cNvPr>
          <p:cNvSpPr txBox="1"/>
          <p:nvPr/>
        </p:nvSpPr>
        <p:spPr>
          <a:xfrm>
            <a:off x="1332745" y="2204813"/>
            <a:ext cx="2146742" cy="261610"/>
          </a:xfrm>
          <a:prstGeom prst="rect">
            <a:avLst/>
          </a:prstGeom>
          <a:noFill/>
        </p:spPr>
        <p:txBody>
          <a:bodyPr wrap="none" rtlCol="0">
            <a:spAutoFit/>
          </a:bodyPr>
          <a:lstStyle/>
          <a:p>
            <a:r>
              <a:rPr lang="en-US" sz="1100"/>
              <a:t>Life planning/coaching services</a:t>
            </a:r>
          </a:p>
        </p:txBody>
      </p:sp>
      <p:sp>
        <p:nvSpPr>
          <p:cNvPr id="26" name="TextBox 25">
            <a:extLst>
              <a:ext uri="{FF2B5EF4-FFF2-40B4-BE49-F238E27FC236}">
                <a16:creationId xmlns:a16="http://schemas.microsoft.com/office/drawing/2014/main" id="{6531896F-4734-8372-EA32-0C0563062CC7}"/>
              </a:ext>
            </a:extLst>
          </p:cNvPr>
          <p:cNvSpPr txBox="1"/>
          <p:nvPr/>
        </p:nvSpPr>
        <p:spPr>
          <a:xfrm>
            <a:off x="2209024" y="1747842"/>
            <a:ext cx="1385316" cy="261610"/>
          </a:xfrm>
          <a:prstGeom prst="rect">
            <a:avLst/>
          </a:prstGeom>
          <a:noFill/>
        </p:spPr>
        <p:txBody>
          <a:bodyPr wrap="none" rtlCol="0">
            <a:spAutoFit/>
          </a:bodyPr>
          <a:lstStyle/>
          <a:p>
            <a:r>
              <a:rPr lang="en-US" sz="1100"/>
              <a:t>Concierge services</a:t>
            </a:r>
          </a:p>
        </p:txBody>
      </p:sp>
      <p:sp>
        <p:nvSpPr>
          <p:cNvPr id="27" name="TextBox 26">
            <a:extLst>
              <a:ext uri="{FF2B5EF4-FFF2-40B4-BE49-F238E27FC236}">
                <a16:creationId xmlns:a16="http://schemas.microsoft.com/office/drawing/2014/main" id="{C9873A80-A27C-1E00-9C3A-EB378FBA4D3F}"/>
              </a:ext>
            </a:extLst>
          </p:cNvPr>
          <p:cNvSpPr txBox="1"/>
          <p:nvPr/>
        </p:nvSpPr>
        <p:spPr>
          <a:xfrm rot="16200000">
            <a:off x="-853202" y="3388658"/>
            <a:ext cx="2750350" cy="261610"/>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50" b="0" i="0" u="none" strike="noStrike" kern="1200" cap="none" spc="0" normalizeH="0" baseline="0" noProof="0">
                <a:ln>
                  <a:noFill/>
                </a:ln>
                <a:solidFill>
                  <a:srgbClr val="000000"/>
                </a:solidFill>
                <a:effectLst/>
                <a:uLnTx/>
                <a:uFillTx/>
                <a:latin typeface="Arial" pitchFamily="34" charset="0"/>
                <a:ea typeface="ＭＳ Ｐゴシック"/>
              </a:rPr>
              <a:t>% of RIAs Planning to Add Service</a:t>
            </a:r>
          </a:p>
        </p:txBody>
      </p:sp>
      <p:sp>
        <p:nvSpPr>
          <p:cNvPr id="28" name="TextBox 27">
            <a:extLst>
              <a:ext uri="{FF2B5EF4-FFF2-40B4-BE49-F238E27FC236}">
                <a16:creationId xmlns:a16="http://schemas.microsoft.com/office/drawing/2014/main" id="{2940A4B9-4628-CA23-9080-54FAD187B8C1}"/>
              </a:ext>
            </a:extLst>
          </p:cNvPr>
          <p:cNvSpPr txBox="1"/>
          <p:nvPr/>
        </p:nvSpPr>
        <p:spPr>
          <a:xfrm>
            <a:off x="5088269" y="5678917"/>
            <a:ext cx="2257349" cy="246221"/>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a:ln>
                  <a:noFill/>
                </a:ln>
                <a:solidFill>
                  <a:srgbClr val="000000"/>
                </a:solidFill>
                <a:effectLst/>
                <a:uLnTx/>
                <a:uFillTx/>
                <a:latin typeface="Arial" pitchFamily="34" charset="0"/>
                <a:ea typeface="ＭＳ Ｐゴシック"/>
              </a:rPr>
              <a:t>% of RIAs Currently Offering Service</a:t>
            </a:r>
          </a:p>
        </p:txBody>
      </p:sp>
      <p:cxnSp>
        <p:nvCxnSpPr>
          <p:cNvPr id="29" name="Straight Connector 28">
            <a:extLst>
              <a:ext uri="{FF2B5EF4-FFF2-40B4-BE49-F238E27FC236}">
                <a16:creationId xmlns:a16="http://schemas.microsoft.com/office/drawing/2014/main" id="{FED066BA-9FC4-8D6A-AF06-E78396DF1AD9}"/>
              </a:ext>
            </a:extLst>
          </p:cNvPr>
          <p:cNvCxnSpPr>
            <a:cxnSpLocks/>
          </p:cNvCxnSpPr>
          <p:nvPr/>
        </p:nvCxnSpPr>
        <p:spPr bwMode="auto">
          <a:xfrm flipH="1">
            <a:off x="8389144" y="3342751"/>
            <a:ext cx="92869" cy="126206"/>
          </a:xfrm>
          <a:prstGeom prst="line">
            <a:avLst/>
          </a:prstGeom>
          <a:ln>
            <a:headEnd type="none" w="med" len="med"/>
            <a:tailEnd type="none" w="med" len="med"/>
          </a:ln>
        </p:spPr>
        <p:style>
          <a:lnRef idx="1">
            <a:schemeClr val="accent5"/>
          </a:lnRef>
          <a:fillRef idx="0">
            <a:schemeClr val="accent5"/>
          </a:fillRef>
          <a:effectRef idx="0">
            <a:schemeClr val="accent5"/>
          </a:effectRef>
          <a:fontRef idx="minor">
            <a:schemeClr val="tx1"/>
          </a:fontRef>
        </p:style>
      </p:cxnSp>
      <p:cxnSp>
        <p:nvCxnSpPr>
          <p:cNvPr id="30" name="Straight Connector 29">
            <a:extLst>
              <a:ext uri="{FF2B5EF4-FFF2-40B4-BE49-F238E27FC236}">
                <a16:creationId xmlns:a16="http://schemas.microsoft.com/office/drawing/2014/main" id="{4FB7B945-7277-1D52-2B73-E2EE7AF4BC34}"/>
              </a:ext>
            </a:extLst>
          </p:cNvPr>
          <p:cNvCxnSpPr>
            <a:cxnSpLocks/>
          </p:cNvCxnSpPr>
          <p:nvPr/>
        </p:nvCxnSpPr>
        <p:spPr bwMode="auto">
          <a:xfrm>
            <a:off x="10788522" y="5133919"/>
            <a:ext cx="5685" cy="164006"/>
          </a:xfrm>
          <a:prstGeom prst="line">
            <a:avLst/>
          </a:prstGeom>
          <a:ln>
            <a:headEnd type="none" w="med" len="med"/>
            <a:tailEnd type="none" w="med" len="med"/>
          </a:ln>
        </p:spPr>
        <p:style>
          <a:lnRef idx="1">
            <a:schemeClr val="accent5"/>
          </a:lnRef>
          <a:fillRef idx="0">
            <a:schemeClr val="accent5"/>
          </a:fillRef>
          <a:effectRef idx="0">
            <a:schemeClr val="accent5"/>
          </a:effectRef>
          <a:fontRef idx="minor">
            <a:schemeClr val="tx1"/>
          </a:fontRef>
        </p:style>
      </p:cxnSp>
      <p:sp>
        <p:nvSpPr>
          <p:cNvPr id="6" name="TextBox 5">
            <a:extLst>
              <a:ext uri="{FF2B5EF4-FFF2-40B4-BE49-F238E27FC236}">
                <a16:creationId xmlns:a16="http://schemas.microsoft.com/office/drawing/2014/main" id="{C26B0716-A3C2-22BE-CE6A-67A8A3417648}"/>
              </a:ext>
            </a:extLst>
          </p:cNvPr>
          <p:cNvSpPr txBox="1"/>
          <p:nvPr/>
        </p:nvSpPr>
        <p:spPr>
          <a:xfrm>
            <a:off x="5204530" y="6588644"/>
            <a:ext cx="1036471" cy="246221"/>
          </a:xfrm>
          <a:prstGeom prst="rect">
            <a:avLst/>
          </a:prstGeom>
          <a:noFill/>
        </p:spPr>
        <p:txBody>
          <a:bodyPr wrap="square">
            <a:spAutoFit/>
          </a:bodyPr>
          <a:lstStyle/>
          <a:p>
            <a:pPr marL="0" marR="0" lvl="0" indent="0" algn="l" defTabSz="914400" rtl="0" eaLnBrk="1" fontAlgn="base" latinLnBrk="0" hangingPunct="1">
              <a:lnSpc>
                <a:spcPct val="100000"/>
              </a:lnSpc>
              <a:spcBef>
                <a:spcPts val="372"/>
              </a:spcBef>
              <a:spcAft>
                <a:spcPct val="0"/>
              </a:spcAft>
              <a:buClrTx/>
              <a:buSzTx/>
              <a:buFontTx/>
              <a:buNone/>
              <a:tabLst/>
              <a:defRPr/>
            </a:pPr>
            <a:r>
              <a:rPr lang="en-US" sz="1000" dirty="0">
                <a:solidFill>
                  <a:srgbClr val="000000"/>
                </a:solidFill>
                <a:latin typeface="Arial"/>
              </a:rPr>
              <a:t>1174561.1.0</a:t>
            </a:r>
          </a:p>
        </p:txBody>
      </p:sp>
    </p:spTree>
    <p:custDataLst>
      <p:tags r:id="rId1"/>
    </p:custDataLst>
    <p:extLst>
      <p:ext uri="{BB962C8B-B14F-4D97-AF65-F5344CB8AC3E}">
        <p14:creationId xmlns:p14="http://schemas.microsoft.com/office/powerpoint/2010/main" val="237211465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lide Number Placeholder 8"/>
          <p:cNvSpPr>
            <a:spLocks noGrp="1"/>
          </p:cNvSpPr>
          <p:nvPr>
            <p:ph type="sldNum" sz="quarter" idx="14"/>
          </p:nvPr>
        </p:nvSpPr>
        <p:spPr>
          <a:xfrm>
            <a:off x="0" y="6382513"/>
            <a:ext cx="437173" cy="268288"/>
          </a:xfrm>
        </p:spPr>
        <p:txBody>
          <a:bodyPr/>
          <a:lstStyle/>
          <a:p>
            <a:pPr>
              <a:defRPr/>
            </a:pPr>
            <a:fld id="{E6474CC2-1230-4213-AD1A-4B2FEEABA7A1}" type="slidenum">
              <a:rPr lang="en-US" smtClean="0"/>
              <a:pPr>
                <a:defRPr/>
              </a:pPr>
              <a:t>17</a:t>
            </a:fld>
            <a:endParaRPr lang="en-US" dirty="0"/>
          </a:p>
        </p:txBody>
      </p:sp>
      <p:sp>
        <p:nvSpPr>
          <p:cNvPr id="2" name="Title 1">
            <a:extLst>
              <a:ext uri="{FF2B5EF4-FFF2-40B4-BE49-F238E27FC236}">
                <a16:creationId xmlns:a16="http://schemas.microsoft.com/office/drawing/2014/main" id="{4BF5D2E8-BAD9-03C0-823F-2DD7FD072442}"/>
              </a:ext>
            </a:extLst>
          </p:cNvPr>
          <p:cNvSpPr>
            <a:spLocks noGrp="1"/>
          </p:cNvSpPr>
          <p:nvPr>
            <p:ph type="title"/>
          </p:nvPr>
        </p:nvSpPr>
        <p:spPr>
          <a:xfrm>
            <a:off x="422820" y="228600"/>
            <a:ext cx="10918280" cy="838200"/>
          </a:xfrm>
        </p:spPr>
        <p:txBody>
          <a:bodyPr/>
          <a:lstStyle/>
          <a:p>
            <a:r>
              <a:rPr lang="en-US"/>
              <a:t>Broaden your investment capabilities</a:t>
            </a:r>
          </a:p>
        </p:txBody>
      </p:sp>
      <p:sp>
        <p:nvSpPr>
          <p:cNvPr id="3" name="TextBox 2">
            <a:extLst>
              <a:ext uri="{FF2B5EF4-FFF2-40B4-BE49-F238E27FC236}">
                <a16:creationId xmlns:a16="http://schemas.microsoft.com/office/drawing/2014/main" id="{B7A59E44-EA35-AD11-793C-9DD8B8984653}"/>
              </a:ext>
            </a:extLst>
          </p:cNvPr>
          <p:cNvSpPr txBox="1"/>
          <p:nvPr/>
        </p:nvSpPr>
        <p:spPr>
          <a:xfrm>
            <a:off x="2454058" y="3875152"/>
            <a:ext cx="3946297" cy="1077218"/>
          </a:xfrm>
          <a:prstGeom prst="rect">
            <a:avLst/>
          </a:prstGeom>
          <a:noFill/>
        </p:spPr>
        <p:txBody>
          <a:bodyPr wrap="square" rtlCol="0">
            <a:spAutoFit/>
          </a:bodyPr>
          <a:lstStyle/>
          <a:p>
            <a:r>
              <a:rPr lang="en-US" sz="1600">
                <a:solidFill>
                  <a:srgbClr val="5D656D"/>
                </a:solidFill>
              </a:rPr>
              <a:t>of the combined Gen YZ cohort believe that </a:t>
            </a:r>
            <a:r>
              <a:rPr lang="en-US" sz="1600" b="1">
                <a:solidFill>
                  <a:srgbClr val="298FC2"/>
                </a:solidFill>
              </a:rPr>
              <a:t>“Aligning my investments to my values” </a:t>
            </a:r>
            <a:r>
              <a:rPr lang="en-US" sz="1600">
                <a:solidFill>
                  <a:srgbClr val="5D656D"/>
                </a:solidFill>
              </a:rPr>
              <a:t>is more important than getting maximum returns on my investments</a:t>
            </a:r>
          </a:p>
        </p:txBody>
      </p:sp>
      <p:sp>
        <p:nvSpPr>
          <p:cNvPr id="4" name="Rectangle 3">
            <a:extLst>
              <a:ext uri="{FF2B5EF4-FFF2-40B4-BE49-F238E27FC236}">
                <a16:creationId xmlns:a16="http://schemas.microsoft.com/office/drawing/2014/main" id="{D8D667AE-685E-0364-EDE7-CCB2602BB515}"/>
              </a:ext>
            </a:extLst>
          </p:cNvPr>
          <p:cNvSpPr/>
          <p:nvPr/>
        </p:nvSpPr>
        <p:spPr>
          <a:xfrm>
            <a:off x="2454059" y="2139035"/>
            <a:ext cx="3512401" cy="830997"/>
          </a:xfrm>
          <a:prstGeom prst="rect">
            <a:avLst/>
          </a:prstGeom>
        </p:spPr>
        <p:txBody>
          <a:bodyPr wrap="square">
            <a:spAutoFit/>
          </a:bodyPr>
          <a:lstStyle/>
          <a:p>
            <a:pPr lvl="0"/>
            <a:r>
              <a:rPr lang="en-US" sz="1600" b="1">
                <a:solidFill>
                  <a:srgbClr val="7A9A3D"/>
                </a:solidFill>
              </a:rPr>
              <a:t>of investors </a:t>
            </a:r>
            <a:r>
              <a:rPr lang="en-US" sz="1600">
                <a:solidFill>
                  <a:srgbClr val="5D656D"/>
                </a:solidFill>
              </a:rPr>
              <a:t>with advisors are interested in </a:t>
            </a:r>
            <a:r>
              <a:rPr lang="en-US" sz="1600" b="1">
                <a:solidFill>
                  <a:srgbClr val="7A9A3D"/>
                </a:solidFill>
              </a:rPr>
              <a:t>personalized products</a:t>
            </a:r>
            <a:r>
              <a:rPr lang="en-US" sz="1600">
                <a:solidFill>
                  <a:srgbClr val="5D656D"/>
                </a:solidFill>
              </a:rPr>
              <a:t> </a:t>
            </a:r>
          </a:p>
        </p:txBody>
      </p:sp>
      <p:graphicFrame>
        <p:nvGraphicFramePr>
          <p:cNvPr id="5" name="Chart 4">
            <a:extLst>
              <a:ext uri="{FF2B5EF4-FFF2-40B4-BE49-F238E27FC236}">
                <a16:creationId xmlns:a16="http://schemas.microsoft.com/office/drawing/2014/main" id="{6FD44FA7-97D0-B217-47B8-1F96152D1397}"/>
              </a:ext>
            </a:extLst>
          </p:cNvPr>
          <p:cNvGraphicFramePr/>
          <p:nvPr>
            <p:extLst>
              <p:ext uri="{D42A27DB-BD31-4B8C-83A1-F6EECF244321}">
                <p14:modId xmlns:p14="http://schemas.microsoft.com/office/powerpoint/2010/main" val="3650862577"/>
              </p:ext>
            </p:extLst>
          </p:nvPr>
        </p:nvGraphicFramePr>
        <p:xfrm>
          <a:off x="305313" y="1750211"/>
          <a:ext cx="2428829" cy="1619572"/>
        </p:xfrm>
        <a:graphic>
          <a:graphicData uri="http://schemas.openxmlformats.org/drawingml/2006/chart">
            <c:chart xmlns:c="http://schemas.openxmlformats.org/drawingml/2006/chart" xmlns:r="http://schemas.openxmlformats.org/officeDocument/2006/relationships" r:id="rId4"/>
          </a:graphicData>
        </a:graphic>
      </p:graphicFrame>
      <p:sp>
        <p:nvSpPr>
          <p:cNvPr id="7" name="Rectangle 6">
            <a:extLst>
              <a:ext uri="{FF2B5EF4-FFF2-40B4-BE49-F238E27FC236}">
                <a16:creationId xmlns:a16="http://schemas.microsoft.com/office/drawing/2014/main" id="{B3873B34-F947-2466-7D3A-1DAA24A19B2A}"/>
              </a:ext>
            </a:extLst>
          </p:cNvPr>
          <p:cNvSpPr/>
          <p:nvPr/>
        </p:nvSpPr>
        <p:spPr>
          <a:xfrm>
            <a:off x="1026951" y="2292515"/>
            <a:ext cx="1005403" cy="584775"/>
          </a:xfrm>
          <a:prstGeom prst="rect">
            <a:avLst/>
          </a:prstGeom>
        </p:spPr>
        <p:txBody>
          <a:bodyPr wrap="none">
            <a:spAutoFit/>
          </a:bodyPr>
          <a:lstStyle/>
          <a:p>
            <a:pPr algn="ctr"/>
            <a:r>
              <a:rPr lang="en-US" sz="3200">
                <a:solidFill>
                  <a:srgbClr val="7A9A3D"/>
                </a:solidFill>
              </a:rPr>
              <a:t>82%</a:t>
            </a:r>
            <a:endParaRPr lang="en-US" sz="1400"/>
          </a:p>
        </p:txBody>
      </p:sp>
      <p:graphicFrame>
        <p:nvGraphicFramePr>
          <p:cNvPr id="8" name="Chart 7">
            <a:extLst>
              <a:ext uri="{FF2B5EF4-FFF2-40B4-BE49-F238E27FC236}">
                <a16:creationId xmlns:a16="http://schemas.microsoft.com/office/drawing/2014/main" id="{8C947E79-6E5D-A370-7A05-22C0EDA86E83}"/>
              </a:ext>
            </a:extLst>
          </p:cNvPr>
          <p:cNvGraphicFramePr/>
          <p:nvPr>
            <p:extLst>
              <p:ext uri="{D42A27DB-BD31-4B8C-83A1-F6EECF244321}">
                <p14:modId xmlns:p14="http://schemas.microsoft.com/office/powerpoint/2010/main" val="1439985322"/>
              </p:ext>
            </p:extLst>
          </p:nvPr>
        </p:nvGraphicFramePr>
        <p:xfrm>
          <a:off x="305313" y="3613620"/>
          <a:ext cx="2428829" cy="1619572"/>
        </p:xfrm>
        <a:graphic>
          <a:graphicData uri="http://schemas.openxmlformats.org/drawingml/2006/chart">
            <c:chart xmlns:c="http://schemas.openxmlformats.org/drawingml/2006/chart" xmlns:r="http://schemas.openxmlformats.org/officeDocument/2006/relationships" r:id="rId5"/>
          </a:graphicData>
        </a:graphic>
      </p:graphicFrame>
      <p:sp>
        <p:nvSpPr>
          <p:cNvPr id="10" name="Rectangle 9">
            <a:extLst>
              <a:ext uri="{FF2B5EF4-FFF2-40B4-BE49-F238E27FC236}">
                <a16:creationId xmlns:a16="http://schemas.microsoft.com/office/drawing/2014/main" id="{B5B7C846-13A1-81C0-D89F-4E0760F955D6}"/>
              </a:ext>
            </a:extLst>
          </p:cNvPr>
          <p:cNvSpPr/>
          <p:nvPr/>
        </p:nvSpPr>
        <p:spPr>
          <a:xfrm>
            <a:off x="1070083" y="4131018"/>
            <a:ext cx="1005404" cy="584775"/>
          </a:xfrm>
          <a:prstGeom prst="rect">
            <a:avLst/>
          </a:prstGeom>
        </p:spPr>
        <p:txBody>
          <a:bodyPr wrap="none">
            <a:spAutoFit/>
          </a:bodyPr>
          <a:lstStyle/>
          <a:p>
            <a:pPr algn="ctr"/>
            <a:r>
              <a:rPr lang="en-US" sz="3200">
                <a:solidFill>
                  <a:srgbClr val="298FC2"/>
                </a:solidFill>
              </a:rPr>
              <a:t>55%</a:t>
            </a:r>
            <a:endParaRPr lang="en-US" sz="1400">
              <a:solidFill>
                <a:srgbClr val="298FC2"/>
              </a:solidFill>
            </a:endParaRPr>
          </a:p>
        </p:txBody>
      </p:sp>
      <p:grpSp>
        <p:nvGrpSpPr>
          <p:cNvPr id="11" name="Group 10">
            <a:extLst>
              <a:ext uri="{FF2B5EF4-FFF2-40B4-BE49-F238E27FC236}">
                <a16:creationId xmlns:a16="http://schemas.microsoft.com/office/drawing/2014/main" id="{BF5740A8-0BE2-F797-ACA2-812D55174721}"/>
              </a:ext>
            </a:extLst>
          </p:cNvPr>
          <p:cNvGrpSpPr/>
          <p:nvPr/>
        </p:nvGrpSpPr>
        <p:grpSpPr>
          <a:xfrm>
            <a:off x="6742542" y="1979893"/>
            <a:ext cx="4824617" cy="2914502"/>
            <a:chOff x="7749863" y="1881017"/>
            <a:chExt cx="4824617" cy="2914502"/>
          </a:xfrm>
        </p:grpSpPr>
        <p:sp>
          <p:nvSpPr>
            <p:cNvPr id="12" name="Isosceles Triangle 11">
              <a:extLst>
                <a:ext uri="{FF2B5EF4-FFF2-40B4-BE49-F238E27FC236}">
                  <a16:creationId xmlns:a16="http://schemas.microsoft.com/office/drawing/2014/main" id="{E16F59A9-B4F3-3955-F8CA-0225ED59FE40}"/>
                </a:ext>
              </a:extLst>
            </p:cNvPr>
            <p:cNvSpPr/>
            <p:nvPr/>
          </p:nvSpPr>
          <p:spPr bwMode="auto">
            <a:xfrm rot="17707352">
              <a:off x="7746511" y="2414420"/>
              <a:ext cx="313569" cy="306866"/>
            </a:xfrm>
            <a:prstGeom prst="triangle">
              <a:avLst>
                <a:gd name="adj" fmla="val 53797"/>
              </a:avLst>
            </a:prstGeom>
            <a:solidFill>
              <a:srgbClr val="698434"/>
            </a:solidFill>
            <a:ln w="9525" cap="flat" cmpd="sng" algn="ctr">
              <a:solidFill>
                <a:srgbClr val="698434"/>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algn="ctr" defTabSz="914363" eaLnBrk="0" hangingPunct="0">
                <a:defRPr/>
              </a:pPr>
              <a:endParaRPr lang="en-US" sz="1200">
                <a:solidFill>
                  <a:srgbClr val="000000"/>
                </a:solidFill>
                <a:latin typeface="Arial" charset="0"/>
                <a:ea typeface="ＭＳ Ｐゴシック" charset="-128"/>
              </a:endParaRPr>
            </a:p>
          </p:txBody>
        </p:sp>
        <p:sp>
          <p:nvSpPr>
            <p:cNvPr id="13" name="Rectangle 12">
              <a:extLst>
                <a:ext uri="{FF2B5EF4-FFF2-40B4-BE49-F238E27FC236}">
                  <a16:creationId xmlns:a16="http://schemas.microsoft.com/office/drawing/2014/main" id="{43114574-288F-D96C-837F-E9FB8B2E8855}"/>
                </a:ext>
              </a:extLst>
            </p:cNvPr>
            <p:cNvSpPr/>
            <p:nvPr/>
          </p:nvSpPr>
          <p:spPr bwMode="auto">
            <a:xfrm>
              <a:off x="7945863" y="1881017"/>
              <a:ext cx="4628617" cy="2914502"/>
            </a:xfrm>
            <a:prstGeom prst="rect">
              <a:avLst/>
            </a:prstGeom>
            <a:solidFill>
              <a:schemeClr val="bg1"/>
            </a:solidFill>
            <a:ln w="9525">
              <a:solidFill>
                <a:srgbClr val="698434"/>
              </a:solidFill>
            </a:ln>
          </p:spPr>
          <p:style>
            <a:lnRef idx="2">
              <a:schemeClr val="accent1">
                <a:shade val="50000"/>
              </a:schemeClr>
            </a:lnRef>
            <a:fillRef idx="1">
              <a:schemeClr val="accent1"/>
            </a:fillRef>
            <a:effectRef idx="0">
              <a:schemeClr val="accent1"/>
            </a:effectRef>
            <a:fontRef idx="minor">
              <a:schemeClr val="lt1"/>
            </a:fontRef>
          </p:style>
          <p:txBody>
            <a:bodyPr lIns="182880" tIns="548640" rIns="274320" rtlCol="0" anchor="ctr"/>
            <a:lstStyle/>
            <a:p>
              <a:pPr marL="171443" indent="-171443" defTabSz="914363">
                <a:spcAft>
                  <a:spcPts val="1200"/>
                </a:spcAft>
                <a:buFont typeface="Arial" panose="020B0604020202020204" pitchFamily="34" charset="0"/>
                <a:buChar char="•"/>
                <a:defRPr/>
              </a:pPr>
              <a:endParaRPr lang="en-US" sz="1200">
                <a:solidFill>
                  <a:srgbClr val="5D656D"/>
                </a:solidFill>
                <a:latin typeface="Arial" panose="020B0604020202020204" pitchFamily="34" charset="0"/>
              </a:endParaRPr>
            </a:p>
          </p:txBody>
        </p:sp>
        <p:sp>
          <p:nvSpPr>
            <p:cNvPr id="14" name="Rectangle 13">
              <a:extLst>
                <a:ext uri="{FF2B5EF4-FFF2-40B4-BE49-F238E27FC236}">
                  <a16:creationId xmlns:a16="http://schemas.microsoft.com/office/drawing/2014/main" id="{755C1E5E-B423-34C5-B1F3-75F2A0CE132E}"/>
                </a:ext>
              </a:extLst>
            </p:cNvPr>
            <p:cNvSpPr/>
            <p:nvPr/>
          </p:nvSpPr>
          <p:spPr bwMode="auto">
            <a:xfrm>
              <a:off x="7759103" y="2030758"/>
              <a:ext cx="2637581" cy="455792"/>
            </a:xfrm>
            <a:prstGeom prst="rect">
              <a:avLst/>
            </a:prstGeom>
            <a:solidFill>
              <a:srgbClr val="7A9A3D"/>
            </a:solidFill>
            <a:ln w="9525" cap="flat" cmpd="sng" algn="ctr">
              <a:solidFill>
                <a:srgbClr val="698434"/>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algn="ctr" defTabSz="914363" eaLnBrk="0" hangingPunct="0">
                <a:defRPr/>
              </a:pPr>
              <a:r>
                <a:rPr lang="en-US" sz="1600" b="1">
                  <a:solidFill>
                    <a:srgbClr val="FFFFFF"/>
                  </a:solidFill>
                  <a:latin typeface="Arial" charset="0"/>
                  <a:ea typeface="ＭＳ Ｐゴシック" charset="-128"/>
                </a:rPr>
                <a:t>Investment options</a:t>
              </a:r>
            </a:p>
          </p:txBody>
        </p:sp>
      </p:grpSp>
      <p:grpSp>
        <p:nvGrpSpPr>
          <p:cNvPr id="15" name="Group 14">
            <a:extLst>
              <a:ext uri="{FF2B5EF4-FFF2-40B4-BE49-F238E27FC236}">
                <a16:creationId xmlns:a16="http://schemas.microsoft.com/office/drawing/2014/main" id="{D47B6A68-7886-A7C2-E103-C8D1ABF6BA0F}"/>
              </a:ext>
            </a:extLst>
          </p:cNvPr>
          <p:cNvGrpSpPr/>
          <p:nvPr/>
        </p:nvGrpSpPr>
        <p:grpSpPr>
          <a:xfrm>
            <a:off x="7109082" y="2973438"/>
            <a:ext cx="1363656" cy="658448"/>
            <a:chOff x="6820877" y="2836477"/>
            <a:chExt cx="1645263" cy="658448"/>
          </a:xfrm>
        </p:grpSpPr>
        <p:sp>
          <p:nvSpPr>
            <p:cNvPr id="16" name="Rectangle 15">
              <a:extLst>
                <a:ext uri="{FF2B5EF4-FFF2-40B4-BE49-F238E27FC236}">
                  <a16:creationId xmlns:a16="http://schemas.microsoft.com/office/drawing/2014/main" id="{4A6F674A-9635-A94B-C640-E3BE7760BE2D}"/>
                </a:ext>
              </a:extLst>
            </p:cNvPr>
            <p:cNvSpPr/>
            <p:nvPr/>
          </p:nvSpPr>
          <p:spPr bwMode="auto">
            <a:xfrm>
              <a:off x="6820877" y="2836477"/>
              <a:ext cx="1645262" cy="657075"/>
            </a:xfrm>
            <a:prstGeom prst="rect">
              <a:avLst/>
            </a:prstGeom>
            <a:solidFill>
              <a:srgbClr val="D6DFAF"/>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a:ln>
                  <a:noFill/>
                </a:ln>
                <a:solidFill>
                  <a:schemeClr val="tx1"/>
                </a:solidFill>
                <a:effectLst/>
                <a:latin typeface="Arial" charset="0"/>
                <a:ea typeface="ＭＳ Ｐゴシック" charset="-128"/>
              </a:endParaRPr>
            </a:p>
          </p:txBody>
        </p:sp>
        <p:sp>
          <p:nvSpPr>
            <p:cNvPr id="17" name="Flowchart: Manual Input 16">
              <a:extLst>
                <a:ext uri="{FF2B5EF4-FFF2-40B4-BE49-F238E27FC236}">
                  <a16:creationId xmlns:a16="http://schemas.microsoft.com/office/drawing/2014/main" id="{4A7389F6-1EB1-AECE-CA4F-C21A10347746}"/>
                </a:ext>
              </a:extLst>
            </p:cNvPr>
            <p:cNvSpPr/>
            <p:nvPr/>
          </p:nvSpPr>
          <p:spPr bwMode="auto">
            <a:xfrm rot="16200000">
              <a:off x="7828024" y="2856810"/>
              <a:ext cx="657075" cy="619156"/>
            </a:xfrm>
            <a:prstGeom prst="flowChartManualInput">
              <a:avLst/>
            </a:prstGeom>
            <a:solidFill>
              <a:srgbClr val="DDE5BD"/>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a:ln>
                  <a:noFill/>
                </a:ln>
                <a:solidFill>
                  <a:schemeClr val="tx1"/>
                </a:solidFill>
                <a:effectLst/>
                <a:latin typeface="Arial" charset="0"/>
                <a:ea typeface="ＭＳ Ｐゴシック" charset="-128"/>
              </a:endParaRPr>
            </a:p>
          </p:txBody>
        </p:sp>
        <p:sp>
          <p:nvSpPr>
            <p:cNvPr id="18" name="TextBox 17">
              <a:extLst>
                <a:ext uri="{FF2B5EF4-FFF2-40B4-BE49-F238E27FC236}">
                  <a16:creationId xmlns:a16="http://schemas.microsoft.com/office/drawing/2014/main" id="{7482BB1D-A8F9-533C-4CFC-1D7A7BA9EE0F}"/>
                </a:ext>
              </a:extLst>
            </p:cNvPr>
            <p:cNvSpPr txBox="1"/>
            <p:nvPr/>
          </p:nvSpPr>
          <p:spPr>
            <a:xfrm>
              <a:off x="6945695" y="3010977"/>
              <a:ext cx="1459923" cy="307777"/>
            </a:xfrm>
            <a:prstGeom prst="rect">
              <a:avLst/>
            </a:prstGeom>
            <a:noFill/>
          </p:spPr>
          <p:txBody>
            <a:bodyPr wrap="square">
              <a:spAutoFit/>
            </a:bodyPr>
            <a:lstStyle/>
            <a:p>
              <a:r>
                <a:rPr lang="en-US" sz="1400" b="1" kern="1200">
                  <a:solidFill>
                    <a:srgbClr val="5D656D"/>
                  </a:solidFill>
                  <a:latin typeface="Arial" pitchFamily="34" charset="0"/>
                  <a:ea typeface="ＭＳ Ｐゴシック"/>
                  <a:cs typeface="+mn-cs"/>
                </a:rPr>
                <a:t>Alternatives</a:t>
              </a:r>
              <a:endParaRPr lang="en-US" sz="1400"/>
            </a:p>
          </p:txBody>
        </p:sp>
      </p:grpSp>
      <p:grpSp>
        <p:nvGrpSpPr>
          <p:cNvPr id="19" name="Group 18">
            <a:extLst>
              <a:ext uri="{FF2B5EF4-FFF2-40B4-BE49-F238E27FC236}">
                <a16:creationId xmlns:a16="http://schemas.microsoft.com/office/drawing/2014/main" id="{5AF88F5D-F6E7-1B2F-B1A8-448818426ACF}"/>
              </a:ext>
            </a:extLst>
          </p:cNvPr>
          <p:cNvGrpSpPr/>
          <p:nvPr/>
        </p:nvGrpSpPr>
        <p:grpSpPr>
          <a:xfrm>
            <a:off x="8594214" y="2981754"/>
            <a:ext cx="1363656" cy="658448"/>
            <a:chOff x="6820877" y="2836477"/>
            <a:chExt cx="1645263" cy="658448"/>
          </a:xfrm>
        </p:grpSpPr>
        <p:sp>
          <p:nvSpPr>
            <p:cNvPr id="20" name="Rectangle 19">
              <a:extLst>
                <a:ext uri="{FF2B5EF4-FFF2-40B4-BE49-F238E27FC236}">
                  <a16:creationId xmlns:a16="http://schemas.microsoft.com/office/drawing/2014/main" id="{5C3B4C78-DE11-4DD9-9F61-BB427D40C4F0}"/>
                </a:ext>
              </a:extLst>
            </p:cNvPr>
            <p:cNvSpPr/>
            <p:nvPr/>
          </p:nvSpPr>
          <p:spPr bwMode="auto">
            <a:xfrm>
              <a:off x="6820877" y="2836477"/>
              <a:ext cx="1645262" cy="657075"/>
            </a:xfrm>
            <a:prstGeom prst="rect">
              <a:avLst/>
            </a:prstGeom>
            <a:solidFill>
              <a:srgbClr val="D6DFAF"/>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a:ln>
                  <a:noFill/>
                </a:ln>
                <a:solidFill>
                  <a:schemeClr val="tx1"/>
                </a:solidFill>
                <a:effectLst/>
                <a:latin typeface="Arial" charset="0"/>
                <a:ea typeface="ＭＳ Ｐゴシック" charset="-128"/>
              </a:endParaRPr>
            </a:p>
          </p:txBody>
        </p:sp>
        <p:sp>
          <p:nvSpPr>
            <p:cNvPr id="21" name="Flowchart: Manual Input 20">
              <a:extLst>
                <a:ext uri="{FF2B5EF4-FFF2-40B4-BE49-F238E27FC236}">
                  <a16:creationId xmlns:a16="http://schemas.microsoft.com/office/drawing/2014/main" id="{DC179EBA-7732-2AD6-959C-359C108894CC}"/>
                </a:ext>
              </a:extLst>
            </p:cNvPr>
            <p:cNvSpPr/>
            <p:nvPr/>
          </p:nvSpPr>
          <p:spPr bwMode="auto">
            <a:xfrm rot="16200000">
              <a:off x="7828024" y="2856810"/>
              <a:ext cx="657075" cy="619156"/>
            </a:xfrm>
            <a:prstGeom prst="flowChartManualInput">
              <a:avLst/>
            </a:prstGeom>
            <a:solidFill>
              <a:srgbClr val="DDE5BD"/>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a:ln>
                  <a:noFill/>
                </a:ln>
                <a:solidFill>
                  <a:schemeClr val="tx1"/>
                </a:solidFill>
                <a:effectLst/>
                <a:latin typeface="Arial" charset="0"/>
                <a:ea typeface="ＭＳ Ｐゴシック" charset="-128"/>
              </a:endParaRPr>
            </a:p>
          </p:txBody>
        </p:sp>
        <p:sp>
          <p:nvSpPr>
            <p:cNvPr id="22" name="TextBox 21">
              <a:extLst>
                <a:ext uri="{FF2B5EF4-FFF2-40B4-BE49-F238E27FC236}">
                  <a16:creationId xmlns:a16="http://schemas.microsoft.com/office/drawing/2014/main" id="{F4226D3E-FA17-3009-7BAF-6EE2F97ABFA6}"/>
                </a:ext>
              </a:extLst>
            </p:cNvPr>
            <p:cNvSpPr txBox="1"/>
            <p:nvPr/>
          </p:nvSpPr>
          <p:spPr>
            <a:xfrm>
              <a:off x="6936502" y="3003357"/>
              <a:ext cx="1459923" cy="307777"/>
            </a:xfrm>
            <a:prstGeom prst="rect">
              <a:avLst/>
            </a:prstGeom>
            <a:noFill/>
          </p:spPr>
          <p:txBody>
            <a:bodyPr wrap="square">
              <a:spAutoFit/>
            </a:bodyPr>
            <a:lstStyle/>
            <a:p>
              <a:r>
                <a:rPr lang="en-US" sz="1400" b="1" kern="1200">
                  <a:solidFill>
                    <a:srgbClr val="5D656D"/>
                  </a:solidFill>
                  <a:latin typeface="Arial" pitchFamily="34" charset="0"/>
                  <a:ea typeface="ＭＳ Ｐゴシック"/>
                  <a:cs typeface="+mn-cs"/>
                </a:rPr>
                <a:t>Active ETFs</a:t>
              </a:r>
              <a:endParaRPr lang="en-US" sz="1400"/>
            </a:p>
          </p:txBody>
        </p:sp>
      </p:grpSp>
      <p:grpSp>
        <p:nvGrpSpPr>
          <p:cNvPr id="23" name="Group 22">
            <a:extLst>
              <a:ext uri="{FF2B5EF4-FFF2-40B4-BE49-F238E27FC236}">
                <a16:creationId xmlns:a16="http://schemas.microsoft.com/office/drawing/2014/main" id="{46FF56C0-00D4-0B9A-E24C-F63DD9AB8DB5}"/>
              </a:ext>
            </a:extLst>
          </p:cNvPr>
          <p:cNvGrpSpPr/>
          <p:nvPr/>
        </p:nvGrpSpPr>
        <p:grpSpPr>
          <a:xfrm>
            <a:off x="10025006" y="2967397"/>
            <a:ext cx="1576508" cy="657289"/>
            <a:chOff x="6761821" y="2836263"/>
            <a:chExt cx="1902072" cy="657289"/>
          </a:xfrm>
        </p:grpSpPr>
        <p:sp>
          <p:nvSpPr>
            <p:cNvPr id="24" name="Rectangle 23">
              <a:extLst>
                <a:ext uri="{FF2B5EF4-FFF2-40B4-BE49-F238E27FC236}">
                  <a16:creationId xmlns:a16="http://schemas.microsoft.com/office/drawing/2014/main" id="{8B4AF677-6AA3-C6C1-0DB0-F1F3CE3E40E3}"/>
                </a:ext>
              </a:extLst>
            </p:cNvPr>
            <p:cNvSpPr/>
            <p:nvPr/>
          </p:nvSpPr>
          <p:spPr bwMode="auto">
            <a:xfrm>
              <a:off x="6820877" y="2836477"/>
              <a:ext cx="1645262" cy="657075"/>
            </a:xfrm>
            <a:prstGeom prst="rect">
              <a:avLst/>
            </a:prstGeom>
            <a:solidFill>
              <a:srgbClr val="D6DFAF"/>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a:ln>
                  <a:noFill/>
                </a:ln>
                <a:solidFill>
                  <a:schemeClr val="tx1"/>
                </a:solidFill>
                <a:effectLst/>
                <a:latin typeface="Arial" charset="0"/>
                <a:ea typeface="ＭＳ Ｐゴシック" charset="-128"/>
              </a:endParaRPr>
            </a:p>
          </p:txBody>
        </p:sp>
        <p:sp>
          <p:nvSpPr>
            <p:cNvPr id="25" name="Flowchart: Manual Input 24">
              <a:extLst>
                <a:ext uri="{FF2B5EF4-FFF2-40B4-BE49-F238E27FC236}">
                  <a16:creationId xmlns:a16="http://schemas.microsoft.com/office/drawing/2014/main" id="{4997332C-AEC5-3280-D48E-9BE6A7544B5B}"/>
                </a:ext>
              </a:extLst>
            </p:cNvPr>
            <p:cNvSpPr/>
            <p:nvPr/>
          </p:nvSpPr>
          <p:spPr bwMode="auto">
            <a:xfrm rot="16200000">
              <a:off x="7828024" y="2855222"/>
              <a:ext cx="657075" cy="619157"/>
            </a:xfrm>
            <a:prstGeom prst="flowChartManualInput">
              <a:avLst/>
            </a:prstGeom>
            <a:solidFill>
              <a:srgbClr val="DDE5BD"/>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a:ln>
                  <a:noFill/>
                </a:ln>
                <a:solidFill>
                  <a:schemeClr val="tx1"/>
                </a:solidFill>
                <a:effectLst/>
                <a:latin typeface="Arial" charset="0"/>
                <a:ea typeface="ＭＳ Ｐゴシック" charset="-128"/>
              </a:endParaRPr>
            </a:p>
          </p:txBody>
        </p:sp>
        <p:sp>
          <p:nvSpPr>
            <p:cNvPr id="26" name="TextBox 25">
              <a:extLst>
                <a:ext uri="{FF2B5EF4-FFF2-40B4-BE49-F238E27FC236}">
                  <a16:creationId xmlns:a16="http://schemas.microsoft.com/office/drawing/2014/main" id="{D26B78E8-A7C0-0939-BCAC-968727C9AFD6}"/>
                </a:ext>
              </a:extLst>
            </p:cNvPr>
            <p:cNvSpPr txBox="1"/>
            <p:nvPr/>
          </p:nvSpPr>
          <p:spPr>
            <a:xfrm>
              <a:off x="6761821" y="3010977"/>
              <a:ext cx="1902072" cy="307777"/>
            </a:xfrm>
            <a:prstGeom prst="rect">
              <a:avLst/>
            </a:prstGeom>
            <a:noFill/>
          </p:spPr>
          <p:txBody>
            <a:bodyPr wrap="square">
              <a:spAutoFit/>
            </a:bodyPr>
            <a:lstStyle/>
            <a:p>
              <a:r>
                <a:rPr lang="en-US" sz="1400" b="1" kern="1200">
                  <a:solidFill>
                    <a:srgbClr val="5D656D"/>
                  </a:solidFill>
                  <a:latin typeface="Arial" pitchFamily="34" charset="0"/>
                  <a:ea typeface="ＭＳ Ｐゴシック"/>
                  <a:cs typeface="+mn-cs"/>
                </a:rPr>
                <a:t>Direct Indexing</a:t>
              </a:r>
              <a:endParaRPr lang="en-US" sz="1400"/>
            </a:p>
          </p:txBody>
        </p:sp>
      </p:grpSp>
      <p:grpSp>
        <p:nvGrpSpPr>
          <p:cNvPr id="27" name="Group 26">
            <a:extLst>
              <a:ext uri="{FF2B5EF4-FFF2-40B4-BE49-F238E27FC236}">
                <a16:creationId xmlns:a16="http://schemas.microsoft.com/office/drawing/2014/main" id="{652AD11C-044E-224C-586E-90A3C1383928}"/>
              </a:ext>
            </a:extLst>
          </p:cNvPr>
          <p:cNvGrpSpPr/>
          <p:nvPr/>
        </p:nvGrpSpPr>
        <p:grpSpPr>
          <a:xfrm>
            <a:off x="7037266" y="3766683"/>
            <a:ext cx="1508250" cy="658876"/>
            <a:chOff x="6743434" y="2834676"/>
            <a:chExt cx="1819718" cy="658876"/>
          </a:xfrm>
        </p:grpSpPr>
        <p:sp>
          <p:nvSpPr>
            <p:cNvPr id="28" name="Rectangle 27">
              <a:extLst>
                <a:ext uri="{FF2B5EF4-FFF2-40B4-BE49-F238E27FC236}">
                  <a16:creationId xmlns:a16="http://schemas.microsoft.com/office/drawing/2014/main" id="{3D1E8CE2-26FA-6505-CFFB-3C7136B03155}"/>
                </a:ext>
              </a:extLst>
            </p:cNvPr>
            <p:cNvSpPr/>
            <p:nvPr/>
          </p:nvSpPr>
          <p:spPr bwMode="auto">
            <a:xfrm>
              <a:off x="6820877" y="2836477"/>
              <a:ext cx="1645262" cy="657075"/>
            </a:xfrm>
            <a:prstGeom prst="rect">
              <a:avLst/>
            </a:prstGeom>
            <a:solidFill>
              <a:srgbClr val="D6DFAF"/>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a:ln>
                  <a:noFill/>
                </a:ln>
                <a:solidFill>
                  <a:schemeClr val="tx1"/>
                </a:solidFill>
                <a:effectLst/>
                <a:latin typeface="Arial" charset="0"/>
                <a:ea typeface="ＭＳ Ｐゴシック" charset="-128"/>
              </a:endParaRPr>
            </a:p>
          </p:txBody>
        </p:sp>
        <p:sp>
          <p:nvSpPr>
            <p:cNvPr id="29" name="Flowchart: Manual Input 28">
              <a:extLst>
                <a:ext uri="{FF2B5EF4-FFF2-40B4-BE49-F238E27FC236}">
                  <a16:creationId xmlns:a16="http://schemas.microsoft.com/office/drawing/2014/main" id="{867B3113-DC04-DFE7-FA22-E1619A59440B}"/>
                </a:ext>
              </a:extLst>
            </p:cNvPr>
            <p:cNvSpPr/>
            <p:nvPr/>
          </p:nvSpPr>
          <p:spPr bwMode="auto">
            <a:xfrm rot="16200000">
              <a:off x="7828024" y="2853635"/>
              <a:ext cx="657075" cy="619157"/>
            </a:xfrm>
            <a:prstGeom prst="flowChartManualInput">
              <a:avLst/>
            </a:prstGeom>
            <a:solidFill>
              <a:srgbClr val="DDE5BD"/>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a:ln>
                  <a:noFill/>
                </a:ln>
                <a:solidFill>
                  <a:schemeClr val="tx1"/>
                </a:solidFill>
                <a:effectLst/>
                <a:latin typeface="Arial" charset="0"/>
                <a:ea typeface="ＭＳ Ｐゴシック" charset="-128"/>
              </a:endParaRPr>
            </a:p>
          </p:txBody>
        </p:sp>
        <p:sp>
          <p:nvSpPr>
            <p:cNvPr id="30" name="TextBox 29">
              <a:extLst>
                <a:ext uri="{FF2B5EF4-FFF2-40B4-BE49-F238E27FC236}">
                  <a16:creationId xmlns:a16="http://schemas.microsoft.com/office/drawing/2014/main" id="{421DB2E7-5B1A-D38C-4107-BD1BE6ABE91D}"/>
                </a:ext>
              </a:extLst>
            </p:cNvPr>
            <p:cNvSpPr txBox="1"/>
            <p:nvPr/>
          </p:nvSpPr>
          <p:spPr>
            <a:xfrm>
              <a:off x="6743434" y="3010977"/>
              <a:ext cx="1819718" cy="307777"/>
            </a:xfrm>
            <a:prstGeom prst="rect">
              <a:avLst/>
            </a:prstGeom>
            <a:noFill/>
          </p:spPr>
          <p:txBody>
            <a:bodyPr wrap="square">
              <a:spAutoFit/>
            </a:bodyPr>
            <a:lstStyle/>
            <a:p>
              <a:r>
                <a:rPr lang="en-US" sz="1400" b="1" kern="1200">
                  <a:solidFill>
                    <a:srgbClr val="5D656D"/>
                  </a:solidFill>
                  <a:latin typeface="Arial" pitchFamily="34" charset="0"/>
                  <a:ea typeface="ＭＳ Ｐゴシック"/>
                  <a:cs typeface="+mn-cs"/>
                </a:rPr>
                <a:t>Thematic funds</a:t>
              </a:r>
              <a:endParaRPr lang="en-US" sz="1400"/>
            </a:p>
          </p:txBody>
        </p:sp>
      </p:grpSp>
      <p:grpSp>
        <p:nvGrpSpPr>
          <p:cNvPr id="31" name="Group 30">
            <a:extLst>
              <a:ext uri="{FF2B5EF4-FFF2-40B4-BE49-F238E27FC236}">
                <a16:creationId xmlns:a16="http://schemas.microsoft.com/office/drawing/2014/main" id="{93E7565B-8D24-B505-927C-927955447FD4}"/>
              </a:ext>
            </a:extLst>
          </p:cNvPr>
          <p:cNvGrpSpPr/>
          <p:nvPr/>
        </p:nvGrpSpPr>
        <p:grpSpPr>
          <a:xfrm>
            <a:off x="8586589" y="3776800"/>
            <a:ext cx="1390910" cy="658448"/>
            <a:chOff x="6820877" y="2836477"/>
            <a:chExt cx="1678145" cy="658448"/>
          </a:xfrm>
        </p:grpSpPr>
        <p:sp>
          <p:nvSpPr>
            <p:cNvPr id="32" name="Rectangle 31">
              <a:extLst>
                <a:ext uri="{FF2B5EF4-FFF2-40B4-BE49-F238E27FC236}">
                  <a16:creationId xmlns:a16="http://schemas.microsoft.com/office/drawing/2014/main" id="{41159512-47B9-4503-0786-167700DDEE35}"/>
                </a:ext>
              </a:extLst>
            </p:cNvPr>
            <p:cNvSpPr/>
            <p:nvPr/>
          </p:nvSpPr>
          <p:spPr bwMode="auto">
            <a:xfrm>
              <a:off x="6820877" y="2836477"/>
              <a:ext cx="1645262" cy="657075"/>
            </a:xfrm>
            <a:prstGeom prst="rect">
              <a:avLst/>
            </a:prstGeom>
            <a:solidFill>
              <a:srgbClr val="D6DFAF"/>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a:ln>
                  <a:noFill/>
                </a:ln>
                <a:solidFill>
                  <a:schemeClr val="tx1"/>
                </a:solidFill>
                <a:effectLst/>
                <a:latin typeface="Arial" charset="0"/>
                <a:ea typeface="ＭＳ Ｐゴシック" charset="-128"/>
              </a:endParaRPr>
            </a:p>
          </p:txBody>
        </p:sp>
        <p:sp>
          <p:nvSpPr>
            <p:cNvPr id="33" name="Flowchart: Manual Input 32">
              <a:extLst>
                <a:ext uri="{FF2B5EF4-FFF2-40B4-BE49-F238E27FC236}">
                  <a16:creationId xmlns:a16="http://schemas.microsoft.com/office/drawing/2014/main" id="{7BBA3BFC-1637-56F2-7257-2B12BAE962B8}"/>
                </a:ext>
              </a:extLst>
            </p:cNvPr>
            <p:cNvSpPr/>
            <p:nvPr/>
          </p:nvSpPr>
          <p:spPr bwMode="auto">
            <a:xfrm rot="16200000">
              <a:off x="7828024" y="2856810"/>
              <a:ext cx="657075" cy="619156"/>
            </a:xfrm>
            <a:prstGeom prst="flowChartManualInput">
              <a:avLst/>
            </a:prstGeom>
            <a:solidFill>
              <a:srgbClr val="DDE5BD"/>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a:ln>
                  <a:noFill/>
                </a:ln>
                <a:solidFill>
                  <a:schemeClr val="tx1"/>
                </a:solidFill>
                <a:effectLst/>
                <a:latin typeface="Arial" charset="0"/>
                <a:ea typeface="ＭＳ Ｐゴシック" charset="-128"/>
              </a:endParaRPr>
            </a:p>
          </p:txBody>
        </p:sp>
        <p:sp>
          <p:nvSpPr>
            <p:cNvPr id="34" name="TextBox 33">
              <a:extLst>
                <a:ext uri="{FF2B5EF4-FFF2-40B4-BE49-F238E27FC236}">
                  <a16:creationId xmlns:a16="http://schemas.microsoft.com/office/drawing/2014/main" id="{264F701E-65C8-AF27-9733-94C8E33C94ED}"/>
                </a:ext>
              </a:extLst>
            </p:cNvPr>
            <p:cNvSpPr txBox="1"/>
            <p:nvPr/>
          </p:nvSpPr>
          <p:spPr>
            <a:xfrm>
              <a:off x="6853759" y="3010977"/>
              <a:ext cx="1645263" cy="307777"/>
            </a:xfrm>
            <a:prstGeom prst="rect">
              <a:avLst/>
            </a:prstGeom>
            <a:noFill/>
          </p:spPr>
          <p:txBody>
            <a:bodyPr wrap="square">
              <a:spAutoFit/>
            </a:bodyPr>
            <a:lstStyle/>
            <a:p>
              <a:r>
                <a:rPr lang="en-US" sz="1400" b="1" kern="1200">
                  <a:solidFill>
                    <a:srgbClr val="5D656D"/>
                  </a:solidFill>
                  <a:latin typeface="Arial" pitchFamily="34" charset="0"/>
                  <a:ea typeface="ＭＳ Ｐゴシック"/>
                  <a:cs typeface="+mn-cs"/>
                </a:rPr>
                <a:t>Digital assets</a:t>
              </a:r>
              <a:endParaRPr lang="en-US" sz="1400"/>
            </a:p>
          </p:txBody>
        </p:sp>
      </p:grpSp>
      <p:grpSp>
        <p:nvGrpSpPr>
          <p:cNvPr id="35" name="Group 34">
            <a:extLst>
              <a:ext uri="{FF2B5EF4-FFF2-40B4-BE49-F238E27FC236}">
                <a16:creationId xmlns:a16="http://schemas.microsoft.com/office/drawing/2014/main" id="{BCEE3395-F1B1-535C-A149-078F4226376A}"/>
              </a:ext>
            </a:extLst>
          </p:cNvPr>
          <p:cNvGrpSpPr/>
          <p:nvPr/>
        </p:nvGrpSpPr>
        <p:grpSpPr>
          <a:xfrm>
            <a:off x="10040241" y="3762442"/>
            <a:ext cx="1461561" cy="657290"/>
            <a:chOff x="6789403" y="2836262"/>
            <a:chExt cx="1763387" cy="657290"/>
          </a:xfrm>
        </p:grpSpPr>
        <p:sp>
          <p:nvSpPr>
            <p:cNvPr id="36" name="Rectangle 35">
              <a:extLst>
                <a:ext uri="{FF2B5EF4-FFF2-40B4-BE49-F238E27FC236}">
                  <a16:creationId xmlns:a16="http://schemas.microsoft.com/office/drawing/2014/main" id="{80E36E22-1986-3B15-0715-B864CAC033EE}"/>
                </a:ext>
              </a:extLst>
            </p:cNvPr>
            <p:cNvSpPr/>
            <p:nvPr/>
          </p:nvSpPr>
          <p:spPr bwMode="auto">
            <a:xfrm>
              <a:off x="6820877" y="2836477"/>
              <a:ext cx="1645262" cy="657075"/>
            </a:xfrm>
            <a:prstGeom prst="rect">
              <a:avLst/>
            </a:prstGeom>
            <a:solidFill>
              <a:srgbClr val="D6DFAF"/>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a:ln>
                  <a:noFill/>
                </a:ln>
                <a:solidFill>
                  <a:schemeClr val="tx1"/>
                </a:solidFill>
                <a:effectLst/>
                <a:latin typeface="Arial" charset="0"/>
                <a:ea typeface="ＭＳ Ｐゴシック" charset="-128"/>
              </a:endParaRPr>
            </a:p>
          </p:txBody>
        </p:sp>
        <p:sp>
          <p:nvSpPr>
            <p:cNvPr id="37" name="Flowchart: Manual Input 36">
              <a:extLst>
                <a:ext uri="{FF2B5EF4-FFF2-40B4-BE49-F238E27FC236}">
                  <a16:creationId xmlns:a16="http://schemas.microsoft.com/office/drawing/2014/main" id="{F6551B6F-2EC1-6556-1631-742C267A57B5}"/>
                </a:ext>
              </a:extLst>
            </p:cNvPr>
            <p:cNvSpPr/>
            <p:nvPr/>
          </p:nvSpPr>
          <p:spPr bwMode="auto">
            <a:xfrm rot="16200000">
              <a:off x="7828025" y="2855222"/>
              <a:ext cx="657075" cy="619156"/>
            </a:xfrm>
            <a:prstGeom prst="flowChartManualInput">
              <a:avLst/>
            </a:prstGeom>
            <a:solidFill>
              <a:srgbClr val="DDE5BD"/>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a:ln>
                  <a:noFill/>
                </a:ln>
                <a:solidFill>
                  <a:schemeClr val="tx1"/>
                </a:solidFill>
                <a:effectLst/>
                <a:latin typeface="Arial" charset="0"/>
                <a:ea typeface="ＭＳ Ｐゴシック" charset="-128"/>
              </a:endParaRPr>
            </a:p>
          </p:txBody>
        </p:sp>
        <p:sp>
          <p:nvSpPr>
            <p:cNvPr id="38" name="TextBox 37">
              <a:extLst>
                <a:ext uri="{FF2B5EF4-FFF2-40B4-BE49-F238E27FC236}">
                  <a16:creationId xmlns:a16="http://schemas.microsoft.com/office/drawing/2014/main" id="{82EF91A2-D4D2-28C3-F472-2EA57F80B557}"/>
                </a:ext>
              </a:extLst>
            </p:cNvPr>
            <p:cNvSpPr txBox="1"/>
            <p:nvPr/>
          </p:nvSpPr>
          <p:spPr>
            <a:xfrm>
              <a:off x="6789403" y="2911917"/>
              <a:ext cx="1763387" cy="523220"/>
            </a:xfrm>
            <a:prstGeom prst="rect">
              <a:avLst/>
            </a:prstGeom>
            <a:noFill/>
          </p:spPr>
          <p:txBody>
            <a:bodyPr wrap="square">
              <a:spAutoFit/>
            </a:bodyPr>
            <a:lstStyle/>
            <a:p>
              <a:pPr algn="ctr"/>
              <a:r>
                <a:rPr lang="en-US" sz="1400" b="1" kern="1200">
                  <a:solidFill>
                    <a:srgbClr val="5D656D"/>
                  </a:solidFill>
                  <a:latin typeface="Arial" pitchFamily="34" charset="0"/>
                  <a:ea typeface="ＭＳ Ｐゴシック"/>
                  <a:cs typeface="+mn-cs"/>
                </a:rPr>
                <a:t>Custom model portfolios</a:t>
              </a:r>
              <a:endParaRPr lang="en-US" sz="1400"/>
            </a:p>
          </p:txBody>
        </p:sp>
      </p:grpSp>
      <p:sp>
        <p:nvSpPr>
          <p:cNvPr id="39" name="TextBox 38">
            <a:extLst>
              <a:ext uri="{FF2B5EF4-FFF2-40B4-BE49-F238E27FC236}">
                <a16:creationId xmlns:a16="http://schemas.microsoft.com/office/drawing/2014/main" id="{5AF990A1-AD3B-62D4-1787-EFD4F012A45F}"/>
              </a:ext>
            </a:extLst>
          </p:cNvPr>
          <p:cNvSpPr txBox="1"/>
          <p:nvPr/>
        </p:nvSpPr>
        <p:spPr>
          <a:xfrm>
            <a:off x="544168" y="6438216"/>
            <a:ext cx="6101644" cy="246221"/>
          </a:xfrm>
          <a:prstGeom prst="rect">
            <a:avLst/>
          </a:prstGeom>
          <a:noFill/>
        </p:spPr>
        <p:txBody>
          <a:bodyPr wrap="square">
            <a:spAutoFit/>
          </a:bodyPr>
          <a:lstStyle/>
          <a:p>
            <a:pPr algn="l">
              <a:defRPr/>
            </a:pPr>
            <a:r>
              <a:rPr lang="en-US" sz="1000">
                <a:solidFill>
                  <a:srgbClr val="000000"/>
                </a:solidFill>
                <a:latin typeface="+mj-lt"/>
                <a:ea typeface="ＭＳ Ｐゴシック" charset="-128"/>
                <a:cs typeface="+mn-cs"/>
              </a:rPr>
              <a:t>Source: 2024 Fidelity Investor Insights Study</a:t>
            </a:r>
          </a:p>
        </p:txBody>
      </p:sp>
      <p:sp>
        <p:nvSpPr>
          <p:cNvPr id="6" name="TextBox 5">
            <a:extLst>
              <a:ext uri="{FF2B5EF4-FFF2-40B4-BE49-F238E27FC236}">
                <a16:creationId xmlns:a16="http://schemas.microsoft.com/office/drawing/2014/main" id="{7CE2077C-246E-9335-FFB9-0EFD96CD49A4}"/>
              </a:ext>
            </a:extLst>
          </p:cNvPr>
          <p:cNvSpPr txBox="1"/>
          <p:nvPr/>
        </p:nvSpPr>
        <p:spPr>
          <a:xfrm>
            <a:off x="5204530" y="6588644"/>
            <a:ext cx="1036471" cy="246221"/>
          </a:xfrm>
          <a:prstGeom prst="rect">
            <a:avLst/>
          </a:prstGeom>
          <a:noFill/>
        </p:spPr>
        <p:txBody>
          <a:bodyPr wrap="square">
            <a:spAutoFit/>
          </a:bodyPr>
          <a:lstStyle/>
          <a:p>
            <a:pPr marL="0" marR="0" lvl="0" indent="0" algn="l" defTabSz="914400" rtl="0" eaLnBrk="1" fontAlgn="base" latinLnBrk="0" hangingPunct="1">
              <a:lnSpc>
                <a:spcPct val="100000"/>
              </a:lnSpc>
              <a:spcBef>
                <a:spcPts val="372"/>
              </a:spcBef>
              <a:spcAft>
                <a:spcPct val="0"/>
              </a:spcAft>
              <a:buClrTx/>
              <a:buSzTx/>
              <a:buFontTx/>
              <a:buNone/>
              <a:tabLst/>
              <a:defRPr/>
            </a:pPr>
            <a:r>
              <a:rPr lang="en-US" sz="1000" dirty="0">
                <a:solidFill>
                  <a:srgbClr val="000000"/>
                </a:solidFill>
                <a:latin typeface="Arial"/>
              </a:rPr>
              <a:t>1174561.1.0</a:t>
            </a:r>
          </a:p>
        </p:txBody>
      </p:sp>
    </p:spTree>
    <p:custDataLst>
      <p:tags r:id="rId1"/>
    </p:custDataLst>
    <p:extLst>
      <p:ext uri="{BB962C8B-B14F-4D97-AF65-F5344CB8AC3E}">
        <p14:creationId xmlns:p14="http://schemas.microsoft.com/office/powerpoint/2010/main" val="393116881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lide Number Placeholder 8"/>
          <p:cNvSpPr>
            <a:spLocks noGrp="1"/>
          </p:cNvSpPr>
          <p:nvPr>
            <p:ph type="sldNum" sz="quarter" idx="14"/>
          </p:nvPr>
        </p:nvSpPr>
        <p:spPr>
          <a:xfrm>
            <a:off x="0" y="6382513"/>
            <a:ext cx="437173" cy="268288"/>
          </a:xfrm>
        </p:spPr>
        <p:txBody>
          <a:bodyPr/>
          <a:lstStyle/>
          <a:p>
            <a:pPr>
              <a:defRPr/>
            </a:pPr>
            <a:fld id="{E6474CC2-1230-4213-AD1A-4B2FEEABA7A1}" type="slidenum">
              <a:rPr lang="en-US" smtClean="0"/>
              <a:pPr>
                <a:defRPr/>
              </a:pPr>
              <a:t>18</a:t>
            </a:fld>
            <a:endParaRPr lang="en-US" dirty="0"/>
          </a:p>
        </p:txBody>
      </p:sp>
      <p:sp>
        <p:nvSpPr>
          <p:cNvPr id="2" name="Rectangle 1">
            <a:extLst>
              <a:ext uri="{FF2B5EF4-FFF2-40B4-BE49-F238E27FC236}">
                <a16:creationId xmlns:a16="http://schemas.microsoft.com/office/drawing/2014/main" id="{264AADC4-9AC5-382B-BE26-201774589E30}"/>
              </a:ext>
            </a:extLst>
          </p:cNvPr>
          <p:cNvSpPr/>
          <p:nvPr/>
        </p:nvSpPr>
        <p:spPr bwMode="auto">
          <a:xfrm>
            <a:off x="0" y="1217891"/>
            <a:ext cx="12192000" cy="4224511"/>
          </a:xfrm>
          <a:prstGeom prst="rect">
            <a:avLst/>
          </a:prstGeom>
          <a:gradFill>
            <a:gsLst>
              <a:gs pos="98000">
                <a:schemeClr val="bg1"/>
              </a:gs>
              <a:gs pos="21000">
                <a:schemeClr val="tx2">
                  <a:lumMod val="10000"/>
                  <a:lumOff val="90000"/>
                </a:schemeClr>
              </a:gs>
            </a:gsLst>
            <a:lin ang="5400000" scaled="1"/>
          </a:gradFill>
          <a:ln w="38100"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en-US" sz="1200" b="0" i="0" u="none" strike="noStrike" kern="1200" cap="none" spc="0" normalizeH="0" baseline="0" noProof="0">
              <a:ln>
                <a:noFill/>
              </a:ln>
              <a:solidFill>
                <a:srgbClr val="000000"/>
              </a:solidFill>
              <a:effectLst/>
              <a:uLnTx/>
              <a:uFillTx/>
              <a:latin typeface="Arial" charset="0"/>
              <a:ea typeface="ＭＳ Ｐゴシック" charset="-128"/>
            </a:endParaRPr>
          </a:p>
        </p:txBody>
      </p:sp>
      <p:sp>
        <p:nvSpPr>
          <p:cNvPr id="3" name="Title 3">
            <a:extLst>
              <a:ext uri="{FF2B5EF4-FFF2-40B4-BE49-F238E27FC236}">
                <a16:creationId xmlns:a16="http://schemas.microsoft.com/office/drawing/2014/main" id="{79B03954-998D-3F34-F566-A2AD4BA3D5C7}"/>
              </a:ext>
            </a:extLst>
          </p:cNvPr>
          <p:cNvSpPr>
            <a:spLocks noGrp="1"/>
          </p:cNvSpPr>
          <p:nvPr>
            <p:ph type="title"/>
          </p:nvPr>
        </p:nvSpPr>
        <p:spPr>
          <a:xfrm>
            <a:off x="422820" y="228600"/>
            <a:ext cx="10918280" cy="838200"/>
          </a:xfrm>
        </p:spPr>
        <p:txBody>
          <a:bodyPr/>
          <a:lstStyle/>
          <a:p>
            <a:r>
              <a:rPr lang="en-US"/>
              <a:t>Table discussion questions</a:t>
            </a:r>
          </a:p>
        </p:txBody>
      </p:sp>
      <p:graphicFrame>
        <p:nvGraphicFramePr>
          <p:cNvPr id="4" name="Table 3">
            <a:extLst>
              <a:ext uri="{FF2B5EF4-FFF2-40B4-BE49-F238E27FC236}">
                <a16:creationId xmlns:a16="http://schemas.microsoft.com/office/drawing/2014/main" id="{DFC60345-1B22-A8A3-1679-46E98ADB4746}"/>
              </a:ext>
            </a:extLst>
          </p:cNvPr>
          <p:cNvGraphicFramePr>
            <a:graphicFrameLocks noGrp="1"/>
          </p:cNvGraphicFramePr>
          <p:nvPr>
            <p:extLst>
              <p:ext uri="{D42A27DB-BD31-4B8C-83A1-F6EECF244321}">
                <p14:modId xmlns:p14="http://schemas.microsoft.com/office/powerpoint/2010/main" val="3507016887"/>
              </p:ext>
            </p:extLst>
          </p:nvPr>
        </p:nvGraphicFramePr>
        <p:xfrm>
          <a:off x="400938" y="1676538"/>
          <a:ext cx="11057894" cy="3275250"/>
        </p:xfrm>
        <a:graphic>
          <a:graphicData uri="http://schemas.openxmlformats.org/drawingml/2006/table">
            <a:tbl>
              <a:tblPr firstRow="1" bandRow="1">
                <a:tableStyleId>{5C22544A-7EE6-4342-B048-85BDC9FD1C3A}</a:tableStyleId>
              </a:tblPr>
              <a:tblGrid>
                <a:gridCol w="1468582">
                  <a:extLst>
                    <a:ext uri="{9D8B030D-6E8A-4147-A177-3AD203B41FA5}">
                      <a16:colId xmlns:a16="http://schemas.microsoft.com/office/drawing/2014/main" val="20000"/>
                    </a:ext>
                  </a:extLst>
                </a:gridCol>
                <a:gridCol w="9589312">
                  <a:extLst>
                    <a:ext uri="{9D8B030D-6E8A-4147-A177-3AD203B41FA5}">
                      <a16:colId xmlns:a16="http://schemas.microsoft.com/office/drawing/2014/main" val="20001"/>
                    </a:ext>
                  </a:extLst>
                </a:gridCol>
              </a:tblGrid>
              <a:tr h="1091750">
                <a:tc>
                  <a:txBody>
                    <a:bodyPr/>
                    <a:lstStyle/>
                    <a:p>
                      <a:pPr marL="0" lvl="1" algn="ctr" fontAlgn="base">
                        <a:spcBef>
                          <a:spcPct val="0"/>
                        </a:spcBef>
                        <a:spcAft>
                          <a:spcPct val="0"/>
                        </a:spcAft>
                      </a:pPr>
                      <a:r>
                        <a:rPr lang="en-US" sz="1800" b="1" kern="1200">
                          <a:solidFill>
                            <a:srgbClr val="298FC2"/>
                          </a:solidFill>
                          <a:latin typeface="+mn-lt"/>
                          <a:ea typeface="ＭＳ Ｐゴシック"/>
                          <a:cs typeface="+mn-cs"/>
                        </a:rPr>
                        <a:t>1</a:t>
                      </a:r>
                    </a:p>
                  </a:txBody>
                  <a:tcPr anchor="ctr">
                    <a:lnL w="12700" cmpd="sng">
                      <a:noFill/>
                    </a:lnL>
                    <a:lnR w="12700" cap="flat" cmpd="sng" algn="ctr">
                      <a:solidFill>
                        <a:schemeClr val="bg1">
                          <a:lumMod val="85000"/>
                        </a:schemeClr>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lvl="1" fontAlgn="base">
                        <a:spcBef>
                          <a:spcPct val="0"/>
                        </a:spcBef>
                        <a:spcAft>
                          <a:spcPct val="0"/>
                        </a:spcAft>
                      </a:pPr>
                      <a:r>
                        <a:rPr lang="en-US" sz="1800" b="1" kern="1200">
                          <a:solidFill>
                            <a:srgbClr val="298FC2"/>
                          </a:solidFill>
                          <a:latin typeface="+mn-lt"/>
                          <a:ea typeface="ＭＳ Ｐゴシック"/>
                          <a:cs typeface="+mn-cs"/>
                        </a:rPr>
                        <a:t>What have you done to your service offering that has driven deeper client engagement?</a:t>
                      </a:r>
                    </a:p>
                  </a:txBody>
                  <a:tcPr anchor="ctr">
                    <a:lnL w="12700" cap="flat" cmpd="sng" algn="ctr">
                      <a:solidFill>
                        <a:schemeClr val="bg1">
                          <a:lumMod val="85000"/>
                        </a:schemeClr>
                      </a:solidFill>
                      <a:prstDash val="solid"/>
                      <a:round/>
                      <a:headEnd type="none" w="med" len="med"/>
                      <a:tailEnd type="none" w="med" len="med"/>
                    </a:lnL>
                    <a:lnR w="12700" cmpd="sng">
                      <a:noFill/>
                    </a:lnR>
                    <a:lnT w="12700" cap="flat" cmpd="sng" algn="ctr">
                      <a:no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0"/>
                  </a:ext>
                </a:extLst>
              </a:tr>
              <a:tr h="1091750">
                <a:tc>
                  <a:txBody>
                    <a:bodyPr/>
                    <a:lstStyle/>
                    <a:p>
                      <a:pPr marL="0" indent="0" algn="ctr"/>
                      <a:r>
                        <a:rPr lang="en-US" sz="4400" b="0" kern="1200">
                          <a:solidFill>
                            <a:srgbClr val="C8CFD3"/>
                          </a:solidFill>
                          <a:latin typeface="Arial"/>
                          <a:ea typeface="+mn-ea"/>
                          <a:cs typeface="Arial"/>
                        </a:rPr>
                        <a:t>2</a:t>
                      </a:r>
                    </a:p>
                  </a:txBody>
                  <a:tcPr anchor="ctr">
                    <a:lnL w="12700" cmpd="sng">
                      <a:noFill/>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lvl="1">
                        <a:spcBef>
                          <a:spcPct val="0"/>
                        </a:spcBef>
                        <a:spcAft>
                          <a:spcPct val="0"/>
                        </a:spcAft>
                        <a:buNone/>
                      </a:pPr>
                      <a:r>
                        <a:rPr lang="en-US" sz="1800" b="1">
                          <a:solidFill>
                            <a:srgbClr val="368727"/>
                          </a:solidFill>
                          <a:ea typeface="ＭＳ Ｐゴシック"/>
                        </a:rPr>
                        <a:t>What have you done to broaden your investment options?</a:t>
                      </a:r>
                      <a:endParaRPr lang="en-US" sz="900" b="0" i="0" u="none" strike="noStrike" noProof="0">
                        <a:solidFill>
                          <a:srgbClr val="333333"/>
                        </a:solidFill>
                        <a:latin typeface="Segoe UI"/>
                      </a:endParaRPr>
                    </a:p>
                  </a:txBody>
                  <a:tcPr anchor="ctr">
                    <a:lnL w="12700" cap="flat" cmpd="sng" algn="ctr">
                      <a:solidFill>
                        <a:schemeClr val="bg1">
                          <a:lumMod val="85000"/>
                        </a:schemeClr>
                      </a:solidFill>
                      <a:prstDash val="solid"/>
                      <a:round/>
                      <a:headEnd type="none" w="med" len="med"/>
                      <a:tailEnd type="none" w="med" len="med"/>
                    </a:lnL>
                    <a:lnR w="12700" cmpd="sng">
                      <a:noFill/>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1"/>
                  </a:ext>
                </a:extLst>
              </a:tr>
              <a:tr h="1091750">
                <a:tc>
                  <a:txBody>
                    <a:bodyPr/>
                    <a:lstStyle/>
                    <a:p>
                      <a:pPr marL="0" indent="0" algn="ctr"/>
                      <a:r>
                        <a:rPr lang="en-US" sz="4400" b="0" kern="1200">
                          <a:solidFill>
                            <a:srgbClr val="C8CFD3"/>
                          </a:solidFill>
                          <a:latin typeface="Arial"/>
                          <a:ea typeface="+mn-ea"/>
                          <a:cs typeface="Arial"/>
                        </a:rPr>
                        <a:t>3</a:t>
                      </a:r>
                    </a:p>
                  </a:txBody>
                  <a:tcPr anchor="ctr">
                    <a:lnL w="12700" cmpd="sng">
                      <a:noFill/>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lvl="1" fontAlgn="base">
                        <a:spcBef>
                          <a:spcPct val="0"/>
                        </a:spcBef>
                        <a:spcAft>
                          <a:spcPct val="0"/>
                        </a:spcAft>
                      </a:pPr>
                      <a:endParaRPr lang="en-US" sz="1800" b="1">
                        <a:solidFill>
                          <a:srgbClr val="768692"/>
                        </a:solidFill>
                        <a:ea typeface="ＭＳ Ｐゴシック"/>
                      </a:endParaRPr>
                    </a:p>
                  </a:txBody>
                  <a:tcPr anchor="ctr">
                    <a:lnL w="12700" cap="flat" cmpd="sng" algn="ctr">
                      <a:solidFill>
                        <a:schemeClr val="bg1">
                          <a:lumMod val="85000"/>
                        </a:schemeClr>
                      </a:solidFill>
                      <a:prstDash val="solid"/>
                      <a:round/>
                      <a:headEnd type="none" w="med" len="med"/>
                      <a:tailEnd type="none" w="med" len="med"/>
                    </a:lnL>
                    <a:lnR w="12700" cmpd="sng">
                      <a:noFill/>
                    </a:lnR>
                    <a:lnT w="12700" cap="flat" cmpd="sng" algn="ctr">
                      <a:solidFill>
                        <a:schemeClr val="bg1">
                          <a:lumMod val="85000"/>
                        </a:schemeClr>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2"/>
                  </a:ext>
                </a:extLst>
              </a:tr>
            </a:tbl>
          </a:graphicData>
        </a:graphic>
      </p:graphicFrame>
      <p:sp>
        <p:nvSpPr>
          <p:cNvPr id="5" name="Oval 4">
            <a:extLst>
              <a:ext uri="{FF2B5EF4-FFF2-40B4-BE49-F238E27FC236}">
                <a16:creationId xmlns:a16="http://schemas.microsoft.com/office/drawing/2014/main" id="{46ECA08A-B058-FCF1-5D18-9AE44E82833E}"/>
              </a:ext>
            </a:extLst>
          </p:cNvPr>
          <p:cNvSpPr/>
          <p:nvPr/>
        </p:nvSpPr>
        <p:spPr bwMode="auto">
          <a:xfrm>
            <a:off x="733168" y="1878250"/>
            <a:ext cx="790422" cy="790422"/>
          </a:xfrm>
          <a:prstGeom prst="ellipse">
            <a:avLst/>
          </a:prstGeom>
          <a:solidFill>
            <a:schemeClr val="hlink"/>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sz="2400" b="1" i="0" u="none" strike="noStrike" kern="1200" cap="none" spc="0" normalizeH="0" baseline="0" noProof="0">
                <a:ln>
                  <a:noFill/>
                </a:ln>
                <a:solidFill>
                  <a:srgbClr val="FFFFFF"/>
                </a:solidFill>
                <a:effectLst/>
                <a:uLnTx/>
                <a:uFillTx/>
                <a:latin typeface="Arial" charset="0"/>
                <a:ea typeface="ＭＳ Ｐゴシック" charset="-128"/>
                <a:cs typeface="+mn-cs"/>
              </a:rPr>
              <a:t>1</a:t>
            </a:r>
          </a:p>
        </p:txBody>
      </p:sp>
      <p:sp>
        <p:nvSpPr>
          <p:cNvPr id="7" name="Oval 6">
            <a:extLst>
              <a:ext uri="{FF2B5EF4-FFF2-40B4-BE49-F238E27FC236}">
                <a16:creationId xmlns:a16="http://schemas.microsoft.com/office/drawing/2014/main" id="{47A4F3A4-2B40-A075-006C-6C54BA997B13}"/>
              </a:ext>
            </a:extLst>
          </p:cNvPr>
          <p:cNvSpPr/>
          <p:nvPr/>
        </p:nvSpPr>
        <p:spPr bwMode="auto">
          <a:xfrm>
            <a:off x="733168" y="2918952"/>
            <a:ext cx="790422" cy="790422"/>
          </a:xfrm>
          <a:prstGeom prst="ellipse">
            <a:avLst/>
          </a:prstGeom>
          <a:solidFill>
            <a:srgbClr val="4B7838"/>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sz="2400" b="1" i="0" u="none" strike="noStrike" kern="1200" cap="none" spc="0" normalizeH="0" baseline="0" noProof="0">
                <a:ln>
                  <a:noFill/>
                </a:ln>
                <a:solidFill>
                  <a:srgbClr val="FFFFFF"/>
                </a:solidFill>
                <a:effectLst/>
                <a:uLnTx/>
                <a:uFillTx/>
                <a:latin typeface="Arial" charset="0"/>
                <a:ea typeface="ＭＳ Ｐゴシック" charset="-128"/>
                <a:cs typeface="+mn-cs"/>
              </a:rPr>
              <a:t>2</a:t>
            </a:r>
          </a:p>
        </p:txBody>
      </p:sp>
      <p:sp>
        <p:nvSpPr>
          <p:cNvPr id="8" name="Oval 7">
            <a:extLst>
              <a:ext uri="{FF2B5EF4-FFF2-40B4-BE49-F238E27FC236}">
                <a16:creationId xmlns:a16="http://schemas.microsoft.com/office/drawing/2014/main" id="{5976BF61-A1A0-68DE-C4B1-2EA238DA3882}"/>
              </a:ext>
            </a:extLst>
          </p:cNvPr>
          <p:cNvSpPr/>
          <p:nvPr/>
        </p:nvSpPr>
        <p:spPr bwMode="auto">
          <a:xfrm>
            <a:off x="733168" y="4000777"/>
            <a:ext cx="790422" cy="790422"/>
          </a:xfrm>
          <a:prstGeom prst="ellipse">
            <a:avLst/>
          </a:prstGeom>
          <a:solidFill>
            <a:schemeClr val="bg1">
              <a:lumMod val="50000"/>
            </a:schemeClr>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sz="2400" b="1" i="0" u="none" strike="noStrike" kern="1200" cap="none" spc="0" normalizeH="0" baseline="0" noProof="0">
                <a:ln>
                  <a:noFill/>
                </a:ln>
                <a:solidFill>
                  <a:srgbClr val="FFFFFF"/>
                </a:solidFill>
                <a:effectLst/>
                <a:uLnTx/>
                <a:uFillTx/>
                <a:latin typeface="Arial" charset="0"/>
                <a:ea typeface="ＭＳ Ｐゴシック" charset="-128"/>
                <a:cs typeface="+mn-cs"/>
              </a:rPr>
              <a:t>3</a:t>
            </a:r>
          </a:p>
        </p:txBody>
      </p:sp>
      <p:sp>
        <p:nvSpPr>
          <p:cNvPr id="10" name="TextBox 9">
            <a:extLst>
              <a:ext uri="{FF2B5EF4-FFF2-40B4-BE49-F238E27FC236}">
                <a16:creationId xmlns:a16="http://schemas.microsoft.com/office/drawing/2014/main" id="{0DBA81ED-D609-4E6B-7526-1F78F71859FE}"/>
              </a:ext>
            </a:extLst>
          </p:cNvPr>
          <p:cNvSpPr txBox="1"/>
          <p:nvPr/>
        </p:nvSpPr>
        <p:spPr>
          <a:xfrm>
            <a:off x="1948832" y="3968716"/>
            <a:ext cx="7457267" cy="64633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lvl="1" fontAlgn="base">
              <a:spcBef>
                <a:spcPct val="0"/>
              </a:spcBef>
              <a:spcAft>
                <a:spcPct val="0"/>
              </a:spcAft>
            </a:pPr>
            <a:r>
              <a:rPr lang="en-US" sz="1800" b="1">
                <a:solidFill>
                  <a:srgbClr val="768692"/>
                </a:solidFill>
                <a:ea typeface="ＭＳ Ｐゴシック"/>
              </a:rPr>
              <a:t>What challenges do you have when building relationships (and expanding share of wallet) with existing clients and their families?</a:t>
            </a:r>
          </a:p>
        </p:txBody>
      </p:sp>
      <p:sp>
        <p:nvSpPr>
          <p:cNvPr id="6" name="TextBox 5">
            <a:extLst>
              <a:ext uri="{FF2B5EF4-FFF2-40B4-BE49-F238E27FC236}">
                <a16:creationId xmlns:a16="http://schemas.microsoft.com/office/drawing/2014/main" id="{AC69A99A-6BB2-9C33-7529-620349DBCDE2}"/>
              </a:ext>
            </a:extLst>
          </p:cNvPr>
          <p:cNvSpPr txBox="1"/>
          <p:nvPr/>
        </p:nvSpPr>
        <p:spPr>
          <a:xfrm>
            <a:off x="5204530" y="6588644"/>
            <a:ext cx="1036471" cy="246221"/>
          </a:xfrm>
          <a:prstGeom prst="rect">
            <a:avLst/>
          </a:prstGeom>
          <a:noFill/>
        </p:spPr>
        <p:txBody>
          <a:bodyPr wrap="square">
            <a:spAutoFit/>
          </a:bodyPr>
          <a:lstStyle/>
          <a:p>
            <a:pPr marL="0" marR="0" lvl="0" indent="0" algn="l" defTabSz="914400" rtl="0" eaLnBrk="1" fontAlgn="base" latinLnBrk="0" hangingPunct="1">
              <a:lnSpc>
                <a:spcPct val="100000"/>
              </a:lnSpc>
              <a:spcBef>
                <a:spcPts val="372"/>
              </a:spcBef>
              <a:spcAft>
                <a:spcPct val="0"/>
              </a:spcAft>
              <a:buClrTx/>
              <a:buSzTx/>
              <a:buFontTx/>
              <a:buNone/>
              <a:tabLst/>
              <a:defRPr/>
            </a:pPr>
            <a:r>
              <a:rPr lang="en-US" sz="1000" dirty="0">
                <a:solidFill>
                  <a:srgbClr val="000000"/>
                </a:solidFill>
                <a:latin typeface="Arial"/>
              </a:rPr>
              <a:t>1174561.1.0</a:t>
            </a:r>
          </a:p>
        </p:txBody>
      </p:sp>
    </p:spTree>
    <p:custDataLst>
      <p:tags r:id="rId1"/>
    </p:custDataLst>
    <p:extLst>
      <p:ext uri="{BB962C8B-B14F-4D97-AF65-F5344CB8AC3E}">
        <p14:creationId xmlns:p14="http://schemas.microsoft.com/office/powerpoint/2010/main" val="236219168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39256FE-93D3-ECBD-D8B8-EC7738B64C91}"/>
              </a:ext>
            </a:extLst>
          </p:cNvPr>
          <p:cNvSpPr>
            <a:spLocks noGrp="1"/>
          </p:cNvSpPr>
          <p:nvPr>
            <p:ph type="ctrTitle"/>
          </p:nvPr>
        </p:nvSpPr>
        <p:spPr/>
        <p:txBody>
          <a:bodyPr/>
          <a:lstStyle/>
          <a:p>
            <a:r>
              <a:rPr lang="en-US" dirty="0"/>
              <a:t>Scale &amp; optimize your business</a:t>
            </a:r>
          </a:p>
        </p:txBody>
      </p:sp>
      <p:sp>
        <p:nvSpPr>
          <p:cNvPr id="3" name="Subtitle 2">
            <a:extLst>
              <a:ext uri="{FF2B5EF4-FFF2-40B4-BE49-F238E27FC236}">
                <a16:creationId xmlns:a16="http://schemas.microsoft.com/office/drawing/2014/main" id="{FCB0AC65-0F9C-6698-B79E-1DE7B684014B}"/>
              </a:ext>
            </a:extLst>
          </p:cNvPr>
          <p:cNvSpPr>
            <a:spLocks noGrp="1"/>
          </p:cNvSpPr>
          <p:nvPr>
            <p:ph type="subTitle" idx="1"/>
          </p:nvPr>
        </p:nvSpPr>
        <p:spPr/>
        <p:txBody>
          <a:bodyPr/>
          <a:lstStyle/>
          <a:p>
            <a:r>
              <a:rPr lang="en-US" dirty="0"/>
              <a:t>A part of the Organic Growth framework</a:t>
            </a:r>
          </a:p>
        </p:txBody>
      </p:sp>
      <p:sp>
        <p:nvSpPr>
          <p:cNvPr id="11" name="Slide Number Placeholder 4">
            <a:extLst>
              <a:ext uri="{FF2B5EF4-FFF2-40B4-BE49-F238E27FC236}">
                <a16:creationId xmlns:a16="http://schemas.microsoft.com/office/drawing/2014/main" id="{26443C12-5073-46E3-A207-0BEE3D9BC55A}"/>
              </a:ext>
            </a:extLst>
          </p:cNvPr>
          <p:cNvSpPr txBox="1">
            <a:spLocks/>
          </p:cNvSpPr>
          <p:nvPr/>
        </p:nvSpPr>
        <p:spPr>
          <a:xfrm>
            <a:off x="266858" y="6452699"/>
            <a:ext cx="437173" cy="268288"/>
          </a:xfrm>
          <a:prstGeom prst="rect">
            <a:avLst/>
          </a:prstGeom>
        </p:spPr>
        <p:txBody>
          <a:bodyPr/>
          <a:lstStyle>
            <a:defPPr>
              <a:defRPr lang="en-US"/>
            </a:defPPr>
            <a:lvl1pPr algn="l" rtl="0" fontAlgn="base">
              <a:spcBef>
                <a:spcPct val="0"/>
              </a:spcBef>
              <a:spcAft>
                <a:spcPct val="0"/>
              </a:spcAft>
              <a:defRPr sz="1500" kern="1200">
                <a:solidFill>
                  <a:schemeClr val="tx1"/>
                </a:solidFill>
                <a:latin typeface="Arial" pitchFamily="34" charset="0"/>
                <a:ea typeface="ＭＳ Ｐゴシック"/>
                <a:cs typeface="ＭＳ Ｐゴシック"/>
              </a:defRPr>
            </a:lvl1pPr>
            <a:lvl2pPr marL="566038" algn="l" rtl="0" fontAlgn="base">
              <a:spcBef>
                <a:spcPct val="0"/>
              </a:spcBef>
              <a:spcAft>
                <a:spcPct val="0"/>
              </a:spcAft>
              <a:defRPr sz="1500" kern="1200">
                <a:solidFill>
                  <a:schemeClr val="tx1"/>
                </a:solidFill>
                <a:latin typeface="Arial" pitchFamily="34" charset="0"/>
                <a:ea typeface="ＭＳ Ｐゴシック"/>
                <a:cs typeface="ＭＳ Ｐゴシック"/>
              </a:defRPr>
            </a:lvl2pPr>
            <a:lvl3pPr marL="1132076" algn="l" rtl="0" fontAlgn="base">
              <a:spcBef>
                <a:spcPct val="0"/>
              </a:spcBef>
              <a:spcAft>
                <a:spcPct val="0"/>
              </a:spcAft>
              <a:defRPr sz="1500" kern="1200">
                <a:solidFill>
                  <a:schemeClr val="tx1"/>
                </a:solidFill>
                <a:latin typeface="Arial" pitchFamily="34" charset="0"/>
                <a:ea typeface="ＭＳ Ｐゴシック"/>
                <a:cs typeface="ＭＳ Ｐゴシック"/>
              </a:defRPr>
            </a:lvl3pPr>
            <a:lvl4pPr marL="1698112" algn="l" rtl="0" fontAlgn="base">
              <a:spcBef>
                <a:spcPct val="0"/>
              </a:spcBef>
              <a:spcAft>
                <a:spcPct val="0"/>
              </a:spcAft>
              <a:defRPr sz="1500" kern="1200">
                <a:solidFill>
                  <a:schemeClr val="tx1"/>
                </a:solidFill>
                <a:latin typeface="Arial" pitchFamily="34" charset="0"/>
                <a:ea typeface="ＭＳ Ｐゴシック"/>
                <a:cs typeface="ＭＳ Ｐゴシック"/>
              </a:defRPr>
            </a:lvl4pPr>
            <a:lvl5pPr marL="2264150" algn="l" rtl="0" fontAlgn="base">
              <a:spcBef>
                <a:spcPct val="0"/>
              </a:spcBef>
              <a:spcAft>
                <a:spcPct val="0"/>
              </a:spcAft>
              <a:defRPr sz="1500" kern="1200">
                <a:solidFill>
                  <a:schemeClr val="tx1"/>
                </a:solidFill>
                <a:latin typeface="Arial" pitchFamily="34" charset="0"/>
                <a:ea typeface="ＭＳ Ｐゴシック"/>
                <a:cs typeface="ＭＳ Ｐゴシック"/>
              </a:defRPr>
            </a:lvl5pPr>
            <a:lvl6pPr marL="2830188" algn="l" defTabSz="1132076" rtl="0" eaLnBrk="1" latinLnBrk="0" hangingPunct="1">
              <a:defRPr sz="1500" kern="1200">
                <a:solidFill>
                  <a:schemeClr val="tx1"/>
                </a:solidFill>
                <a:latin typeface="Arial" pitchFamily="34" charset="0"/>
                <a:ea typeface="ＭＳ Ｐゴシック"/>
                <a:cs typeface="ＭＳ Ｐゴシック"/>
              </a:defRPr>
            </a:lvl6pPr>
            <a:lvl7pPr marL="3396226" algn="l" defTabSz="1132076" rtl="0" eaLnBrk="1" latinLnBrk="0" hangingPunct="1">
              <a:defRPr sz="1500" kern="1200">
                <a:solidFill>
                  <a:schemeClr val="tx1"/>
                </a:solidFill>
                <a:latin typeface="Arial" pitchFamily="34" charset="0"/>
                <a:ea typeface="ＭＳ Ｐゴシック"/>
                <a:cs typeface="ＭＳ Ｐゴシック"/>
              </a:defRPr>
            </a:lvl7pPr>
            <a:lvl8pPr marL="3962262" algn="l" defTabSz="1132076" rtl="0" eaLnBrk="1" latinLnBrk="0" hangingPunct="1">
              <a:defRPr sz="1500" kern="1200">
                <a:solidFill>
                  <a:schemeClr val="tx1"/>
                </a:solidFill>
                <a:latin typeface="Arial" pitchFamily="34" charset="0"/>
                <a:ea typeface="ＭＳ Ｐゴシック"/>
                <a:cs typeface="ＭＳ Ｐゴシック"/>
              </a:defRPr>
            </a:lvl8pPr>
            <a:lvl9pPr marL="4528300" algn="l" defTabSz="1132076" rtl="0" eaLnBrk="1" latinLnBrk="0" hangingPunct="1">
              <a:defRPr sz="1500" kern="1200">
                <a:solidFill>
                  <a:schemeClr val="tx1"/>
                </a:solidFill>
                <a:latin typeface="Arial" pitchFamily="34" charset="0"/>
                <a:ea typeface="ＭＳ Ｐゴシック"/>
                <a:cs typeface="ＭＳ Ｐゴシック"/>
              </a:defRPr>
            </a:lvl9pPr>
          </a:lstStyle>
          <a:p>
            <a:pPr>
              <a:defRPr/>
            </a:pPr>
            <a:fld id="{E6474CC2-1230-4213-AD1A-4B2FEEABA7A1}" type="slidenum">
              <a:rPr lang="en-US" sz="1000" smtClean="0">
                <a:solidFill>
                  <a:schemeClr val="bg1"/>
                </a:solidFill>
              </a:rPr>
              <a:pPr>
                <a:defRPr/>
              </a:pPr>
              <a:t>19</a:t>
            </a:fld>
            <a:endParaRPr lang="en-US" sz="1000">
              <a:solidFill>
                <a:schemeClr val="bg1"/>
              </a:solidFill>
            </a:endParaRPr>
          </a:p>
        </p:txBody>
      </p:sp>
      <p:sp>
        <p:nvSpPr>
          <p:cNvPr id="4" name="TextBox 3">
            <a:extLst>
              <a:ext uri="{FF2B5EF4-FFF2-40B4-BE49-F238E27FC236}">
                <a16:creationId xmlns:a16="http://schemas.microsoft.com/office/drawing/2014/main" id="{AF887EE0-3F98-470C-49D1-77B30B251038}"/>
              </a:ext>
            </a:extLst>
          </p:cNvPr>
          <p:cNvSpPr txBox="1"/>
          <p:nvPr/>
        </p:nvSpPr>
        <p:spPr>
          <a:xfrm>
            <a:off x="5204530" y="6588644"/>
            <a:ext cx="1036471" cy="246221"/>
          </a:xfrm>
          <a:prstGeom prst="rect">
            <a:avLst/>
          </a:prstGeom>
          <a:noFill/>
        </p:spPr>
        <p:txBody>
          <a:bodyPr wrap="square">
            <a:spAutoFit/>
          </a:bodyPr>
          <a:lstStyle/>
          <a:p>
            <a:pPr marL="0" marR="0" lvl="0" indent="0" algn="l" defTabSz="914400" rtl="0" eaLnBrk="1" fontAlgn="base" latinLnBrk="0" hangingPunct="1">
              <a:lnSpc>
                <a:spcPct val="100000"/>
              </a:lnSpc>
              <a:spcBef>
                <a:spcPts val="372"/>
              </a:spcBef>
              <a:spcAft>
                <a:spcPct val="0"/>
              </a:spcAft>
              <a:buClrTx/>
              <a:buSzTx/>
              <a:buFontTx/>
              <a:buNone/>
              <a:tabLst/>
              <a:defRPr/>
            </a:pPr>
            <a:r>
              <a:rPr lang="en-US" sz="1000" dirty="0">
                <a:solidFill>
                  <a:schemeClr val="bg1"/>
                </a:solidFill>
                <a:latin typeface="Arial"/>
              </a:rPr>
              <a:t>1174561.1.0</a:t>
            </a:r>
          </a:p>
        </p:txBody>
      </p:sp>
    </p:spTree>
    <p:extLst>
      <p:ext uri="{BB962C8B-B14F-4D97-AF65-F5344CB8AC3E}">
        <p14:creationId xmlns:p14="http://schemas.microsoft.com/office/powerpoint/2010/main" val="107659593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lide Number Placeholder 8"/>
          <p:cNvSpPr>
            <a:spLocks noGrp="1"/>
          </p:cNvSpPr>
          <p:nvPr>
            <p:ph type="sldNum" sz="quarter" idx="14"/>
          </p:nvPr>
        </p:nvSpPr>
        <p:spPr>
          <a:xfrm>
            <a:off x="0" y="6382513"/>
            <a:ext cx="437173" cy="268288"/>
          </a:xfrm>
        </p:spPr>
        <p:txBody>
          <a:bodyPr/>
          <a:lstStyle/>
          <a:p>
            <a:pPr>
              <a:defRPr/>
            </a:pPr>
            <a:fld id="{E6474CC2-1230-4213-AD1A-4B2FEEABA7A1}" type="slidenum">
              <a:rPr lang="en-US" smtClean="0"/>
              <a:pPr>
                <a:defRPr/>
              </a:pPr>
              <a:t>2</a:t>
            </a:fld>
            <a:endParaRPr lang="en-US" dirty="0"/>
          </a:p>
        </p:txBody>
      </p:sp>
      <p:sp>
        <p:nvSpPr>
          <p:cNvPr id="2" name="Rectangle: Rounded Corners 1">
            <a:extLst>
              <a:ext uri="{FF2B5EF4-FFF2-40B4-BE49-F238E27FC236}">
                <a16:creationId xmlns:a16="http://schemas.microsoft.com/office/drawing/2014/main" id="{7F31F16F-56E6-EAAE-07E0-84DE3644A01B}"/>
              </a:ext>
            </a:extLst>
          </p:cNvPr>
          <p:cNvSpPr/>
          <p:nvPr/>
        </p:nvSpPr>
        <p:spPr bwMode="auto">
          <a:xfrm>
            <a:off x="8361791" y="1021160"/>
            <a:ext cx="2992318" cy="4601239"/>
          </a:xfrm>
          <a:prstGeom prst="roundRect">
            <a:avLst>
              <a:gd name="adj" fmla="val 7290"/>
            </a:avLst>
          </a:prstGeom>
          <a:solidFill>
            <a:srgbClr val="DDE6CC">
              <a:alpha val="76000"/>
            </a:srgbClr>
          </a:solidFill>
          <a:ln w="9525" cap="flat" cmpd="sng" algn="ctr">
            <a:noFill/>
            <a:prstDash val="solid"/>
            <a:round/>
            <a:headEnd type="none" w="med" len="med"/>
            <a:tailEnd type="none" w="med" len="med"/>
          </a:ln>
          <a:effectLst>
            <a:softEdge rad="317500"/>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a:ln>
                <a:noFill/>
              </a:ln>
              <a:solidFill>
                <a:schemeClr val="tx1"/>
              </a:solidFill>
              <a:effectLst/>
              <a:latin typeface="Arial" charset="0"/>
              <a:ea typeface="ＭＳ Ｐゴシック" charset="-128"/>
            </a:endParaRPr>
          </a:p>
        </p:txBody>
      </p:sp>
      <p:sp>
        <p:nvSpPr>
          <p:cNvPr id="3" name="Title 5">
            <a:extLst>
              <a:ext uri="{FF2B5EF4-FFF2-40B4-BE49-F238E27FC236}">
                <a16:creationId xmlns:a16="http://schemas.microsoft.com/office/drawing/2014/main" id="{E78BD8D9-95FE-362E-A6BD-D42BAE62E624}"/>
              </a:ext>
            </a:extLst>
          </p:cNvPr>
          <p:cNvSpPr>
            <a:spLocks noGrp="1"/>
          </p:cNvSpPr>
          <p:nvPr>
            <p:ph type="title"/>
          </p:nvPr>
        </p:nvSpPr>
        <p:spPr>
          <a:xfrm>
            <a:off x="422820" y="228600"/>
            <a:ext cx="10918280" cy="838200"/>
          </a:xfrm>
        </p:spPr>
        <p:txBody>
          <a:bodyPr/>
          <a:lstStyle/>
          <a:p>
            <a:r>
              <a:rPr lang="en-US" dirty="0"/>
              <a:t>Recap: Exploring levers of growth</a:t>
            </a:r>
            <a:br>
              <a:rPr lang="en-US" dirty="0"/>
            </a:br>
            <a:r>
              <a:rPr lang="en-US" sz="2000" b="1" dirty="0">
                <a:solidFill>
                  <a:srgbClr val="768692"/>
                </a:solidFill>
              </a:rPr>
              <a:t>A framework</a:t>
            </a:r>
            <a:endParaRPr lang="en-US" dirty="0">
              <a:solidFill>
                <a:srgbClr val="768692"/>
              </a:solidFill>
            </a:endParaRPr>
          </a:p>
        </p:txBody>
      </p:sp>
      <p:sp>
        <p:nvSpPr>
          <p:cNvPr id="4" name="Oval 3">
            <a:extLst>
              <a:ext uri="{FF2B5EF4-FFF2-40B4-BE49-F238E27FC236}">
                <a16:creationId xmlns:a16="http://schemas.microsoft.com/office/drawing/2014/main" id="{7C4DA240-4D38-4B44-EF89-3CBAB2E31EE2}"/>
              </a:ext>
            </a:extLst>
          </p:cNvPr>
          <p:cNvSpPr>
            <a:spLocks noChangeAspect="1"/>
          </p:cNvSpPr>
          <p:nvPr/>
        </p:nvSpPr>
        <p:spPr bwMode="auto">
          <a:xfrm>
            <a:off x="5039451" y="2630082"/>
            <a:ext cx="2472992" cy="2472990"/>
          </a:xfrm>
          <a:prstGeom prst="ellipse">
            <a:avLst/>
          </a:prstGeom>
          <a:solidFill>
            <a:srgbClr val="609F52"/>
          </a:solidFill>
          <a:ln w="22225" cap="rnd" cmpd="sng" algn="ctr">
            <a:noFill/>
            <a:prstDash val="sysDash"/>
            <a:round/>
            <a:headEnd type="none" w="med" len="med"/>
            <a:tailEnd type="none" w="med" len="med"/>
          </a:ln>
          <a:effectLst>
            <a:outerShdw blurRad="101600" algn="ctr" rotWithShape="0">
              <a:prstClr val="black">
                <a:alpha val="20000"/>
              </a:prstClr>
            </a:outerShdw>
          </a:effectLst>
        </p:spPr>
        <p:txBody>
          <a:bodyPr vert="horz" wrap="square" lIns="36000" tIns="45720" rIns="36000" bIns="45720" numCol="1" rtlCol="0" anchor="ctr" anchorCtr="0" compatLnSpc="1">
            <a:prstTxWarp prst="textNoShape">
              <a:avLst/>
            </a:prstTxWarp>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80" normalizeH="0" baseline="0" noProof="0">
                <a:ln>
                  <a:noFill/>
                </a:ln>
                <a:solidFill>
                  <a:srgbClr val="FFFFFF"/>
                </a:solidFill>
                <a:effectLst/>
                <a:uLnTx/>
                <a:uFillTx/>
                <a:latin typeface="Arial"/>
                <a:ea typeface="ＭＳ Ｐゴシック"/>
                <a:cs typeface="+mn-cs"/>
              </a:rPr>
              <a:t>WEALTH MANAGEMENT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80" normalizeH="0" baseline="0" noProof="0">
                <a:ln>
                  <a:noFill/>
                </a:ln>
                <a:solidFill>
                  <a:srgbClr val="FFFFFF"/>
                </a:solidFill>
                <a:effectLst/>
                <a:uLnTx/>
                <a:uFillTx/>
                <a:latin typeface="Arial"/>
                <a:ea typeface="ＭＳ Ｐゴシック"/>
                <a:cs typeface="+mn-cs"/>
              </a:rPr>
              <a:t>ECOSYSTEM</a:t>
            </a:r>
          </a:p>
        </p:txBody>
      </p:sp>
      <p:sp>
        <p:nvSpPr>
          <p:cNvPr id="5" name="Oval 4">
            <a:extLst>
              <a:ext uri="{FF2B5EF4-FFF2-40B4-BE49-F238E27FC236}">
                <a16:creationId xmlns:a16="http://schemas.microsoft.com/office/drawing/2014/main" id="{A13B4815-BA35-B530-1FD1-16C7A1E4674C}"/>
              </a:ext>
            </a:extLst>
          </p:cNvPr>
          <p:cNvSpPr>
            <a:spLocks/>
          </p:cNvSpPr>
          <p:nvPr/>
        </p:nvSpPr>
        <p:spPr bwMode="auto">
          <a:xfrm>
            <a:off x="1020772" y="2630082"/>
            <a:ext cx="2992318" cy="2992318"/>
          </a:xfrm>
          <a:prstGeom prst="ellipse">
            <a:avLst/>
          </a:prstGeom>
          <a:solidFill>
            <a:srgbClr val="87B77D"/>
          </a:solidFill>
          <a:ln w="19050" cap="rnd" cmpd="sng" algn="ctr">
            <a:noFill/>
            <a:prstDash val="solid"/>
            <a:round/>
            <a:headEnd type="none" w="med" len="med"/>
            <a:tailEnd type="none" w="med" len="med"/>
          </a:ln>
          <a:effectLst>
            <a:outerShdw blurRad="101600" algn="ctr" rotWithShape="0">
              <a:prstClr val="black">
                <a:alpha val="20000"/>
              </a:prstClr>
            </a:outerShdw>
          </a:effectLst>
        </p:spPr>
        <p:txBody>
          <a:bodyPr vert="horz" wrap="square" lIns="36000" tIns="45720" rIns="36000" bIns="45720" numCol="1" rtlCol="0" anchor="ctr" anchorCtr="0" compatLnSpc="1">
            <a:prstTxWarp prst="textNoShape">
              <a:avLst/>
            </a:prstTxWarp>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80" normalizeH="0" baseline="0" noProof="0">
                <a:ln>
                  <a:noFill/>
                </a:ln>
                <a:solidFill>
                  <a:srgbClr val="FFFFFF"/>
                </a:solidFill>
                <a:effectLst/>
                <a:uLnTx/>
                <a:uFillTx/>
                <a:latin typeface="Arial"/>
                <a:ea typeface="ＭＳ Ｐゴシック"/>
                <a:cs typeface="+mn-cs"/>
              </a:rPr>
              <a:t>MACRO ENVIRONMENT</a:t>
            </a:r>
          </a:p>
        </p:txBody>
      </p:sp>
      <p:sp>
        <p:nvSpPr>
          <p:cNvPr id="7" name="Oval 6">
            <a:extLst>
              <a:ext uri="{FF2B5EF4-FFF2-40B4-BE49-F238E27FC236}">
                <a16:creationId xmlns:a16="http://schemas.microsoft.com/office/drawing/2014/main" id="{DB59A0B7-6EDC-6240-4CFC-EE37441CF7B5}"/>
              </a:ext>
            </a:extLst>
          </p:cNvPr>
          <p:cNvSpPr>
            <a:spLocks noChangeAspect="1"/>
          </p:cNvSpPr>
          <p:nvPr/>
        </p:nvSpPr>
        <p:spPr bwMode="auto">
          <a:xfrm>
            <a:off x="8839945" y="2630259"/>
            <a:ext cx="2043794" cy="2043792"/>
          </a:xfrm>
          <a:prstGeom prst="ellipse">
            <a:avLst/>
          </a:prstGeom>
          <a:solidFill>
            <a:srgbClr val="368727"/>
          </a:solidFill>
          <a:ln w="22225" cap="rnd" cmpd="sng" algn="ctr">
            <a:noFill/>
            <a:prstDash val="lgDash"/>
            <a:round/>
            <a:headEnd type="none" w="med" len="med"/>
            <a:tailEnd type="none" w="med" len="med"/>
          </a:ln>
          <a:effectLst>
            <a:outerShdw blurRad="101600" algn="ctr" rotWithShape="0">
              <a:prstClr val="black">
                <a:alpha val="20000"/>
              </a:prstClr>
            </a:outerShdw>
          </a:effectLst>
        </p:spPr>
        <p:txBody>
          <a:bodyPr vert="horz" wrap="square" lIns="36000" tIns="45720" rIns="36000" bIns="45720" numCol="1" rtlCol="0" anchor="ctr" anchorCtr="0" compatLnSpc="1">
            <a:prstTxWarp prst="textNoShape">
              <a:avLst/>
            </a:prstTxWarp>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80" normalizeH="0" baseline="0" noProof="0">
                <a:ln>
                  <a:noFill/>
                </a:ln>
                <a:solidFill>
                  <a:srgbClr val="FFFFFF"/>
                </a:solidFill>
                <a:effectLst/>
                <a:uLnTx/>
                <a:uFillTx/>
                <a:latin typeface="Arial"/>
                <a:ea typeface="ＭＳ Ｐゴシック"/>
                <a:cs typeface="+mn-cs"/>
              </a:rPr>
              <a:t>FIRMS &amp; ADVISORS</a:t>
            </a:r>
          </a:p>
        </p:txBody>
      </p:sp>
      <p:grpSp>
        <p:nvGrpSpPr>
          <p:cNvPr id="8" name="Group 7">
            <a:extLst>
              <a:ext uri="{FF2B5EF4-FFF2-40B4-BE49-F238E27FC236}">
                <a16:creationId xmlns:a16="http://schemas.microsoft.com/office/drawing/2014/main" id="{A4E8FACA-25AF-9FEC-5EA7-3D0D44EA7399}"/>
              </a:ext>
            </a:extLst>
          </p:cNvPr>
          <p:cNvGrpSpPr/>
          <p:nvPr/>
        </p:nvGrpSpPr>
        <p:grpSpPr>
          <a:xfrm>
            <a:off x="5815084" y="2417096"/>
            <a:ext cx="921727" cy="948555"/>
            <a:chOff x="10263121" y="4017052"/>
            <a:chExt cx="921727" cy="948555"/>
          </a:xfrm>
        </p:grpSpPr>
        <p:sp>
          <p:nvSpPr>
            <p:cNvPr id="10" name="TextBox 9">
              <a:extLst>
                <a:ext uri="{FF2B5EF4-FFF2-40B4-BE49-F238E27FC236}">
                  <a16:creationId xmlns:a16="http://schemas.microsoft.com/office/drawing/2014/main" id="{8B8FDC41-3A1F-5747-6EF0-C61B696AAD59}"/>
                </a:ext>
              </a:extLst>
            </p:cNvPr>
            <p:cNvSpPr txBox="1"/>
            <p:nvPr/>
          </p:nvSpPr>
          <p:spPr>
            <a:xfrm>
              <a:off x="10263121" y="4482535"/>
              <a:ext cx="921727" cy="483072"/>
            </a:xfrm>
            <a:prstGeom prst="rect">
              <a:avLst/>
            </a:prstGeom>
          </p:spPr>
          <p:txBody>
            <a:bodyPr wrap="none" lIns="0" tIns="72000" rIns="0" bIns="0" rtlCol="0">
              <a:spAutoFit/>
            </a:bodyPr>
            <a:lstStyle/>
            <a:p>
              <a:pPr marL="0" marR="0" lvl="0" indent="0" algn="ctr" defTabSz="914400" rtl="0" eaLnBrk="1" fontAlgn="auto" latinLnBrk="0" hangingPunct="1">
                <a:lnSpc>
                  <a:spcPts val="1600"/>
                </a:lnSpc>
                <a:spcBef>
                  <a:spcPts val="0"/>
                </a:spcBef>
                <a:spcAft>
                  <a:spcPts val="0"/>
                </a:spcAft>
                <a:buClrTx/>
                <a:buSzTx/>
                <a:buFontTx/>
                <a:buNone/>
                <a:tabLst/>
                <a:defRPr/>
              </a:pPr>
              <a:r>
                <a:rPr kumimoji="0" lang="en-US" sz="1600" b="0" i="0" u="none" strike="noStrike" kern="1200" cap="none" spc="0" normalizeH="0" baseline="0" noProof="0">
                  <a:ln>
                    <a:noFill/>
                  </a:ln>
                  <a:solidFill>
                    <a:srgbClr val="FFFFFF"/>
                  </a:solidFill>
                  <a:effectLst/>
                  <a:uLnTx/>
                  <a:uFillTx/>
                  <a:latin typeface="Arial"/>
                  <a:ea typeface="ＭＳ Ｐゴシック"/>
                  <a:cs typeface="+mn-cs"/>
                </a:rPr>
                <a:t>M&amp;A</a:t>
              </a:r>
            </a:p>
            <a:p>
              <a:pPr marL="0" marR="0" lvl="0" indent="0" algn="ctr" defTabSz="914400" rtl="0" eaLnBrk="1" fontAlgn="auto" latinLnBrk="0" hangingPunct="1">
                <a:lnSpc>
                  <a:spcPts val="1600"/>
                </a:lnSpc>
                <a:spcBef>
                  <a:spcPts val="0"/>
                </a:spcBef>
                <a:spcAft>
                  <a:spcPts val="0"/>
                </a:spcAft>
                <a:buClrTx/>
                <a:buSzTx/>
                <a:buFontTx/>
                <a:buNone/>
                <a:tabLst/>
                <a:defRPr/>
              </a:pPr>
              <a:r>
                <a:rPr kumimoji="0" lang="en-US" sz="1600" b="0" i="0" u="none" strike="noStrike" kern="1200" cap="none" spc="0" normalizeH="0" baseline="0" noProof="0">
                  <a:ln>
                    <a:noFill/>
                  </a:ln>
                  <a:solidFill>
                    <a:srgbClr val="FFFFFF"/>
                  </a:solidFill>
                  <a:effectLst/>
                  <a:uLnTx/>
                  <a:uFillTx/>
                  <a:latin typeface="Arial"/>
                  <a:ea typeface="ＭＳ Ｐゴシック"/>
                  <a:cs typeface="+mn-cs"/>
                </a:rPr>
                <a:t>Recruiting</a:t>
              </a:r>
            </a:p>
          </p:txBody>
        </p:sp>
        <p:sp>
          <p:nvSpPr>
            <p:cNvPr id="11" name="Oval 10">
              <a:extLst>
                <a:ext uri="{FF2B5EF4-FFF2-40B4-BE49-F238E27FC236}">
                  <a16:creationId xmlns:a16="http://schemas.microsoft.com/office/drawing/2014/main" id="{BF91CE66-4F76-A17A-1B5A-7385D0910689}"/>
                </a:ext>
              </a:extLst>
            </p:cNvPr>
            <p:cNvSpPr>
              <a:spLocks noChangeAspect="1"/>
            </p:cNvSpPr>
            <p:nvPr/>
          </p:nvSpPr>
          <p:spPr bwMode="auto">
            <a:xfrm>
              <a:off x="10538434" y="4017052"/>
              <a:ext cx="378000" cy="378000"/>
            </a:xfrm>
            <a:prstGeom prst="ellipse">
              <a:avLst/>
            </a:prstGeom>
            <a:solidFill>
              <a:schemeClr val="bg2"/>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lvl="0" indent="0" algn="ctr" defTabSz="914400" rtl="0" eaLnBrk="0" fontAlgn="base" latinLnBrk="0" hangingPunct="0">
                <a:lnSpc>
                  <a:spcPts val="1600"/>
                </a:lnSpc>
                <a:spcBef>
                  <a:spcPct val="0"/>
                </a:spcBef>
                <a:spcAft>
                  <a:spcPct val="0"/>
                </a:spcAft>
                <a:buClrTx/>
                <a:buSzTx/>
                <a:buFontTx/>
                <a:buNone/>
                <a:tabLst/>
                <a:defRPr/>
              </a:pPr>
              <a:endParaRPr kumimoji="0" lang="en-US" sz="1200" b="0" i="0" u="none" strike="noStrike" kern="1200" cap="none" spc="0" normalizeH="0" baseline="0" noProof="0">
                <a:ln>
                  <a:noFill/>
                </a:ln>
                <a:solidFill>
                  <a:srgbClr val="FFFFFF"/>
                </a:solidFill>
                <a:effectLst/>
                <a:uLnTx/>
                <a:uFillTx/>
                <a:latin typeface="Arial"/>
                <a:ea typeface="ＭＳ Ｐゴシック" charset="-128"/>
                <a:cs typeface="+mn-cs"/>
              </a:endParaRPr>
            </a:p>
          </p:txBody>
        </p:sp>
        <p:grpSp>
          <p:nvGrpSpPr>
            <p:cNvPr id="12" name="Group 11">
              <a:extLst>
                <a:ext uri="{FF2B5EF4-FFF2-40B4-BE49-F238E27FC236}">
                  <a16:creationId xmlns:a16="http://schemas.microsoft.com/office/drawing/2014/main" id="{1189EA78-F970-BF12-C149-51E67A0CB444}"/>
                </a:ext>
              </a:extLst>
            </p:cNvPr>
            <p:cNvGrpSpPr/>
            <p:nvPr/>
          </p:nvGrpSpPr>
          <p:grpSpPr>
            <a:xfrm>
              <a:off x="10634588" y="4108699"/>
              <a:ext cx="178795" cy="187810"/>
              <a:chOff x="440025" y="1025526"/>
              <a:chExt cx="304368" cy="319716"/>
            </a:xfrm>
          </p:grpSpPr>
          <p:sp>
            <p:nvSpPr>
              <p:cNvPr id="13" name="Line 7">
                <a:extLst>
                  <a:ext uri="{FF2B5EF4-FFF2-40B4-BE49-F238E27FC236}">
                    <a16:creationId xmlns:a16="http://schemas.microsoft.com/office/drawing/2014/main" id="{C2B39296-E23F-F51D-087F-210B1228298E}"/>
                  </a:ext>
                </a:extLst>
              </p:cNvPr>
              <p:cNvSpPr>
                <a:spLocks noChangeShapeType="1"/>
              </p:cNvSpPr>
              <p:nvPr/>
            </p:nvSpPr>
            <p:spPr bwMode="auto">
              <a:xfrm rot="5400000">
                <a:off x="431072" y="1185384"/>
                <a:ext cx="319716" cy="0"/>
              </a:xfrm>
              <a:prstGeom prst="line">
                <a:avLst/>
              </a:prstGeom>
              <a:noFill/>
              <a:ln w="12700" cap="rnd">
                <a:solidFill>
                  <a:schemeClr val="bg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ts val="1600"/>
                  </a:lnSpc>
                  <a:spcBef>
                    <a:spcPts val="0"/>
                  </a:spcBef>
                  <a:spcAft>
                    <a:spcPts val="0"/>
                  </a:spcAft>
                  <a:buClrTx/>
                  <a:buSzTx/>
                  <a:buFontTx/>
                  <a:buNone/>
                  <a:tabLst/>
                  <a:defRPr/>
                </a:pPr>
                <a:endParaRPr kumimoji="0" lang="en-US" sz="1351" b="0" i="0" u="none" strike="noStrike" kern="1200" cap="none" spc="0" normalizeH="0" baseline="0" noProof="0">
                  <a:ln>
                    <a:noFill/>
                  </a:ln>
                  <a:solidFill>
                    <a:srgbClr val="FFFFFF"/>
                  </a:solidFill>
                  <a:effectLst/>
                  <a:uLnTx/>
                  <a:uFillTx/>
                  <a:latin typeface="Arial"/>
                  <a:ea typeface="ＭＳ Ｐゴシック"/>
                  <a:cs typeface="+mn-cs"/>
                </a:endParaRPr>
              </a:p>
            </p:txBody>
          </p:sp>
          <p:sp>
            <p:nvSpPr>
              <p:cNvPr id="14" name="Freeform 8">
                <a:extLst>
                  <a:ext uri="{FF2B5EF4-FFF2-40B4-BE49-F238E27FC236}">
                    <a16:creationId xmlns:a16="http://schemas.microsoft.com/office/drawing/2014/main" id="{A06FBB10-0F36-8390-866D-30E4DA6C7FE2}"/>
                  </a:ext>
                </a:extLst>
              </p:cNvPr>
              <p:cNvSpPr>
                <a:spLocks/>
              </p:cNvSpPr>
              <p:nvPr/>
            </p:nvSpPr>
            <p:spPr bwMode="auto">
              <a:xfrm rot="5400000">
                <a:off x="505246" y="960305"/>
                <a:ext cx="173925" cy="304368"/>
              </a:xfrm>
              <a:custGeom>
                <a:avLst/>
                <a:gdLst>
                  <a:gd name="T0" fmla="*/ 68 w 68"/>
                  <a:gd name="T1" fmla="*/ 0 h 119"/>
                  <a:gd name="T2" fmla="*/ 0 w 68"/>
                  <a:gd name="T3" fmla="*/ 60 h 119"/>
                  <a:gd name="T4" fmla="*/ 68 w 68"/>
                  <a:gd name="T5" fmla="*/ 119 h 119"/>
                </a:gdLst>
                <a:ahLst/>
                <a:cxnLst>
                  <a:cxn ang="0">
                    <a:pos x="T0" y="T1"/>
                  </a:cxn>
                  <a:cxn ang="0">
                    <a:pos x="T2" y="T3"/>
                  </a:cxn>
                  <a:cxn ang="0">
                    <a:pos x="T4" y="T5"/>
                  </a:cxn>
                </a:cxnLst>
                <a:rect l="0" t="0" r="r" b="b"/>
                <a:pathLst>
                  <a:path w="68" h="119">
                    <a:moveTo>
                      <a:pt x="68" y="0"/>
                    </a:moveTo>
                    <a:lnTo>
                      <a:pt x="0" y="60"/>
                    </a:lnTo>
                    <a:lnTo>
                      <a:pt x="68" y="119"/>
                    </a:lnTo>
                  </a:path>
                </a:pathLst>
              </a:custGeom>
              <a:noFill/>
              <a:ln w="12700" cap="rnd">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ts val="1600"/>
                  </a:lnSpc>
                  <a:spcBef>
                    <a:spcPts val="0"/>
                  </a:spcBef>
                  <a:spcAft>
                    <a:spcPts val="0"/>
                  </a:spcAft>
                  <a:buClrTx/>
                  <a:buSzTx/>
                  <a:buFontTx/>
                  <a:buNone/>
                  <a:tabLst/>
                  <a:defRPr/>
                </a:pPr>
                <a:endParaRPr kumimoji="0" lang="en-US" sz="1351" b="0" i="0" u="none" strike="noStrike" kern="1200" cap="none" spc="0" normalizeH="0" baseline="0" noProof="0">
                  <a:ln>
                    <a:noFill/>
                  </a:ln>
                  <a:solidFill>
                    <a:srgbClr val="FFFFFF"/>
                  </a:solidFill>
                  <a:effectLst/>
                  <a:uLnTx/>
                  <a:uFillTx/>
                  <a:latin typeface="Arial"/>
                  <a:ea typeface="ＭＳ Ｐゴシック"/>
                  <a:cs typeface="+mn-cs"/>
                </a:endParaRPr>
              </a:p>
            </p:txBody>
          </p:sp>
        </p:grpSp>
      </p:grpSp>
      <p:grpSp>
        <p:nvGrpSpPr>
          <p:cNvPr id="15" name="Group 14">
            <a:extLst>
              <a:ext uri="{FF2B5EF4-FFF2-40B4-BE49-F238E27FC236}">
                <a16:creationId xmlns:a16="http://schemas.microsoft.com/office/drawing/2014/main" id="{935D0B90-9A5C-9469-36FC-BC7EE4B9DD4A}"/>
              </a:ext>
            </a:extLst>
          </p:cNvPr>
          <p:cNvGrpSpPr/>
          <p:nvPr/>
        </p:nvGrpSpPr>
        <p:grpSpPr>
          <a:xfrm>
            <a:off x="1931949" y="2417096"/>
            <a:ext cx="1115690" cy="942708"/>
            <a:chOff x="12862642" y="2818292"/>
            <a:chExt cx="1115690" cy="942708"/>
          </a:xfrm>
        </p:grpSpPr>
        <p:sp>
          <p:nvSpPr>
            <p:cNvPr id="16" name="Oval 15">
              <a:extLst>
                <a:ext uri="{FF2B5EF4-FFF2-40B4-BE49-F238E27FC236}">
                  <a16:creationId xmlns:a16="http://schemas.microsoft.com/office/drawing/2014/main" id="{2A4630E0-25C0-A60F-601F-1207168032B2}"/>
                </a:ext>
              </a:extLst>
            </p:cNvPr>
            <p:cNvSpPr/>
            <p:nvPr/>
          </p:nvSpPr>
          <p:spPr bwMode="auto">
            <a:xfrm>
              <a:off x="13230271" y="2818292"/>
              <a:ext cx="378000" cy="378000"/>
            </a:xfrm>
            <a:prstGeom prst="ellipse">
              <a:avLst/>
            </a:prstGeom>
            <a:solidFill>
              <a:schemeClr val="bg2"/>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lvl="0" indent="0" algn="ctr" defTabSz="914400" rtl="0" eaLnBrk="0" fontAlgn="base" latinLnBrk="0" hangingPunct="0">
                <a:lnSpc>
                  <a:spcPts val="1600"/>
                </a:lnSpc>
                <a:spcBef>
                  <a:spcPct val="0"/>
                </a:spcBef>
                <a:spcAft>
                  <a:spcPct val="0"/>
                </a:spcAft>
                <a:buClrTx/>
                <a:buSzTx/>
                <a:buFontTx/>
                <a:buNone/>
                <a:tabLst/>
                <a:defRPr/>
              </a:pPr>
              <a:endParaRPr kumimoji="0" lang="en-US" sz="1200" b="0" i="0" u="none" strike="noStrike" kern="1200" cap="none" spc="0" normalizeH="0" baseline="0" noProof="0">
                <a:ln>
                  <a:noFill/>
                </a:ln>
                <a:solidFill>
                  <a:srgbClr val="FFFFFF"/>
                </a:solidFill>
                <a:effectLst/>
                <a:uLnTx/>
                <a:uFillTx/>
                <a:latin typeface="Arial"/>
                <a:ea typeface="ＭＳ Ｐゴシック" charset="-128"/>
                <a:cs typeface="+mn-cs"/>
              </a:endParaRPr>
            </a:p>
          </p:txBody>
        </p:sp>
        <p:sp>
          <p:nvSpPr>
            <p:cNvPr id="17" name="TextBox 16">
              <a:extLst>
                <a:ext uri="{FF2B5EF4-FFF2-40B4-BE49-F238E27FC236}">
                  <a16:creationId xmlns:a16="http://schemas.microsoft.com/office/drawing/2014/main" id="{72D84390-6731-010B-2EE8-7A7DB0D27FA1}"/>
                </a:ext>
              </a:extLst>
            </p:cNvPr>
            <p:cNvSpPr txBox="1"/>
            <p:nvPr/>
          </p:nvSpPr>
          <p:spPr>
            <a:xfrm>
              <a:off x="12862642" y="3277928"/>
              <a:ext cx="1115690" cy="483072"/>
            </a:xfrm>
            <a:prstGeom prst="rect">
              <a:avLst/>
            </a:prstGeom>
          </p:spPr>
          <p:txBody>
            <a:bodyPr wrap="none" lIns="0" tIns="72000" rIns="0" bIns="0" rtlCol="0">
              <a:spAutoFit/>
            </a:bodyPr>
            <a:lstStyle/>
            <a:p>
              <a:pPr marL="0" marR="0" lvl="0" indent="0" algn="ctr" defTabSz="914400" rtl="0" eaLnBrk="1" fontAlgn="auto" latinLnBrk="0" hangingPunct="1">
                <a:lnSpc>
                  <a:spcPts val="1600"/>
                </a:lnSpc>
                <a:spcBef>
                  <a:spcPts val="0"/>
                </a:spcBef>
                <a:spcAft>
                  <a:spcPts val="0"/>
                </a:spcAft>
                <a:buClrTx/>
                <a:buSzTx/>
                <a:buFontTx/>
                <a:buNone/>
                <a:tabLst/>
                <a:defRPr/>
              </a:pPr>
              <a:r>
                <a:rPr kumimoji="0" lang="en-US" sz="1600" b="0" i="0" u="none" strike="noStrike" kern="1200" cap="none" spc="0" normalizeH="0" baseline="0" noProof="0">
                  <a:ln>
                    <a:noFill/>
                  </a:ln>
                  <a:solidFill>
                    <a:srgbClr val="FFFFFF"/>
                  </a:solidFill>
                  <a:effectLst/>
                  <a:uLnTx/>
                  <a:uFillTx/>
                  <a:latin typeface="Arial"/>
                  <a:ea typeface="ＭＳ Ｐゴシック"/>
                  <a:cs typeface="+mn-cs"/>
                </a:rPr>
                <a:t>Market </a:t>
              </a:r>
              <a:br>
                <a:rPr kumimoji="0" lang="en-US" sz="1600" b="0" i="0" u="none" strike="noStrike" kern="1200" cap="none" spc="0" normalizeH="0" baseline="0" noProof="0">
                  <a:ln>
                    <a:noFill/>
                  </a:ln>
                  <a:solidFill>
                    <a:srgbClr val="FFFFFF"/>
                  </a:solidFill>
                  <a:effectLst/>
                  <a:uLnTx/>
                  <a:uFillTx/>
                  <a:latin typeface="Arial"/>
                  <a:ea typeface="ＭＳ Ｐゴシック"/>
                  <a:cs typeface="+mn-cs"/>
                </a:rPr>
              </a:br>
              <a:r>
                <a:rPr kumimoji="0" lang="en-US" sz="1600" b="0" i="0" u="none" strike="noStrike" kern="1200" cap="none" spc="0" normalizeH="0" baseline="0" noProof="0">
                  <a:ln>
                    <a:noFill/>
                  </a:ln>
                  <a:solidFill>
                    <a:srgbClr val="FFFFFF"/>
                  </a:solidFill>
                  <a:effectLst/>
                  <a:uLnTx/>
                  <a:uFillTx/>
                  <a:latin typeface="Arial"/>
                  <a:ea typeface="ＭＳ Ｐゴシック"/>
                  <a:cs typeface="+mn-cs"/>
                </a:rPr>
                <a:t>appreciation</a:t>
              </a:r>
            </a:p>
          </p:txBody>
        </p:sp>
        <p:grpSp>
          <p:nvGrpSpPr>
            <p:cNvPr id="18" name="Group 17">
              <a:extLst>
                <a:ext uri="{FF2B5EF4-FFF2-40B4-BE49-F238E27FC236}">
                  <a16:creationId xmlns:a16="http://schemas.microsoft.com/office/drawing/2014/main" id="{DF7909D3-8375-3095-9AFF-6672E4520A50}"/>
                </a:ext>
              </a:extLst>
            </p:cNvPr>
            <p:cNvGrpSpPr/>
            <p:nvPr/>
          </p:nvGrpSpPr>
          <p:grpSpPr>
            <a:xfrm>
              <a:off x="13331090" y="2908688"/>
              <a:ext cx="178795" cy="187810"/>
              <a:chOff x="440025" y="1025526"/>
              <a:chExt cx="304368" cy="319716"/>
            </a:xfrm>
          </p:grpSpPr>
          <p:sp>
            <p:nvSpPr>
              <p:cNvPr id="19" name="Line 7">
                <a:extLst>
                  <a:ext uri="{FF2B5EF4-FFF2-40B4-BE49-F238E27FC236}">
                    <a16:creationId xmlns:a16="http://schemas.microsoft.com/office/drawing/2014/main" id="{CF7DBE43-E654-32CE-B7A1-26A2CC75577C}"/>
                  </a:ext>
                </a:extLst>
              </p:cNvPr>
              <p:cNvSpPr>
                <a:spLocks noChangeShapeType="1"/>
              </p:cNvSpPr>
              <p:nvPr/>
            </p:nvSpPr>
            <p:spPr bwMode="auto">
              <a:xfrm rot="5400000">
                <a:off x="431072" y="1185384"/>
                <a:ext cx="319716" cy="0"/>
              </a:xfrm>
              <a:prstGeom prst="line">
                <a:avLst/>
              </a:prstGeom>
              <a:noFill/>
              <a:ln w="12700" cap="rnd">
                <a:solidFill>
                  <a:schemeClr val="bg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ts val="1600"/>
                  </a:lnSpc>
                  <a:spcBef>
                    <a:spcPts val="0"/>
                  </a:spcBef>
                  <a:spcAft>
                    <a:spcPts val="0"/>
                  </a:spcAft>
                  <a:buClrTx/>
                  <a:buSzTx/>
                  <a:buFontTx/>
                  <a:buNone/>
                  <a:tabLst/>
                  <a:defRPr/>
                </a:pPr>
                <a:endParaRPr kumimoji="0" lang="en-US" sz="1351" b="0" i="0" u="none" strike="noStrike" kern="1200" cap="none" spc="0" normalizeH="0" baseline="0" noProof="0">
                  <a:ln>
                    <a:noFill/>
                  </a:ln>
                  <a:solidFill>
                    <a:srgbClr val="FFFFFF"/>
                  </a:solidFill>
                  <a:effectLst/>
                  <a:uLnTx/>
                  <a:uFillTx/>
                  <a:latin typeface="Arial"/>
                  <a:ea typeface="ＭＳ Ｐゴシック"/>
                  <a:cs typeface="+mn-cs"/>
                </a:endParaRPr>
              </a:p>
            </p:txBody>
          </p:sp>
          <p:sp>
            <p:nvSpPr>
              <p:cNvPr id="20" name="Freeform 8">
                <a:extLst>
                  <a:ext uri="{FF2B5EF4-FFF2-40B4-BE49-F238E27FC236}">
                    <a16:creationId xmlns:a16="http://schemas.microsoft.com/office/drawing/2014/main" id="{626DDF0F-646B-7624-9491-CEE3425B5C3A}"/>
                  </a:ext>
                </a:extLst>
              </p:cNvPr>
              <p:cNvSpPr>
                <a:spLocks/>
              </p:cNvSpPr>
              <p:nvPr/>
            </p:nvSpPr>
            <p:spPr bwMode="auto">
              <a:xfrm rot="5400000">
                <a:off x="505246" y="960305"/>
                <a:ext cx="173925" cy="304368"/>
              </a:xfrm>
              <a:custGeom>
                <a:avLst/>
                <a:gdLst>
                  <a:gd name="T0" fmla="*/ 68 w 68"/>
                  <a:gd name="T1" fmla="*/ 0 h 119"/>
                  <a:gd name="T2" fmla="*/ 0 w 68"/>
                  <a:gd name="T3" fmla="*/ 60 h 119"/>
                  <a:gd name="T4" fmla="*/ 68 w 68"/>
                  <a:gd name="T5" fmla="*/ 119 h 119"/>
                </a:gdLst>
                <a:ahLst/>
                <a:cxnLst>
                  <a:cxn ang="0">
                    <a:pos x="T0" y="T1"/>
                  </a:cxn>
                  <a:cxn ang="0">
                    <a:pos x="T2" y="T3"/>
                  </a:cxn>
                  <a:cxn ang="0">
                    <a:pos x="T4" y="T5"/>
                  </a:cxn>
                </a:cxnLst>
                <a:rect l="0" t="0" r="r" b="b"/>
                <a:pathLst>
                  <a:path w="68" h="119">
                    <a:moveTo>
                      <a:pt x="68" y="0"/>
                    </a:moveTo>
                    <a:lnTo>
                      <a:pt x="0" y="60"/>
                    </a:lnTo>
                    <a:lnTo>
                      <a:pt x="68" y="119"/>
                    </a:lnTo>
                  </a:path>
                </a:pathLst>
              </a:custGeom>
              <a:noFill/>
              <a:ln w="12700" cap="rnd">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ts val="1600"/>
                  </a:lnSpc>
                  <a:spcBef>
                    <a:spcPts val="0"/>
                  </a:spcBef>
                  <a:spcAft>
                    <a:spcPts val="0"/>
                  </a:spcAft>
                  <a:buClrTx/>
                  <a:buSzTx/>
                  <a:buFontTx/>
                  <a:buNone/>
                  <a:tabLst/>
                  <a:defRPr/>
                </a:pPr>
                <a:endParaRPr kumimoji="0" lang="en-US" sz="1351" b="0" i="0" u="none" strike="noStrike" kern="1200" cap="none" spc="0" normalizeH="0" baseline="0" noProof="0">
                  <a:ln>
                    <a:noFill/>
                  </a:ln>
                  <a:solidFill>
                    <a:srgbClr val="FFFFFF"/>
                  </a:solidFill>
                  <a:effectLst/>
                  <a:uLnTx/>
                  <a:uFillTx/>
                  <a:latin typeface="Arial"/>
                  <a:ea typeface="ＭＳ Ｐゴシック"/>
                  <a:cs typeface="+mn-cs"/>
                </a:endParaRPr>
              </a:p>
            </p:txBody>
          </p:sp>
        </p:grpSp>
      </p:grpSp>
      <p:sp>
        <p:nvSpPr>
          <p:cNvPr id="21" name="TextBox 20">
            <a:extLst>
              <a:ext uri="{FF2B5EF4-FFF2-40B4-BE49-F238E27FC236}">
                <a16:creationId xmlns:a16="http://schemas.microsoft.com/office/drawing/2014/main" id="{34361FBA-2B0D-68E0-D117-8F96F2E70604}"/>
              </a:ext>
            </a:extLst>
          </p:cNvPr>
          <p:cNvSpPr txBox="1"/>
          <p:nvPr/>
        </p:nvSpPr>
        <p:spPr>
          <a:xfrm>
            <a:off x="8835883" y="1802919"/>
            <a:ext cx="2049096" cy="487313"/>
          </a:xfrm>
          <a:prstGeom prst="rect">
            <a:avLst/>
          </a:prstGeom>
          <a:noFill/>
          <a:ln w="28575">
            <a:noFill/>
          </a:ln>
          <a:effectLst/>
        </p:spPr>
        <p:txBody>
          <a:bodyPr wrap="square" lIns="0" tIns="0" rIns="0" bIns="0" rtlCol="0">
            <a:spAutoFit/>
          </a:bodyPr>
          <a:lstStyle/>
          <a:p>
            <a:pPr marL="0" marR="0" lvl="0" indent="0" algn="ctr" defTabSz="914400" rtl="0" eaLnBrk="1" fontAlgn="auto" latinLnBrk="0" hangingPunct="1">
              <a:lnSpc>
                <a:spcPts val="1900"/>
              </a:lnSpc>
              <a:spcBef>
                <a:spcPts val="0"/>
              </a:spcBef>
              <a:spcAft>
                <a:spcPts val="0"/>
              </a:spcAft>
              <a:buClrTx/>
              <a:buSzTx/>
              <a:buFontTx/>
              <a:buNone/>
              <a:tabLst/>
              <a:defRPr/>
            </a:pPr>
            <a:r>
              <a:rPr kumimoji="0" lang="en-US" sz="1800" b="0" i="0" u="none" strike="noStrike" kern="1200" cap="none" spc="0" normalizeH="0" baseline="0" noProof="0">
                <a:ln>
                  <a:noFill/>
                </a:ln>
                <a:solidFill>
                  <a:srgbClr val="333F48"/>
                </a:solidFill>
                <a:effectLst/>
                <a:uLnTx/>
                <a:uFillTx/>
                <a:latin typeface="Arial"/>
                <a:ea typeface="ＭＳ Ｐゴシック"/>
                <a:cs typeface="+mn-cs"/>
              </a:rPr>
              <a:t>THINGS YOU </a:t>
            </a:r>
            <a:br>
              <a:rPr kumimoji="0" lang="en-US" sz="1800" b="0" i="0" u="none" strike="noStrike" kern="1200" cap="none" spc="0" normalizeH="0" baseline="0" noProof="0">
                <a:ln>
                  <a:noFill/>
                </a:ln>
                <a:solidFill>
                  <a:srgbClr val="333F48"/>
                </a:solidFill>
                <a:effectLst/>
                <a:uLnTx/>
                <a:uFillTx/>
                <a:latin typeface="Arial"/>
                <a:ea typeface="ＭＳ Ｐゴシック"/>
                <a:cs typeface="+mn-cs"/>
              </a:rPr>
            </a:br>
            <a:r>
              <a:rPr kumimoji="0" lang="en-US" sz="1800" b="1" i="0" u="none" strike="noStrike" kern="1200" cap="none" spc="0" normalizeH="0" baseline="0" noProof="0">
                <a:ln>
                  <a:noFill/>
                </a:ln>
                <a:solidFill>
                  <a:srgbClr val="333F48"/>
                </a:solidFill>
                <a:effectLst/>
                <a:uLnTx/>
                <a:uFillTx/>
                <a:latin typeface="Arial"/>
                <a:ea typeface="ＭＳ Ｐゴシック"/>
                <a:cs typeface="+mn-cs"/>
              </a:rPr>
              <a:t>CAN CONTROL</a:t>
            </a:r>
          </a:p>
        </p:txBody>
      </p:sp>
      <p:sp>
        <p:nvSpPr>
          <p:cNvPr id="22" name="TextBox 21">
            <a:extLst>
              <a:ext uri="{FF2B5EF4-FFF2-40B4-BE49-F238E27FC236}">
                <a16:creationId xmlns:a16="http://schemas.microsoft.com/office/drawing/2014/main" id="{C16A54AD-9642-BDE5-2075-5AFC2206739D}"/>
              </a:ext>
            </a:extLst>
          </p:cNvPr>
          <p:cNvSpPr txBox="1"/>
          <p:nvPr/>
        </p:nvSpPr>
        <p:spPr>
          <a:xfrm>
            <a:off x="5251399" y="1802919"/>
            <a:ext cx="2049096" cy="487313"/>
          </a:xfrm>
          <a:prstGeom prst="rect">
            <a:avLst/>
          </a:prstGeom>
          <a:noFill/>
          <a:ln w="28575">
            <a:noFill/>
          </a:ln>
          <a:effectLst/>
        </p:spPr>
        <p:txBody>
          <a:bodyPr wrap="square" lIns="0" tIns="0" rIns="0" bIns="0" rtlCol="0">
            <a:spAutoFit/>
          </a:bodyPr>
          <a:lstStyle/>
          <a:p>
            <a:pPr marL="0" marR="0" lvl="0" indent="0" algn="ctr" defTabSz="914400" rtl="0" eaLnBrk="1" fontAlgn="auto" latinLnBrk="0" hangingPunct="1">
              <a:lnSpc>
                <a:spcPts val="1900"/>
              </a:lnSpc>
              <a:spcBef>
                <a:spcPts val="0"/>
              </a:spcBef>
              <a:spcAft>
                <a:spcPts val="0"/>
              </a:spcAft>
              <a:buClrTx/>
              <a:buSzTx/>
              <a:buFontTx/>
              <a:buNone/>
              <a:tabLst/>
              <a:defRPr/>
            </a:pPr>
            <a:r>
              <a:rPr kumimoji="0" lang="en-US" sz="1800" b="0" i="0" u="none" strike="noStrike" kern="1200" cap="none" spc="0" normalizeH="0" baseline="0" noProof="0">
                <a:ln>
                  <a:noFill/>
                </a:ln>
                <a:solidFill>
                  <a:srgbClr val="333F48"/>
                </a:solidFill>
                <a:effectLst/>
                <a:uLnTx/>
                <a:uFillTx/>
                <a:latin typeface="Arial"/>
                <a:ea typeface="ＭＳ Ｐゴシック"/>
                <a:cs typeface="+mn-cs"/>
              </a:rPr>
              <a:t>THINGS YOU </a:t>
            </a:r>
            <a:br>
              <a:rPr kumimoji="0" lang="en-US" sz="1800" b="0" i="0" u="none" strike="noStrike" kern="1200" cap="none" spc="0" normalizeH="0" baseline="0" noProof="0">
                <a:ln>
                  <a:noFill/>
                </a:ln>
                <a:solidFill>
                  <a:srgbClr val="333F48"/>
                </a:solidFill>
                <a:effectLst/>
                <a:uLnTx/>
                <a:uFillTx/>
                <a:latin typeface="Arial"/>
                <a:ea typeface="ＭＳ Ｐゴシック"/>
                <a:cs typeface="+mn-cs"/>
              </a:rPr>
            </a:br>
            <a:r>
              <a:rPr kumimoji="0" lang="en-US" sz="1800" b="1" i="0" u="none" strike="noStrike" kern="1200" cap="none" spc="0" normalizeH="0" baseline="0" noProof="0">
                <a:ln>
                  <a:noFill/>
                </a:ln>
                <a:solidFill>
                  <a:srgbClr val="333F48"/>
                </a:solidFill>
                <a:effectLst/>
                <a:uLnTx/>
                <a:uFillTx/>
                <a:latin typeface="Arial"/>
                <a:ea typeface="ＭＳ Ｐゴシック"/>
                <a:cs typeface="+mn-cs"/>
              </a:rPr>
              <a:t>CAN</a:t>
            </a:r>
            <a:r>
              <a:rPr kumimoji="0" lang="en-US" sz="1800" b="0" i="0" u="none" strike="noStrike" kern="1200" cap="none" spc="0" normalizeH="0" baseline="0" noProof="0">
                <a:ln>
                  <a:noFill/>
                </a:ln>
                <a:solidFill>
                  <a:srgbClr val="333F48"/>
                </a:solidFill>
                <a:effectLst/>
                <a:uLnTx/>
                <a:uFillTx/>
                <a:latin typeface="Arial"/>
                <a:ea typeface="ＭＳ Ｐゴシック"/>
                <a:cs typeface="+mn-cs"/>
              </a:rPr>
              <a:t> </a:t>
            </a:r>
            <a:r>
              <a:rPr kumimoji="0" lang="en-US" sz="1800" b="1" i="0" u="none" strike="noStrike" kern="1200" cap="none" spc="0" normalizeH="0" baseline="0" noProof="0">
                <a:ln>
                  <a:noFill/>
                </a:ln>
                <a:solidFill>
                  <a:srgbClr val="333F48"/>
                </a:solidFill>
                <a:effectLst/>
                <a:uLnTx/>
                <a:uFillTx/>
                <a:latin typeface="Arial"/>
                <a:ea typeface="ＭＳ Ｐゴシック"/>
                <a:cs typeface="+mn-cs"/>
              </a:rPr>
              <a:t>INFLUENCE</a:t>
            </a:r>
          </a:p>
        </p:txBody>
      </p:sp>
      <p:sp>
        <p:nvSpPr>
          <p:cNvPr id="23" name="TextBox 22">
            <a:extLst>
              <a:ext uri="{FF2B5EF4-FFF2-40B4-BE49-F238E27FC236}">
                <a16:creationId xmlns:a16="http://schemas.microsoft.com/office/drawing/2014/main" id="{C1DB2832-E60D-EB79-3C0F-45D98D5E62AD}"/>
              </a:ext>
            </a:extLst>
          </p:cNvPr>
          <p:cNvSpPr txBox="1"/>
          <p:nvPr/>
        </p:nvSpPr>
        <p:spPr>
          <a:xfrm>
            <a:off x="1465246" y="1802919"/>
            <a:ext cx="2049096" cy="487313"/>
          </a:xfrm>
          <a:prstGeom prst="rect">
            <a:avLst/>
          </a:prstGeom>
          <a:noFill/>
          <a:ln w="28575">
            <a:noFill/>
          </a:ln>
          <a:effectLst/>
        </p:spPr>
        <p:txBody>
          <a:bodyPr wrap="square" lIns="0" tIns="0" rIns="0" bIns="0" rtlCol="0">
            <a:spAutoFit/>
          </a:bodyPr>
          <a:lstStyle/>
          <a:p>
            <a:pPr marL="0" marR="0" lvl="0" indent="0" algn="ctr" defTabSz="914400" rtl="0" eaLnBrk="1" fontAlgn="auto" latinLnBrk="0" hangingPunct="1">
              <a:lnSpc>
                <a:spcPts val="1900"/>
              </a:lnSpc>
              <a:spcBef>
                <a:spcPts val="0"/>
              </a:spcBef>
              <a:spcAft>
                <a:spcPts val="0"/>
              </a:spcAft>
              <a:buClrTx/>
              <a:buSzTx/>
              <a:buFontTx/>
              <a:buNone/>
              <a:tabLst/>
              <a:defRPr/>
            </a:pPr>
            <a:r>
              <a:rPr kumimoji="0" lang="en-US" sz="1800" b="0" i="0" u="none" strike="noStrike" kern="1200" cap="none" spc="0" normalizeH="0" baseline="0" noProof="0">
                <a:ln>
                  <a:noFill/>
                </a:ln>
                <a:solidFill>
                  <a:srgbClr val="333F48"/>
                </a:solidFill>
                <a:effectLst/>
                <a:uLnTx/>
                <a:uFillTx/>
                <a:latin typeface="Arial"/>
                <a:ea typeface="ＭＳ Ｐゴシック"/>
                <a:cs typeface="+mn-cs"/>
              </a:rPr>
              <a:t>THINGS YOU </a:t>
            </a:r>
            <a:br>
              <a:rPr kumimoji="0" lang="en-US" sz="1800" b="0" i="0" u="none" strike="noStrike" kern="1200" cap="none" spc="0" normalizeH="0" baseline="0" noProof="0">
                <a:ln>
                  <a:noFill/>
                </a:ln>
                <a:solidFill>
                  <a:srgbClr val="333F48"/>
                </a:solidFill>
                <a:effectLst/>
                <a:uLnTx/>
                <a:uFillTx/>
                <a:latin typeface="Arial"/>
                <a:ea typeface="ＭＳ Ｐゴシック"/>
                <a:cs typeface="+mn-cs"/>
              </a:rPr>
            </a:br>
            <a:r>
              <a:rPr kumimoji="0" lang="en-US" sz="1800" b="1" i="0" u="none" strike="noStrike" kern="1200" cap="none" spc="0" normalizeH="0" baseline="0" noProof="0">
                <a:ln>
                  <a:noFill/>
                </a:ln>
                <a:solidFill>
                  <a:srgbClr val="333F48"/>
                </a:solidFill>
                <a:effectLst/>
                <a:uLnTx/>
                <a:uFillTx/>
                <a:latin typeface="Arial"/>
                <a:ea typeface="ＭＳ Ｐゴシック"/>
                <a:cs typeface="+mn-cs"/>
              </a:rPr>
              <a:t>CAN’T CONTROL</a:t>
            </a:r>
          </a:p>
        </p:txBody>
      </p:sp>
      <p:sp>
        <p:nvSpPr>
          <p:cNvPr id="24" name="Oval 23">
            <a:extLst>
              <a:ext uri="{FF2B5EF4-FFF2-40B4-BE49-F238E27FC236}">
                <a16:creationId xmlns:a16="http://schemas.microsoft.com/office/drawing/2014/main" id="{D9DE4D86-9336-AC37-F4CC-8924C4C44F02}"/>
              </a:ext>
            </a:extLst>
          </p:cNvPr>
          <p:cNvSpPr>
            <a:spLocks noChangeAspect="1"/>
          </p:cNvSpPr>
          <p:nvPr/>
        </p:nvSpPr>
        <p:spPr bwMode="auto">
          <a:xfrm>
            <a:off x="8773495" y="2563809"/>
            <a:ext cx="2176694" cy="2176692"/>
          </a:xfrm>
          <a:prstGeom prst="ellipse">
            <a:avLst/>
          </a:prstGeom>
          <a:noFill/>
          <a:ln w="22225" cap="rnd" cmpd="sng" algn="ctr">
            <a:solidFill>
              <a:srgbClr val="FFC000"/>
            </a:solidFill>
            <a:prstDash val="lgDash"/>
            <a:round/>
            <a:headEnd type="none" w="med" len="med"/>
            <a:tailEnd type="none" w="med" len="med"/>
          </a:ln>
          <a:effectLst>
            <a:outerShdw blurRad="101600" algn="ctr" rotWithShape="0">
              <a:prstClr val="black">
                <a:alpha val="20000"/>
              </a:prstClr>
            </a:outerShdw>
          </a:effectLst>
        </p:spPr>
        <p:txBody>
          <a:bodyPr vert="horz" wrap="square" lIns="36000" tIns="45720" rIns="36000" bIns="45720" numCol="1" rtlCol="0" anchor="ctr" anchorCtr="0" compatLnSpc="1">
            <a:prstTxWarp prst="textNoShape">
              <a:avLst/>
            </a:prstTxWarp>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80" normalizeH="0" baseline="0" noProof="0">
              <a:ln>
                <a:noFill/>
              </a:ln>
              <a:solidFill>
                <a:srgbClr val="FFFFFF"/>
              </a:solidFill>
              <a:effectLst/>
              <a:uLnTx/>
              <a:uFillTx/>
              <a:latin typeface="Arial"/>
              <a:ea typeface="ＭＳ Ｐゴシック"/>
              <a:cs typeface="+mn-cs"/>
            </a:endParaRPr>
          </a:p>
        </p:txBody>
      </p:sp>
      <p:grpSp>
        <p:nvGrpSpPr>
          <p:cNvPr id="25" name="Group 24">
            <a:extLst>
              <a:ext uri="{FF2B5EF4-FFF2-40B4-BE49-F238E27FC236}">
                <a16:creationId xmlns:a16="http://schemas.microsoft.com/office/drawing/2014/main" id="{1276938E-F9D7-E4F8-983C-0C11C86DEED3}"/>
              </a:ext>
            </a:extLst>
          </p:cNvPr>
          <p:cNvGrpSpPr/>
          <p:nvPr/>
        </p:nvGrpSpPr>
        <p:grpSpPr>
          <a:xfrm>
            <a:off x="9472504" y="2417096"/>
            <a:ext cx="775853" cy="931295"/>
            <a:chOff x="7612264" y="5242980"/>
            <a:chExt cx="775853" cy="931295"/>
          </a:xfrm>
        </p:grpSpPr>
        <p:sp>
          <p:nvSpPr>
            <p:cNvPr id="26" name="Oval 25">
              <a:extLst>
                <a:ext uri="{FF2B5EF4-FFF2-40B4-BE49-F238E27FC236}">
                  <a16:creationId xmlns:a16="http://schemas.microsoft.com/office/drawing/2014/main" id="{46EEF9D9-0BFD-AC1F-527B-71AE91DC4277}"/>
                </a:ext>
              </a:extLst>
            </p:cNvPr>
            <p:cNvSpPr/>
            <p:nvPr/>
          </p:nvSpPr>
          <p:spPr bwMode="auto">
            <a:xfrm>
              <a:off x="7801961" y="5242980"/>
              <a:ext cx="376698" cy="376698"/>
            </a:xfrm>
            <a:prstGeom prst="ellipse">
              <a:avLst/>
            </a:prstGeom>
            <a:solidFill>
              <a:schemeClr val="bg2"/>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lvl="0" indent="0" algn="ctr" defTabSz="914400" rtl="0" eaLnBrk="0" fontAlgn="base" latinLnBrk="0" hangingPunct="0">
                <a:lnSpc>
                  <a:spcPts val="1600"/>
                </a:lnSpc>
                <a:spcBef>
                  <a:spcPct val="0"/>
                </a:spcBef>
                <a:spcAft>
                  <a:spcPct val="0"/>
                </a:spcAft>
                <a:buClrTx/>
                <a:buSzTx/>
                <a:buFontTx/>
                <a:buNone/>
                <a:tabLst/>
                <a:defRPr/>
              </a:pPr>
              <a:endParaRPr kumimoji="0" lang="en-US" sz="1200" b="0" i="0" u="none" strike="noStrike" kern="1200" cap="none" spc="0" normalizeH="0" baseline="0" noProof="0">
                <a:ln>
                  <a:noFill/>
                </a:ln>
                <a:solidFill>
                  <a:srgbClr val="FFFFFF"/>
                </a:solidFill>
                <a:effectLst/>
                <a:uLnTx/>
                <a:uFillTx/>
                <a:latin typeface="Arial"/>
                <a:ea typeface="ＭＳ Ｐゴシック" charset="-128"/>
                <a:cs typeface="+mn-cs"/>
              </a:endParaRPr>
            </a:p>
          </p:txBody>
        </p:sp>
        <p:sp>
          <p:nvSpPr>
            <p:cNvPr id="27" name="TextBox 26">
              <a:extLst>
                <a:ext uri="{FF2B5EF4-FFF2-40B4-BE49-F238E27FC236}">
                  <a16:creationId xmlns:a16="http://schemas.microsoft.com/office/drawing/2014/main" id="{625FC9F9-649E-DFAD-4E78-88E28A66FBD9}"/>
                </a:ext>
              </a:extLst>
            </p:cNvPr>
            <p:cNvSpPr txBox="1"/>
            <p:nvPr/>
          </p:nvSpPr>
          <p:spPr>
            <a:xfrm>
              <a:off x="7612264" y="5691203"/>
              <a:ext cx="775853" cy="483072"/>
            </a:xfrm>
            <a:prstGeom prst="rect">
              <a:avLst/>
            </a:prstGeom>
          </p:spPr>
          <p:txBody>
            <a:bodyPr wrap="none" lIns="0" tIns="72000" rIns="0" bIns="0" rtlCol="0">
              <a:spAutoFit/>
            </a:bodyPr>
            <a:lstStyle/>
            <a:p>
              <a:pPr marL="0" marR="0" lvl="0" indent="0" algn="ctr" defTabSz="914400" rtl="0" eaLnBrk="1" fontAlgn="auto" latinLnBrk="0" hangingPunct="1">
                <a:lnSpc>
                  <a:spcPts val="1600"/>
                </a:lnSpc>
                <a:spcBef>
                  <a:spcPts val="0"/>
                </a:spcBef>
                <a:spcAft>
                  <a:spcPts val="0"/>
                </a:spcAft>
                <a:buClrTx/>
                <a:buSzTx/>
                <a:buFontTx/>
                <a:buNone/>
                <a:tabLst/>
                <a:defRPr/>
              </a:pPr>
              <a:r>
                <a:rPr kumimoji="0" lang="en-US" sz="1600" b="0" i="0" u="none" strike="noStrike" kern="1200" cap="none" spc="0" normalizeH="0" baseline="0" noProof="0">
                  <a:ln>
                    <a:noFill/>
                  </a:ln>
                  <a:solidFill>
                    <a:srgbClr val="FFFFFF"/>
                  </a:solidFill>
                  <a:effectLst/>
                  <a:uLnTx/>
                  <a:uFillTx/>
                  <a:latin typeface="Arial"/>
                  <a:ea typeface="ＭＳ Ｐゴシック"/>
                  <a:cs typeface="+mn-cs"/>
                </a:rPr>
                <a:t>Organic </a:t>
              </a:r>
              <a:br>
                <a:rPr kumimoji="0" lang="en-US" sz="1600" b="0" i="0" u="none" strike="noStrike" kern="1200" cap="none" spc="0" normalizeH="0" baseline="0" noProof="0">
                  <a:ln>
                    <a:noFill/>
                  </a:ln>
                  <a:solidFill>
                    <a:srgbClr val="FFFFFF"/>
                  </a:solidFill>
                  <a:effectLst/>
                  <a:uLnTx/>
                  <a:uFillTx/>
                  <a:latin typeface="Arial"/>
                  <a:ea typeface="ＭＳ Ｐゴシック"/>
                  <a:cs typeface="+mn-cs"/>
                </a:rPr>
              </a:br>
              <a:r>
                <a:rPr kumimoji="0" lang="en-US" sz="1600" b="0" i="0" u="none" strike="noStrike" kern="1200" cap="none" spc="0" normalizeH="0" baseline="0" noProof="0">
                  <a:ln>
                    <a:noFill/>
                  </a:ln>
                  <a:solidFill>
                    <a:srgbClr val="FFFFFF"/>
                  </a:solidFill>
                  <a:effectLst/>
                  <a:uLnTx/>
                  <a:uFillTx/>
                  <a:latin typeface="Arial"/>
                  <a:ea typeface="ＭＳ Ｐゴシック"/>
                  <a:cs typeface="+mn-cs"/>
                </a:rPr>
                <a:t>growth</a:t>
              </a:r>
            </a:p>
          </p:txBody>
        </p:sp>
        <p:grpSp>
          <p:nvGrpSpPr>
            <p:cNvPr id="28" name="Group 27">
              <a:extLst>
                <a:ext uri="{FF2B5EF4-FFF2-40B4-BE49-F238E27FC236}">
                  <a16:creationId xmlns:a16="http://schemas.microsoft.com/office/drawing/2014/main" id="{59D1C3BE-BF0F-DFC4-25ED-55205D9D5595}"/>
                </a:ext>
              </a:extLst>
            </p:cNvPr>
            <p:cNvGrpSpPr/>
            <p:nvPr/>
          </p:nvGrpSpPr>
          <p:grpSpPr>
            <a:xfrm>
              <a:off x="7900912" y="5337424"/>
              <a:ext cx="178795" cy="187810"/>
              <a:chOff x="7859423" y="5293843"/>
              <a:chExt cx="261772" cy="274972"/>
            </a:xfrm>
          </p:grpSpPr>
          <p:sp>
            <p:nvSpPr>
              <p:cNvPr id="29" name="Line 7">
                <a:extLst>
                  <a:ext uri="{FF2B5EF4-FFF2-40B4-BE49-F238E27FC236}">
                    <a16:creationId xmlns:a16="http://schemas.microsoft.com/office/drawing/2014/main" id="{5F04F0D4-1444-C20C-B501-BA5E4E79347A}"/>
                  </a:ext>
                </a:extLst>
              </p:cNvPr>
              <p:cNvSpPr>
                <a:spLocks noChangeShapeType="1"/>
              </p:cNvSpPr>
              <p:nvPr/>
            </p:nvSpPr>
            <p:spPr bwMode="auto">
              <a:xfrm rot="5400000">
                <a:off x="7851724" y="5431329"/>
                <a:ext cx="274972" cy="0"/>
              </a:xfrm>
              <a:prstGeom prst="line">
                <a:avLst/>
              </a:prstGeom>
              <a:noFill/>
              <a:ln w="12700" cap="rnd">
                <a:solidFill>
                  <a:schemeClr val="bg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ts val="1600"/>
                  </a:lnSpc>
                  <a:spcBef>
                    <a:spcPts val="0"/>
                  </a:spcBef>
                  <a:spcAft>
                    <a:spcPts val="0"/>
                  </a:spcAft>
                  <a:buClrTx/>
                  <a:buSzTx/>
                  <a:buFontTx/>
                  <a:buNone/>
                  <a:tabLst/>
                  <a:defRPr/>
                </a:pPr>
                <a:endParaRPr kumimoji="0" lang="en-US" sz="1351" b="0" i="0" u="none" strike="noStrike" kern="1200" cap="none" spc="0" normalizeH="0" baseline="0" noProof="0">
                  <a:ln>
                    <a:noFill/>
                  </a:ln>
                  <a:solidFill>
                    <a:srgbClr val="FFFFFF"/>
                  </a:solidFill>
                  <a:effectLst/>
                  <a:uLnTx/>
                  <a:uFillTx/>
                  <a:latin typeface="Arial"/>
                  <a:ea typeface="ＭＳ Ｐゴシック"/>
                  <a:cs typeface="+mn-cs"/>
                </a:endParaRPr>
              </a:p>
            </p:txBody>
          </p:sp>
          <p:sp>
            <p:nvSpPr>
              <p:cNvPr id="30" name="Freeform 8">
                <a:extLst>
                  <a:ext uri="{FF2B5EF4-FFF2-40B4-BE49-F238E27FC236}">
                    <a16:creationId xmlns:a16="http://schemas.microsoft.com/office/drawing/2014/main" id="{EB520F04-C2F4-CFE8-C32E-125E0A00A7AC}"/>
                  </a:ext>
                </a:extLst>
              </p:cNvPr>
              <p:cNvSpPr>
                <a:spLocks/>
              </p:cNvSpPr>
              <p:nvPr/>
            </p:nvSpPr>
            <p:spPr bwMode="auto">
              <a:xfrm rot="5400000">
                <a:off x="7915517" y="5237750"/>
                <a:ext cx="149584" cy="261772"/>
              </a:xfrm>
              <a:custGeom>
                <a:avLst/>
                <a:gdLst>
                  <a:gd name="T0" fmla="*/ 68 w 68"/>
                  <a:gd name="T1" fmla="*/ 0 h 119"/>
                  <a:gd name="T2" fmla="*/ 0 w 68"/>
                  <a:gd name="T3" fmla="*/ 60 h 119"/>
                  <a:gd name="T4" fmla="*/ 68 w 68"/>
                  <a:gd name="T5" fmla="*/ 119 h 119"/>
                </a:gdLst>
                <a:ahLst/>
                <a:cxnLst>
                  <a:cxn ang="0">
                    <a:pos x="T0" y="T1"/>
                  </a:cxn>
                  <a:cxn ang="0">
                    <a:pos x="T2" y="T3"/>
                  </a:cxn>
                  <a:cxn ang="0">
                    <a:pos x="T4" y="T5"/>
                  </a:cxn>
                </a:cxnLst>
                <a:rect l="0" t="0" r="r" b="b"/>
                <a:pathLst>
                  <a:path w="68" h="119">
                    <a:moveTo>
                      <a:pt x="68" y="0"/>
                    </a:moveTo>
                    <a:lnTo>
                      <a:pt x="0" y="60"/>
                    </a:lnTo>
                    <a:lnTo>
                      <a:pt x="68" y="119"/>
                    </a:lnTo>
                  </a:path>
                </a:pathLst>
              </a:custGeom>
              <a:noFill/>
              <a:ln w="12700" cap="rnd">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ts val="1600"/>
                  </a:lnSpc>
                  <a:spcBef>
                    <a:spcPts val="0"/>
                  </a:spcBef>
                  <a:spcAft>
                    <a:spcPts val="0"/>
                  </a:spcAft>
                  <a:buClrTx/>
                  <a:buSzTx/>
                  <a:buFontTx/>
                  <a:buNone/>
                  <a:tabLst/>
                  <a:defRPr/>
                </a:pPr>
                <a:endParaRPr kumimoji="0" lang="en-US" sz="1351" b="0" i="0" u="none" strike="noStrike" kern="1200" cap="none" spc="0" normalizeH="0" baseline="0" noProof="0">
                  <a:ln>
                    <a:noFill/>
                  </a:ln>
                  <a:solidFill>
                    <a:srgbClr val="FFFFFF"/>
                  </a:solidFill>
                  <a:effectLst/>
                  <a:uLnTx/>
                  <a:uFillTx/>
                  <a:latin typeface="Arial"/>
                  <a:ea typeface="ＭＳ Ｐゴシック"/>
                  <a:cs typeface="+mn-cs"/>
                </a:endParaRPr>
              </a:p>
            </p:txBody>
          </p:sp>
        </p:grpSp>
      </p:grpSp>
      <p:sp>
        <p:nvSpPr>
          <p:cNvPr id="6" name="TextBox 5">
            <a:extLst>
              <a:ext uri="{FF2B5EF4-FFF2-40B4-BE49-F238E27FC236}">
                <a16:creationId xmlns:a16="http://schemas.microsoft.com/office/drawing/2014/main" id="{200D28E1-3C03-7B71-3F37-1D73128AD102}"/>
              </a:ext>
            </a:extLst>
          </p:cNvPr>
          <p:cNvSpPr txBox="1"/>
          <p:nvPr/>
        </p:nvSpPr>
        <p:spPr>
          <a:xfrm>
            <a:off x="5204530" y="6588644"/>
            <a:ext cx="1036471" cy="246221"/>
          </a:xfrm>
          <a:prstGeom prst="rect">
            <a:avLst/>
          </a:prstGeom>
          <a:noFill/>
        </p:spPr>
        <p:txBody>
          <a:bodyPr wrap="square">
            <a:spAutoFit/>
          </a:bodyPr>
          <a:lstStyle/>
          <a:p>
            <a:pPr marL="0" marR="0" lvl="0" indent="0" algn="l" defTabSz="914400" rtl="0" eaLnBrk="1" fontAlgn="base" latinLnBrk="0" hangingPunct="1">
              <a:lnSpc>
                <a:spcPct val="100000"/>
              </a:lnSpc>
              <a:spcBef>
                <a:spcPts val="372"/>
              </a:spcBef>
              <a:spcAft>
                <a:spcPct val="0"/>
              </a:spcAft>
              <a:buClrTx/>
              <a:buSzTx/>
              <a:buFontTx/>
              <a:buNone/>
              <a:tabLst/>
              <a:defRPr/>
            </a:pPr>
            <a:r>
              <a:rPr lang="en-US" sz="1000" dirty="0">
                <a:solidFill>
                  <a:srgbClr val="000000"/>
                </a:solidFill>
                <a:latin typeface="Arial"/>
              </a:rPr>
              <a:t>1174561.1.0</a:t>
            </a:r>
          </a:p>
        </p:txBody>
      </p:sp>
    </p:spTree>
    <p:custDataLst>
      <p:tags r:id="rId1"/>
    </p:custDataLst>
    <p:extLst>
      <p:ext uri="{BB962C8B-B14F-4D97-AF65-F5344CB8AC3E}">
        <p14:creationId xmlns:p14="http://schemas.microsoft.com/office/powerpoint/2010/main" val="177089767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lide Number Placeholder 8"/>
          <p:cNvSpPr>
            <a:spLocks noGrp="1"/>
          </p:cNvSpPr>
          <p:nvPr>
            <p:ph type="sldNum" sz="quarter" idx="14"/>
          </p:nvPr>
        </p:nvSpPr>
        <p:spPr>
          <a:xfrm>
            <a:off x="0" y="6382513"/>
            <a:ext cx="437173" cy="268288"/>
          </a:xfrm>
        </p:spPr>
        <p:txBody>
          <a:bodyPr/>
          <a:lstStyle/>
          <a:p>
            <a:pPr>
              <a:defRPr/>
            </a:pPr>
            <a:fld id="{E6474CC2-1230-4213-AD1A-4B2FEEABA7A1}" type="slidenum">
              <a:rPr lang="en-US" smtClean="0"/>
              <a:pPr>
                <a:defRPr/>
              </a:pPr>
              <a:t>20</a:t>
            </a:fld>
            <a:endParaRPr lang="en-US" dirty="0"/>
          </a:p>
        </p:txBody>
      </p:sp>
      <p:sp>
        <p:nvSpPr>
          <p:cNvPr id="8" name="TextBox 7">
            <a:extLst>
              <a:ext uri="{FF2B5EF4-FFF2-40B4-BE49-F238E27FC236}">
                <a16:creationId xmlns:a16="http://schemas.microsoft.com/office/drawing/2014/main" id="{BBA9DF32-2602-26D3-13B7-814566ADD477}"/>
              </a:ext>
            </a:extLst>
          </p:cNvPr>
          <p:cNvSpPr txBox="1"/>
          <p:nvPr/>
        </p:nvSpPr>
        <p:spPr>
          <a:xfrm>
            <a:off x="572548" y="6077219"/>
            <a:ext cx="9485851" cy="707886"/>
          </a:xfrm>
          <a:prstGeom prst="rect">
            <a:avLst/>
          </a:prstGeom>
          <a:noFill/>
        </p:spPr>
        <p:txBody>
          <a:bodyPr wrap="square">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lang="en-US" sz="800" dirty="0">
                <a:latin typeface="+mj-lt"/>
              </a:rPr>
              <a:t>Sources: </a:t>
            </a:r>
            <a:r>
              <a:rPr lang="en-US" sz="800" baseline="30000" dirty="0">
                <a:latin typeface="+mj-lt"/>
              </a:rPr>
              <a:t>1</a:t>
            </a:r>
            <a:r>
              <a:rPr lang="en-US" sz="800" dirty="0">
                <a:latin typeface="+mj-lt"/>
              </a:rPr>
              <a:t>2024 Fidelity RIA Benchmarking Study</a:t>
            </a:r>
          </a:p>
          <a:p>
            <a:pPr marL="0" marR="0" lvl="0" indent="0" algn="l" defTabSz="914400" rtl="0" eaLnBrk="0" fontAlgn="base" latinLnBrk="0" hangingPunct="0">
              <a:lnSpc>
                <a:spcPct val="100000"/>
              </a:lnSpc>
              <a:spcBef>
                <a:spcPct val="0"/>
              </a:spcBef>
              <a:spcAft>
                <a:spcPct val="0"/>
              </a:spcAft>
              <a:buClrTx/>
              <a:buSzTx/>
              <a:buFontTx/>
              <a:buNone/>
              <a:tabLst/>
              <a:defRPr/>
            </a:pPr>
            <a:r>
              <a:rPr lang="en-US" sz="800" baseline="30000" dirty="0">
                <a:latin typeface="+mj-lt"/>
              </a:rPr>
              <a:t>2</a:t>
            </a:r>
            <a:r>
              <a:rPr lang="en-US" sz="800" dirty="0">
                <a:latin typeface="+mj-lt"/>
              </a:rPr>
              <a:t>Fidelity Client Insight Tool.</a:t>
            </a:r>
            <a:r>
              <a:rPr kumimoji="0" lang="en-US" sz="800" b="0" i="0" u="none" strike="noStrike" kern="1200" cap="none" spc="0" normalizeH="0" baseline="0" noProof="0" dirty="0">
                <a:ln>
                  <a:noFill/>
                </a:ln>
                <a:solidFill>
                  <a:srgbClr val="000000"/>
                </a:solidFill>
                <a:effectLst/>
                <a:uLnTx/>
                <a:uFillTx/>
                <a:latin typeface="Arial"/>
                <a:ea typeface="+mn-ea"/>
                <a:cs typeface="+mn-cs"/>
              </a:rPr>
              <a:t> Data collected from 2019 to June 2023</a:t>
            </a:r>
          </a:p>
          <a:p>
            <a:pPr algn="l">
              <a:defRPr/>
            </a:pPr>
            <a:r>
              <a:rPr kumimoji="0" lang="en-US" sz="800" b="0" i="0" u="none" strike="noStrike" kern="1200" cap="none" spc="0" normalizeH="0" baseline="0" noProof="0" dirty="0">
                <a:ln>
                  <a:noFill/>
                </a:ln>
                <a:solidFill>
                  <a:srgbClr val="000000"/>
                </a:solidFill>
                <a:effectLst/>
                <a:uLnTx/>
                <a:uFillTx/>
                <a:latin typeface="+mj-lt"/>
                <a:ea typeface="ＭＳ Ｐゴシック" charset="-128"/>
                <a:cs typeface="+mn-cs"/>
              </a:rPr>
              <a:t>The information contained in, and the data generated by the Client Insight Tool are hypothetical in nature, for informational purposes only, and may not reflect your (or your client's) particular situation. </a:t>
            </a:r>
            <a:r>
              <a:rPr kumimoji="0" lang="en-US" sz="800" b="1" i="0" u="none" strike="noStrike" kern="1200" cap="none" spc="0" normalizeH="0" baseline="0" noProof="0" dirty="0">
                <a:ln>
                  <a:noFill/>
                </a:ln>
                <a:solidFill>
                  <a:srgbClr val="000000"/>
                </a:solidFill>
                <a:effectLst/>
                <a:uLnTx/>
                <a:uFillTx/>
                <a:latin typeface="+mj-lt"/>
                <a:ea typeface="ＭＳ Ｐゴシック" charset="-128"/>
                <a:cs typeface="+mn-cs"/>
              </a:rPr>
              <a:t>Please see Important Information section for details and more complete information. </a:t>
            </a:r>
            <a:endParaRPr lang="en-US" sz="800" dirty="0">
              <a:latin typeface="+mj-lt"/>
            </a:endParaRPr>
          </a:p>
          <a:p>
            <a:pPr algn="l">
              <a:defRPr/>
            </a:pPr>
            <a:r>
              <a:rPr lang="en-US" sz="800" baseline="30000" dirty="0">
                <a:latin typeface="+mj-lt"/>
              </a:rPr>
              <a:t>3</a:t>
            </a:r>
            <a:r>
              <a:rPr lang="en-US" sz="800" dirty="0">
                <a:latin typeface="+mj-lt"/>
              </a:rPr>
              <a:t>2023 Fidelity Financial Advisor Community – Investment approach and product survey </a:t>
            </a:r>
          </a:p>
        </p:txBody>
      </p:sp>
      <p:sp>
        <p:nvSpPr>
          <p:cNvPr id="10" name="Rectangle 9">
            <a:extLst>
              <a:ext uri="{FF2B5EF4-FFF2-40B4-BE49-F238E27FC236}">
                <a16:creationId xmlns:a16="http://schemas.microsoft.com/office/drawing/2014/main" id="{6FBED79A-B67C-F424-943E-133A00944DA3}"/>
              </a:ext>
            </a:extLst>
          </p:cNvPr>
          <p:cNvSpPr/>
          <p:nvPr/>
        </p:nvSpPr>
        <p:spPr bwMode="auto">
          <a:xfrm>
            <a:off x="6096000" y="979591"/>
            <a:ext cx="6095999" cy="430720"/>
          </a:xfrm>
          <a:prstGeom prst="rect">
            <a:avLst/>
          </a:prstGeom>
          <a:gradFill flip="none" rotWithShape="1">
            <a:gsLst>
              <a:gs pos="0">
                <a:schemeClr val="bg1">
                  <a:lumMod val="85000"/>
                </a:schemeClr>
              </a:gs>
              <a:gs pos="100000">
                <a:schemeClr val="bg1">
                  <a:lumMod val="95000"/>
                </a:schemeClr>
              </a:gs>
            </a:gsLst>
            <a:lin ang="2700000" scaled="1"/>
            <a:tileRect/>
          </a:gra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a:ln>
                <a:noFill/>
              </a:ln>
              <a:solidFill>
                <a:schemeClr val="tx1"/>
              </a:solidFill>
              <a:effectLst/>
              <a:latin typeface="Arial" charset="0"/>
              <a:ea typeface="ＭＳ Ｐゴシック" charset="-128"/>
            </a:endParaRPr>
          </a:p>
        </p:txBody>
      </p:sp>
      <p:sp>
        <p:nvSpPr>
          <p:cNvPr id="11" name="Rectangle 10">
            <a:extLst>
              <a:ext uri="{FF2B5EF4-FFF2-40B4-BE49-F238E27FC236}">
                <a16:creationId xmlns:a16="http://schemas.microsoft.com/office/drawing/2014/main" id="{319E5E1B-F4AE-C65E-2887-A890585BDF55}"/>
              </a:ext>
            </a:extLst>
          </p:cNvPr>
          <p:cNvSpPr/>
          <p:nvPr/>
        </p:nvSpPr>
        <p:spPr bwMode="auto">
          <a:xfrm>
            <a:off x="1" y="981716"/>
            <a:ext cx="6096000" cy="430720"/>
          </a:xfrm>
          <a:prstGeom prst="rect">
            <a:avLst/>
          </a:prstGeom>
          <a:gradFill flip="none" rotWithShape="1">
            <a:gsLst>
              <a:gs pos="0">
                <a:schemeClr val="bg1">
                  <a:lumMod val="85000"/>
                </a:schemeClr>
              </a:gs>
              <a:gs pos="100000">
                <a:schemeClr val="bg1">
                  <a:lumMod val="95000"/>
                </a:schemeClr>
              </a:gs>
            </a:gsLst>
            <a:lin ang="2700000" scaled="1"/>
            <a:tileRect/>
          </a:gra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a:ln>
                <a:noFill/>
              </a:ln>
              <a:solidFill>
                <a:schemeClr val="tx1"/>
              </a:solidFill>
              <a:effectLst/>
              <a:latin typeface="Arial" charset="0"/>
              <a:ea typeface="ＭＳ Ｐゴシック" charset="-128"/>
            </a:endParaRPr>
          </a:p>
        </p:txBody>
      </p:sp>
      <p:grpSp>
        <p:nvGrpSpPr>
          <p:cNvPr id="12" name="Group 11">
            <a:extLst>
              <a:ext uri="{FF2B5EF4-FFF2-40B4-BE49-F238E27FC236}">
                <a16:creationId xmlns:a16="http://schemas.microsoft.com/office/drawing/2014/main" id="{1368D3EC-9D48-4997-9C58-69A2F7B90908}"/>
              </a:ext>
            </a:extLst>
          </p:cNvPr>
          <p:cNvGrpSpPr/>
          <p:nvPr/>
        </p:nvGrpSpPr>
        <p:grpSpPr>
          <a:xfrm>
            <a:off x="7466867" y="3821964"/>
            <a:ext cx="1060378" cy="914400"/>
            <a:chOff x="5881960" y="4360312"/>
            <a:chExt cx="1060378" cy="914400"/>
          </a:xfrm>
        </p:grpSpPr>
        <p:pic>
          <p:nvPicPr>
            <p:cNvPr id="13" name="Graphic 12" descr="Clock outline">
              <a:extLst>
                <a:ext uri="{FF2B5EF4-FFF2-40B4-BE49-F238E27FC236}">
                  <a16:creationId xmlns:a16="http://schemas.microsoft.com/office/drawing/2014/main" id="{79DA34DC-C26E-A890-13A0-55A8AA219405}"/>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5881960" y="4360312"/>
              <a:ext cx="914400" cy="914400"/>
            </a:xfrm>
            <a:prstGeom prst="rect">
              <a:avLst/>
            </a:prstGeom>
          </p:spPr>
        </p:pic>
        <p:sp>
          <p:nvSpPr>
            <p:cNvPr id="14" name="Rectangle 13">
              <a:extLst>
                <a:ext uri="{FF2B5EF4-FFF2-40B4-BE49-F238E27FC236}">
                  <a16:creationId xmlns:a16="http://schemas.microsoft.com/office/drawing/2014/main" id="{134F3DF2-5783-231A-8E58-C70651B43B3E}"/>
                </a:ext>
              </a:extLst>
            </p:cNvPr>
            <p:cNvSpPr/>
            <p:nvPr/>
          </p:nvSpPr>
          <p:spPr bwMode="auto">
            <a:xfrm>
              <a:off x="6419061" y="4598524"/>
              <a:ext cx="523277" cy="437975"/>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a:ln>
                  <a:noFill/>
                </a:ln>
                <a:solidFill>
                  <a:schemeClr val="tx1"/>
                </a:solidFill>
                <a:effectLst/>
                <a:latin typeface="Arial" charset="0"/>
                <a:ea typeface="ＭＳ Ｐゴシック" charset="-128"/>
              </a:endParaRPr>
            </a:p>
          </p:txBody>
        </p:sp>
      </p:grpSp>
      <p:sp>
        <p:nvSpPr>
          <p:cNvPr id="15" name="TextBox 14">
            <a:extLst>
              <a:ext uri="{FF2B5EF4-FFF2-40B4-BE49-F238E27FC236}">
                <a16:creationId xmlns:a16="http://schemas.microsoft.com/office/drawing/2014/main" id="{64A72828-1C68-FB55-ED63-14379DE7F243}"/>
              </a:ext>
            </a:extLst>
          </p:cNvPr>
          <p:cNvSpPr txBox="1"/>
          <p:nvPr/>
        </p:nvSpPr>
        <p:spPr>
          <a:xfrm>
            <a:off x="1522337" y="1031541"/>
            <a:ext cx="2761782" cy="338554"/>
          </a:xfrm>
          <a:prstGeom prst="rect">
            <a:avLst/>
          </a:prstGeom>
          <a:noFill/>
        </p:spPr>
        <p:txBody>
          <a:bodyPr wrap="none" rtlCol="0">
            <a:spAutoFit/>
          </a:bodyPr>
          <a:lstStyle/>
          <a:p>
            <a:r>
              <a:rPr lang="en-US" sz="1600" b="1" dirty="0">
                <a:solidFill>
                  <a:srgbClr val="7A9A3D"/>
                </a:solidFill>
              </a:rPr>
              <a:t>Scale</a:t>
            </a:r>
            <a:r>
              <a:rPr lang="en-US" sz="1600" b="1" dirty="0"/>
              <a:t>: </a:t>
            </a:r>
            <a:r>
              <a:rPr lang="en-US" sz="1400" b="1" dirty="0"/>
              <a:t>Technology &amp; Process</a:t>
            </a:r>
            <a:endParaRPr lang="en-US" sz="1600" b="1" dirty="0"/>
          </a:p>
        </p:txBody>
      </p:sp>
      <p:sp>
        <p:nvSpPr>
          <p:cNvPr id="16" name="TextBox 15">
            <a:extLst>
              <a:ext uri="{FF2B5EF4-FFF2-40B4-BE49-F238E27FC236}">
                <a16:creationId xmlns:a16="http://schemas.microsoft.com/office/drawing/2014/main" id="{CE9A4377-BC8F-4CC4-CFED-12644FD1E957}"/>
              </a:ext>
            </a:extLst>
          </p:cNvPr>
          <p:cNvSpPr txBox="1"/>
          <p:nvPr/>
        </p:nvSpPr>
        <p:spPr>
          <a:xfrm>
            <a:off x="7417618" y="1031576"/>
            <a:ext cx="3655168" cy="338554"/>
          </a:xfrm>
          <a:prstGeom prst="rect">
            <a:avLst/>
          </a:prstGeom>
          <a:noFill/>
        </p:spPr>
        <p:txBody>
          <a:bodyPr wrap="none" rtlCol="0">
            <a:spAutoFit/>
          </a:bodyPr>
          <a:lstStyle/>
          <a:p>
            <a:r>
              <a:rPr lang="en-US" sz="1600" b="1" dirty="0">
                <a:solidFill>
                  <a:srgbClr val="298FC2"/>
                </a:solidFill>
              </a:rPr>
              <a:t>Optimize</a:t>
            </a:r>
            <a:r>
              <a:rPr lang="en-US" sz="1600" b="1" dirty="0"/>
              <a:t>: </a:t>
            </a:r>
            <a:r>
              <a:rPr lang="en-US" sz="1400" b="1" dirty="0"/>
              <a:t>Segmentation &amp; Outsourcing</a:t>
            </a:r>
            <a:endParaRPr lang="en-US" sz="1600" b="1" dirty="0"/>
          </a:p>
        </p:txBody>
      </p:sp>
      <p:sp>
        <p:nvSpPr>
          <p:cNvPr id="17" name="Rectangle 16">
            <a:extLst>
              <a:ext uri="{FF2B5EF4-FFF2-40B4-BE49-F238E27FC236}">
                <a16:creationId xmlns:a16="http://schemas.microsoft.com/office/drawing/2014/main" id="{CEAB8E25-377F-E5F2-1044-0B3656BC9AF9}"/>
              </a:ext>
            </a:extLst>
          </p:cNvPr>
          <p:cNvSpPr/>
          <p:nvPr/>
        </p:nvSpPr>
        <p:spPr bwMode="auto">
          <a:xfrm>
            <a:off x="7068258" y="3928500"/>
            <a:ext cx="3674944" cy="1433945"/>
          </a:xfrm>
          <a:prstGeom prst="rect">
            <a:avLst/>
          </a:prstGeom>
          <a:no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2800" b="1" i="0" u="none" strike="noStrike" cap="none" normalizeH="0" baseline="0">
                <a:ln>
                  <a:noFill/>
                </a:ln>
                <a:solidFill>
                  <a:srgbClr val="298FC2"/>
                </a:solidFill>
                <a:effectLst/>
                <a:latin typeface="Arial" charset="0"/>
                <a:ea typeface="ＭＳ Ｐゴシック" charset="-128"/>
              </a:rPr>
              <a:t>9.1 Hours</a:t>
            </a:r>
          </a:p>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a:ln>
                <a:noFill/>
              </a:ln>
              <a:solidFill>
                <a:schemeClr val="tx1"/>
              </a:solidFill>
              <a:effectLst/>
              <a:latin typeface="Arial" charset="0"/>
              <a:ea typeface="ＭＳ Ｐゴシック" charset="-128"/>
            </a:endParaRPr>
          </a:p>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a:ln>
                <a:noFill/>
              </a:ln>
              <a:solidFill>
                <a:schemeClr val="tx1"/>
              </a:solidFill>
              <a:effectLst/>
              <a:latin typeface="Arial" charset="0"/>
              <a:ea typeface="ＭＳ Ｐゴシック" charset="-128"/>
            </a:endParaRPr>
          </a:p>
          <a:p>
            <a:pPr marL="0" marR="0" indent="0" algn="ctr" defTabSz="914400" rtl="0" eaLnBrk="0" fontAlgn="base" latinLnBrk="0" hangingPunct="0">
              <a:lnSpc>
                <a:spcPct val="100000"/>
              </a:lnSpc>
              <a:spcBef>
                <a:spcPct val="0"/>
              </a:spcBef>
              <a:spcAft>
                <a:spcPct val="0"/>
              </a:spcAft>
              <a:buClrTx/>
              <a:buSzTx/>
              <a:buFontTx/>
              <a:buNone/>
              <a:tabLst/>
            </a:pPr>
            <a:r>
              <a:rPr kumimoji="0" lang="en-US" sz="1200" b="0" i="0" u="none" strike="noStrike" cap="none" normalizeH="0" baseline="0">
                <a:ln>
                  <a:noFill/>
                </a:ln>
                <a:solidFill>
                  <a:schemeClr val="tx1"/>
                </a:solidFill>
                <a:effectLst/>
                <a:latin typeface="Arial" charset="0"/>
                <a:ea typeface="ＭＳ Ｐゴシック" charset="-128"/>
              </a:rPr>
              <a:t>Saved per week on investment management outsourcing</a:t>
            </a:r>
            <a:r>
              <a:rPr kumimoji="0" lang="en-US" sz="1200" b="0" i="0" u="none" strike="noStrike" cap="none" normalizeH="0" baseline="30000">
                <a:ln>
                  <a:noFill/>
                </a:ln>
                <a:solidFill>
                  <a:schemeClr val="tx1"/>
                </a:solidFill>
                <a:effectLst/>
                <a:latin typeface="Arial" charset="0"/>
                <a:ea typeface="ＭＳ Ｐゴシック" charset="-128"/>
              </a:rPr>
              <a:t>3</a:t>
            </a:r>
          </a:p>
        </p:txBody>
      </p:sp>
      <p:graphicFrame>
        <p:nvGraphicFramePr>
          <p:cNvPr id="18" name="Chart 17">
            <a:extLst>
              <a:ext uri="{FF2B5EF4-FFF2-40B4-BE49-F238E27FC236}">
                <a16:creationId xmlns:a16="http://schemas.microsoft.com/office/drawing/2014/main" id="{66D46320-0947-CCAD-6059-A30B497E8315}"/>
              </a:ext>
            </a:extLst>
          </p:cNvPr>
          <p:cNvGraphicFramePr/>
          <p:nvPr>
            <p:extLst>
              <p:ext uri="{D42A27DB-BD31-4B8C-83A1-F6EECF244321}">
                <p14:modId xmlns:p14="http://schemas.microsoft.com/office/powerpoint/2010/main" val="3410798641"/>
              </p:ext>
            </p:extLst>
          </p:nvPr>
        </p:nvGraphicFramePr>
        <p:xfrm>
          <a:off x="1350622" y="2042929"/>
          <a:ext cx="4309277" cy="1303209"/>
        </p:xfrm>
        <a:graphic>
          <a:graphicData uri="http://schemas.openxmlformats.org/drawingml/2006/chart">
            <c:chart xmlns:c="http://schemas.openxmlformats.org/drawingml/2006/chart" xmlns:r="http://schemas.openxmlformats.org/officeDocument/2006/relationships" r:id="rId6"/>
          </a:graphicData>
        </a:graphic>
      </p:graphicFrame>
      <p:sp>
        <p:nvSpPr>
          <p:cNvPr id="19" name="TextBox 18">
            <a:extLst>
              <a:ext uri="{FF2B5EF4-FFF2-40B4-BE49-F238E27FC236}">
                <a16:creationId xmlns:a16="http://schemas.microsoft.com/office/drawing/2014/main" id="{A6C64ABA-C468-A626-9366-70149CCCD875}"/>
              </a:ext>
            </a:extLst>
          </p:cNvPr>
          <p:cNvSpPr txBox="1"/>
          <p:nvPr/>
        </p:nvSpPr>
        <p:spPr>
          <a:xfrm>
            <a:off x="947864" y="1589163"/>
            <a:ext cx="5443214" cy="307777"/>
          </a:xfrm>
          <a:prstGeom prst="rect">
            <a:avLst/>
          </a:prstGeom>
          <a:noFill/>
        </p:spPr>
        <p:txBody>
          <a:bodyPr wrap="square" rtlCol="0">
            <a:spAutoFit/>
          </a:bodyPr>
          <a:lstStyle/>
          <a:p>
            <a:r>
              <a:rPr lang="en-US" sz="1200" dirty="0"/>
              <a:t>3-year revenue CAGR growth rates for </a:t>
            </a:r>
            <a:r>
              <a:rPr lang="en-US" sz="1400" b="1" dirty="0">
                <a:solidFill>
                  <a:srgbClr val="7A9A3D"/>
                </a:solidFill>
              </a:rPr>
              <a:t>tech embracers </a:t>
            </a:r>
            <a:r>
              <a:rPr lang="en-US" sz="1200" dirty="0"/>
              <a:t>vs </a:t>
            </a:r>
            <a:r>
              <a:rPr lang="en-US" sz="1400" b="1" dirty="0">
                <a:solidFill>
                  <a:srgbClr val="919395"/>
                </a:solidFill>
              </a:rPr>
              <a:t>others</a:t>
            </a:r>
            <a:r>
              <a:rPr lang="en-US" sz="1200" baseline="30000" dirty="0"/>
              <a:t>1</a:t>
            </a:r>
          </a:p>
        </p:txBody>
      </p:sp>
      <p:pic>
        <p:nvPicPr>
          <p:cNvPr id="20" name="Picture 19">
            <a:extLst>
              <a:ext uri="{FF2B5EF4-FFF2-40B4-BE49-F238E27FC236}">
                <a16:creationId xmlns:a16="http://schemas.microsoft.com/office/drawing/2014/main" id="{0046E2EF-3D81-F071-130F-970D1A0E6F63}"/>
              </a:ext>
            </a:extLst>
          </p:cNvPr>
          <p:cNvPicPr>
            <a:picLocks noChangeAspect="1"/>
          </p:cNvPicPr>
          <p:nvPr/>
        </p:nvPicPr>
        <p:blipFill>
          <a:blip r:embed="rId7"/>
          <a:stretch>
            <a:fillRect/>
          </a:stretch>
        </p:blipFill>
        <p:spPr>
          <a:xfrm>
            <a:off x="6742195" y="1905742"/>
            <a:ext cx="3792455" cy="1449661"/>
          </a:xfrm>
          <a:prstGeom prst="rect">
            <a:avLst/>
          </a:prstGeom>
        </p:spPr>
      </p:pic>
      <p:sp>
        <p:nvSpPr>
          <p:cNvPr id="21" name="TextBox 20">
            <a:extLst>
              <a:ext uri="{FF2B5EF4-FFF2-40B4-BE49-F238E27FC236}">
                <a16:creationId xmlns:a16="http://schemas.microsoft.com/office/drawing/2014/main" id="{7742973D-7FF8-D825-B59C-4023918FE453}"/>
              </a:ext>
            </a:extLst>
          </p:cNvPr>
          <p:cNvSpPr txBox="1"/>
          <p:nvPr/>
        </p:nvSpPr>
        <p:spPr>
          <a:xfrm>
            <a:off x="9942803" y="1875760"/>
            <a:ext cx="227948" cy="184666"/>
          </a:xfrm>
          <a:prstGeom prst="rect">
            <a:avLst/>
          </a:prstGeom>
          <a:noFill/>
        </p:spPr>
        <p:txBody>
          <a:bodyPr wrap="none" rtlCol="0">
            <a:spAutoFit/>
          </a:bodyPr>
          <a:lstStyle/>
          <a:p>
            <a:r>
              <a:rPr lang="en-US" sz="600" dirty="0">
                <a:solidFill>
                  <a:schemeClr val="tx1">
                    <a:lumMod val="65000"/>
                    <a:lumOff val="35000"/>
                  </a:schemeClr>
                </a:solidFill>
              </a:rPr>
              <a:t>2</a:t>
            </a:r>
          </a:p>
        </p:txBody>
      </p:sp>
      <p:sp>
        <p:nvSpPr>
          <p:cNvPr id="22" name="TextBox 21">
            <a:extLst>
              <a:ext uri="{FF2B5EF4-FFF2-40B4-BE49-F238E27FC236}">
                <a16:creationId xmlns:a16="http://schemas.microsoft.com/office/drawing/2014/main" id="{2D907E06-E6D0-C53D-32EE-E225673C093A}"/>
              </a:ext>
            </a:extLst>
          </p:cNvPr>
          <p:cNvSpPr txBox="1"/>
          <p:nvPr/>
        </p:nvSpPr>
        <p:spPr>
          <a:xfrm>
            <a:off x="947864" y="3537976"/>
            <a:ext cx="1701107" cy="307777"/>
          </a:xfrm>
          <a:prstGeom prst="rect">
            <a:avLst/>
          </a:prstGeom>
          <a:noFill/>
        </p:spPr>
        <p:txBody>
          <a:bodyPr wrap="none" rtlCol="0">
            <a:spAutoFit/>
          </a:bodyPr>
          <a:lstStyle/>
          <a:p>
            <a:r>
              <a:rPr lang="en-US" sz="1400" b="1" dirty="0">
                <a:solidFill>
                  <a:srgbClr val="7A9A3D"/>
                </a:solidFill>
              </a:rPr>
              <a:t>Process</a:t>
            </a:r>
            <a:r>
              <a:rPr lang="en-US" sz="1200" dirty="0">
                <a:solidFill>
                  <a:srgbClr val="7A9A3D"/>
                </a:solidFill>
              </a:rPr>
              <a:t> </a:t>
            </a:r>
            <a:r>
              <a:rPr lang="en-US" sz="1400" b="1" dirty="0">
                <a:solidFill>
                  <a:srgbClr val="7A9A3D"/>
                </a:solidFill>
              </a:rPr>
              <a:t>workflow</a:t>
            </a:r>
          </a:p>
        </p:txBody>
      </p:sp>
      <p:sp>
        <p:nvSpPr>
          <p:cNvPr id="23" name="TextBox 22">
            <a:extLst>
              <a:ext uri="{FF2B5EF4-FFF2-40B4-BE49-F238E27FC236}">
                <a16:creationId xmlns:a16="http://schemas.microsoft.com/office/drawing/2014/main" id="{2D5827D2-E622-2535-32D3-F76D685FC40E}"/>
              </a:ext>
            </a:extLst>
          </p:cNvPr>
          <p:cNvSpPr txBox="1"/>
          <p:nvPr/>
        </p:nvSpPr>
        <p:spPr>
          <a:xfrm>
            <a:off x="6096000" y="1577403"/>
            <a:ext cx="1367682" cy="307777"/>
          </a:xfrm>
          <a:prstGeom prst="rect">
            <a:avLst/>
          </a:prstGeom>
          <a:noFill/>
        </p:spPr>
        <p:txBody>
          <a:bodyPr wrap="none" rtlCol="0">
            <a:spAutoFit/>
          </a:bodyPr>
          <a:lstStyle/>
          <a:p>
            <a:r>
              <a:rPr lang="en-US" sz="1400" b="1" dirty="0">
                <a:solidFill>
                  <a:srgbClr val="298FC2"/>
                </a:solidFill>
              </a:rPr>
              <a:t>Segmentation</a:t>
            </a:r>
          </a:p>
        </p:txBody>
      </p:sp>
      <p:sp>
        <p:nvSpPr>
          <p:cNvPr id="24" name="TextBox 23">
            <a:extLst>
              <a:ext uri="{FF2B5EF4-FFF2-40B4-BE49-F238E27FC236}">
                <a16:creationId xmlns:a16="http://schemas.microsoft.com/office/drawing/2014/main" id="{CACBF951-C6B3-95E9-1DEA-A807A1ABAE58}"/>
              </a:ext>
            </a:extLst>
          </p:cNvPr>
          <p:cNvSpPr txBox="1"/>
          <p:nvPr/>
        </p:nvSpPr>
        <p:spPr>
          <a:xfrm>
            <a:off x="6096000" y="3531999"/>
            <a:ext cx="1247457" cy="307777"/>
          </a:xfrm>
          <a:prstGeom prst="rect">
            <a:avLst/>
          </a:prstGeom>
          <a:noFill/>
        </p:spPr>
        <p:txBody>
          <a:bodyPr wrap="none" rtlCol="0">
            <a:spAutoFit/>
          </a:bodyPr>
          <a:lstStyle/>
          <a:p>
            <a:r>
              <a:rPr lang="en-US" sz="1400" b="1" dirty="0">
                <a:solidFill>
                  <a:srgbClr val="298FC2"/>
                </a:solidFill>
              </a:rPr>
              <a:t>Outsourcing</a:t>
            </a:r>
          </a:p>
        </p:txBody>
      </p:sp>
      <p:grpSp>
        <p:nvGrpSpPr>
          <p:cNvPr id="25" name="Group 24">
            <a:extLst>
              <a:ext uri="{FF2B5EF4-FFF2-40B4-BE49-F238E27FC236}">
                <a16:creationId xmlns:a16="http://schemas.microsoft.com/office/drawing/2014/main" id="{F476E163-E6A7-13A6-80F6-8C8C3095B898}"/>
              </a:ext>
            </a:extLst>
          </p:cNvPr>
          <p:cNvGrpSpPr/>
          <p:nvPr/>
        </p:nvGrpSpPr>
        <p:grpSpPr>
          <a:xfrm>
            <a:off x="1671381" y="3878440"/>
            <a:ext cx="3503545" cy="1547196"/>
            <a:chOff x="1671381" y="3593214"/>
            <a:chExt cx="3503545" cy="1547196"/>
          </a:xfrm>
        </p:grpSpPr>
        <p:pic>
          <p:nvPicPr>
            <p:cNvPr id="26" name="Picture 2">
              <a:extLst>
                <a:ext uri="{FF2B5EF4-FFF2-40B4-BE49-F238E27FC236}">
                  <a16:creationId xmlns:a16="http://schemas.microsoft.com/office/drawing/2014/main" id="{87BB723B-C158-D2D7-274D-DE5290744362}"/>
                </a:ext>
              </a:extLst>
            </p:cNvPr>
            <p:cNvPicPr>
              <a:picLocks noChangeAspect="1" noChangeArrowheads="1"/>
            </p:cNvPicPr>
            <p:nvPr/>
          </p:nvPicPr>
          <p:blipFill rotWithShape="1">
            <a:blip r:embed="rId8" cstate="print">
              <a:extLst>
                <a:ext uri="{28A0092B-C50C-407E-A947-70E740481C1C}">
                  <a14:useLocalDpi xmlns:a14="http://schemas.microsoft.com/office/drawing/2010/main" val="0"/>
                </a:ext>
              </a:extLst>
            </a:blip>
            <a:srcRect l="4616"/>
            <a:stretch/>
          </p:blipFill>
          <p:spPr bwMode="auto">
            <a:xfrm>
              <a:off x="1671381" y="3593214"/>
              <a:ext cx="3503545" cy="1547196"/>
            </a:xfrm>
            <a:prstGeom prst="rect">
              <a:avLst/>
            </a:prstGeom>
            <a:noFill/>
            <a:extLst>
              <a:ext uri="{909E8E84-426E-40DD-AFC4-6F175D3DCCD1}">
                <a14:hiddenFill xmlns:a14="http://schemas.microsoft.com/office/drawing/2010/main">
                  <a:solidFill>
                    <a:srgbClr val="FFFFFF"/>
                  </a:solidFill>
                </a14:hiddenFill>
              </a:ext>
            </a:extLst>
          </p:spPr>
        </p:pic>
        <p:sp>
          <p:nvSpPr>
            <p:cNvPr id="27" name="Rectangle 26">
              <a:extLst>
                <a:ext uri="{FF2B5EF4-FFF2-40B4-BE49-F238E27FC236}">
                  <a16:creationId xmlns:a16="http://schemas.microsoft.com/office/drawing/2014/main" id="{40A14592-0BAD-A1D8-CF39-AF6CE06E3772}"/>
                </a:ext>
              </a:extLst>
            </p:cNvPr>
            <p:cNvSpPr/>
            <p:nvPr/>
          </p:nvSpPr>
          <p:spPr bwMode="auto">
            <a:xfrm>
              <a:off x="1988974" y="4037776"/>
              <a:ext cx="160502" cy="115158"/>
            </a:xfrm>
            <a:prstGeom prst="rect">
              <a:avLst/>
            </a:prstGeom>
            <a:solidFill>
              <a:srgbClr val="C0F4FF"/>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dirty="0">
                <a:ln>
                  <a:noFill/>
                </a:ln>
                <a:solidFill>
                  <a:schemeClr val="tx1"/>
                </a:solidFill>
                <a:effectLst/>
                <a:latin typeface="Arial" charset="0"/>
                <a:ea typeface="ＭＳ Ｐゴシック" charset="-128"/>
              </a:endParaRPr>
            </a:p>
          </p:txBody>
        </p:sp>
      </p:grpSp>
      <p:sp>
        <p:nvSpPr>
          <p:cNvPr id="28" name="Title 1">
            <a:extLst>
              <a:ext uri="{FF2B5EF4-FFF2-40B4-BE49-F238E27FC236}">
                <a16:creationId xmlns:a16="http://schemas.microsoft.com/office/drawing/2014/main" id="{8DD9CF23-2D40-7BFA-BE76-10484880C784}"/>
              </a:ext>
            </a:extLst>
          </p:cNvPr>
          <p:cNvSpPr>
            <a:spLocks noGrp="1"/>
          </p:cNvSpPr>
          <p:nvPr>
            <p:ph type="title"/>
          </p:nvPr>
        </p:nvSpPr>
        <p:spPr>
          <a:xfrm>
            <a:off x="422820" y="228600"/>
            <a:ext cx="10918280" cy="838200"/>
          </a:xfrm>
        </p:spPr>
        <p:txBody>
          <a:bodyPr/>
          <a:lstStyle/>
          <a:p>
            <a:r>
              <a:rPr lang="en-US" dirty="0"/>
              <a:t>Scale &amp; optimize</a:t>
            </a:r>
          </a:p>
        </p:txBody>
      </p:sp>
      <p:sp>
        <p:nvSpPr>
          <p:cNvPr id="2" name="TextBox 1">
            <a:extLst>
              <a:ext uri="{FF2B5EF4-FFF2-40B4-BE49-F238E27FC236}">
                <a16:creationId xmlns:a16="http://schemas.microsoft.com/office/drawing/2014/main" id="{9E1814CB-13D0-8D8B-D3E5-08F3916C461B}"/>
              </a:ext>
            </a:extLst>
          </p:cNvPr>
          <p:cNvSpPr txBox="1"/>
          <p:nvPr/>
        </p:nvSpPr>
        <p:spPr>
          <a:xfrm>
            <a:off x="5204530" y="6588644"/>
            <a:ext cx="1036471" cy="246221"/>
          </a:xfrm>
          <a:prstGeom prst="rect">
            <a:avLst/>
          </a:prstGeom>
          <a:noFill/>
        </p:spPr>
        <p:txBody>
          <a:bodyPr wrap="square">
            <a:spAutoFit/>
          </a:bodyPr>
          <a:lstStyle/>
          <a:p>
            <a:pPr marL="0" marR="0" lvl="0" indent="0" algn="l" defTabSz="914400" rtl="0" eaLnBrk="1" fontAlgn="base" latinLnBrk="0" hangingPunct="1">
              <a:lnSpc>
                <a:spcPct val="100000"/>
              </a:lnSpc>
              <a:spcBef>
                <a:spcPts val="372"/>
              </a:spcBef>
              <a:spcAft>
                <a:spcPct val="0"/>
              </a:spcAft>
              <a:buClrTx/>
              <a:buSzTx/>
              <a:buFontTx/>
              <a:buNone/>
              <a:tabLst/>
              <a:defRPr/>
            </a:pPr>
            <a:r>
              <a:rPr lang="en-US" sz="1000" dirty="0">
                <a:solidFill>
                  <a:srgbClr val="000000"/>
                </a:solidFill>
                <a:latin typeface="Arial"/>
              </a:rPr>
              <a:t>1174561.1.0</a:t>
            </a:r>
          </a:p>
        </p:txBody>
      </p:sp>
    </p:spTree>
    <p:custDataLst>
      <p:tags r:id="rId1"/>
    </p:custDataLst>
    <p:extLst>
      <p:ext uri="{BB962C8B-B14F-4D97-AF65-F5344CB8AC3E}">
        <p14:creationId xmlns:p14="http://schemas.microsoft.com/office/powerpoint/2010/main" val="53770504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lide Number Placeholder 8"/>
          <p:cNvSpPr>
            <a:spLocks noGrp="1"/>
          </p:cNvSpPr>
          <p:nvPr>
            <p:ph type="sldNum" sz="quarter" idx="14"/>
          </p:nvPr>
        </p:nvSpPr>
        <p:spPr>
          <a:xfrm>
            <a:off x="0" y="6382513"/>
            <a:ext cx="437173" cy="268288"/>
          </a:xfrm>
        </p:spPr>
        <p:txBody>
          <a:bodyPr/>
          <a:lstStyle/>
          <a:p>
            <a:pPr>
              <a:defRPr/>
            </a:pPr>
            <a:fld id="{E6474CC2-1230-4213-AD1A-4B2FEEABA7A1}" type="slidenum">
              <a:rPr lang="en-US" smtClean="0"/>
              <a:pPr>
                <a:defRPr/>
              </a:pPr>
              <a:t>21</a:t>
            </a:fld>
            <a:endParaRPr lang="en-US" dirty="0"/>
          </a:p>
        </p:txBody>
      </p:sp>
      <p:sp>
        <p:nvSpPr>
          <p:cNvPr id="2" name="Oval 1">
            <a:extLst>
              <a:ext uri="{FF2B5EF4-FFF2-40B4-BE49-F238E27FC236}">
                <a16:creationId xmlns:a16="http://schemas.microsoft.com/office/drawing/2014/main" id="{2A69798C-7786-8DCD-6EEB-9570AA5E0D4E}"/>
              </a:ext>
            </a:extLst>
          </p:cNvPr>
          <p:cNvSpPr/>
          <p:nvPr/>
        </p:nvSpPr>
        <p:spPr>
          <a:xfrm rot="11021569">
            <a:off x="1222396" y="2530011"/>
            <a:ext cx="2730538" cy="2425869"/>
          </a:xfrm>
          <a:prstGeom prst="ellipse">
            <a:avLst/>
          </a:prstGeom>
          <a:noFill/>
          <a:ln w="19050" cap="rnd">
            <a:solidFill>
              <a:schemeClr val="bg1">
                <a:lumMod val="8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algn="l" rtl="0" fontAlgn="base">
              <a:spcBef>
                <a:spcPct val="0"/>
              </a:spcBef>
              <a:spcAft>
                <a:spcPct val="0"/>
              </a:spcAft>
              <a:defRPr sz="1500" kern="1200">
                <a:solidFill>
                  <a:schemeClr val="lt1"/>
                </a:solidFill>
                <a:latin typeface="+mn-lt"/>
                <a:ea typeface="+mn-ea"/>
                <a:cs typeface="+mn-cs"/>
              </a:defRPr>
            </a:lvl1pPr>
            <a:lvl2pPr marL="566038" algn="l" rtl="0" fontAlgn="base">
              <a:spcBef>
                <a:spcPct val="0"/>
              </a:spcBef>
              <a:spcAft>
                <a:spcPct val="0"/>
              </a:spcAft>
              <a:defRPr sz="1500" kern="1200">
                <a:solidFill>
                  <a:schemeClr val="lt1"/>
                </a:solidFill>
                <a:latin typeface="+mn-lt"/>
                <a:ea typeface="+mn-ea"/>
                <a:cs typeface="+mn-cs"/>
              </a:defRPr>
            </a:lvl2pPr>
            <a:lvl3pPr marL="1132076" algn="l" rtl="0" fontAlgn="base">
              <a:spcBef>
                <a:spcPct val="0"/>
              </a:spcBef>
              <a:spcAft>
                <a:spcPct val="0"/>
              </a:spcAft>
              <a:defRPr sz="1500" kern="1200">
                <a:solidFill>
                  <a:schemeClr val="lt1"/>
                </a:solidFill>
                <a:latin typeface="+mn-lt"/>
                <a:ea typeface="+mn-ea"/>
                <a:cs typeface="+mn-cs"/>
              </a:defRPr>
            </a:lvl3pPr>
            <a:lvl4pPr marL="1698112" algn="l" rtl="0" fontAlgn="base">
              <a:spcBef>
                <a:spcPct val="0"/>
              </a:spcBef>
              <a:spcAft>
                <a:spcPct val="0"/>
              </a:spcAft>
              <a:defRPr sz="1500" kern="1200">
                <a:solidFill>
                  <a:schemeClr val="lt1"/>
                </a:solidFill>
                <a:latin typeface="+mn-lt"/>
                <a:ea typeface="+mn-ea"/>
                <a:cs typeface="+mn-cs"/>
              </a:defRPr>
            </a:lvl4pPr>
            <a:lvl5pPr marL="2264150" algn="l" rtl="0" fontAlgn="base">
              <a:spcBef>
                <a:spcPct val="0"/>
              </a:spcBef>
              <a:spcAft>
                <a:spcPct val="0"/>
              </a:spcAft>
              <a:defRPr sz="1500" kern="1200">
                <a:solidFill>
                  <a:schemeClr val="lt1"/>
                </a:solidFill>
                <a:latin typeface="+mn-lt"/>
                <a:ea typeface="+mn-ea"/>
                <a:cs typeface="+mn-cs"/>
              </a:defRPr>
            </a:lvl5pPr>
            <a:lvl6pPr marL="2830188" algn="l" defTabSz="1132076" rtl="0" eaLnBrk="1" latinLnBrk="0" hangingPunct="1">
              <a:defRPr sz="1500" kern="1200">
                <a:solidFill>
                  <a:schemeClr val="lt1"/>
                </a:solidFill>
                <a:latin typeface="+mn-lt"/>
                <a:ea typeface="+mn-ea"/>
                <a:cs typeface="+mn-cs"/>
              </a:defRPr>
            </a:lvl6pPr>
            <a:lvl7pPr marL="3396226" algn="l" defTabSz="1132076" rtl="0" eaLnBrk="1" latinLnBrk="0" hangingPunct="1">
              <a:defRPr sz="1500" kern="1200">
                <a:solidFill>
                  <a:schemeClr val="lt1"/>
                </a:solidFill>
                <a:latin typeface="+mn-lt"/>
                <a:ea typeface="+mn-ea"/>
                <a:cs typeface="+mn-cs"/>
              </a:defRPr>
            </a:lvl7pPr>
            <a:lvl8pPr marL="3962262" algn="l" defTabSz="1132076" rtl="0" eaLnBrk="1" latinLnBrk="0" hangingPunct="1">
              <a:defRPr sz="1500" kern="1200">
                <a:solidFill>
                  <a:schemeClr val="lt1"/>
                </a:solidFill>
                <a:latin typeface="+mn-lt"/>
                <a:ea typeface="+mn-ea"/>
                <a:cs typeface="+mn-cs"/>
              </a:defRPr>
            </a:lvl8pPr>
            <a:lvl9pPr marL="4528300" algn="l" defTabSz="1132076" rtl="0" eaLnBrk="1" latinLnBrk="0" hangingPunct="1">
              <a:defRPr sz="1500" kern="1200">
                <a:solidFill>
                  <a:schemeClr val="lt1"/>
                </a:solidFill>
                <a:latin typeface="+mn-lt"/>
                <a:ea typeface="+mn-ea"/>
                <a:cs typeface="+mn-cs"/>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200" b="0" i="0" u="none" strike="noStrike" kern="1200" cap="none" spc="0" normalizeH="0" baseline="0" noProof="0">
              <a:ln>
                <a:noFill/>
              </a:ln>
              <a:solidFill>
                <a:srgbClr val="FFFFFF"/>
              </a:solidFill>
              <a:effectLst/>
              <a:uLnTx/>
              <a:uFillTx/>
              <a:latin typeface="Arial"/>
              <a:ea typeface="+mn-ea"/>
              <a:cs typeface="+mn-cs"/>
            </a:endParaRPr>
          </a:p>
        </p:txBody>
      </p:sp>
      <p:cxnSp>
        <p:nvCxnSpPr>
          <p:cNvPr id="3" name="Straight Connector 2">
            <a:extLst>
              <a:ext uri="{FF2B5EF4-FFF2-40B4-BE49-F238E27FC236}">
                <a16:creationId xmlns:a16="http://schemas.microsoft.com/office/drawing/2014/main" id="{7E104318-8050-2AB1-A601-2C836375AA8C}"/>
              </a:ext>
            </a:extLst>
          </p:cNvPr>
          <p:cNvCxnSpPr>
            <a:cxnSpLocks/>
          </p:cNvCxnSpPr>
          <p:nvPr/>
        </p:nvCxnSpPr>
        <p:spPr>
          <a:xfrm>
            <a:off x="4003829" y="3743267"/>
            <a:ext cx="3458692" cy="0"/>
          </a:xfrm>
          <a:prstGeom prst="line">
            <a:avLst/>
          </a:prstGeom>
          <a:ln w="15875">
            <a:solidFill>
              <a:srgbClr val="333F48"/>
            </a:solidFill>
            <a:headEnd type="none" w="med" len="med"/>
            <a:tailEnd type="oval" w="med" len="med"/>
          </a:ln>
        </p:spPr>
        <p:style>
          <a:lnRef idx="1">
            <a:schemeClr val="accent1"/>
          </a:lnRef>
          <a:fillRef idx="0">
            <a:schemeClr val="accent1"/>
          </a:fillRef>
          <a:effectRef idx="0">
            <a:schemeClr val="accent1"/>
          </a:effectRef>
          <a:fontRef idx="minor">
            <a:schemeClr val="tx1"/>
          </a:fontRef>
        </p:style>
      </p:cxnSp>
      <p:sp>
        <p:nvSpPr>
          <p:cNvPr id="4" name="Title 1">
            <a:extLst>
              <a:ext uri="{FF2B5EF4-FFF2-40B4-BE49-F238E27FC236}">
                <a16:creationId xmlns:a16="http://schemas.microsoft.com/office/drawing/2014/main" id="{00AD0BF5-AD8E-C11B-3194-F3E85C7B8BEF}"/>
              </a:ext>
            </a:extLst>
          </p:cNvPr>
          <p:cNvSpPr>
            <a:spLocks noGrp="1"/>
          </p:cNvSpPr>
          <p:nvPr>
            <p:ph type="title"/>
          </p:nvPr>
        </p:nvSpPr>
        <p:spPr>
          <a:xfrm>
            <a:off x="422820" y="228600"/>
            <a:ext cx="11520824" cy="838200"/>
          </a:xfrm>
        </p:spPr>
        <p:txBody>
          <a:bodyPr/>
          <a:lstStyle/>
          <a:p>
            <a:r>
              <a:rPr lang="en-US"/>
              <a:t>Gain traction with </a:t>
            </a:r>
            <a:r>
              <a:rPr lang="en-US" err="1"/>
              <a:t>GrowthTech</a:t>
            </a:r>
            <a:br>
              <a:rPr lang="en-US" sz="1800" b="1" i="0" u="none" strike="noStrike">
                <a:solidFill>
                  <a:srgbClr val="333F48"/>
                </a:solidFill>
                <a:effectLst/>
                <a:latin typeface="Arial" panose="020B0604020202020204" pitchFamily="34" charset="0"/>
              </a:rPr>
            </a:br>
            <a:r>
              <a:rPr lang="en-US" sz="2000" b="1" u="none" strike="noStrike">
                <a:solidFill>
                  <a:srgbClr val="768692"/>
                </a:solidFill>
                <a:effectLst/>
                <a:latin typeface="Arial" panose="020B0604020202020204" pitchFamily="34" charset="0"/>
              </a:rPr>
              <a:t>Automate how you execute, optimize and track business development initiatives, deepen client relationships and capture 360-degree customer data for actionable insights</a:t>
            </a:r>
            <a:r>
              <a:rPr lang="en-US" sz="1800" b="0" i="0">
                <a:solidFill>
                  <a:srgbClr val="000000"/>
                </a:solidFill>
                <a:effectLst/>
                <a:latin typeface="Arial" panose="020B0604020202020204" pitchFamily="34" charset="0"/>
              </a:rPr>
              <a:t>​</a:t>
            </a:r>
            <a:endParaRPr lang="en-US"/>
          </a:p>
        </p:txBody>
      </p:sp>
      <p:grpSp>
        <p:nvGrpSpPr>
          <p:cNvPr id="5" name="Group 4">
            <a:extLst>
              <a:ext uri="{FF2B5EF4-FFF2-40B4-BE49-F238E27FC236}">
                <a16:creationId xmlns:a16="http://schemas.microsoft.com/office/drawing/2014/main" id="{E1D10DA0-5219-7768-598A-85CE9FBED16F}"/>
              </a:ext>
            </a:extLst>
          </p:cNvPr>
          <p:cNvGrpSpPr/>
          <p:nvPr/>
        </p:nvGrpSpPr>
        <p:grpSpPr>
          <a:xfrm>
            <a:off x="6129490" y="2284079"/>
            <a:ext cx="2926080" cy="2926080"/>
            <a:chOff x="5728511" y="1629339"/>
            <a:chExt cx="3633540" cy="3633536"/>
          </a:xfrm>
        </p:grpSpPr>
        <p:sp>
          <p:nvSpPr>
            <p:cNvPr id="7" name="Oval 6">
              <a:extLst>
                <a:ext uri="{FF2B5EF4-FFF2-40B4-BE49-F238E27FC236}">
                  <a16:creationId xmlns:a16="http://schemas.microsoft.com/office/drawing/2014/main" id="{3F345B7C-8350-4FE4-2501-2FDAEEFB034E}"/>
                </a:ext>
              </a:extLst>
            </p:cNvPr>
            <p:cNvSpPr/>
            <p:nvPr/>
          </p:nvSpPr>
          <p:spPr>
            <a:xfrm rot="11021569">
              <a:off x="5728511" y="1629339"/>
              <a:ext cx="3633540" cy="3633536"/>
            </a:xfrm>
            <a:prstGeom prst="ellipse">
              <a:avLst/>
            </a:prstGeom>
            <a:noFill/>
            <a:ln w="19050" cap="rnd">
              <a:solidFill>
                <a:schemeClr val="bg1">
                  <a:lumMod val="8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algn="l" rtl="0" fontAlgn="base">
                <a:spcBef>
                  <a:spcPct val="0"/>
                </a:spcBef>
                <a:spcAft>
                  <a:spcPct val="0"/>
                </a:spcAft>
                <a:defRPr sz="1500" kern="1200">
                  <a:solidFill>
                    <a:schemeClr val="lt1"/>
                  </a:solidFill>
                  <a:latin typeface="+mn-lt"/>
                  <a:ea typeface="+mn-ea"/>
                  <a:cs typeface="+mn-cs"/>
                </a:defRPr>
              </a:lvl1pPr>
              <a:lvl2pPr marL="566038" algn="l" rtl="0" fontAlgn="base">
                <a:spcBef>
                  <a:spcPct val="0"/>
                </a:spcBef>
                <a:spcAft>
                  <a:spcPct val="0"/>
                </a:spcAft>
                <a:defRPr sz="1500" kern="1200">
                  <a:solidFill>
                    <a:schemeClr val="lt1"/>
                  </a:solidFill>
                  <a:latin typeface="+mn-lt"/>
                  <a:ea typeface="+mn-ea"/>
                  <a:cs typeface="+mn-cs"/>
                </a:defRPr>
              </a:lvl2pPr>
              <a:lvl3pPr marL="1132076" algn="l" rtl="0" fontAlgn="base">
                <a:spcBef>
                  <a:spcPct val="0"/>
                </a:spcBef>
                <a:spcAft>
                  <a:spcPct val="0"/>
                </a:spcAft>
                <a:defRPr sz="1500" kern="1200">
                  <a:solidFill>
                    <a:schemeClr val="lt1"/>
                  </a:solidFill>
                  <a:latin typeface="+mn-lt"/>
                  <a:ea typeface="+mn-ea"/>
                  <a:cs typeface="+mn-cs"/>
                </a:defRPr>
              </a:lvl3pPr>
              <a:lvl4pPr marL="1698112" algn="l" rtl="0" fontAlgn="base">
                <a:spcBef>
                  <a:spcPct val="0"/>
                </a:spcBef>
                <a:spcAft>
                  <a:spcPct val="0"/>
                </a:spcAft>
                <a:defRPr sz="1500" kern="1200">
                  <a:solidFill>
                    <a:schemeClr val="lt1"/>
                  </a:solidFill>
                  <a:latin typeface="+mn-lt"/>
                  <a:ea typeface="+mn-ea"/>
                  <a:cs typeface="+mn-cs"/>
                </a:defRPr>
              </a:lvl4pPr>
              <a:lvl5pPr marL="2264150" algn="l" rtl="0" fontAlgn="base">
                <a:spcBef>
                  <a:spcPct val="0"/>
                </a:spcBef>
                <a:spcAft>
                  <a:spcPct val="0"/>
                </a:spcAft>
                <a:defRPr sz="1500" kern="1200">
                  <a:solidFill>
                    <a:schemeClr val="lt1"/>
                  </a:solidFill>
                  <a:latin typeface="+mn-lt"/>
                  <a:ea typeface="+mn-ea"/>
                  <a:cs typeface="+mn-cs"/>
                </a:defRPr>
              </a:lvl5pPr>
              <a:lvl6pPr marL="2830188" algn="l" defTabSz="1132076" rtl="0" eaLnBrk="1" latinLnBrk="0" hangingPunct="1">
                <a:defRPr sz="1500" kern="1200">
                  <a:solidFill>
                    <a:schemeClr val="lt1"/>
                  </a:solidFill>
                  <a:latin typeface="+mn-lt"/>
                  <a:ea typeface="+mn-ea"/>
                  <a:cs typeface="+mn-cs"/>
                </a:defRPr>
              </a:lvl6pPr>
              <a:lvl7pPr marL="3396226" algn="l" defTabSz="1132076" rtl="0" eaLnBrk="1" latinLnBrk="0" hangingPunct="1">
                <a:defRPr sz="1500" kern="1200">
                  <a:solidFill>
                    <a:schemeClr val="lt1"/>
                  </a:solidFill>
                  <a:latin typeface="+mn-lt"/>
                  <a:ea typeface="+mn-ea"/>
                  <a:cs typeface="+mn-cs"/>
                </a:defRPr>
              </a:lvl7pPr>
              <a:lvl8pPr marL="3962262" algn="l" defTabSz="1132076" rtl="0" eaLnBrk="1" latinLnBrk="0" hangingPunct="1">
                <a:defRPr sz="1500" kern="1200">
                  <a:solidFill>
                    <a:schemeClr val="lt1"/>
                  </a:solidFill>
                  <a:latin typeface="+mn-lt"/>
                  <a:ea typeface="+mn-ea"/>
                  <a:cs typeface="+mn-cs"/>
                </a:defRPr>
              </a:lvl8pPr>
              <a:lvl9pPr marL="4528300" algn="l" defTabSz="1132076" rtl="0" eaLnBrk="1" latinLnBrk="0" hangingPunct="1">
                <a:defRPr sz="1500" kern="1200">
                  <a:solidFill>
                    <a:schemeClr val="lt1"/>
                  </a:solidFill>
                  <a:latin typeface="+mn-lt"/>
                  <a:ea typeface="+mn-ea"/>
                  <a:cs typeface="+mn-cs"/>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200" b="0" i="0" u="none" strike="noStrike" kern="1200" cap="none" spc="0" normalizeH="0" baseline="0" noProof="0">
                <a:ln>
                  <a:noFill/>
                </a:ln>
                <a:solidFill>
                  <a:srgbClr val="FFFFFF"/>
                </a:solidFill>
                <a:effectLst/>
                <a:uLnTx/>
                <a:uFillTx/>
                <a:latin typeface="Arial"/>
                <a:ea typeface="+mn-ea"/>
                <a:cs typeface="+mn-cs"/>
              </a:endParaRPr>
            </a:p>
          </p:txBody>
        </p:sp>
        <p:sp>
          <p:nvSpPr>
            <p:cNvPr id="8" name="Oval 7">
              <a:extLst>
                <a:ext uri="{FF2B5EF4-FFF2-40B4-BE49-F238E27FC236}">
                  <a16:creationId xmlns:a16="http://schemas.microsoft.com/office/drawing/2014/main" id="{C16123B4-51F9-E269-99DD-926BC09B36A9}"/>
                </a:ext>
              </a:extLst>
            </p:cNvPr>
            <p:cNvSpPr/>
            <p:nvPr/>
          </p:nvSpPr>
          <p:spPr>
            <a:xfrm rot="10155070">
              <a:off x="5866505" y="1756072"/>
              <a:ext cx="3359200" cy="3359198"/>
            </a:xfrm>
            <a:prstGeom prst="ellipse">
              <a:avLst/>
            </a:prstGeom>
            <a:noFill/>
            <a:ln w="19050">
              <a:solidFill>
                <a:schemeClr val="bg1">
                  <a:lumMod val="6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algn="l" rtl="0" fontAlgn="base">
                <a:spcBef>
                  <a:spcPct val="0"/>
                </a:spcBef>
                <a:spcAft>
                  <a:spcPct val="0"/>
                </a:spcAft>
                <a:defRPr sz="1500" kern="1200">
                  <a:solidFill>
                    <a:schemeClr val="lt1"/>
                  </a:solidFill>
                  <a:latin typeface="+mn-lt"/>
                  <a:ea typeface="+mn-ea"/>
                  <a:cs typeface="+mn-cs"/>
                </a:defRPr>
              </a:lvl1pPr>
              <a:lvl2pPr marL="566038" algn="l" rtl="0" fontAlgn="base">
                <a:spcBef>
                  <a:spcPct val="0"/>
                </a:spcBef>
                <a:spcAft>
                  <a:spcPct val="0"/>
                </a:spcAft>
                <a:defRPr sz="1500" kern="1200">
                  <a:solidFill>
                    <a:schemeClr val="lt1"/>
                  </a:solidFill>
                  <a:latin typeface="+mn-lt"/>
                  <a:ea typeface="+mn-ea"/>
                  <a:cs typeface="+mn-cs"/>
                </a:defRPr>
              </a:lvl2pPr>
              <a:lvl3pPr marL="1132076" algn="l" rtl="0" fontAlgn="base">
                <a:spcBef>
                  <a:spcPct val="0"/>
                </a:spcBef>
                <a:spcAft>
                  <a:spcPct val="0"/>
                </a:spcAft>
                <a:defRPr sz="1500" kern="1200">
                  <a:solidFill>
                    <a:schemeClr val="lt1"/>
                  </a:solidFill>
                  <a:latin typeface="+mn-lt"/>
                  <a:ea typeface="+mn-ea"/>
                  <a:cs typeface="+mn-cs"/>
                </a:defRPr>
              </a:lvl3pPr>
              <a:lvl4pPr marL="1698112" algn="l" rtl="0" fontAlgn="base">
                <a:spcBef>
                  <a:spcPct val="0"/>
                </a:spcBef>
                <a:spcAft>
                  <a:spcPct val="0"/>
                </a:spcAft>
                <a:defRPr sz="1500" kern="1200">
                  <a:solidFill>
                    <a:schemeClr val="lt1"/>
                  </a:solidFill>
                  <a:latin typeface="+mn-lt"/>
                  <a:ea typeface="+mn-ea"/>
                  <a:cs typeface="+mn-cs"/>
                </a:defRPr>
              </a:lvl4pPr>
              <a:lvl5pPr marL="2264150" algn="l" rtl="0" fontAlgn="base">
                <a:spcBef>
                  <a:spcPct val="0"/>
                </a:spcBef>
                <a:spcAft>
                  <a:spcPct val="0"/>
                </a:spcAft>
                <a:defRPr sz="1500" kern="1200">
                  <a:solidFill>
                    <a:schemeClr val="lt1"/>
                  </a:solidFill>
                  <a:latin typeface="+mn-lt"/>
                  <a:ea typeface="+mn-ea"/>
                  <a:cs typeface="+mn-cs"/>
                </a:defRPr>
              </a:lvl5pPr>
              <a:lvl6pPr marL="2830188" algn="l" defTabSz="1132076" rtl="0" eaLnBrk="1" latinLnBrk="0" hangingPunct="1">
                <a:defRPr sz="1500" kern="1200">
                  <a:solidFill>
                    <a:schemeClr val="lt1"/>
                  </a:solidFill>
                  <a:latin typeface="+mn-lt"/>
                  <a:ea typeface="+mn-ea"/>
                  <a:cs typeface="+mn-cs"/>
                </a:defRPr>
              </a:lvl6pPr>
              <a:lvl7pPr marL="3396226" algn="l" defTabSz="1132076" rtl="0" eaLnBrk="1" latinLnBrk="0" hangingPunct="1">
                <a:defRPr sz="1500" kern="1200">
                  <a:solidFill>
                    <a:schemeClr val="lt1"/>
                  </a:solidFill>
                  <a:latin typeface="+mn-lt"/>
                  <a:ea typeface="+mn-ea"/>
                  <a:cs typeface="+mn-cs"/>
                </a:defRPr>
              </a:lvl7pPr>
              <a:lvl8pPr marL="3962262" algn="l" defTabSz="1132076" rtl="0" eaLnBrk="1" latinLnBrk="0" hangingPunct="1">
                <a:defRPr sz="1500" kern="1200">
                  <a:solidFill>
                    <a:schemeClr val="lt1"/>
                  </a:solidFill>
                  <a:latin typeface="+mn-lt"/>
                  <a:ea typeface="+mn-ea"/>
                  <a:cs typeface="+mn-cs"/>
                </a:defRPr>
              </a:lvl8pPr>
              <a:lvl9pPr marL="4528300" algn="l" defTabSz="1132076" rtl="0" eaLnBrk="1" latinLnBrk="0" hangingPunct="1">
                <a:defRPr sz="1500" kern="1200">
                  <a:solidFill>
                    <a:schemeClr val="lt1"/>
                  </a:solidFill>
                  <a:latin typeface="+mn-lt"/>
                  <a:ea typeface="+mn-ea"/>
                  <a:cs typeface="+mn-cs"/>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200" b="0" i="0" u="none" strike="noStrike" kern="1200" cap="none" spc="0" normalizeH="0" baseline="0" noProof="0">
                <a:ln>
                  <a:noFill/>
                </a:ln>
                <a:solidFill>
                  <a:srgbClr val="FFFFFF"/>
                </a:solidFill>
                <a:effectLst/>
                <a:uLnTx/>
                <a:uFillTx/>
                <a:latin typeface="Arial"/>
                <a:ea typeface="+mn-ea"/>
                <a:cs typeface="+mn-cs"/>
              </a:endParaRPr>
            </a:p>
          </p:txBody>
        </p:sp>
        <p:sp>
          <p:nvSpPr>
            <p:cNvPr id="10" name="Oval 9">
              <a:extLst>
                <a:ext uri="{FF2B5EF4-FFF2-40B4-BE49-F238E27FC236}">
                  <a16:creationId xmlns:a16="http://schemas.microsoft.com/office/drawing/2014/main" id="{E18EFF71-9FC1-0822-88B1-B1840FF48C62}"/>
                </a:ext>
              </a:extLst>
            </p:cNvPr>
            <p:cNvSpPr/>
            <p:nvPr/>
          </p:nvSpPr>
          <p:spPr>
            <a:xfrm>
              <a:off x="6207599" y="2073715"/>
              <a:ext cx="2670365" cy="2670365"/>
            </a:xfrm>
            <a:prstGeom prst="ellipse">
              <a:avLst/>
            </a:prstGeom>
            <a:solidFill>
              <a:srgbClr val="EAEAEA"/>
            </a:solidFill>
            <a:ln w="28575">
              <a:no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algn="l" rtl="0" fontAlgn="base">
                <a:spcBef>
                  <a:spcPct val="0"/>
                </a:spcBef>
                <a:spcAft>
                  <a:spcPct val="0"/>
                </a:spcAft>
                <a:defRPr sz="1500" kern="1200">
                  <a:solidFill>
                    <a:schemeClr val="lt1"/>
                  </a:solidFill>
                  <a:latin typeface="+mn-lt"/>
                  <a:ea typeface="+mn-ea"/>
                  <a:cs typeface="+mn-cs"/>
                </a:defRPr>
              </a:lvl1pPr>
              <a:lvl2pPr marL="566038" algn="l" rtl="0" fontAlgn="base">
                <a:spcBef>
                  <a:spcPct val="0"/>
                </a:spcBef>
                <a:spcAft>
                  <a:spcPct val="0"/>
                </a:spcAft>
                <a:defRPr sz="1500" kern="1200">
                  <a:solidFill>
                    <a:schemeClr val="lt1"/>
                  </a:solidFill>
                  <a:latin typeface="+mn-lt"/>
                  <a:ea typeface="+mn-ea"/>
                  <a:cs typeface="+mn-cs"/>
                </a:defRPr>
              </a:lvl2pPr>
              <a:lvl3pPr marL="1132076" algn="l" rtl="0" fontAlgn="base">
                <a:spcBef>
                  <a:spcPct val="0"/>
                </a:spcBef>
                <a:spcAft>
                  <a:spcPct val="0"/>
                </a:spcAft>
                <a:defRPr sz="1500" kern="1200">
                  <a:solidFill>
                    <a:schemeClr val="lt1"/>
                  </a:solidFill>
                  <a:latin typeface="+mn-lt"/>
                  <a:ea typeface="+mn-ea"/>
                  <a:cs typeface="+mn-cs"/>
                </a:defRPr>
              </a:lvl3pPr>
              <a:lvl4pPr marL="1698112" algn="l" rtl="0" fontAlgn="base">
                <a:spcBef>
                  <a:spcPct val="0"/>
                </a:spcBef>
                <a:spcAft>
                  <a:spcPct val="0"/>
                </a:spcAft>
                <a:defRPr sz="1500" kern="1200">
                  <a:solidFill>
                    <a:schemeClr val="lt1"/>
                  </a:solidFill>
                  <a:latin typeface="+mn-lt"/>
                  <a:ea typeface="+mn-ea"/>
                  <a:cs typeface="+mn-cs"/>
                </a:defRPr>
              </a:lvl4pPr>
              <a:lvl5pPr marL="2264150" algn="l" rtl="0" fontAlgn="base">
                <a:spcBef>
                  <a:spcPct val="0"/>
                </a:spcBef>
                <a:spcAft>
                  <a:spcPct val="0"/>
                </a:spcAft>
                <a:defRPr sz="1500" kern="1200">
                  <a:solidFill>
                    <a:schemeClr val="lt1"/>
                  </a:solidFill>
                  <a:latin typeface="+mn-lt"/>
                  <a:ea typeface="+mn-ea"/>
                  <a:cs typeface="+mn-cs"/>
                </a:defRPr>
              </a:lvl5pPr>
              <a:lvl6pPr marL="2830188" algn="l" defTabSz="1132076" rtl="0" eaLnBrk="1" latinLnBrk="0" hangingPunct="1">
                <a:defRPr sz="1500" kern="1200">
                  <a:solidFill>
                    <a:schemeClr val="lt1"/>
                  </a:solidFill>
                  <a:latin typeface="+mn-lt"/>
                  <a:ea typeface="+mn-ea"/>
                  <a:cs typeface="+mn-cs"/>
                </a:defRPr>
              </a:lvl6pPr>
              <a:lvl7pPr marL="3396226" algn="l" defTabSz="1132076" rtl="0" eaLnBrk="1" latinLnBrk="0" hangingPunct="1">
                <a:defRPr sz="1500" kern="1200">
                  <a:solidFill>
                    <a:schemeClr val="lt1"/>
                  </a:solidFill>
                  <a:latin typeface="+mn-lt"/>
                  <a:ea typeface="+mn-ea"/>
                  <a:cs typeface="+mn-cs"/>
                </a:defRPr>
              </a:lvl7pPr>
              <a:lvl8pPr marL="3962262" algn="l" defTabSz="1132076" rtl="0" eaLnBrk="1" latinLnBrk="0" hangingPunct="1">
                <a:defRPr sz="1500" kern="1200">
                  <a:solidFill>
                    <a:schemeClr val="lt1"/>
                  </a:solidFill>
                  <a:latin typeface="+mn-lt"/>
                  <a:ea typeface="+mn-ea"/>
                  <a:cs typeface="+mn-cs"/>
                </a:defRPr>
              </a:lvl8pPr>
              <a:lvl9pPr marL="4528300" algn="l" defTabSz="1132076" rtl="0" eaLnBrk="1" latinLnBrk="0" hangingPunct="1">
                <a:defRPr sz="1500" kern="1200">
                  <a:solidFill>
                    <a:schemeClr val="lt1"/>
                  </a:solidFill>
                  <a:latin typeface="+mn-lt"/>
                  <a:ea typeface="+mn-ea"/>
                  <a:cs typeface="+mn-cs"/>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200" b="0" i="0" u="none" strike="noStrike" kern="1200" cap="none" spc="0" normalizeH="0" baseline="0" noProof="0">
                <a:ln>
                  <a:noFill/>
                </a:ln>
                <a:solidFill>
                  <a:srgbClr val="FFFFFF"/>
                </a:solidFill>
                <a:effectLst/>
                <a:uLnTx/>
                <a:uFillTx/>
                <a:latin typeface="Arial"/>
                <a:ea typeface="+mn-ea"/>
                <a:cs typeface="+mn-cs"/>
              </a:endParaRPr>
            </a:p>
          </p:txBody>
        </p:sp>
        <p:sp>
          <p:nvSpPr>
            <p:cNvPr id="11" name="Oval 10">
              <a:extLst>
                <a:ext uri="{FF2B5EF4-FFF2-40B4-BE49-F238E27FC236}">
                  <a16:creationId xmlns:a16="http://schemas.microsoft.com/office/drawing/2014/main" id="{82003966-3D21-A97A-2879-953D6525A7A6}"/>
                </a:ext>
              </a:extLst>
            </p:cNvPr>
            <p:cNvSpPr/>
            <p:nvPr/>
          </p:nvSpPr>
          <p:spPr>
            <a:xfrm>
              <a:off x="6793284" y="2665174"/>
              <a:ext cx="1498997" cy="1498992"/>
            </a:xfrm>
            <a:prstGeom prst="ellipse">
              <a:avLst/>
            </a:prstGeom>
            <a:solidFill>
              <a:srgbClr val="333F48"/>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defPPr>
                <a:defRPr lang="en-US"/>
              </a:defPPr>
              <a:lvl1pPr algn="l" rtl="0" fontAlgn="base">
                <a:spcBef>
                  <a:spcPct val="0"/>
                </a:spcBef>
                <a:spcAft>
                  <a:spcPct val="0"/>
                </a:spcAft>
                <a:defRPr sz="1500" kern="1200">
                  <a:solidFill>
                    <a:schemeClr val="lt1"/>
                  </a:solidFill>
                  <a:latin typeface="+mn-lt"/>
                  <a:ea typeface="+mn-ea"/>
                  <a:cs typeface="+mn-cs"/>
                </a:defRPr>
              </a:lvl1pPr>
              <a:lvl2pPr marL="566038" algn="l" rtl="0" fontAlgn="base">
                <a:spcBef>
                  <a:spcPct val="0"/>
                </a:spcBef>
                <a:spcAft>
                  <a:spcPct val="0"/>
                </a:spcAft>
                <a:defRPr sz="1500" kern="1200">
                  <a:solidFill>
                    <a:schemeClr val="lt1"/>
                  </a:solidFill>
                  <a:latin typeface="+mn-lt"/>
                  <a:ea typeface="+mn-ea"/>
                  <a:cs typeface="+mn-cs"/>
                </a:defRPr>
              </a:lvl2pPr>
              <a:lvl3pPr marL="1132076" algn="l" rtl="0" fontAlgn="base">
                <a:spcBef>
                  <a:spcPct val="0"/>
                </a:spcBef>
                <a:spcAft>
                  <a:spcPct val="0"/>
                </a:spcAft>
                <a:defRPr sz="1500" kern="1200">
                  <a:solidFill>
                    <a:schemeClr val="lt1"/>
                  </a:solidFill>
                  <a:latin typeface="+mn-lt"/>
                  <a:ea typeface="+mn-ea"/>
                  <a:cs typeface="+mn-cs"/>
                </a:defRPr>
              </a:lvl3pPr>
              <a:lvl4pPr marL="1698112" algn="l" rtl="0" fontAlgn="base">
                <a:spcBef>
                  <a:spcPct val="0"/>
                </a:spcBef>
                <a:spcAft>
                  <a:spcPct val="0"/>
                </a:spcAft>
                <a:defRPr sz="1500" kern="1200">
                  <a:solidFill>
                    <a:schemeClr val="lt1"/>
                  </a:solidFill>
                  <a:latin typeface="+mn-lt"/>
                  <a:ea typeface="+mn-ea"/>
                  <a:cs typeface="+mn-cs"/>
                </a:defRPr>
              </a:lvl4pPr>
              <a:lvl5pPr marL="2264150" algn="l" rtl="0" fontAlgn="base">
                <a:spcBef>
                  <a:spcPct val="0"/>
                </a:spcBef>
                <a:spcAft>
                  <a:spcPct val="0"/>
                </a:spcAft>
                <a:defRPr sz="1500" kern="1200">
                  <a:solidFill>
                    <a:schemeClr val="lt1"/>
                  </a:solidFill>
                  <a:latin typeface="+mn-lt"/>
                  <a:ea typeface="+mn-ea"/>
                  <a:cs typeface="+mn-cs"/>
                </a:defRPr>
              </a:lvl5pPr>
              <a:lvl6pPr marL="2830188" algn="l" defTabSz="1132076" rtl="0" eaLnBrk="1" latinLnBrk="0" hangingPunct="1">
                <a:defRPr sz="1500" kern="1200">
                  <a:solidFill>
                    <a:schemeClr val="lt1"/>
                  </a:solidFill>
                  <a:latin typeface="+mn-lt"/>
                  <a:ea typeface="+mn-ea"/>
                  <a:cs typeface="+mn-cs"/>
                </a:defRPr>
              </a:lvl6pPr>
              <a:lvl7pPr marL="3396226" algn="l" defTabSz="1132076" rtl="0" eaLnBrk="1" latinLnBrk="0" hangingPunct="1">
                <a:defRPr sz="1500" kern="1200">
                  <a:solidFill>
                    <a:schemeClr val="lt1"/>
                  </a:solidFill>
                  <a:latin typeface="+mn-lt"/>
                  <a:ea typeface="+mn-ea"/>
                  <a:cs typeface="+mn-cs"/>
                </a:defRPr>
              </a:lvl7pPr>
              <a:lvl8pPr marL="3962262" algn="l" defTabSz="1132076" rtl="0" eaLnBrk="1" latinLnBrk="0" hangingPunct="1">
                <a:defRPr sz="1500" kern="1200">
                  <a:solidFill>
                    <a:schemeClr val="lt1"/>
                  </a:solidFill>
                  <a:latin typeface="+mn-lt"/>
                  <a:ea typeface="+mn-ea"/>
                  <a:cs typeface="+mn-cs"/>
                </a:defRPr>
              </a:lvl8pPr>
              <a:lvl9pPr marL="4528300" algn="l" defTabSz="1132076" rtl="0" eaLnBrk="1" latinLnBrk="0" hangingPunct="1">
                <a:defRPr sz="1500" kern="1200">
                  <a:solidFill>
                    <a:schemeClr val="lt1"/>
                  </a:solidFill>
                  <a:latin typeface="+mn-lt"/>
                  <a:ea typeface="+mn-ea"/>
                  <a:cs typeface="+mn-cs"/>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1" i="0" u="none" strike="noStrike" kern="1200" cap="none" spc="0" normalizeH="0" baseline="0" noProof="0">
                  <a:ln>
                    <a:noFill/>
                  </a:ln>
                  <a:solidFill>
                    <a:srgbClr val="FFFFFF"/>
                  </a:solidFill>
                  <a:effectLst/>
                  <a:uLnTx/>
                  <a:uFillTx/>
                  <a:latin typeface="Arial"/>
                  <a:ea typeface="ＭＳ Ｐゴシック"/>
                  <a:cs typeface="+mn-cs"/>
                </a:rPr>
                <a:t>Growth</a:t>
              </a:r>
            </a:p>
            <a:p>
              <a:pPr marL="0" marR="0" lvl="0" indent="0" algn="ctr" defTabSz="914400" rtl="0" eaLnBrk="1" fontAlgn="base" latinLnBrk="0" hangingPunct="1">
                <a:lnSpc>
                  <a:spcPct val="100000"/>
                </a:lnSpc>
                <a:spcBef>
                  <a:spcPct val="0"/>
                </a:spcBef>
                <a:spcAft>
                  <a:spcPct val="0"/>
                </a:spcAft>
                <a:buClrTx/>
                <a:buSzTx/>
                <a:buFontTx/>
                <a:buNone/>
                <a:tabLst/>
                <a:defRPr/>
              </a:pPr>
              <a:r>
                <a:rPr lang="en-US" sz="1200" b="1">
                  <a:solidFill>
                    <a:srgbClr val="FFFFFF"/>
                  </a:solidFill>
                  <a:latin typeface="Arial"/>
                  <a:ea typeface="ＭＳ Ｐゴシック"/>
                </a:rPr>
                <a:t>Tech</a:t>
              </a:r>
              <a:endParaRPr kumimoji="0" lang="en-US" sz="1200" b="1" i="0" u="none" strike="noStrike" kern="1200" cap="none" spc="0" normalizeH="0" baseline="0" noProof="0">
                <a:ln>
                  <a:noFill/>
                </a:ln>
                <a:solidFill>
                  <a:srgbClr val="FFFFFF"/>
                </a:solidFill>
                <a:effectLst/>
                <a:uLnTx/>
                <a:uFillTx/>
                <a:latin typeface="Arial"/>
                <a:ea typeface="ＭＳ Ｐゴシック"/>
                <a:cs typeface="+mn-cs"/>
              </a:endParaRPr>
            </a:p>
          </p:txBody>
        </p:sp>
        <p:sp>
          <p:nvSpPr>
            <p:cNvPr id="12" name="Oval 11">
              <a:extLst>
                <a:ext uri="{FF2B5EF4-FFF2-40B4-BE49-F238E27FC236}">
                  <a16:creationId xmlns:a16="http://schemas.microsoft.com/office/drawing/2014/main" id="{602ADAD0-058C-A567-D898-823636AA659D}"/>
                </a:ext>
              </a:extLst>
            </p:cNvPr>
            <p:cNvSpPr/>
            <p:nvPr/>
          </p:nvSpPr>
          <p:spPr bwMode="auto">
            <a:xfrm>
              <a:off x="6585389" y="4767052"/>
              <a:ext cx="120770" cy="120770"/>
            </a:xfrm>
            <a:prstGeom prst="ellipse">
              <a:avLst/>
            </a:prstGeom>
            <a:solidFill>
              <a:srgbClr val="7A9B3D"/>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defPPr>
                <a:defRPr lang="en-US"/>
              </a:defPPr>
              <a:lvl1pPr algn="l" rtl="0" fontAlgn="base">
                <a:spcBef>
                  <a:spcPct val="0"/>
                </a:spcBef>
                <a:spcAft>
                  <a:spcPct val="0"/>
                </a:spcAft>
                <a:defRPr sz="1500" kern="1200">
                  <a:solidFill>
                    <a:schemeClr val="tx1"/>
                  </a:solidFill>
                  <a:latin typeface="Arial" pitchFamily="34" charset="0"/>
                  <a:ea typeface="ＭＳ Ｐゴシック"/>
                  <a:cs typeface="ＭＳ Ｐゴシック"/>
                </a:defRPr>
              </a:lvl1pPr>
              <a:lvl2pPr marL="566038" algn="l" rtl="0" fontAlgn="base">
                <a:spcBef>
                  <a:spcPct val="0"/>
                </a:spcBef>
                <a:spcAft>
                  <a:spcPct val="0"/>
                </a:spcAft>
                <a:defRPr sz="1500" kern="1200">
                  <a:solidFill>
                    <a:schemeClr val="tx1"/>
                  </a:solidFill>
                  <a:latin typeface="Arial" pitchFamily="34" charset="0"/>
                  <a:ea typeface="ＭＳ Ｐゴシック"/>
                  <a:cs typeface="ＭＳ Ｐゴシック"/>
                </a:defRPr>
              </a:lvl2pPr>
              <a:lvl3pPr marL="1132076" algn="l" rtl="0" fontAlgn="base">
                <a:spcBef>
                  <a:spcPct val="0"/>
                </a:spcBef>
                <a:spcAft>
                  <a:spcPct val="0"/>
                </a:spcAft>
                <a:defRPr sz="1500" kern="1200">
                  <a:solidFill>
                    <a:schemeClr val="tx1"/>
                  </a:solidFill>
                  <a:latin typeface="Arial" pitchFamily="34" charset="0"/>
                  <a:ea typeface="ＭＳ Ｐゴシック"/>
                  <a:cs typeface="ＭＳ Ｐゴシック"/>
                </a:defRPr>
              </a:lvl3pPr>
              <a:lvl4pPr marL="1698112" algn="l" rtl="0" fontAlgn="base">
                <a:spcBef>
                  <a:spcPct val="0"/>
                </a:spcBef>
                <a:spcAft>
                  <a:spcPct val="0"/>
                </a:spcAft>
                <a:defRPr sz="1500" kern="1200">
                  <a:solidFill>
                    <a:schemeClr val="tx1"/>
                  </a:solidFill>
                  <a:latin typeface="Arial" pitchFamily="34" charset="0"/>
                  <a:ea typeface="ＭＳ Ｐゴシック"/>
                  <a:cs typeface="ＭＳ Ｐゴシック"/>
                </a:defRPr>
              </a:lvl4pPr>
              <a:lvl5pPr marL="2264150" algn="l" rtl="0" fontAlgn="base">
                <a:spcBef>
                  <a:spcPct val="0"/>
                </a:spcBef>
                <a:spcAft>
                  <a:spcPct val="0"/>
                </a:spcAft>
                <a:defRPr sz="1500" kern="1200">
                  <a:solidFill>
                    <a:schemeClr val="tx1"/>
                  </a:solidFill>
                  <a:latin typeface="Arial" pitchFamily="34" charset="0"/>
                  <a:ea typeface="ＭＳ Ｐゴシック"/>
                  <a:cs typeface="ＭＳ Ｐゴシック"/>
                </a:defRPr>
              </a:lvl5pPr>
              <a:lvl6pPr marL="2830188" algn="l" defTabSz="1132076" rtl="0" eaLnBrk="1" latinLnBrk="0" hangingPunct="1">
                <a:defRPr sz="1500" kern="1200">
                  <a:solidFill>
                    <a:schemeClr val="tx1"/>
                  </a:solidFill>
                  <a:latin typeface="Arial" pitchFamily="34" charset="0"/>
                  <a:ea typeface="ＭＳ Ｐゴシック"/>
                  <a:cs typeface="ＭＳ Ｐゴシック"/>
                </a:defRPr>
              </a:lvl6pPr>
              <a:lvl7pPr marL="3396226" algn="l" defTabSz="1132076" rtl="0" eaLnBrk="1" latinLnBrk="0" hangingPunct="1">
                <a:defRPr sz="1500" kern="1200">
                  <a:solidFill>
                    <a:schemeClr val="tx1"/>
                  </a:solidFill>
                  <a:latin typeface="Arial" pitchFamily="34" charset="0"/>
                  <a:ea typeface="ＭＳ Ｐゴシック"/>
                  <a:cs typeface="ＭＳ Ｐゴシック"/>
                </a:defRPr>
              </a:lvl7pPr>
              <a:lvl8pPr marL="3962262" algn="l" defTabSz="1132076" rtl="0" eaLnBrk="1" latinLnBrk="0" hangingPunct="1">
                <a:defRPr sz="1500" kern="1200">
                  <a:solidFill>
                    <a:schemeClr val="tx1"/>
                  </a:solidFill>
                  <a:latin typeface="Arial" pitchFamily="34" charset="0"/>
                  <a:ea typeface="ＭＳ Ｐゴシック"/>
                  <a:cs typeface="ＭＳ Ｐゴシック"/>
                </a:defRPr>
              </a:lvl8pPr>
              <a:lvl9pPr marL="4528300" algn="l" defTabSz="1132076" rtl="0" eaLnBrk="1" latinLnBrk="0" hangingPunct="1">
                <a:defRPr sz="1500" kern="1200">
                  <a:solidFill>
                    <a:schemeClr val="tx1"/>
                  </a:solidFill>
                  <a:latin typeface="Arial" pitchFamily="34" charset="0"/>
                  <a:ea typeface="ＭＳ Ｐゴシック"/>
                  <a:cs typeface="ＭＳ Ｐゴシック"/>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en-US" sz="1200" b="0" i="0" u="none" strike="noStrike" kern="1200" cap="none" spc="0" normalizeH="0" baseline="0" noProof="0">
                <a:ln>
                  <a:noFill/>
                </a:ln>
                <a:solidFill>
                  <a:srgbClr val="7A9B3D"/>
                </a:solidFill>
                <a:effectLst/>
                <a:uLnTx/>
                <a:uFillTx/>
                <a:latin typeface="Arial" charset="0"/>
                <a:ea typeface="ＭＳ Ｐゴシック" charset="-128"/>
              </a:endParaRPr>
            </a:p>
          </p:txBody>
        </p:sp>
        <p:sp>
          <p:nvSpPr>
            <p:cNvPr id="13" name="Oval 12">
              <a:extLst>
                <a:ext uri="{FF2B5EF4-FFF2-40B4-BE49-F238E27FC236}">
                  <a16:creationId xmlns:a16="http://schemas.microsoft.com/office/drawing/2014/main" id="{3D993C68-5B26-A91B-09FB-2262E0F9C0F2}"/>
                </a:ext>
              </a:extLst>
            </p:cNvPr>
            <p:cNvSpPr/>
            <p:nvPr/>
          </p:nvSpPr>
          <p:spPr bwMode="auto">
            <a:xfrm>
              <a:off x="7933320" y="4994870"/>
              <a:ext cx="120770" cy="120770"/>
            </a:xfrm>
            <a:prstGeom prst="ellipse">
              <a:avLst/>
            </a:prstGeom>
            <a:solidFill>
              <a:srgbClr val="7A9B3D"/>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defPPr>
                <a:defRPr lang="en-US"/>
              </a:defPPr>
              <a:lvl1pPr algn="l" rtl="0" fontAlgn="base">
                <a:spcBef>
                  <a:spcPct val="0"/>
                </a:spcBef>
                <a:spcAft>
                  <a:spcPct val="0"/>
                </a:spcAft>
                <a:defRPr sz="1500" kern="1200">
                  <a:solidFill>
                    <a:schemeClr val="tx1"/>
                  </a:solidFill>
                  <a:latin typeface="Arial" pitchFamily="34" charset="0"/>
                  <a:ea typeface="ＭＳ Ｐゴシック"/>
                  <a:cs typeface="ＭＳ Ｐゴシック"/>
                </a:defRPr>
              </a:lvl1pPr>
              <a:lvl2pPr marL="566038" algn="l" rtl="0" fontAlgn="base">
                <a:spcBef>
                  <a:spcPct val="0"/>
                </a:spcBef>
                <a:spcAft>
                  <a:spcPct val="0"/>
                </a:spcAft>
                <a:defRPr sz="1500" kern="1200">
                  <a:solidFill>
                    <a:schemeClr val="tx1"/>
                  </a:solidFill>
                  <a:latin typeface="Arial" pitchFamily="34" charset="0"/>
                  <a:ea typeface="ＭＳ Ｐゴシック"/>
                  <a:cs typeface="ＭＳ Ｐゴシック"/>
                </a:defRPr>
              </a:lvl2pPr>
              <a:lvl3pPr marL="1132076" algn="l" rtl="0" fontAlgn="base">
                <a:spcBef>
                  <a:spcPct val="0"/>
                </a:spcBef>
                <a:spcAft>
                  <a:spcPct val="0"/>
                </a:spcAft>
                <a:defRPr sz="1500" kern="1200">
                  <a:solidFill>
                    <a:schemeClr val="tx1"/>
                  </a:solidFill>
                  <a:latin typeface="Arial" pitchFamily="34" charset="0"/>
                  <a:ea typeface="ＭＳ Ｐゴシック"/>
                  <a:cs typeface="ＭＳ Ｐゴシック"/>
                </a:defRPr>
              </a:lvl3pPr>
              <a:lvl4pPr marL="1698112" algn="l" rtl="0" fontAlgn="base">
                <a:spcBef>
                  <a:spcPct val="0"/>
                </a:spcBef>
                <a:spcAft>
                  <a:spcPct val="0"/>
                </a:spcAft>
                <a:defRPr sz="1500" kern="1200">
                  <a:solidFill>
                    <a:schemeClr val="tx1"/>
                  </a:solidFill>
                  <a:latin typeface="Arial" pitchFamily="34" charset="0"/>
                  <a:ea typeface="ＭＳ Ｐゴシック"/>
                  <a:cs typeface="ＭＳ Ｐゴシック"/>
                </a:defRPr>
              </a:lvl4pPr>
              <a:lvl5pPr marL="2264150" algn="l" rtl="0" fontAlgn="base">
                <a:spcBef>
                  <a:spcPct val="0"/>
                </a:spcBef>
                <a:spcAft>
                  <a:spcPct val="0"/>
                </a:spcAft>
                <a:defRPr sz="1500" kern="1200">
                  <a:solidFill>
                    <a:schemeClr val="tx1"/>
                  </a:solidFill>
                  <a:latin typeface="Arial" pitchFamily="34" charset="0"/>
                  <a:ea typeface="ＭＳ Ｐゴシック"/>
                  <a:cs typeface="ＭＳ Ｐゴシック"/>
                </a:defRPr>
              </a:lvl5pPr>
              <a:lvl6pPr marL="2830188" algn="l" defTabSz="1132076" rtl="0" eaLnBrk="1" latinLnBrk="0" hangingPunct="1">
                <a:defRPr sz="1500" kern="1200">
                  <a:solidFill>
                    <a:schemeClr val="tx1"/>
                  </a:solidFill>
                  <a:latin typeface="Arial" pitchFamily="34" charset="0"/>
                  <a:ea typeface="ＭＳ Ｐゴシック"/>
                  <a:cs typeface="ＭＳ Ｐゴシック"/>
                </a:defRPr>
              </a:lvl6pPr>
              <a:lvl7pPr marL="3396226" algn="l" defTabSz="1132076" rtl="0" eaLnBrk="1" latinLnBrk="0" hangingPunct="1">
                <a:defRPr sz="1500" kern="1200">
                  <a:solidFill>
                    <a:schemeClr val="tx1"/>
                  </a:solidFill>
                  <a:latin typeface="Arial" pitchFamily="34" charset="0"/>
                  <a:ea typeface="ＭＳ Ｐゴシック"/>
                  <a:cs typeface="ＭＳ Ｐゴシック"/>
                </a:defRPr>
              </a:lvl7pPr>
              <a:lvl8pPr marL="3962262" algn="l" defTabSz="1132076" rtl="0" eaLnBrk="1" latinLnBrk="0" hangingPunct="1">
                <a:defRPr sz="1500" kern="1200">
                  <a:solidFill>
                    <a:schemeClr val="tx1"/>
                  </a:solidFill>
                  <a:latin typeface="Arial" pitchFamily="34" charset="0"/>
                  <a:ea typeface="ＭＳ Ｐゴシック"/>
                  <a:cs typeface="ＭＳ Ｐゴシック"/>
                </a:defRPr>
              </a:lvl8pPr>
              <a:lvl9pPr marL="4528300" algn="l" defTabSz="1132076" rtl="0" eaLnBrk="1" latinLnBrk="0" hangingPunct="1">
                <a:defRPr sz="1500" kern="1200">
                  <a:solidFill>
                    <a:schemeClr val="tx1"/>
                  </a:solidFill>
                  <a:latin typeface="Arial" pitchFamily="34" charset="0"/>
                  <a:ea typeface="ＭＳ Ｐゴシック"/>
                  <a:cs typeface="ＭＳ Ｐゴシック"/>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en-US" sz="1200" b="0" i="0" u="none" strike="noStrike" kern="1200" cap="none" spc="0" normalizeH="0" baseline="0" noProof="0">
                <a:ln>
                  <a:noFill/>
                </a:ln>
                <a:solidFill>
                  <a:srgbClr val="7A9B3D"/>
                </a:solidFill>
                <a:effectLst/>
                <a:uLnTx/>
                <a:uFillTx/>
                <a:latin typeface="Arial" charset="0"/>
                <a:ea typeface="ＭＳ Ｐゴシック" charset="-128"/>
              </a:endParaRPr>
            </a:p>
          </p:txBody>
        </p:sp>
        <p:sp>
          <p:nvSpPr>
            <p:cNvPr id="14" name="Oval 13">
              <a:extLst>
                <a:ext uri="{FF2B5EF4-FFF2-40B4-BE49-F238E27FC236}">
                  <a16:creationId xmlns:a16="http://schemas.microsoft.com/office/drawing/2014/main" id="{7F999F0F-EA51-058F-0E8F-8E77F7150B55}"/>
                </a:ext>
              </a:extLst>
            </p:cNvPr>
            <p:cNvSpPr/>
            <p:nvPr/>
          </p:nvSpPr>
          <p:spPr bwMode="auto">
            <a:xfrm>
              <a:off x="8878526" y="4327761"/>
              <a:ext cx="120770" cy="120770"/>
            </a:xfrm>
            <a:prstGeom prst="ellipse">
              <a:avLst/>
            </a:prstGeom>
            <a:solidFill>
              <a:srgbClr val="7A9B3D"/>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defPPr>
                <a:defRPr lang="en-US"/>
              </a:defPPr>
              <a:lvl1pPr algn="l" rtl="0" fontAlgn="base">
                <a:spcBef>
                  <a:spcPct val="0"/>
                </a:spcBef>
                <a:spcAft>
                  <a:spcPct val="0"/>
                </a:spcAft>
                <a:defRPr sz="1500" kern="1200">
                  <a:solidFill>
                    <a:schemeClr val="tx1"/>
                  </a:solidFill>
                  <a:latin typeface="Arial" pitchFamily="34" charset="0"/>
                  <a:ea typeface="ＭＳ Ｐゴシック"/>
                  <a:cs typeface="ＭＳ Ｐゴシック"/>
                </a:defRPr>
              </a:lvl1pPr>
              <a:lvl2pPr marL="566038" algn="l" rtl="0" fontAlgn="base">
                <a:spcBef>
                  <a:spcPct val="0"/>
                </a:spcBef>
                <a:spcAft>
                  <a:spcPct val="0"/>
                </a:spcAft>
                <a:defRPr sz="1500" kern="1200">
                  <a:solidFill>
                    <a:schemeClr val="tx1"/>
                  </a:solidFill>
                  <a:latin typeface="Arial" pitchFamily="34" charset="0"/>
                  <a:ea typeface="ＭＳ Ｐゴシック"/>
                  <a:cs typeface="ＭＳ Ｐゴシック"/>
                </a:defRPr>
              </a:lvl2pPr>
              <a:lvl3pPr marL="1132076" algn="l" rtl="0" fontAlgn="base">
                <a:spcBef>
                  <a:spcPct val="0"/>
                </a:spcBef>
                <a:spcAft>
                  <a:spcPct val="0"/>
                </a:spcAft>
                <a:defRPr sz="1500" kern="1200">
                  <a:solidFill>
                    <a:schemeClr val="tx1"/>
                  </a:solidFill>
                  <a:latin typeface="Arial" pitchFamily="34" charset="0"/>
                  <a:ea typeface="ＭＳ Ｐゴシック"/>
                  <a:cs typeface="ＭＳ Ｐゴシック"/>
                </a:defRPr>
              </a:lvl3pPr>
              <a:lvl4pPr marL="1698112" algn="l" rtl="0" fontAlgn="base">
                <a:spcBef>
                  <a:spcPct val="0"/>
                </a:spcBef>
                <a:spcAft>
                  <a:spcPct val="0"/>
                </a:spcAft>
                <a:defRPr sz="1500" kern="1200">
                  <a:solidFill>
                    <a:schemeClr val="tx1"/>
                  </a:solidFill>
                  <a:latin typeface="Arial" pitchFamily="34" charset="0"/>
                  <a:ea typeface="ＭＳ Ｐゴシック"/>
                  <a:cs typeface="ＭＳ Ｐゴシック"/>
                </a:defRPr>
              </a:lvl4pPr>
              <a:lvl5pPr marL="2264150" algn="l" rtl="0" fontAlgn="base">
                <a:spcBef>
                  <a:spcPct val="0"/>
                </a:spcBef>
                <a:spcAft>
                  <a:spcPct val="0"/>
                </a:spcAft>
                <a:defRPr sz="1500" kern="1200">
                  <a:solidFill>
                    <a:schemeClr val="tx1"/>
                  </a:solidFill>
                  <a:latin typeface="Arial" pitchFamily="34" charset="0"/>
                  <a:ea typeface="ＭＳ Ｐゴシック"/>
                  <a:cs typeface="ＭＳ Ｐゴシック"/>
                </a:defRPr>
              </a:lvl5pPr>
              <a:lvl6pPr marL="2830188" algn="l" defTabSz="1132076" rtl="0" eaLnBrk="1" latinLnBrk="0" hangingPunct="1">
                <a:defRPr sz="1500" kern="1200">
                  <a:solidFill>
                    <a:schemeClr val="tx1"/>
                  </a:solidFill>
                  <a:latin typeface="Arial" pitchFamily="34" charset="0"/>
                  <a:ea typeface="ＭＳ Ｐゴシック"/>
                  <a:cs typeface="ＭＳ Ｐゴシック"/>
                </a:defRPr>
              </a:lvl6pPr>
              <a:lvl7pPr marL="3396226" algn="l" defTabSz="1132076" rtl="0" eaLnBrk="1" latinLnBrk="0" hangingPunct="1">
                <a:defRPr sz="1500" kern="1200">
                  <a:solidFill>
                    <a:schemeClr val="tx1"/>
                  </a:solidFill>
                  <a:latin typeface="Arial" pitchFamily="34" charset="0"/>
                  <a:ea typeface="ＭＳ Ｐゴシック"/>
                  <a:cs typeface="ＭＳ Ｐゴシック"/>
                </a:defRPr>
              </a:lvl7pPr>
              <a:lvl8pPr marL="3962262" algn="l" defTabSz="1132076" rtl="0" eaLnBrk="1" latinLnBrk="0" hangingPunct="1">
                <a:defRPr sz="1500" kern="1200">
                  <a:solidFill>
                    <a:schemeClr val="tx1"/>
                  </a:solidFill>
                  <a:latin typeface="Arial" pitchFamily="34" charset="0"/>
                  <a:ea typeface="ＭＳ Ｐゴシック"/>
                  <a:cs typeface="ＭＳ Ｐゴシック"/>
                </a:defRPr>
              </a:lvl8pPr>
              <a:lvl9pPr marL="4528300" algn="l" defTabSz="1132076" rtl="0" eaLnBrk="1" latinLnBrk="0" hangingPunct="1">
                <a:defRPr sz="1500" kern="1200">
                  <a:solidFill>
                    <a:schemeClr val="tx1"/>
                  </a:solidFill>
                  <a:latin typeface="Arial" pitchFamily="34" charset="0"/>
                  <a:ea typeface="ＭＳ Ｐゴシック"/>
                  <a:cs typeface="ＭＳ Ｐゴシック"/>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en-US" sz="1200" b="0" i="0" u="none" strike="noStrike" kern="1200" cap="none" spc="0" normalizeH="0" baseline="0" noProof="0">
                <a:ln>
                  <a:noFill/>
                </a:ln>
                <a:solidFill>
                  <a:srgbClr val="7A9B3D"/>
                </a:solidFill>
                <a:effectLst/>
                <a:uLnTx/>
                <a:uFillTx/>
                <a:latin typeface="Arial" charset="0"/>
                <a:ea typeface="ＭＳ Ｐゴシック" charset="-128"/>
              </a:endParaRPr>
            </a:p>
          </p:txBody>
        </p:sp>
        <p:sp>
          <p:nvSpPr>
            <p:cNvPr id="15" name="Oval 14">
              <a:extLst>
                <a:ext uri="{FF2B5EF4-FFF2-40B4-BE49-F238E27FC236}">
                  <a16:creationId xmlns:a16="http://schemas.microsoft.com/office/drawing/2014/main" id="{6BE06CA7-FF1C-2EFC-01BD-5656BBEA5CAD}"/>
                </a:ext>
              </a:extLst>
            </p:cNvPr>
            <p:cNvSpPr/>
            <p:nvPr/>
          </p:nvSpPr>
          <p:spPr bwMode="auto">
            <a:xfrm>
              <a:off x="9151696" y="3156765"/>
              <a:ext cx="120770" cy="120770"/>
            </a:xfrm>
            <a:prstGeom prst="ellipse">
              <a:avLst/>
            </a:prstGeom>
            <a:solidFill>
              <a:srgbClr val="7A9B3D"/>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defPPr>
                <a:defRPr lang="en-US"/>
              </a:defPPr>
              <a:lvl1pPr algn="l" rtl="0" fontAlgn="base">
                <a:spcBef>
                  <a:spcPct val="0"/>
                </a:spcBef>
                <a:spcAft>
                  <a:spcPct val="0"/>
                </a:spcAft>
                <a:defRPr sz="1500" kern="1200">
                  <a:solidFill>
                    <a:schemeClr val="tx1"/>
                  </a:solidFill>
                  <a:latin typeface="Arial" pitchFamily="34" charset="0"/>
                  <a:ea typeface="ＭＳ Ｐゴシック"/>
                  <a:cs typeface="ＭＳ Ｐゴシック"/>
                </a:defRPr>
              </a:lvl1pPr>
              <a:lvl2pPr marL="566038" algn="l" rtl="0" fontAlgn="base">
                <a:spcBef>
                  <a:spcPct val="0"/>
                </a:spcBef>
                <a:spcAft>
                  <a:spcPct val="0"/>
                </a:spcAft>
                <a:defRPr sz="1500" kern="1200">
                  <a:solidFill>
                    <a:schemeClr val="tx1"/>
                  </a:solidFill>
                  <a:latin typeface="Arial" pitchFamily="34" charset="0"/>
                  <a:ea typeface="ＭＳ Ｐゴシック"/>
                  <a:cs typeface="ＭＳ Ｐゴシック"/>
                </a:defRPr>
              </a:lvl2pPr>
              <a:lvl3pPr marL="1132076" algn="l" rtl="0" fontAlgn="base">
                <a:spcBef>
                  <a:spcPct val="0"/>
                </a:spcBef>
                <a:spcAft>
                  <a:spcPct val="0"/>
                </a:spcAft>
                <a:defRPr sz="1500" kern="1200">
                  <a:solidFill>
                    <a:schemeClr val="tx1"/>
                  </a:solidFill>
                  <a:latin typeface="Arial" pitchFamily="34" charset="0"/>
                  <a:ea typeface="ＭＳ Ｐゴシック"/>
                  <a:cs typeface="ＭＳ Ｐゴシック"/>
                </a:defRPr>
              </a:lvl3pPr>
              <a:lvl4pPr marL="1698112" algn="l" rtl="0" fontAlgn="base">
                <a:spcBef>
                  <a:spcPct val="0"/>
                </a:spcBef>
                <a:spcAft>
                  <a:spcPct val="0"/>
                </a:spcAft>
                <a:defRPr sz="1500" kern="1200">
                  <a:solidFill>
                    <a:schemeClr val="tx1"/>
                  </a:solidFill>
                  <a:latin typeface="Arial" pitchFamily="34" charset="0"/>
                  <a:ea typeface="ＭＳ Ｐゴシック"/>
                  <a:cs typeface="ＭＳ Ｐゴシック"/>
                </a:defRPr>
              </a:lvl4pPr>
              <a:lvl5pPr marL="2264150" algn="l" rtl="0" fontAlgn="base">
                <a:spcBef>
                  <a:spcPct val="0"/>
                </a:spcBef>
                <a:spcAft>
                  <a:spcPct val="0"/>
                </a:spcAft>
                <a:defRPr sz="1500" kern="1200">
                  <a:solidFill>
                    <a:schemeClr val="tx1"/>
                  </a:solidFill>
                  <a:latin typeface="Arial" pitchFamily="34" charset="0"/>
                  <a:ea typeface="ＭＳ Ｐゴシック"/>
                  <a:cs typeface="ＭＳ Ｐゴシック"/>
                </a:defRPr>
              </a:lvl5pPr>
              <a:lvl6pPr marL="2830188" algn="l" defTabSz="1132076" rtl="0" eaLnBrk="1" latinLnBrk="0" hangingPunct="1">
                <a:defRPr sz="1500" kern="1200">
                  <a:solidFill>
                    <a:schemeClr val="tx1"/>
                  </a:solidFill>
                  <a:latin typeface="Arial" pitchFamily="34" charset="0"/>
                  <a:ea typeface="ＭＳ Ｐゴシック"/>
                  <a:cs typeface="ＭＳ Ｐゴシック"/>
                </a:defRPr>
              </a:lvl6pPr>
              <a:lvl7pPr marL="3396226" algn="l" defTabSz="1132076" rtl="0" eaLnBrk="1" latinLnBrk="0" hangingPunct="1">
                <a:defRPr sz="1500" kern="1200">
                  <a:solidFill>
                    <a:schemeClr val="tx1"/>
                  </a:solidFill>
                  <a:latin typeface="Arial" pitchFamily="34" charset="0"/>
                  <a:ea typeface="ＭＳ Ｐゴシック"/>
                  <a:cs typeface="ＭＳ Ｐゴシック"/>
                </a:defRPr>
              </a:lvl7pPr>
              <a:lvl8pPr marL="3962262" algn="l" defTabSz="1132076" rtl="0" eaLnBrk="1" latinLnBrk="0" hangingPunct="1">
                <a:defRPr sz="1500" kern="1200">
                  <a:solidFill>
                    <a:schemeClr val="tx1"/>
                  </a:solidFill>
                  <a:latin typeface="Arial" pitchFamily="34" charset="0"/>
                  <a:ea typeface="ＭＳ Ｐゴシック"/>
                  <a:cs typeface="ＭＳ Ｐゴシック"/>
                </a:defRPr>
              </a:lvl8pPr>
              <a:lvl9pPr marL="4528300" algn="l" defTabSz="1132076" rtl="0" eaLnBrk="1" latinLnBrk="0" hangingPunct="1">
                <a:defRPr sz="1500" kern="1200">
                  <a:solidFill>
                    <a:schemeClr val="tx1"/>
                  </a:solidFill>
                  <a:latin typeface="Arial" pitchFamily="34" charset="0"/>
                  <a:ea typeface="ＭＳ Ｐゴシック"/>
                  <a:cs typeface="ＭＳ Ｐゴシック"/>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en-US" sz="1200" b="0" i="0" u="none" strike="noStrike" kern="1200" cap="none" spc="0" normalizeH="0" baseline="0" noProof="0">
                <a:ln>
                  <a:noFill/>
                </a:ln>
                <a:solidFill>
                  <a:srgbClr val="7A9B3D"/>
                </a:solidFill>
                <a:effectLst/>
                <a:uLnTx/>
                <a:uFillTx/>
                <a:latin typeface="Arial" charset="0"/>
                <a:ea typeface="ＭＳ Ｐゴシック" charset="-128"/>
              </a:endParaRPr>
            </a:p>
          </p:txBody>
        </p:sp>
        <p:sp>
          <p:nvSpPr>
            <p:cNvPr id="16" name="Oval 15">
              <a:extLst>
                <a:ext uri="{FF2B5EF4-FFF2-40B4-BE49-F238E27FC236}">
                  <a16:creationId xmlns:a16="http://schemas.microsoft.com/office/drawing/2014/main" id="{375E5104-5ED0-3B4D-71FE-CAF66C82AC60}"/>
                </a:ext>
              </a:extLst>
            </p:cNvPr>
            <p:cNvSpPr/>
            <p:nvPr/>
          </p:nvSpPr>
          <p:spPr bwMode="auto">
            <a:xfrm>
              <a:off x="8612642" y="2122380"/>
              <a:ext cx="120770" cy="120770"/>
            </a:xfrm>
            <a:prstGeom prst="ellipse">
              <a:avLst/>
            </a:prstGeom>
            <a:solidFill>
              <a:srgbClr val="7A9B3D"/>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defPPr>
                <a:defRPr lang="en-US"/>
              </a:defPPr>
              <a:lvl1pPr algn="l" rtl="0" fontAlgn="base">
                <a:spcBef>
                  <a:spcPct val="0"/>
                </a:spcBef>
                <a:spcAft>
                  <a:spcPct val="0"/>
                </a:spcAft>
                <a:defRPr sz="1500" kern="1200">
                  <a:solidFill>
                    <a:schemeClr val="tx1"/>
                  </a:solidFill>
                  <a:latin typeface="Arial" pitchFamily="34" charset="0"/>
                  <a:ea typeface="ＭＳ Ｐゴシック"/>
                  <a:cs typeface="ＭＳ Ｐゴシック"/>
                </a:defRPr>
              </a:lvl1pPr>
              <a:lvl2pPr marL="566038" algn="l" rtl="0" fontAlgn="base">
                <a:spcBef>
                  <a:spcPct val="0"/>
                </a:spcBef>
                <a:spcAft>
                  <a:spcPct val="0"/>
                </a:spcAft>
                <a:defRPr sz="1500" kern="1200">
                  <a:solidFill>
                    <a:schemeClr val="tx1"/>
                  </a:solidFill>
                  <a:latin typeface="Arial" pitchFamily="34" charset="0"/>
                  <a:ea typeface="ＭＳ Ｐゴシック"/>
                  <a:cs typeface="ＭＳ Ｐゴシック"/>
                </a:defRPr>
              </a:lvl2pPr>
              <a:lvl3pPr marL="1132076" algn="l" rtl="0" fontAlgn="base">
                <a:spcBef>
                  <a:spcPct val="0"/>
                </a:spcBef>
                <a:spcAft>
                  <a:spcPct val="0"/>
                </a:spcAft>
                <a:defRPr sz="1500" kern="1200">
                  <a:solidFill>
                    <a:schemeClr val="tx1"/>
                  </a:solidFill>
                  <a:latin typeface="Arial" pitchFamily="34" charset="0"/>
                  <a:ea typeface="ＭＳ Ｐゴシック"/>
                  <a:cs typeface="ＭＳ Ｐゴシック"/>
                </a:defRPr>
              </a:lvl3pPr>
              <a:lvl4pPr marL="1698112" algn="l" rtl="0" fontAlgn="base">
                <a:spcBef>
                  <a:spcPct val="0"/>
                </a:spcBef>
                <a:spcAft>
                  <a:spcPct val="0"/>
                </a:spcAft>
                <a:defRPr sz="1500" kern="1200">
                  <a:solidFill>
                    <a:schemeClr val="tx1"/>
                  </a:solidFill>
                  <a:latin typeface="Arial" pitchFamily="34" charset="0"/>
                  <a:ea typeface="ＭＳ Ｐゴシック"/>
                  <a:cs typeface="ＭＳ Ｐゴシック"/>
                </a:defRPr>
              </a:lvl4pPr>
              <a:lvl5pPr marL="2264150" algn="l" rtl="0" fontAlgn="base">
                <a:spcBef>
                  <a:spcPct val="0"/>
                </a:spcBef>
                <a:spcAft>
                  <a:spcPct val="0"/>
                </a:spcAft>
                <a:defRPr sz="1500" kern="1200">
                  <a:solidFill>
                    <a:schemeClr val="tx1"/>
                  </a:solidFill>
                  <a:latin typeface="Arial" pitchFamily="34" charset="0"/>
                  <a:ea typeface="ＭＳ Ｐゴシック"/>
                  <a:cs typeface="ＭＳ Ｐゴシック"/>
                </a:defRPr>
              </a:lvl5pPr>
              <a:lvl6pPr marL="2830188" algn="l" defTabSz="1132076" rtl="0" eaLnBrk="1" latinLnBrk="0" hangingPunct="1">
                <a:defRPr sz="1500" kern="1200">
                  <a:solidFill>
                    <a:schemeClr val="tx1"/>
                  </a:solidFill>
                  <a:latin typeface="Arial" pitchFamily="34" charset="0"/>
                  <a:ea typeface="ＭＳ Ｐゴシック"/>
                  <a:cs typeface="ＭＳ Ｐゴシック"/>
                </a:defRPr>
              </a:lvl6pPr>
              <a:lvl7pPr marL="3396226" algn="l" defTabSz="1132076" rtl="0" eaLnBrk="1" latinLnBrk="0" hangingPunct="1">
                <a:defRPr sz="1500" kern="1200">
                  <a:solidFill>
                    <a:schemeClr val="tx1"/>
                  </a:solidFill>
                  <a:latin typeface="Arial" pitchFamily="34" charset="0"/>
                  <a:ea typeface="ＭＳ Ｐゴシック"/>
                  <a:cs typeface="ＭＳ Ｐゴシック"/>
                </a:defRPr>
              </a:lvl7pPr>
              <a:lvl8pPr marL="3962262" algn="l" defTabSz="1132076" rtl="0" eaLnBrk="1" latinLnBrk="0" hangingPunct="1">
                <a:defRPr sz="1500" kern="1200">
                  <a:solidFill>
                    <a:schemeClr val="tx1"/>
                  </a:solidFill>
                  <a:latin typeface="Arial" pitchFamily="34" charset="0"/>
                  <a:ea typeface="ＭＳ Ｐゴシック"/>
                  <a:cs typeface="ＭＳ Ｐゴシック"/>
                </a:defRPr>
              </a:lvl8pPr>
              <a:lvl9pPr marL="4528300" algn="l" defTabSz="1132076" rtl="0" eaLnBrk="1" latinLnBrk="0" hangingPunct="1">
                <a:defRPr sz="1500" kern="1200">
                  <a:solidFill>
                    <a:schemeClr val="tx1"/>
                  </a:solidFill>
                  <a:latin typeface="Arial" pitchFamily="34" charset="0"/>
                  <a:ea typeface="ＭＳ Ｐゴシック"/>
                  <a:cs typeface="ＭＳ Ｐゴシック"/>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en-US" sz="1200" b="0" i="0" u="none" strike="noStrike" kern="1200" cap="none" spc="0" normalizeH="0" baseline="0" noProof="0">
                <a:ln>
                  <a:noFill/>
                </a:ln>
                <a:solidFill>
                  <a:srgbClr val="7A9B3D"/>
                </a:solidFill>
                <a:effectLst/>
                <a:uLnTx/>
                <a:uFillTx/>
                <a:latin typeface="Arial" charset="0"/>
                <a:ea typeface="ＭＳ Ｐゴシック" charset="-128"/>
              </a:endParaRPr>
            </a:p>
          </p:txBody>
        </p:sp>
        <p:sp>
          <p:nvSpPr>
            <p:cNvPr id="17" name="Oval 16">
              <a:extLst>
                <a:ext uri="{FF2B5EF4-FFF2-40B4-BE49-F238E27FC236}">
                  <a16:creationId xmlns:a16="http://schemas.microsoft.com/office/drawing/2014/main" id="{7EE71C04-8CC1-BCAB-ADDE-A2C98EC0D221}"/>
                </a:ext>
              </a:extLst>
            </p:cNvPr>
            <p:cNvSpPr/>
            <p:nvPr/>
          </p:nvSpPr>
          <p:spPr bwMode="auto">
            <a:xfrm>
              <a:off x="7523557" y="1706780"/>
              <a:ext cx="120770" cy="120770"/>
            </a:xfrm>
            <a:prstGeom prst="ellipse">
              <a:avLst/>
            </a:prstGeom>
            <a:solidFill>
              <a:srgbClr val="7A9B3D"/>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defPPr>
                <a:defRPr lang="en-US"/>
              </a:defPPr>
              <a:lvl1pPr algn="l" rtl="0" fontAlgn="base">
                <a:spcBef>
                  <a:spcPct val="0"/>
                </a:spcBef>
                <a:spcAft>
                  <a:spcPct val="0"/>
                </a:spcAft>
                <a:defRPr sz="1500" kern="1200">
                  <a:solidFill>
                    <a:schemeClr val="tx1"/>
                  </a:solidFill>
                  <a:latin typeface="Arial" pitchFamily="34" charset="0"/>
                  <a:ea typeface="ＭＳ Ｐゴシック"/>
                  <a:cs typeface="ＭＳ Ｐゴシック"/>
                </a:defRPr>
              </a:lvl1pPr>
              <a:lvl2pPr marL="566038" algn="l" rtl="0" fontAlgn="base">
                <a:spcBef>
                  <a:spcPct val="0"/>
                </a:spcBef>
                <a:spcAft>
                  <a:spcPct val="0"/>
                </a:spcAft>
                <a:defRPr sz="1500" kern="1200">
                  <a:solidFill>
                    <a:schemeClr val="tx1"/>
                  </a:solidFill>
                  <a:latin typeface="Arial" pitchFamily="34" charset="0"/>
                  <a:ea typeface="ＭＳ Ｐゴシック"/>
                  <a:cs typeface="ＭＳ Ｐゴシック"/>
                </a:defRPr>
              </a:lvl2pPr>
              <a:lvl3pPr marL="1132076" algn="l" rtl="0" fontAlgn="base">
                <a:spcBef>
                  <a:spcPct val="0"/>
                </a:spcBef>
                <a:spcAft>
                  <a:spcPct val="0"/>
                </a:spcAft>
                <a:defRPr sz="1500" kern="1200">
                  <a:solidFill>
                    <a:schemeClr val="tx1"/>
                  </a:solidFill>
                  <a:latin typeface="Arial" pitchFamily="34" charset="0"/>
                  <a:ea typeface="ＭＳ Ｐゴシック"/>
                  <a:cs typeface="ＭＳ Ｐゴシック"/>
                </a:defRPr>
              </a:lvl3pPr>
              <a:lvl4pPr marL="1698112" algn="l" rtl="0" fontAlgn="base">
                <a:spcBef>
                  <a:spcPct val="0"/>
                </a:spcBef>
                <a:spcAft>
                  <a:spcPct val="0"/>
                </a:spcAft>
                <a:defRPr sz="1500" kern="1200">
                  <a:solidFill>
                    <a:schemeClr val="tx1"/>
                  </a:solidFill>
                  <a:latin typeface="Arial" pitchFamily="34" charset="0"/>
                  <a:ea typeface="ＭＳ Ｐゴシック"/>
                  <a:cs typeface="ＭＳ Ｐゴシック"/>
                </a:defRPr>
              </a:lvl4pPr>
              <a:lvl5pPr marL="2264150" algn="l" rtl="0" fontAlgn="base">
                <a:spcBef>
                  <a:spcPct val="0"/>
                </a:spcBef>
                <a:spcAft>
                  <a:spcPct val="0"/>
                </a:spcAft>
                <a:defRPr sz="1500" kern="1200">
                  <a:solidFill>
                    <a:schemeClr val="tx1"/>
                  </a:solidFill>
                  <a:latin typeface="Arial" pitchFamily="34" charset="0"/>
                  <a:ea typeface="ＭＳ Ｐゴシック"/>
                  <a:cs typeface="ＭＳ Ｐゴシック"/>
                </a:defRPr>
              </a:lvl5pPr>
              <a:lvl6pPr marL="2830188" algn="l" defTabSz="1132076" rtl="0" eaLnBrk="1" latinLnBrk="0" hangingPunct="1">
                <a:defRPr sz="1500" kern="1200">
                  <a:solidFill>
                    <a:schemeClr val="tx1"/>
                  </a:solidFill>
                  <a:latin typeface="Arial" pitchFamily="34" charset="0"/>
                  <a:ea typeface="ＭＳ Ｐゴシック"/>
                  <a:cs typeface="ＭＳ Ｐゴシック"/>
                </a:defRPr>
              </a:lvl6pPr>
              <a:lvl7pPr marL="3396226" algn="l" defTabSz="1132076" rtl="0" eaLnBrk="1" latinLnBrk="0" hangingPunct="1">
                <a:defRPr sz="1500" kern="1200">
                  <a:solidFill>
                    <a:schemeClr val="tx1"/>
                  </a:solidFill>
                  <a:latin typeface="Arial" pitchFamily="34" charset="0"/>
                  <a:ea typeface="ＭＳ Ｐゴシック"/>
                  <a:cs typeface="ＭＳ Ｐゴシック"/>
                </a:defRPr>
              </a:lvl7pPr>
              <a:lvl8pPr marL="3962262" algn="l" defTabSz="1132076" rtl="0" eaLnBrk="1" latinLnBrk="0" hangingPunct="1">
                <a:defRPr sz="1500" kern="1200">
                  <a:solidFill>
                    <a:schemeClr val="tx1"/>
                  </a:solidFill>
                  <a:latin typeface="Arial" pitchFamily="34" charset="0"/>
                  <a:ea typeface="ＭＳ Ｐゴシック"/>
                  <a:cs typeface="ＭＳ Ｐゴシック"/>
                </a:defRPr>
              </a:lvl8pPr>
              <a:lvl9pPr marL="4528300" algn="l" defTabSz="1132076" rtl="0" eaLnBrk="1" latinLnBrk="0" hangingPunct="1">
                <a:defRPr sz="1500" kern="1200">
                  <a:solidFill>
                    <a:schemeClr val="tx1"/>
                  </a:solidFill>
                  <a:latin typeface="Arial" pitchFamily="34" charset="0"/>
                  <a:ea typeface="ＭＳ Ｐゴシック"/>
                  <a:cs typeface="ＭＳ Ｐゴシック"/>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en-US" sz="1200" b="0" i="0" u="none" strike="noStrike" kern="1200" cap="none" spc="0" normalizeH="0" baseline="0" noProof="0">
                <a:ln>
                  <a:noFill/>
                </a:ln>
                <a:solidFill>
                  <a:srgbClr val="7A9B3D"/>
                </a:solidFill>
                <a:effectLst/>
                <a:uLnTx/>
                <a:uFillTx/>
                <a:latin typeface="Arial" charset="0"/>
                <a:ea typeface="ＭＳ Ｐゴシック" charset="-128"/>
              </a:endParaRPr>
            </a:p>
          </p:txBody>
        </p:sp>
        <p:sp>
          <p:nvSpPr>
            <p:cNvPr id="18" name="Oval 17">
              <a:extLst>
                <a:ext uri="{FF2B5EF4-FFF2-40B4-BE49-F238E27FC236}">
                  <a16:creationId xmlns:a16="http://schemas.microsoft.com/office/drawing/2014/main" id="{111584F4-8801-0C4E-B26B-B6D39907D771}"/>
                </a:ext>
              </a:extLst>
            </p:cNvPr>
            <p:cNvSpPr/>
            <p:nvPr/>
          </p:nvSpPr>
          <p:spPr bwMode="auto">
            <a:xfrm>
              <a:off x="6469479" y="2013329"/>
              <a:ext cx="120770" cy="120770"/>
            </a:xfrm>
            <a:prstGeom prst="ellipse">
              <a:avLst/>
            </a:prstGeom>
            <a:solidFill>
              <a:srgbClr val="7A9B3D"/>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defPPr>
                <a:defRPr lang="en-US"/>
              </a:defPPr>
              <a:lvl1pPr algn="l" rtl="0" fontAlgn="base">
                <a:spcBef>
                  <a:spcPct val="0"/>
                </a:spcBef>
                <a:spcAft>
                  <a:spcPct val="0"/>
                </a:spcAft>
                <a:defRPr sz="1500" kern="1200">
                  <a:solidFill>
                    <a:schemeClr val="tx1"/>
                  </a:solidFill>
                  <a:latin typeface="Arial" pitchFamily="34" charset="0"/>
                  <a:ea typeface="ＭＳ Ｐゴシック"/>
                  <a:cs typeface="ＭＳ Ｐゴシック"/>
                </a:defRPr>
              </a:lvl1pPr>
              <a:lvl2pPr marL="566038" algn="l" rtl="0" fontAlgn="base">
                <a:spcBef>
                  <a:spcPct val="0"/>
                </a:spcBef>
                <a:spcAft>
                  <a:spcPct val="0"/>
                </a:spcAft>
                <a:defRPr sz="1500" kern="1200">
                  <a:solidFill>
                    <a:schemeClr val="tx1"/>
                  </a:solidFill>
                  <a:latin typeface="Arial" pitchFamily="34" charset="0"/>
                  <a:ea typeface="ＭＳ Ｐゴシック"/>
                  <a:cs typeface="ＭＳ Ｐゴシック"/>
                </a:defRPr>
              </a:lvl2pPr>
              <a:lvl3pPr marL="1132076" algn="l" rtl="0" fontAlgn="base">
                <a:spcBef>
                  <a:spcPct val="0"/>
                </a:spcBef>
                <a:spcAft>
                  <a:spcPct val="0"/>
                </a:spcAft>
                <a:defRPr sz="1500" kern="1200">
                  <a:solidFill>
                    <a:schemeClr val="tx1"/>
                  </a:solidFill>
                  <a:latin typeface="Arial" pitchFamily="34" charset="0"/>
                  <a:ea typeface="ＭＳ Ｐゴシック"/>
                  <a:cs typeface="ＭＳ Ｐゴシック"/>
                </a:defRPr>
              </a:lvl3pPr>
              <a:lvl4pPr marL="1698112" algn="l" rtl="0" fontAlgn="base">
                <a:spcBef>
                  <a:spcPct val="0"/>
                </a:spcBef>
                <a:spcAft>
                  <a:spcPct val="0"/>
                </a:spcAft>
                <a:defRPr sz="1500" kern="1200">
                  <a:solidFill>
                    <a:schemeClr val="tx1"/>
                  </a:solidFill>
                  <a:latin typeface="Arial" pitchFamily="34" charset="0"/>
                  <a:ea typeface="ＭＳ Ｐゴシック"/>
                  <a:cs typeface="ＭＳ Ｐゴシック"/>
                </a:defRPr>
              </a:lvl4pPr>
              <a:lvl5pPr marL="2264150" algn="l" rtl="0" fontAlgn="base">
                <a:spcBef>
                  <a:spcPct val="0"/>
                </a:spcBef>
                <a:spcAft>
                  <a:spcPct val="0"/>
                </a:spcAft>
                <a:defRPr sz="1500" kern="1200">
                  <a:solidFill>
                    <a:schemeClr val="tx1"/>
                  </a:solidFill>
                  <a:latin typeface="Arial" pitchFamily="34" charset="0"/>
                  <a:ea typeface="ＭＳ Ｐゴシック"/>
                  <a:cs typeface="ＭＳ Ｐゴシック"/>
                </a:defRPr>
              </a:lvl5pPr>
              <a:lvl6pPr marL="2830188" algn="l" defTabSz="1132076" rtl="0" eaLnBrk="1" latinLnBrk="0" hangingPunct="1">
                <a:defRPr sz="1500" kern="1200">
                  <a:solidFill>
                    <a:schemeClr val="tx1"/>
                  </a:solidFill>
                  <a:latin typeface="Arial" pitchFamily="34" charset="0"/>
                  <a:ea typeface="ＭＳ Ｐゴシック"/>
                  <a:cs typeface="ＭＳ Ｐゴシック"/>
                </a:defRPr>
              </a:lvl6pPr>
              <a:lvl7pPr marL="3396226" algn="l" defTabSz="1132076" rtl="0" eaLnBrk="1" latinLnBrk="0" hangingPunct="1">
                <a:defRPr sz="1500" kern="1200">
                  <a:solidFill>
                    <a:schemeClr val="tx1"/>
                  </a:solidFill>
                  <a:latin typeface="Arial" pitchFamily="34" charset="0"/>
                  <a:ea typeface="ＭＳ Ｐゴシック"/>
                  <a:cs typeface="ＭＳ Ｐゴシック"/>
                </a:defRPr>
              </a:lvl7pPr>
              <a:lvl8pPr marL="3962262" algn="l" defTabSz="1132076" rtl="0" eaLnBrk="1" latinLnBrk="0" hangingPunct="1">
                <a:defRPr sz="1500" kern="1200">
                  <a:solidFill>
                    <a:schemeClr val="tx1"/>
                  </a:solidFill>
                  <a:latin typeface="Arial" pitchFamily="34" charset="0"/>
                  <a:ea typeface="ＭＳ Ｐゴシック"/>
                  <a:cs typeface="ＭＳ Ｐゴシック"/>
                </a:defRPr>
              </a:lvl8pPr>
              <a:lvl9pPr marL="4528300" algn="l" defTabSz="1132076" rtl="0" eaLnBrk="1" latinLnBrk="0" hangingPunct="1">
                <a:defRPr sz="1500" kern="1200">
                  <a:solidFill>
                    <a:schemeClr val="tx1"/>
                  </a:solidFill>
                  <a:latin typeface="Arial" pitchFamily="34" charset="0"/>
                  <a:ea typeface="ＭＳ Ｐゴシック"/>
                  <a:cs typeface="ＭＳ Ｐゴシック"/>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en-US" sz="1200" b="0" i="0" u="none" strike="noStrike" kern="1200" cap="none" spc="0" normalizeH="0" baseline="0" noProof="0">
                <a:ln>
                  <a:noFill/>
                </a:ln>
                <a:solidFill>
                  <a:srgbClr val="7A9B3D"/>
                </a:solidFill>
                <a:effectLst/>
                <a:uLnTx/>
                <a:uFillTx/>
                <a:latin typeface="Arial" charset="0"/>
                <a:ea typeface="ＭＳ Ｐゴシック" charset="-128"/>
              </a:endParaRPr>
            </a:p>
          </p:txBody>
        </p:sp>
        <p:sp>
          <p:nvSpPr>
            <p:cNvPr id="19" name="Oval 18">
              <a:extLst>
                <a:ext uri="{FF2B5EF4-FFF2-40B4-BE49-F238E27FC236}">
                  <a16:creationId xmlns:a16="http://schemas.microsoft.com/office/drawing/2014/main" id="{DDB92E2C-2CA0-8E7D-A6A7-AC43FD716218}"/>
                </a:ext>
              </a:extLst>
            </p:cNvPr>
            <p:cNvSpPr/>
            <p:nvPr/>
          </p:nvSpPr>
          <p:spPr bwMode="auto">
            <a:xfrm>
              <a:off x="5923140" y="2803884"/>
              <a:ext cx="120770" cy="120770"/>
            </a:xfrm>
            <a:prstGeom prst="ellipse">
              <a:avLst/>
            </a:prstGeom>
            <a:solidFill>
              <a:srgbClr val="7A9B3D"/>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defPPr>
                <a:defRPr lang="en-US"/>
              </a:defPPr>
              <a:lvl1pPr algn="l" rtl="0" fontAlgn="base">
                <a:spcBef>
                  <a:spcPct val="0"/>
                </a:spcBef>
                <a:spcAft>
                  <a:spcPct val="0"/>
                </a:spcAft>
                <a:defRPr sz="1500" kern="1200">
                  <a:solidFill>
                    <a:schemeClr val="tx1"/>
                  </a:solidFill>
                  <a:latin typeface="Arial" pitchFamily="34" charset="0"/>
                  <a:ea typeface="ＭＳ Ｐゴシック"/>
                  <a:cs typeface="ＭＳ Ｐゴシック"/>
                </a:defRPr>
              </a:lvl1pPr>
              <a:lvl2pPr marL="566038" algn="l" rtl="0" fontAlgn="base">
                <a:spcBef>
                  <a:spcPct val="0"/>
                </a:spcBef>
                <a:spcAft>
                  <a:spcPct val="0"/>
                </a:spcAft>
                <a:defRPr sz="1500" kern="1200">
                  <a:solidFill>
                    <a:schemeClr val="tx1"/>
                  </a:solidFill>
                  <a:latin typeface="Arial" pitchFamily="34" charset="0"/>
                  <a:ea typeface="ＭＳ Ｐゴシック"/>
                  <a:cs typeface="ＭＳ Ｐゴシック"/>
                </a:defRPr>
              </a:lvl2pPr>
              <a:lvl3pPr marL="1132076" algn="l" rtl="0" fontAlgn="base">
                <a:spcBef>
                  <a:spcPct val="0"/>
                </a:spcBef>
                <a:spcAft>
                  <a:spcPct val="0"/>
                </a:spcAft>
                <a:defRPr sz="1500" kern="1200">
                  <a:solidFill>
                    <a:schemeClr val="tx1"/>
                  </a:solidFill>
                  <a:latin typeface="Arial" pitchFamily="34" charset="0"/>
                  <a:ea typeface="ＭＳ Ｐゴシック"/>
                  <a:cs typeface="ＭＳ Ｐゴシック"/>
                </a:defRPr>
              </a:lvl3pPr>
              <a:lvl4pPr marL="1698112" algn="l" rtl="0" fontAlgn="base">
                <a:spcBef>
                  <a:spcPct val="0"/>
                </a:spcBef>
                <a:spcAft>
                  <a:spcPct val="0"/>
                </a:spcAft>
                <a:defRPr sz="1500" kern="1200">
                  <a:solidFill>
                    <a:schemeClr val="tx1"/>
                  </a:solidFill>
                  <a:latin typeface="Arial" pitchFamily="34" charset="0"/>
                  <a:ea typeface="ＭＳ Ｐゴシック"/>
                  <a:cs typeface="ＭＳ Ｐゴシック"/>
                </a:defRPr>
              </a:lvl4pPr>
              <a:lvl5pPr marL="2264150" algn="l" rtl="0" fontAlgn="base">
                <a:spcBef>
                  <a:spcPct val="0"/>
                </a:spcBef>
                <a:spcAft>
                  <a:spcPct val="0"/>
                </a:spcAft>
                <a:defRPr sz="1500" kern="1200">
                  <a:solidFill>
                    <a:schemeClr val="tx1"/>
                  </a:solidFill>
                  <a:latin typeface="Arial" pitchFamily="34" charset="0"/>
                  <a:ea typeface="ＭＳ Ｐゴシック"/>
                  <a:cs typeface="ＭＳ Ｐゴシック"/>
                </a:defRPr>
              </a:lvl5pPr>
              <a:lvl6pPr marL="2830188" algn="l" defTabSz="1132076" rtl="0" eaLnBrk="1" latinLnBrk="0" hangingPunct="1">
                <a:defRPr sz="1500" kern="1200">
                  <a:solidFill>
                    <a:schemeClr val="tx1"/>
                  </a:solidFill>
                  <a:latin typeface="Arial" pitchFamily="34" charset="0"/>
                  <a:ea typeface="ＭＳ Ｐゴシック"/>
                  <a:cs typeface="ＭＳ Ｐゴシック"/>
                </a:defRPr>
              </a:lvl6pPr>
              <a:lvl7pPr marL="3396226" algn="l" defTabSz="1132076" rtl="0" eaLnBrk="1" latinLnBrk="0" hangingPunct="1">
                <a:defRPr sz="1500" kern="1200">
                  <a:solidFill>
                    <a:schemeClr val="tx1"/>
                  </a:solidFill>
                  <a:latin typeface="Arial" pitchFamily="34" charset="0"/>
                  <a:ea typeface="ＭＳ Ｐゴシック"/>
                  <a:cs typeface="ＭＳ Ｐゴシック"/>
                </a:defRPr>
              </a:lvl7pPr>
              <a:lvl8pPr marL="3962262" algn="l" defTabSz="1132076" rtl="0" eaLnBrk="1" latinLnBrk="0" hangingPunct="1">
                <a:defRPr sz="1500" kern="1200">
                  <a:solidFill>
                    <a:schemeClr val="tx1"/>
                  </a:solidFill>
                  <a:latin typeface="Arial" pitchFamily="34" charset="0"/>
                  <a:ea typeface="ＭＳ Ｐゴシック"/>
                  <a:cs typeface="ＭＳ Ｐゴシック"/>
                </a:defRPr>
              </a:lvl8pPr>
              <a:lvl9pPr marL="4528300" algn="l" defTabSz="1132076" rtl="0" eaLnBrk="1" latinLnBrk="0" hangingPunct="1">
                <a:defRPr sz="1500" kern="1200">
                  <a:solidFill>
                    <a:schemeClr val="tx1"/>
                  </a:solidFill>
                  <a:latin typeface="Arial" pitchFamily="34" charset="0"/>
                  <a:ea typeface="ＭＳ Ｐゴシック"/>
                  <a:cs typeface="ＭＳ Ｐゴシック"/>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en-US" sz="1200" b="0" i="0" u="none" strike="noStrike" kern="1200" cap="none" spc="0" normalizeH="0" baseline="0" noProof="0">
                <a:ln>
                  <a:noFill/>
                </a:ln>
                <a:solidFill>
                  <a:srgbClr val="7A9B3D"/>
                </a:solidFill>
                <a:effectLst/>
                <a:uLnTx/>
                <a:uFillTx/>
                <a:latin typeface="Arial" charset="0"/>
                <a:ea typeface="ＭＳ Ｐゴシック" charset="-128"/>
              </a:endParaRPr>
            </a:p>
          </p:txBody>
        </p:sp>
        <p:sp>
          <p:nvSpPr>
            <p:cNvPr id="20" name="Oval 19">
              <a:extLst>
                <a:ext uri="{FF2B5EF4-FFF2-40B4-BE49-F238E27FC236}">
                  <a16:creationId xmlns:a16="http://schemas.microsoft.com/office/drawing/2014/main" id="{BFC8F1DA-9539-F2D3-E2AD-D2511BDE4F45}"/>
                </a:ext>
              </a:extLst>
            </p:cNvPr>
            <p:cNvSpPr/>
            <p:nvPr/>
          </p:nvSpPr>
          <p:spPr bwMode="auto">
            <a:xfrm>
              <a:off x="5932104" y="4037622"/>
              <a:ext cx="120770" cy="120770"/>
            </a:xfrm>
            <a:prstGeom prst="ellipse">
              <a:avLst/>
            </a:prstGeom>
            <a:solidFill>
              <a:srgbClr val="7A9B3D"/>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defPPr>
                <a:defRPr lang="en-US"/>
              </a:defPPr>
              <a:lvl1pPr algn="l" rtl="0" fontAlgn="base">
                <a:spcBef>
                  <a:spcPct val="0"/>
                </a:spcBef>
                <a:spcAft>
                  <a:spcPct val="0"/>
                </a:spcAft>
                <a:defRPr sz="1500" kern="1200">
                  <a:solidFill>
                    <a:schemeClr val="tx1"/>
                  </a:solidFill>
                  <a:latin typeface="Arial" pitchFamily="34" charset="0"/>
                  <a:ea typeface="ＭＳ Ｐゴシック"/>
                  <a:cs typeface="ＭＳ Ｐゴシック"/>
                </a:defRPr>
              </a:lvl1pPr>
              <a:lvl2pPr marL="566038" algn="l" rtl="0" fontAlgn="base">
                <a:spcBef>
                  <a:spcPct val="0"/>
                </a:spcBef>
                <a:spcAft>
                  <a:spcPct val="0"/>
                </a:spcAft>
                <a:defRPr sz="1500" kern="1200">
                  <a:solidFill>
                    <a:schemeClr val="tx1"/>
                  </a:solidFill>
                  <a:latin typeface="Arial" pitchFamily="34" charset="0"/>
                  <a:ea typeface="ＭＳ Ｐゴシック"/>
                  <a:cs typeface="ＭＳ Ｐゴシック"/>
                </a:defRPr>
              </a:lvl2pPr>
              <a:lvl3pPr marL="1132076" algn="l" rtl="0" fontAlgn="base">
                <a:spcBef>
                  <a:spcPct val="0"/>
                </a:spcBef>
                <a:spcAft>
                  <a:spcPct val="0"/>
                </a:spcAft>
                <a:defRPr sz="1500" kern="1200">
                  <a:solidFill>
                    <a:schemeClr val="tx1"/>
                  </a:solidFill>
                  <a:latin typeface="Arial" pitchFamily="34" charset="0"/>
                  <a:ea typeface="ＭＳ Ｐゴシック"/>
                  <a:cs typeface="ＭＳ Ｐゴシック"/>
                </a:defRPr>
              </a:lvl3pPr>
              <a:lvl4pPr marL="1698112" algn="l" rtl="0" fontAlgn="base">
                <a:spcBef>
                  <a:spcPct val="0"/>
                </a:spcBef>
                <a:spcAft>
                  <a:spcPct val="0"/>
                </a:spcAft>
                <a:defRPr sz="1500" kern="1200">
                  <a:solidFill>
                    <a:schemeClr val="tx1"/>
                  </a:solidFill>
                  <a:latin typeface="Arial" pitchFamily="34" charset="0"/>
                  <a:ea typeface="ＭＳ Ｐゴシック"/>
                  <a:cs typeface="ＭＳ Ｐゴシック"/>
                </a:defRPr>
              </a:lvl4pPr>
              <a:lvl5pPr marL="2264150" algn="l" rtl="0" fontAlgn="base">
                <a:spcBef>
                  <a:spcPct val="0"/>
                </a:spcBef>
                <a:spcAft>
                  <a:spcPct val="0"/>
                </a:spcAft>
                <a:defRPr sz="1500" kern="1200">
                  <a:solidFill>
                    <a:schemeClr val="tx1"/>
                  </a:solidFill>
                  <a:latin typeface="Arial" pitchFamily="34" charset="0"/>
                  <a:ea typeface="ＭＳ Ｐゴシック"/>
                  <a:cs typeface="ＭＳ Ｐゴシック"/>
                </a:defRPr>
              </a:lvl5pPr>
              <a:lvl6pPr marL="2830188" algn="l" defTabSz="1132076" rtl="0" eaLnBrk="1" latinLnBrk="0" hangingPunct="1">
                <a:defRPr sz="1500" kern="1200">
                  <a:solidFill>
                    <a:schemeClr val="tx1"/>
                  </a:solidFill>
                  <a:latin typeface="Arial" pitchFamily="34" charset="0"/>
                  <a:ea typeface="ＭＳ Ｐゴシック"/>
                  <a:cs typeface="ＭＳ Ｐゴシック"/>
                </a:defRPr>
              </a:lvl6pPr>
              <a:lvl7pPr marL="3396226" algn="l" defTabSz="1132076" rtl="0" eaLnBrk="1" latinLnBrk="0" hangingPunct="1">
                <a:defRPr sz="1500" kern="1200">
                  <a:solidFill>
                    <a:schemeClr val="tx1"/>
                  </a:solidFill>
                  <a:latin typeface="Arial" pitchFamily="34" charset="0"/>
                  <a:ea typeface="ＭＳ Ｐゴシック"/>
                  <a:cs typeface="ＭＳ Ｐゴシック"/>
                </a:defRPr>
              </a:lvl7pPr>
              <a:lvl8pPr marL="3962262" algn="l" defTabSz="1132076" rtl="0" eaLnBrk="1" latinLnBrk="0" hangingPunct="1">
                <a:defRPr sz="1500" kern="1200">
                  <a:solidFill>
                    <a:schemeClr val="tx1"/>
                  </a:solidFill>
                  <a:latin typeface="Arial" pitchFamily="34" charset="0"/>
                  <a:ea typeface="ＭＳ Ｐゴシック"/>
                  <a:cs typeface="ＭＳ Ｐゴシック"/>
                </a:defRPr>
              </a:lvl8pPr>
              <a:lvl9pPr marL="4528300" algn="l" defTabSz="1132076" rtl="0" eaLnBrk="1" latinLnBrk="0" hangingPunct="1">
                <a:defRPr sz="1500" kern="1200">
                  <a:solidFill>
                    <a:schemeClr val="tx1"/>
                  </a:solidFill>
                  <a:latin typeface="Arial" pitchFamily="34" charset="0"/>
                  <a:ea typeface="ＭＳ Ｐゴシック"/>
                  <a:cs typeface="ＭＳ Ｐゴシック"/>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en-US" sz="1200" b="0" i="0" u="none" strike="noStrike" kern="1200" cap="none" spc="0" normalizeH="0" baseline="0" noProof="0">
                <a:ln>
                  <a:noFill/>
                </a:ln>
                <a:solidFill>
                  <a:srgbClr val="7A9B3D"/>
                </a:solidFill>
                <a:effectLst/>
                <a:uLnTx/>
                <a:uFillTx/>
                <a:latin typeface="Arial" charset="0"/>
                <a:ea typeface="ＭＳ Ｐゴシック" charset="-128"/>
              </a:endParaRPr>
            </a:p>
          </p:txBody>
        </p:sp>
      </p:grpSp>
      <p:sp>
        <p:nvSpPr>
          <p:cNvPr id="21" name="Oval 20">
            <a:extLst>
              <a:ext uri="{FF2B5EF4-FFF2-40B4-BE49-F238E27FC236}">
                <a16:creationId xmlns:a16="http://schemas.microsoft.com/office/drawing/2014/main" id="{C942C179-9B2F-00F9-B4A6-EA5A4A4AC331}"/>
              </a:ext>
            </a:extLst>
          </p:cNvPr>
          <p:cNvSpPr/>
          <p:nvPr/>
        </p:nvSpPr>
        <p:spPr>
          <a:xfrm>
            <a:off x="3176411" y="3321845"/>
            <a:ext cx="914400" cy="914400"/>
          </a:xfrm>
          <a:prstGeom prst="ellipse">
            <a:avLst/>
          </a:prstGeom>
          <a:solidFill>
            <a:srgbClr val="333F48"/>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defPPr>
              <a:defRPr lang="en-US"/>
            </a:defPPr>
            <a:lvl1pPr algn="l" rtl="0" fontAlgn="base">
              <a:spcBef>
                <a:spcPct val="0"/>
              </a:spcBef>
              <a:spcAft>
                <a:spcPct val="0"/>
              </a:spcAft>
              <a:defRPr sz="1500" kern="1200">
                <a:solidFill>
                  <a:schemeClr val="lt1"/>
                </a:solidFill>
                <a:latin typeface="+mn-lt"/>
                <a:ea typeface="+mn-ea"/>
                <a:cs typeface="+mn-cs"/>
              </a:defRPr>
            </a:lvl1pPr>
            <a:lvl2pPr marL="566038" algn="l" rtl="0" fontAlgn="base">
              <a:spcBef>
                <a:spcPct val="0"/>
              </a:spcBef>
              <a:spcAft>
                <a:spcPct val="0"/>
              </a:spcAft>
              <a:defRPr sz="1500" kern="1200">
                <a:solidFill>
                  <a:schemeClr val="lt1"/>
                </a:solidFill>
                <a:latin typeface="+mn-lt"/>
                <a:ea typeface="+mn-ea"/>
                <a:cs typeface="+mn-cs"/>
              </a:defRPr>
            </a:lvl2pPr>
            <a:lvl3pPr marL="1132076" algn="l" rtl="0" fontAlgn="base">
              <a:spcBef>
                <a:spcPct val="0"/>
              </a:spcBef>
              <a:spcAft>
                <a:spcPct val="0"/>
              </a:spcAft>
              <a:defRPr sz="1500" kern="1200">
                <a:solidFill>
                  <a:schemeClr val="lt1"/>
                </a:solidFill>
                <a:latin typeface="+mn-lt"/>
                <a:ea typeface="+mn-ea"/>
                <a:cs typeface="+mn-cs"/>
              </a:defRPr>
            </a:lvl3pPr>
            <a:lvl4pPr marL="1698112" algn="l" rtl="0" fontAlgn="base">
              <a:spcBef>
                <a:spcPct val="0"/>
              </a:spcBef>
              <a:spcAft>
                <a:spcPct val="0"/>
              </a:spcAft>
              <a:defRPr sz="1500" kern="1200">
                <a:solidFill>
                  <a:schemeClr val="lt1"/>
                </a:solidFill>
                <a:latin typeface="+mn-lt"/>
                <a:ea typeface="+mn-ea"/>
                <a:cs typeface="+mn-cs"/>
              </a:defRPr>
            </a:lvl4pPr>
            <a:lvl5pPr marL="2264150" algn="l" rtl="0" fontAlgn="base">
              <a:spcBef>
                <a:spcPct val="0"/>
              </a:spcBef>
              <a:spcAft>
                <a:spcPct val="0"/>
              </a:spcAft>
              <a:defRPr sz="1500" kern="1200">
                <a:solidFill>
                  <a:schemeClr val="lt1"/>
                </a:solidFill>
                <a:latin typeface="+mn-lt"/>
                <a:ea typeface="+mn-ea"/>
                <a:cs typeface="+mn-cs"/>
              </a:defRPr>
            </a:lvl5pPr>
            <a:lvl6pPr marL="2830188" algn="l" defTabSz="1132076" rtl="0" eaLnBrk="1" latinLnBrk="0" hangingPunct="1">
              <a:defRPr sz="1500" kern="1200">
                <a:solidFill>
                  <a:schemeClr val="lt1"/>
                </a:solidFill>
                <a:latin typeface="+mn-lt"/>
                <a:ea typeface="+mn-ea"/>
                <a:cs typeface="+mn-cs"/>
              </a:defRPr>
            </a:lvl6pPr>
            <a:lvl7pPr marL="3396226" algn="l" defTabSz="1132076" rtl="0" eaLnBrk="1" latinLnBrk="0" hangingPunct="1">
              <a:defRPr sz="1500" kern="1200">
                <a:solidFill>
                  <a:schemeClr val="lt1"/>
                </a:solidFill>
                <a:latin typeface="+mn-lt"/>
                <a:ea typeface="+mn-ea"/>
                <a:cs typeface="+mn-cs"/>
              </a:defRPr>
            </a:lvl7pPr>
            <a:lvl8pPr marL="3962262" algn="l" defTabSz="1132076" rtl="0" eaLnBrk="1" latinLnBrk="0" hangingPunct="1">
              <a:defRPr sz="1500" kern="1200">
                <a:solidFill>
                  <a:schemeClr val="lt1"/>
                </a:solidFill>
                <a:latin typeface="+mn-lt"/>
                <a:ea typeface="+mn-ea"/>
                <a:cs typeface="+mn-cs"/>
              </a:defRPr>
            </a:lvl8pPr>
            <a:lvl9pPr marL="4528300" algn="l" defTabSz="1132076" rtl="0" eaLnBrk="1" latinLnBrk="0" hangingPunct="1">
              <a:defRPr sz="1500" kern="1200">
                <a:solidFill>
                  <a:schemeClr val="lt1"/>
                </a:solidFill>
                <a:latin typeface="+mn-lt"/>
                <a:ea typeface="+mn-ea"/>
                <a:cs typeface="+mn-cs"/>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1" i="0" u="none" strike="noStrike" kern="1200" cap="none" spc="0" normalizeH="0" baseline="0" noProof="0">
                <a:ln>
                  <a:noFill/>
                </a:ln>
                <a:solidFill>
                  <a:srgbClr val="FFFFFF"/>
                </a:solidFill>
                <a:effectLst/>
                <a:uLnTx/>
                <a:uFillTx/>
                <a:latin typeface="Arial"/>
                <a:ea typeface="ＭＳ Ｐゴシック"/>
                <a:cs typeface="+mn-cs"/>
              </a:rPr>
              <a:t>CRM </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1" i="0" u="none" strike="noStrike" kern="1200" cap="none" spc="0" normalizeH="0" baseline="0" noProof="0">
                <a:ln>
                  <a:noFill/>
                </a:ln>
                <a:solidFill>
                  <a:srgbClr val="FFFFFF"/>
                </a:solidFill>
                <a:effectLst/>
                <a:uLnTx/>
                <a:uFillTx/>
                <a:latin typeface="Arial"/>
                <a:ea typeface="ＭＳ Ｐゴシック"/>
                <a:cs typeface="+mn-cs"/>
              </a:rPr>
              <a:t>or CDP</a:t>
            </a:r>
            <a:endParaRPr kumimoji="0" lang="en-US" sz="1200" b="0" i="0" u="none" strike="noStrike" kern="1200" cap="none" spc="0" normalizeH="0" baseline="0" noProof="0">
              <a:ln>
                <a:noFill/>
              </a:ln>
              <a:solidFill>
                <a:srgbClr val="FFFFFF"/>
              </a:solidFill>
              <a:effectLst/>
              <a:uLnTx/>
              <a:uFillTx/>
              <a:latin typeface="Arial"/>
              <a:ea typeface="ＭＳ Ｐゴシック"/>
              <a:cs typeface="+mn-cs"/>
            </a:endParaRPr>
          </a:p>
        </p:txBody>
      </p:sp>
      <p:sp>
        <p:nvSpPr>
          <p:cNvPr id="22" name="TextBox 21">
            <a:extLst>
              <a:ext uri="{FF2B5EF4-FFF2-40B4-BE49-F238E27FC236}">
                <a16:creationId xmlns:a16="http://schemas.microsoft.com/office/drawing/2014/main" id="{BB06E648-8145-0228-BE6C-010104B7E581}"/>
              </a:ext>
            </a:extLst>
          </p:cNvPr>
          <p:cNvSpPr txBox="1"/>
          <p:nvPr/>
        </p:nvSpPr>
        <p:spPr>
          <a:xfrm>
            <a:off x="1826615" y="1920565"/>
            <a:ext cx="1691489" cy="338554"/>
          </a:xfrm>
          <a:prstGeom prst="rect">
            <a:avLst/>
          </a:prstGeom>
          <a:noFill/>
        </p:spPr>
        <p:txBody>
          <a:bodyPr wrap="none" rtlCol="0">
            <a:spAutoFit/>
          </a:bodyPr>
          <a:lstStyle/>
          <a:p>
            <a:r>
              <a:rPr lang="en-US" sz="1600" b="1">
                <a:solidFill>
                  <a:srgbClr val="333F48"/>
                </a:solidFill>
              </a:rPr>
              <a:t>Firm tech stack</a:t>
            </a:r>
          </a:p>
        </p:txBody>
      </p:sp>
      <p:sp>
        <p:nvSpPr>
          <p:cNvPr id="23" name="Oval 22">
            <a:extLst>
              <a:ext uri="{FF2B5EF4-FFF2-40B4-BE49-F238E27FC236}">
                <a16:creationId xmlns:a16="http://schemas.microsoft.com/office/drawing/2014/main" id="{1AECB155-5E28-F846-5D5C-D152B362B9BF}"/>
              </a:ext>
            </a:extLst>
          </p:cNvPr>
          <p:cNvSpPr/>
          <p:nvPr/>
        </p:nvSpPr>
        <p:spPr>
          <a:xfrm>
            <a:off x="2696509" y="2431655"/>
            <a:ext cx="914400" cy="914400"/>
          </a:xfrm>
          <a:prstGeom prst="ellipse">
            <a:avLst/>
          </a:prstGeom>
          <a:solidFill>
            <a:srgbClr val="D5E9F3"/>
          </a:solidFill>
          <a:ln>
            <a:solidFill>
              <a:srgbClr val="333F48"/>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defPPr>
              <a:defRPr lang="en-US"/>
            </a:defPPr>
            <a:lvl1pPr algn="l" rtl="0" fontAlgn="base">
              <a:spcBef>
                <a:spcPct val="0"/>
              </a:spcBef>
              <a:spcAft>
                <a:spcPct val="0"/>
              </a:spcAft>
              <a:defRPr sz="1500" kern="1200">
                <a:solidFill>
                  <a:schemeClr val="lt1"/>
                </a:solidFill>
                <a:latin typeface="+mn-lt"/>
                <a:ea typeface="+mn-ea"/>
                <a:cs typeface="+mn-cs"/>
              </a:defRPr>
            </a:lvl1pPr>
            <a:lvl2pPr marL="566038" algn="l" rtl="0" fontAlgn="base">
              <a:spcBef>
                <a:spcPct val="0"/>
              </a:spcBef>
              <a:spcAft>
                <a:spcPct val="0"/>
              </a:spcAft>
              <a:defRPr sz="1500" kern="1200">
                <a:solidFill>
                  <a:schemeClr val="lt1"/>
                </a:solidFill>
                <a:latin typeface="+mn-lt"/>
                <a:ea typeface="+mn-ea"/>
                <a:cs typeface="+mn-cs"/>
              </a:defRPr>
            </a:lvl2pPr>
            <a:lvl3pPr marL="1132076" algn="l" rtl="0" fontAlgn="base">
              <a:spcBef>
                <a:spcPct val="0"/>
              </a:spcBef>
              <a:spcAft>
                <a:spcPct val="0"/>
              </a:spcAft>
              <a:defRPr sz="1500" kern="1200">
                <a:solidFill>
                  <a:schemeClr val="lt1"/>
                </a:solidFill>
                <a:latin typeface="+mn-lt"/>
                <a:ea typeface="+mn-ea"/>
                <a:cs typeface="+mn-cs"/>
              </a:defRPr>
            </a:lvl3pPr>
            <a:lvl4pPr marL="1698112" algn="l" rtl="0" fontAlgn="base">
              <a:spcBef>
                <a:spcPct val="0"/>
              </a:spcBef>
              <a:spcAft>
                <a:spcPct val="0"/>
              </a:spcAft>
              <a:defRPr sz="1500" kern="1200">
                <a:solidFill>
                  <a:schemeClr val="lt1"/>
                </a:solidFill>
                <a:latin typeface="+mn-lt"/>
                <a:ea typeface="+mn-ea"/>
                <a:cs typeface="+mn-cs"/>
              </a:defRPr>
            </a:lvl4pPr>
            <a:lvl5pPr marL="2264150" algn="l" rtl="0" fontAlgn="base">
              <a:spcBef>
                <a:spcPct val="0"/>
              </a:spcBef>
              <a:spcAft>
                <a:spcPct val="0"/>
              </a:spcAft>
              <a:defRPr sz="1500" kern="1200">
                <a:solidFill>
                  <a:schemeClr val="lt1"/>
                </a:solidFill>
                <a:latin typeface="+mn-lt"/>
                <a:ea typeface="+mn-ea"/>
                <a:cs typeface="+mn-cs"/>
              </a:defRPr>
            </a:lvl5pPr>
            <a:lvl6pPr marL="2830188" algn="l" defTabSz="1132076" rtl="0" eaLnBrk="1" latinLnBrk="0" hangingPunct="1">
              <a:defRPr sz="1500" kern="1200">
                <a:solidFill>
                  <a:schemeClr val="lt1"/>
                </a:solidFill>
                <a:latin typeface="+mn-lt"/>
                <a:ea typeface="+mn-ea"/>
                <a:cs typeface="+mn-cs"/>
              </a:defRPr>
            </a:lvl6pPr>
            <a:lvl7pPr marL="3396226" algn="l" defTabSz="1132076" rtl="0" eaLnBrk="1" latinLnBrk="0" hangingPunct="1">
              <a:defRPr sz="1500" kern="1200">
                <a:solidFill>
                  <a:schemeClr val="lt1"/>
                </a:solidFill>
                <a:latin typeface="+mn-lt"/>
                <a:ea typeface="+mn-ea"/>
                <a:cs typeface="+mn-cs"/>
              </a:defRPr>
            </a:lvl7pPr>
            <a:lvl8pPr marL="3962262" algn="l" defTabSz="1132076" rtl="0" eaLnBrk="1" latinLnBrk="0" hangingPunct="1">
              <a:defRPr sz="1500" kern="1200">
                <a:solidFill>
                  <a:schemeClr val="lt1"/>
                </a:solidFill>
                <a:latin typeface="+mn-lt"/>
                <a:ea typeface="+mn-ea"/>
                <a:cs typeface="+mn-cs"/>
              </a:defRPr>
            </a:lvl8pPr>
            <a:lvl9pPr marL="4528300" algn="l" defTabSz="1132076" rtl="0" eaLnBrk="1" latinLnBrk="0" hangingPunct="1">
              <a:defRPr sz="1500" kern="1200">
                <a:solidFill>
                  <a:schemeClr val="lt1"/>
                </a:solidFill>
                <a:latin typeface="+mn-lt"/>
                <a:ea typeface="+mn-ea"/>
                <a:cs typeface="+mn-cs"/>
              </a:defRPr>
            </a:lvl9pPr>
          </a:lstStyle>
          <a:p>
            <a:pPr algn="ctr"/>
            <a:r>
              <a:rPr lang="en-US" sz="1200" b="1">
                <a:solidFill>
                  <a:schemeClr val="tx1"/>
                </a:solidFill>
                <a:latin typeface="Arial" panose="020B0604020202020204" pitchFamily="34" charset="0"/>
                <a:cs typeface="Arial" panose="020B0604020202020204" pitchFamily="34" charset="0"/>
              </a:rPr>
              <a:t>Portfolio</a:t>
            </a:r>
          </a:p>
          <a:p>
            <a:pPr algn="ctr"/>
            <a:r>
              <a:rPr lang="en-US" sz="1200" b="1">
                <a:solidFill>
                  <a:schemeClr val="tx1"/>
                </a:solidFill>
                <a:latin typeface="Arial" panose="020B0604020202020204" pitchFamily="34" charset="0"/>
                <a:cs typeface="Arial" panose="020B0604020202020204" pitchFamily="34" charset="0"/>
              </a:rPr>
              <a:t>Reporting</a:t>
            </a:r>
          </a:p>
        </p:txBody>
      </p:sp>
      <p:sp>
        <p:nvSpPr>
          <p:cNvPr id="24" name="Oval 23">
            <a:extLst>
              <a:ext uri="{FF2B5EF4-FFF2-40B4-BE49-F238E27FC236}">
                <a16:creationId xmlns:a16="http://schemas.microsoft.com/office/drawing/2014/main" id="{FA284FCC-A47A-1D82-6349-8CBD5A76434B}"/>
              </a:ext>
            </a:extLst>
          </p:cNvPr>
          <p:cNvSpPr/>
          <p:nvPr/>
        </p:nvSpPr>
        <p:spPr>
          <a:xfrm>
            <a:off x="2672360" y="4220999"/>
            <a:ext cx="914400" cy="914400"/>
          </a:xfrm>
          <a:prstGeom prst="ellipse">
            <a:avLst/>
          </a:prstGeom>
          <a:solidFill>
            <a:srgbClr val="C8D9E2"/>
          </a:solidFill>
          <a:ln>
            <a:solidFill>
              <a:srgbClr val="333F48"/>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defPPr>
              <a:defRPr lang="en-US"/>
            </a:defPPr>
            <a:lvl1pPr algn="l" rtl="0" fontAlgn="base">
              <a:spcBef>
                <a:spcPct val="0"/>
              </a:spcBef>
              <a:spcAft>
                <a:spcPct val="0"/>
              </a:spcAft>
              <a:defRPr sz="1500" kern="1200">
                <a:solidFill>
                  <a:schemeClr val="lt1"/>
                </a:solidFill>
                <a:latin typeface="+mn-lt"/>
                <a:ea typeface="+mn-ea"/>
                <a:cs typeface="+mn-cs"/>
              </a:defRPr>
            </a:lvl1pPr>
            <a:lvl2pPr marL="566038" algn="l" rtl="0" fontAlgn="base">
              <a:spcBef>
                <a:spcPct val="0"/>
              </a:spcBef>
              <a:spcAft>
                <a:spcPct val="0"/>
              </a:spcAft>
              <a:defRPr sz="1500" kern="1200">
                <a:solidFill>
                  <a:schemeClr val="lt1"/>
                </a:solidFill>
                <a:latin typeface="+mn-lt"/>
                <a:ea typeface="+mn-ea"/>
                <a:cs typeface="+mn-cs"/>
              </a:defRPr>
            </a:lvl2pPr>
            <a:lvl3pPr marL="1132076" algn="l" rtl="0" fontAlgn="base">
              <a:spcBef>
                <a:spcPct val="0"/>
              </a:spcBef>
              <a:spcAft>
                <a:spcPct val="0"/>
              </a:spcAft>
              <a:defRPr sz="1500" kern="1200">
                <a:solidFill>
                  <a:schemeClr val="lt1"/>
                </a:solidFill>
                <a:latin typeface="+mn-lt"/>
                <a:ea typeface="+mn-ea"/>
                <a:cs typeface="+mn-cs"/>
              </a:defRPr>
            </a:lvl3pPr>
            <a:lvl4pPr marL="1698112" algn="l" rtl="0" fontAlgn="base">
              <a:spcBef>
                <a:spcPct val="0"/>
              </a:spcBef>
              <a:spcAft>
                <a:spcPct val="0"/>
              </a:spcAft>
              <a:defRPr sz="1500" kern="1200">
                <a:solidFill>
                  <a:schemeClr val="lt1"/>
                </a:solidFill>
                <a:latin typeface="+mn-lt"/>
                <a:ea typeface="+mn-ea"/>
                <a:cs typeface="+mn-cs"/>
              </a:defRPr>
            </a:lvl4pPr>
            <a:lvl5pPr marL="2264150" algn="l" rtl="0" fontAlgn="base">
              <a:spcBef>
                <a:spcPct val="0"/>
              </a:spcBef>
              <a:spcAft>
                <a:spcPct val="0"/>
              </a:spcAft>
              <a:defRPr sz="1500" kern="1200">
                <a:solidFill>
                  <a:schemeClr val="lt1"/>
                </a:solidFill>
                <a:latin typeface="+mn-lt"/>
                <a:ea typeface="+mn-ea"/>
                <a:cs typeface="+mn-cs"/>
              </a:defRPr>
            </a:lvl5pPr>
            <a:lvl6pPr marL="2830188" algn="l" defTabSz="1132076" rtl="0" eaLnBrk="1" latinLnBrk="0" hangingPunct="1">
              <a:defRPr sz="1500" kern="1200">
                <a:solidFill>
                  <a:schemeClr val="lt1"/>
                </a:solidFill>
                <a:latin typeface="+mn-lt"/>
                <a:ea typeface="+mn-ea"/>
                <a:cs typeface="+mn-cs"/>
              </a:defRPr>
            </a:lvl6pPr>
            <a:lvl7pPr marL="3396226" algn="l" defTabSz="1132076" rtl="0" eaLnBrk="1" latinLnBrk="0" hangingPunct="1">
              <a:defRPr sz="1500" kern="1200">
                <a:solidFill>
                  <a:schemeClr val="lt1"/>
                </a:solidFill>
                <a:latin typeface="+mn-lt"/>
                <a:ea typeface="+mn-ea"/>
                <a:cs typeface="+mn-cs"/>
              </a:defRPr>
            </a:lvl7pPr>
            <a:lvl8pPr marL="3962262" algn="l" defTabSz="1132076" rtl="0" eaLnBrk="1" latinLnBrk="0" hangingPunct="1">
              <a:defRPr sz="1500" kern="1200">
                <a:solidFill>
                  <a:schemeClr val="lt1"/>
                </a:solidFill>
                <a:latin typeface="+mn-lt"/>
                <a:ea typeface="+mn-ea"/>
                <a:cs typeface="+mn-cs"/>
              </a:defRPr>
            </a:lvl8pPr>
            <a:lvl9pPr marL="4528300" algn="l" defTabSz="1132076" rtl="0" eaLnBrk="1" latinLnBrk="0" hangingPunct="1">
              <a:defRPr sz="1500" kern="1200">
                <a:solidFill>
                  <a:schemeClr val="lt1"/>
                </a:solidFill>
                <a:latin typeface="+mn-lt"/>
                <a:ea typeface="+mn-ea"/>
                <a:cs typeface="+mn-cs"/>
              </a:defRPr>
            </a:lvl9pPr>
          </a:lstStyle>
          <a:p>
            <a:pPr algn="ctr">
              <a:defRPr/>
            </a:pPr>
            <a:r>
              <a:rPr kumimoji="0" lang="en-US" sz="1200" b="1" i="0" u="none" strike="noStrike" kern="1200" cap="none" spc="0" normalizeH="0" baseline="0" noProof="0">
                <a:ln>
                  <a:noFill/>
                </a:ln>
                <a:solidFill>
                  <a:srgbClr val="333F48"/>
                </a:solidFill>
                <a:effectLst/>
                <a:uLnTx/>
                <a:uFillTx/>
                <a:latin typeface="Arial"/>
                <a:ea typeface="ＭＳ Ｐゴシック"/>
                <a:cs typeface="+mn-cs"/>
              </a:rPr>
              <a:t>Data &amp; </a:t>
            </a:r>
          </a:p>
          <a:p>
            <a:pPr algn="ctr">
              <a:defRPr/>
            </a:pPr>
            <a:r>
              <a:rPr kumimoji="0" lang="en-US" sz="1200" b="1" i="0" u="none" strike="noStrike" kern="1200" cap="none" spc="0" normalizeH="0" baseline="0" noProof="0">
                <a:ln>
                  <a:noFill/>
                </a:ln>
                <a:solidFill>
                  <a:srgbClr val="333F48"/>
                </a:solidFill>
                <a:effectLst/>
                <a:uLnTx/>
                <a:uFillTx/>
                <a:latin typeface="Arial"/>
                <a:ea typeface="ＭＳ Ｐゴシック"/>
                <a:cs typeface="+mn-cs"/>
              </a:rPr>
              <a:t>Analytics</a:t>
            </a:r>
            <a:endParaRPr kumimoji="0" lang="en-US" sz="1200" b="0" i="0" u="none" strike="noStrike" kern="1200" cap="none" spc="0" normalizeH="0" baseline="0" noProof="0">
              <a:ln>
                <a:noFill/>
              </a:ln>
              <a:solidFill>
                <a:srgbClr val="333F48"/>
              </a:solidFill>
              <a:effectLst/>
              <a:uLnTx/>
              <a:uFillTx/>
              <a:latin typeface="Arial"/>
              <a:ea typeface="ＭＳ Ｐゴシック"/>
              <a:cs typeface="+mn-cs"/>
            </a:endParaRPr>
          </a:p>
        </p:txBody>
      </p:sp>
      <p:sp>
        <p:nvSpPr>
          <p:cNvPr id="25" name="Oval 24">
            <a:extLst>
              <a:ext uri="{FF2B5EF4-FFF2-40B4-BE49-F238E27FC236}">
                <a16:creationId xmlns:a16="http://schemas.microsoft.com/office/drawing/2014/main" id="{EA25409A-E55E-139A-0715-FAD3003D5578}"/>
              </a:ext>
            </a:extLst>
          </p:cNvPr>
          <p:cNvSpPr/>
          <p:nvPr/>
        </p:nvSpPr>
        <p:spPr>
          <a:xfrm>
            <a:off x="2101430" y="3321845"/>
            <a:ext cx="914400" cy="914400"/>
          </a:xfrm>
          <a:prstGeom prst="ellipse">
            <a:avLst/>
          </a:prstGeom>
          <a:solidFill>
            <a:srgbClr val="E6F1F2"/>
          </a:solidFill>
          <a:ln>
            <a:solidFill>
              <a:srgbClr val="333F48"/>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defPPr>
              <a:defRPr lang="en-US"/>
            </a:defPPr>
            <a:lvl1pPr algn="l" rtl="0" fontAlgn="base">
              <a:spcBef>
                <a:spcPct val="0"/>
              </a:spcBef>
              <a:spcAft>
                <a:spcPct val="0"/>
              </a:spcAft>
              <a:defRPr sz="1500" kern="1200">
                <a:solidFill>
                  <a:schemeClr val="lt1"/>
                </a:solidFill>
                <a:latin typeface="+mn-lt"/>
                <a:ea typeface="+mn-ea"/>
                <a:cs typeface="+mn-cs"/>
              </a:defRPr>
            </a:lvl1pPr>
            <a:lvl2pPr marL="566038" algn="l" rtl="0" fontAlgn="base">
              <a:spcBef>
                <a:spcPct val="0"/>
              </a:spcBef>
              <a:spcAft>
                <a:spcPct val="0"/>
              </a:spcAft>
              <a:defRPr sz="1500" kern="1200">
                <a:solidFill>
                  <a:schemeClr val="lt1"/>
                </a:solidFill>
                <a:latin typeface="+mn-lt"/>
                <a:ea typeface="+mn-ea"/>
                <a:cs typeface="+mn-cs"/>
              </a:defRPr>
            </a:lvl2pPr>
            <a:lvl3pPr marL="1132076" algn="l" rtl="0" fontAlgn="base">
              <a:spcBef>
                <a:spcPct val="0"/>
              </a:spcBef>
              <a:spcAft>
                <a:spcPct val="0"/>
              </a:spcAft>
              <a:defRPr sz="1500" kern="1200">
                <a:solidFill>
                  <a:schemeClr val="lt1"/>
                </a:solidFill>
                <a:latin typeface="+mn-lt"/>
                <a:ea typeface="+mn-ea"/>
                <a:cs typeface="+mn-cs"/>
              </a:defRPr>
            </a:lvl3pPr>
            <a:lvl4pPr marL="1698112" algn="l" rtl="0" fontAlgn="base">
              <a:spcBef>
                <a:spcPct val="0"/>
              </a:spcBef>
              <a:spcAft>
                <a:spcPct val="0"/>
              </a:spcAft>
              <a:defRPr sz="1500" kern="1200">
                <a:solidFill>
                  <a:schemeClr val="lt1"/>
                </a:solidFill>
                <a:latin typeface="+mn-lt"/>
                <a:ea typeface="+mn-ea"/>
                <a:cs typeface="+mn-cs"/>
              </a:defRPr>
            </a:lvl4pPr>
            <a:lvl5pPr marL="2264150" algn="l" rtl="0" fontAlgn="base">
              <a:spcBef>
                <a:spcPct val="0"/>
              </a:spcBef>
              <a:spcAft>
                <a:spcPct val="0"/>
              </a:spcAft>
              <a:defRPr sz="1500" kern="1200">
                <a:solidFill>
                  <a:schemeClr val="lt1"/>
                </a:solidFill>
                <a:latin typeface="+mn-lt"/>
                <a:ea typeface="+mn-ea"/>
                <a:cs typeface="+mn-cs"/>
              </a:defRPr>
            </a:lvl5pPr>
            <a:lvl6pPr marL="2830188" algn="l" defTabSz="1132076" rtl="0" eaLnBrk="1" latinLnBrk="0" hangingPunct="1">
              <a:defRPr sz="1500" kern="1200">
                <a:solidFill>
                  <a:schemeClr val="lt1"/>
                </a:solidFill>
                <a:latin typeface="+mn-lt"/>
                <a:ea typeface="+mn-ea"/>
                <a:cs typeface="+mn-cs"/>
              </a:defRPr>
            </a:lvl6pPr>
            <a:lvl7pPr marL="3396226" algn="l" defTabSz="1132076" rtl="0" eaLnBrk="1" latinLnBrk="0" hangingPunct="1">
              <a:defRPr sz="1500" kern="1200">
                <a:solidFill>
                  <a:schemeClr val="lt1"/>
                </a:solidFill>
                <a:latin typeface="+mn-lt"/>
                <a:ea typeface="+mn-ea"/>
                <a:cs typeface="+mn-cs"/>
              </a:defRPr>
            </a:lvl7pPr>
            <a:lvl8pPr marL="3962262" algn="l" defTabSz="1132076" rtl="0" eaLnBrk="1" latinLnBrk="0" hangingPunct="1">
              <a:defRPr sz="1500" kern="1200">
                <a:solidFill>
                  <a:schemeClr val="lt1"/>
                </a:solidFill>
                <a:latin typeface="+mn-lt"/>
                <a:ea typeface="+mn-ea"/>
                <a:cs typeface="+mn-cs"/>
              </a:defRPr>
            </a:lvl8pPr>
            <a:lvl9pPr marL="4528300" algn="l" defTabSz="1132076" rtl="0" eaLnBrk="1" latinLnBrk="0" hangingPunct="1">
              <a:defRPr sz="1500" kern="1200">
                <a:solidFill>
                  <a:schemeClr val="lt1"/>
                </a:solidFill>
                <a:latin typeface="+mn-lt"/>
                <a:ea typeface="+mn-ea"/>
                <a:cs typeface="+mn-cs"/>
              </a:defRPr>
            </a:lvl9pPr>
          </a:lstStyle>
          <a:p>
            <a:pPr algn="ctr"/>
            <a:r>
              <a:rPr lang="en-US" sz="1200" b="1">
                <a:solidFill>
                  <a:schemeClr val="tx1"/>
                </a:solidFill>
                <a:latin typeface="Arial" panose="020B0604020202020204" pitchFamily="34" charset="0"/>
                <a:cs typeface="Arial" panose="020B0604020202020204" pitchFamily="34" charset="0"/>
              </a:rPr>
              <a:t>Client </a:t>
            </a:r>
          </a:p>
          <a:p>
            <a:pPr algn="ctr"/>
            <a:r>
              <a:rPr lang="en-US" sz="1200" b="1">
                <a:solidFill>
                  <a:schemeClr val="tx1"/>
                </a:solidFill>
                <a:latin typeface="Arial" panose="020B0604020202020204" pitchFamily="34" charset="0"/>
                <a:cs typeface="Arial" panose="020B0604020202020204" pitchFamily="34" charset="0"/>
              </a:rPr>
              <a:t>Portal</a:t>
            </a:r>
          </a:p>
        </p:txBody>
      </p:sp>
      <p:sp>
        <p:nvSpPr>
          <p:cNvPr id="26" name="Oval 25">
            <a:extLst>
              <a:ext uri="{FF2B5EF4-FFF2-40B4-BE49-F238E27FC236}">
                <a16:creationId xmlns:a16="http://schemas.microsoft.com/office/drawing/2014/main" id="{21A7BB83-9A85-DF5F-4933-07FAFBB982C6}"/>
              </a:ext>
            </a:extLst>
          </p:cNvPr>
          <p:cNvSpPr/>
          <p:nvPr/>
        </p:nvSpPr>
        <p:spPr>
          <a:xfrm>
            <a:off x="1549646" y="4262469"/>
            <a:ext cx="914400" cy="914400"/>
          </a:xfrm>
          <a:prstGeom prst="ellipse">
            <a:avLst/>
          </a:prstGeom>
          <a:solidFill>
            <a:srgbClr val="D3EDE9"/>
          </a:solidFill>
          <a:ln>
            <a:solidFill>
              <a:srgbClr val="333F48"/>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defPPr>
              <a:defRPr lang="en-US"/>
            </a:defPPr>
            <a:lvl1pPr algn="l" rtl="0" fontAlgn="base">
              <a:spcBef>
                <a:spcPct val="0"/>
              </a:spcBef>
              <a:spcAft>
                <a:spcPct val="0"/>
              </a:spcAft>
              <a:defRPr sz="1500" kern="1200">
                <a:solidFill>
                  <a:schemeClr val="lt1"/>
                </a:solidFill>
                <a:latin typeface="+mn-lt"/>
                <a:ea typeface="+mn-ea"/>
                <a:cs typeface="+mn-cs"/>
              </a:defRPr>
            </a:lvl1pPr>
            <a:lvl2pPr marL="566038" algn="l" rtl="0" fontAlgn="base">
              <a:spcBef>
                <a:spcPct val="0"/>
              </a:spcBef>
              <a:spcAft>
                <a:spcPct val="0"/>
              </a:spcAft>
              <a:defRPr sz="1500" kern="1200">
                <a:solidFill>
                  <a:schemeClr val="lt1"/>
                </a:solidFill>
                <a:latin typeface="+mn-lt"/>
                <a:ea typeface="+mn-ea"/>
                <a:cs typeface="+mn-cs"/>
              </a:defRPr>
            </a:lvl2pPr>
            <a:lvl3pPr marL="1132076" algn="l" rtl="0" fontAlgn="base">
              <a:spcBef>
                <a:spcPct val="0"/>
              </a:spcBef>
              <a:spcAft>
                <a:spcPct val="0"/>
              </a:spcAft>
              <a:defRPr sz="1500" kern="1200">
                <a:solidFill>
                  <a:schemeClr val="lt1"/>
                </a:solidFill>
                <a:latin typeface="+mn-lt"/>
                <a:ea typeface="+mn-ea"/>
                <a:cs typeface="+mn-cs"/>
              </a:defRPr>
            </a:lvl3pPr>
            <a:lvl4pPr marL="1698112" algn="l" rtl="0" fontAlgn="base">
              <a:spcBef>
                <a:spcPct val="0"/>
              </a:spcBef>
              <a:spcAft>
                <a:spcPct val="0"/>
              </a:spcAft>
              <a:defRPr sz="1500" kern="1200">
                <a:solidFill>
                  <a:schemeClr val="lt1"/>
                </a:solidFill>
                <a:latin typeface="+mn-lt"/>
                <a:ea typeface="+mn-ea"/>
                <a:cs typeface="+mn-cs"/>
              </a:defRPr>
            </a:lvl4pPr>
            <a:lvl5pPr marL="2264150" algn="l" rtl="0" fontAlgn="base">
              <a:spcBef>
                <a:spcPct val="0"/>
              </a:spcBef>
              <a:spcAft>
                <a:spcPct val="0"/>
              </a:spcAft>
              <a:defRPr sz="1500" kern="1200">
                <a:solidFill>
                  <a:schemeClr val="lt1"/>
                </a:solidFill>
                <a:latin typeface="+mn-lt"/>
                <a:ea typeface="+mn-ea"/>
                <a:cs typeface="+mn-cs"/>
              </a:defRPr>
            </a:lvl5pPr>
            <a:lvl6pPr marL="2830188" algn="l" defTabSz="1132076" rtl="0" eaLnBrk="1" latinLnBrk="0" hangingPunct="1">
              <a:defRPr sz="1500" kern="1200">
                <a:solidFill>
                  <a:schemeClr val="lt1"/>
                </a:solidFill>
                <a:latin typeface="+mn-lt"/>
                <a:ea typeface="+mn-ea"/>
                <a:cs typeface="+mn-cs"/>
              </a:defRPr>
            </a:lvl6pPr>
            <a:lvl7pPr marL="3396226" algn="l" defTabSz="1132076" rtl="0" eaLnBrk="1" latinLnBrk="0" hangingPunct="1">
              <a:defRPr sz="1500" kern="1200">
                <a:solidFill>
                  <a:schemeClr val="lt1"/>
                </a:solidFill>
                <a:latin typeface="+mn-lt"/>
                <a:ea typeface="+mn-ea"/>
                <a:cs typeface="+mn-cs"/>
              </a:defRPr>
            </a:lvl7pPr>
            <a:lvl8pPr marL="3962262" algn="l" defTabSz="1132076" rtl="0" eaLnBrk="1" latinLnBrk="0" hangingPunct="1">
              <a:defRPr sz="1500" kern="1200">
                <a:solidFill>
                  <a:schemeClr val="lt1"/>
                </a:solidFill>
                <a:latin typeface="+mn-lt"/>
                <a:ea typeface="+mn-ea"/>
                <a:cs typeface="+mn-cs"/>
              </a:defRPr>
            </a:lvl8pPr>
            <a:lvl9pPr marL="4528300" algn="l" defTabSz="1132076" rtl="0" eaLnBrk="1" latinLnBrk="0" hangingPunct="1">
              <a:defRPr sz="1500" kern="1200">
                <a:solidFill>
                  <a:schemeClr val="lt1"/>
                </a:solidFill>
                <a:latin typeface="+mn-lt"/>
                <a:ea typeface="+mn-ea"/>
                <a:cs typeface="+mn-cs"/>
              </a:defRPr>
            </a:lvl9pPr>
          </a:lstStyle>
          <a:p>
            <a:pPr algn="ctr">
              <a:defRPr/>
            </a:pPr>
            <a:r>
              <a:rPr lang="en-US" sz="1200" b="1">
                <a:solidFill>
                  <a:srgbClr val="333F48"/>
                </a:solidFill>
                <a:ea typeface="ＭＳ Ｐゴシック"/>
              </a:rPr>
              <a:t>Financial</a:t>
            </a:r>
          </a:p>
          <a:p>
            <a:pPr algn="ctr">
              <a:defRPr/>
            </a:pPr>
            <a:r>
              <a:rPr kumimoji="0" lang="en-US" sz="1200" b="1" i="0" u="none" strike="noStrike" kern="1200" cap="none" spc="0" normalizeH="0" baseline="0" noProof="0">
                <a:ln>
                  <a:noFill/>
                </a:ln>
                <a:solidFill>
                  <a:srgbClr val="333F48"/>
                </a:solidFill>
                <a:effectLst/>
                <a:uLnTx/>
                <a:uFillTx/>
                <a:latin typeface="Arial"/>
                <a:ea typeface="ＭＳ Ｐゴシック"/>
                <a:cs typeface="+mn-cs"/>
              </a:rPr>
              <a:t>Planning</a:t>
            </a:r>
            <a:endParaRPr kumimoji="0" lang="en-US" sz="1200" b="0" i="0" u="none" strike="noStrike" kern="1200" cap="none" spc="0" normalizeH="0" baseline="0" noProof="0">
              <a:ln>
                <a:noFill/>
              </a:ln>
              <a:solidFill>
                <a:srgbClr val="333F48"/>
              </a:solidFill>
              <a:effectLst/>
              <a:uLnTx/>
              <a:uFillTx/>
              <a:latin typeface="Arial"/>
              <a:ea typeface="ＭＳ Ｐゴシック"/>
              <a:cs typeface="+mn-cs"/>
            </a:endParaRPr>
          </a:p>
        </p:txBody>
      </p:sp>
      <p:sp>
        <p:nvSpPr>
          <p:cNvPr id="27" name="TextBox 17">
            <a:extLst>
              <a:ext uri="{FF2B5EF4-FFF2-40B4-BE49-F238E27FC236}">
                <a16:creationId xmlns:a16="http://schemas.microsoft.com/office/drawing/2014/main" id="{C40B162E-46D1-9943-748E-E35DEFEDFC25}"/>
              </a:ext>
            </a:extLst>
          </p:cNvPr>
          <p:cNvSpPr txBox="1"/>
          <p:nvPr/>
        </p:nvSpPr>
        <p:spPr>
          <a:xfrm>
            <a:off x="4444045" y="3069407"/>
            <a:ext cx="1708219" cy="430887"/>
          </a:xfrm>
          <a:prstGeom prst="rect">
            <a:avLst/>
          </a:prstGeom>
          <a:noFill/>
        </p:spPr>
        <p:txBody>
          <a:bodyPr wrap="square" rtlCol="0">
            <a:spAutoFit/>
          </a:bodyPr>
          <a:lstStyle>
            <a:defPPr>
              <a:defRPr lang="en-US"/>
            </a:defPPr>
            <a:lvl1pPr algn="l" rtl="0" fontAlgn="base">
              <a:spcBef>
                <a:spcPct val="0"/>
              </a:spcBef>
              <a:spcAft>
                <a:spcPct val="0"/>
              </a:spcAft>
              <a:defRPr sz="1500" kern="1200">
                <a:solidFill>
                  <a:schemeClr val="tx1"/>
                </a:solidFill>
                <a:latin typeface="Arial" pitchFamily="34" charset="0"/>
                <a:ea typeface="ＭＳ Ｐゴシック"/>
                <a:cs typeface="ＭＳ Ｐゴシック"/>
              </a:defRPr>
            </a:lvl1pPr>
            <a:lvl2pPr marL="566038" algn="l" rtl="0" fontAlgn="base">
              <a:spcBef>
                <a:spcPct val="0"/>
              </a:spcBef>
              <a:spcAft>
                <a:spcPct val="0"/>
              </a:spcAft>
              <a:defRPr sz="1500" kern="1200">
                <a:solidFill>
                  <a:schemeClr val="tx1"/>
                </a:solidFill>
                <a:latin typeface="Arial" pitchFamily="34" charset="0"/>
                <a:ea typeface="ＭＳ Ｐゴシック"/>
                <a:cs typeface="ＭＳ Ｐゴシック"/>
              </a:defRPr>
            </a:lvl2pPr>
            <a:lvl3pPr marL="1132076" algn="l" rtl="0" fontAlgn="base">
              <a:spcBef>
                <a:spcPct val="0"/>
              </a:spcBef>
              <a:spcAft>
                <a:spcPct val="0"/>
              </a:spcAft>
              <a:defRPr sz="1500" kern="1200">
                <a:solidFill>
                  <a:schemeClr val="tx1"/>
                </a:solidFill>
                <a:latin typeface="Arial" pitchFamily="34" charset="0"/>
                <a:ea typeface="ＭＳ Ｐゴシック"/>
                <a:cs typeface="ＭＳ Ｐゴシック"/>
              </a:defRPr>
            </a:lvl3pPr>
            <a:lvl4pPr marL="1698112" algn="l" rtl="0" fontAlgn="base">
              <a:spcBef>
                <a:spcPct val="0"/>
              </a:spcBef>
              <a:spcAft>
                <a:spcPct val="0"/>
              </a:spcAft>
              <a:defRPr sz="1500" kern="1200">
                <a:solidFill>
                  <a:schemeClr val="tx1"/>
                </a:solidFill>
                <a:latin typeface="Arial" pitchFamily="34" charset="0"/>
                <a:ea typeface="ＭＳ Ｐゴシック"/>
                <a:cs typeface="ＭＳ Ｐゴシック"/>
              </a:defRPr>
            </a:lvl4pPr>
            <a:lvl5pPr marL="2264150" algn="l" rtl="0" fontAlgn="base">
              <a:spcBef>
                <a:spcPct val="0"/>
              </a:spcBef>
              <a:spcAft>
                <a:spcPct val="0"/>
              </a:spcAft>
              <a:defRPr sz="1500" kern="1200">
                <a:solidFill>
                  <a:schemeClr val="tx1"/>
                </a:solidFill>
                <a:latin typeface="Arial" pitchFamily="34" charset="0"/>
                <a:ea typeface="ＭＳ Ｐゴシック"/>
                <a:cs typeface="ＭＳ Ｐゴシック"/>
              </a:defRPr>
            </a:lvl5pPr>
            <a:lvl6pPr marL="2830188" algn="l" defTabSz="1132076" rtl="0" eaLnBrk="1" latinLnBrk="0" hangingPunct="1">
              <a:defRPr sz="1500" kern="1200">
                <a:solidFill>
                  <a:schemeClr val="tx1"/>
                </a:solidFill>
                <a:latin typeface="Arial" pitchFamily="34" charset="0"/>
                <a:ea typeface="ＭＳ Ｐゴシック"/>
                <a:cs typeface="ＭＳ Ｐゴシック"/>
              </a:defRPr>
            </a:lvl6pPr>
            <a:lvl7pPr marL="3396226" algn="l" defTabSz="1132076" rtl="0" eaLnBrk="1" latinLnBrk="0" hangingPunct="1">
              <a:defRPr sz="1500" kern="1200">
                <a:solidFill>
                  <a:schemeClr val="tx1"/>
                </a:solidFill>
                <a:latin typeface="Arial" pitchFamily="34" charset="0"/>
                <a:ea typeface="ＭＳ Ｐゴシック"/>
                <a:cs typeface="ＭＳ Ｐゴシック"/>
              </a:defRPr>
            </a:lvl7pPr>
            <a:lvl8pPr marL="3962262" algn="l" defTabSz="1132076" rtl="0" eaLnBrk="1" latinLnBrk="0" hangingPunct="1">
              <a:defRPr sz="1500" kern="1200">
                <a:solidFill>
                  <a:schemeClr val="tx1"/>
                </a:solidFill>
                <a:latin typeface="Arial" pitchFamily="34" charset="0"/>
                <a:ea typeface="ＭＳ Ｐゴシック"/>
                <a:cs typeface="ＭＳ Ｐゴシック"/>
              </a:defRPr>
            </a:lvl8pPr>
            <a:lvl9pPr marL="4528300" algn="l" defTabSz="1132076" rtl="0" eaLnBrk="1" latinLnBrk="0" hangingPunct="1">
              <a:defRPr sz="1500" kern="1200">
                <a:solidFill>
                  <a:schemeClr val="tx1"/>
                </a:solidFill>
                <a:latin typeface="Arial" pitchFamily="34" charset="0"/>
                <a:ea typeface="ＭＳ Ｐゴシック"/>
                <a:cs typeface="ＭＳ Ｐゴシック"/>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r>
              <a:rPr kumimoji="0" lang="en-US" sz="1100" b="1" i="0" u="none" strike="noStrike" kern="1200" cap="none" spc="0" normalizeH="0" baseline="0" noProof="0">
                <a:ln>
                  <a:noFill/>
                </a:ln>
                <a:solidFill>
                  <a:srgbClr val="333F48"/>
                </a:solidFill>
                <a:effectLst/>
                <a:uLnTx/>
                <a:uFillTx/>
                <a:latin typeface="Arial"/>
                <a:ea typeface="ＭＳ Ｐゴシック"/>
              </a:rPr>
              <a:t>Productivity &amp; Sales Enablement</a:t>
            </a:r>
          </a:p>
        </p:txBody>
      </p:sp>
      <p:sp>
        <p:nvSpPr>
          <p:cNvPr id="28" name="TextBox 18">
            <a:extLst>
              <a:ext uri="{FF2B5EF4-FFF2-40B4-BE49-F238E27FC236}">
                <a16:creationId xmlns:a16="http://schemas.microsoft.com/office/drawing/2014/main" id="{F4FD5863-C231-CA4A-28E0-965AE6642657}"/>
              </a:ext>
            </a:extLst>
          </p:cNvPr>
          <p:cNvSpPr txBox="1"/>
          <p:nvPr/>
        </p:nvSpPr>
        <p:spPr>
          <a:xfrm>
            <a:off x="4235012" y="3962882"/>
            <a:ext cx="1934423" cy="769441"/>
          </a:xfrm>
          <a:prstGeom prst="rect">
            <a:avLst/>
          </a:prstGeom>
          <a:noFill/>
        </p:spPr>
        <p:txBody>
          <a:bodyPr wrap="square" rtlCol="0">
            <a:spAutoFit/>
          </a:bodyPr>
          <a:lstStyle>
            <a:defPPr>
              <a:defRPr lang="en-US"/>
            </a:defPPr>
            <a:lvl1pPr algn="l" rtl="0" fontAlgn="base">
              <a:spcBef>
                <a:spcPct val="0"/>
              </a:spcBef>
              <a:spcAft>
                <a:spcPct val="0"/>
              </a:spcAft>
              <a:defRPr sz="1500" kern="1200">
                <a:solidFill>
                  <a:schemeClr val="tx1"/>
                </a:solidFill>
                <a:latin typeface="Arial" pitchFamily="34" charset="0"/>
                <a:ea typeface="ＭＳ Ｐゴシック"/>
                <a:cs typeface="ＭＳ Ｐゴシック"/>
              </a:defRPr>
            </a:lvl1pPr>
            <a:lvl2pPr marL="566038" algn="l" rtl="0" fontAlgn="base">
              <a:spcBef>
                <a:spcPct val="0"/>
              </a:spcBef>
              <a:spcAft>
                <a:spcPct val="0"/>
              </a:spcAft>
              <a:defRPr sz="1500" kern="1200">
                <a:solidFill>
                  <a:schemeClr val="tx1"/>
                </a:solidFill>
                <a:latin typeface="Arial" pitchFamily="34" charset="0"/>
                <a:ea typeface="ＭＳ Ｐゴシック"/>
                <a:cs typeface="ＭＳ Ｐゴシック"/>
              </a:defRPr>
            </a:lvl2pPr>
            <a:lvl3pPr marL="1132076" algn="l" rtl="0" fontAlgn="base">
              <a:spcBef>
                <a:spcPct val="0"/>
              </a:spcBef>
              <a:spcAft>
                <a:spcPct val="0"/>
              </a:spcAft>
              <a:defRPr sz="1500" kern="1200">
                <a:solidFill>
                  <a:schemeClr val="tx1"/>
                </a:solidFill>
                <a:latin typeface="Arial" pitchFamily="34" charset="0"/>
                <a:ea typeface="ＭＳ Ｐゴシック"/>
                <a:cs typeface="ＭＳ Ｐゴシック"/>
              </a:defRPr>
            </a:lvl3pPr>
            <a:lvl4pPr marL="1698112" algn="l" rtl="0" fontAlgn="base">
              <a:spcBef>
                <a:spcPct val="0"/>
              </a:spcBef>
              <a:spcAft>
                <a:spcPct val="0"/>
              </a:spcAft>
              <a:defRPr sz="1500" kern="1200">
                <a:solidFill>
                  <a:schemeClr val="tx1"/>
                </a:solidFill>
                <a:latin typeface="Arial" pitchFamily="34" charset="0"/>
                <a:ea typeface="ＭＳ Ｐゴシック"/>
                <a:cs typeface="ＭＳ Ｐゴシック"/>
              </a:defRPr>
            </a:lvl4pPr>
            <a:lvl5pPr marL="2264150" algn="l" rtl="0" fontAlgn="base">
              <a:spcBef>
                <a:spcPct val="0"/>
              </a:spcBef>
              <a:spcAft>
                <a:spcPct val="0"/>
              </a:spcAft>
              <a:defRPr sz="1500" kern="1200">
                <a:solidFill>
                  <a:schemeClr val="tx1"/>
                </a:solidFill>
                <a:latin typeface="Arial" pitchFamily="34" charset="0"/>
                <a:ea typeface="ＭＳ Ｐゴシック"/>
                <a:cs typeface="ＭＳ Ｐゴシック"/>
              </a:defRPr>
            </a:lvl5pPr>
            <a:lvl6pPr marL="2830188" algn="l" defTabSz="1132076" rtl="0" eaLnBrk="1" latinLnBrk="0" hangingPunct="1">
              <a:defRPr sz="1500" kern="1200">
                <a:solidFill>
                  <a:schemeClr val="tx1"/>
                </a:solidFill>
                <a:latin typeface="Arial" pitchFamily="34" charset="0"/>
                <a:ea typeface="ＭＳ Ｐゴシック"/>
                <a:cs typeface="ＭＳ Ｐゴシック"/>
              </a:defRPr>
            </a:lvl6pPr>
            <a:lvl7pPr marL="3396226" algn="l" defTabSz="1132076" rtl="0" eaLnBrk="1" latinLnBrk="0" hangingPunct="1">
              <a:defRPr sz="1500" kern="1200">
                <a:solidFill>
                  <a:schemeClr val="tx1"/>
                </a:solidFill>
                <a:latin typeface="Arial" pitchFamily="34" charset="0"/>
                <a:ea typeface="ＭＳ Ｐゴシック"/>
                <a:cs typeface="ＭＳ Ｐゴシック"/>
              </a:defRPr>
            </a:lvl7pPr>
            <a:lvl8pPr marL="3962262" algn="l" defTabSz="1132076" rtl="0" eaLnBrk="1" latinLnBrk="0" hangingPunct="1">
              <a:defRPr sz="1500" kern="1200">
                <a:solidFill>
                  <a:schemeClr val="tx1"/>
                </a:solidFill>
                <a:latin typeface="Arial" pitchFamily="34" charset="0"/>
                <a:ea typeface="ＭＳ Ｐゴシック"/>
                <a:cs typeface="ＭＳ Ｐゴシック"/>
              </a:defRPr>
            </a:lvl8pPr>
            <a:lvl9pPr marL="4528300" algn="l" defTabSz="1132076" rtl="0" eaLnBrk="1" latinLnBrk="0" hangingPunct="1">
              <a:defRPr sz="1500" kern="1200">
                <a:solidFill>
                  <a:schemeClr val="tx1"/>
                </a:solidFill>
                <a:latin typeface="Arial" pitchFamily="34" charset="0"/>
                <a:ea typeface="ＭＳ Ｐゴシック"/>
                <a:cs typeface="ＭＳ Ｐゴシック"/>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r>
              <a:rPr kumimoji="0" lang="en-US" sz="1100" b="1" i="0" u="none" strike="noStrike" kern="1200" cap="none" spc="0" normalizeH="0" baseline="0" noProof="0">
                <a:ln>
                  <a:noFill/>
                </a:ln>
                <a:solidFill>
                  <a:srgbClr val="333F48"/>
                </a:solidFill>
                <a:effectLst/>
                <a:uLnTx/>
                <a:uFillTx/>
                <a:latin typeface="Arial"/>
                <a:ea typeface="ＭＳ Ｐゴシック"/>
              </a:rPr>
              <a:t>Emerging Channels:</a:t>
            </a:r>
          </a:p>
          <a:p>
            <a:pPr marL="0" marR="0" lvl="0" indent="0" algn="r" defTabSz="914400" rtl="0" eaLnBrk="1" fontAlgn="base" latinLnBrk="0" hangingPunct="1">
              <a:lnSpc>
                <a:spcPct val="100000"/>
              </a:lnSpc>
              <a:spcBef>
                <a:spcPct val="0"/>
              </a:spcBef>
              <a:spcAft>
                <a:spcPct val="0"/>
              </a:spcAft>
              <a:buClrTx/>
              <a:buSzTx/>
              <a:buFontTx/>
              <a:buNone/>
              <a:tabLst/>
              <a:defRPr/>
            </a:pPr>
            <a:r>
              <a:rPr kumimoji="0" lang="en-US" sz="1100" b="1" i="0" u="none" strike="noStrike" kern="1200" cap="none" spc="0" normalizeH="0" baseline="0" noProof="0">
                <a:ln>
                  <a:noFill/>
                </a:ln>
                <a:solidFill>
                  <a:srgbClr val="333F48"/>
                </a:solidFill>
                <a:effectLst/>
                <a:uLnTx/>
                <a:uFillTx/>
                <a:latin typeface="Arial"/>
                <a:ea typeface="ＭＳ Ｐゴシック"/>
              </a:rPr>
              <a:t>Generative AI, text, digital PR, voice, chat, hybrid events</a:t>
            </a:r>
          </a:p>
        </p:txBody>
      </p:sp>
      <p:sp>
        <p:nvSpPr>
          <p:cNvPr id="29" name="TextBox 25">
            <a:extLst>
              <a:ext uri="{FF2B5EF4-FFF2-40B4-BE49-F238E27FC236}">
                <a16:creationId xmlns:a16="http://schemas.microsoft.com/office/drawing/2014/main" id="{37E01AAC-9CF3-7979-277A-D88727AA98C5}"/>
              </a:ext>
            </a:extLst>
          </p:cNvPr>
          <p:cNvSpPr txBox="1"/>
          <p:nvPr/>
        </p:nvSpPr>
        <p:spPr>
          <a:xfrm>
            <a:off x="4417252" y="2282592"/>
            <a:ext cx="2520294" cy="261610"/>
          </a:xfrm>
          <a:prstGeom prst="rect">
            <a:avLst/>
          </a:prstGeom>
          <a:noFill/>
        </p:spPr>
        <p:txBody>
          <a:bodyPr wrap="square" rtlCol="0">
            <a:spAutoFit/>
          </a:bodyPr>
          <a:lstStyle>
            <a:defPPr>
              <a:defRPr lang="en-US"/>
            </a:defPPr>
            <a:lvl1pPr algn="l" rtl="0" fontAlgn="base">
              <a:spcBef>
                <a:spcPct val="0"/>
              </a:spcBef>
              <a:spcAft>
                <a:spcPct val="0"/>
              </a:spcAft>
              <a:defRPr sz="1500" kern="1200">
                <a:solidFill>
                  <a:schemeClr val="tx1"/>
                </a:solidFill>
                <a:latin typeface="Arial" pitchFamily="34" charset="0"/>
                <a:ea typeface="ＭＳ Ｐゴシック"/>
                <a:cs typeface="ＭＳ Ｐゴシック"/>
              </a:defRPr>
            </a:lvl1pPr>
            <a:lvl2pPr marL="566038" algn="l" rtl="0" fontAlgn="base">
              <a:spcBef>
                <a:spcPct val="0"/>
              </a:spcBef>
              <a:spcAft>
                <a:spcPct val="0"/>
              </a:spcAft>
              <a:defRPr sz="1500" kern="1200">
                <a:solidFill>
                  <a:schemeClr val="tx1"/>
                </a:solidFill>
                <a:latin typeface="Arial" pitchFamily="34" charset="0"/>
                <a:ea typeface="ＭＳ Ｐゴシック"/>
                <a:cs typeface="ＭＳ Ｐゴシック"/>
              </a:defRPr>
            </a:lvl2pPr>
            <a:lvl3pPr marL="1132076" algn="l" rtl="0" fontAlgn="base">
              <a:spcBef>
                <a:spcPct val="0"/>
              </a:spcBef>
              <a:spcAft>
                <a:spcPct val="0"/>
              </a:spcAft>
              <a:defRPr sz="1500" kern="1200">
                <a:solidFill>
                  <a:schemeClr val="tx1"/>
                </a:solidFill>
                <a:latin typeface="Arial" pitchFamily="34" charset="0"/>
                <a:ea typeface="ＭＳ Ｐゴシック"/>
                <a:cs typeface="ＭＳ Ｐゴシック"/>
              </a:defRPr>
            </a:lvl3pPr>
            <a:lvl4pPr marL="1698112" algn="l" rtl="0" fontAlgn="base">
              <a:spcBef>
                <a:spcPct val="0"/>
              </a:spcBef>
              <a:spcAft>
                <a:spcPct val="0"/>
              </a:spcAft>
              <a:defRPr sz="1500" kern="1200">
                <a:solidFill>
                  <a:schemeClr val="tx1"/>
                </a:solidFill>
                <a:latin typeface="Arial" pitchFamily="34" charset="0"/>
                <a:ea typeface="ＭＳ Ｐゴシック"/>
                <a:cs typeface="ＭＳ Ｐゴシック"/>
              </a:defRPr>
            </a:lvl4pPr>
            <a:lvl5pPr marL="2264150" algn="l" rtl="0" fontAlgn="base">
              <a:spcBef>
                <a:spcPct val="0"/>
              </a:spcBef>
              <a:spcAft>
                <a:spcPct val="0"/>
              </a:spcAft>
              <a:defRPr sz="1500" kern="1200">
                <a:solidFill>
                  <a:schemeClr val="tx1"/>
                </a:solidFill>
                <a:latin typeface="Arial" pitchFamily="34" charset="0"/>
                <a:ea typeface="ＭＳ Ｐゴシック"/>
                <a:cs typeface="ＭＳ Ｐゴシック"/>
              </a:defRPr>
            </a:lvl5pPr>
            <a:lvl6pPr marL="2830188" algn="l" defTabSz="1132076" rtl="0" eaLnBrk="1" latinLnBrk="0" hangingPunct="1">
              <a:defRPr sz="1500" kern="1200">
                <a:solidFill>
                  <a:schemeClr val="tx1"/>
                </a:solidFill>
                <a:latin typeface="Arial" pitchFamily="34" charset="0"/>
                <a:ea typeface="ＭＳ Ｐゴシック"/>
                <a:cs typeface="ＭＳ Ｐゴシック"/>
              </a:defRPr>
            </a:lvl6pPr>
            <a:lvl7pPr marL="3396226" algn="l" defTabSz="1132076" rtl="0" eaLnBrk="1" latinLnBrk="0" hangingPunct="1">
              <a:defRPr sz="1500" kern="1200">
                <a:solidFill>
                  <a:schemeClr val="tx1"/>
                </a:solidFill>
                <a:latin typeface="Arial" pitchFamily="34" charset="0"/>
                <a:ea typeface="ＭＳ Ｐゴシック"/>
                <a:cs typeface="ＭＳ Ｐゴシック"/>
              </a:defRPr>
            </a:lvl7pPr>
            <a:lvl8pPr marL="3962262" algn="l" defTabSz="1132076" rtl="0" eaLnBrk="1" latinLnBrk="0" hangingPunct="1">
              <a:defRPr sz="1500" kern="1200">
                <a:solidFill>
                  <a:schemeClr val="tx1"/>
                </a:solidFill>
                <a:latin typeface="Arial" pitchFamily="34" charset="0"/>
                <a:ea typeface="ＭＳ Ｐゴシック"/>
                <a:cs typeface="ＭＳ Ｐゴシック"/>
              </a:defRPr>
            </a:lvl8pPr>
            <a:lvl9pPr marL="4528300" algn="l" defTabSz="1132076" rtl="0" eaLnBrk="1" latinLnBrk="0" hangingPunct="1">
              <a:defRPr sz="1500" kern="1200">
                <a:solidFill>
                  <a:schemeClr val="tx1"/>
                </a:solidFill>
                <a:latin typeface="Arial" pitchFamily="34" charset="0"/>
                <a:ea typeface="ＭＳ Ｐゴシック"/>
                <a:cs typeface="ＭＳ Ｐゴシック"/>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100" b="1" i="0" u="none" strike="noStrike" kern="1200" cap="none" spc="0" normalizeH="0" baseline="0" noProof="0">
                <a:ln>
                  <a:noFill/>
                </a:ln>
                <a:solidFill>
                  <a:srgbClr val="333F48"/>
                </a:solidFill>
                <a:effectLst/>
                <a:uLnTx/>
                <a:uFillTx/>
                <a:latin typeface="Arial"/>
                <a:ea typeface="ＭＳ Ｐゴシック"/>
              </a:rPr>
              <a:t>Brand/Reputation Management</a:t>
            </a:r>
            <a:r>
              <a:rPr kumimoji="0" lang="en-US" sz="1100" b="0" i="0" u="none" strike="noStrike" kern="1200" cap="none" spc="0" normalizeH="0" baseline="0" noProof="0">
                <a:ln>
                  <a:noFill/>
                </a:ln>
                <a:solidFill>
                  <a:srgbClr val="333F48"/>
                </a:solidFill>
                <a:effectLst/>
                <a:uLnTx/>
                <a:uFillTx/>
                <a:latin typeface="Arial"/>
                <a:ea typeface="ＭＳ Ｐゴシック"/>
              </a:rPr>
              <a:t>.</a:t>
            </a:r>
            <a:endParaRPr kumimoji="0" lang="en-US" sz="1100" b="1" i="0" u="none" strike="noStrike" kern="1200" cap="none" spc="0" normalizeH="0" baseline="0" noProof="0">
              <a:ln>
                <a:noFill/>
              </a:ln>
              <a:solidFill>
                <a:srgbClr val="333F48"/>
              </a:solidFill>
              <a:effectLst/>
              <a:uLnTx/>
              <a:uFillTx/>
              <a:latin typeface="Arial"/>
              <a:ea typeface="ＭＳ Ｐゴシック"/>
            </a:endParaRPr>
          </a:p>
        </p:txBody>
      </p:sp>
      <p:sp>
        <p:nvSpPr>
          <p:cNvPr id="30" name="TextBox 26">
            <a:extLst>
              <a:ext uri="{FF2B5EF4-FFF2-40B4-BE49-F238E27FC236}">
                <a16:creationId xmlns:a16="http://schemas.microsoft.com/office/drawing/2014/main" id="{B15D693B-129E-740A-6F29-E64965BD2D1C}"/>
              </a:ext>
            </a:extLst>
          </p:cNvPr>
          <p:cNvSpPr txBox="1"/>
          <p:nvPr/>
        </p:nvSpPr>
        <p:spPr>
          <a:xfrm>
            <a:off x="5888996" y="5048895"/>
            <a:ext cx="1003406" cy="261610"/>
          </a:xfrm>
          <a:prstGeom prst="rect">
            <a:avLst/>
          </a:prstGeom>
          <a:noFill/>
        </p:spPr>
        <p:txBody>
          <a:bodyPr wrap="square" rtlCol="0">
            <a:spAutoFit/>
          </a:bodyPr>
          <a:lstStyle>
            <a:defPPr>
              <a:defRPr lang="en-US"/>
            </a:defPPr>
            <a:lvl1pPr algn="l" rtl="0" fontAlgn="base">
              <a:spcBef>
                <a:spcPct val="0"/>
              </a:spcBef>
              <a:spcAft>
                <a:spcPct val="0"/>
              </a:spcAft>
              <a:defRPr sz="1500" kern="1200">
                <a:solidFill>
                  <a:schemeClr val="tx1"/>
                </a:solidFill>
                <a:latin typeface="Arial" pitchFamily="34" charset="0"/>
                <a:ea typeface="ＭＳ Ｐゴシック"/>
                <a:cs typeface="ＭＳ Ｐゴシック"/>
              </a:defRPr>
            </a:lvl1pPr>
            <a:lvl2pPr marL="566038" algn="l" rtl="0" fontAlgn="base">
              <a:spcBef>
                <a:spcPct val="0"/>
              </a:spcBef>
              <a:spcAft>
                <a:spcPct val="0"/>
              </a:spcAft>
              <a:defRPr sz="1500" kern="1200">
                <a:solidFill>
                  <a:schemeClr val="tx1"/>
                </a:solidFill>
                <a:latin typeface="Arial" pitchFamily="34" charset="0"/>
                <a:ea typeface="ＭＳ Ｐゴシック"/>
                <a:cs typeface="ＭＳ Ｐゴシック"/>
              </a:defRPr>
            </a:lvl2pPr>
            <a:lvl3pPr marL="1132076" algn="l" rtl="0" fontAlgn="base">
              <a:spcBef>
                <a:spcPct val="0"/>
              </a:spcBef>
              <a:spcAft>
                <a:spcPct val="0"/>
              </a:spcAft>
              <a:defRPr sz="1500" kern="1200">
                <a:solidFill>
                  <a:schemeClr val="tx1"/>
                </a:solidFill>
                <a:latin typeface="Arial" pitchFamily="34" charset="0"/>
                <a:ea typeface="ＭＳ Ｐゴシック"/>
                <a:cs typeface="ＭＳ Ｐゴシック"/>
              </a:defRPr>
            </a:lvl3pPr>
            <a:lvl4pPr marL="1698112" algn="l" rtl="0" fontAlgn="base">
              <a:spcBef>
                <a:spcPct val="0"/>
              </a:spcBef>
              <a:spcAft>
                <a:spcPct val="0"/>
              </a:spcAft>
              <a:defRPr sz="1500" kern="1200">
                <a:solidFill>
                  <a:schemeClr val="tx1"/>
                </a:solidFill>
                <a:latin typeface="Arial" pitchFamily="34" charset="0"/>
                <a:ea typeface="ＭＳ Ｐゴシック"/>
                <a:cs typeface="ＭＳ Ｐゴシック"/>
              </a:defRPr>
            </a:lvl4pPr>
            <a:lvl5pPr marL="2264150" algn="l" rtl="0" fontAlgn="base">
              <a:spcBef>
                <a:spcPct val="0"/>
              </a:spcBef>
              <a:spcAft>
                <a:spcPct val="0"/>
              </a:spcAft>
              <a:defRPr sz="1500" kern="1200">
                <a:solidFill>
                  <a:schemeClr val="tx1"/>
                </a:solidFill>
                <a:latin typeface="Arial" pitchFamily="34" charset="0"/>
                <a:ea typeface="ＭＳ Ｐゴシック"/>
                <a:cs typeface="ＭＳ Ｐゴシック"/>
              </a:defRPr>
            </a:lvl5pPr>
            <a:lvl6pPr marL="2830188" algn="l" defTabSz="1132076" rtl="0" eaLnBrk="1" latinLnBrk="0" hangingPunct="1">
              <a:defRPr sz="1500" kern="1200">
                <a:solidFill>
                  <a:schemeClr val="tx1"/>
                </a:solidFill>
                <a:latin typeface="Arial" pitchFamily="34" charset="0"/>
                <a:ea typeface="ＭＳ Ｐゴシック"/>
                <a:cs typeface="ＭＳ Ｐゴシック"/>
              </a:defRPr>
            </a:lvl6pPr>
            <a:lvl7pPr marL="3396226" algn="l" defTabSz="1132076" rtl="0" eaLnBrk="1" latinLnBrk="0" hangingPunct="1">
              <a:defRPr sz="1500" kern="1200">
                <a:solidFill>
                  <a:schemeClr val="tx1"/>
                </a:solidFill>
                <a:latin typeface="Arial" pitchFamily="34" charset="0"/>
                <a:ea typeface="ＭＳ Ｐゴシック"/>
                <a:cs typeface="ＭＳ Ｐゴシック"/>
              </a:defRPr>
            </a:lvl7pPr>
            <a:lvl8pPr marL="3962262" algn="l" defTabSz="1132076" rtl="0" eaLnBrk="1" latinLnBrk="0" hangingPunct="1">
              <a:defRPr sz="1500" kern="1200">
                <a:solidFill>
                  <a:schemeClr val="tx1"/>
                </a:solidFill>
                <a:latin typeface="Arial" pitchFamily="34" charset="0"/>
                <a:ea typeface="ＭＳ Ｐゴシック"/>
                <a:cs typeface="ＭＳ Ｐゴシック"/>
              </a:defRPr>
            </a:lvl8pPr>
            <a:lvl9pPr marL="4528300" algn="l" defTabSz="1132076" rtl="0" eaLnBrk="1" latinLnBrk="0" hangingPunct="1">
              <a:defRPr sz="1500" kern="1200">
                <a:solidFill>
                  <a:schemeClr val="tx1"/>
                </a:solidFill>
                <a:latin typeface="Arial" pitchFamily="34" charset="0"/>
                <a:ea typeface="ＭＳ Ｐゴシック"/>
                <a:cs typeface="ＭＳ Ｐゴシック"/>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100" b="1" i="0" u="none" strike="noStrike" kern="1200" cap="none" spc="0" normalizeH="0" baseline="0" noProof="0">
                <a:ln>
                  <a:noFill/>
                </a:ln>
                <a:solidFill>
                  <a:srgbClr val="333F48"/>
                </a:solidFill>
                <a:effectLst/>
                <a:uLnTx/>
                <a:uFillTx/>
                <a:latin typeface="Arial"/>
                <a:ea typeface="ＭＳ Ｐゴシック"/>
              </a:rPr>
              <a:t>SEO-Search</a:t>
            </a:r>
          </a:p>
        </p:txBody>
      </p:sp>
      <p:sp>
        <p:nvSpPr>
          <p:cNvPr id="31" name="TextBox 19">
            <a:extLst>
              <a:ext uri="{FF2B5EF4-FFF2-40B4-BE49-F238E27FC236}">
                <a16:creationId xmlns:a16="http://schemas.microsoft.com/office/drawing/2014/main" id="{290F2A2C-DCE8-9F53-8AA6-3E286B51F877}"/>
              </a:ext>
            </a:extLst>
          </p:cNvPr>
          <p:cNvSpPr txBox="1"/>
          <p:nvPr/>
        </p:nvSpPr>
        <p:spPr>
          <a:xfrm>
            <a:off x="8756039" y="2550319"/>
            <a:ext cx="3510528" cy="261610"/>
          </a:xfrm>
          <a:prstGeom prst="rect">
            <a:avLst/>
          </a:prstGeom>
          <a:noFill/>
        </p:spPr>
        <p:txBody>
          <a:bodyPr wrap="square" rtlCol="0">
            <a:spAutoFit/>
          </a:bodyPr>
          <a:lstStyle>
            <a:defPPr>
              <a:defRPr lang="en-US"/>
            </a:defPPr>
            <a:lvl1pPr algn="l" rtl="0" fontAlgn="base">
              <a:spcBef>
                <a:spcPct val="0"/>
              </a:spcBef>
              <a:spcAft>
                <a:spcPct val="0"/>
              </a:spcAft>
              <a:defRPr sz="1500" kern="1200">
                <a:solidFill>
                  <a:schemeClr val="tx1"/>
                </a:solidFill>
                <a:latin typeface="Arial" pitchFamily="34" charset="0"/>
                <a:ea typeface="ＭＳ Ｐゴシック"/>
                <a:cs typeface="ＭＳ Ｐゴシック"/>
              </a:defRPr>
            </a:lvl1pPr>
            <a:lvl2pPr marL="566038" algn="l" rtl="0" fontAlgn="base">
              <a:spcBef>
                <a:spcPct val="0"/>
              </a:spcBef>
              <a:spcAft>
                <a:spcPct val="0"/>
              </a:spcAft>
              <a:defRPr sz="1500" kern="1200">
                <a:solidFill>
                  <a:schemeClr val="tx1"/>
                </a:solidFill>
                <a:latin typeface="Arial" pitchFamily="34" charset="0"/>
                <a:ea typeface="ＭＳ Ｐゴシック"/>
                <a:cs typeface="ＭＳ Ｐゴシック"/>
              </a:defRPr>
            </a:lvl2pPr>
            <a:lvl3pPr marL="1132076" algn="l" rtl="0" fontAlgn="base">
              <a:spcBef>
                <a:spcPct val="0"/>
              </a:spcBef>
              <a:spcAft>
                <a:spcPct val="0"/>
              </a:spcAft>
              <a:defRPr sz="1500" kern="1200">
                <a:solidFill>
                  <a:schemeClr val="tx1"/>
                </a:solidFill>
                <a:latin typeface="Arial" pitchFamily="34" charset="0"/>
                <a:ea typeface="ＭＳ Ｐゴシック"/>
                <a:cs typeface="ＭＳ Ｐゴシック"/>
              </a:defRPr>
            </a:lvl3pPr>
            <a:lvl4pPr marL="1698112" algn="l" rtl="0" fontAlgn="base">
              <a:spcBef>
                <a:spcPct val="0"/>
              </a:spcBef>
              <a:spcAft>
                <a:spcPct val="0"/>
              </a:spcAft>
              <a:defRPr sz="1500" kern="1200">
                <a:solidFill>
                  <a:schemeClr val="tx1"/>
                </a:solidFill>
                <a:latin typeface="Arial" pitchFamily="34" charset="0"/>
                <a:ea typeface="ＭＳ Ｐゴシック"/>
                <a:cs typeface="ＭＳ Ｐゴシック"/>
              </a:defRPr>
            </a:lvl4pPr>
            <a:lvl5pPr marL="2264150" algn="l" rtl="0" fontAlgn="base">
              <a:spcBef>
                <a:spcPct val="0"/>
              </a:spcBef>
              <a:spcAft>
                <a:spcPct val="0"/>
              </a:spcAft>
              <a:defRPr sz="1500" kern="1200">
                <a:solidFill>
                  <a:schemeClr val="tx1"/>
                </a:solidFill>
                <a:latin typeface="Arial" pitchFamily="34" charset="0"/>
                <a:ea typeface="ＭＳ Ｐゴシック"/>
                <a:cs typeface="ＭＳ Ｐゴシック"/>
              </a:defRPr>
            </a:lvl5pPr>
            <a:lvl6pPr marL="2830188" algn="l" defTabSz="1132076" rtl="0" eaLnBrk="1" latinLnBrk="0" hangingPunct="1">
              <a:defRPr sz="1500" kern="1200">
                <a:solidFill>
                  <a:schemeClr val="tx1"/>
                </a:solidFill>
                <a:latin typeface="Arial" pitchFamily="34" charset="0"/>
                <a:ea typeface="ＭＳ Ｐゴシック"/>
                <a:cs typeface="ＭＳ Ｐゴシック"/>
              </a:defRPr>
            </a:lvl6pPr>
            <a:lvl7pPr marL="3396226" algn="l" defTabSz="1132076" rtl="0" eaLnBrk="1" latinLnBrk="0" hangingPunct="1">
              <a:defRPr sz="1500" kern="1200">
                <a:solidFill>
                  <a:schemeClr val="tx1"/>
                </a:solidFill>
                <a:latin typeface="Arial" pitchFamily="34" charset="0"/>
                <a:ea typeface="ＭＳ Ｐゴシック"/>
                <a:cs typeface="ＭＳ Ｐゴシック"/>
              </a:defRPr>
            </a:lvl7pPr>
            <a:lvl8pPr marL="3962262" algn="l" defTabSz="1132076" rtl="0" eaLnBrk="1" latinLnBrk="0" hangingPunct="1">
              <a:defRPr sz="1500" kern="1200">
                <a:solidFill>
                  <a:schemeClr val="tx1"/>
                </a:solidFill>
                <a:latin typeface="Arial" pitchFamily="34" charset="0"/>
                <a:ea typeface="ＭＳ Ｐゴシック"/>
                <a:cs typeface="ＭＳ Ｐゴシック"/>
              </a:defRPr>
            </a:lvl8pPr>
            <a:lvl9pPr marL="4528300" algn="l" defTabSz="1132076" rtl="0" eaLnBrk="1" latinLnBrk="0" hangingPunct="1">
              <a:defRPr sz="1500" kern="1200">
                <a:solidFill>
                  <a:schemeClr val="tx1"/>
                </a:solidFill>
                <a:latin typeface="Arial" pitchFamily="34" charset="0"/>
                <a:ea typeface="ＭＳ Ｐゴシック"/>
                <a:cs typeface="ＭＳ Ｐゴシック"/>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100" b="1" i="0" u="none" strike="noStrike" kern="1200" cap="none" spc="0" normalizeH="0" baseline="0" noProof="0">
                <a:ln>
                  <a:noFill/>
                </a:ln>
                <a:solidFill>
                  <a:srgbClr val="333F48"/>
                </a:solidFill>
                <a:effectLst/>
                <a:uLnTx/>
                <a:uFillTx/>
                <a:latin typeface="Arial"/>
                <a:ea typeface="ＭＳ Ｐゴシック"/>
              </a:rPr>
              <a:t>Email Marketing </a:t>
            </a:r>
            <a:r>
              <a:rPr kumimoji="0" lang="en-US" sz="1100" b="0" i="0" u="none" strike="noStrike" kern="1200" cap="none" spc="0" normalizeH="0" baseline="0" noProof="0">
                <a:ln>
                  <a:noFill/>
                </a:ln>
                <a:solidFill>
                  <a:srgbClr val="333F48"/>
                </a:solidFill>
                <a:effectLst/>
                <a:uLnTx/>
                <a:uFillTx/>
                <a:latin typeface="Arial"/>
                <a:ea typeface="ＭＳ Ｐゴシック"/>
              </a:rPr>
              <a:t> </a:t>
            </a:r>
            <a:endParaRPr kumimoji="0" lang="en-US" sz="1100" b="0" i="1" u="none" strike="noStrike" kern="1200" cap="none" spc="0" normalizeH="0" baseline="0" noProof="0">
              <a:ln>
                <a:noFill/>
              </a:ln>
              <a:solidFill>
                <a:srgbClr val="333F48"/>
              </a:solidFill>
              <a:effectLst/>
              <a:uLnTx/>
              <a:uFillTx/>
              <a:latin typeface="Arial"/>
              <a:ea typeface="ＭＳ Ｐゴシック"/>
            </a:endParaRPr>
          </a:p>
        </p:txBody>
      </p:sp>
      <p:sp>
        <p:nvSpPr>
          <p:cNvPr id="32" name="TextBox 20">
            <a:extLst>
              <a:ext uri="{FF2B5EF4-FFF2-40B4-BE49-F238E27FC236}">
                <a16:creationId xmlns:a16="http://schemas.microsoft.com/office/drawing/2014/main" id="{027AD59C-4AD9-0DAF-38BF-1419D587DAE4}"/>
              </a:ext>
            </a:extLst>
          </p:cNvPr>
          <p:cNvSpPr txBox="1"/>
          <p:nvPr/>
        </p:nvSpPr>
        <p:spPr>
          <a:xfrm>
            <a:off x="9150941" y="3364618"/>
            <a:ext cx="2029635" cy="430887"/>
          </a:xfrm>
          <a:prstGeom prst="rect">
            <a:avLst/>
          </a:prstGeom>
          <a:noFill/>
        </p:spPr>
        <p:txBody>
          <a:bodyPr wrap="square" rtlCol="0">
            <a:spAutoFit/>
          </a:bodyPr>
          <a:lstStyle>
            <a:defPPr>
              <a:defRPr lang="en-US"/>
            </a:defPPr>
            <a:lvl1pPr algn="l" rtl="0" fontAlgn="base">
              <a:spcBef>
                <a:spcPct val="0"/>
              </a:spcBef>
              <a:spcAft>
                <a:spcPct val="0"/>
              </a:spcAft>
              <a:defRPr sz="1500" kern="1200">
                <a:solidFill>
                  <a:schemeClr val="tx1"/>
                </a:solidFill>
                <a:latin typeface="Arial" pitchFamily="34" charset="0"/>
                <a:ea typeface="ＭＳ Ｐゴシック"/>
                <a:cs typeface="ＭＳ Ｐゴシック"/>
              </a:defRPr>
            </a:lvl1pPr>
            <a:lvl2pPr marL="566038" algn="l" rtl="0" fontAlgn="base">
              <a:spcBef>
                <a:spcPct val="0"/>
              </a:spcBef>
              <a:spcAft>
                <a:spcPct val="0"/>
              </a:spcAft>
              <a:defRPr sz="1500" kern="1200">
                <a:solidFill>
                  <a:schemeClr val="tx1"/>
                </a:solidFill>
                <a:latin typeface="Arial" pitchFamily="34" charset="0"/>
                <a:ea typeface="ＭＳ Ｐゴシック"/>
                <a:cs typeface="ＭＳ Ｐゴシック"/>
              </a:defRPr>
            </a:lvl2pPr>
            <a:lvl3pPr marL="1132076" algn="l" rtl="0" fontAlgn="base">
              <a:spcBef>
                <a:spcPct val="0"/>
              </a:spcBef>
              <a:spcAft>
                <a:spcPct val="0"/>
              </a:spcAft>
              <a:defRPr sz="1500" kern="1200">
                <a:solidFill>
                  <a:schemeClr val="tx1"/>
                </a:solidFill>
                <a:latin typeface="Arial" pitchFamily="34" charset="0"/>
                <a:ea typeface="ＭＳ Ｐゴシック"/>
                <a:cs typeface="ＭＳ Ｐゴシック"/>
              </a:defRPr>
            </a:lvl3pPr>
            <a:lvl4pPr marL="1698112" algn="l" rtl="0" fontAlgn="base">
              <a:spcBef>
                <a:spcPct val="0"/>
              </a:spcBef>
              <a:spcAft>
                <a:spcPct val="0"/>
              </a:spcAft>
              <a:defRPr sz="1500" kern="1200">
                <a:solidFill>
                  <a:schemeClr val="tx1"/>
                </a:solidFill>
                <a:latin typeface="Arial" pitchFamily="34" charset="0"/>
                <a:ea typeface="ＭＳ Ｐゴシック"/>
                <a:cs typeface="ＭＳ Ｐゴシック"/>
              </a:defRPr>
            </a:lvl4pPr>
            <a:lvl5pPr marL="2264150" algn="l" rtl="0" fontAlgn="base">
              <a:spcBef>
                <a:spcPct val="0"/>
              </a:spcBef>
              <a:spcAft>
                <a:spcPct val="0"/>
              </a:spcAft>
              <a:defRPr sz="1500" kern="1200">
                <a:solidFill>
                  <a:schemeClr val="tx1"/>
                </a:solidFill>
                <a:latin typeface="Arial" pitchFamily="34" charset="0"/>
                <a:ea typeface="ＭＳ Ｐゴシック"/>
                <a:cs typeface="ＭＳ Ｐゴシック"/>
              </a:defRPr>
            </a:lvl5pPr>
            <a:lvl6pPr marL="2830188" algn="l" defTabSz="1132076" rtl="0" eaLnBrk="1" latinLnBrk="0" hangingPunct="1">
              <a:defRPr sz="1500" kern="1200">
                <a:solidFill>
                  <a:schemeClr val="tx1"/>
                </a:solidFill>
                <a:latin typeface="Arial" pitchFamily="34" charset="0"/>
                <a:ea typeface="ＭＳ Ｐゴシック"/>
                <a:cs typeface="ＭＳ Ｐゴシック"/>
              </a:defRPr>
            </a:lvl6pPr>
            <a:lvl7pPr marL="3396226" algn="l" defTabSz="1132076" rtl="0" eaLnBrk="1" latinLnBrk="0" hangingPunct="1">
              <a:defRPr sz="1500" kern="1200">
                <a:solidFill>
                  <a:schemeClr val="tx1"/>
                </a:solidFill>
                <a:latin typeface="Arial" pitchFamily="34" charset="0"/>
                <a:ea typeface="ＭＳ Ｐゴシック"/>
                <a:cs typeface="ＭＳ Ｐゴシック"/>
              </a:defRPr>
            </a:lvl7pPr>
            <a:lvl8pPr marL="3962262" algn="l" defTabSz="1132076" rtl="0" eaLnBrk="1" latinLnBrk="0" hangingPunct="1">
              <a:defRPr sz="1500" kern="1200">
                <a:solidFill>
                  <a:schemeClr val="tx1"/>
                </a:solidFill>
                <a:latin typeface="Arial" pitchFamily="34" charset="0"/>
                <a:ea typeface="ＭＳ Ｐゴシック"/>
                <a:cs typeface="ＭＳ Ｐゴシック"/>
              </a:defRPr>
            </a:lvl8pPr>
            <a:lvl9pPr marL="4528300" algn="l" defTabSz="1132076" rtl="0" eaLnBrk="1" latinLnBrk="0" hangingPunct="1">
              <a:defRPr sz="1500" kern="1200">
                <a:solidFill>
                  <a:schemeClr val="tx1"/>
                </a:solidFill>
                <a:latin typeface="Arial" pitchFamily="34" charset="0"/>
                <a:ea typeface="ＭＳ Ｐゴシック"/>
                <a:cs typeface="ＭＳ Ｐゴシック"/>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100" b="1" i="0" u="none" strike="noStrike" kern="1200" cap="none" spc="0" normalizeH="0" baseline="0" noProof="0">
                <a:ln>
                  <a:noFill/>
                </a:ln>
                <a:solidFill>
                  <a:srgbClr val="333F48"/>
                </a:solidFill>
                <a:effectLst/>
                <a:uLnTx/>
                <a:uFillTx/>
                <a:latin typeface="Arial"/>
                <a:ea typeface="ＭＳ Ｐゴシック"/>
              </a:rPr>
              <a:t>Social Media Marketing, Ad Management</a:t>
            </a:r>
            <a:endParaRPr kumimoji="0" lang="en-US" sz="1100" b="0" i="0" u="none" strike="noStrike" kern="1200" cap="none" spc="0" normalizeH="0" baseline="0" noProof="0">
              <a:ln>
                <a:noFill/>
              </a:ln>
              <a:solidFill>
                <a:srgbClr val="333F48"/>
              </a:solidFill>
              <a:effectLst/>
              <a:uLnTx/>
              <a:uFillTx/>
              <a:latin typeface="Arial"/>
              <a:ea typeface="ＭＳ Ｐゴシック"/>
            </a:endParaRPr>
          </a:p>
        </p:txBody>
      </p:sp>
      <p:sp>
        <p:nvSpPr>
          <p:cNvPr id="33" name="TextBox 21">
            <a:extLst>
              <a:ext uri="{FF2B5EF4-FFF2-40B4-BE49-F238E27FC236}">
                <a16:creationId xmlns:a16="http://schemas.microsoft.com/office/drawing/2014/main" id="{0597ED8A-0B14-770A-55BF-DD4C67A5AB4F}"/>
              </a:ext>
            </a:extLst>
          </p:cNvPr>
          <p:cNvSpPr txBox="1"/>
          <p:nvPr/>
        </p:nvSpPr>
        <p:spPr>
          <a:xfrm>
            <a:off x="8983428" y="4439003"/>
            <a:ext cx="2670364" cy="430887"/>
          </a:xfrm>
          <a:prstGeom prst="rect">
            <a:avLst/>
          </a:prstGeom>
          <a:noFill/>
        </p:spPr>
        <p:txBody>
          <a:bodyPr wrap="square" rtlCol="0">
            <a:spAutoFit/>
          </a:bodyPr>
          <a:lstStyle>
            <a:defPPr>
              <a:defRPr lang="en-US"/>
            </a:defPPr>
            <a:lvl1pPr algn="l" rtl="0" fontAlgn="base">
              <a:spcBef>
                <a:spcPct val="0"/>
              </a:spcBef>
              <a:spcAft>
                <a:spcPct val="0"/>
              </a:spcAft>
              <a:defRPr sz="1500" kern="1200">
                <a:solidFill>
                  <a:schemeClr val="tx1"/>
                </a:solidFill>
                <a:latin typeface="Arial" pitchFamily="34" charset="0"/>
                <a:ea typeface="ＭＳ Ｐゴシック"/>
                <a:cs typeface="ＭＳ Ｐゴシック"/>
              </a:defRPr>
            </a:lvl1pPr>
            <a:lvl2pPr marL="566038" algn="l" rtl="0" fontAlgn="base">
              <a:spcBef>
                <a:spcPct val="0"/>
              </a:spcBef>
              <a:spcAft>
                <a:spcPct val="0"/>
              </a:spcAft>
              <a:defRPr sz="1500" kern="1200">
                <a:solidFill>
                  <a:schemeClr val="tx1"/>
                </a:solidFill>
                <a:latin typeface="Arial" pitchFamily="34" charset="0"/>
                <a:ea typeface="ＭＳ Ｐゴシック"/>
                <a:cs typeface="ＭＳ Ｐゴシック"/>
              </a:defRPr>
            </a:lvl2pPr>
            <a:lvl3pPr marL="1132076" algn="l" rtl="0" fontAlgn="base">
              <a:spcBef>
                <a:spcPct val="0"/>
              </a:spcBef>
              <a:spcAft>
                <a:spcPct val="0"/>
              </a:spcAft>
              <a:defRPr sz="1500" kern="1200">
                <a:solidFill>
                  <a:schemeClr val="tx1"/>
                </a:solidFill>
                <a:latin typeface="Arial" pitchFamily="34" charset="0"/>
                <a:ea typeface="ＭＳ Ｐゴシック"/>
                <a:cs typeface="ＭＳ Ｐゴシック"/>
              </a:defRPr>
            </a:lvl3pPr>
            <a:lvl4pPr marL="1698112" algn="l" rtl="0" fontAlgn="base">
              <a:spcBef>
                <a:spcPct val="0"/>
              </a:spcBef>
              <a:spcAft>
                <a:spcPct val="0"/>
              </a:spcAft>
              <a:defRPr sz="1500" kern="1200">
                <a:solidFill>
                  <a:schemeClr val="tx1"/>
                </a:solidFill>
                <a:latin typeface="Arial" pitchFamily="34" charset="0"/>
                <a:ea typeface="ＭＳ Ｐゴシック"/>
                <a:cs typeface="ＭＳ Ｐゴシック"/>
              </a:defRPr>
            </a:lvl4pPr>
            <a:lvl5pPr marL="2264150" algn="l" rtl="0" fontAlgn="base">
              <a:spcBef>
                <a:spcPct val="0"/>
              </a:spcBef>
              <a:spcAft>
                <a:spcPct val="0"/>
              </a:spcAft>
              <a:defRPr sz="1500" kern="1200">
                <a:solidFill>
                  <a:schemeClr val="tx1"/>
                </a:solidFill>
                <a:latin typeface="Arial" pitchFamily="34" charset="0"/>
                <a:ea typeface="ＭＳ Ｐゴシック"/>
                <a:cs typeface="ＭＳ Ｐゴシック"/>
              </a:defRPr>
            </a:lvl5pPr>
            <a:lvl6pPr marL="2830188" algn="l" defTabSz="1132076" rtl="0" eaLnBrk="1" latinLnBrk="0" hangingPunct="1">
              <a:defRPr sz="1500" kern="1200">
                <a:solidFill>
                  <a:schemeClr val="tx1"/>
                </a:solidFill>
                <a:latin typeface="Arial" pitchFamily="34" charset="0"/>
                <a:ea typeface="ＭＳ Ｐゴシック"/>
                <a:cs typeface="ＭＳ Ｐゴシック"/>
              </a:defRPr>
            </a:lvl6pPr>
            <a:lvl7pPr marL="3396226" algn="l" defTabSz="1132076" rtl="0" eaLnBrk="1" latinLnBrk="0" hangingPunct="1">
              <a:defRPr sz="1500" kern="1200">
                <a:solidFill>
                  <a:schemeClr val="tx1"/>
                </a:solidFill>
                <a:latin typeface="Arial" pitchFamily="34" charset="0"/>
                <a:ea typeface="ＭＳ Ｐゴシック"/>
                <a:cs typeface="ＭＳ Ｐゴシック"/>
              </a:defRPr>
            </a:lvl7pPr>
            <a:lvl8pPr marL="3962262" algn="l" defTabSz="1132076" rtl="0" eaLnBrk="1" latinLnBrk="0" hangingPunct="1">
              <a:defRPr sz="1500" kern="1200">
                <a:solidFill>
                  <a:schemeClr val="tx1"/>
                </a:solidFill>
                <a:latin typeface="Arial" pitchFamily="34" charset="0"/>
                <a:ea typeface="ＭＳ Ｐゴシック"/>
                <a:cs typeface="ＭＳ Ｐゴシック"/>
              </a:defRPr>
            </a:lvl8pPr>
            <a:lvl9pPr marL="4528300" algn="l" defTabSz="1132076" rtl="0" eaLnBrk="1" latinLnBrk="0" hangingPunct="1">
              <a:defRPr sz="1500" kern="1200">
                <a:solidFill>
                  <a:schemeClr val="tx1"/>
                </a:solidFill>
                <a:latin typeface="Arial" pitchFamily="34" charset="0"/>
                <a:ea typeface="ＭＳ Ｐゴシック"/>
                <a:cs typeface="ＭＳ Ｐゴシック"/>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100" b="1" i="0" u="none" strike="noStrike" kern="1200" cap="none" spc="0" normalizeH="0" baseline="0" noProof="0">
                <a:ln>
                  <a:noFill/>
                </a:ln>
                <a:solidFill>
                  <a:srgbClr val="333F48"/>
                </a:solidFill>
                <a:effectLst/>
                <a:uLnTx/>
                <a:uFillTx/>
                <a:latin typeface="Arial"/>
                <a:ea typeface="ＭＳ Ｐゴシック"/>
              </a:rPr>
              <a:t>Predictive Analytics, A/B Testing, Lead Enrichment &amp; Scoring </a:t>
            </a:r>
          </a:p>
        </p:txBody>
      </p:sp>
      <p:sp>
        <p:nvSpPr>
          <p:cNvPr id="34" name="TextBox 24">
            <a:extLst>
              <a:ext uri="{FF2B5EF4-FFF2-40B4-BE49-F238E27FC236}">
                <a16:creationId xmlns:a16="http://schemas.microsoft.com/office/drawing/2014/main" id="{9A7E41CB-2B8F-FA7F-0512-ECE54D4B1D41}"/>
              </a:ext>
            </a:extLst>
          </p:cNvPr>
          <p:cNvSpPr txBox="1"/>
          <p:nvPr/>
        </p:nvSpPr>
        <p:spPr>
          <a:xfrm>
            <a:off x="6738097" y="1995879"/>
            <a:ext cx="3661391" cy="261610"/>
          </a:xfrm>
          <a:prstGeom prst="rect">
            <a:avLst/>
          </a:prstGeom>
          <a:noFill/>
        </p:spPr>
        <p:txBody>
          <a:bodyPr wrap="square" rtlCol="0">
            <a:spAutoFit/>
          </a:bodyPr>
          <a:lstStyle>
            <a:defPPr>
              <a:defRPr lang="en-US"/>
            </a:defPPr>
            <a:lvl1pPr algn="l" rtl="0" fontAlgn="base">
              <a:spcBef>
                <a:spcPct val="0"/>
              </a:spcBef>
              <a:spcAft>
                <a:spcPct val="0"/>
              </a:spcAft>
              <a:defRPr sz="1500" kern="1200">
                <a:solidFill>
                  <a:schemeClr val="tx1"/>
                </a:solidFill>
                <a:latin typeface="Arial" pitchFamily="34" charset="0"/>
                <a:ea typeface="ＭＳ Ｐゴシック"/>
                <a:cs typeface="ＭＳ Ｐゴシック"/>
              </a:defRPr>
            </a:lvl1pPr>
            <a:lvl2pPr marL="566038" algn="l" rtl="0" fontAlgn="base">
              <a:spcBef>
                <a:spcPct val="0"/>
              </a:spcBef>
              <a:spcAft>
                <a:spcPct val="0"/>
              </a:spcAft>
              <a:defRPr sz="1500" kern="1200">
                <a:solidFill>
                  <a:schemeClr val="tx1"/>
                </a:solidFill>
                <a:latin typeface="Arial" pitchFamily="34" charset="0"/>
                <a:ea typeface="ＭＳ Ｐゴシック"/>
                <a:cs typeface="ＭＳ Ｐゴシック"/>
              </a:defRPr>
            </a:lvl2pPr>
            <a:lvl3pPr marL="1132076" algn="l" rtl="0" fontAlgn="base">
              <a:spcBef>
                <a:spcPct val="0"/>
              </a:spcBef>
              <a:spcAft>
                <a:spcPct val="0"/>
              </a:spcAft>
              <a:defRPr sz="1500" kern="1200">
                <a:solidFill>
                  <a:schemeClr val="tx1"/>
                </a:solidFill>
                <a:latin typeface="Arial" pitchFamily="34" charset="0"/>
                <a:ea typeface="ＭＳ Ｐゴシック"/>
                <a:cs typeface="ＭＳ Ｐゴシック"/>
              </a:defRPr>
            </a:lvl3pPr>
            <a:lvl4pPr marL="1698112" algn="l" rtl="0" fontAlgn="base">
              <a:spcBef>
                <a:spcPct val="0"/>
              </a:spcBef>
              <a:spcAft>
                <a:spcPct val="0"/>
              </a:spcAft>
              <a:defRPr sz="1500" kern="1200">
                <a:solidFill>
                  <a:schemeClr val="tx1"/>
                </a:solidFill>
                <a:latin typeface="Arial" pitchFamily="34" charset="0"/>
                <a:ea typeface="ＭＳ Ｐゴシック"/>
                <a:cs typeface="ＭＳ Ｐゴシック"/>
              </a:defRPr>
            </a:lvl4pPr>
            <a:lvl5pPr marL="2264150" algn="l" rtl="0" fontAlgn="base">
              <a:spcBef>
                <a:spcPct val="0"/>
              </a:spcBef>
              <a:spcAft>
                <a:spcPct val="0"/>
              </a:spcAft>
              <a:defRPr sz="1500" kern="1200">
                <a:solidFill>
                  <a:schemeClr val="tx1"/>
                </a:solidFill>
                <a:latin typeface="Arial" pitchFamily="34" charset="0"/>
                <a:ea typeface="ＭＳ Ｐゴシック"/>
                <a:cs typeface="ＭＳ Ｐゴシック"/>
              </a:defRPr>
            </a:lvl5pPr>
            <a:lvl6pPr marL="2830188" algn="l" defTabSz="1132076" rtl="0" eaLnBrk="1" latinLnBrk="0" hangingPunct="1">
              <a:defRPr sz="1500" kern="1200">
                <a:solidFill>
                  <a:schemeClr val="tx1"/>
                </a:solidFill>
                <a:latin typeface="Arial" pitchFamily="34" charset="0"/>
                <a:ea typeface="ＭＳ Ｐゴシック"/>
                <a:cs typeface="ＭＳ Ｐゴシック"/>
              </a:defRPr>
            </a:lvl6pPr>
            <a:lvl7pPr marL="3396226" algn="l" defTabSz="1132076" rtl="0" eaLnBrk="1" latinLnBrk="0" hangingPunct="1">
              <a:defRPr sz="1500" kern="1200">
                <a:solidFill>
                  <a:schemeClr val="tx1"/>
                </a:solidFill>
                <a:latin typeface="Arial" pitchFamily="34" charset="0"/>
                <a:ea typeface="ＭＳ Ｐゴシック"/>
                <a:cs typeface="ＭＳ Ｐゴシック"/>
              </a:defRPr>
            </a:lvl7pPr>
            <a:lvl8pPr marL="3962262" algn="l" defTabSz="1132076" rtl="0" eaLnBrk="1" latinLnBrk="0" hangingPunct="1">
              <a:defRPr sz="1500" kern="1200">
                <a:solidFill>
                  <a:schemeClr val="tx1"/>
                </a:solidFill>
                <a:latin typeface="Arial" pitchFamily="34" charset="0"/>
                <a:ea typeface="ＭＳ Ｐゴシック"/>
                <a:cs typeface="ＭＳ Ｐゴシック"/>
              </a:defRPr>
            </a:lvl8pPr>
            <a:lvl9pPr marL="4528300" algn="l" defTabSz="1132076" rtl="0" eaLnBrk="1" latinLnBrk="0" hangingPunct="1">
              <a:defRPr sz="1500" kern="1200">
                <a:solidFill>
                  <a:schemeClr val="tx1"/>
                </a:solidFill>
                <a:latin typeface="Arial" pitchFamily="34" charset="0"/>
                <a:ea typeface="ＭＳ Ｐゴシック"/>
                <a:cs typeface="ＭＳ Ｐゴシック"/>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100" b="1" i="0" u="none" strike="noStrike" kern="1200" cap="none" spc="0" normalizeH="0" baseline="0" noProof="0">
                <a:ln>
                  <a:noFill/>
                </a:ln>
                <a:solidFill>
                  <a:srgbClr val="333F48"/>
                </a:solidFill>
                <a:effectLst/>
                <a:uLnTx/>
                <a:uFillTx/>
                <a:latin typeface="Arial"/>
                <a:ea typeface="ＭＳ Ｐゴシック"/>
              </a:rPr>
              <a:t>CMS: Websites, Blog, Content</a:t>
            </a:r>
            <a:endParaRPr kumimoji="0" lang="en-US" sz="1100" b="0" i="1" u="none" strike="noStrike" kern="1200" cap="none" spc="0" normalizeH="0" baseline="0" noProof="0">
              <a:ln>
                <a:noFill/>
              </a:ln>
              <a:solidFill>
                <a:srgbClr val="333F48"/>
              </a:solidFill>
              <a:effectLst/>
              <a:uLnTx/>
              <a:uFillTx/>
              <a:latin typeface="Arial"/>
              <a:ea typeface="ＭＳ Ｐゴシック"/>
            </a:endParaRPr>
          </a:p>
        </p:txBody>
      </p:sp>
      <p:sp>
        <p:nvSpPr>
          <p:cNvPr id="35" name="TextBox 16">
            <a:extLst>
              <a:ext uri="{FF2B5EF4-FFF2-40B4-BE49-F238E27FC236}">
                <a16:creationId xmlns:a16="http://schemas.microsoft.com/office/drawing/2014/main" id="{E5FFB4F0-BF83-4DC5-1140-0069EE87C3BC}"/>
              </a:ext>
            </a:extLst>
          </p:cNvPr>
          <p:cNvSpPr txBox="1"/>
          <p:nvPr/>
        </p:nvSpPr>
        <p:spPr>
          <a:xfrm>
            <a:off x="6412227" y="5269733"/>
            <a:ext cx="4079692" cy="430887"/>
          </a:xfrm>
          <a:prstGeom prst="rect">
            <a:avLst/>
          </a:prstGeom>
          <a:noFill/>
        </p:spPr>
        <p:txBody>
          <a:bodyPr wrap="square" rtlCol="0">
            <a:spAutoFit/>
          </a:bodyPr>
          <a:lstStyle>
            <a:defPPr>
              <a:defRPr lang="en-US"/>
            </a:defPPr>
            <a:lvl1pPr algn="l" rtl="0" fontAlgn="base">
              <a:spcBef>
                <a:spcPct val="0"/>
              </a:spcBef>
              <a:spcAft>
                <a:spcPct val="0"/>
              </a:spcAft>
              <a:defRPr sz="1500" kern="1200">
                <a:solidFill>
                  <a:schemeClr val="tx1"/>
                </a:solidFill>
                <a:latin typeface="Arial" pitchFamily="34" charset="0"/>
                <a:ea typeface="ＭＳ Ｐゴシック"/>
                <a:cs typeface="ＭＳ Ｐゴシック"/>
              </a:defRPr>
            </a:lvl1pPr>
            <a:lvl2pPr marL="566038" algn="l" rtl="0" fontAlgn="base">
              <a:spcBef>
                <a:spcPct val="0"/>
              </a:spcBef>
              <a:spcAft>
                <a:spcPct val="0"/>
              </a:spcAft>
              <a:defRPr sz="1500" kern="1200">
                <a:solidFill>
                  <a:schemeClr val="tx1"/>
                </a:solidFill>
                <a:latin typeface="Arial" pitchFamily="34" charset="0"/>
                <a:ea typeface="ＭＳ Ｐゴシック"/>
                <a:cs typeface="ＭＳ Ｐゴシック"/>
              </a:defRPr>
            </a:lvl2pPr>
            <a:lvl3pPr marL="1132076" algn="l" rtl="0" fontAlgn="base">
              <a:spcBef>
                <a:spcPct val="0"/>
              </a:spcBef>
              <a:spcAft>
                <a:spcPct val="0"/>
              </a:spcAft>
              <a:defRPr sz="1500" kern="1200">
                <a:solidFill>
                  <a:schemeClr val="tx1"/>
                </a:solidFill>
                <a:latin typeface="Arial" pitchFamily="34" charset="0"/>
                <a:ea typeface="ＭＳ Ｐゴシック"/>
                <a:cs typeface="ＭＳ Ｐゴシック"/>
              </a:defRPr>
            </a:lvl3pPr>
            <a:lvl4pPr marL="1698112" algn="l" rtl="0" fontAlgn="base">
              <a:spcBef>
                <a:spcPct val="0"/>
              </a:spcBef>
              <a:spcAft>
                <a:spcPct val="0"/>
              </a:spcAft>
              <a:defRPr sz="1500" kern="1200">
                <a:solidFill>
                  <a:schemeClr val="tx1"/>
                </a:solidFill>
                <a:latin typeface="Arial" pitchFamily="34" charset="0"/>
                <a:ea typeface="ＭＳ Ｐゴシック"/>
                <a:cs typeface="ＭＳ Ｐゴシック"/>
              </a:defRPr>
            </a:lvl4pPr>
            <a:lvl5pPr marL="2264150" algn="l" rtl="0" fontAlgn="base">
              <a:spcBef>
                <a:spcPct val="0"/>
              </a:spcBef>
              <a:spcAft>
                <a:spcPct val="0"/>
              </a:spcAft>
              <a:defRPr sz="1500" kern="1200">
                <a:solidFill>
                  <a:schemeClr val="tx1"/>
                </a:solidFill>
                <a:latin typeface="Arial" pitchFamily="34" charset="0"/>
                <a:ea typeface="ＭＳ Ｐゴシック"/>
                <a:cs typeface="ＭＳ Ｐゴシック"/>
              </a:defRPr>
            </a:lvl5pPr>
            <a:lvl6pPr marL="2830188" algn="l" defTabSz="1132076" rtl="0" eaLnBrk="1" latinLnBrk="0" hangingPunct="1">
              <a:defRPr sz="1500" kern="1200">
                <a:solidFill>
                  <a:schemeClr val="tx1"/>
                </a:solidFill>
                <a:latin typeface="Arial" pitchFamily="34" charset="0"/>
                <a:ea typeface="ＭＳ Ｐゴシック"/>
                <a:cs typeface="ＭＳ Ｐゴシック"/>
              </a:defRPr>
            </a:lvl6pPr>
            <a:lvl7pPr marL="3396226" algn="l" defTabSz="1132076" rtl="0" eaLnBrk="1" latinLnBrk="0" hangingPunct="1">
              <a:defRPr sz="1500" kern="1200">
                <a:solidFill>
                  <a:schemeClr val="tx1"/>
                </a:solidFill>
                <a:latin typeface="Arial" pitchFamily="34" charset="0"/>
                <a:ea typeface="ＭＳ Ｐゴシック"/>
                <a:cs typeface="ＭＳ Ｐゴシック"/>
              </a:defRPr>
            </a:lvl7pPr>
            <a:lvl8pPr marL="3962262" algn="l" defTabSz="1132076" rtl="0" eaLnBrk="1" latinLnBrk="0" hangingPunct="1">
              <a:defRPr sz="1500" kern="1200">
                <a:solidFill>
                  <a:schemeClr val="tx1"/>
                </a:solidFill>
                <a:latin typeface="Arial" pitchFamily="34" charset="0"/>
                <a:ea typeface="ＭＳ Ｐゴシック"/>
                <a:cs typeface="ＭＳ Ｐゴシック"/>
              </a:defRPr>
            </a:lvl8pPr>
            <a:lvl9pPr marL="4528300" algn="l" defTabSz="1132076" rtl="0" eaLnBrk="1" latinLnBrk="0" hangingPunct="1">
              <a:defRPr sz="1500" kern="1200">
                <a:solidFill>
                  <a:schemeClr val="tx1"/>
                </a:solidFill>
                <a:latin typeface="Arial" pitchFamily="34" charset="0"/>
                <a:ea typeface="ＭＳ Ｐゴシック"/>
                <a:cs typeface="ＭＳ Ｐゴシック"/>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r>
              <a:rPr kumimoji="0" lang="en-US" sz="1100" b="1" i="0" u="none" strike="noStrike" kern="1200" cap="none" spc="0" normalizeH="0" baseline="0" noProof="0">
                <a:ln>
                  <a:noFill/>
                </a:ln>
                <a:solidFill>
                  <a:srgbClr val="333F48"/>
                </a:solidFill>
                <a:effectLst/>
                <a:uLnTx/>
                <a:uFillTx/>
                <a:latin typeface="Arial"/>
                <a:ea typeface="ＭＳ Ｐゴシック"/>
              </a:rPr>
              <a:t>Content Marketing (Creation/Curation)</a:t>
            </a:r>
          </a:p>
          <a:p>
            <a:pPr marL="0" marR="0" lvl="0" indent="0" algn="r" defTabSz="914400" rtl="0" eaLnBrk="1" fontAlgn="base" latinLnBrk="0" hangingPunct="1">
              <a:lnSpc>
                <a:spcPct val="100000"/>
              </a:lnSpc>
              <a:spcBef>
                <a:spcPct val="0"/>
              </a:spcBef>
              <a:spcAft>
                <a:spcPct val="0"/>
              </a:spcAft>
              <a:buClrTx/>
              <a:buSzTx/>
              <a:buFontTx/>
              <a:buNone/>
              <a:tabLst/>
              <a:defRPr/>
            </a:pPr>
            <a:endParaRPr kumimoji="0" lang="en-US" sz="1100" b="0" i="1" u="none" strike="noStrike" kern="1200" cap="none" spc="0" normalizeH="0" baseline="0" noProof="0">
              <a:ln>
                <a:noFill/>
              </a:ln>
              <a:solidFill>
                <a:srgbClr val="333F48"/>
              </a:solidFill>
              <a:effectLst/>
              <a:uLnTx/>
              <a:uFillTx/>
              <a:latin typeface="Arial"/>
              <a:ea typeface="ＭＳ Ｐゴシック"/>
            </a:endParaRPr>
          </a:p>
        </p:txBody>
      </p:sp>
      <p:sp>
        <p:nvSpPr>
          <p:cNvPr id="36" name="Oval 35">
            <a:extLst>
              <a:ext uri="{FF2B5EF4-FFF2-40B4-BE49-F238E27FC236}">
                <a16:creationId xmlns:a16="http://schemas.microsoft.com/office/drawing/2014/main" id="{63C706E7-97E8-7315-14D5-6817583D4980}"/>
              </a:ext>
            </a:extLst>
          </p:cNvPr>
          <p:cNvSpPr/>
          <p:nvPr/>
        </p:nvSpPr>
        <p:spPr>
          <a:xfrm>
            <a:off x="1591057" y="2400926"/>
            <a:ext cx="914400" cy="914400"/>
          </a:xfrm>
          <a:prstGeom prst="ellipse">
            <a:avLst/>
          </a:prstGeom>
          <a:solidFill>
            <a:srgbClr val="D8E1D1"/>
          </a:solidFill>
          <a:ln>
            <a:solidFill>
              <a:srgbClr val="333F48"/>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defPPr>
              <a:defRPr lang="en-US"/>
            </a:defPPr>
            <a:lvl1pPr algn="l" rtl="0" fontAlgn="base">
              <a:spcBef>
                <a:spcPct val="0"/>
              </a:spcBef>
              <a:spcAft>
                <a:spcPct val="0"/>
              </a:spcAft>
              <a:defRPr sz="1500" kern="1200">
                <a:solidFill>
                  <a:schemeClr val="lt1"/>
                </a:solidFill>
                <a:latin typeface="+mn-lt"/>
                <a:ea typeface="+mn-ea"/>
                <a:cs typeface="+mn-cs"/>
              </a:defRPr>
            </a:lvl1pPr>
            <a:lvl2pPr marL="566038" algn="l" rtl="0" fontAlgn="base">
              <a:spcBef>
                <a:spcPct val="0"/>
              </a:spcBef>
              <a:spcAft>
                <a:spcPct val="0"/>
              </a:spcAft>
              <a:defRPr sz="1500" kern="1200">
                <a:solidFill>
                  <a:schemeClr val="lt1"/>
                </a:solidFill>
                <a:latin typeface="+mn-lt"/>
                <a:ea typeface="+mn-ea"/>
                <a:cs typeface="+mn-cs"/>
              </a:defRPr>
            </a:lvl2pPr>
            <a:lvl3pPr marL="1132076" algn="l" rtl="0" fontAlgn="base">
              <a:spcBef>
                <a:spcPct val="0"/>
              </a:spcBef>
              <a:spcAft>
                <a:spcPct val="0"/>
              </a:spcAft>
              <a:defRPr sz="1500" kern="1200">
                <a:solidFill>
                  <a:schemeClr val="lt1"/>
                </a:solidFill>
                <a:latin typeface="+mn-lt"/>
                <a:ea typeface="+mn-ea"/>
                <a:cs typeface="+mn-cs"/>
              </a:defRPr>
            </a:lvl3pPr>
            <a:lvl4pPr marL="1698112" algn="l" rtl="0" fontAlgn="base">
              <a:spcBef>
                <a:spcPct val="0"/>
              </a:spcBef>
              <a:spcAft>
                <a:spcPct val="0"/>
              </a:spcAft>
              <a:defRPr sz="1500" kern="1200">
                <a:solidFill>
                  <a:schemeClr val="lt1"/>
                </a:solidFill>
                <a:latin typeface="+mn-lt"/>
                <a:ea typeface="+mn-ea"/>
                <a:cs typeface="+mn-cs"/>
              </a:defRPr>
            </a:lvl4pPr>
            <a:lvl5pPr marL="2264150" algn="l" rtl="0" fontAlgn="base">
              <a:spcBef>
                <a:spcPct val="0"/>
              </a:spcBef>
              <a:spcAft>
                <a:spcPct val="0"/>
              </a:spcAft>
              <a:defRPr sz="1500" kern="1200">
                <a:solidFill>
                  <a:schemeClr val="lt1"/>
                </a:solidFill>
                <a:latin typeface="+mn-lt"/>
                <a:ea typeface="+mn-ea"/>
                <a:cs typeface="+mn-cs"/>
              </a:defRPr>
            </a:lvl5pPr>
            <a:lvl6pPr marL="2830188" algn="l" defTabSz="1132076" rtl="0" eaLnBrk="1" latinLnBrk="0" hangingPunct="1">
              <a:defRPr sz="1500" kern="1200">
                <a:solidFill>
                  <a:schemeClr val="lt1"/>
                </a:solidFill>
                <a:latin typeface="+mn-lt"/>
                <a:ea typeface="+mn-ea"/>
                <a:cs typeface="+mn-cs"/>
              </a:defRPr>
            </a:lvl6pPr>
            <a:lvl7pPr marL="3396226" algn="l" defTabSz="1132076" rtl="0" eaLnBrk="1" latinLnBrk="0" hangingPunct="1">
              <a:defRPr sz="1500" kern="1200">
                <a:solidFill>
                  <a:schemeClr val="lt1"/>
                </a:solidFill>
                <a:latin typeface="+mn-lt"/>
                <a:ea typeface="+mn-ea"/>
                <a:cs typeface="+mn-cs"/>
              </a:defRPr>
            </a:lvl7pPr>
            <a:lvl8pPr marL="3962262" algn="l" defTabSz="1132076" rtl="0" eaLnBrk="1" latinLnBrk="0" hangingPunct="1">
              <a:defRPr sz="1500" kern="1200">
                <a:solidFill>
                  <a:schemeClr val="lt1"/>
                </a:solidFill>
                <a:latin typeface="+mn-lt"/>
                <a:ea typeface="+mn-ea"/>
                <a:cs typeface="+mn-cs"/>
              </a:defRPr>
            </a:lvl8pPr>
            <a:lvl9pPr marL="4528300" algn="l" defTabSz="1132076" rtl="0" eaLnBrk="1" latinLnBrk="0" hangingPunct="1">
              <a:defRPr sz="1500" kern="1200">
                <a:solidFill>
                  <a:schemeClr val="lt1"/>
                </a:solidFill>
                <a:latin typeface="+mn-lt"/>
                <a:ea typeface="+mn-ea"/>
                <a:cs typeface="+mn-cs"/>
              </a:defRPr>
            </a:lvl9pPr>
          </a:lstStyle>
          <a:p>
            <a:pPr algn="ctr">
              <a:defRPr/>
            </a:pPr>
            <a:r>
              <a:rPr lang="en-US" sz="1100" b="1">
                <a:solidFill>
                  <a:srgbClr val="333F48"/>
                </a:solidFill>
                <a:ea typeface="ＭＳ Ｐゴシック"/>
              </a:rPr>
              <a:t>Modeling</a:t>
            </a:r>
          </a:p>
          <a:p>
            <a:pPr algn="ctr">
              <a:defRPr/>
            </a:pPr>
            <a:r>
              <a:rPr kumimoji="0" lang="en-US" sz="1100" b="1" i="0" u="none" strike="noStrike" kern="1200" cap="none" spc="0" normalizeH="0" baseline="0" noProof="0">
                <a:ln>
                  <a:noFill/>
                </a:ln>
                <a:solidFill>
                  <a:srgbClr val="333F48"/>
                </a:solidFill>
                <a:effectLst/>
                <a:uLnTx/>
                <a:uFillTx/>
                <a:latin typeface="Arial"/>
                <a:ea typeface="ＭＳ Ｐゴシック"/>
                <a:cs typeface="+mn-cs"/>
              </a:rPr>
              <a:t>Rebalancing</a:t>
            </a:r>
            <a:endParaRPr kumimoji="0" lang="en-US" sz="1100" b="0" i="0" u="none" strike="noStrike" kern="1200" cap="none" spc="0" normalizeH="0" baseline="0" noProof="0">
              <a:ln>
                <a:noFill/>
              </a:ln>
              <a:solidFill>
                <a:srgbClr val="333F48"/>
              </a:solidFill>
              <a:effectLst/>
              <a:uLnTx/>
              <a:uFillTx/>
              <a:latin typeface="Arial"/>
              <a:ea typeface="ＭＳ Ｐゴシック"/>
              <a:cs typeface="+mn-cs"/>
            </a:endParaRPr>
          </a:p>
        </p:txBody>
      </p:sp>
      <p:sp>
        <p:nvSpPr>
          <p:cNvPr id="37" name="Oval 36">
            <a:extLst>
              <a:ext uri="{FF2B5EF4-FFF2-40B4-BE49-F238E27FC236}">
                <a16:creationId xmlns:a16="http://schemas.microsoft.com/office/drawing/2014/main" id="{E02B873D-5AF1-396D-36A8-6A73285AFBBD}"/>
              </a:ext>
            </a:extLst>
          </p:cNvPr>
          <p:cNvSpPr/>
          <p:nvPr/>
        </p:nvSpPr>
        <p:spPr>
          <a:xfrm>
            <a:off x="1026449" y="3321845"/>
            <a:ext cx="914400" cy="914400"/>
          </a:xfrm>
          <a:prstGeom prst="ellipse">
            <a:avLst/>
          </a:prstGeom>
          <a:solidFill>
            <a:srgbClr val="DBE3B7"/>
          </a:solidFill>
          <a:ln>
            <a:solidFill>
              <a:srgbClr val="333F48"/>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defPPr>
              <a:defRPr lang="en-US"/>
            </a:defPPr>
            <a:lvl1pPr algn="l" rtl="0" fontAlgn="base">
              <a:spcBef>
                <a:spcPct val="0"/>
              </a:spcBef>
              <a:spcAft>
                <a:spcPct val="0"/>
              </a:spcAft>
              <a:defRPr sz="1500" kern="1200">
                <a:solidFill>
                  <a:schemeClr val="lt1"/>
                </a:solidFill>
                <a:latin typeface="+mn-lt"/>
                <a:ea typeface="+mn-ea"/>
                <a:cs typeface="+mn-cs"/>
              </a:defRPr>
            </a:lvl1pPr>
            <a:lvl2pPr marL="566038" algn="l" rtl="0" fontAlgn="base">
              <a:spcBef>
                <a:spcPct val="0"/>
              </a:spcBef>
              <a:spcAft>
                <a:spcPct val="0"/>
              </a:spcAft>
              <a:defRPr sz="1500" kern="1200">
                <a:solidFill>
                  <a:schemeClr val="lt1"/>
                </a:solidFill>
                <a:latin typeface="+mn-lt"/>
                <a:ea typeface="+mn-ea"/>
                <a:cs typeface="+mn-cs"/>
              </a:defRPr>
            </a:lvl2pPr>
            <a:lvl3pPr marL="1132076" algn="l" rtl="0" fontAlgn="base">
              <a:spcBef>
                <a:spcPct val="0"/>
              </a:spcBef>
              <a:spcAft>
                <a:spcPct val="0"/>
              </a:spcAft>
              <a:defRPr sz="1500" kern="1200">
                <a:solidFill>
                  <a:schemeClr val="lt1"/>
                </a:solidFill>
                <a:latin typeface="+mn-lt"/>
                <a:ea typeface="+mn-ea"/>
                <a:cs typeface="+mn-cs"/>
              </a:defRPr>
            </a:lvl3pPr>
            <a:lvl4pPr marL="1698112" algn="l" rtl="0" fontAlgn="base">
              <a:spcBef>
                <a:spcPct val="0"/>
              </a:spcBef>
              <a:spcAft>
                <a:spcPct val="0"/>
              </a:spcAft>
              <a:defRPr sz="1500" kern="1200">
                <a:solidFill>
                  <a:schemeClr val="lt1"/>
                </a:solidFill>
                <a:latin typeface="+mn-lt"/>
                <a:ea typeface="+mn-ea"/>
                <a:cs typeface="+mn-cs"/>
              </a:defRPr>
            </a:lvl4pPr>
            <a:lvl5pPr marL="2264150" algn="l" rtl="0" fontAlgn="base">
              <a:spcBef>
                <a:spcPct val="0"/>
              </a:spcBef>
              <a:spcAft>
                <a:spcPct val="0"/>
              </a:spcAft>
              <a:defRPr sz="1500" kern="1200">
                <a:solidFill>
                  <a:schemeClr val="lt1"/>
                </a:solidFill>
                <a:latin typeface="+mn-lt"/>
                <a:ea typeface="+mn-ea"/>
                <a:cs typeface="+mn-cs"/>
              </a:defRPr>
            </a:lvl5pPr>
            <a:lvl6pPr marL="2830188" algn="l" defTabSz="1132076" rtl="0" eaLnBrk="1" latinLnBrk="0" hangingPunct="1">
              <a:defRPr sz="1500" kern="1200">
                <a:solidFill>
                  <a:schemeClr val="lt1"/>
                </a:solidFill>
                <a:latin typeface="+mn-lt"/>
                <a:ea typeface="+mn-ea"/>
                <a:cs typeface="+mn-cs"/>
              </a:defRPr>
            </a:lvl6pPr>
            <a:lvl7pPr marL="3396226" algn="l" defTabSz="1132076" rtl="0" eaLnBrk="1" latinLnBrk="0" hangingPunct="1">
              <a:defRPr sz="1500" kern="1200">
                <a:solidFill>
                  <a:schemeClr val="lt1"/>
                </a:solidFill>
                <a:latin typeface="+mn-lt"/>
                <a:ea typeface="+mn-ea"/>
                <a:cs typeface="+mn-cs"/>
              </a:defRPr>
            </a:lvl7pPr>
            <a:lvl8pPr marL="3962262" algn="l" defTabSz="1132076" rtl="0" eaLnBrk="1" latinLnBrk="0" hangingPunct="1">
              <a:defRPr sz="1500" kern="1200">
                <a:solidFill>
                  <a:schemeClr val="lt1"/>
                </a:solidFill>
                <a:latin typeface="+mn-lt"/>
                <a:ea typeface="+mn-ea"/>
                <a:cs typeface="+mn-cs"/>
              </a:defRPr>
            </a:lvl8pPr>
            <a:lvl9pPr marL="4528300" algn="l" defTabSz="1132076" rtl="0" eaLnBrk="1" latinLnBrk="0" hangingPunct="1">
              <a:defRPr sz="1500" kern="1200">
                <a:solidFill>
                  <a:schemeClr val="lt1"/>
                </a:solidFill>
                <a:latin typeface="+mn-lt"/>
                <a:ea typeface="+mn-ea"/>
                <a:cs typeface="+mn-cs"/>
              </a:defRPr>
            </a:lvl9pPr>
          </a:lstStyle>
          <a:p>
            <a:pPr algn="ctr">
              <a:defRPr/>
            </a:pPr>
            <a:r>
              <a:rPr lang="en-US" sz="1100" b="1">
                <a:solidFill>
                  <a:srgbClr val="333F48"/>
                </a:solidFill>
                <a:ea typeface="ＭＳ Ｐゴシック"/>
              </a:rPr>
              <a:t>Document</a:t>
            </a:r>
          </a:p>
          <a:p>
            <a:pPr algn="ctr">
              <a:defRPr/>
            </a:pPr>
            <a:r>
              <a:rPr kumimoji="0" lang="en-US" sz="1100" b="1" i="0" u="none" strike="noStrike" kern="1200" cap="none" spc="0" normalizeH="0" baseline="0" noProof="0">
                <a:ln>
                  <a:noFill/>
                </a:ln>
                <a:solidFill>
                  <a:srgbClr val="333F48"/>
                </a:solidFill>
                <a:effectLst/>
                <a:uLnTx/>
                <a:uFillTx/>
                <a:latin typeface="Arial"/>
                <a:ea typeface="ＭＳ Ｐゴシック"/>
                <a:cs typeface="+mn-cs"/>
              </a:rPr>
              <a:t>Management</a:t>
            </a:r>
            <a:endParaRPr kumimoji="0" lang="en-US" sz="1100" b="0" i="0" u="none" strike="noStrike" kern="1200" cap="none" spc="0" normalizeH="0" baseline="0" noProof="0">
              <a:ln>
                <a:noFill/>
              </a:ln>
              <a:solidFill>
                <a:srgbClr val="333F48"/>
              </a:solidFill>
              <a:effectLst/>
              <a:uLnTx/>
              <a:uFillTx/>
              <a:latin typeface="Arial"/>
              <a:ea typeface="ＭＳ Ｐゴシック"/>
              <a:cs typeface="+mn-cs"/>
            </a:endParaRPr>
          </a:p>
        </p:txBody>
      </p:sp>
      <p:sp>
        <p:nvSpPr>
          <p:cNvPr id="6" name="TextBox 5">
            <a:extLst>
              <a:ext uri="{FF2B5EF4-FFF2-40B4-BE49-F238E27FC236}">
                <a16:creationId xmlns:a16="http://schemas.microsoft.com/office/drawing/2014/main" id="{457D2DAB-0597-9A58-5D65-A9E8BED429E7}"/>
              </a:ext>
            </a:extLst>
          </p:cNvPr>
          <p:cNvSpPr txBox="1"/>
          <p:nvPr/>
        </p:nvSpPr>
        <p:spPr>
          <a:xfrm>
            <a:off x="5204530" y="6588644"/>
            <a:ext cx="1036471" cy="246221"/>
          </a:xfrm>
          <a:prstGeom prst="rect">
            <a:avLst/>
          </a:prstGeom>
          <a:noFill/>
        </p:spPr>
        <p:txBody>
          <a:bodyPr wrap="square">
            <a:spAutoFit/>
          </a:bodyPr>
          <a:lstStyle/>
          <a:p>
            <a:pPr marL="0" marR="0" lvl="0" indent="0" algn="l" defTabSz="914400" rtl="0" eaLnBrk="1" fontAlgn="base" latinLnBrk="0" hangingPunct="1">
              <a:lnSpc>
                <a:spcPct val="100000"/>
              </a:lnSpc>
              <a:spcBef>
                <a:spcPts val="372"/>
              </a:spcBef>
              <a:spcAft>
                <a:spcPct val="0"/>
              </a:spcAft>
              <a:buClrTx/>
              <a:buSzTx/>
              <a:buFontTx/>
              <a:buNone/>
              <a:tabLst/>
              <a:defRPr/>
            </a:pPr>
            <a:r>
              <a:rPr lang="en-US" sz="1000" dirty="0">
                <a:solidFill>
                  <a:srgbClr val="000000"/>
                </a:solidFill>
                <a:latin typeface="Arial"/>
              </a:rPr>
              <a:t>1174561.1.0</a:t>
            </a:r>
          </a:p>
        </p:txBody>
      </p:sp>
    </p:spTree>
    <p:custDataLst>
      <p:tags r:id="rId1"/>
    </p:custDataLst>
    <p:extLst>
      <p:ext uri="{BB962C8B-B14F-4D97-AF65-F5344CB8AC3E}">
        <p14:creationId xmlns:p14="http://schemas.microsoft.com/office/powerpoint/2010/main" val="97408389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lide Number Placeholder 8"/>
          <p:cNvSpPr>
            <a:spLocks noGrp="1"/>
          </p:cNvSpPr>
          <p:nvPr>
            <p:ph type="sldNum" sz="quarter" idx="14"/>
          </p:nvPr>
        </p:nvSpPr>
        <p:spPr>
          <a:xfrm>
            <a:off x="0" y="6382513"/>
            <a:ext cx="437173" cy="268288"/>
          </a:xfrm>
        </p:spPr>
        <p:txBody>
          <a:bodyPr/>
          <a:lstStyle/>
          <a:p>
            <a:pPr>
              <a:defRPr/>
            </a:pPr>
            <a:fld id="{E6474CC2-1230-4213-AD1A-4B2FEEABA7A1}" type="slidenum">
              <a:rPr lang="en-US" smtClean="0"/>
              <a:pPr>
                <a:defRPr/>
              </a:pPr>
              <a:t>22</a:t>
            </a:fld>
            <a:endParaRPr lang="en-US" dirty="0"/>
          </a:p>
        </p:txBody>
      </p:sp>
      <p:sp>
        <p:nvSpPr>
          <p:cNvPr id="2" name="Rectangle 1">
            <a:extLst>
              <a:ext uri="{FF2B5EF4-FFF2-40B4-BE49-F238E27FC236}">
                <a16:creationId xmlns:a16="http://schemas.microsoft.com/office/drawing/2014/main" id="{D371E7D5-294D-45B1-91EF-9072235E3AED}"/>
              </a:ext>
            </a:extLst>
          </p:cNvPr>
          <p:cNvSpPr/>
          <p:nvPr/>
        </p:nvSpPr>
        <p:spPr bwMode="auto">
          <a:xfrm>
            <a:off x="0" y="1243058"/>
            <a:ext cx="12192000" cy="4224511"/>
          </a:xfrm>
          <a:prstGeom prst="rect">
            <a:avLst/>
          </a:prstGeom>
          <a:gradFill>
            <a:gsLst>
              <a:gs pos="98000">
                <a:schemeClr val="bg1"/>
              </a:gs>
              <a:gs pos="21000">
                <a:schemeClr val="tx2">
                  <a:lumMod val="10000"/>
                  <a:lumOff val="90000"/>
                </a:schemeClr>
              </a:gs>
            </a:gsLst>
            <a:lin ang="5400000" scaled="1"/>
          </a:gradFill>
          <a:ln w="38100"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en-US" sz="1200" b="0" i="0" u="none" strike="noStrike" kern="1200" cap="none" spc="0" normalizeH="0" baseline="0" noProof="0">
              <a:ln>
                <a:noFill/>
              </a:ln>
              <a:solidFill>
                <a:srgbClr val="000000"/>
              </a:solidFill>
              <a:effectLst/>
              <a:uLnTx/>
              <a:uFillTx/>
              <a:latin typeface="Arial" charset="0"/>
              <a:ea typeface="ＭＳ Ｐゴシック" charset="-128"/>
            </a:endParaRPr>
          </a:p>
        </p:txBody>
      </p:sp>
      <p:sp>
        <p:nvSpPr>
          <p:cNvPr id="3" name="Title 3">
            <a:extLst>
              <a:ext uri="{FF2B5EF4-FFF2-40B4-BE49-F238E27FC236}">
                <a16:creationId xmlns:a16="http://schemas.microsoft.com/office/drawing/2014/main" id="{DE9A8525-F27B-6F9F-A938-B5924D017631}"/>
              </a:ext>
            </a:extLst>
          </p:cNvPr>
          <p:cNvSpPr>
            <a:spLocks noGrp="1"/>
          </p:cNvSpPr>
          <p:nvPr>
            <p:ph type="title"/>
          </p:nvPr>
        </p:nvSpPr>
        <p:spPr>
          <a:xfrm>
            <a:off x="422820" y="228600"/>
            <a:ext cx="10918280" cy="838200"/>
          </a:xfrm>
        </p:spPr>
        <p:txBody>
          <a:bodyPr/>
          <a:lstStyle/>
          <a:p>
            <a:r>
              <a:rPr lang="en-US"/>
              <a:t>Table discussion questions</a:t>
            </a:r>
          </a:p>
        </p:txBody>
      </p:sp>
      <p:graphicFrame>
        <p:nvGraphicFramePr>
          <p:cNvPr id="4" name="Table 3">
            <a:extLst>
              <a:ext uri="{FF2B5EF4-FFF2-40B4-BE49-F238E27FC236}">
                <a16:creationId xmlns:a16="http://schemas.microsoft.com/office/drawing/2014/main" id="{83188C10-4302-F426-1A94-10A0C495155E}"/>
              </a:ext>
            </a:extLst>
          </p:cNvPr>
          <p:cNvGraphicFramePr>
            <a:graphicFrameLocks noGrp="1"/>
          </p:cNvGraphicFramePr>
          <p:nvPr>
            <p:extLst>
              <p:ext uri="{D42A27DB-BD31-4B8C-83A1-F6EECF244321}">
                <p14:modId xmlns:p14="http://schemas.microsoft.com/office/powerpoint/2010/main" val="3713333586"/>
              </p:ext>
            </p:extLst>
          </p:nvPr>
        </p:nvGraphicFramePr>
        <p:xfrm>
          <a:off x="400938" y="1701705"/>
          <a:ext cx="11057894" cy="3275250"/>
        </p:xfrm>
        <a:graphic>
          <a:graphicData uri="http://schemas.openxmlformats.org/drawingml/2006/table">
            <a:tbl>
              <a:tblPr firstRow="1" bandRow="1">
                <a:tableStyleId>{5C22544A-7EE6-4342-B048-85BDC9FD1C3A}</a:tableStyleId>
              </a:tblPr>
              <a:tblGrid>
                <a:gridCol w="1468582">
                  <a:extLst>
                    <a:ext uri="{9D8B030D-6E8A-4147-A177-3AD203B41FA5}">
                      <a16:colId xmlns:a16="http://schemas.microsoft.com/office/drawing/2014/main" val="20000"/>
                    </a:ext>
                  </a:extLst>
                </a:gridCol>
                <a:gridCol w="9589312">
                  <a:extLst>
                    <a:ext uri="{9D8B030D-6E8A-4147-A177-3AD203B41FA5}">
                      <a16:colId xmlns:a16="http://schemas.microsoft.com/office/drawing/2014/main" val="20001"/>
                    </a:ext>
                  </a:extLst>
                </a:gridCol>
              </a:tblGrid>
              <a:tr h="1091750">
                <a:tc>
                  <a:txBody>
                    <a:bodyPr/>
                    <a:lstStyle/>
                    <a:p>
                      <a:pPr marL="0" lvl="1" algn="ctr" fontAlgn="base">
                        <a:spcBef>
                          <a:spcPct val="0"/>
                        </a:spcBef>
                        <a:spcAft>
                          <a:spcPct val="0"/>
                        </a:spcAft>
                      </a:pPr>
                      <a:r>
                        <a:rPr lang="en-US" sz="1800" b="1" kern="1200">
                          <a:solidFill>
                            <a:srgbClr val="298FC2"/>
                          </a:solidFill>
                          <a:latin typeface="+mn-lt"/>
                          <a:ea typeface="ＭＳ Ｐゴシック"/>
                          <a:cs typeface="+mn-cs"/>
                        </a:rPr>
                        <a:t>1</a:t>
                      </a:r>
                    </a:p>
                  </a:txBody>
                  <a:tcPr anchor="ctr">
                    <a:lnL w="12700" cmpd="sng">
                      <a:noFill/>
                    </a:lnL>
                    <a:lnR w="12700" cap="flat" cmpd="sng" algn="ctr">
                      <a:solidFill>
                        <a:schemeClr val="bg1">
                          <a:lumMod val="85000"/>
                        </a:schemeClr>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lvl="1">
                        <a:spcBef>
                          <a:spcPct val="0"/>
                        </a:spcBef>
                        <a:spcAft>
                          <a:spcPct val="0"/>
                        </a:spcAft>
                        <a:buNone/>
                      </a:pPr>
                      <a:r>
                        <a:rPr lang="en-US" sz="1800" b="1" kern="1200" noProof="0">
                          <a:solidFill>
                            <a:srgbClr val="298FC2"/>
                          </a:solidFill>
                          <a:latin typeface="+mn-lt"/>
                          <a:ea typeface="ＭＳ Ｐゴシック"/>
                          <a:cs typeface="+mn-cs"/>
                        </a:rPr>
                        <a:t>How do you think about efficiency at your firm (are you thinking about segmentation, outsourcing, workflow, and talent)?</a:t>
                      </a:r>
                    </a:p>
                  </a:txBody>
                  <a:tcPr anchor="ctr">
                    <a:lnL w="12700" cap="flat" cmpd="sng" algn="ctr">
                      <a:solidFill>
                        <a:schemeClr val="bg1">
                          <a:lumMod val="85000"/>
                        </a:schemeClr>
                      </a:solidFill>
                      <a:prstDash val="solid"/>
                      <a:round/>
                      <a:headEnd type="none" w="med" len="med"/>
                      <a:tailEnd type="none" w="med" len="med"/>
                    </a:lnL>
                    <a:lnR w="12700" cmpd="sng">
                      <a:noFill/>
                    </a:lnR>
                    <a:lnT w="12700" cap="flat" cmpd="sng" algn="ctr">
                      <a:no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0"/>
                  </a:ext>
                </a:extLst>
              </a:tr>
              <a:tr h="1091750">
                <a:tc>
                  <a:txBody>
                    <a:bodyPr/>
                    <a:lstStyle/>
                    <a:p>
                      <a:pPr marL="0" indent="0" algn="ctr"/>
                      <a:r>
                        <a:rPr lang="en-US" sz="4400" b="0" kern="1200">
                          <a:solidFill>
                            <a:srgbClr val="C8CFD3"/>
                          </a:solidFill>
                          <a:latin typeface="Arial"/>
                          <a:ea typeface="+mn-ea"/>
                          <a:cs typeface="Arial"/>
                        </a:rPr>
                        <a:t>2</a:t>
                      </a:r>
                    </a:p>
                  </a:txBody>
                  <a:tcPr anchor="ctr">
                    <a:lnL w="12700" cmpd="sng">
                      <a:noFill/>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lvl="1" fontAlgn="base">
                        <a:spcBef>
                          <a:spcPct val="0"/>
                        </a:spcBef>
                        <a:spcAft>
                          <a:spcPct val="0"/>
                        </a:spcAft>
                      </a:pPr>
                      <a:r>
                        <a:rPr lang="en-US" sz="1800" b="1" i="0" u="none" strike="noStrike" kern="1200">
                          <a:solidFill>
                            <a:srgbClr val="768692"/>
                          </a:solidFill>
                          <a:latin typeface="Arial"/>
                          <a:ea typeface="+mn-ea"/>
                          <a:cs typeface="+mn-cs"/>
                        </a:rPr>
                        <a:t>H</a:t>
                      </a:r>
                      <a:r>
                        <a:rPr lang="en-US" sz="1800" b="1" i="0" u="none" strike="noStrike" kern="1200" noProof="0">
                          <a:solidFill>
                            <a:srgbClr val="768692"/>
                          </a:solidFill>
                          <a:latin typeface="Arial"/>
                          <a:ea typeface="+mn-ea"/>
                          <a:cs typeface="+mn-cs"/>
                        </a:rPr>
                        <a:t>o</a:t>
                      </a:r>
                      <a:r>
                        <a:rPr lang="en-US" sz="1800" b="1" i="0" u="none" strike="noStrike" noProof="0">
                          <a:solidFill>
                            <a:srgbClr val="768692"/>
                          </a:solidFill>
                          <a:latin typeface="Arial"/>
                        </a:rPr>
                        <a:t>w are you leveraging technology tools to spend more time where it matters most?</a:t>
                      </a:r>
                      <a:r>
                        <a:rPr lang="en-US" sz="1800" b="1">
                          <a:solidFill>
                            <a:srgbClr val="368727"/>
                          </a:solidFill>
                          <a:ea typeface="ＭＳ Ｐゴシック"/>
                        </a:rPr>
                        <a:t> </a:t>
                      </a:r>
                    </a:p>
                  </a:txBody>
                  <a:tcPr anchor="ctr">
                    <a:lnL w="12700" cap="flat" cmpd="sng" algn="ctr">
                      <a:solidFill>
                        <a:schemeClr val="bg1">
                          <a:lumMod val="85000"/>
                        </a:schemeClr>
                      </a:solidFill>
                      <a:prstDash val="solid"/>
                      <a:round/>
                      <a:headEnd type="none" w="med" len="med"/>
                      <a:tailEnd type="none" w="med" len="med"/>
                    </a:lnL>
                    <a:lnR w="12700" cmpd="sng">
                      <a:noFill/>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1"/>
                  </a:ext>
                </a:extLst>
              </a:tr>
              <a:tr h="1091750">
                <a:tc>
                  <a:txBody>
                    <a:bodyPr/>
                    <a:lstStyle/>
                    <a:p>
                      <a:pPr marL="0" indent="0" algn="ctr"/>
                      <a:r>
                        <a:rPr lang="en-US" sz="4400" b="0" kern="1200">
                          <a:solidFill>
                            <a:srgbClr val="C8CFD3"/>
                          </a:solidFill>
                          <a:latin typeface="Arial"/>
                          <a:ea typeface="+mn-ea"/>
                          <a:cs typeface="Arial"/>
                        </a:rPr>
                        <a:t>3</a:t>
                      </a:r>
                    </a:p>
                  </a:txBody>
                  <a:tcPr anchor="ctr">
                    <a:lnL w="12700" cmpd="sng">
                      <a:noFill/>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lvl="1" fontAlgn="base">
                        <a:spcBef>
                          <a:spcPct val="0"/>
                        </a:spcBef>
                        <a:spcAft>
                          <a:spcPct val="0"/>
                        </a:spcAft>
                      </a:pPr>
                      <a:endParaRPr lang="en-US" sz="1800" b="1">
                        <a:solidFill>
                          <a:srgbClr val="768692"/>
                        </a:solidFill>
                        <a:ea typeface="ＭＳ Ｐゴシック"/>
                      </a:endParaRPr>
                    </a:p>
                  </a:txBody>
                  <a:tcPr anchor="ctr">
                    <a:lnL w="12700" cap="flat" cmpd="sng" algn="ctr">
                      <a:solidFill>
                        <a:schemeClr val="bg1">
                          <a:lumMod val="85000"/>
                        </a:schemeClr>
                      </a:solidFill>
                      <a:prstDash val="solid"/>
                      <a:round/>
                      <a:headEnd type="none" w="med" len="med"/>
                      <a:tailEnd type="none" w="med" len="med"/>
                    </a:lnL>
                    <a:lnR w="12700" cmpd="sng">
                      <a:noFill/>
                    </a:lnR>
                    <a:lnT w="12700" cap="flat" cmpd="sng" algn="ctr">
                      <a:solidFill>
                        <a:schemeClr val="bg1">
                          <a:lumMod val="85000"/>
                        </a:schemeClr>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2"/>
                  </a:ext>
                </a:extLst>
              </a:tr>
            </a:tbl>
          </a:graphicData>
        </a:graphic>
      </p:graphicFrame>
      <p:sp>
        <p:nvSpPr>
          <p:cNvPr id="5" name="Oval 4">
            <a:extLst>
              <a:ext uri="{FF2B5EF4-FFF2-40B4-BE49-F238E27FC236}">
                <a16:creationId xmlns:a16="http://schemas.microsoft.com/office/drawing/2014/main" id="{FCAF5722-8932-31E7-E17E-AB4F92747801}"/>
              </a:ext>
            </a:extLst>
          </p:cNvPr>
          <p:cNvSpPr/>
          <p:nvPr/>
        </p:nvSpPr>
        <p:spPr bwMode="auto">
          <a:xfrm>
            <a:off x="733168" y="1903417"/>
            <a:ext cx="790422" cy="790422"/>
          </a:xfrm>
          <a:prstGeom prst="ellipse">
            <a:avLst/>
          </a:prstGeom>
          <a:solidFill>
            <a:schemeClr val="hlink"/>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sz="2400" b="1" i="0" u="none" strike="noStrike" kern="1200" cap="none" spc="0" normalizeH="0" baseline="0" noProof="0">
                <a:ln>
                  <a:noFill/>
                </a:ln>
                <a:solidFill>
                  <a:srgbClr val="FFFFFF"/>
                </a:solidFill>
                <a:effectLst/>
                <a:uLnTx/>
                <a:uFillTx/>
                <a:latin typeface="Arial" charset="0"/>
                <a:ea typeface="ＭＳ Ｐゴシック" charset="-128"/>
                <a:cs typeface="+mn-cs"/>
              </a:rPr>
              <a:t>1</a:t>
            </a:r>
          </a:p>
        </p:txBody>
      </p:sp>
      <p:sp>
        <p:nvSpPr>
          <p:cNvPr id="7" name="Oval 6">
            <a:extLst>
              <a:ext uri="{FF2B5EF4-FFF2-40B4-BE49-F238E27FC236}">
                <a16:creationId xmlns:a16="http://schemas.microsoft.com/office/drawing/2014/main" id="{B4887674-B8A5-6324-4810-424CC617CD3E}"/>
              </a:ext>
            </a:extLst>
          </p:cNvPr>
          <p:cNvSpPr/>
          <p:nvPr/>
        </p:nvSpPr>
        <p:spPr bwMode="auto">
          <a:xfrm>
            <a:off x="733168" y="2944119"/>
            <a:ext cx="790422" cy="790422"/>
          </a:xfrm>
          <a:prstGeom prst="ellipse">
            <a:avLst/>
          </a:prstGeom>
          <a:solidFill>
            <a:srgbClr val="4B7838"/>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sz="2400" b="1" i="0" u="none" strike="noStrike" kern="1200" cap="none" spc="0" normalizeH="0" baseline="0" noProof="0">
                <a:ln>
                  <a:noFill/>
                </a:ln>
                <a:solidFill>
                  <a:srgbClr val="FFFFFF"/>
                </a:solidFill>
                <a:effectLst/>
                <a:uLnTx/>
                <a:uFillTx/>
                <a:latin typeface="Arial" charset="0"/>
                <a:ea typeface="ＭＳ Ｐゴシック" charset="-128"/>
                <a:cs typeface="+mn-cs"/>
              </a:rPr>
              <a:t>2</a:t>
            </a:r>
          </a:p>
        </p:txBody>
      </p:sp>
      <p:sp>
        <p:nvSpPr>
          <p:cNvPr id="8" name="Oval 7">
            <a:extLst>
              <a:ext uri="{FF2B5EF4-FFF2-40B4-BE49-F238E27FC236}">
                <a16:creationId xmlns:a16="http://schemas.microsoft.com/office/drawing/2014/main" id="{58AA13F3-01A3-66C6-1713-18255C6517B1}"/>
              </a:ext>
            </a:extLst>
          </p:cNvPr>
          <p:cNvSpPr/>
          <p:nvPr/>
        </p:nvSpPr>
        <p:spPr bwMode="auto">
          <a:xfrm>
            <a:off x="733168" y="4025944"/>
            <a:ext cx="790422" cy="790422"/>
          </a:xfrm>
          <a:prstGeom prst="ellipse">
            <a:avLst/>
          </a:prstGeom>
          <a:solidFill>
            <a:schemeClr val="bg1">
              <a:lumMod val="50000"/>
            </a:schemeClr>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sz="2400" b="1" i="0" u="none" strike="noStrike" kern="1200" cap="none" spc="0" normalizeH="0" baseline="0" noProof="0">
                <a:ln>
                  <a:noFill/>
                </a:ln>
                <a:solidFill>
                  <a:srgbClr val="FFFFFF"/>
                </a:solidFill>
                <a:effectLst/>
                <a:uLnTx/>
                <a:uFillTx/>
                <a:latin typeface="Arial" charset="0"/>
                <a:ea typeface="ＭＳ Ｐゴシック" charset="-128"/>
                <a:cs typeface="+mn-cs"/>
              </a:rPr>
              <a:t>3</a:t>
            </a:r>
          </a:p>
        </p:txBody>
      </p:sp>
      <p:sp>
        <p:nvSpPr>
          <p:cNvPr id="10" name="TextBox 9">
            <a:extLst>
              <a:ext uri="{FF2B5EF4-FFF2-40B4-BE49-F238E27FC236}">
                <a16:creationId xmlns:a16="http://schemas.microsoft.com/office/drawing/2014/main" id="{4119A562-57EC-202F-6CEC-FA9987542BCF}"/>
              </a:ext>
            </a:extLst>
          </p:cNvPr>
          <p:cNvSpPr txBox="1"/>
          <p:nvPr/>
        </p:nvSpPr>
        <p:spPr>
          <a:xfrm>
            <a:off x="1948832" y="3993883"/>
            <a:ext cx="7457267" cy="64633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lvl="1"/>
            <a:r>
              <a:rPr lang="en-US" sz="1800" b="1">
                <a:solidFill>
                  <a:srgbClr val="768692"/>
                </a:solidFill>
                <a:latin typeface="Arial"/>
              </a:rPr>
              <a:t>What are your biggest challenges when it comes to scaling and optimizing your firm?</a:t>
            </a:r>
            <a:endParaRPr lang="en-US" sz="1800" b="1">
              <a:solidFill>
                <a:srgbClr val="768692"/>
              </a:solidFill>
              <a:ea typeface="ＭＳ Ｐゴシック"/>
            </a:endParaRPr>
          </a:p>
        </p:txBody>
      </p:sp>
      <p:sp>
        <p:nvSpPr>
          <p:cNvPr id="6" name="TextBox 5">
            <a:extLst>
              <a:ext uri="{FF2B5EF4-FFF2-40B4-BE49-F238E27FC236}">
                <a16:creationId xmlns:a16="http://schemas.microsoft.com/office/drawing/2014/main" id="{51DB4DAE-9036-3E54-EF7C-061693F90F17}"/>
              </a:ext>
            </a:extLst>
          </p:cNvPr>
          <p:cNvSpPr txBox="1"/>
          <p:nvPr/>
        </p:nvSpPr>
        <p:spPr>
          <a:xfrm>
            <a:off x="5204530" y="6588644"/>
            <a:ext cx="1036471" cy="246221"/>
          </a:xfrm>
          <a:prstGeom prst="rect">
            <a:avLst/>
          </a:prstGeom>
          <a:noFill/>
        </p:spPr>
        <p:txBody>
          <a:bodyPr wrap="square">
            <a:spAutoFit/>
          </a:bodyPr>
          <a:lstStyle/>
          <a:p>
            <a:pPr marL="0" marR="0" lvl="0" indent="0" algn="l" defTabSz="914400" rtl="0" eaLnBrk="1" fontAlgn="base" latinLnBrk="0" hangingPunct="1">
              <a:lnSpc>
                <a:spcPct val="100000"/>
              </a:lnSpc>
              <a:spcBef>
                <a:spcPts val="372"/>
              </a:spcBef>
              <a:spcAft>
                <a:spcPct val="0"/>
              </a:spcAft>
              <a:buClrTx/>
              <a:buSzTx/>
              <a:buFontTx/>
              <a:buNone/>
              <a:tabLst/>
              <a:defRPr/>
            </a:pPr>
            <a:r>
              <a:rPr lang="en-US" sz="1000" dirty="0">
                <a:solidFill>
                  <a:srgbClr val="000000"/>
                </a:solidFill>
                <a:latin typeface="Arial"/>
              </a:rPr>
              <a:t>1174561.1.0</a:t>
            </a:r>
          </a:p>
        </p:txBody>
      </p:sp>
    </p:spTree>
    <p:custDataLst>
      <p:tags r:id="rId1"/>
    </p:custDataLst>
    <p:extLst>
      <p:ext uri="{BB962C8B-B14F-4D97-AF65-F5344CB8AC3E}">
        <p14:creationId xmlns:p14="http://schemas.microsoft.com/office/powerpoint/2010/main" val="92869048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lide Number Placeholder 8"/>
          <p:cNvSpPr>
            <a:spLocks noGrp="1"/>
          </p:cNvSpPr>
          <p:nvPr>
            <p:ph type="sldNum" sz="quarter" idx="14"/>
          </p:nvPr>
        </p:nvSpPr>
        <p:spPr>
          <a:xfrm>
            <a:off x="0" y="6382513"/>
            <a:ext cx="437173" cy="268288"/>
          </a:xfrm>
        </p:spPr>
        <p:txBody>
          <a:bodyPr/>
          <a:lstStyle/>
          <a:p>
            <a:pPr>
              <a:defRPr/>
            </a:pPr>
            <a:fld id="{E6474CC2-1230-4213-AD1A-4B2FEEABA7A1}" type="slidenum">
              <a:rPr lang="en-US" smtClean="0"/>
              <a:pPr>
                <a:defRPr/>
              </a:pPr>
              <a:t>23</a:t>
            </a:fld>
            <a:endParaRPr lang="en-US" dirty="0"/>
          </a:p>
        </p:txBody>
      </p:sp>
      <p:sp>
        <p:nvSpPr>
          <p:cNvPr id="2" name="Rectangle 1">
            <a:extLst>
              <a:ext uri="{FF2B5EF4-FFF2-40B4-BE49-F238E27FC236}">
                <a16:creationId xmlns:a16="http://schemas.microsoft.com/office/drawing/2014/main" id="{6C4AF13E-1402-AC37-6EE6-EA7C6CCE5E70}"/>
              </a:ext>
            </a:extLst>
          </p:cNvPr>
          <p:cNvSpPr/>
          <p:nvPr/>
        </p:nvSpPr>
        <p:spPr bwMode="auto">
          <a:xfrm>
            <a:off x="0" y="1033967"/>
            <a:ext cx="12192000" cy="4905485"/>
          </a:xfrm>
          <a:prstGeom prst="rect">
            <a:avLst/>
          </a:prstGeom>
          <a:gradFill>
            <a:gsLst>
              <a:gs pos="77000">
                <a:schemeClr val="bg1">
                  <a:lumMod val="95000"/>
                  <a:alpha val="60000"/>
                </a:schemeClr>
              </a:gs>
              <a:gs pos="0">
                <a:srgbClr val="DDF1F9"/>
              </a:gs>
              <a:gs pos="100000">
                <a:srgbClr val="CCCCCC">
                  <a:alpha val="42000"/>
                </a:srgbClr>
              </a:gs>
            </a:gsLst>
            <a:lin ang="0" scaled="0"/>
          </a:gradFill>
          <a:ln w="9525" cap="flat" cmpd="sng" algn="ctr">
            <a:noFill/>
            <a:prstDash val="solid"/>
            <a:round/>
            <a:headEnd type="none" w="med" len="med"/>
            <a:tailEnd type="none" w="med" len="med"/>
          </a:ln>
          <a:effectLst/>
        </p:spPr>
        <p:txBody>
          <a:bodyPr vert="horz" wrap="square" lIns="68580" tIns="34290" rIns="68580" bIns="34290" numCol="1" rtlCol="0" anchor="ctr" anchorCtr="0" compatLnSpc="1">
            <a:prstTxWarp prst="textNoShape">
              <a:avLst/>
            </a:prstTxWarp>
          </a:bodyPr>
          <a:lstStyle/>
          <a:p>
            <a:pPr algn="ctr" defTabSz="685800" eaLnBrk="0" hangingPunct="0"/>
            <a:endParaRPr lang="en-US" sz="900">
              <a:latin typeface="+mj-lt"/>
              <a:ea typeface="ＭＳ Ｐゴシック" charset="-128"/>
            </a:endParaRPr>
          </a:p>
        </p:txBody>
      </p:sp>
      <p:sp>
        <p:nvSpPr>
          <p:cNvPr id="3" name="Rectangle 2">
            <a:extLst>
              <a:ext uri="{FF2B5EF4-FFF2-40B4-BE49-F238E27FC236}">
                <a16:creationId xmlns:a16="http://schemas.microsoft.com/office/drawing/2014/main" id="{18C4A0AF-3539-E406-3375-92170771DFC6}"/>
              </a:ext>
            </a:extLst>
          </p:cNvPr>
          <p:cNvSpPr/>
          <p:nvPr/>
        </p:nvSpPr>
        <p:spPr bwMode="auto">
          <a:xfrm flipH="1">
            <a:off x="0" y="1033967"/>
            <a:ext cx="12188952" cy="938198"/>
          </a:xfrm>
          <a:prstGeom prst="rect">
            <a:avLst/>
          </a:prstGeom>
          <a:gradFill>
            <a:gsLst>
              <a:gs pos="100000">
                <a:schemeClr val="tx1">
                  <a:alpha val="5000"/>
                </a:schemeClr>
              </a:gs>
              <a:gs pos="0">
                <a:schemeClr val="tx1">
                  <a:alpha val="10000"/>
                </a:schemeClr>
              </a:gs>
            </a:gsLst>
            <a:lin ang="2700000" scaled="0"/>
          </a:gra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a:ln>
                <a:noFill/>
              </a:ln>
              <a:solidFill>
                <a:schemeClr val="tx1"/>
              </a:solidFill>
              <a:effectLst/>
              <a:latin typeface="+mj-lt"/>
              <a:ea typeface="ＭＳ Ｐゴシック" charset="-128"/>
            </a:endParaRPr>
          </a:p>
        </p:txBody>
      </p:sp>
      <p:sp>
        <p:nvSpPr>
          <p:cNvPr id="4" name="Title 1">
            <a:extLst>
              <a:ext uri="{FF2B5EF4-FFF2-40B4-BE49-F238E27FC236}">
                <a16:creationId xmlns:a16="http://schemas.microsoft.com/office/drawing/2014/main" id="{199C04F2-62AE-56C9-1812-98D66FC60738}"/>
              </a:ext>
            </a:extLst>
          </p:cNvPr>
          <p:cNvSpPr txBox="1">
            <a:spLocks/>
          </p:cNvSpPr>
          <p:nvPr/>
        </p:nvSpPr>
        <p:spPr bwMode="auto">
          <a:xfrm>
            <a:off x="422820" y="176050"/>
            <a:ext cx="11590839" cy="841248"/>
          </a:xfrm>
          <a:prstGeom prst="rect">
            <a:avLst/>
          </a:prstGeom>
          <a:noFill/>
          <a:ln w="9525">
            <a:noFill/>
            <a:miter lim="800000"/>
            <a:headEnd/>
            <a:tailEnd/>
          </a:ln>
        </p:spPr>
        <p:txBody>
          <a:bodyPr vert="horz" wrap="square" lIns="113210" tIns="56605" rIns="113210" bIns="56605" numCol="1" anchor="t" anchorCtr="0" compatLnSpc="1">
            <a:prstTxWarp prst="textNoShape">
              <a:avLst/>
            </a:prstTxWarp>
          </a:bodyPr>
          <a:lstStyle>
            <a:lvl1pPr algn="l" rtl="0" eaLnBrk="1" fontAlgn="base" hangingPunct="1">
              <a:spcBef>
                <a:spcPct val="0"/>
              </a:spcBef>
              <a:spcAft>
                <a:spcPct val="0"/>
              </a:spcAft>
              <a:defRPr sz="3600">
                <a:solidFill>
                  <a:srgbClr val="333F48"/>
                </a:solidFill>
                <a:latin typeface="+mj-lt"/>
                <a:ea typeface="+mj-ea"/>
                <a:cs typeface="+mj-cs"/>
              </a:defRPr>
            </a:lvl1pPr>
            <a:lvl2pPr algn="l" rtl="0" eaLnBrk="1" fontAlgn="base" hangingPunct="1">
              <a:spcBef>
                <a:spcPct val="0"/>
              </a:spcBef>
              <a:spcAft>
                <a:spcPct val="0"/>
              </a:spcAft>
              <a:defRPr sz="3600">
                <a:solidFill>
                  <a:schemeClr val="tx1"/>
                </a:solidFill>
                <a:latin typeface="Arial" charset="0"/>
              </a:defRPr>
            </a:lvl2pPr>
            <a:lvl3pPr algn="l" rtl="0" eaLnBrk="1" fontAlgn="base" hangingPunct="1">
              <a:spcBef>
                <a:spcPct val="0"/>
              </a:spcBef>
              <a:spcAft>
                <a:spcPct val="0"/>
              </a:spcAft>
              <a:defRPr sz="3600">
                <a:solidFill>
                  <a:schemeClr val="tx1"/>
                </a:solidFill>
                <a:latin typeface="Arial" charset="0"/>
              </a:defRPr>
            </a:lvl3pPr>
            <a:lvl4pPr algn="l" rtl="0" eaLnBrk="1" fontAlgn="base" hangingPunct="1">
              <a:spcBef>
                <a:spcPct val="0"/>
              </a:spcBef>
              <a:spcAft>
                <a:spcPct val="0"/>
              </a:spcAft>
              <a:defRPr sz="3600">
                <a:solidFill>
                  <a:schemeClr val="tx1"/>
                </a:solidFill>
                <a:latin typeface="Arial" charset="0"/>
              </a:defRPr>
            </a:lvl4pPr>
            <a:lvl5pPr algn="l" rtl="0" eaLnBrk="1" fontAlgn="base" hangingPunct="1">
              <a:spcBef>
                <a:spcPct val="0"/>
              </a:spcBef>
              <a:spcAft>
                <a:spcPct val="0"/>
              </a:spcAft>
              <a:defRPr sz="3600">
                <a:solidFill>
                  <a:schemeClr val="tx1"/>
                </a:solidFill>
                <a:latin typeface="Arial" charset="0"/>
              </a:defRPr>
            </a:lvl5pPr>
            <a:lvl6pPr marL="679262" algn="l" rtl="0" eaLnBrk="1" fontAlgn="base" hangingPunct="1">
              <a:spcBef>
                <a:spcPct val="0"/>
              </a:spcBef>
              <a:spcAft>
                <a:spcPct val="0"/>
              </a:spcAft>
              <a:defRPr sz="3600">
                <a:solidFill>
                  <a:schemeClr val="tx1"/>
                </a:solidFill>
                <a:latin typeface="Arial" charset="0"/>
              </a:defRPr>
            </a:lvl6pPr>
            <a:lvl7pPr marL="1358524" algn="l" rtl="0" eaLnBrk="1" fontAlgn="base" hangingPunct="1">
              <a:spcBef>
                <a:spcPct val="0"/>
              </a:spcBef>
              <a:spcAft>
                <a:spcPct val="0"/>
              </a:spcAft>
              <a:defRPr sz="3600">
                <a:solidFill>
                  <a:schemeClr val="tx1"/>
                </a:solidFill>
                <a:latin typeface="Arial" charset="0"/>
              </a:defRPr>
            </a:lvl7pPr>
            <a:lvl8pPr marL="2037786" algn="l" rtl="0" eaLnBrk="1" fontAlgn="base" hangingPunct="1">
              <a:spcBef>
                <a:spcPct val="0"/>
              </a:spcBef>
              <a:spcAft>
                <a:spcPct val="0"/>
              </a:spcAft>
              <a:defRPr sz="3600">
                <a:solidFill>
                  <a:schemeClr val="tx1"/>
                </a:solidFill>
                <a:latin typeface="Arial" charset="0"/>
              </a:defRPr>
            </a:lvl8pPr>
            <a:lvl9pPr marL="2717048" algn="l" rtl="0" eaLnBrk="1" fontAlgn="base" hangingPunct="1">
              <a:spcBef>
                <a:spcPct val="0"/>
              </a:spcBef>
              <a:spcAft>
                <a:spcPct val="0"/>
              </a:spcAft>
              <a:defRPr sz="3600">
                <a:solidFill>
                  <a:schemeClr val="tx1"/>
                </a:solidFill>
                <a:latin typeface="Arial" charset="0"/>
              </a:defRPr>
            </a:lvl9pPr>
          </a:lstStyle>
          <a:p>
            <a:r>
              <a:rPr lang="en-US" sz="3000" kern="0"/>
              <a:t>The Fidelity Growth </a:t>
            </a:r>
            <a:r>
              <a:rPr lang="en-US" sz="3000" kern="0" err="1"/>
              <a:t>Hub</a:t>
            </a:r>
            <a:r>
              <a:rPr lang="en-US" sz="3000" kern="0" baseline="30000" err="1"/>
              <a:t>SM</a:t>
            </a:r>
            <a:endParaRPr lang="en-US" sz="2000" baseline="30000"/>
          </a:p>
        </p:txBody>
      </p:sp>
      <p:sp>
        <p:nvSpPr>
          <p:cNvPr id="5" name="TextBox 4">
            <a:extLst>
              <a:ext uri="{FF2B5EF4-FFF2-40B4-BE49-F238E27FC236}">
                <a16:creationId xmlns:a16="http://schemas.microsoft.com/office/drawing/2014/main" id="{64DB84BA-9108-9A0A-E2B1-48028F9BFE3D}"/>
              </a:ext>
            </a:extLst>
          </p:cNvPr>
          <p:cNvSpPr txBox="1"/>
          <p:nvPr/>
        </p:nvSpPr>
        <p:spPr>
          <a:xfrm>
            <a:off x="2160956" y="1162547"/>
            <a:ext cx="7870089" cy="707886"/>
          </a:xfrm>
          <a:prstGeom prst="rect">
            <a:avLst/>
          </a:prstGeom>
          <a:noFill/>
        </p:spPr>
        <p:txBody>
          <a:bodyPr wrap="square" rtlCol="0">
            <a:spAutoFit/>
          </a:bodyPr>
          <a:lstStyle/>
          <a:p>
            <a:pPr algn="ctr"/>
            <a:r>
              <a:rPr lang="en-US" sz="2000" b="1" i="0">
                <a:solidFill>
                  <a:srgbClr val="004F6B"/>
                </a:solidFill>
                <a:effectLst/>
                <a:latin typeface="+mj-lt"/>
              </a:rPr>
              <a:t>Access our dedicated advisory tool kit at:</a:t>
            </a:r>
          </a:p>
          <a:p>
            <a:pPr algn="ctr"/>
            <a:r>
              <a:rPr lang="en-US" sz="2000" i="0">
                <a:solidFill>
                  <a:srgbClr val="004F6B"/>
                </a:solidFill>
                <a:effectLst/>
                <a:latin typeface="+mj-lt"/>
              </a:rPr>
              <a:t>i.fidelity.com/</a:t>
            </a:r>
            <a:r>
              <a:rPr lang="en-US" sz="2000" i="0" err="1">
                <a:solidFill>
                  <a:srgbClr val="004F6B"/>
                </a:solidFill>
                <a:effectLst/>
                <a:latin typeface="+mj-lt"/>
              </a:rPr>
              <a:t>growthhub</a:t>
            </a:r>
            <a:endParaRPr lang="en-US" sz="2000">
              <a:solidFill>
                <a:srgbClr val="004F6B"/>
              </a:solidFill>
              <a:latin typeface="+mj-lt"/>
            </a:endParaRPr>
          </a:p>
        </p:txBody>
      </p:sp>
      <p:sp>
        <p:nvSpPr>
          <p:cNvPr id="7" name="TextBox 6">
            <a:extLst>
              <a:ext uri="{FF2B5EF4-FFF2-40B4-BE49-F238E27FC236}">
                <a16:creationId xmlns:a16="http://schemas.microsoft.com/office/drawing/2014/main" id="{AEC8C0AC-2DBD-3EB5-B3DA-7E8AD47B594F}"/>
              </a:ext>
            </a:extLst>
          </p:cNvPr>
          <p:cNvSpPr txBox="1"/>
          <p:nvPr/>
        </p:nvSpPr>
        <p:spPr>
          <a:xfrm>
            <a:off x="3083857" y="2121957"/>
            <a:ext cx="6268764" cy="794064"/>
          </a:xfrm>
          <a:prstGeom prst="rect">
            <a:avLst/>
          </a:prstGeom>
          <a:noFill/>
        </p:spPr>
        <p:txBody>
          <a:bodyPr wrap="square" rtlCol="0">
            <a:spAutoFit/>
          </a:bodyPr>
          <a:lstStyle/>
          <a:p>
            <a:pPr algn="ctr">
              <a:lnSpc>
                <a:spcPct val="95000"/>
              </a:lnSpc>
            </a:pPr>
            <a:r>
              <a:rPr lang="en-US" sz="1600">
                <a:latin typeface="+mj-lt"/>
              </a:rPr>
              <a:t>No matter where you are on your growth journey, </a:t>
            </a:r>
            <a:r>
              <a:rPr lang="en-US" sz="1600" b="1">
                <a:solidFill>
                  <a:srgbClr val="368727"/>
                </a:solidFill>
                <a:latin typeface="+mj-lt"/>
              </a:rPr>
              <a:t>Fidelity can help guide you </a:t>
            </a:r>
            <a:r>
              <a:rPr lang="en-US" sz="1600">
                <a:latin typeface="+mj-lt"/>
              </a:rPr>
              <a:t>with our handpicked insights and how-to resources designed to help you deliver on your biggest business goals.</a:t>
            </a:r>
          </a:p>
        </p:txBody>
      </p:sp>
      <p:sp>
        <p:nvSpPr>
          <p:cNvPr id="8" name="Rectangle 7">
            <a:extLst>
              <a:ext uri="{FF2B5EF4-FFF2-40B4-BE49-F238E27FC236}">
                <a16:creationId xmlns:a16="http://schemas.microsoft.com/office/drawing/2014/main" id="{3994966B-3DAC-AD71-89DD-F85A1DE05874}"/>
              </a:ext>
            </a:extLst>
          </p:cNvPr>
          <p:cNvSpPr/>
          <p:nvPr/>
        </p:nvSpPr>
        <p:spPr bwMode="auto">
          <a:xfrm>
            <a:off x="2645542" y="3597690"/>
            <a:ext cx="6546343" cy="1325101"/>
          </a:xfrm>
          <a:prstGeom prst="rect">
            <a:avLst/>
          </a:prstGeom>
          <a:gradFill>
            <a:gsLst>
              <a:gs pos="92000">
                <a:srgbClr val="004F6B"/>
              </a:gs>
              <a:gs pos="0">
                <a:srgbClr val="006682"/>
              </a:gs>
            </a:gsLst>
            <a:lin ang="2700000" scaled="0"/>
          </a:gra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a:ln>
                <a:noFill/>
              </a:ln>
              <a:solidFill>
                <a:schemeClr val="tx1"/>
              </a:solidFill>
              <a:effectLst/>
              <a:latin typeface="+mj-lt"/>
              <a:ea typeface="ＭＳ Ｐゴシック" charset="-128"/>
            </a:endParaRPr>
          </a:p>
        </p:txBody>
      </p:sp>
      <p:graphicFrame>
        <p:nvGraphicFramePr>
          <p:cNvPr id="10" name="Table 75">
            <a:extLst>
              <a:ext uri="{FF2B5EF4-FFF2-40B4-BE49-F238E27FC236}">
                <a16:creationId xmlns:a16="http://schemas.microsoft.com/office/drawing/2014/main" id="{54BFCC44-BAE8-64C2-92A5-F3CD0D6D3DF2}"/>
              </a:ext>
            </a:extLst>
          </p:cNvPr>
          <p:cNvGraphicFramePr>
            <a:graphicFrameLocks noGrp="1"/>
          </p:cNvGraphicFramePr>
          <p:nvPr>
            <p:extLst>
              <p:ext uri="{D42A27DB-BD31-4B8C-83A1-F6EECF244321}">
                <p14:modId xmlns:p14="http://schemas.microsoft.com/office/powerpoint/2010/main" val="1729267595"/>
              </p:ext>
            </p:extLst>
          </p:nvPr>
        </p:nvGraphicFramePr>
        <p:xfrm>
          <a:off x="1938622" y="3047906"/>
          <a:ext cx="8314755" cy="2424669"/>
        </p:xfrm>
        <a:graphic>
          <a:graphicData uri="http://schemas.openxmlformats.org/drawingml/2006/table">
            <a:tbl>
              <a:tblPr firstRow="1" bandRow="1">
                <a:tableStyleId>{5C22544A-7EE6-4342-B048-85BDC9FD1C3A}</a:tableStyleId>
              </a:tblPr>
              <a:tblGrid>
                <a:gridCol w="2710013">
                  <a:extLst>
                    <a:ext uri="{9D8B030D-6E8A-4147-A177-3AD203B41FA5}">
                      <a16:colId xmlns:a16="http://schemas.microsoft.com/office/drawing/2014/main" val="338183924"/>
                    </a:ext>
                  </a:extLst>
                </a:gridCol>
                <a:gridCol w="92358">
                  <a:extLst>
                    <a:ext uri="{9D8B030D-6E8A-4147-A177-3AD203B41FA5}">
                      <a16:colId xmlns:a16="http://schemas.microsoft.com/office/drawing/2014/main" val="525900222"/>
                    </a:ext>
                  </a:extLst>
                </a:gridCol>
                <a:gridCol w="2710013">
                  <a:extLst>
                    <a:ext uri="{9D8B030D-6E8A-4147-A177-3AD203B41FA5}">
                      <a16:colId xmlns:a16="http://schemas.microsoft.com/office/drawing/2014/main" val="3211302007"/>
                    </a:ext>
                  </a:extLst>
                </a:gridCol>
                <a:gridCol w="92358">
                  <a:extLst>
                    <a:ext uri="{9D8B030D-6E8A-4147-A177-3AD203B41FA5}">
                      <a16:colId xmlns:a16="http://schemas.microsoft.com/office/drawing/2014/main" val="1175142236"/>
                    </a:ext>
                  </a:extLst>
                </a:gridCol>
                <a:gridCol w="2710013">
                  <a:extLst>
                    <a:ext uri="{9D8B030D-6E8A-4147-A177-3AD203B41FA5}">
                      <a16:colId xmlns:a16="http://schemas.microsoft.com/office/drawing/2014/main" val="941076762"/>
                    </a:ext>
                  </a:extLst>
                </a:gridCol>
              </a:tblGrid>
              <a:tr h="1280160">
                <a:tc>
                  <a:txBody>
                    <a:bodyPr/>
                    <a:lstStyle/>
                    <a:p>
                      <a:pPr algn="ctr"/>
                      <a:r>
                        <a:rPr lang="en-US" sz="1600">
                          <a:solidFill>
                            <a:schemeClr val="tx1"/>
                          </a:solidFill>
                        </a:rPr>
                        <a:t>Prospect</a:t>
                      </a:r>
                    </a:p>
                  </a:txBody>
                  <a:tcPr marL="0" marR="0" marT="0" marB="91440" anchor="b">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algn="ctr"/>
                      <a:endParaRPr lang="en-US" sz="100">
                        <a:solidFill>
                          <a:schemeClr val="tx1"/>
                        </a:solidFill>
                      </a:endParaRPr>
                    </a:p>
                  </a:txBody>
                  <a:tcPr marL="0" marR="0" marT="0" marB="0" anchor="b">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12700" cmpd="sng">
                      <a:noFill/>
                    </a:lnT>
                    <a:lnB w="952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600">
                          <a:solidFill>
                            <a:schemeClr val="tx1"/>
                          </a:solidFill>
                        </a:rPr>
                        <a:t>Expand</a:t>
                      </a:r>
                    </a:p>
                  </a:txBody>
                  <a:tcPr marL="0" marR="0" marT="0" marB="91440" anchor="b">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algn="ctr"/>
                      <a:endParaRPr lang="en-US" sz="200">
                        <a:solidFill>
                          <a:schemeClr val="tx1"/>
                        </a:solidFill>
                      </a:endParaRPr>
                    </a:p>
                  </a:txBody>
                  <a:tcPr marL="0" marR="0" marT="0" marB="91440" anchor="b">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12700" cmpd="sng">
                      <a:noFill/>
                    </a:lnT>
                    <a:lnB w="952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600">
                          <a:solidFill>
                            <a:schemeClr val="tx1"/>
                          </a:solidFill>
                        </a:rPr>
                        <a:t>Scale + Optimize</a:t>
                      </a:r>
                    </a:p>
                  </a:txBody>
                  <a:tcPr marL="0" marR="0" marT="0" marB="91440" anchor="b">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1279569094"/>
                  </a:ext>
                </a:extLst>
              </a:tr>
              <a:tr h="1144509">
                <a:tc>
                  <a:txBody>
                    <a:bodyPr/>
                    <a:lstStyle/>
                    <a:p>
                      <a:pPr algn="ctr"/>
                      <a:r>
                        <a:rPr lang="en-US" sz="1200" dirty="0">
                          <a:solidFill>
                            <a:schemeClr val="tx1"/>
                          </a:solidFill>
                        </a:rPr>
                        <a:t>Implement effective lead generation strategies, create a high-impact sales process, </a:t>
                      </a:r>
                      <a:br>
                        <a:rPr lang="en-US" sz="1200" dirty="0">
                          <a:solidFill>
                            <a:schemeClr val="tx1"/>
                          </a:solidFill>
                        </a:rPr>
                      </a:br>
                      <a:r>
                        <a:rPr lang="en-US" sz="1200" dirty="0">
                          <a:solidFill>
                            <a:schemeClr val="tx1"/>
                          </a:solidFill>
                        </a:rPr>
                        <a:t>and find and nurture </a:t>
                      </a:r>
                      <a:br>
                        <a:rPr lang="en-US" sz="1200" dirty="0">
                          <a:solidFill>
                            <a:schemeClr val="tx1"/>
                          </a:solidFill>
                        </a:rPr>
                      </a:br>
                      <a:r>
                        <a:rPr lang="en-US" sz="1200" dirty="0">
                          <a:solidFill>
                            <a:schemeClr val="tx1"/>
                          </a:solidFill>
                        </a:rPr>
                        <a:t>prospective clients. </a:t>
                      </a:r>
                    </a:p>
                  </a:txBody>
                  <a:tcPr marL="182880" marR="182880" marT="91440" marB="91440">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a:endParaRPr lang="en-US" sz="100">
                        <a:solidFill>
                          <a:schemeClr val="tx1"/>
                        </a:solidFill>
                      </a:endParaRPr>
                    </a:p>
                  </a:txBody>
                  <a:tcPr marL="0" marR="0" marT="91440" marB="0">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noFill/>
                  </a:tcPr>
                </a:tc>
                <a:tc>
                  <a:txBody>
                    <a:bodyPr/>
                    <a:lstStyle/>
                    <a:p>
                      <a:pPr marL="0" marR="0" lvl="0" indent="0" algn="ctr" defTabSz="1132076" rtl="0" eaLnBrk="1" fontAlgn="auto" latinLnBrk="0" hangingPunct="1">
                        <a:lnSpc>
                          <a:spcPct val="100000"/>
                        </a:lnSpc>
                        <a:spcBef>
                          <a:spcPts val="0"/>
                        </a:spcBef>
                        <a:spcAft>
                          <a:spcPts val="0"/>
                        </a:spcAft>
                        <a:buClrTx/>
                        <a:buSzTx/>
                        <a:buFontTx/>
                        <a:buNone/>
                        <a:tabLst/>
                        <a:defRPr/>
                      </a:pPr>
                      <a:r>
                        <a:rPr lang="en-US" sz="1200" kern="1200">
                          <a:solidFill>
                            <a:schemeClr val="tx1"/>
                          </a:solidFill>
                          <a:latin typeface="+mn-lt"/>
                          <a:ea typeface="+mn-ea"/>
                          <a:cs typeface="+mn-cs"/>
                        </a:rPr>
                        <a:t>Build client relationships to increase share of wallet, optimize client onboarding, and deepen client engagement. </a:t>
                      </a:r>
                      <a:endParaRPr lang="en-US" sz="1200" kern="1200" baseline="30000">
                        <a:solidFill>
                          <a:schemeClr val="tx1"/>
                        </a:solidFill>
                        <a:latin typeface="+mn-lt"/>
                        <a:ea typeface="+mn-ea"/>
                        <a:cs typeface="+mn-cs"/>
                      </a:endParaRPr>
                    </a:p>
                  </a:txBody>
                  <a:tcPr marL="182880" marR="182880" marT="91440" marB="91440">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a:endParaRPr lang="en-US" sz="100">
                        <a:solidFill>
                          <a:schemeClr val="tx1"/>
                        </a:solidFill>
                      </a:endParaRPr>
                    </a:p>
                  </a:txBody>
                  <a:tcPr marL="0" marR="0" marT="0" marB="91440">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noFill/>
                  </a:tcPr>
                </a:tc>
                <a:tc>
                  <a:txBody>
                    <a:bodyPr/>
                    <a:lstStyle/>
                    <a:p>
                      <a:pPr marL="0" marR="0" lvl="0" indent="0" algn="ctr" defTabSz="1132076"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latin typeface="+mn-lt"/>
                          <a:ea typeface="+mn-ea"/>
                          <a:cs typeface="+mn-cs"/>
                        </a:rPr>
                        <a:t>Optimize your model to spend time where it matters most, as well as learn how to segment your clients to improve profitability.</a:t>
                      </a:r>
                      <a:endParaRPr lang="en-US" sz="1200" b="1" kern="1200" baseline="30000" dirty="0">
                        <a:solidFill>
                          <a:schemeClr val="tx1"/>
                        </a:solidFill>
                        <a:latin typeface="+mn-lt"/>
                        <a:ea typeface="+mn-ea"/>
                        <a:cs typeface="+mn-cs"/>
                      </a:endParaRPr>
                    </a:p>
                  </a:txBody>
                  <a:tcPr marL="182880" marR="182880" marT="91440" marB="91440">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2090991185"/>
                  </a:ext>
                </a:extLst>
              </a:tr>
            </a:tbl>
          </a:graphicData>
        </a:graphic>
      </p:graphicFrame>
      <p:grpSp>
        <p:nvGrpSpPr>
          <p:cNvPr id="11" name="Group 10">
            <a:extLst>
              <a:ext uri="{FF2B5EF4-FFF2-40B4-BE49-F238E27FC236}">
                <a16:creationId xmlns:a16="http://schemas.microsoft.com/office/drawing/2014/main" id="{1429E722-B6FF-01F8-BEC8-BFC88AB68A77}"/>
              </a:ext>
            </a:extLst>
          </p:cNvPr>
          <p:cNvGrpSpPr/>
          <p:nvPr/>
        </p:nvGrpSpPr>
        <p:grpSpPr>
          <a:xfrm>
            <a:off x="2978963" y="3264012"/>
            <a:ext cx="6212918" cy="659354"/>
            <a:chOff x="4398421" y="3074046"/>
            <a:chExt cx="6212918" cy="659354"/>
          </a:xfrm>
        </p:grpSpPr>
        <p:grpSp>
          <p:nvGrpSpPr>
            <p:cNvPr id="12" name="Group 11">
              <a:extLst>
                <a:ext uri="{FF2B5EF4-FFF2-40B4-BE49-F238E27FC236}">
                  <a16:creationId xmlns:a16="http://schemas.microsoft.com/office/drawing/2014/main" id="{80B76916-F034-1B7D-4E17-71FB8147C346}"/>
                </a:ext>
              </a:extLst>
            </p:cNvPr>
            <p:cNvGrpSpPr/>
            <p:nvPr/>
          </p:nvGrpSpPr>
          <p:grpSpPr>
            <a:xfrm>
              <a:off x="4398421" y="3074046"/>
              <a:ext cx="625945" cy="659354"/>
              <a:chOff x="4011207" y="1852558"/>
              <a:chExt cx="339933" cy="358077"/>
            </a:xfrm>
          </p:grpSpPr>
          <p:sp>
            <p:nvSpPr>
              <p:cNvPr id="47" name="Oval 46">
                <a:extLst>
                  <a:ext uri="{FF2B5EF4-FFF2-40B4-BE49-F238E27FC236}">
                    <a16:creationId xmlns:a16="http://schemas.microsoft.com/office/drawing/2014/main" id="{4F343553-A10C-D09B-9FAC-2AF41E0AC615}"/>
                  </a:ext>
                </a:extLst>
              </p:cNvPr>
              <p:cNvSpPr/>
              <p:nvPr/>
            </p:nvSpPr>
            <p:spPr bwMode="auto">
              <a:xfrm>
                <a:off x="4078579" y="1852558"/>
                <a:ext cx="272561" cy="272561"/>
              </a:xfrm>
              <a:prstGeom prst="ellipse">
                <a:avLst/>
              </a:prstGeom>
              <a:noFill/>
              <a:ln w="19050" cap="flat" cmpd="sng" algn="ctr">
                <a:solidFill>
                  <a:srgbClr val="4C4C4C"/>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a:ln>
                    <a:noFill/>
                  </a:ln>
                  <a:solidFill>
                    <a:schemeClr val="tx1"/>
                  </a:solidFill>
                  <a:effectLst/>
                  <a:latin typeface="+mj-lt"/>
                  <a:ea typeface="ＭＳ Ｐゴシック" charset="-128"/>
                </a:endParaRPr>
              </a:p>
            </p:txBody>
          </p:sp>
          <p:cxnSp>
            <p:nvCxnSpPr>
              <p:cNvPr id="48" name="Straight Connector 47">
                <a:extLst>
                  <a:ext uri="{FF2B5EF4-FFF2-40B4-BE49-F238E27FC236}">
                    <a16:creationId xmlns:a16="http://schemas.microsoft.com/office/drawing/2014/main" id="{ED871F0F-3374-04BA-F5B2-BF2DAC91EA22}"/>
                  </a:ext>
                </a:extLst>
              </p:cNvPr>
              <p:cNvCxnSpPr>
                <a:cxnSpLocks/>
              </p:cNvCxnSpPr>
              <p:nvPr/>
            </p:nvCxnSpPr>
            <p:spPr bwMode="auto">
              <a:xfrm flipH="1">
                <a:off x="4011207" y="2085204"/>
                <a:ext cx="109305" cy="125431"/>
              </a:xfrm>
              <a:prstGeom prst="line">
                <a:avLst/>
              </a:prstGeom>
              <a:solidFill>
                <a:schemeClr val="hlink"/>
              </a:solidFill>
              <a:ln w="19050" cap="flat" cmpd="sng" algn="ctr">
                <a:solidFill>
                  <a:srgbClr val="4C4C4C"/>
                </a:solidFill>
                <a:prstDash val="solid"/>
                <a:round/>
                <a:headEnd type="none" w="med" len="med"/>
                <a:tailEnd type="none" w="med" len="med"/>
              </a:ln>
              <a:effectLst/>
            </p:spPr>
          </p:cxnSp>
          <p:sp>
            <p:nvSpPr>
              <p:cNvPr id="49" name="Moon 48">
                <a:extLst>
                  <a:ext uri="{FF2B5EF4-FFF2-40B4-BE49-F238E27FC236}">
                    <a16:creationId xmlns:a16="http://schemas.microsoft.com/office/drawing/2014/main" id="{6E60648A-F9BC-787C-C4AB-7CF4CA028506}"/>
                  </a:ext>
                </a:extLst>
              </p:cNvPr>
              <p:cNvSpPr/>
              <p:nvPr/>
            </p:nvSpPr>
            <p:spPr bwMode="auto">
              <a:xfrm>
                <a:off x="4110139" y="1880831"/>
                <a:ext cx="107792" cy="215584"/>
              </a:xfrm>
              <a:prstGeom prst="moon">
                <a:avLst/>
              </a:prstGeom>
              <a:solidFill>
                <a:srgbClr val="B5E0A4"/>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a:ln>
                    <a:noFill/>
                  </a:ln>
                  <a:solidFill>
                    <a:schemeClr val="tx1"/>
                  </a:solidFill>
                  <a:effectLst/>
                  <a:latin typeface="+mj-lt"/>
                  <a:ea typeface="ＭＳ Ｐゴシック" charset="-128"/>
                </a:endParaRPr>
              </a:p>
            </p:txBody>
          </p:sp>
        </p:grpSp>
        <p:grpSp>
          <p:nvGrpSpPr>
            <p:cNvPr id="13" name="Graphic 109">
              <a:extLst>
                <a:ext uri="{FF2B5EF4-FFF2-40B4-BE49-F238E27FC236}">
                  <a16:creationId xmlns:a16="http://schemas.microsoft.com/office/drawing/2014/main" id="{9EF088F2-C668-33E1-646A-D809D3FC427E}"/>
                </a:ext>
              </a:extLst>
            </p:cNvPr>
            <p:cNvGrpSpPr/>
            <p:nvPr/>
          </p:nvGrpSpPr>
          <p:grpSpPr>
            <a:xfrm>
              <a:off x="7257836" y="3146397"/>
              <a:ext cx="537663" cy="515261"/>
              <a:chOff x="4725608" y="3355288"/>
              <a:chExt cx="368276" cy="352931"/>
            </a:xfrm>
            <a:noFill/>
          </p:grpSpPr>
          <p:sp>
            <p:nvSpPr>
              <p:cNvPr id="23" name="Freeform: Shape 22">
                <a:extLst>
                  <a:ext uri="{FF2B5EF4-FFF2-40B4-BE49-F238E27FC236}">
                    <a16:creationId xmlns:a16="http://schemas.microsoft.com/office/drawing/2014/main" id="{9A35A85C-875E-DB4C-7BD6-1BEA246A3D8A}"/>
                  </a:ext>
                </a:extLst>
              </p:cNvPr>
              <p:cNvSpPr/>
              <p:nvPr/>
            </p:nvSpPr>
            <p:spPr>
              <a:xfrm>
                <a:off x="4725608" y="3554771"/>
                <a:ext cx="153448" cy="153448"/>
              </a:xfrm>
              <a:custGeom>
                <a:avLst/>
                <a:gdLst>
                  <a:gd name="connsiteX0" fmla="*/ 0 w 153448"/>
                  <a:gd name="connsiteY0" fmla="*/ 0 h 153448"/>
                  <a:gd name="connsiteX1" fmla="*/ 153449 w 153448"/>
                  <a:gd name="connsiteY1" fmla="*/ 0 h 153448"/>
                  <a:gd name="connsiteX2" fmla="*/ 153449 w 153448"/>
                  <a:gd name="connsiteY2" fmla="*/ 153449 h 153448"/>
                  <a:gd name="connsiteX3" fmla="*/ 0 w 153448"/>
                  <a:gd name="connsiteY3" fmla="*/ 153449 h 153448"/>
                </a:gdLst>
                <a:ahLst/>
                <a:cxnLst>
                  <a:cxn ang="0">
                    <a:pos x="connsiteX0" y="connsiteY0"/>
                  </a:cxn>
                  <a:cxn ang="0">
                    <a:pos x="connsiteX1" y="connsiteY1"/>
                  </a:cxn>
                  <a:cxn ang="0">
                    <a:pos x="connsiteX2" y="connsiteY2"/>
                  </a:cxn>
                  <a:cxn ang="0">
                    <a:pos x="connsiteX3" y="connsiteY3"/>
                  </a:cxn>
                </a:cxnLst>
                <a:rect l="l" t="t" r="r" b="b"/>
                <a:pathLst>
                  <a:path w="153448" h="153448">
                    <a:moveTo>
                      <a:pt x="0" y="0"/>
                    </a:moveTo>
                    <a:lnTo>
                      <a:pt x="153449" y="0"/>
                    </a:lnTo>
                    <a:lnTo>
                      <a:pt x="153449" y="153449"/>
                    </a:lnTo>
                    <a:lnTo>
                      <a:pt x="0" y="153449"/>
                    </a:lnTo>
                    <a:close/>
                  </a:path>
                </a:pathLst>
              </a:custGeom>
              <a:solidFill>
                <a:srgbClr val="B5E0A4"/>
              </a:solidFill>
              <a:ln w="19050" cap="rnd">
                <a:solidFill>
                  <a:srgbClr val="4C4C4C"/>
                </a:solidFill>
                <a:prstDash val="solid"/>
                <a:round/>
              </a:ln>
            </p:spPr>
            <p:txBody>
              <a:bodyPr rtlCol="0" anchor="ctr"/>
              <a:lstStyle/>
              <a:p>
                <a:endParaRPr lang="en-US">
                  <a:latin typeface="+mj-lt"/>
                </a:endParaRPr>
              </a:p>
            </p:txBody>
          </p:sp>
          <p:sp>
            <p:nvSpPr>
              <p:cNvPr id="24" name="Freeform: Shape 23">
                <a:extLst>
                  <a:ext uri="{FF2B5EF4-FFF2-40B4-BE49-F238E27FC236}">
                    <a16:creationId xmlns:a16="http://schemas.microsoft.com/office/drawing/2014/main" id="{4FC9E364-5011-03F0-758C-118D898901C8}"/>
                  </a:ext>
                </a:extLst>
              </p:cNvPr>
              <p:cNvSpPr/>
              <p:nvPr/>
            </p:nvSpPr>
            <p:spPr>
              <a:xfrm>
                <a:off x="4909746" y="3401323"/>
                <a:ext cx="122759" cy="122759"/>
              </a:xfrm>
              <a:custGeom>
                <a:avLst/>
                <a:gdLst>
                  <a:gd name="connsiteX0" fmla="*/ 0 w 122759"/>
                  <a:gd name="connsiteY0" fmla="*/ 122759 h 122759"/>
                  <a:gd name="connsiteX1" fmla="*/ 122759 w 122759"/>
                  <a:gd name="connsiteY1" fmla="*/ 0 h 122759"/>
                </a:gdLst>
                <a:ahLst/>
                <a:cxnLst>
                  <a:cxn ang="0">
                    <a:pos x="connsiteX0" y="connsiteY0"/>
                  </a:cxn>
                  <a:cxn ang="0">
                    <a:pos x="connsiteX1" y="connsiteY1"/>
                  </a:cxn>
                </a:cxnLst>
                <a:rect l="l" t="t" r="r" b="b"/>
                <a:pathLst>
                  <a:path w="122759" h="122759">
                    <a:moveTo>
                      <a:pt x="0" y="122759"/>
                    </a:moveTo>
                    <a:lnTo>
                      <a:pt x="122759" y="0"/>
                    </a:lnTo>
                  </a:path>
                </a:pathLst>
              </a:custGeom>
              <a:ln w="19050" cap="rnd">
                <a:solidFill>
                  <a:srgbClr val="4C4C4C"/>
                </a:solidFill>
                <a:prstDash val="solid"/>
                <a:round/>
              </a:ln>
            </p:spPr>
            <p:txBody>
              <a:bodyPr rtlCol="0" anchor="ctr"/>
              <a:lstStyle/>
              <a:p>
                <a:endParaRPr lang="en-US">
                  <a:latin typeface="+mj-lt"/>
                </a:endParaRPr>
              </a:p>
            </p:txBody>
          </p:sp>
          <p:sp>
            <p:nvSpPr>
              <p:cNvPr id="25" name="Freeform: Shape 24">
                <a:extLst>
                  <a:ext uri="{FF2B5EF4-FFF2-40B4-BE49-F238E27FC236}">
                    <a16:creationId xmlns:a16="http://schemas.microsoft.com/office/drawing/2014/main" id="{E855F22E-CBA7-59CB-B0B2-A7BE304AC53C}"/>
                  </a:ext>
                </a:extLst>
              </p:cNvPr>
              <p:cNvSpPr/>
              <p:nvPr/>
            </p:nvSpPr>
            <p:spPr>
              <a:xfrm>
                <a:off x="4955781" y="3401323"/>
                <a:ext cx="76724" cy="76724"/>
              </a:xfrm>
              <a:custGeom>
                <a:avLst/>
                <a:gdLst>
                  <a:gd name="connsiteX0" fmla="*/ 0 w 76724"/>
                  <a:gd name="connsiteY0" fmla="*/ 0 h 76724"/>
                  <a:gd name="connsiteX1" fmla="*/ 76724 w 76724"/>
                  <a:gd name="connsiteY1" fmla="*/ 0 h 76724"/>
                  <a:gd name="connsiteX2" fmla="*/ 76724 w 76724"/>
                  <a:gd name="connsiteY2" fmla="*/ 76724 h 76724"/>
                </a:gdLst>
                <a:ahLst/>
                <a:cxnLst>
                  <a:cxn ang="0">
                    <a:pos x="connsiteX0" y="connsiteY0"/>
                  </a:cxn>
                  <a:cxn ang="0">
                    <a:pos x="connsiteX1" y="connsiteY1"/>
                  </a:cxn>
                  <a:cxn ang="0">
                    <a:pos x="connsiteX2" y="connsiteY2"/>
                  </a:cxn>
                </a:cxnLst>
                <a:rect l="l" t="t" r="r" b="b"/>
                <a:pathLst>
                  <a:path w="76724" h="76724">
                    <a:moveTo>
                      <a:pt x="0" y="0"/>
                    </a:moveTo>
                    <a:lnTo>
                      <a:pt x="76724" y="0"/>
                    </a:lnTo>
                    <a:lnTo>
                      <a:pt x="76724" y="76724"/>
                    </a:lnTo>
                  </a:path>
                </a:pathLst>
              </a:custGeom>
              <a:noFill/>
              <a:ln w="19050" cap="rnd">
                <a:solidFill>
                  <a:srgbClr val="4C4C4C"/>
                </a:solidFill>
                <a:prstDash val="solid"/>
                <a:round/>
              </a:ln>
            </p:spPr>
            <p:txBody>
              <a:bodyPr rtlCol="0" anchor="ctr"/>
              <a:lstStyle/>
              <a:p>
                <a:endParaRPr lang="en-US">
                  <a:latin typeface="+mj-lt"/>
                </a:endParaRPr>
              </a:p>
            </p:txBody>
          </p:sp>
          <p:sp>
            <p:nvSpPr>
              <p:cNvPr id="26" name="Freeform: Shape 25">
                <a:extLst>
                  <a:ext uri="{FF2B5EF4-FFF2-40B4-BE49-F238E27FC236}">
                    <a16:creationId xmlns:a16="http://schemas.microsoft.com/office/drawing/2014/main" id="{C277F7A5-1B9D-CE57-9D4C-4C9B1D082397}"/>
                  </a:ext>
                </a:extLst>
              </p:cNvPr>
              <p:cNvSpPr/>
              <p:nvPr/>
            </p:nvSpPr>
            <p:spPr>
              <a:xfrm>
                <a:off x="4786987" y="3355288"/>
                <a:ext cx="15344" cy="15344"/>
              </a:xfrm>
              <a:custGeom>
                <a:avLst/>
                <a:gdLst>
                  <a:gd name="connsiteX0" fmla="*/ 15345 w 15344"/>
                  <a:gd name="connsiteY0" fmla="*/ 0 h 15344"/>
                  <a:gd name="connsiteX1" fmla="*/ 0 w 15344"/>
                  <a:gd name="connsiteY1" fmla="*/ 0 h 15344"/>
                  <a:gd name="connsiteX2" fmla="*/ 0 w 15344"/>
                  <a:gd name="connsiteY2" fmla="*/ 15345 h 15344"/>
                </a:gdLst>
                <a:ahLst/>
                <a:cxnLst>
                  <a:cxn ang="0">
                    <a:pos x="connsiteX0" y="connsiteY0"/>
                  </a:cxn>
                  <a:cxn ang="0">
                    <a:pos x="connsiteX1" y="connsiteY1"/>
                  </a:cxn>
                  <a:cxn ang="0">
                    <a:pos x="connsiteX2" y="connsiteY2"/>
                  </a:cxn>
                </a:cxnLst>
                <a:rect l="l" t="t" r="r" b="b"/>
                <a:pathLst>
                  <a:path w="15344" h="15344">
                    <a:moveTo>
                      <a:pt x="15345" y="0"/>
                    </a:moveTo>
                    <a:lnTo>
                      <a:pt x="0" y="0"/>
                    </a:lnTo>
                    <a:lnTo>
                      <a:pt x="0" y="15345"/>
                    </a:lnTo>
                  </a:path>
                </a:pathLst>
              </a:custGeom>
              <a:noFill/>
              <a:ln w="19050" cap="rnd">
                <a:solidFill>
                  <a:srgbClr val="4C4C4C"/>
                </a:solidFill>
                <a:prstDash val="solid"/>
                <a:round/>
              </a:ln>
            </p:spPr>
            <p:txBody>
              <a:bodyPr rtlCol="0" anchor="ctr"/>
              <a:lstStyle/>
              <a:p>
                <a:endParaRPr lang="en-US">
                  <a:latin typeface="+mj-lt"/>
                </a:endParaRPr>
              </a:p>
            </p:txBody>
          </p:sp>
          <p:sp>
            <p:nvSpPr>
              <p:cNvPr id="27" name="Freeform: Shape 26">
                <a:extLst>
                  <a:ext uri="{FF2B5EF4-FFF2-40B4-BE49-F238E27FC236}">
                    <a16:creationId xmlns:a16="http://schemas.microsoft.com/office/drawing/2014/main" id="{D37D967E-3FBD-C446-596B-63BB614A79DE}"/>
                  </a:ext>
                </a:extLst>
              </p:cNvPr>
              <p:cNvSpPr/>
              <p:nvPr/>
            </p:nvSpPr>
            <p:spPr>
              <a:xfrm>
                <a:off x="5063195" y="3355288"/>
                <a:ext cx="15344" cy="15344"/>
              </a:xfrm>
              <a:custGeom>
                <a:avLst/>
                <a:gdLst>
                  <a:gd name="connsiteX0" fmla="*/ 0 w 15344"/>
                  <a:gd name="connsiteY0" fmla="*/ 0 h 15344"/>
                  <a:gd name="connsiteX1" fmla="*/ 15345 w 15344"/>
                  <a:gd name="connsiteY1" fmla="*/ 0 h 15344"/>
                  <a:gd name="connsiteX2" fmla="*/ 15345 w 15344"/>
                  <a:gd name="connsiteY2" fmla="*/ 15345 h 15344"/>
                </a:gdLst>
                <a:ahLst/>
                <a:cxnLst>
                  <a:cxn ang="0">
                    <a:pos x="connsiteX0" y="connsiteY0"/>
                  </a:cxn>
                  <a:cxn ang="0">
                    <a:pos x="connsiteX1" y="connsiteY1"/>
                  </a:cxn>
                  <a:cxn ang="0">
                    <a:pos x="connsiteX2" y="connsiteY2"/>
                  </a:cxn>
                </a:cxnLst>
                <a:rect l="l" t="t" r="r" b="b"/>
                <a:pathLst>
                  <a:path w="15344" h="15344">
                    <a:moveTo>
                      <a:pt x="0" y="0"/>
                    </a:moveTo>
                    <a:lnTo>
                      <a:pt x="15345" y="0"/>
                    </a:lnTo>
                    <a:lnTo>
                      <a:pt x="15345" y="15345"/>
                    </a:lnTo>
                  </a:path>
                </a:pathLst>
              </a:custGeom>
              <a:noFill/>
              <a:ln w="19050" cap="rnd">
                <a:solidFill>
                  <a:srgbClr val="4C4C4C"/>
                </a:solidFill>
                <a:prstDash val="solid"/>
                <a:round/>
              </a:ln>
            </p:spPr>
            <p:txBody>
              <a:bodyPr rtlCol="0" anchor="ctr"/>
              <a:lstStyle/>
              <a:p>
                <a:endParaRPr lang="en-US">
                  <a:latin typeface="+mj-lt"/>
                </a:endParaRPr>
              </a:p>
            </p:txBody>
          </p:sp>
          <p:sp>
            <p:nvSpPr>
              <p:cNvPr id="28" name="Freeform: Shape 27">
                <a:extLst>
                  <a:ext uri="{FF2B5EF4-FFF2-40B4-BE49-F238E27FC236}">
                    <a16:creationId xmlns:a16="http://schemas.microsoft.com/office/drawing/2014/main" id="{2B17B217-3DE6-425A-41C2-31DF7AF23AA6}"/>
                  </a:ext>
                </a:extLst>
              </p:cNvPr>
              <p:cNvSpPr/>
              <p:nvPr/>
            </p:nvSpPr>
            <p:spPr>
              <a:xfrm>
                <a:off x="4786987" y="3401323"/>
                <a:ext cx="15344" cy="15344"/>
              </a:xfrm>
              <a:custGeom>
                <a:avLst/>
                <a:gdLst>
                  <a:gd name="connsiteX0" fmla="*/ 0 w 15344"/>
                  <a:gd name="connsiteY0" fmla="*/ 0 h 15344"/>
                  <a:gd name="connsiteX1" fmla="*/ 0 w 15344"/>
                  <a:gd name="connsiteY1" fmla="*/ 15345 h 15344"/>
                </a:gdLst>
                <a:ahLst/>
                <a:cxnLst>
                  <a:cxn ang="0">
                    <a:pos x="connsiteX0" y="connsiteY0"/>
                  </a:cxn>
                  <a:cxn ang="0">
                    <a:pos x="connsiteX1" y="connsiteY1"/>
                  </a:cxn>
                </a:cxnLst>
                <a:rect l="l" t="t" r="r" b="b"/>
                <a:pathLst>
                  <a:path w="15344" h="15344">
                    <a:moveTo>
                      <a:pt x="0" y="0"/>
                    </a:moveTo>
                    <a:lnTo>
                      <a:pt x="0" y="15345"/>
                    </a:lnTo>
                  </a:path>
                </a:pathLst>
              </a:custGeom>
              <a:ln w="19050" cap="rnd">
                <a:solidFill>
                  <a:srgbClr val="4C4C4C"/>
                </a:solidFill>
                <a:prstDash val="solid"/>
                <a:round/>
              </a:ln>
            </p:spPr>
            <p:txBody>
              <a:bodyPr rtlCol="0" anchor="ctr"/>
              <a:lstStyle/>
              <a:p>
                <a:endParaRPr lang="en-US">
                  <a:latin typeface="+mj-lt"/>
                </a:endParaRPr>
              </a:p>
            </p:txBody>
          </p:sp>
          <p:sp>
            <p:nvSpPr>
              <p:cNvPr id="29" name="Freeform: Shape 28">
                <a:extLst>
                  <a:ext uri="{FF2B5EF4-FFF2-40B4-BE49-F238E27FC236}">
                    <a16:creationId xmlns:a16="http://schemas.microsoft.com/office/drawing/2014/main" id="{199B9F0B-A1AA-8E41-7CF7-9BD3D0DF086D}"/>
                  </a:ext>
                </a:extLst>
              </p:cNvPr>
              <p:cNvSpPr/>
              <p:nvPr/>
            </p:nvSpPr>
            <p:spPr>
              <a:xfrm>
                <a:off x="4833022" y="3355288"/>
                <a:ext cx="15344" cy="15344"/>
              </a:xfrm>
              <a:custGeom>
                <a:avLst/>
                <a:gdLst>
                  <a:gd name="connsiteX0" fmla="*/ 15345 w 15344"/>
                  <a:gd name="connsiteY0" fmla="*/ 0 h 15344"/>
                  <a:gd name="connsiteX1" fmla="*/ 0 w 15344"/>
                  <a:gd name="connsiteY1" fmla="*/ 0 h 15344"/>
                </a:gdLst>
                <a:ahLst/>
                <a:cxnLst>
                  <a:cxn ang="0">
                    <a:pos x="connsiteX0" y="connsiteY0"/>
                  </a:cxn>
                  <a:cxn ang="0">
                    <a:pos x="connsiteX1" y="connsiteY1"/>
                  </a:cxn>
                </a:cxnLst>
                <a:rect l="l" t="t" r="r" b="b"/>
                <a:pathLst>
                  <a:path w="15344" h="15344">
                    <a:moveTo>
                      <a:pt x="15345" y="0"/>
                    </a:moveTo>
                    <a:lnTo>
                      <a:pt x="0" y="0"/>
                    </a:lnTo>
                  </a:path>
                </a:pathLst>
              </a:custGeom>
              <a:ln w="19050" cap="rnd">
                <a:solidFill>
                  <a:srgbClr val="4C4C4C"/>
                </a:solidFill>
                <a:prstDash val="solid"/>
                <a:round/>
              </a:ln>
            </p:spPr>
            <p:txBody>
              <a:bodyPr rtlCol="0" anchor="ctr"/>
              <a:lstStyle/>
              <a:p>
                <a:endParaRPr lang="en-US">
                  <a:latin typeface="+mj-lt"/>
                </a:endParaRPr>
              </a:p>
            </p:txBody>
          </p:sp>
          <p:sp>
            <p:nvSpPr>
              <p:cNvPr id="30" name="Freeform: Shape 29">
                <a:extLst>
                  <a:ext uri="{FF2B5EF4-FFF2-40B4-BE49-F238E27FC236}">
                    <a16:creationId xmlns:a16="http://schemas.microsoft.com/office/drawing/2014/main" id="{32FFA2D3-886B-402B-8402-BAA23F05AF80}"/>
                  </a:ext>
                </a:extLst>
              </p:cNvPr>
              <p:cNvSpPr/>
              <p:nvPr/>
            </p:nvSpPr>
            <p:spPr>
              <a:xfrm>
                <a:off x="4879057" y="3355288"/>
                <a:ext cx="15344" cy="15344"/>
              </a:xfrm>
              <a:custGeom>
                <a:avLst/>
                <a:gdLst>
                  <a:gd name="connsiteX0" fmla="*/ 15345 w 15344"/>
                  <a:gd name="connsiteY0" fmla="*/ 0 h 15344"/>
                  <a:gd name="connsiteX1" fmla="*/ 0 w 15344"/>
                  <a:gd name="connsiteY1" fmla="*/ 0 h 15344"/>
                </a:gdLst>
                <a:ahLst/>
                <a:cxnLst>
                  <a:cxn ang="0">
                    <a:pos x="connsiteX0" y="connsiteY0"/>
                  </a:cxn>
                  <a:cxn ang="0">
                    <a:pos x="connsiteX1" y="connsiteY1"/>
                  </a:cxn>
                </a:cxnLst>
                <a:rect l="l" t="t" r="r" b="b"/>
                <a:pathLst>
                  <a:path w="15344" h="15344">
                    <a:moveTo>
                      <a:pt x="15345" y="0"/>
                    </a:moveTo>
                    <a:lnTo>
                      <a:pt x="0" y="0"/>
                    </a:lnTo>
                  </a:path>
                </a:pathLst>
              </a:custGeom>
              <a:ln w="19050" cap="rnd">
                <a:solidFill>
                  <a:srgbClr val="4C4C4C"/>
                </a:solidFill>
                <a:prstDash val="solid"/>
                <a:round/>
              </a:ln>
            </p:spPr>
            <p:txBody>
              <a:bodyPr rtlCol="0" anchor="ctr"/>
              <a:lstStyle/>
              <a:p>
                <a:endParaRPr lang="en-US">
                  <a:latin typeface="+mj-lt"/>
                </a:endParaRPr>
              </a:p>
            </p:txBody>
          </p:sp>
          <p:sp>
            <p:nvSpPr>
              <p:cNvPr id="31" name="Freeform: Shape 30">
                <a:extLst>
                  <a:ext uri="{FF2B5EF4-FFF2-40B4-BE49-F238E27FC236}">
                    <a16:creationId xmlns:a16="http://schemas.microsoft.com/office/drawing/2014/main" id="{A4E0C132-50C2-8E51-220E-00B689EA85F4}"/>
                  </a:ext>
                </a:extLst>
              </p:cNvPr>
              <p:cNvSpPr/>
              <p:nvPr/>
            </p:nvSpPr>
            <p:spPr>
              <a:xfrm>
                <a:off x="4925091" y="3355288"/>
                <a:ext cx="15344" cy="15344"/>
              </a:xfrm>
              <a:custGeom>
                <a:avLst/>
                <a:gdLst>
                  <a:gd name="connsiteX0" fmla="*/ 15345 w 15344"/>
                  <a:gd name="connsiteY0" fmla="*/ 0 h 15344"/>
                  <a:gd name="connsiteX1" fmla="*/ 0 w 15344"/>
                  <a:gd name="connsiteY1" fmla="*/ 0 h 15344"/>
                </a:gdLst>
                <a:ahLst/>
                <a:cxnLst>
                  <a:cxn ang="0">
                    <a:pos x="connsiteX0" y="connsiteY0"/>
                  </a:cxn>
                  <a:cxn ang="0">
                    <a:pos x="connsiteX1" y="connsiteY1"/>
                  </a:cxn>
                </a:cxnLst>
                <a:rect l="l" t="t" r="r" b="b"/>
                <a:pathLst>
                  <a:path w="15344" h="15344">
                    <a:moveTo>
                      <a:pt x="15345" y="0"/>
                    </a:moveTo>
                    <a:lnTo>
                      <a:pt x="0" y="0"/>
                    </a:lnTo>
                  </a:path>
                </a:pathLst>
              </a:custGeom>
              <a:ln w="19050" cap="rnd">
                <a:solidFill>
                  <a:srgbClr val="4C4C4C"/>
                </a:solidFill>
                <a:prstDash val="solid"/>
                <a:round/>
              </a:ln>
            </p:spPr>
            <p:txBody>
              <a:bodyPr rtlCol="0" anchor="ctr"/>
              <a:lstStyle/>
              <a:p>
                <a:endParaRPr lang="en-US">
                  <a:latin typeface="+mj-lt"/>
                </a:endParaRPr>
              </a:p>
            </p:txBody>
          </p:sp>
          <p:sp>
            <p:nvSpPr>
              <p:cNvPr id="32" name="Freeform: Shape 31">
                <a:extLst>
                  <a:ext uri="{FF2B5EF4-FFF2-40B4-BE49-F238E27FC236}">
                    <a16:creationId xmlns:a16="http://schemas.microsoft.com/office/drawing/2014/main" id="{149FE16B-C5F0-5EEA-2BB8-952295EAF764}"/>
                  </a:ext>
                </a:extLst>
              </p:cNvPr>
              <p:cNvSpPr/>
              <p:nvPr/>
            </p:nvSpPr>
            <p:spPr>
              <a:xfrm>
                <a:off x="4971126" y="3355288"/>
                <a:ext cx="15344" cy="15344"/>
              </a:xfrm>
              <a:custGeom>
                <a:avLst/>
                <a:gdLst>
                  <a:gd name="connsiteX0" fmla="*/ 15345 w 15344"/>
                  <a:gd name="connsiteY0" fmla="*/ 0 h 15344"/>
                  <a:gd name="connsiteX1" fmla="*/ 0 w 15344"/>
                  <a:gd name="connsiteY1" fmla="*/ 0 h 15344"/>
                </a:gdLst>
                <a:ahLst/>
                <a:cxnLst>
                  <a:cxn ang="0">
                    <a:pos x="connsiteX0" y="connsiteY0"/>
                  </a:cxn>
                  <a:cxn ang="0">
                    <a:pos x="connsiteX1" y="connsiteY1"/>
                  </a:cxn>
                </a:cxnLst>
                <a:rect l="l" t="t" r="r" b="b"/>
                <a:pathLst>
                  <a:path w="15344" h="15344">
                    <a:moveTo>
                      <a:pt x="15345" y="0"/>
                    </a:moveTo>
                    <a:lnTo>
                      <a:pt x="0" y="0"/>
                    </a:lnTo>
                  </a:path>
                </a:pathLst>
              </a:custGeom>
              <a:ln w="19050" cap="rnd">
                <a:solidFill>
                  <a:srgbClr val="4C4C4C"/>
                </a:solidFill>
                <a:prstDash val="solid"/>
                <a:round/>
              </a:ln>
            </p:spPr>
            <p:txBody>
              <a:bodyPr rtlCol="0" anchor="ctr"/>
              <a:lstStyle/>
              <a:p>
                <a:endParaRPr lang="en-US">
                  <a:latin typeface="+mj-lt"/>
                </a:endParaRPr>
              </a:p>
            </p:txBody>
          </p:sp>
          <p:sp>
            <p:nvSpPr>
              <p:cNvPr id="33" name="Freeform: Shape 32">
                <a:extLst>
                  <a:ext uri="{FF2B5EF4-FFF2-40B4-BE49-F238E27FC236}">
                    <a16:creationId xmlns:a16="http://schemas.microsoft.com/office/drawing/2014/main" id="{4EB4D159-4435-AE8B-6F9D-863A8A8E6FD3}"/>
                  </a:ext>
                </a:extLst>
              </p:cNvPr>
              <p:cNvSpPr/>
              <p:nvPr/>
            </p:nvSpPr>
            <p:spPr>
              <a:xfrm>
                <a:off x="5017161" y="3355288"/>
                <a:ext cx="15344" cy="15344"/>
              </a:xfrm>
              <a:custGeom>
                <a:avLst/>
                <a:gdLst>
                  <a:gd name="connsiteX0" fmla="*/ 15345 w 15344"/>
                  <a:gd name="connsiteY0" fmla="*/ 0 h 15344"/>
                  <a:gd name="connsiteX1" fmla="*/ 0 w 15344"/>
                  <a:gd name="connsiteY1" fmla="*/ 0 h 15344"/>
                </a:gdLst>
                <a:ahLst/>
                <a:cxnLst>
                  <a:cxn ang="0">
                    <a:pos x="connsiteX0" y="connsiteY0"/>
                  </a:cxn>
                  <a:cxn ang="0">
                    <a:pos x="connsiteX1" y="connsiteY1"/>
                  </a:cxn>
                </a:cxnLst>
                <a:rect l="l" t="t" r="r" b="b"/>
                <a:pathLst>
                  <a:path w="15344" h="15344">
                    <a:moveTo>
                      <a:pt x="15345" y="0"/>
                    </a:moveTo>
                    <a:lnTo>
                      <a:pt x="0" y="0"/>
                    </a:lnTo>
                  </a:path>
                </a:pathLst>
              </a:custGeom>
              <a:ln w="19050" cap="rnd">
                <a:solidFill>
                  <a:srgbClr val="4C4C4C"/>
                </a:solidFill>
                <a:prstDash val="solid"/>
                <a:round/>
              </a:ln>
            </p:spPr>
            <p:txBody>
              <a:bodyPr rtlCol="0" anchor="ctr"/>
              <a:lstStyle/>
              <a:p>
                <a:endParaRPr lang="en-US">
                  <a:latin typeface="+mj-lt"/>
                </a:endParaRPr>
              </a:p>
            </p:txBody>
          </p:sp>
          <p:sp>
            <p:nvSpPr>
              <p:cNvPr id="34" name="Freeform: Shape 33">
                <a:extLst>
                  <a:ext uri="{FF2B5EF4-FFF2-40B4-BE49-F238E27FC236}">
                    <a16:creationId xmlns:a16="http://schemas.microsoft.com/office/drawing/2014/main" id="{E9CC125B-AD78-0438-99CE-70A5189AF57A}"/>
                  </a:ext>
                </a:extLst>
              </p:cNvPr>
              <p:cNvSpPr/>
              <p:nvPr/>
            </p:nvSpPr>
            <p:spPr>
              <a:xfrm>
                <a:off x="4879057" y="3646841"/>
                <a:ext cx="15344" cy="15344"/>
              </a:xfrm>
              <a:custGeom>
                <a:avLst/>
                <a:gdLst>
                  <a:gd name="connsiteX0" fmla="*/ 15345 w 15344"/>
                  <a:gd name="connsiteY0" fmla="*/ 0 h 15344"/>
                  <a:gd name="connsiteX1" fmla="*/ 0 w 15344"/>
                  <a:gd name="connsiteY1" fmla="*/ 0 h 15344"/>
                </a:gdLst>
                <a:ahLst/>
                <a:cxnLst>
                  <a:cxn ang="0">
                    <a:pos x="connsiteX0" y="connsiteY0"/>
                  </a:cxn>
                  <a:cxn ang="0">
                    <a:pos x="connsiteX1" y="connsiteY1"/>
                  </a:cxn>
                </a:cxnLst>
                <a:rect l="l" t="t" r="r" b="b"/>
                <a:pathLst>
                  <a:path w="15344" h="15344">
                    <a:moveTo>
                      <a:pt x="15345" y="0"/>
                    </a:moveTo>
                    <a:lnTo>
                      <a:pt x="0" y="0"/>
                    </a:lnTo>
                  </a:path>
                </a:pathLst>
              </a:custGeom>
              <a:ln w="19050" cap="rnd">
                <a:solidFill>
                  <a:srgbClr val="4C4C4C"/>
                </a:solidFill>
                <a:prstDash val="solid"/>
                <a:round/>
              </a:ln>
            </p:spPr>
            <p:txBody>
              <a:bodyPr rtlCol="0" anchor="ctr"/>
              <a:lstStyle/>
              <a:p>
                <a:endParaRPr lang="en-US">
                  <a:latin typeface="+mj-lt"/>
                </a:endParaRPr>
              </a:p>
            </p:txBody>
          </p:sp>
          <p:sp>
            <p:nvSpPr>
              <p:cNvPr id="35" name="Freeform: Shape 34">
                <a:extLst>
                  <a:ext uri="{FF2B5EF4-FFF2-40B4-BE49-F238E27FC236}">
                    <a16:creationId xmlns:a16="http://schemas.microsoft.com/office/drawing/2014/main" id="{7F66EC99-8B4E-56A3-2D26-62C3B7DFE61C}"/>
                  </a:ext>
                </a:extLst>
              </p:cNvPr>
              <p:cNvSpPr/>
              <p:nvPr/>
            </p:nvSpPr>
            <p:spPr>
              <a:xfrm>
                <a:off x="4925091" y="3646841"/>
                <a:ext cx="15344" cy="15344"/>
              </a:xfrm>
              <a:custGeom>
                <a:avLst/>
                <a:gdLst>
                  <a:gd name="connsiteX0" fmla="*/ 15345 w 15344"/>
                  <a:gd name="connsiteY0" fmla="*/ 0 h 15344"/>
                  <a:gd name="connsiteX1" fmla="*/ 0 w 15344"/>
                  <a:gd name="connsiteY1" fmla="*/ 0 h 15344"/>
                </a:gdLst>
                <a:ahLst/>
                <a:cxnLst>
                  <a:cxn ang="0">
                    <a:pos x="connsiteX0" y="connsiteY0"/>
                  </a:cxn>
                  <a:cxn ang="0">
                    <a:pos x="connsiteX1" y="connsiteY1"/>
                  </a:cxn>
                </a:cxnLst>
                <a:rect l="l" t="t" r="r" b="b"/>
                <a:pathLst>
                  <a:path w="15344" h="15344">
                    <a:moveTo>
                      <a:pt x="15345" y="0"/>
                    </a:moveTo>
                    <a:lnTo>
                      <a:pt x="0" y="0"/>
                    </a:lnTo>
                  </a:path>
                </a:pathLst>
              </a:custGeom>
              <a:ln w="19050" cap="rnd">
                <a:solidFill>
                  <a:srgbClr val="4C4C4C"/>
                </a:solidFill>
                <a:prstDash val="solid"/>
                <a:round/>
              </a:ln>
            </p:spPr>
            <p:txBody>
              <a:bodyPr rtlCol="0" anchor="ctr"/>
              <a:lstStyle/>
              <a:p>
                <a:endParaRPr lang="en-US">
                  <a:latin typeface="+mj-lt"/>
                </a:endParaRPr>
              </a:p>
            </p:txBody>
          </p:sp>
          <p:sp>
            <p:nvSpPr>
              <p:cNvPr id="36" name="Freeform: Shape 35">
                <a:extLst>
                  <a:ext uri="{FF2B5EF4-FFF2-40B4-BE49-F238E27FC236}">
                    <a16:creationId xmlns:a16="http://schemas.microsoft.com/office/drawing/2014/main" id="{76BCA9A2-F45C-14B6-A834-D2030C234516}"/>
                  </a:ext>
                </a:extLst>
              </p:cNvPr>
              <p:cNvSpPr/>
              <p:nvPr/>
            </p:nvSpPr>
            <p:spPr>
              <a:xfrm>
                <a:off x="4971126" y="3646841"/>
                <a:ext cx="15344" cy="15344"/>
              </a:xfrm>
              <a:custGeom>
                <a:avLst/>
                <a:gdLst>
                  <a:gd name="connsiteX0" fmla="*/ 15345 w 15344"/>
                  <a:gd name="connsiteY0" fmla="*/ 0 h 15344"/>
                  <a:gd name="connsiteX1" fmla="*/ 0 w 15344"/>
                  <a:gd name="connsiteY1" fmla="*/ 0 h 15344"/>
                </a:gdLst>
                <a:ahLst/>
                <a:cxnLst>
                  <a:cxn ang="0">
                    <a:pos x="connsiteX0" y="connsiteY0"/>
                  </a:cxn>
                  <a:cxn ang="0">
                    <a:pos x="connsiteX1" y="connsiteY1"/>
                  </a:cxn>
                </a:cxnLst>
                <a:rect l="l" t="t" r="r" b="b"/>
                <a:pathLst>
                  <a:path w="15344" h="15344">
                    <a:moveTo>
                      <a:pt x="15345" y="0"/>
                    </a:moveTo>
                    <a:lnTo>
                      <a:pt x="0" y="0"/>
                    </a:lnTo>
                  </a:path>
                </a:pathLst>
              </a:custGeom>
              <a:ln w="19050" cap="rnd">
                <a:solidFill>
                  <a:srgbClr val="4C4C4C"/>
                </a:solidFill>
                <a:prstDash val="solid"/>
                <a:round/>
              </a:ln>
            </p:spPr>
            <p:txBody>
              <a:bodyPr rtlCol="0" anchor="ctr"/>
              <a:lstStyle/>
              <a:p>
                <a:endParaRPr lang="en-US">
                  <a:latin typeface="+mj-lt"/>
                </a:endParaRPr>
              </a:p>
            </p:txBody>
          </p:sp>
          <p:sp>
            <p:nvSpPr>
              <p:cNvPr id="37" name="Freeform: Shape 36">
                <a:extLst>
                  <a:ext uri="{FF2B5EF4-FFF2-40B4-BE49-F238E27FC236}">
                    <a16:creationId xmlns:a16="http://schemas.microsoft.com/office/drawing/2014/main" id="{7C391339-41E4-D2E7-D0E5-A5DE8C143A17}"/>
                  </a:ext>
                </a:extLst>
              </p:cNvPr>
              <p:cNvSpPr/>
              <p:nvPr/>
            </p:nvSpPr>
            <p:spPr>
              <a:xfrm>
                <a:off x="5017161" y="3646841"/>
                <a:ext cx="15344" cy="15344"/>
              </a:xfrm>
              <a:custGeom>
                <a:avLst/>
                <a:gdLst>
                  <a:gd name="connsiteX0" fmla="*/ 15345 w 15344"/>
                  <a:gd name="connsiteY0" fmla="*/ 0 h 15344"/>
                  <a:gd name="connsiteX1" fmla="*/ 0 w 15344"/>
                  <a:gd name="connsiteY1" fmla="*/ 0 h 15344"/>
                </a:gdLst>
                <a:ahLst/>
                <a:cxnLst>
                  <a:cxn ang="0">
                    <a:pos x="connsiteX0" y="connsiteY0"/>
                  </a:cxn>
                  <a:cxn ang="0">
                    <a:pos x="connsiteX1" y="connsiteY1"/>
                  </a:cxn>
                </a:cxnLst>
                <a:rect l="l" t="t" r="r" b="b"/>
                <a:pathLst>
                  <a:path w="15344" h="15344">
                    <a:moveTo>
                      <a:pt x="15345" y="0"/>
                    </a:moveTo>
                    <a:lnTo>
                      <a:pt x="0" y="0"/>
                    </a:lnTo>
                  </a:path>
                </a:pathLst>
              </a:custGeom>
              <a:ln w="19050" cap="rnd">
                <a:solidFill>
                  <a:srgbClr val="4C4C4C"/>
                </a:solidFill>
                <a:prstDash val="solid"/>
                <a:round/>
              </a:ln>
            </p:spPr>
            <p:txBody>
              <a:bodyPr rtlCol="0" anchor="ctr"/>
              <a:lstStyle/>
              <a:p>
                <a:endParaRPr lang="en-US">
                  <a:latin typeface="+mj-lt"/>
                </a:endParaRPr>
              </a:p>
            </p:txBody>
          </p:sp>
          <p:sp>
            <p:nvSpPr>
              <p:cNvPr id="38" name="Freeform: Shape 37">
                <a:extLst>
                  <a:ext uri="{FF2B5EF4-FFF2-40B4-BE49-F238E27FC236}">
                    <a16:creationId xmlns:a16="http://schemas.microsoft.com/office/drawing/2014/main" id="{3734E8F5-D8BC-D51D-CFF9-ADEEAD71F76A}"/>
                  </a:ext>
                </a:extLst>
              </p:cNvPr>
              <p:cNvSpPr/>
              <p:nvPr/>
            </p:nvSpPr>
            <p:spPr>
              <a:xfrm>
                <a:off x="5063195" y="3631496"/>
                <a:ext cx="15344" cy="15344"/>
              </a:xfrm>
              <a:custGeom>
                <a:avLst/>
                <a:gdLst>
                  <a:gd name="connsiteX0" fmla="*/ 0 w 15344"/>
                  <a:gd name="connsiteY0" fmla="*/ 15345 h 15344"/>
                  <a:gd name="connsiteX1" fmla="*/ 15345 w 15344"/>
                  <a:gd name="connsiteY1" fmla="*/ 15345 h 15344"/>
                  <a:gd name="connsiteX2" fmla="*/ 15345 w 15344"/>
                  <a:gd name="connsiteY2" fmla="*/ 0 h 15344"/>
                </a:gdLst>
                <a:ahLst/>
                <a:cxnLst>
                  <a:cxn ang="0">
                    <a:pos x="connsiteX0" y="connsiteY0"/>
                  </a:cxn>
                  <a:cxn ang="0">
                    <a:pos x="connsiteX1" y="connsiteY1"/>
                  </a:cxn>
                  <a:cxn ang="0">
                    <a:pos x="connsiteX2" y="connsiteY2"/>
                  </a:cxn>
                </a:cxnLst>
                <a:rect l="l" t="t" r="r" b="b"/>
                <a:pathLst>
                  <a:path w="15344" h="15344">
                    <a:moveTo>
                      <a:pt x="0" y="15345"/>
                    </a:moveTo>
                    <a:lnTo>
                      <a:pt x="15345" y="15345"/>
                    </a:lnTo>
                    <a:lnTo>
                      <a:pt x="15345" y="0"/>
                    </a:lnTo>
                  </a:path>
                </a:pathLst>
              </a:custGeom>
              <a:noFill/>
              <a:ln w="19050" cap="rnd">
                <a:solidFill>
                  <a:srgbClr val="4C4C4C"/>
                </a:solidFill>
                <a:prstDash val="solid"/>
                <a:round/>
              </a:ln>
            </p:spPr>
            <p:txBody>
              <a:bodyPr rtlCol="0" anchor="ctr"/>
              <a:lstStyle/>
              <a:p>
                <a:endParaRPr lang="en-US">
                  <a:latin typeface="+mj-lt"/>
                </a:endParaRPr>
              </a:p>
            </p:txBody>
          </p:sp>
          <p:sp>
            <p:nvSpPr>
              <p:cNvPr id="39" name="Freeform: Shape 38">
                <a:extLst>
                  <a:ext uri="{FF2B5EF4-FFF2-40B4-BE49-F238E27FC236}">
                    <a16:creationId xmlns:a16="http://schemas.microsoft.com/office/drawing/2014/main" id="{70B58421-4E33-AE41-1B2E-B3F629026EDA}"/>
                  </a:ext>
                </a:extLst>
              </p:cNvPr>
              <p:cNvSpPr/>
              <p:nvPr/>
            </p:nvSpPr>
            <p:spPr>
              <a:xfrm>
                <a:off x="5078540" y="3585461"/>
                <a:ext cx="15344" cy="15344"/>
              </a:xfrm>
              <a:custGeom>
                <a:avLst/>
                <a:gdLst>
                  <a:gd name="connsiteX0" fmla="*/ 0 w 15344"/>
                  <a:gd name="connsiteY0" fmla="*/ 15345 h 15344"/>
                  <a:gd name="connsiteX1" fmla="*/ 0 w 15344"/>
                  <a:gd name="connsiteY1" fmla="*/ 0 h 15344"/>
                </a:gdLst>
                <a:ahLst/>
                <a:cxnLst>
                  <a:cxn ang="0">
                    <a:pos x="connsiteX0" y="connsiteY0"/>
                  </a:cxn>
                  <a:cxn ang="0">
                    <a:pos x="connsiteX1" y="connsiteY1"/>
                  </a:cxn>
                </a:cxnLst>
                <a:rect l="l" t="t" r="r" b="b"/>
                <a:pathLst>
                  <a:path w="15344" h="15344">
                    <a:moveTo>
                      <a:pt x="0" y="15345"/>
                    </a:moveTo>
                    <a:lnTo>
                      <a:pt x="0" y="0"/>
                    </a:lnTo>
                  </a:path>
                </a:pathLst>
              </a:custGeom>
              <a:ln w="19050" cap="rnd">
                <a:solidFill>
                  <a:srgbClr val="4C4C4C"/>
                </a:solidFill>
                <a:prstDash val="solid"/>
                <a:round/>
              </a:ln>
            </p:spPr>
            <p:txBody>
              <a:bodyPr rtlCol="0" anchor="ctr"/>
              <a:lstStyle/>
              <a:p>
                <a:endParaRPr lang="en-US">
                  <a:latin typeface="+mj-lt"/>
                </a:endParaRPr>
              </a:p>
            </p:txBody>
          </p:sp>
          <p:sp>
            <p:nvSpPr>
              <p:cNvPr id="40" name="Freeform: Shape 39">
                <a:extLst>
                  <a:ext uri="{FF2B5EF4-FFF2-40B4-BE49-F238E27FC236}">
                    <a16:creationId xmlns:a16="http://schemas.microsoft.com/office/drawing/2014/main" id="{6867C274-90FE-B2FA-48B1-78FC6EFFBD50}"/>
                  </a:ext>
                </a:extLst>
              </p:cNvPr>
              <p:cNvSpPr/>
              <p:nvPr/>
            </p:nvSpPr>
            <p:spPr>
              <a:xfrm>
                <a:off x="5078540" y="3539426"/>
                <a:ext cx="15344" cy="15344"/>
              </a:xfrm>
              <a:custGeom>
                <a:avLst/>
                <a:gdLst>
                  <a:gd name="connsiteX0" fmla="*/ 0 w 15344"/>
                  <a:gd name="connsiteY0" fmla="*/ 15345 h 15344"/>
                  <a:gd name="connsiteX1" fmla="*/ 0 w 15344"/>
                  <a:gd name="connsiteY1" fmla="*/ 0 h 15344"/>
                </a:gdLst>
                <a:ahLst/>
                <a:cxnLst>
                  <a:cxn ang="0">
                    <a:pos x="connsiteX0" y="connsiteY0"/>
                  </a:cxn>
                  <a:cxn ang="0">
                    <a:pos x="connsiteX1" y="connsiteY1"/>
                  </a:cxn>
                </a:cxnLst>
                <a:rect l="l" t="t" r="r" b="b"/>
                <a:pathLst>
                  <a:path w="15344" h="15344">
                    <a:moveTo>
                      <a:pt x="0" y="15345"/>
                    </a:moveTo>
                    <a:lnTo>
                      <a:pt x="0" y="0"/>
                    </a:lnTo>
                  </a:path>
                </a:pathLst>
              </a:custGeom>
              <a:ln w="19050" cap="rnd">
                <a:solidFill>
                  <a:srgbClr val="4C4C4C"/>
                </a:solidFill>
                <a:prstDash val="solid"/>
                <a:round/>
              </a:ln>
            </p:spPr>
            <p:txBody>
              <a:bodyPr rtlCol="0" anchor="ctr"/>
              <a:lstStyle/>
              <a:p>
                <a:endParaRPr lang="en-US">
                  <a:latin typeface="+mj-lt"/>
                </a:endParaRPr>
              </a:p>
            </p:txBody>
          </p:sp>
          <p:sp>
            <p:nvSpPr>
              <p:cNvPr id="41" name="Freeform: Shape 40">
                <a:extLst>
                  <a:ext uri="{FF2B5EF4-FFF2-40B4-BE49-F238E27FC236}">
                    <a16:creationId xmlns:a16="http://schemas.microsoft.com/office/drawing/2014/main" id="{3FA282EF-A54C-F273-C651-EE5698C90491}"/>
                  </a:ext>
                </a:extLst>
              </p:cNvPr>
              <p:cNvSpPr/>
              <p:nvPr/>
            </p:nvSpPr>
            <p:spPr>
              <a:xfrm>
                <a:off x="5078540" y="3493392"/>
                <a:ext cx="15344" cy="15344"/>
              </a:xfrm>
              <a:custGeom>
                <a:avLst/>
                <a:gdLst>
                  <a:gd name="connsiteX0" fmla="*/ 0 w 15344"/>
                  <a:gd name="connsiteY0" fmla="*/ 15345 h 15344"/>
                  <a:gd name="connsiteX1" fmla="*/ 0 w 15344"/>
                  <a:gd name="connsiteY1" fmla="*/ 0 h 15344"/>
                </a:gdLst>
                <a:ahLst/>
                <a:cxnLst>
                  <a:cxn ang="0">
                    <a:pos x="connsiteX0" y="connsiteY0"/>
                  </a:cxn>
                  <a:cxn ang="0">
                    <a:pos x="connsiteX1" y="connsiteY1"/>
                  </a:cxn>
                </a:cxnLst>
                <a:rect l="l" t="t" r="r" b="b"/>
                <a:pathLst>
                  <a:path w="15344" h="15344">
                    <a:moveTo>
                      <a:pt x="0" y="15345"/>
                    </a:moveTo>
                    <a:lnTo>
                      <a:pt x="0" y="0"/>
                    </a:lnTo>
                  </a:path>
                </a:pathLst>
              </a:custGeom>
              <a:ln w="19050" cap="rnd">
                <a:solidFill>
                  <a:srgbClr val="4C4C4C"/>
                </a:solidFill>
                <a:prstDash val="solid"/>
                <a:round/>
              </a:ln>
            </p:spPr>
            <p:txBody>
              <a:bodyPr rtlCol="0" anchor="ctr"/>
              <a:lstStyle/>
              <a:p>
                <a:endParaRPr lang="en-US">
                  <a:latin typeface="+mj-lt"/>
                </a:endParaRPr>
              </a:p>
            </p:txBody>
          </p:sp>
          <p:sp>
            <p:nvSpPr>
              <p:cNvPr id="42" name="Freeform: Shape 41">
                <a:extLst>
                  <a:ext uri="{FF2B5EF4-FFF2-40B4-BE49-F238E27FC236}">
                    <a16:creationId xmlns:a16="http://schemas.microsoft.com/office/drawing/2014/main" id="{9802B9E4-A90C-BE74-72F8-01C8E4DB1C49}"/>
                  </a:ext>
                </a:extLst>
              </p:cNvPr>
              <p:cNvSpPr/>
              <p:nvPr/>
            </p:nvSpPr>
            <p:spPr>
              <a:xfrm>
                <a:off x="5078540" y="3447357"/>
                <a:ext cx="15344" cy="15344"/>
              </a:xfrm>
              <a:custGeom>
                <a:avLst/>
                <a:gdLst>
                  <a:gd name="connsiteX0" fmla="*/ 0 w 15344"/>
                  <a:gd name="connsiteY0" fmla="*/ 15345 h 15344"/>
                  <a:gd name="connsiteX1" fmla="*/ 0 w 15344"/>
                  <a:gd name="connsiteY1" fmla="*/ 0 h 15344"/>
                </a:gdLst>
                <a:ahLst/>
                <a:cxnLst>
                  <a:cxn ang="0">
                    <a:pos x="connsiteX0" y="connsiteY0"/>
                  </a:cxn>
                  <a:cxn ang="0">
                    <a:pos x="connsiteX1" y="connsiteY1"/>
                  </a:cxn>
                </a:cxnLst>
                <a:rect l="l" t="t" r="r" b="b"/>
                <a:pathLst>
                  <a:path w="15344" h="15344">
                    <a:moveTo>
                      <a:pt x="0" y="15345"/>
                    </a:moveTo>
                    <a:lnTo>
                      <a:pt x="0" y="0"/>
                    </a:lnTo>
                  </a:path>
                </a:pathLst>
              </a:custGeom>
              <a:ln w="19050" cap="rnd">
                <a:solidFill>
                  <a:srgbClr val="4C4C4C"/>
                </a:solidFill>
                <a:prstDash val="solid"/>
                <a:round/>
              </a:ln>
            </p:spPr>
            <p:txBody>
              <a:bodyPr rtlCol="0" anchor="ctr"/>
              <a:lstStyle/>
              <a:p>
                <a:endParaRPr lang="en-US">
                  <a:latin typeface="+mj-lt"/>
                </a:endParaRPr>
              </a:p>
            </p:txBody>
          </p:sp>
          <p:sp>
            <p:nvSpPr>
              <p:cNvPr id="43" name="Freeform: Shape 42">
                <a:extLst>
                  <a:ext uri="{FF2B5EF4-FFF2-40B4-BE49-F238E27FC236}">
                    <a16:creationId xmlns:a16="http://schemas.microsoft.com/office/drawing/2014/main" id="{1D52905E-E1D1-5A02-6344-000A75F53284}"/>
                  </a:ext>
                </a:extLst>
              </p:cNvPr>
              <p:cNvSpPr/>
              <p:nvPr/>
            </p:nvSpPr>
            <p:spPr>
              <a:xfrm>
                <a:off x="4786987" y="3539426"/>
                <a:ext cx="15344" cy="15344"/>
              </a:xfrm>
              <a:custGeom>
                <a:avLst/>
                <a:gdLst>
                  <a:gd name="connsiteX0" fmla="*/ 0 w 15344"/>
                  <a:gd name="connsiteY0" fmla="*/ 15345 h 15344"/>
                  <a:gd name="connsiteX1" fmla="*/ 0 w 15344"/>
                  <a:gd name="connsiteY1" fmla="*/ 0 h 15344"/>
                </a:gdLst>
                <a:ahLst/>
                <a:cxnLst>
                  <a:cxn ang="0">
                    <a:pos x="connsiteX0" y="connsiteY0"/>
                  </a:cxn>
                  <a:cxn ang="0">
                    <a:pos x="connsiteX1" y="connsiteY1"/>
                  </a:cxn>
                </a:cxnLst>
                <a:rect l="l" t="t" r="r" b="b"/>
                <a:pathLst>
                  <a:path w="15344" h="15344">
                    <a:moveTo>
                      <a:pt x="0" y="15345"/>
                    </a:moveTo>
                    <a:lnTo>
                      <a:pt x="0" y="0"/>
                    </a:lnTo>
                  </a:path>
                </a:pathLst>
              </a:custGeom>
              <a:ln w="19050" cap="rnd">
                <a:solidFill>
                  <a:srgbClr val="4C4C4C"/>
                </a:solidFill>
                <a:prstDash val="solid"/>
                <a:round/>
              </a:ln>
            </p:spPr>
            <p:txBody>
              <a:bodyPr rtlCol="0" anchor="ctr"/>
              <a:lstStyle/>
              <a:p>
                <a:endParaRPr lang="en-US">
                  <a:latin typeface="+mj-lt"/>
                </a:endParaRPr>
              </a:p>
            </p:txBody>
          </p:sp>
          <p:sp>
            <p:nvSpPr>
              <p:cNvPr id="44" name="Freeform: Shape 43">
                <a:extLst>
                  <a:ext uri="{FF2B5EF4-FFF2-40B4-BE49-F238E27FC236}">
                    <a16:creationId xmlns:a16="http://schemas.microsoft.com/office/drawing/2014/main" id="{3F0B0A6B-90D8-93F2-5108-6722EFBA7B36}"/>
                  </a:ext>
                </a:extLst>
              </p:cNvPr>
              <p:cNvSpPr/>
              <p:nvPr/>
            </p:nvSpPr>
            <p:spPr>
              <a:xfrm>
                <a:off x="4786987" y="3493392"/>
                <a:ext cx="15344" cy="15344"/>
              </a:xfrm>
              <a:custGeom>
                <a:avLst/>
                <a:gdLst>
                  <a:gd name="connsiteX0" fmla="*/ 0 w 15344"/>
                  <a:gd name="connsiteY0" fmla="*/ 15345 h 15344"/>
                  <a:gd name="connsiteX1" fmla="*/ 0 w 15344"/>
                  <a:gd name="connsiteY1" fmla="*/ 0 h 15344"/>
                </a:gdLst>
                <a:ahLst/>
                <a:cxnLst>
                  <a:cxn ang="0">
                    <a:pos x="connsiteX0" y="connsiteY0"/>
                  </a:cxn>
                  <a:cxn ang="0">
                    <a:pos x="connsiteX1" y="connsiteY1"/>
                  </a:cxn>
                </a:cxnLst>
                <a:rect l="l" t="t" r="r" b="b"/>
                <a:pathLst>
                  <a:path w="15344" h="15344">
                    <a:moveTo>
                      <a:pt x="0" y="15345"/>
                    </a:moveTo>
                    <a:lnTo>
                      <a:pt x="0" y="0"/>
                    </a:lnTo>
                  </a:path>
                </a:pathLst>
              </a:custGeom>
              <a:ln w="19050" cap="rnd">
                <a:solidFill>
                  <a:srgbClr val="4C4C4C"/>
                </a:solidFill>
                <a:prstDash val="solid"/>
                <a:round/>
              </a:ln>
            </p:spPr>
            <p:txBody>
              <a:bodyPr rtlCol="0" anchor="ctr"/>
              <a:lstStyle/>
              <a:p>
                <a:endParaRPr lang="en-US">
                  <a:latin typeface="+mj-lt"/>
                </a:endParaRPr>
              </a:p>
            </p:txBody>
          </p:sp>
          <p:sp>
            <p:nvSpPr>
              <p:cNvPr id="45" name="Freeform: Shape 44">
                <a:extLst>
                  <a:ext uri="{FF2B5EF4-FFF2-40B4-BE49-F238E27FC236}">
                    <a16:creationId xmlns:a16="http://schemas.microsoft.com/office/drawing/2014/main" id="{2D40D5AA-C9F3-D930-489B-FC9ED15C3AB6}"/>
                  </a:ext>
                </a:extLst>
              </p:cNvPr>
              <p:cNvSpPr/>
              <p:nvPr/>
            </p:nvSpPr>
            <p:spPr>
              <a:xfrm>
                <a:off x="4786987" y="3447357"/>
                <a:ext cx="15344" cy="15344"/>
              </a:xfrm>
              <a:custGeom>
                <a:avLst/>
                <a:gdLst>
                  <a:gd name="connsiteX0" fmla="*/ 0 w 15344"/>
                  <a:gd name="connsiteY0" fmla="*/ 15345 h 15344"/>
                  <a:gd name="connsiteX1" fmla="*/ 0 w 15344"/>
                  <a:gd name="connsiteY1" fmla="*/ 0 h 15344"/>
                </a:gdLst>
                <a:ahLst/>
                <a:cxnLst>
                  <a:cxn ang="0">
                    <a:pos x="connsiteX0" y="connsiteY0"/>
                  </a:cxn>
                  <a:cxn ang="0">
                    <a:pos x="connsiteX1" y="connsiteY1"/>
                  </a:cxn>
                </a:cxnLst>
                <a:rect l="l" t="t" r="r" b="b"/>
                <a:pathLst>
                  <a:path w="15344" h="15344">
                    <a:moveTo>
                      <a:pt x="0" y="15345"/>
                    </a:moveTo>
                    <a:lnTo>
                      <a:pt x="0" y="0"/>
                    </a:lnTo>
                  </a:path>
                </a:pathLst>
              </a:custGeom>
              <a:ln w="19050" cap="rnd">
                <a:solidFill>
                  <a:srgbClr val="4C4C4C"/>
                </a:solidFill>
                <a:prstDash val="solid"/>
                <a:round/>
              </a:ln>
            </p:spPr>
            <p:txBody>
              <a:bodyPr rtlCol="0" anchor="ctr"/>
              <a:lstStyle/>
              <a:p>
                <a:endParaRPr lang="en-US">
                  <a:latin typeface="+mj-lt"/>
                </a:endParaRPr>
              </a:p>
            </p:txBody>
          </p:sp>
          <p:sp>
            <p:nvSpPr>
              <p:cNvPr id="46" name="Freeform: Shape 45">
                <a:extLst>
                  <a:ext uri="{FF2B5EF4-FFF2-40B4-BE49-F238E27FC236}">
                    <a16:creationId xmlns:a16="http://schemas.microsoft.com/office/drawing/2014/main" id="{AEF2CDDC-0058-DB32-0AB6-18D9F51944BA}"/>
                  </a:ext>
                </a:extLst>
              </p:cNvPr>
              <p:cNvSpPr/>
              <p:nvPr/>
            </p:nvSpPr>
            <p:spPr>
              <a:xfrm>
                <a:off x="5078540" y="3401323"/>
                <a:ext cx="15344" cy="15344"/>
              </a:xfrm>
              <a:custGeom>
                <a:avLst/>
                <a:gdLst>
                  <a:gd name="connsiteX0" fmla="*/ 0 w 15344"/>
                  <a:gd name="connsiteY0" fmla="*/ 15345 h 15344"/>
                  <a:gd name="connsiteX1" fmla="*/ 0 w 15344"/>
                  <a:gd name="connsiteY1" fmla="*/ 0 h 15344"/>
                </a:gdLst>
                <a:ahLst/>
                <a:cxnLst>
                  <a:cxn ang="0">
                    <a:pos x="connsiteX0" y="connsiteY0"/>
                  </a:cxn>
                  <a:cxn ang="0">
                    <a:pos x="connsiteX1" y="connsiteY1"/>
                  </a:cxn>
                </a:cxnLst>
                <a:rect l="l" t="t" r="r" b="b"/>
                <a:pathLst>
                  <a:path w="15344" h="15344">
                    <a:moveTo>
                      <a:pt x="0" y="15345"/>
                    </a:moveTo>
                    <a:lnTo>
                      <a:pt x="0" y="0"/>
                    </a:lnTo>
                  </a:path>
                </a:pathLst>
              </a:custGeom>
              <a:ln w="19050" cap="rnd">
                <a:solidFill>
                  <a:srgbClr val="4C4C4C"/>
                </a:solidFill>
                <a:prstDash val="solid"/>
                <a:round/>
              </a:ln>
            </p:spPr>
            <p:txBody>
              <a:bodyPr rtlCol="0" anchor="ctr"/>
              <a:lstStyle/>
              <a:p>
                <a:endParaRPr lang="en-US">
                  <a:latin typeface="+mj-lt"/>
                </a:endParaRPr>
              </a:p>
            </p:txBody>
          </p:sp>
        </p:grpSp>
        <p:grpSp>
          <p:nvGrpSpPr>
            <p:cNvPr id="14" name="Group 13">
              <a:extLst>
                <a:ext uri="{FF2B5EF4-FFF2-40B4-BE49-F238E27FC236}">
                  <a16:creationId xmlns:a16="http://schemas.microsoft.com/office/drawing/2014/main" id="{491827A7-F492-51C4-1E52-0CAE92E0403E}"/>
                </a:ext>
              </a:extLst>
            </p:cNvPr>
            <p:cNvGrpSpPr/>
            <p:nvPr/>
          </p:nvGrpSpPr>
          <p:grpSpPr>
            <a:xfrm>
              <a:off x="10027703" y="3128279"/>
              <a:ext cx="583636" cy="439461"/>
              <a:chOff x="6402472" y="5703081"/>
              <a:chExt cx="1839093" cy="1384782"/>
            </a:xfrm>
          </p:grpSpPr>
          <p:grpSp>
            <p:nvGrpSpPr>
              <p:cNvPr id="15" name="Group 14">
                <a:extLst>
                  <a:ext uri="{FF2B5EF4-FFF2-40B4-BE49-F238E27FC236}">
                    <a16:creationId xmlns:a16="http://schemas.microsoft.com/office/drawing/2014/main" id="{948011E4-1475-105C-3000-8E5A0C8C3DD9}"/>
                  </a:ext>
                </a:extLst>
              </p:cNvPr>
              <p:cNvGrpSpPr/>
              <p:nvPr/>
            </p:nvGrpSpPr>
            <p:grpSpPr>
              <a:xfrm>
                <a:off x="6985337" y="6055186"/>
                <a:ext cx="676619" cy="691228"/>
                <a:chOff x="10227405" y="1355787"/>
                <a:chExt cx="391159" cy="399605"/>
              </a:xfrm>
            </p:grpSpPr>
            <p:sp>
              <p:nvSpPr>
                <p:cNvPr id="21" name="Freeform: Shape 20">
                  <a:extLst>
                    <a:ext uri="{FF2B5EF4-FFF2-40B4-BE49-F238E27FC236}">
                      <a16:creationId xmlns:a16="http://schemas.microsoft.com/office/drawing/2014/main" id="{0CBAAF48-EF4E-6F0D-1F90-0C6DDC0C5CDD}"/>
                    </a:ext>
                  </a:extLst>
                </p:cNvPr>
                <p:cNvSpPr/>
                <p:nvPr/>
              </p:nvSpPr>
              <p:spPr>
                <a:xfrm>
                  <a:off x="10227405" y="1355787"/>
                  <a:ext cx="391159" cy="399605"/>
                </a:xfrm>
                <a:custGeom>
                  <a:avLst/>
                  <a:gdLst>
                    <a:gd name="connsiteX0" fmla="*/ 346710 w 391159"/>
                    <a:gd name="connsiteY0" fmla="*/ 338265 h 399605"/>
                    <a:gd name="connsiteX1" fmla="*/ 391160 w 391159"/>
                    <a:gd name="connsiteY1" fmla="*/ 261366 h 399605"/>
                    <a:gd name="connsiteX2" fmla="*/ 346710 w 391159"/>
                    <a:gd name="connsiteY2" fmla="*/ 235585 h 399605"/>
                    <a:gd name="connsiteX3" fmla="*/ 346710 w 391159"/>
                    <a:gd name="connsiteY3" fmla="*/ 164021 h 399605"/>
                    <a:gd name="connsiteX4" fmla="*/ 391160 w 391159"/>
                    <a:gd name="connsiteY4" fmla="*/ 138240 h 399605"/>
                    <a:gd name="connsiteX5" fmla="*/ 346710 w 391159"/>
                    <a:gd name="connsiteY5" fmla="*/ 61341 h 399605"/>
                    <a:gd name="connsiteX6" fmla="*/ 302260 w 391159"/>
                    <a:gd name="connsiteY6" fmla="*/ 87122 h 399605"/>
                    <a:gd name="connsiteX7" fmla="*/ 240030 w 391159"/>
                    <a:gd name="connsiteY7" fmla="*/ 51562 h 399605"/>
                    <a:gd name="connsiteX8" fmla="*/ 240030 w 391159"/>
                    <a:gd name="connsiteY8" fmla="*/ 0 h 399605"/>
                    <a:gd name="connsiteX9" fmla="*/ 151130 w 391159"/>
                    <a:gd name="connsiteY9" fmla="*/ 0 h 399605"/>
                    <a:gd name="connsiteX10" fmla="*/ 151130 w 391159"/>
                    <a:gd name="connsiteY10" fmla="*/ 51562 h 399605"/>
                    <a:gd name="connsiteX11" fmla="*/ 88900 w 391159"/>
                    <a:gd name="connsiteY11" fmla="*/ 87122 h 399605"/>
                    <a:gd name="connsiteX12" fmla="*/ 44450 w 391159"/>
                    <a:gd name="connsiteY12" fmla="*/ 61341 h 399605"/>
                    <a:gd name="connsiteX13" fmla="*/ 0 w 391159"/>
                    <a:gd name="connsiteY13" fmla="*/ 138240 h 399605"/>
                    <a:gd name="connsiteX14" fmla="*/ 44450 w 391159"/>
                    <a:gd name="connsiteY14" fmla="*/ 164021 h 399605"/>
                    <a:gd name="connsiteX15" fmla="*/ 44450 w 391159"/>
                    <a:gd name="connsiteY15" fmla="*/ 235585 h 399605"/>
                    <a:gd name="connsiteX16" fmla="*/ 0 w 391159"/>
                    <a:gd name="connsiteY16" fmla="*/ 261366 h 399605"/>
                    <a:gd name="connsiteX17" fmla="*/ 44450 w 391159"/>
                    <a:gd name="connsiteY17" fmla="*/ 338265 h 399605"/>
                    <a:gd name="connsiteX18" fmla="*/ 88900 w 391159"/>
                    <a:gd name="connsiteY18" fmla="*/ 312484 h 399605"/>
                    <a:gd name="connsiteX19" fmla="*/ 151130 w 391159"/>
                    <a:gd name="connsiteY19" fmla="*/ 348044 h 399605"/>
                    <a:gd name="connsiteX20" fmla="*/ 151130 w 391159"/>
                    <a:gd name="connsiteY20" fmla="*/ 399606 h 399605"/>
                    <a:gd name="connsiteX21" fmla="*/ 240030 w 391159"/>
                    <a:gd name="connsiteY21" fmla="*/ 399606 h 399605"/>
                    <a:gd name="connsiteX22" fmla="*/ 240030 w 391159"/>
                    <a:gd name="connsiteY22" fmla="*/ 348044 h 399605"/>
                    <a:gd name="connsiteX23" fmla="*/ 302260 w 391159"/>
                    <a:gd name="connsiteY23" fmla="*/ 312484 h 399605"/>
                    <a:gd name="connsiteX24" fmla="*/ 346710 w 391159"/>
                    <a:gd name="connsiteY24" fmla="*/ 338265 h 3996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91159" h="399605">
                      <a:moveTo>
                        <a:pt x="346710" y="338265"/>
                      </a:moveTo>
                      <a:lnTo>
                        <a:pt x="391160" y="261366"/>
                      </a:lnTo>
                      <a:lnTo>
                        <a:pt x="346710" y="235585"/>
                      </a:lnTo>
                      <a:cubicBezTo>
                        <a:pt x="352933" y="209804"/>
                        <a:pt x="352933" y="189357"/>
                        <a:pt x="346710" y="164021"/>
                      </a:cubicBezTo>
                      <a:lnTo>
                        <a:pt x="391160" y="138240"/>
                      </a:lnTo>
                      <a:lnTo>
                        <a:pt x="346710" y="61341"/>
                      </a:lnTo>
                      <a:lnTo>
                        <a:pt x="302260" y="87122"/>
                      </a:lnTo>
                      <a:cubicBezTo>
                        <a:pt x="284925" y="70676"/>
                        <a:pt x="263589" y="58674"/>
                        <a:pt x="240030" y="51562"/>
                      </a:cubicBezTo>
                      <a:lnTo>
                        <a:pt x="240030" y="0"/>
                      </a:lnTo>
                      <a:lnTo>
                        <a:pt x="151130" y="0"/>
                      </a:lnTo>
                      <a:lnTo>
                        <a:pt x="151130" y="51562"/>
                      </a:lnTo>
                      <a:cubicBezTo>
                        <a:pt x="127571" y="58674"/>
                        <a:pt x="106235" y="70676"/>
                        <a:pt x="88900" y="87122"/>
                      </a:cubicBezTo>
                      <a:lnTo>
                        <a:pt x="44450" y="61341"/>
                      </a:lnTo>
                      <a:lnTo>
                        <a:pt x="0" y="138240"/>
                      </a:lnTo>
                      <a:lnTo>
                        <a:pt x="44450" y="164021"/>
                      </a:lnTo>
                      <a:cubicBezTo>
                        <a:pt x="38227" y="189802"/>
                        <a:pt x="38227" y="210248"/>
                        <a:pt x="44450" y="235585"/>
                      </a:cubicBezTo>
                      <a:lnTo>
                        <a:pt x="0" y="261366"/>
                      </a:lnTo>
                      <a:lnTo>
                        <a:pt x="44450" y="338265"/>
                      </a:lnTo>
                      <a:lnTo>
                        <a:pt x="88900" y="312484"/>
                      </a:lnTo>
                      <a:cubicBezTo>
                        <a:pt x="106235" y="328930"/>
                        <a:pt x="127571" y="340932"/>
                        <a:pt x="151130" y="348044"/>
                      </a:cubicBezTo>
                      <a:lnTo>
                        <a:pt x="151130" y="399606"/>
                      </a:lnTo>
                      <a:lnTo>
                        <a:pt x="240030" y="399606"/>
                      </a:lnTo>
                      <a:lnTo>
                        <a:pt x="240030" y="348044"/>
                      </a:lnTo>
                      <a:cubicBezTo>
                        <a:pt x="263589" y="340932"/>
                        <a:pt x="284925" y="328930"/>
                        <a:pt x="302260" y="312484"/>
                      </a:cubicBezTo>
                      <a:lnTo>
                        <a:pt x="346710" y="338265"/>
                      </a:lnTo>
                      <a:close/>
                    </a:path>
                  </a:pathLst>
                </a:custGeom>
                <a:solidFill>
                  <a:srgbClr val="B5E0A4"/>
                </a:solidFill>
                <a:ln w="19050" cap="rnd">
                  <a:solidFill>
                    <a:srgbClr val="4C4C4C"/>
                  </a:solidFill>
                  <a:prstDash val="solid"/>
                  <a:round/>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b="1">
                    <a:latin typeface="+mj-lt"/>
                  </a:endParaRPr>
                </a:p>
              </p:txBody>
            </p:sp>
            <p:sp>
              <p:nvSpPr>
                <p:cNvPr id="22" name="Freeform: Shape 21">
                  <a:extLst>
                    <a:ext uri="{FF2B5EF4-FFF2-40B4-BE49-F238E27FC236}">
                      <a16:creationId xmlns:a16="http://schemas.microsoft.com/office/drawing/2014/main" id="{1D8CC1F1-C0E8-702F-1B83-EBDCB82EAA03}"/>
                    </a:ext>
                  </a:extLst>
                </p:cNvPr>
                <p:cNvSpPr/>
                <p:nvPr/>
              </p:nvSpPr>
              <p:spPr>
                <a:xfrm>
                  <a:off x="10356310" y="1488693"/>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499"/>
                        <a:pt x="103499" y="133350"/>
                        <a:pt x="66675" y="133350"/>
                      </a:cubicBezTo>
                      <a:cubicBezTo>
                        <a:pt x="29851" y="133350"/>
                        <a:pt x="0" y="103499"/>
                        <a:pt x="0" y="66675"/>
                      </a:cubicBezTo>
                      <a:cubicBezTo>
                        <a:pt x="0" y="29851"/>
                        <a:pt x="29851" y="0"/>
                        <a:pt x="66675" y="0"/>
                      </a:cubicBezTo>
                      <a:cubicBezTo>
                        <a:pt x="103499" y="0"/>
                        <a:pt x="133350" y="29851"/>
                        <a:pt x="133350" y="66675"/>
                      </a:cubicBezTo>
                      <a:close/>
                    </a:path>
                  </a:pathLst>
                </a:custGeom>
                <a:solidFill>
                  <a:schemeClr val="bg1"/>
                </a:solidFill>
                <a:ln w="19050" cap="rnd">
                  <a:solidFill>
                    <a:srgbClr val="4C4C4C"/>
                  </a:solidFill>
                  <a:prstDash val="solid"/>
                  <a:round/>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b="1">
                    <a:latin typeface="+mj-lt"/>
                  </a:endParaRPr>
                </a:p>
              </p:txBody>
            </p:sp>
          </p:grpSp>
          <p:grpSp>
            <p:nvGrpSpPr>
              <p:cNvPr id="16" name="Graphic 34">
                <a:extLst>
                  <a:ext uri="{FF2B5EF4-FFF2-40B4-BE49-F238E27FC236}">
                    <a16:creationId xmlns:a16="http://schemas.microsoft.com/office/drawing/2014/main" id="{960252FF-1BD8-5966-8B14-1A087B8C7347}"/>
                  </a:ext>
                </a:extLst>
              </p:cNvPr>
              <p:cNvGrpSpPr/>
              <p:nvPr/>
            </p:nvGrpSpPr>
            <p:grpSpPr>
              <a:xfrm>
                <a:off x="6402472" y="5703081"/>
                <a:ext cx="1839093" cy="1384782"/>
                <a:chOff x="6402472" y="5703081"/>
                <a:chExt cx="1839093" cy="1384782"/>
              </a:xfrm>
              <a:noFill/>
            </p:grpSpPr>
            <p:sp>
              <p:nvSpPr>
                <p:cNvPr id="17" name="Freeform: Shape 16">
                  <a:extLst>
                    <a:ext uri="{FF2B5EF4-FFF2-40B4-BE49-F238E27FC236}">
                      <a16:creationId xmlns:a16="http://schemas.microsoft.com/office/drawing/2014/main" id="{3EAA8C2E-644F-EE1E-C86C-85AFBD18C15E}"/>
                    </a:ext>
                  </a:extLst>
                </p:cNvPr>
                <p:cNvSpPr/>
                <p:nvPr/>
              </p:nvSpPr>
              <p:spPr>
                <a:xfrm>
                  <a:off x="6402472" y="6261144"/>
                  <a:ext cx="488687" cy="338008"/>
                </a:xfrm>
                <a:custGeom>
                  <a:avLst/>
                  <a:gdLst>
                    <a:gd name="connsiteX0" fmla="*/ 0 w 488687"/>
                    <a:gd name="connsiteY0" fmla="*/ 0 h 338008"/>
                    <a:gd name="connsiteX1" fmla="*/ 227240 w 488687"/>
                    <a:gd name="connsiteY1" fmla="*/ 338009 h 338008"/>
                    <a:gd name="connsiteX2" fmla="*/ 488688 w 488687"/>
                    <a:gd name="connsiteY2" fmla="*/ 26063 h 338008"/>
                  </a:gdLst>
                  <a:ahLst/>
                  <a:cxnLst>
                    <a:cxn ang="0">
                      <a:pos x="connsiteX0" y="connsiteY0"/>
                    </a:cxn>
                    <a:cxn ang="0">
                      <a:pos x="connsiteX1" y="connsiteY1"/>
                    </a:cxn>
                    <a:cxn ang="0">
                      <a:pos x="connsiteX2" y="connsiteY2"/>
                    </a:cxn>
                  </a:cxnLst>
                  <a:rect l="l" t="t" r="r" b="b"/>
                  <a:pathLst>
                    <a:path w="488687" h="338008">
                      <a:moveTo>
                        <a:pt x="0" y="0"/>
                      </a:moveTo>
                      <a:lnTo>
                        <a:pt x="227240" y="338009"/>
                      </a:lnTo>
                      <a:lnTo>
                        <a:pt x="488688" y="26063"/>
                      </a:lnTo>
                    </a:path>
                  </a:pathLst>
                </a:custGeom>
                <a:noFill/>
                <a:ln w="19050" cap="rnd">
                  <a:solidFill>
                    <a:srgbClr val="4C4C4C"/>
                  </a:solidFill>
                  <a:prstDash val="solid"/>
                  <a:round/>
                </a:ln>
              </p:spPr>
              <p:txBody>
                <a:bodyPr rtlCol="0" anchor="ctr"/>
                <a:lstStyle/>
                <a:p>
                  <a:endParaRPr lang="en-US" b="1">
                    <a:latin typeface="+mj-lt"/>
                  </a:endParaRPr>
                </a:p>
              </p:txBody>
            </p:sp>
            <p:sp>
              <p:nvSpPr>
                <p:cNvPr id="18" name="Freeform: Shape 17">
                  <a:extLst>
                    <a:ext uri="{FF2B5EF4-FFF2-40B4-BE49-F238E27FC236}">
                      <a16:creationId xmlns:a16="http://schemas.microsoft.com/office/drawing/2014/main" id="{F5A0F59D-6E05-ED99-8C6E-F6EBE91845C5}"/>
                    </a:ext>
                  </a:extLst>
                </p:cNvPr>
                <p:cNvSpPr/>
                <p:nvPr/>
              </p:nvSpPr>
              <p:spPr>
                <a:xfrm>
                  <a:off x="7752878" y="6273361"/>
                  <a:ext cx="488687" cy="338008"/>
                </a:xfrm>
                <a:custGeom>
                  <a:avLst/>
                  <a:gdLst>
                    <a:gd name="connsiteX0" fmla="*/ 488688 w 488687"/>
                    <a:gd name="connsiteY0" fmla="*/ 338009 h 338008"/>
                    <a:gd name="connsiteX1" fmla="*/ 261448 w 488687"/>
                    <a:gd name="connsiteY1" fmla="*/ 0 h 338008"/>
                    <a:gd name="connsiteX2" fmla="*/ 0 w 488687"/>
                    <a:gd name="connsiteY2" fmla="*/ 312760 h 338008"/>
                  </a:gdLst>
                  <a:ahLst/>
                  <a:cxnLst>
                    <a:cxn ang="0">
                      <a:pos x="connsiteX0" y="connsiteY0"/>
                    </a:cxn>
                    <a:cxn ang="0">
                      <a:pos x="connsiteX1" y="connsiteY1"/>
                    </a:cxn>
                    <a:cxn ang="0">
                      <a:pos x="connsiteX2" y="connsiteY2"/>
                    </a:cxn>
                  </a:cxnLst>
                  <a:rect l="l" t="t" r="r" b="b"/>
                  <a:pathLst>
                    <a:path w="488687" h="338008">
                      <a:moveTo>
                        <a:pt x="488688" y="338009"/>
                      </a:moveTo>
                      <a:lnTo>
                        <a:pt x="261448" y="0"/>
                      </a:lnTo>
                      <a:lnTo>
                        <a:pt x="0" y="312760"/>
                      </a:lnTo>
                    </a:path>
                  </a:pathLst>
                </a:custGeom>
                <a:noFill/>
                <a:ln w="19050" cap="rnd">
                  <a:solidFill>
                    <a:srgbClr val="4C4C4C"/>
                  </a:solidFill>
                  <a:prstDash val="solid"/>
                  <a:round/>
                </a:ln>
              </p:spPr>
              <p:txBody>
                <a:bodyPr rtlCol="0" anchor="ctr"/>
                <a:lstStyle/>
                <a:p>
                  <a:endParaRPr lang="en-US" b="1">
                    <a:latin typeface="+mj-lt"/>
                  </a:endParaRPr>
                </a:p>
              </p:txBody>
            </p:sp>
            <p:sp>
              <p:nvSpPr>
                <p:cNvPr id="19" name="Freeform: Shape 18">
                  <a:extLst>
                    <a:ext uri="{FF2B5EF4-FFF2-40B4-BE49-F238E27FC236}">
                      <a16:creationId xmlns:a16="http://schemas.microsoft.com/office/drawing/2014/main" id="{92CE9FF7-93AB-99C2-B95E-3E66E781DF96}"/>
                    </a:ext>
                  </a:extLst>
                </p:cNvPr>
                <p:cNvSpPr/>
                <p:nvPr/>
              </p:nvSpPr>
              <p:spPr>
                <a:xfrm>
                  <a:off x="6834960" y="6276619"/>
                  <a:ext cx="1187099" cy="811244"/>
                </a:xfrm>
                <a:custGeom>
                  <a:avLst/>
                  <a:gdLst>
                    <a:gd name="connsiteX0" fmla="*/ 1176108 w 1187099"/>
                    <a:gd name="connsiteY0" fmla="*/ 0 h 811244"/>
                    <a:gd name="connsiteX1" fmla="*/ 645882 w 1187099"/>
                    <a:gd name="connsiteY1" fmla="*/ 792488 h 811244"/>
                    <a:gd name="connsiteX2" fmla="*/ 0 w 1187099"/>
                    <a:gd name="connsiteY2" fmla="*/ 611674 h 811244"/>
                  </a:gdLst>
                  <a:ahLst/>
                  <a:cxnLst>
                    <a:cxn ang="0">
                      <a:pos x="connsiteX0" y="connsiteY0"/>
                    </a:cxn>
                    <a:cxn ang="0">
                      <a:pos x="connsiteX1" y="connsiteY1"/>
                    </a:cxn>
                    <a:cxn ang="0">
                      <a:pos x="connsiteX2" y="connsiteY2"/>
                    </a:cxn>
                  </a:cxnLst>
                  <a:rect l="l" t="t" r="r" b="b"/>
                  <a:pathLst>
                    <a:path w="1187099" h="811244">
                      <a:moveTo>
                        <a:pt x="1176108" y="0"/>
                      </a:moveTo>
                      <a:cubicBezTo>
                        <a:pt x="1243710" y="359185"/>
                        <a:pt x="991221" y="711040"/>
                        <a:pt x="645882" y="792488"/>
                      </a:cubicBezTo>
                      <a:cubicBezTo>
                        <a:pt x="405611" y="849502"/>
                        <a:pt x="163710" y="772941"/>
                        <a:pt x="0" y="611674"/>
                      </a:cubicBezTo>
                    </a:path>
                  </a:pathLst>
                </a:custGeom>
                <a:noFill/>
                <a:ln w="19050" cap="rnd">
                  <a:solidFill>
                    <a:srgbClr val="4C4C4C"/>
                  </a:solidFill>
                  <a:prstDash val="solid"/>
                  <a:round/>
                </a:ln>
              </p:spPr>
              <p:txBody>
                <a:bodyPr rtlCol="0" anchor="ctr"/>
                <a:lstStyle/>
                <a:p>
                  <a:endParaRPr lang="en-US" b="1">
                    <a:latin typeface="+mj-lt"/>
                  </a:endParaRPr>
                </a:p>
              </p:txBody>
            </p:sp>
            <p:sp>
              <p:nvSpPr>
                <p:cNvPr id="20" name="Freeform: Shape 19">
                  <a:extLst>
                    <a:ext uri="{FF2B5EF4-FFF2-40B4-BE49-F238E27FC236}">
                      <a16:creationId xmlns:a16="http://schemas.microsoft.com/office/drawing/2014/main" id="{C16C22A3-1A61-A3F0-BD7A-556AABA91BAD}"/>
                    </a:ext>
                  </a:extLst>
                </p:cNvPr>
                <p:cNvSpPr/>
                <p:nvPr/>
              </p:nvSpPr>
              <p:spPr>
                <a:xfrm>
                  <a:off x="6606024" y="5703081"/>
                  <a:ext cx="1234817" cy="894442"/>
                </a:xfrm>
                <a:custGeom>
                  <a:avLst/>
                  <a:gdLst>
                    <a:gd name="connsiteX0" fmla="*/ 23687 w 1234817"/>
                    <a:gd name="connsiteY0" fmla="*/ 894443 h 894442"/>
                    <a:gd name="connsiteX1" fmla="*/ 556356 w 1234817"/>
                    <a:gd name="connsiteY1" fmla="*/ 18877 h 894442"/>
                    <a:gd name="connsiteX2" fmla="*/ 1234818 w 1234817"/>
                    <a:gd name="connsiteY2" fmla="*/ 233900 h 894442"/>
                  </a:gdLst>
                  <a:ahLst/>
                  <a:cxnLst>
                    <a:cxn ang="0">
                      <a:pos x="connsiteX0" y="connsiteY0"/>
                    </a:cxn>
                    <a:cxn ang="0">
                      <a:pos x="connsiteX1" y="connsiteY1"/>
                    </a:cxn>
                    <a:cxn ang="0">
                      <a:pos x="connsiteX2" y="connsiteY2"/>
                    </a:cxn>
                  </a:cxnLst>
                  <a:rect l="l" t="t" r="r" b="b"/>
                  <a:pathLst>
                    <a:path w="1234817" h="894442">
                      <a:moveTo>
                        <a:pt x="23687" y="894443"/>
                      </a:moveTo>
                      <a:cubicBezTo>
                        <a:pt x="-83010" y="496977"/>
                        <a:pt x="184139" y="106841"/>
                        <a:pt x="556356" y="18877"/>
                      </a:cubicBezTo>
                      <a:cubicBezTo>
                        <a:pt x="813732" y="-42209"/>
                        <a:pt x="1071107" y="49013"/>
                        <a:pt x="1234818" y="233900"/>
                      </a:cubicBezTo>
                    </a:path>
                  </a:pathLst>
                </a:custGeom>
                <a:noFill/>
                <a:ln w="19050" cap="rnd">
                  <a:solidFill>
                    <a:srgbClr val="4C4C4C"/>
                  </a:solidFill>
                  <a:prstDash val="solid"/>
                  <a:round/>
                </a:ln>
              </p:spPr>
              <p:txBody>
                <a:bodyPr rtlCol="0" anchor="ctr"/>
                <a:lstStyle/>
                <a:p>
                  <a:endParaRPr lang="en-US" b="1">
                    <a:latin typeface="+mj-lt"/>
                  </a:endParaRPr>
                </a:p>
              </p:txBody>
            </p:sp>
          </p:grpSp>
        </p:grpSp>
      </p:grpSp>
      <p:sp>
        <p:nvSpPr>
          <p:cNvPr id="6" name="TextBox 5">
            <a:extLst>
              <a:ext uri="{FF2B5EF4-FFF2-40B4-BE49-F238E27FC236}">
                <a16:creationId xmlns:a16="http://schemas.microsoft.com/office/drawing/2014/main" id="{3352FCC3-5BE2-31F7-4B4C-C509A4910553}"/>
              </a:ext>
            </a:extLst>
          </p:cNvPr>
          <p:cNvSpPr txBox="1"/>
          <p:nvPr/>
        </p:nvSpPr>
        <p:spPr>
          <a:xfrm>
            <a:off x="5204530" y="6588644"/>
            <a:ext cx="1036471" cy="246221"/>
          </a:xfrm>
          <a:prstGeom prst="rect">
            <a:avLst/>
          </a:prstGeom>
          <a:noFill/>
        </p:spPr>
        <p:txBody>
          <a:bodyPr wrap="square">
            <a:spAutoFit/>
          </a:bodyPr>
          <a:lstStyle/>
          <a:p>
            <a:pPr marL="0" marR="0" lvl="0" indent="0" algn="l" defTabSz="914400" rtl="0" eaLnBrk="1" fontAlgn="base" latinLnBrk="0" hangingPunct="1">
              <a:lnSpc>
                <a:spcPct val="100000"/>
              </a:lnSpc>
              <a:spcBef>
                <a:spcPts val="372"/>
              </a:spcBef>
              <a:spcAft>
                <a:spcPct val="0"/>
              </a:spcAft>
              <a:buClrTx/>
              <a:buSzTx/>
              <a:buFontTx/>
              <a:buNone/>
              <a:tabLst/>
              <a:defRPr/>
            </a:pPr>
            <a:r>
              <a:rPr lang="en-US" sz="1000" dirty="0">
                <a:solidFill>
                  <a:srgbClr val="000000"/>
                </a:solidFill>
                <a:latin typeface="Arial"/>
              </a:rPr>
              <a:t>1174561.1.0</a:t>
            </a:r>
          </a:p>
        </p:txBody>
      </p:sp>
    </p:spTree>
    <p:custDataLst>
      <p:tags r:id="rId1"/>
    </p:custDataLst>
    <p:extLst>
      <p:ext uri="{BB962C8B-B14F-4D97-AF65-F5344CB8AC3E}">
        <p14:creationId xmlns:p14="http://schemas.microsoft.com/office/powerpoint/2010/main" val="275733900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Important Information</a:t>
            </a:r>
          </a:p>
        </p:txBody>
      </p:sp>
      <p:sp>
        <p:nvSpPr>
          <p:cNvPr id="7" name="Slide Number Placeholder 8">
            <a:extLst>
              <a:ext uri="{FF2B5EF4-FFF2-40B4-BE49-F238E27FC236}">
                <a16:creationId xmlns:a16="http://schemas.microsoft.com/office/drawing/2014/main" id="{D27A0A55-9A5E-444F-B543-B07337D641AB}"/>
              </a:ext>
            </a:extLst>
          </p:cNvPr>
          <p:cNvSpPr txBox="1">
            <a:spLocks/>
          </p:cNvSpPr>
          <p:nvPr/>
        </p:nvSpPr>
        <p:spPr bwMode="auto">
          <a:xfrm>
            <a:off x="183418" y="6443467"/>
            <a:ext cx="437173" cy="268288"/>
          </a:xfrm>
          <a:prstGeom prst="rect">
            <a:avLst/>
          </a:prstGeom>
          <a:noFill/>
          <a:ln w="9525">
            <a:noFill/>
            <a:miter lim="800000"/>
            <a:headEnd/>
            <a:tailEnd/>
          </a:ln>
        </p:spPr>
        <p:txBody>
          <a:bodyPr vert="horz" wrap="square" lIns="113211" tIns="56605" rIns="113211" bIns="56605" numCol="1" anchor="t" anchorCtr="0" compatLnSpc="1">
            <a:prstTxWarp prst="textNoShape">
              <a:avLst/>
            </a:prstTxWarp>
          </a:bodyPr>
          <a:lstStyle>
            <a:lvl1pPr marL="169816" indent="-169816" algn="l" rtl="0" eaLnBrk="1" fontAlgn="base" hangingPunct="1">
              <a:spcBef>
                <a:spcPts val="891"/>
              </a:spcBef>
              <a:spcAft>
                <a:spcPct val="0"/>
              </a:spcAft>
              <a:buSzPct val="40000"/>
              <a:defRPr sz="2100" b="1">
                <a:solidFill>
                  <a:srgbClr val="7A9B3D"/>
                </a:solidFill>
                <a:latin typeface="+mn-lt"/>
                <a:ea typeface="+mn-ea"/>
                <a:cs typeface="+mn-cs"/>
              </a:defRPr>
            </a:lvl1pPr>
            <a:lvl2pPr marL="169816" indent="-169816" algn="l" rtl="0" eaLnBrk="1" fontAlgn="base" hangingPunct="1">
              <a:spcBef>
                <a:spcPts val="891"/>
              </a:spcBef>
              <a:spcAft>
                <a:spcPct val="0"/>
              </a:spcAft>
              <a:buClr>
                <a:srgbClr val="7A9B3D"/>
              </a:buClr>
              <a:buChar char="•"/>
              <a:defRPr sz="1800">
                <a:solidFill>
                  <a:srgbClr val="000000"/>
                </a:solidFill>
                <a:latin typeface="+mn-lt"/>
              </a:defRPr>
            </a:lvl2pPr>
            <a:lvl3pPr marL="339631" indent="-169816" algn="l" rtl="0" eaLnBrk="1" fontAlgn="base" hangingPunct="1">
              <a:spcBef>
                <a:spcPts val="891"/>
              </a:spcBef>
              <a:spcAft>
                <a:spcPct val="0"/>
              </a:spcAft>
              <a:buClr>
                <a:srgbClr val="768692"/>
              </a:buClr>
              <a:buFont typeface="Arial" pitchFamily="34" charset="0"/>
              <a:buChar char="–"/>
              <a:defRPr sz="1600">
                <a:solidFill>
                  <a:srgbClr val="000000"/>
                </a:solidFill>
                <a:latin typeface="+mn-lt"/>
              </a:defRPr>
            </a:lvl3pPr>
            <a:lvl4pPr marL="509447" indent="-169816" algn="l" rtl="0" eaLnBrk="1" fontAlgn="base" hangingPunct="1">
              <a:spcBef>
                <a:spcPts val="891"/>
              </a:spcBef>
              <a:spcAft>
                <a:spcPct val="0"/>
              </a:spcAft>
              <a:buClr>
                <a:srgbClr val="000000"/>
              </a:buClr>
              <a:buFont typeface="Arial" pitchFamily="34" charset="0"/>
              <a:buChar char="•"/>
              <a:defRPr sz="1600">
                <a:solidFill>
                  <a:srgbClr val="000000"/>
                </a:solidFill>
                <a:latin typeface="+mn-lt"/>
              </a:defRPr>
            </a:lvl4pPr>
            <a:lvl5pPr marL="3056679" indent="-339631" algn="l" rtl="0" eaLnBrk="1" fontAlgn="base" hangingPunct="1">
              <a:lnSpc>
                <a:spcPts val="3566"/>
              </a:lnSpc>
              <a:spcBef>
                <a:spcPct val="0"/>
              </a:spcBef>
              <a:spcAft>
                <a:spcPct val="0"/>
              </a:spcAft>
              <a:defRPr sz="1600">
                <a:solidFill>
                  <a:schemeClr val="tx1"/>
                </a:solidFill>
                <a:latin typeface="+mn-lt"/>
              </a:defRPr>
            </a:lvl5pPr>
            <a:lvl6pPr marL="3735941" indent="-339631" algn="l" rtl="0" eaLnBrk="1" fontAlgn="base" hangingPunct="1">
              <a:lnSpc>
                <a:spcPts val="3566"/>
              </a:lnSpc>
              <a:spcBef>
                <a:spcPct val="0"/>
              </a:spcBef>
              <a:spcAft>
                <a:spcPct val="0"/>
              </a:spcAft>
              <a:defRPr sz="2700">
                <a:solidFill>
                  <a:schemeClr val="tx1"/>
                </a:solidFill>
                <a:latin typeface="+mn-lt"/>
              </a:defRPr>
            </a:lvl6pPr>
            <a:lvl7pPr marL="4415203" indent="-339631" algn="l" rtl="0" eaLnBrk="1" fontAlgn="base" hangingPunct="1">
              <a:lnSpc>
                <a:spcPts val="3566"/>
              </a:lnSpc>
              <a:spcBef>
                <a:spcPct val="0"/>
              </a:spcBef>
              <a:spcAft>
                <a:spcPct val="0"/>
              </a:spcAft>
              <a:defRPr sz="2700">
                <a:solidFill>
                  <a:schemeClr val="tx1"/>
                </a:solidFill>
                <a:latin typeface="+mn-lt"/>
              </a:defRPr>
            </a:lvl7pPr>
            <a:lvl8pPr marL="5094465" indent="-339631" algn="l" rtl="0" eaLnBrk="1" fontAlgn="base" hangingPunct="1">
              <a:lnSpc>
                <a:spcPts val="3566"/>
              </a:lnSpc>
              <a:spcBef>
                <a:spcPct val="0"/>
              </a:spcBef>
              <a:spcAft>
                <a:spcPct val="0"/>
              </a:spcAft>
              <a:defRPr sz="2700">
                <a:solidFill>
                  <a:schemeClr val="tx1"/>
                </a:solidFill>
                <a:latin typeface="+mn-lt"/>
              </a:defRPr>
            </a:lvl8pPr>
            <a:lvl9pPr marL="5773727" indent="-339631" algn="l" rtl="0" eaLnBrk="1" fontAlgn="base" hangingPunct="1">
              <a:lnSpc>
                <a:spcPts val="3566"/>
              </a:lnSpc>
              <a:spcBef>
                <a:spcPct val="0"/>
              </a:spcBef>
              <a:spcAft>
                <a:spcPct val="0"/>
              </a:spcAft>
              <a:defRPr sz="2700">
                <a:solidFill>
                  <a:schemeClr val="tx1"/>
                </a:solidFill>
                <a:latin typeface="+mn-lt"/>
              </a:defRPr>
            </a:lvl9pPr>
          </a:lstStyle>
          <a:p>
            <a:pPr>
              <a:defRPr/>
            </a:pPr>
            <a:fld id="{E6474CC2-1230-4213-AD1A-4B2FEEABA7A1}" type="slidenum">
              <a:rPr lang="en-US" sz="1000" kern="0">
                <a:solidFill>
                  <a:schemeClr val="tx1"/>
                </a:solidFill>
              </a:rPr>
              <a:pPr>
                <a:defRPr/>
              </a:pPr>
              <a:t>24</a:t>
            </a:fld>
            <a:endParaRPr lang="en-US" sz="1000" kern="0" dirty="0">
              <a:solidFill>
                <a:schemeClr val="tx1"/>
              </a:solidFill>
            </a:endParaRPr>
          </a:p>
        </p:txBody>
      </p:sp>
      <p:sp>
        <p:nvSpPr>
          <p:cNvPr id="8" name="Content Placeholder 2">
            <a:extLst>
              <a:ext uri="{FF2B5EF4-FFF2-40B4-BE49-F238E27FC236}">
                <a16:creationId xmlns:a16="http://schemas.microsoft.com/office/drawing/2014/main" id="{99CA103F-4705-33CD-D66B-39EC90FC4C5B}"/>
              </a:ext>
            </a:extLst>
          </p:cNvPr>
          <p:cNvSpPr>
            <a:spLocks noGrp="1"/>
          </p:cNvSpPr>
          <p:nvPr>
            <p:ph idx="1"/>
          </p:nvPr>
        </p:nvSpPr>
        <p:spPr>
          <a:xfrm>
            <a:off x="422820" y="984206"/>
            <a:ext cx="10918280" cy="4871310"/>
          </a:xfrm>
        </p:spPr>
        <p:txBody>
          <a:bodyPr>
            <a:normAutofit/>
          </a:bodyPr>
          <a:lstStyle/>
          <a:p>
            <a:r>
              <a:rPr kumimoji="0" lang="en-US" sz="1100" b="1" i="0" u="none" strike="noStrike" kern="1200" cap="none" spc="-20" normalizeH="0" baseline="0" noProof="0" dirty="0">
                <a:ln>
                  <a:noFill/>
                </a:ln>
                <a:solidFill>
                  <a:srgbClr val="000000"/>
                </a:solidFill>
                <a:effectLst/>
                <a:uLnTx/>
                <a:uFillTx/>
                <a:latin typeface="Arial" pitchFamily="34" charset="0"/>
                <a:ea typeface="ＭＳ Ｐゴシック"/>
              </a:rPr>
              <a:t>The 2024 Fidelity RIA Benchmarking Study </a:t>
            </a:r>
            <a:r>
              <a:rPr kumimoji="0" lang="en-US" sz="1100" i="0" u="none" strike="noStrike" kern="1200" cap="none" spc="-20" normalizeH="0" baseline="0" noProof="0" dirty="0">
                <a:ln>
                  <a:noFill/>
                </a:ln>
                <a:solidFill>
                  <a:srgbClr val="000000"/>
                </a:solidFill>
                <a:effectLst/>
                <a:uLnTx/>
                <a:uFillTx/>
                <a:latin typeface="Arial" pitchFamily="34" charset="0"/>
                <a:ea typeface="ＭＳ Ｐゴシック"/>
              </a:rPr>
              <a:t>was conducted between February 5 and April 19, 2024; 310 firms participated. </a:t>
            </a:r>
            <a:r>
              <a:rPr kumimoji="0" lang="en-US" sz="1100" b="0" i="0" u="none" strike="noStrike" kern="1200" cap="none" spc="-20" normalizeH="0" baseline="0" noProof="0" dirty="0">
                <a:ln>
                  <a:noFill/>
                </a:ln>
                <a:solidFill>
                  <a:srgbClr val="000000"/>
                </a:solidFill>
                <a:effectLst/>
                <a:uLnTx/>
                <a:uFillTx/>
                <a:latin typeface="Arial" pitchFamily="34" charset="0"/>
                <a:ea typeface="ＭＳ Ｐゴシック"/>
              </a:rPr>
              <a:t>The study was conducted via an online survey, with the sample provided by </a:t>
            </a:r>
            <a:r>
              <a:rPr kumimoji="0" lang="en-US" sz="1100" b="0" i="0" u="none" strike="noStrike" kern="1200" cap="none" spc="-20" normalizeH="0" baseline="0" noProof="0" dirty="0" err="1">
                <a:ln>
                  <a:noFill/>
                </a:ln>
                <a:solidFill>
                  <a:srgbClr val="000000"/>
                </a:solidFill>
                <a:effectLst/>
                <a:uLnTx/>
                <a:uFillTx/>
                <a:latin typeface="Arial" pitchFamily="34" charset="0"/>
                <a:ea typeface="ＭＳ Ｐゴシック"/>
              </a:rPr>
              <a:t>Brookmark</a:t>
            </a:r>
            <a:r>
              <a:rPr kumimoji="0" lang="en-US" sz="1100" b="0" i="0" u="none" strike="noStrike" kern="1200" cap="none" spc="-20" normalizeH="0" baseline="0" noProof="0" dirty="0">
                <a:ln>
                  <a:noFill/>
                </a:ln>
                <a:solidFill>
                  <a:srgbClr val="000000"/>
                </a:solidFill>
                <a:effectLst/>
                <a:uLnTx/>
                <a:uFillTx/>
                <a:latin typeface="Arial" pitchFamily="34" charset="0"/>
                <a:ea typeface="ＭＳ Ｐゴシック"/>
              </a:rPr>
              <a:t>, a third-party firm not affiliated with Fidelity. Respondents were screened for a minimum level of $50K in investable assets (excluding retirement assets and primary residence), with additional quotas by age and affluence levels. The data included in this piece is from investors who self-identified as either “man” or “woman” for the purpose of helping us understand their needs, goals, and preferences. Gen Z: born 1997-2012; Gen Y: born 1981-96; Gen X: born 1965-80; Boomers: born 1946-64; Silent Generation: born 1928-45.</a:t>
            </a:r>
            <a:endParaRPr lang="en-US" sz="1100" kern="1200" spc="-20" dirty="0">
              <a:latin typeface="Arial" pitchFamily="34" charset="0"/>
              <a:ea typeface="ＭＳ Ｐゴシック"/>
            </a:endParaRPr>
          </a:p>
          <a:p>
            <a:r>
              <a:rPr lang="en-US" sz="1100" b="1" kern="0" dirty="0">
                <a:solidFill>
                  <a:srgbClr val="000000"/>
                </a:solidFill>
                <a:latin typeface="Arial"/>
              </a:rPr>
              <a:t>The 2024 Fidelity Investor Insights Study: </a:t>
            </a:r>
            <a:r>
              <a:rPr lang="en-US" sz="1100" kern="0" dirty="0">
                <a:solidFill>
                  <a:srgbClr val="000000"/>
                </a:solidFill>
                <a:latin typeface="Arial"/>
              </a:rPr>
              <a:t>The study was conducted November 7, 2023, through December 19, 2023. It surveyed a total of 2,100 investors, including 696 millionaires. </a:t>
            </a:r>
            <a:r>
              <a:rPr kumimoji="0" lang="en-US" sz="1100" b="1" i="0" u="none" strike="noStrike" kern="1200" cap="none" spc="-20" normalizeH="0" baseline="0" noProof="0" dirty="0">
                <a:ln>
                  <a:noFill/>
                </a:ln>
                <a:solidFill>
                  <a:srgbClr val="000000"/>
                </a:solidFill>
                <a:effectLst/>
                <a:uLnTx/>
                <a:uFillTx/>
                <a:latin typeface="Arial" pitchFamily="34" charset="0"/>
                <a:ea typeface="ＭＳ Ｐゴシック"/>
              </a:rPr>
              <a:t>The 2023 Fidelity Investor Insights Study </a:t>
            </a:r>
            <a:r>
              <a:rPr kumimoji="0" lang="en-US" sz="1100" i="0" u="none" strike="noStrike" kern="1200" cap="none" spc="-20" normalizeH="0" baseline="0" noProof="0" dirty="0">
                <a:ln>
                  <a:noFill/>
                </a:ln>
                <a:solidFill>
                  <a:srgbClr val="000000"/>
                </a:solidFill>
                <a:effectLst/>
                <a:uLnTx/>
                <a:uFillTx/>
                <a:latin typeface="Arial" pitchFamily="34" charset="0"/>
                <a:ea typeface="ＭＳ Ｐゴシック"/>
              </a:rPr>
              <a:t>was conducted between April 17 and July 4, 2023; 245 firms participated. </a:t>
            </a:r>
            <a:r>
              <a:rPr lang="en-US" sz="1100" kern="0" dirty="0">
                <a:solidFill>
                  <a:srgbClr val="000000"/>
                </a:solidFill>
                <a:latin typeface="Arial"/>
              </a:rPr>
              <a:t>It surveyed a total of 2,100 investors, including 696 millionaires. The study was conducted via an online survey with the sample provided by an independent firm not affiliated with Fidelity Investments. Respondents had to have at least $50K or more in total household investable assets (excluding employer-sponsored plan assets and primary residences), and to meet quotas by age and affluence. Respondents had sole or shared financial planning decision-making responsibility for household. Gen Y/Z includes those aged 21–42. Gen X includes those aged 43–58. Boomers+ includes those aged 59+. The results of the study are weighted to reflect the target populations of age and assets based on the Federal Reserve Survey of Consumer Finances (SCF).</a:t>
            </a:r>
          </a:p>
          <a:p>
            <a:r>
              <a:rPr kumimoji="0" lang="en-US" sz="1100" b="1" i="0" u="none" strike="noStrike" kern="0" cap="none" spc="0" normalizeH="0" baseline="0" noProof="0" dirty="0">
                <a:ln>
                  <a:noFill/>
                </a:ln>
                <a:solidFill>
                  <a:srgbClr val="000000"/>
                </a:solidFill>
                <a:effectLst/>
                <a:uLnTx/>
                <a:uFillTx/>
                <a:latin typeface="Arial"/>
                <a:ea typeface="+mn-ea"/>
                <a:cs typeface="+mn-cs"/>
              </a:rPr>
              <a:t>The 2023 Fidelity Financial Advisor Community—Investment Approach &amp; Product Survey</a:t>
            </a:r>
            <a:r>
              <a:rPr kumimoji="0" lang="en-US" sz="1100" b="0" i="0" u="none" strike="noStrike" kern="0" cap="none" spc="0" normalizeH="0" baseline="0" noProof="0" dirty="0">
                <a:ln>
                  <a:noFill/>
                </a:ln>
                <a:solidFill>
                  <a:srgbClr val="000000"/>
                </a:solidFill>
                <a:effectLst/>
                <a:uLnTx/>
                <a:uFillTx/>
                <a:latin typeface="Arial"/>
                <a:ea typeface="+mn-ea"/>
                <a:cs typeface="+mn-cs"/>
              </a:rPr>
              <a:t> was an online blind survey (Fidelity not identified) and was fielded during the period April 24 through May 1, 2023. Participants included 512 advisors who manage or advise upon client assets either individually or as a team, and work primarily with individual investors. Advisor firm types included a mix of banks, independent broker-dealers, insurance companies, regional broker-dealers, RIAs, and national brokerage firms (commonly referred to as </a:t>
            </a:r>
            <a:r>
              <a:rPr kumimoji="0" lang="en-US" sz="1100" b="0" i="0" u="none" strike="noStrike" kern="0" cap="none" spc="0" normalizeH="0" baseline="0" noProof="0" dirty="0" err="1">
                <a:ln>
                  <a:noFill/>
                </a:ln>
                <a:solidFill>
                  <a:srgbClr val="000000"/>
                </a:solidFill>
                <a:effectLst/>
                <a:uLnTx/>
                <a:uFillTx/>
                <a:latin typeface="Arial"/>
                <a:ea typeface="+mn-ea"/>
                <a:cs typeface="+mn-cs"/>
              </a:rPr>
              <a:t>wirehouses</a:t>
            </a:r>
            <a:r>
              <a:rPr kumimoji="0" lang="en-US" sz="1100" b="0" i="0" u="none" strike="noStrike" kern="0" cap="none" spc="0" normalizeH="0" baseline="0" noProof="0" dirty="0">
                <a:ln>
                  <a:noFill/>
                </a:ln>
                <a:solidFill>
                  <a:srgbClr val="000000"/>
                </a:solidFill>
                <a:effectLst/>
                <a:uLnTx/>
                <a:uFillTx/>
                <a:latin typeface="Arial"/>
                <a:ea typeface="+mn-ea"/>
                <a:cs typeface="+mn-cs"/>
              </a:rPr>
              <a:t>), with findings weighted to reflect industry composition. The study was conducted by an independent firm not affiliated with Fidelity Investments.</a:t>
            </a:r>
          </a:p>
          <a:p>
            <a:r>
              <a:rPr kumimoji="0" lang="en-US" sz="1100" b="1" i="0" u="none" strike="noStrike" kern="1200" cap="none" spc="0" normalizeH="0" baseline="0" noProof="0" dirty="0">
                <a:ln>
                  <a:noFill/>
                </a:ln>
                <a:solidFill>
                  <a:srgbClr val="000000"/>
                </a:solidFill>
                <a:effectLst/>
                <a:uLnTx/>
                <a:uFillTx/>
                <a:latin typeface="Arial"/>
                <a:ea typeface="+mn-ea"/>
                <a:cs typeface="+mn-cs"/>
              </a:rPr>
              <a:t>Fidelity Client Insight Tool </a:t>
            </a:r>
            <a:r>
              <a:rPr kumimoji="0" lang="en-US" sz="1100" b="0" i="0" u="none" strike="noStrike" kern="1200" cap="none" spc="0" normalizeH="0" baseline="0" noProof="0" dirty="0">
                <a:ln>
                  <a:noFill/>
                </a:ln>
                <a:solidFill>
                  <a:srgbClr val="000000"/>
                </a:solidFill>
                <a:effectLst/>
                <a:uLnTx/>
                <a:uFillTx/>
                <a:latin typeface="Arial"/>
                <a:ea typeface="+mn-ea"/>
                <a:cs typeface="+mn-cs"/>
              </a:rPr>
              <a:t>is a client engagement and aggregation of 90+ firms and over 125K lines of data presented by households. Data was collected from 2019 to June 2023 by the Fidelity Practice Management &amp; Consulting team. The Client Insight Tool should not be construed as advice of any kind. The information contained in, and the data generated are hypothetical in nature, for informational purposes only, and may not reflect your particular situation. The projections are based on assumptions described herein. Fidelity does not confirm the accuracy of the data in this example. You should conduct your own analysis, review, and due diligence based on your specific actions. You are responsible for evaluating your own practice and making appropriate decisions for your firm. Those decisions may be based on these and other factors you deem relevant. This example is not meant to be exhaustive of all possible options you may consider. Fidelity is not responsible for your action or inaction as a results of this service. The data used to generate these illustrations and the illustrations themselves are intended to provide you with a general idea of what you may expect in each future scenario. The reports use data provided by third-party vendors in the situations and the accuracy and timeliness of that data cannot be guaranteed. Results may vary with each use and over time.</a:t>
            </a:r>
          </a:p>
          <a:p>
            <a:endParaRPr kumimoji="0" lang="en-US" sz="1100" b="1" i="0" u="none" strike="noStrike" kern="0" cap="none" spc="0" normalizeH="0" baseline="0" noProof="0" dirty="0">
              <a:ln>
                <a:noFill/>
              </a:ln>
              <a:solidFill>
                <a:srgbClr val="000000"/>
              </a:solidFill>
              <a:effectLst/>
              <a:uLnTx/>
              <a:uFillTx/>
              <a:latin typeface="Arial"/>
              <a:ea typeface="+mn-ea"/>
              <a:cs typeface="+mn-cs"/>
            </a:endParaRPr>
          </a:p>
          <a:p>
            <a:endParaRPr lang="en-US" sz="1100" kern="0" dirty="0">
              <a:solidFill>
                <a:srgbClr val="000000"/>
              </a:solidFill>
              <a:latin typeface="Arial"/>
            </a:endParaRPr>
          </a:p>
        </p:txBody>
      </p:sp>
      <p:sp>
        <p:nvSpPr>
          <p:cNvPr id="3" name="TextBox 2">
            <a:extLst>
              <a:ext uri="{FF2B5EF4-FFF2-40B4-BE49-F238E27FC236}">
                <a16:creationId xmlns:a16="http://schemas.microsoft.com/office/drawing/2014/main" id="{DD3009EB-4385-75C6-5398-89418CE68AB1}"/>
              </a:ext>
            </a:extLst>
          </p:cNvPr>
          <p:cNvSpPr txBox="1"/>
          <p:nvPr/>
        </p:nvSpPr>
        <p:spPr>
          <a:xfrm>
            <a:off x="5204530" y="6588644"/>
            <a:ext cx="1036471" cy="246221"/>
          </a:xfrm>
          <a:prstGeom prst="rect">
            <a:avLst/>
          </a:prstGeom>
          <a:noFill/>
        </p:spPr>
        <p:txBody>
          <a:bodyPr wrap="square">
            <a:spAutoFit/>
          </a:bodyPr>
          <a:lstStyle/>
          <a:p>
            <a:pPr marL="0" marR="0" lvl="0" indent="0" algn="l" defTabSz="914400" rtl="0" eaLnBrk="1" fontAlgn="base" latinLnBrk="0" hangingPunct="1">
              <a:lnSpc>
                <a:spcPct val="100000"/>
              </a:lnSpc>
              <a:spcBef>
                <a:spcPts val="372"/>
              </a:spcBef>
              <a:spcAft>
                <a:spcPct val="0"/>
              </a:spcAft>
              <a:buClrTx/>
              <a:buSzTx/>
              <a:buFontTx/>
              <a:buNone/>
              <a:tabLst/>
              <a:defRPr/>
            </a:pPr>
            <a:r>
              <a:rPr lang="en-US" sz="1000" dirty="0">
                <a:solidFill>
                  <a:srgbClr val="000000"/>
                </a:solidFill>
                <a:latin typeface="Arial"/>
              </a:rPr>
              <a:t>1174561.1.0</a:t>
            </a:r>
          </a:p>
        </p:txBody>
      </p:sp>
    </p:spTree>
    <p:custDataLst>
      <p:tags r:id="rId1"/>
    </p:custDataLst>
    <p:extLst>
      <p:ext uri="{BB962C8B-B14F-4D97-AF65-F5344CB8AC3E}">
        <p14:creationId xmlns:p14="http://schemas.microsoft.com/office/powerpoint/2010/main" val="403223866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3F565BDC-96CF-9909-C209-C3F5CD4797DD}"/>
              </a:ext>
            </a:extLst>
          </p:cNvPr>
          <p:cNvGrpSpPr/>
          <p:nvPr/>
        </p:nvGrpSpPr>
        <p:grpSpPr>
          <a:xfrm>
            <a:off x="543849" y="2558874"/>
            <a:ext cx="1527048" cy="338328"/>
            <a:chOff x="6923088" y="4475163"/>
            <a:chExt cx="1873251" cy="403225"/>
          </a:xfrm>
        </p:grpSpPr>
        <p:sp>
          <p:nvSpPr>
            <p:cNvPr id="3" name="AutoShape 4">
              <a:extLst>
                <a:ext uri="{FF2B5EF4-FFF2-40B4-BE49-F238E27FC236}">
                  <a16:creationId xmlns:a16="http://schemas.microsoft.com/office/drawing/2014/main" id="{EF5803CF-FE86-8586-601B-9D35A2BF45F6}"/>
                </a:ext>
              </a:extLst>
            </p:cNvPr>
            <p:cNvSpPr>
              <a:spLocks noChangeAspect="1" noChangeArrowheads="1" noTextEdit="1"/>
            </p:cNvSpPr>
            <p:nvPr userDrawn="1"/>
          </p:nvSpPr>
          <p:spPr bwMode="auto">
            <a:xfrm>
              <a:off x="6923088" y="4475163"/>
              <a:ext cx="1873250" cy="403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 name="Freeform 6">
              <a:extLst>
                <a:ext uri="{FF2B5EF4-FFF2-40B4-BE49-F238E27FC236}">
                  <a16:creationId xmlns:a16="http://schemas.microsoft.com/office/drawing/2014/main" id="{C5B97001-8043-2ACB-F1AA-2152A64562F3}"/>
                </a:ext>
              </a:extLst>
            </p:cNvPr>
            <p:cNvSpPr>
              <a:spLocks/>
            </p:cNvSpPr>
            <p:nvPr userDrawn="1"/>
          </p:nvSpPr>
          <p:spPr bwMode="auto">
            <a:xfrm>
              <a:off x="6929438" y="4483101"/>
              <a:ext cx="376238" cy="376238"/>
            </a:xfrm>
            <a:custGeom>
              <a:avLst/>
              <a:gdLst>
                <a:gd name="T0" fmla="*/ 118 w 237"/>
                <a:gd name="T1" fmla="*/ 237 h 237"/>
                <a:gd name="T2" fmla="*/ 142 w 237"/>
                <a:gd name="T3" fmla="*/ 235 h 237"/>
                <a:gd name="T4" fmla="*/ 165 w 237"/>
                <a:gd name="T5" fmla="*/ 228 h 237"/>
                <a:gd name="T6" fmla="*/ 185 w 237"/>
                <a:gd name="T7" fmla="*/ 217 h 237"/>
                <a:gd name="T8" fmla="*/ 202 w 237"/>
                <a:gd name="T9" fmla="*/ 202 h 237"/>
                <a:gd name="T10" fmla="*/ 217 w 237"/>
                <a:gd name="T11" fmla="*/ 185 h 237"/>
                <a:gd name="T12" fmla="*/ 228 w 237"/>
                <a:gd name="T13" fmla="*/ 165 h 237"/>
                <a:gd name="T14" fmla="*/ 235 w 237"/>
                <a:gd name="T15" fmla="*/ 142 h 237"/>
                <a:gd name="T16" fmla="*/ 237 w 237"/>
                <a:gd name="T17" fmla="*/ 119 h 237"/>
                <a:gd name="T18" fmla="*/ 236 w 237"/>
                <a:gd name="T19" fmla="*/ 106 h 237"/>
                <a:gd name="T20" fmla="*/ 232 w 237"/>
                <a:gd name="T21" fmla="*/ 84 h 237"/>
                <a:gd name="T22" fmla="*/ 223 w 237"/>
                <a:gd name="T23" fmla="*/ 62 h 237"/>
                <a:gd name="T24" fmla="*/ 210 w 237"/>
                <a:gd name="T25" fmla="*/ 43 h 237"/>
                <a:gd name="T26" fmla="*/ 194 w 237"/>
                <a:gd name="T27" fmla="*/ 27 h 237"/>
                <a:gd name="T28" fmla="*/ 175 w 237"/>
                <a:gd name="T29" fmla="*/ 15 h 237"/>
                <a:gd name="T30" fmla="*/ 154 w 237"/>
                <a:gd name="T31" fmla="*/ 6 h 237"/>
                <a:gd name="T32" fmla="*/ 131 w 237"/>
                <a:gd name="T33" fmla="*/ 1 h 237"/>
                <a:gd name="T34" fmla="*/ 118 w 237"/>
                <a:gd name="T35" fmla="*/ 0 h 237"/>
                <a:gd name="T36" fmla="*/ 94 w 237"/>
                <a:gd name="T37" fmla="*/ 2 h 237"/>
                <a:gd name="T38" fmla="*/ 72 w 237"/>
                <a:gd name="T39" fmla="*/ 9 h 237"/>
                <a:gd name="T40" fmla="*/ 52 w 237"/>
                <a:gd name="T41" fmla="*/ 21 h 237"/>
                <a:gd name="T42" fmla="*/ 35 w 237"/>
                <a:gd name="T43" fmla="*/ 35 h 237"/>
                <a:gd name="T44" fmla="*/ 19 w 237"/>
                <a:gd name="T45" fmla="*/ 52 h 237"/>
                <a:gd name="T46" fmla="*/ 9 w 237"/>
                <a:gd name="T47" fmla="*/ 72 h 237"/>
                <a:gd name="T48" fmla="*/ 2 w 237"/>
                <a:gd name="T49" fmla="*/ 94 h 237"/>
                <a:gd name="T50" fmla="*/ 0 w 237"/>
                <a:gd name="T51" fmla="*/ 119 h 237"/>
                <a:gd name="T52" fmla="*/ 1 w 237"/>
                <a:gd name="T53" fmla="*/ 131 h 237"/>
                <a:gd name="T54" fmla="*/ 5 w 237"/>
                <a:gd name="T55" fmla="*/ 154 h 237"/>
                <a:gd name="T56" fmla="*/ 14 w 237"/>
                <a:gd name="T57" fmla="*/ 175 h 237"/>
                <a:gd name="T58" fmla="*/ 26 w 237"/>
                <a:gd name="T59" fmla="*/ 194 h 237"/>
                <a:gd name="T60" fmla="*/ 43 w 237"/>
                <a:gd name="T61" fmla="*/ 210 h 237"/>
                <a:gd name="T62" fmla="*/ 62 w 237"/>
                <a:gd name="T63" fmla="*/ 223 h 237"/>
                <a:gd name="T64" fmla="*/ 83 w 237"/>
                <a:gd name="T65" fmla="*/ 233 h 237"/>
                <a:gd name="T66" fmla="*/ 106 w 237"/>
                <a:gd name="T67" fmla="*/ 237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7" h="237">
                  <a:moveTo>
                    <a:pt x="118" y="237"/>
                  </a:moveTo>
                  <a:lnTo>
                    <a:pt x="118" y="237"/>
                  </a:lnTo>
                  <a:lnTo>
                    <a:pt x="131" y="237"/>
                  </a:lnTo>
                  <a:lnTo>
                    <a:pt x="142" y="235"/>
                  </a:lnTo>
                  <a:lnTo>
                    <a:pt x="154" y="233"/>
                  </a:lnTo>
                  <a:lnTo>
                    <a:pt x="165" y="228"/>
                  </a:lnTo>
                  <a:lnTo>
                    <a:pt x="175" y="223"/>
                  </a:lnTo>
                  <a:lnTo>
                    <a:pt x="185" y="217"/>
                  </a:lnTo>
                  <a:lnTo>
                    <a:pt x="194" y="210"/>
                  </a:lnTo>
                  <a:lnTo>
                    <a:pt x="202" y="202"/>
                  </a:lnTo>
                  <a:lnTo>
                    <a:pt x="210" y="194"/>
                  </a:lnTo>
                  <a:lnTo>
                    <a:pt x="217" y="185"/>
                  </a:lnTo>
                  <a:lnTo>
                    <a:pt x="223" y="175"/>
                  </a:lnTo>
                  <a:lnTo>
                    <a:pt x="228" y="165"/>
                  </a:lnTo>
                  <a:lnTo>
                    <a:pt x="232" y="154"/>
                  </a:lnTo>
                  <a:lnTo>
                    <a:pt x="235" y="142"/>
                  </a:lnTo>
                  <a:lnTo>
                    <a:pt x="236" y="131"/>
                  </a:lnTo>
                  <a:lnTo>
                    <a:pt x="237" y="119"/>
                  </a:lnTo>
                  <a:lnTo>
                    <a:pt x="237" y="119"/>
                  </a:lnTo>
                  <a:lnTo>
                    <a:pt x="236" y="106"/>
                  </a:lnTo>
                  <a:lnTo>
                    <a:pt x="235" y="94"/>
                  </a:lnTo>
                  <a:lnTo>
                    <a:pt x="232" y="84"/>
                  </a:lnTo>
                  <a:lnTo>
                    <a:pt x="228" y="72"/>
                  </a:lnTo>
                  <a:lnTo>
                    <a:pt x="223" y="62"/>
                  </a:lnTo>
                  <a:lnTo>
                    <a:pt x="217" y="52"/>
                  </a:lnTo>
                  <a:lnTo>
                    <a:pt x="210" y="43"/>
                  </a:lnTo>
                  <a:lnTo>
                    <a:pt x="202" y="35"/>
                  </a:lnTo>
                  <a:lnTo>
                    <a:pt x="194" y="27"/>
                  </a:lnTo>
                  <a:lnTo>
                    <a:pt x="185" y="21"/>
                  </a:lnTo>
                  <a:lnTo>
                    <a:pt x="175" y="15"/>
                  </a:lnTo>
                  <a:lnTo>
                    <a:pt x="165" y="9"/>
                  </a:lnTo>
                  <a:lnTo>
                    <a:pt x="154" y="6"/>
                  </a:lnTo>
                  <a:lnTo>
                    <a:pt x="142" y="2"/>
                  </a:lnTo>
                  <a:lnTo>
                    <a:pt x="131" y="1"/>
                  </a:lnTo>
                  <a:lnTo>
                    <a:pt x="118" y="0"/>
                  </a:lnTo>
                  <a:lnTo>
                    <a:pt x="118" y="0"/>
                  </a:lnTo>
                  <a:lnTo>
                    <a:pt x="106" y="1"/>
                  </a:lnTo>
                  <a:lnTo>
                    <a:pt x="94" y="2"/>
                  </a:lnTo>
                  <a:lnTo>
                    <a:pt x="83" y="6"/>
                  </a:lnTo>
                  <a:lnTo>
                    <a:pt x="72" y="9"/>
                  </a:lnTo>
                  <a:lnTo>
                    <a:pt x="62" y="15"/>
                  </a:lnTo>
                  <a:lnTo>
                    <a:pt x="52" y="21"/>
                  </a:lnTo>
                  <a:lnTo>
                    <a:pt x="43" y="27"/>
                  </a:lnTo>
                  <a:lnTo>
                    <a:pt x="35" y="35"/>
                  </a:lnTo>
                  <a:lnTo>
                    <a:pt x="26" y="43"/>
                  </a:lnTo>
                  <a:lnTo>
                    <a:pt x="19" y="52"/>
                  </a:lnTo>
                  <a:lnTo>
                    <a:pt x="14" y="62"/>
                  </a:lnTo>
                  <a:lnTo>
                    <a:pt x="9" y="72"/>
                  </a:lnTo>
                  <a:lnTo>
                    <a:pt x="5" y="84"/>
                  </a:lnTo>
                  <a:lnTo>
                    <a:pt x="2" y="94"/>
                  </a:lnTo>
                  <a:lnTo>
                    <a:pt x="1" y="106"/>
                  </a:lnTo>
                  <a:lnTo>
                    <a:pt x="0" y="119"/>
                  </a:lnTo>
                  <a:lnTo>
                    <a:pt x="0" y="119"/>
                  </a:lnTo>
                  <a:lnTo>
                    <a:pt x="1" y="131"/>
                  </a:lnTo>
                  <a:lnTo>
                    <a:pt x="2" y="142"/>
                  </a:lnTo>
                  <a:lnTo>
                    <a:pt x="5" y="154"/>
                  </a:lnTo>
                  <a:lnTo>
                    <a:pt x="9" y="165"/>
                  </a:lnTo>
                  <a:lnTo>
                    <a:pt x="14" y="175"/>
                  </a:lnTo>
                  <a:lnTo>
                    <a:pt x="19" y="185"/>
                  </a:lnTo>
                  <a:lnTo>
                    <a:pt x="26" y="194"/>
                  </a:lnTo>
                  <a:lnTo>
                    <a:pt x="35" y="202"/>
                  </a:lnTo>
                  <a:lnTo>
                    <a:pt x="43" y="210"/>
                  </a:lnTo>
                  <a:lnTo>
                    <a:pt x="52" y="217"/>
                  </a:lnTo>
                  <a:lnTo>
                    <a:pt x="62" y="223"/>
                  </a:lnTo>
                  <a:lnTo>
                    <a:pt x="72" y="228"/>
                  </a:lnTo>
                  <a:lnTo>
                    <a:pt x="83" y="233"/>
                  </a:lnTo>
                  <a:lnTo>
                    <a:pt x="94" y="235"/>
                  </a:lnTo>
                  <a:lnTo>
                    <a:pt x="106" y="237"/>
                  </a:lnTo>
                  <a:lnTo>
                    <a:pt x="118" y="23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 name="Freeform 7">
              <a:extLst>
                <a:ext uri="{FF2B5EF4-FFF2-40B4-BE49-F238E27FC236}">
                  <a16:creationId xmlns:a16="http://schemas.microsoft.com/office/drawing/2014/main" id="{056E795E-D6BC-8F45-547C-826E1E303F3F}"/>
                </a:ext>
              </a:extLst>
            </p:cNvPr>
            <p:cNvSpPr>
              <a:spLocks/>
            </p:cNvSpPr>
            <p:nvPr userDrawn="1"/>
          </p:nvSpPr>
          <p:spPr bwMode="auto">
            <a:xfrm>
              <a:off x="6929438" y="4483101"/>
              <a:ext cx="376238" cy="376238"/>
            </a:xfrm>
            <a:custGeom>
              <a:avLst/>
              <a:gdLst>
                <a:gd name="T0" fmla="*/ 118 w 237"/>
                <a:gd name="T1" fmla="*/ 237 h 237"/>
                <a:gd name="T2" fmla="*/ 142 w 237"/>
                <a:gd name="T3" fmla="*/ 235 h 237"/>
                <a:gd name="T4" fmla="*/ 165 w 237"/>
                <a:gd name="T5" fmla="*/ 228 h 237"/>
                <a:gd name="T6" fmla="*/ 185 w 237"/>
                <a:gd name="T7" fmla="*/ 217 h 237"/>
                <a:gd name="T8" fmla="*/ 202 w 237"/>
                <a:gd name="T9" fmla="*/ 202 h 237"/>
                <a:gd name="T10" fmla="*/ 217 w 237"/>
                <a:gd name="T11" fmla="*/ 185 h 237"/>
                <a:gd name="T12" fmla="*/ 228 w 237"/>
                <a:gd name="T13" fmla="*/ 165 h 237"/>
                <a:gd name="T14" fmla="*/ 235 w 237"/>
                <a:gd name="T15" fmla="*/ 142 h 237"/>
                <a:gd name="T16" fmla="*/ 237 w 237"/>
                <a:gd name="T17" fmla="*/ 119 h 237"/>
                <a:gd name="T18" fmla="*/ 236 w 237"/>
                <a:gd name="T19" fmla="*/ 106 h 237"/>
                <a:gd name="T20" fmla="*/ 232 w 237"/>
                <a:gd name="T21" fmla="*/ 84 h 237"/>
                <a:gd name="T22" fmla="*/ 223 w 237"/>
                <a:gd name="T23" fmla="*/ 62 h 237"/>
                <a:gd name="T24" fmla="*/ 210 w 237"/>
                <a:gd name="T25" fmla="*/ 43 h 237"/>
                <a:gd name="T26" fmla="*/ 194 w 237"/>
                <a:gd name="T27" fmla="*/ 27 h 237"/>
                <a:gd name="T28" fmla="*/ 175 w 237"/>
                <a:gd name="T29" fmla="*/ 15 h 237"/>
                <a:gd name="T30" fmla="*/ 154 w 237"/>
                <a:gd name="T31" fmla="*/ 6 h 237"/>
                <a:gd name="T32" fmla="*/ 131 w 237"/>
                <a:gd name="T33" fmla="*/ 1 h 237"/>
                <a:gd name="T34" fmla="*/ 118 w 237"/>
                <a:gd name="T35" fmla="*/ 0 h 237"/>
                <a:gd name="T36" fmla="*/ 94 w 237"/>
                <a:gd name="T37" fmla="*/ 2 h 237"/>
                <a:gd name="T38" fmla="*/ 72 w 237"/>
                <a:gd name="T39" fmla="*/ 9 h 237"/>
                <a:gd name="T40" fmla="*/ 52 w 237"/>
                <a:gd name="T41" fmla="*/ 21 h 237"/>
                <a:gd name="T42" fmla="*/ 35 w 237"/>
                <a:gd name="T43" fmla="*/ 35 h 237"/>
                <a:gd name="T44" fmla="*/ 19 w 237"/>
                <a:gd name="T45" fmla="*/ 52 h 237"/>
                <a:gd name="T46" fmla="*/ 9 w 237"/>
                <a:gd name="T47" fmla="*/ 72 h 237"/>
                <a:gd name="T48" fmla="*/ 2 w 237"/>
                <a:gd name="T49" fmla="*/ 94 h 237"/>
                <a:gd name="T50" fmla="*/ 0 w 237"/>
                <a:gd name="T51" fmla="*/ 119 h 237"/>
                <a:gd name="T52" fmla="*/ 1 w 237"/>
                <a:gd name="T53" fmla="*/ 131 h 237"/>
                <a:gd name="T54" fmla="*/ 5 w 237"/>
                <a:gd name="T55" fmla="*/ 154 h 237"/>
                <a:gd name="T56" fmla="*/ 14 w 237"/>
                <a:gd name="T57" fmla="*/ 175 h 237"/>
                <a:gd name="T58" fmla="*/ 26 w 237"/>
                <a:gd name="T59" fmla="*/ 194 h 237"/>
                <a:gd name="T60" fmla="*/ 43 w 237"/>
                <a:gd name="T61" fmla="*/ 210 h 237"/>
                <a:gd name="T62" fmla="*/ 62 w 237"/>
                <a:gd name="T63" fmla="*/ 223 h 237"/>
                <a:gd name="T64" fmla="*/ 83 w 237"/>
                <a:gd name="T65" fmla="*/ 233 h 237"/>
                <a:gd name="T66" fmla="*/ 106 w 237"/>
                <a:gd name="T67" fmla="*/ 237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7" h="237">
                  <a:moveTo>
                    <a:pt x="118" y="237"/>
                  </a:moveTo>
                  <a:lnTo>
                    <a:pt x="118" y="237"/>
                  </a:lnTo>
                  <a:lnTo>
                    <a:pt x="131" y="237"/>
                  </a:lnTo>
                  <a:lnTo>
                    <a:pt x="142" y="235"/>
                  </a:lnTo>
                  <a:lnTo>
                    <a:pt x="154" y="233"/>
                  </a:lnTo>
                  <a:lnTo>
                    <a:pt x="165" y="228"/>
                  </a:lnTo>
                  <a:lnTo>
                    <a:pt x="175" y="223"/>
                  </a:lnTo>
                  <a:lnTo>
                    <a:pt x="185" y="217"/>
                  </a:lnTo>
                  <a:lnTo>
                    <a:pt x="194" y="210"/>
                  </a:lnTo>
                  <a:lnTo>
                    <a:pt x="202" y="202"/>
                  </a:lnTo>
                  <a:lnTo>
                    <a:pt x="210" y="194"/>
                  </a:lnTo>
                  <a:lnTo>
                    <a:pt x="217" y="185"/>
                  </a:lnTo>
                  <a:lnTo>
                    <a:pt x="223" y="175"/>
                  </a:lnTo>
                  <a:lnTo>
                    <a:pt x="228" y="165"/>
                  </a:lnTo>
                  <a:lnTo>
                    <a:pt x="232" y="154"/>
                  </a:lnTo>
                  <a:lnTo>
                    <a:pt x="235" y="142"/>
                  </a:lnTo>
                  <a:lnTo>
                    <a:pt x="236" y="131"/>
                  </a:lnTo>
                  <a:lnTo>
                    <a:pt x="237" y="119"/>
                  </a:lnTo>
                  <a:lnTo>
                    <a:pt x="237" y="119"/>
                  </a:lnTo>
                  <a:lnTo>
                    <a:pt x="236" y="106"/>
                  </a:lnTo>
                  <a:lnTo>
                    <a:pt x="235" y="94"/>
                  </a:lnTo>
                  <a:lnTo>
                    <a:pt x="232" y="84"/>
                  </a:lnTo>
                  <a:lnTo>
                    <a:pt x="228" y="72"/>
                  </a:lnTo>
                  <a:lnTo>
                    <a:pt x="223" y="62"/>
                  </a:lnTo>
                  <a:lnTo>
                    <a:pt x="217" y="52"/>
                  </a:lnTo>
                  <a:lnTo>
                    <a:pt x="210" y="43"/>
                  </a:lnTo>
                  <a:lnTo>
                    <a:pt x="202" y="35"/>
                  </a:lnTo>
                  <a:lnTo>
                    <a:pt x="194" y="27"/>
                  </a:lnTo>
                  <a:lnTo>
                    <a:pt x="185" y="21"/>
                  </a:lnTo>
                  <a:lnTo>
                    <a:pt x="175" y="15"/>
                  </a:lnTo>
                  <a:lnTo>
                    <a:pt x="165" y="9"/>
                  </a:lnTo>
                  <a:lnTo>
                    <a:pt x="154" y="6"/>
                  </a:lnTo>
                  <a:lnTo>
                    <a:pt x="142" y="2"/>
                  </a:lnTo>
                  <a:lnTo>
                    <a:pt x="131" y="1"/>
                  </a:lnTo>
                  <a:lnTo>
                    <a:pt x="118" y="0"/>
                  </a:lnTo>
                  <a:lnTo>
                    <a:pt x="118" y="0"/>
                  </a:lnTo>
                  <a:lnTo>
                    <a:pt x="106" y="1"/>
                  </a:lnTo>
                  <a:lnTo>
                    <a:pt x="94" y="2"/>
                  </a:lnTo>
                  <a:lnTo>
                    <a:pt x="83" y="6"/>
                  </a:lnTo>
                  <a:lnTo>
                    <a:pt x="72" y="9"/>
                  </a:lnTo>
                  <a:lnTo>
                    <a:pt x="62" y="15"/>
                  </a:lnTo>
                  <a:lnTo>
                    <a:pt x="52" y="21"/>
                  </a:lnTo>
                  <a:lnTo>
                    <a:pt x="43" y="27"/>
                  </a:lnTo>
                  <a:lnTo>
                    <a:pt x="35" y="35"/>
                  </a:lnTo>
                  <a:lnTo>
                    <a:pt x="26" y="43"/>
                  </a:lnTo>
                  <a:lnTo>
                    <a:pt x="19" y="52"/>
                  </a:lnTo>
                  <a:lnTo>
                    <a:pt x="14" y="62"/>
                  </a:lnTo>
                  <a:lnTo>
                    <a:pt x="9" y="72"/>
                  </a:lnTo>
                  <a:lnTo>
                    <a:pt x="5" y="84"/>
                  </a:lnTo>
                  <a:lnTo>
                    <a:pt x="2" y="94"/>
                  </a:lnTo>
                  <a:lnTo>
                    <a:pt x="1" y="106"/>
                  </a:lnTo>
                  <a:lnTo>
                    <a:pt x="0" y="119"/>
                  </a:lnTo>
                  <a:lnTo>
                    <a:pt x="0" y="119"/>
                  </a:lnTo>
                  <a:lnTo>
                    <a:pt x="1" y="131"/>
                  </a:lnTo>
                  <a:lnTo>
                    <a:pt x="2" y="142"/>
                  </a:lnTo>
                  <a:lnTo>
                    <a:pt x="5" y="154"/>
                  </a:lnTo>
                  <a:lnTo>
                    <a:pt x="9" y="165"/>
                  </a:lnTo>
                  <a:lnTo>
                    <a:pt x="14" y="175"/>
                  </a:lnTo>
                  <a:lnTo>
                    <a:pt x="19" y="185"/>
                  </a:lnTo>
                  <a:lnTo>
                    <a:pt x="26" y="194"/>
                  </a:lnTo>
                  <a:lnTo>
                    <a:pt x="35" y="202"/>
                  </a:lnTo>
                  <a:lnTo>
                    <a:pt x="43" y="210"/>
                  </a:lnTo>
                  <a:lnTo>
                    <a:pt x="52" y="217"/>
                  </a:lnTo>
                  <a:lnTo>
                    <a:pt x="62" y="223"/>
                  </a:lnTo>
                  <a:lnTo>
                    <a:pt x="72" y="228"/>
                  </a:lnTo>
                  <a:lnTo>
                    <a:pt x="83" y="233"/>
                  </a:lnTo>
                  <a:lnTo>
                    <a:pt x="94" y="235"/>
                  </a:lnTo>
                  <a:lnTo>
                    <a:pt x="106" y="237"/>
                  </a:lnTo>
                  <a:lnTo>
                    <a:pt x="118" y="23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6" name="Freeform 83">
              <a:extLst>
                <a:ext uri="{FF2B5EF4-FFF2-40B4-BE49-F238E27FC236}">
                  <a16:creationId xmlns:a16="http://schemas.microsoft.com/office/drawing/2014/main" id="{A618CC9E-0DF8-65F7-D65B-68C0AE72E692}"/>
                </a:ext>
              </a:extLst>
            </p:cNvPr>
            <p:cNvSpPr>
              <a:spLocks/>
            </p:cNvSpPr>
            <p:nvPr userDrawn="1"/>
          </p:nvSpPr>
          <p:spPr bwMode="auto">
            <a:xfrm>
              <a:off x="6923088" y="4475163"/>
              <a:ext cx="387350" cy="369888"/>
            </a:xfrm>
            <a:custGeom>
              <a:avLst/>
              <a:gdLst>
                <a:gd name="T0" fmla="*/ 161 w 244"/>
                <a:gd name="T1" fmla="*/ 152 h 233"/>
                <a:gd name="T2" fmla="*/ 76 w 244"/>
                <a:gd name="T3" fmla="*/ 233 h 233"/>
                <a:gd name="T4" fmla="*/ 55 w 244"/>
                <a:gd name="T5" fmla="*/ 221 h 233"/>
                <a:gd name="T6" fmla="*/ 27 w 244"/>
                <a:gd name="T7" fmla="*/ 197 h 233"/>
                <a:gd name="T8" fmla="*/ 9 w 244"/>
                <a:gd name="T9" fmla="*/ 166 h 233"/>
                <a:gd name="T10" fmla="*/ 2 w 244"/>
                <a:gd name="T11" fmla="*/ 144 h 233"/>
                <a:gd name="T12" fmla="*/ 1 w 244"/>
                <a:gd name="T13" fmla="*/ 108 h 233"/>
                <a:gd name="T14" fmla="*/ 9 w 244"/>
                <a:gd name="T15" fmla="*/ 74 h 233"/>
                <a:gd name="T16" fmla="*/ 21 w 244"/>
                <a:gd name="T17" fmla="*/ 53 h 233"/>
                <a:gd name="T18" fmla="*/ 46 w 244"/>
                <a:gd name="T19" fmla="*/ 26 h 233"/>
                <a:gd name="T20" fmla="*/ 77 w 244"/>
                <a:gd name="T21" fmla="*/ 7 h 233"/>
                <a:gd name="T22" fmla="*/ 96 w 244"/>
                <a:gd name="T23" fmla="*/ 2 h 233"/>
                <a:gd name="T24" fmla="*/ 127 w 244"/>
                <a:gd name="T25" fmla="*/ 0 h 233"/>
                <a:gd name="T26" fmla="*/ 156 w 244"/>
                <a:gd name="T27" fmla="*/ 5 h 233"/>
                <a:gd name="T28" fmla="*/ 177 w 244"/>
                <a:gd name="T29" fmla="*/ 13 h 233"/>
                <a:gd name="T30" fmla="*/ 205 w 244"/>
                <a:gd name="T31" fmla="*/ 33 h 233"/>
                <a:gd name="T32" fmla="*/ 226 w 244"/>
                <a:gd name="T33" fmla="*/ 59 h 233"/>
                <a:gd name="T34" fmla="*/ 237 w 244"/>
                <a:gd name="T35" fmla="*/ 82 h 233"/>
                <a:gd name="T36" fmla="*/ 244 w 244"/>
                <a:gd name="T37" fmla="*/ 119 h 233"/>
                <a:gd name="T38" fmla="*/ 238 w 244"/>
                <a:gd name="T39" fmla="*/ 157 h 233"/>
                <a:gd name="T40" fmla="*/ 223 w 244"/>
                <a:gd name="T41" fmla="*/ 188 h 233"/>
                <a:gd name="T42" fmla="*/ 199 w 244"/>
                <a:gd name="T43" fmla="*/ 215 h 233"/>
                <a:gd name="T44" fmla="*/ 211 w 244"/>
                <a:gd name="T45" fmla="*/ 186 h 233"/>
                <a:gd name="T46" fmla="*/ 152 w 244"/>
                <a:gd name="T47" fmla="*/ 135 h 233"/>
                <a:gd name="T48" fmla="*/ 230 w 244"/>
                <a:gd name="T49" fmla="*/ 146 h 233"/>
                <a:gd name="T50" fmla="*/ 232 w 244"/>
                <a:gd name="T51" fmla="*/ 103 h 233"/>
                <a:gd name="T52" fmla="*/ 156 w 244"/>
                <a:gd name="T53" fmla="*/ 108 h 233"/>
                <a:gd name="T54" fmla="*/ 216 w 244"/>
                <a:gd name="T55" fmla="*/ 62 h 233"/>
                <a:gd name="T56" fmla="*/ 148 w 244"/>
                <a:gd name="T57" fmla="*/ 96 h 233"/>
                <a:gd name="T58" fmla="*/ 184 w 244"/>
                <a:gd name="T59" fmla="*/ 30 h 233"/>
                <a:gd name="T60" fmla="*/ 145 w 244"/>
                <a:gd name="T61" fmla="*/ 13 h 233"/>
                <a:gd name="T62" fmla="*/ 116 w 244"/>
                <a:gd name="T63" fmla="*/ 62 h 233"/>
                <a:gd name="T64" fmla="*/ 102 w 244"/>
                <a:gd name="T65" fmla="*/ 11 h 233"/>
                <a:gd name="T66" fmla="*/ 61 w 244"/>
                <a:gd name="T67" fmla="*/ 28 h 233"/>
                <a:gd name="T68" fmla="*/ 96 w 244"/>
                <a:gd name="T69" fmla="*/ 94 h 233"/>
                <a:gd name="T70" fmla="*/ 29 w 244"/>
                <a:gd name="T71" fmla="*/ 59 h 233"/>
                <a:gd name="T72" fmla="*/ 13 w 244"/>
                <a:gd name="T73" fmla="*/ 98 h 233"/>
                <a:gd name="T74" fmla="*/ 86 w 244"/>
                <a:gd name="T75" fmla="*/ 121 h 233"/>
                <a:gd name="T76" fmla="*/ 14 w 244"/>
                <a:gd name="T77" fmla="*/ 142 h 233"/>
                <a:gd name="T78" fmla="*/ 29 w 244"/>
                <a:gd name="T79" fmla="*/ 183 h 233"/>
                <a:gd name="T80" fmla="*/ 77 w 244"/>
                <a:gd name="T81" fmla="*/ 159 h 233"/>
                <a:gd name="T82" fmla="*/ 93 w 244"/>
                <a:gd name="T83" fmla="*/ 135 h 233"/>
                <a:gd name="T84" fmla="*/ 104 w 244"/>
                <a:gd name="T85" fmla="*/ 14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44" h="233">
                  <a:moveTo>
                    <a:pt x="104" y="144"/>
                  </a:moveTo>
                  <a:lnTo>
                    <a:pt x="148" y="144"/>
                  </a:lnTo>
                  <a:lnTo>
                    <a:pt x="161" y="152"/>
                  </a:lnTo>
                  <a:lnTo>
                    <a:pt x="102" y="152"/>
                  </a:lnTo>
                  <a:lnTo>
                    <a:pt x="79" y="225"/>
                  </a:lnTo>
                  <a:lnTo>
                    <a:pt x="76" y="233"/>
                  </a:lnTo>
                  <a:lnTo>
                    <a:pt x="76" y="233"/>
                  </a:lnTo>
                  <a:lnTo>
                    <a:pt x="66" y="228"/>
                  </a:lnTo>
                  <a:lnTo>
                    <a:pt x="55" y="221"/>
                  </a:lnTo>
                  <a:lnTo>
                    <a:pt x="45" y="214"/>
                  </a:lnTo>
                  <a:lnTo>
                    <a:pt x="36" y="206"/>
                  </a:lnTo>
                  <a:lnTo>
                    <a:pt x="27" y="197"/>
                  </a:lnTo>
                  <a:lnTo>
                    <a:pt x="20" y="187"/>
                  </a:lnTo>
                  <a:lnTo>
                    <a:pt x="14" y="177"/>
                  </a:lnTo>
                  <a:lnTo>
                    <a:pt x="9" y="166"/>
                  </a:lnTo>
                  <a:lnTo>
                    <a:pt x="9" y="166"/>
                  </a:lnTo>
                  <a:lnTo>
                    <a:pt x="5" y="156"/>
                  </a:lnTo>
                  <a:lnTo>
                    <a:pt x="2" y="144"/>
                  </a:lnTo>
                  <a:lnTo>
                    <a:pt x="0" y="132"/>
                  </a:lnTo>
                  <a:lnTo>
                    <a:pt x="0" y="121"/>
                  </a:lnTo>
                  <a:lnTo>
                    <a:pt x="1" y="108"/>
                  </a:lnTo>
                  <a:lnTo>
                    <a:pt x="2" y="96"/>
                  </a:lnTo>
                  <a:lnTo>
                    <a:pt x="5" y="85"/>
                  </a:lnTo>
                  <a:lnTo>
                    <a:pt x="9" y="74"/>
                  </a:lnTo>
                  <a:lnTo>
                    <a:pt x="9" y="74"/>
                  </a:lnTo>
                  <a:lnTo>
                    <a:pt x="14" y="63"/>
                  </a:lnTo>
                  <a:lnTo>
                    <a:pt x="21" y="53"/>
                  </a:lnTo>
                  <a:lnTo>
                    <a:pt x="28" y="43"/>
                  </a:lnTo>
                  <a:lnTo>
                    <a:pt x="36" y="34"/>
                  </a:lnTo>
                  <a:lnTo>
                    <a:pt x="46" y="26"/>
                  </a:lnTo>
                  <a:lnTo>
                    <a:pt x="56" y="19"/>
                  </a:lnTo>
                  <a:lnTo>
                    <a:pt x="67" y="12"/>
                  </a:lnTo>
                  <a:lnTo>
                    <a:pt x="77" y="7"/>
                  </a:lnTo>
                  <a:lnTo>
                    <a:pt x="77" y="7"/>
                  </a:lnTo>
                  <a:lnTo>
                    <a:pt x="87" y="5"/>
                  </a:lnTo>
                  <a:lnTo>
                    <a:pt x="96" y="2"/>
                  </a:lnTo>
                  <a:lnTo>
                    <a:pt x="107" y="0"/>
                  </a:lnTo>
                  <a:lnTo>
                    <a:pt x="116" y="0"/>
                  </a:lnTo>
                  <a:lnTo>
                    <a:pt x="127" y="0"/>
                  </a:lnTo>
                  <a:lnTo>
                    <a:pt x="137" y="0"/>
                  </a:lnTo>
                  <a:lnTo>
                    <a:pt x="146" y="2"/>
                  </a:lnTo>
                  <a:lnTo>
                    <a:pt x="156" y="5"/>
                  </a:lnTo>
                  <a:lnTo>
                    <a:pt x="156" y="5"/>
                  </a:lnTo>
                  <a:lnTo>
                    <a:pt x="166" y="8"/>
                  </a:lnTo>
                  <a:lnTo>
                    <a:pt x="177" y="13"/>
                  </a:lnTo>
                  <a:lnTo>
                    <a:pt x="186" y="19"/>
                  </a:lnTo>
                  <a:lnTo>
                    <a:pt x="196" y="25"/>
                  </a:lnTo>
                  <a:lnTo>
                    <a:pt x="205" y="33"/>
                  </a:lnTo>
                  <a:lnTo>
                    <a:pt x="213" y="41"/>
                  </a:lnTo>
                  <a:lnTo>
                    <a:pt x="220" y="49"/>
                  </a:lnTo>
                  <a:lnTo>
                    <a:pt x="226" y="59"/>
                  </a:lnTo>
                  <a:lnTo>
                    <a:pt x="226" y="59"/>
                  </a:lnTo>
                  <a:lnTo>
                    <a:pt x="232" y="70"/>
                  </a:lnTo>
                  <a:lnTo>
                    <a:pt x="237" y="82"/>
                  </a:lnTo>
                  <a:lnTo>
                    <a:pt x="240" y="94"/>
                  </a:lnTo>
                  <a:lnTo>
                    <a:pt x="243" y="107"/>
                  </a:lnTo>
                  <a:lnTo>
                    <a:pt x="244" y="119"/>
                  </a:lnTo>
                  <a:lnTo>
                    <a:pt x="243" y="132"/>
                  </a:lnTo>
                  <a:lnTo>
                    <a:pt x="241" y="145"/>
                  </a:lnTo>
                  <a:lnTo>
                    <a:pt x="238" y="157"/>
                  </a:lnTo>
                  <a:lnTo>
                    <a:pt x="238" y="157"/>
                  </a:lnTo>
                  <a:lnTo>
                    <a:pt x="232" y="173"/>
                  </a:lnTo>
                  <a:lnTo>
                    <a:pt x="223" y="188"/>
                  </a:lnTo>
                  <a:lnTo>
                    <a:pt x="212" y="202"/>
                  </a:lnTo>
                  <a:lnTo>
                    <a:pt x="206" y="210"/>
                  </a:lnTo>
                  <a:lnTo>
                    <a:pt x="199" y="215"/>
                  </a:lnTo>
                  <a:lnTo>
                    <a:pt x="196" y="210"/>
                  </a:lnTo>
                  <a:lnTo>
                    <a:pt x="166" y="162"/>
                  </a:lnTo>
                  <a:lnTo>
                    <a:pt x="211" y="186"/>
                  </a:lnTo>
                  <a:lnTo>
                    <a:pt x="211" y="186"/>
                  </a:lnTo>
                  <a:lnTo>
                    <a:pt x="212" y="186"/>
                  </a:lnTo>
                  <a:lnTo>
                    <a:pt x="152" y="135"/>
                  </a:lnTo>
                  <a:lnTo>
                    <a:pt x="229" y="146"/>
                  </a:lnTo>
                  <a:lnTo>
                    <a:pt x="229" y="146"/>
                  </a:lnTo>
                  <a:lnTo>
                    <a:pt x="230" y="146"/>
                  </a:lnTo>
                  <a:lnTo>
                    <a:pt x="229" y="146"/>
                  </a:lnTo>
                  <a:lnTo>
                    <a:pt x="157" y="121"/>
                  </a:lnTo>
                  <a:lnTo>
                    <a:pt x="232" y="103"/>
                  </a:lnTo>
                  <a:lnTo>
                    <a:pt x="232" y="103"/>
                  </a:lnTo>
                  <a:lnTo>
                    <a:pt x="232" y="102"/>
                  </a:lnTo>
                  <a:lnTo>
                    <a:pt x="156" y="108"/>
                  </a:lnTo>
                  <a:lnTo>
                    <a:pt x="210" y="67"/>
                  </a:lnTo>
                  <a:lnTo>
                    <a:pt x="216" y="62"/>
                  </a:lnTo>
                  <a:lnTo>
                    <a:pt x="216" y="62"/>
                  </a:lnTo>
                  <a:lnTo>
                    <a:pt x="214" y="62"/>
                  </a:lnTo>
                  <a:lnTo>
                    <a:pt x="158" y="91"/>
                  </a:lnTo>
                  <a:lnTo>
                    <a:pt x="148" y="96"/>
                  </a:lnTo>
                  <a:lnTo>
                    <a:pt x="185" y="30"/>
                  </a:lnTo>
                  <a:lnTo>
                    <a:pt x="185" y="30"/>
                  </a:lnTo>
                  <a:lnTo>
                    <a:pt x="184" y="30"/>
                  </a:lnTo>
                  <a:lnTo>
                    <a:pt x="136" y="88"/>
                  </a:lnTo>
                  <a:lnTo>
                    <a:pt x="145" y="13"/>
                  </a:lnTo>
                  <a:lnTo>
                    <a:pt x="145" y="13"/>
                  </a:lnTo>
                  <a:lnTo>
                    <a:pt x="144" y="13"/>
                  </a:lnTo>
                  <a:lnTo>
                    <a:pt x="122" y="85"/>
                  </a:lnTo>
                  <a:lnTo>
                    <a:pt x="116" y="62"/>
                  </a:lnTo>
                  <a:lnTo>
                    <a:pt x="103" y="11"/>
                  </a:lnTo>
                  <a:lnTo>
                    <a:pt x="103" y="11"/>
                  </a:lnTo>
                  <a:lnTo>
                    <a:pt x="102" y="11"/>
                  </a:lnTo>
                  <a:lnTo>
                    <a:pt x="103" y="16"/>
                  </a:lnTo>
                  <a:lnTo>
                    <a:pt x="108" y="88"/>
                  </a:lnTo>
                  <a:lnTo>
                    <a:pt x="61" y="28"/>
                  </a:lnTo>
                  <a:lnTo>
                    <a:pt x="61" y="28"/>
                  </a:lnTo>
                  <a:lnTo>
                    <a:pt x="61" y="28"/>
                  </a:lnTo>
                  <a:lnTo>
                    <a:pt x="96" y="94"/>
                  </a:lnTo>
                  <a:lnTo>
                    <a:pt x="30" y="59"/>
                  </a:lnTo>
                  <a:lnTo>
                    <a:pt x="30" y="59"/>
                  </a:lnTo>
                  <a:lnTo>
                    <a:pt x="29" y="59"/>
                  </a:lnTo>
                  <a:lnTo>
                    <a:pt x="82" y="102"/>
                  </a:lnTo>
                  <a:lnTo>
                    <a:pt x="88" y="107"/>
                  </a:lnTo>
                  <a:lnTo>
                    <a:pt x="13" y="98"/>
                  </a:lnTo>
                  <a:lnTo>
                    <a:pt x="13" y="98"/>
                  </a:lnTo>
                  <a:lnTo>
                    <a:pt x="13" y="99"/>
                  </a:lnTo>
                  <a:lnTo>
                    <a:pt x="86" y="121"/>
                  </a:lnTo>
                  <a:lnTo>
                    <a:pt x="14" y="142"/>
                  </a:lnTo>
                  <a:lnTo>
                    <a:pt x="14" y="142"/>
                  </a:lnTo>
                  <a:lnTo>
                    <a:pt x="14" y="142"/>
                  </a:lnTo>
                  <a:lnTo>
                    <a:pt x="88" y="133"/>
                  </a:lnTo>
                  <a:lnTo>
                    <a:pt x="29" y="183"/>
                  </a:lnTo>
                  <a:lnTo>
                    <a:pt x="29" y="183"/>
                  </a:lnTo>
                  <a:lnTo>
                    <a:pt x="29" y="184"/>
                  </a:lnTo>
                  <a:lnTo>
                    <a:pt x="30" y="183"/>
                  </a:lnTo>
                  <a:lnTo>
                    <a:pt x="77" y="159"/>
                  </a:lnTo>
                  <a:lnTo>
                    <a:pt x="88" y="142"/>
                  </a:lnTo>
                  <a:lnTo>
                    <a:pt x="101" y="142"/>
                  </a:lnTo>
                  <a:lnTo>
                    <a:pt x="93" y="135"/>
                  </a:lnTo>
                  <a:lnTo>
                    <a:pt x="121" y="89"/>
                  </a:lnTo>
                  <a:lnTo>
                    <a:pt x="104" y="144"/>
                  </a:lnTo>
                  <a:lnTo>
                    <a:pt x="104" y="14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7" name="Freeform 84">
              <a:extLst>
                <a:ext uri="{FF2B5EF4-FFF2-40B4-BE49-F238E27FC236}">
                  <a16:creationId xmlns:a16="http://schemas.microsoft.com/office/drawing/2014/main" id="{34D9EB03-D3D7-421E-2D17-78C6447CBBD2}"/>
                </a:ext>
              </a:extLst>
            </p:cNvPr>
            <p:cNvSpPr>
              <a:spLocks/>
            </p:cNvSpPr>
            <p:nvPr userDrawn="1"/>
          </p:nvSpPr>
          <p:spPr bwMode="auto">
            <a:xfrm>
              <a:off x="6923088" y="4475163"/>
              <a:ext cx="387350" cy="369888"/>
            </a:xfrm>
            <a:custGeom>
              <a:avLst/>
              <a:gdLst>
                <a:gd name="T0" fmla="*/ 161 w 244"/>
                <a:gd name="T1" fmla="*/ 152 h 233"/>
                <a:gd name="T2" fmla="*/ 76 w 244"/>
                <a:gd name="T3" fmla="*/ 233 h 233"/>
                <a:gd name="T4" fmla="*/ 55 w 244"/>
                <a:gd name="T5" fmla="*/ 221 h 233"/>
                <a:gd name="T6" fmla="*/ 27 w 244"/>
                <a:gd name="T7" fmla="*/ 197 h 233"/>
                <a:gd name="T8" fmla="*/ 9 w 244"/>
                <a:gd name="T9" fmla="*/ 166 h 233"/>
                <a:gd name="T10" fmla="*/ 2 w 244"/>
                <a:gd name="T11" fmla="*/ 144 h 233"/>
                <a:gd name="T12" fmla="*/ 1 w 244"/>
                <a:gd name="T13" fmla="*/ 108 h 233"/>
                <a:gd name="T14" fmla="*/ 9 w 244"/>
                <a:gd name="T15" fmla="*/ 74 h 233"/>
                <a:gd name="T16" fmla="*/ 21 w 244"/>
                <a:gd name="T17" fmla="*/ 53 h 233"/>
                <a:gd name="T18" fmla="*/ 46 w 244"/>
                <a:gd name="T19" fmla="*/ 26 h 233"/>
                <a:gd name="T20" fmla="*/ 77 w 244"/>
                <a:gd name="T21" fmla="*/ 7 h 233"/>
                <a:gd name="T22" fmla="*/ 96 w 244"/>
                <a:gd name="T23" fmla="*/ 2 h 233"/>
                <a:gd name="T24" fmla="*/ 127 w 244"/>
                <a:gd name="T25" fmla="*/ 0 h 233"/>
                <a:gd name="T26" fmla="*/ 156 w 244"/>
                <a:gd name="T27" fmla="*/ 5 h 233"/>
                <a:gd name="T28" fmla="*/ 177 w 244"/>
                <a:gd name="T29" fmla="*/ 13 h 233"/>
                <a:gd name="T30" fmla="*/ 205 w 244"/>
                <a:gd name="T31" fmla="*/ 33 h 233"/>
                <a:gd name="T32" fmla="*/ 226 w 244"/>
                <a:gd name="T33" fmla="*/ 59 h 233"/>
                <a:gd name="T34" fmla="*/ 237 w 244"/>
                <a:gd name="T35" fmla="*/ 82 h 233"/>
                <a:gd name="T36" fmla="*/ 244 w 244"/>
                <a:gd name="T37" fmla="*/ 119 h 233"/>
                <a:gd name="T38" fmla="*/ 238 w 244"/>
                <a:gd name="T39" fmla="*/ 157 h 233"/>
                <a:gd name="T40" fmla="*/ 223 w 244"/>
                <a:gd name="T41" fmla="*/ 188 h 233"/>
                <a:gd name="T42" fmla="*/ 199 w 244"/>
                <a:gd name="T43" fmla="*/ 215 h 233"/>
                <a:gd name="T44" fmla="*/ 211 w 244"/>
                <a:gd name="T45" fmla="*/ 186 h 233"/>
                <a:gd name="T46" fmla="*/ 152 w 244"/>
                <a:gd name="T47" fmla="*/ 135 h 233"/>
                <a:gd name="T48" fmla="*/ 230 w 244"/>
                <a:gd name="T49" fmla="*/ 146 h 233"/>
                <a:gd name="T50" fmla="*/ 232 w 244"/>
                <a:gd name="T51" fmla="*/ 103 h 233"/>
                <a:gd name="T52" fmla="*/ 156 w 244"/>
                <a:gd name="T53" fmla="*/ 108 h 233"/>
                <a:gd name="T54" fmla="*/ 216 w 244"/>
                <a:gd name="T55" fmla="*/ 62 h 233"/>
                <a:gd name="T56" fmla="*/ 148 w 244"/>
                <a:gd name="T57" fmla="*/ 96 h 233"/>
                <a:gd name="T58" fmla="*/ 184 w 244"/>
                <a:gd name="T59" fmla="*/ 30 h 233"/>
                <a:gd name="T60" fmla="*/ 145 w 244"/>
                <a:gd name="T61" fmla="*/ 13 h 233"/>
                <a:gd name="T62" fmla="*/ 116 w 244"/>
                <a:gd name="T63" fmla="*/ 62 h 233"/>
                <a:gd name="T64" fmla="*/ 102 w 244"/>
                <a:gd name="T65" fmla="*/ 11 h 233"/>
                <a:gd name="T66" fmla="*/ 61 w 244"/>
                <a:gd name="T67" fmla="*/ 28 h 233"/>
                <a:gd name="T68" fmla="*/ 96 w 244"/>
                <a:gd name="T69" fmla="*/ 94 h 233"/>
                <a:gd name="T70" fmla="*/ 29 w 244"/>
                <a:gd name="T71" fmla="*/ 59 h 233"/>
                <a:gd name="T72" fmla="*/ 13 w 244"/>
                <a:gd name="T73" fmla="*/ 98 h 233"/>
                <a:gd name="T74" fmla="*/ 86 w 244"/>
                <a:gd name="T75" fmla="*/ 121 h 233"/>
                <a:gd name="T76" fmla="*/ 14 w 244"/>
                <a:gd name="T77" fmla="*/ 142 h 233"/>
                <a:gd name="T78" fmla="*/ 29 w 244"/>
                <a:gd name="T79" fmla="*/ 183 h 233"/>
                <a:gd name="T80" fmla="*/ 77 w 244"/>
                <a:gd name="T81" fmla="*/ 159 h 233"/>
                <a:gd name="T82" fmla="*/ 93 w 244"/>
                <a:gd name="T83" fmla="*/ 135 h 233"/>
                <a:gd name="T84" fmla="*/ 104 w 244"/>
                <a:gd name="T85" fmla="*/ 14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44" h="233">
                  <a:moveTo>
                    <a:pt x="104" y="144"/>
                  </a:moveTo>
                  <a:lnTo>
                    <a:pt x="148" y="144"/>
                  </a:lnTo>
                  <a:lnTo>
                    <a:pt x="161" y="152"/>
                  </a:lnTo>
                  <a:lnTo>
                    <a:pt x="102" y="152"/>
                  </a:lnTo>
                  <a:lnTo>
                    <a:pt x="79" y="225"/>
                  </a:lnTo>
                  <a:lnTo>
                    <a:pt x="76" y="233"/>
                  </a:lnTo>
                  <a:lnTo>
                    <a:pt x="76" y="233"/>
                  </a:lnTo>
                  <a:lnTo>
                    <a:pt x="66" y="228"/>
                  </a:lnTo>
                  <a:lnTo>
                    <a:pt x="55" y="221"/>
                  </a:lnTo>
                  <a:lnTo>
                    <a:pt x="45" y="214"/>
                  </a:lnTo>
                  <a:lnTo>
                    <a:pt x="36" y="206"/>
                  </a:lnTo>
                  <a:lnTo>
                    <a:pt x="27" y="197"/>
                  </a:lnTo>
                  <a:lnTo>
                    <a:pt x="20" y="187"/>
                  </a:lnTo>
                  <a:lnTo>
                    <a:pt x="14" y="177"/>
                  </a:lnTo>
                  <a:lnTo>
                    <a:pt x="9" y="166"/>
                  </a:lnTo>
                  <a:lnTo>
                    <a:pt x="9" y="166"/>
                  </a:lnTo>
                  <a:lnTo>
                    <a:pt x="5" y="156"/>
                  </a:lnTo>
                  <a:lnTo>
                    <a:pt x="2" y="144"/>
                  </a:lnTo>
                  <a:lnTo>
                    <a:pt x="0" y="132"/>
                  </a:lnTo>
                  <a:lnTo>
                    <a:pt x="0" y="121"/>
                  </a:lnTo>
                  <a:lnTo>
                    <a:pt x="1" y="108"/>
                  </a:lnTo>
                  <a:lnTo>
                    <a:pt x="2" y="96"/>
                  </a:lnTo>
                  <a:lnTo>
                    <a:pt x="5" y="85"/>
                  </a:lnTo>
                  <a:lnTo>
                    <a:pt x="9" y="74"/>
                  </a:lnTo>
                  <a:lnTo>
                    <a:pt x="9" y="74"/>
                  </a:lnTo>
                  <a:lnTo>
                    <a:pt x="14" y="63"/>
                  </a:lnTo>
                  <a:lnTo>
                    <a:pt x="21" y="53"/>
                  </a:lnTo>
                  <a:lnTo>
                    <a:pt x="28" y="43"/>
                  </a:lnTo>
                  <a:lnTo>
                    <a:pt x="36" y="34"/>
                  </a:lnTo>
                  <a:lnTo>
                    <a:pt x="46" y="26"/>
                  </a:lnTo>
                  <a:lnTo>
                    <a:pt x="56" y="19"/>
                  </a:lnTo>
                  <a:lnTo>
                    <a:pt x="67" y="12"/>
                  </a:lnTo>
                  <a:lnTo>
                    <a:pt x="77" y="7"/>
                  </a:lnTo>
                  <a:lnTo>
                    <a:pt x="77" y="7"/>
                  </a:lnTo>
                  <a:lnTo>
                    <a:pt x="87" y="5"/>
                  </a:lnTo>
                  <a:lnTo>
                    <a:pt x="96" y="2"/>
                  </a:lnTo>
                  <a:lnTo>
                    <a:pt x="107" y="0"/>
                  </a:lnTo>
                  <a:lnTo>
                    <a:pt x="116" y="0"/>
                  </a:lnTo>
                  <a:lnTo>
                    <a:pt x="127" y="0"/>
                  </a:lnTo>
                  <a:lnTo>
                    <a:pt x="137" y="0"/>
                  </a:lnTo>
                  <a:lnTo>
                    <a:pt x="146" y="2"/>
                  </a:lnTo>
                  <a:lnTo>
                    <a:pt x="156" y="5"/>
                  </a:lnTo>
                  <a:lnTo>
                    <a:pt x="156" y="5"/>
                  </a:lnTo>
                  <a:lnTo>
                    <a:pt x="166" y="8"/>
                  </a:lnTo>
                  <a:lnTo>
                    <a:pt x="177" y="13"/>
                  </a:lnTo>
                  <a:lnTo>
                    <a:pt x="186" y="19"/>
                  </a:lnTo>
                  <a:lnTo>
                    <a:pt x="196" y="25"/>
                  </a:lnTo>
                  <a:lnTo>
                    <a:pt x="205" y="33"/>
                  </a:lnTo>
                  <a:lnTo>
                    <a:pt x="213" y="41"/>
                  </a:lnTo>
                  <a:lnTo>
                    <a:pt x="220" y="49"/>
                  </a:lnTo>
                  <a:lnTo>
                    <a:pt x="226" y="59"/>
                  </a:lnTo>
                  <a:lnTo>
                    <a:pt x="226" y="59"/>
                  </a:lnTo>
                  <a:lnTo>
                    <a:pt x="232" y="70"/>
                  </a:lnTo>
                  <a:lnTo>
                    <a:pt x="237" y="82"/>
                  </a:lnTo>
                  <a:lnTo>
                    <a:pt x="240" y="94"/>
                  </a:lnTo>
                  <a:lnTo>
                    <a:pt x="243" y="107"/>
                  </a:lnTo>
                  <a:lnTo>
                    <a:pt x="244" y="119"/>
                  </a:lnTo>
                  <a:lnTo>
                    <a:pt x="243" y="132"/>
                  </a:lnTo>
                  <a:lnTo>
                    <a:pt x="241" y="145"/>
                  </a:lnTo>
                  <a:lnTo>
                    <a:pt x="238" y="157"/>
                  </a:lnTo>
                  <a:lnTo>
                    <a:pt x="238" y="157"/>
                  </a:lnTo>
                  <a:lnTo>
                    <a:pt x="232" y="173"/>
                  </a:lnTo>
                  <a:lnTo>
                    <a:pt x="223" y="188"/>
                  </a:lnTo>
                  <a:lnTo>
                    <a:pt x="212" y="202"/>
                  </a:lnTo>
                  <a:lnTo>
                    <a:pt x="206" y="210"/>
                  </a:lnTo>
                  <a:lnTo>
                    <a:pt x="199" y="215"/>
                  </a:lnTo>
                  <a:lnTo>
                    <a:pt x="196" y="210"/>
                  </a:lnTo>
                  <a:lnTo>
                    <a:pt x="166" y="162"/>
                  </a:lnTo>
                  <a:lnTo>
                    <a:pt x="211" y="186"/>
                  </a:lnTo>
                  <a:lnTo>
                    <a:pt x="211" y="186"/>
                  </a:lnTo>
                  <a:lnTo>
                    <a:pt x="212" y="186"/>
                  </a:lnTo>
                  <a:lnTo>
                    <a:pt x="152" y="135"/>
                  </a:lnTo>
                  <a:lnTo>
                    <a:pt x="229" y="146"/>
                  </a:lnTo>
                  <a:lnTo>
                    <a:pt x="229" y="146"/>
                  </a:lnTo>
                  <a:lnTo>
                    <a:pt x="230" y="146"/>
                  </a:lnTo>
                  <a:lnTo>
                    <a:pt x="229" y="146"/>
                  </a:lnTo>
                  <a:lnTo>
                    <a:pt x="157" y="121"/>
                  </a:lnTo>
                  <a:lnTo>
                    <a:pt x="232" y="103"/>
                  </a:lnTo>
                  <a:lnTo>
                    <a:pt x="232" y="103"/>
                  </a:lnTo>
                  <a:lnTo>
                    <a:pt x="232" y="102"/>
                  </a:lnTo>
                  <a:lnTo>
                    <a:pt x="156" y="108"/>
                  </a:lnTo>
                  <a:lnTo>
                    <a:pt x="210" y="67"/>
                  </a:lnTo>
                  <a:lnTo>
                    <a:pt x="216" y="62"/>
                  </a:lnTo>
                  <a:lnTo>
                    <a:pt x="216" y="62"/>
                  </a:lnTo>
                  <a:lnTo>
                    <a:pt x="214" y="62"/>
                  </a:lnTo>
                  <a:lnTo>
                    <a:pt x="158" y="91"/>
                  </a:lnTo>
                  <a:lnTo>
                    <a:pt x="148" y="96"/>
                  </a:lnTo>
                  <a:lnTo>
                    <a:pt x="185" y="30"/>
                  </a:lnTo>
                  <a:lnTo>
                    <a:pt x="185" y="30"/>
                  </a:lnTo>
                  <a:lnTo>
                    <a:pt x="184" y="30"/>
                  </a:lnTo>
                  <a:lnTo>
                    <a:pt x="136" y="88"/>
                  </a:lnTo>
                  <a:lnTo>
                    <a:pt x="145" y="13"/>
                  </a:lnTo>
                  <a:lnTo>
                    <a:pt x="145" y="13"/>
                  </a:lnTo>
                  <a:lnTo>
                    <a:pt x="144" y="13"/>
                  </a:lnTo>
                  <a:lnTo>
                    <a:pt x="122" y="85"/>
                  </a:lnTo>
                  <a:lnTo>
                    <a:pt x="116" y="62"/>
                  </a:lnTo>
                  <a:lnTo>
                    <a:pt x="103" y="11"/>
                  </a:lnTo>
                  <a:lnTo>
                    <a:pt x="103" y="11"/>
                  </a:lnTo>
                  <a:lnTo>
                    <a:pt x="102" y="11"/>
                  </a:lnTo>
                  <a:lnTo>
                    <a:pt x="103" y="16"/>
                  </a:lnTo>
                  <a:lnTo>
                    <a:pt x="108" y="88"/>
                  </a:lnTo>
                  <a:lnTo>
                    <a:pt x="61" y="28"/>
                  </a:lnTo>
                  <a:lnTo>
                    <a:pt x="61" y="28"/>
                  </a:lnTo>
                  <a:lnTo>
                    <a:pt x="61" y="28"/>
                  </a:lnTo>
                  <a:lnTo>
                    <a:pt x="96" y="94"/>
                  </a:lnTo>
                  <a:lnTo>
                    <a:pt x="30" y="59"/>
                  </a:lnTo>
                  <a:lnTo>
                    <a:pt x="30" y="59"/>
                  </a:lnTo>
                  <a:lnTo>
                    <a:pt x="29" y="59"/>
                  </a:lnTo>
                  <a:lnTo>
                    <a:pt x="82" y="102"/>
                  </a:lnTo>
                  <a:lnTo>
                    <a:pt x="88" y="107"/>
                  </a:lnTo>
                  <a:lnTo>
                    <a:pt x="13" y="98"/>
                  </a:lnTo>
                  <a:lnTo>
                    <a:pt x="13" y="98"/>
                  </a:lnTo>
                  <a:lnTo>
                    <a:pt x="13" y="99"/>
                  </a:lnTo>
                  <a:lnTo>
                    <a:pt x="86" y="121"/>
                  </a:lnTo>
                  <a:lnTo>
                    <a:pt x="14" y="142"/>
                  </a:lnTo>
                  <a:lnTo>
                    <a:pt x="14" y="142"/>
                  </a:lnTo>
                  <a:lnTo>
                    <a:pt x="14" y="142"/>
                  </a:lnTo>
                  <a:lnTo>
                    <a:pt x="88" y="133"/>
                  </a:lnTo>
                  <a:lnTo>
                    <a:pt x="29" y="183"/>
                  </a:lnTo>
                  <a:lnTo>
                    <a:pt x="29" y="183"/>
                  </a:lnTo>
                  <a:lnTo>
                    <a:pt x="29" y="184"/>
                  </a:lnTo>
                  <a:lnTo>
                    <a:pt x="30" y="183"/>
                  </a:lnTo>
                  <a:lnTo>
                    <a:pt x="77" y="159"/>
                  </a:lnTo>
                  <a:lnTo>
                    <a:pt x="88" y="142"/>
                  </a:lnTo>
                  <a:lnTo>
                    <a:pt x="101" y="142"/>
                  </a:lnTo>
                  <a:lnTo>
                    <a:pt x="93" y="135"/>
                  </a:lnTo>
                  <a:lnTo>
                    <a:pt x="121" y="89"/>
                  </a:lnTo>
                  <a:lnTo>
                    <a:pt x="104" y="144"/>
                  </a:lnTo>
                  <a:lnTo>
                    <a:pt x="104" y="14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8" name="Freeform 85">
              <a:extLst>
                <a:ext uri="{FF2B5EF4-FFF2-40B4-BE49-F238E27FC236}">
                  <a16:creationId xmlns:a16="http://schemas.microsoft.com/office/drawing/2014/main" id="{A65E42AE-BA5B-8A34-0487-7C292534AC74}"/>
                </a:ext>
              </a:extLst>
            </p:cNvPr>
            <p:cNvSpPr>
              <a:spLocks/>
            </p:cNvSpPr>
            <p:nvPr userDrawn="1"/>
          </p:nvSpPr>
          <p:spPr bwMode="auto">
            <a:xfrm>
              <a:off x="7337426" y="4533901"/>
              <a:ext cx="265113" cy="266700"/>
            </a:xfrm>
            <a:custGeom>
              <a:avLst/>
              <a:gdLst>
                <a:gd name="T0" fmla="*/ 59 w 167"/>
                <a:gd name="T1" fmla="*/ 168 h 168"/>
                <a:gd name="T2" fmla="*/ 0 w 167"/>
                <a:gd name="T3" fmla="*/ 168 h 168"/>
                <a:gd name="T4" fmla="*/ 47 w 167"/>
                <a:gd name="T5" fmla="*/ 0 h 168"/>
                <a:gd name="T6" fmla="*/ 167 w 167"/>
                <a:gd name="T7" fmla="*/ 0 h 168"/>
                <a:gd name="T8" fmla="*/ 156 w 167"/>
                <a:gd name="T9" fmla="*/ 40 h 168"/>
                <a:gd name="T10" fmla="*/ 94 w 167"/>
                <a:gd name="T11" fmla="*/ 40 h 168"/>
                <a:gd name="T12" fmla="*/ 87 w 167"/>
                <a:gd name="T13" fmla="*/ 68 h 168"/>
                <a:gd name="T14" fmla="*/ 148 w 167"/>
                <a:gd name="T15" fmla="*/ 68 h 168"/>
                <a:gd name="T16" fmla="*/ 137 w 167"/>
                <a:gd name="T17" fmla="*/ 106 h 168"/>
                <a:gd name="T18" fmla="*/ 76 w 167"/>
                <a:gd name="T19" fmla="*/ 106 h 168"/>
                <a:gd name="T20" fmla="*/ 59 w 167"/>
                <a:gd name="T21" fmla="*/ 168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7" h="168">
                  <a:moveTo>
                    <a:pt x="59" y="168"/>
                  </a:moveTo>
                  <a:lnTo>
                    <a:pt x="0" y="168"/>
                  </a:lnTo>
                  <a:lnTo>
                    <a:pt x="47" y="0"/>
                  </a:lnTo>
                  <a:lnTo>
                    <a:pt x="167" y="0"/>
                  </a:lnTo>
                  <a:lnTo>
                    <a:pt x="156" y="40"/>
                  </a:lnTo>
                  <a:lnTo>
                    <a:pt x="94" y="40"/>
                  </a:lnTo>
                  <a:lnTo>
                    <a:pt x="87" y="68"/>
                  </a:lnTo>
                  <a:lnTo>
                    <a:pt x="148" y="68"/>
                  </a:lnTo>
                  <a:lnTo>
                    <a:pt x="137" y="106"/>
                  </a:lnTo>
                  <a:lnTo>
                    <a:pt x="76" y="106"/>
                  </a:lnTo>
                  <a:lnTo>
                    <a:pt x="59" y="16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9" name="Freeform 86">
              <a:extLst>
                <a:ext uri="{FF2B5EF4-FFF2-40B4-BE49-F238E27FC236}">
                  <a16:creationId xmlns:a16="http://schemas.microsoft.com/office/drawing/2014/main" id="{2AE33B48-53AD-343B-19E2-74576848BC95}"/>
                </a:ext>
              </a:extLst>
            </p:cNvPr>
            <p:cNvSpPr>
              <a:spLocks noEditPoints="1"/>
            </p:cNvSpPr>
            <p:nvPr userDrawn="1"/>
          </p:nvSpPr>
          <p:spPr bwMode="auto">
            <a:xfrm>
              <a:off x="7553326" y="4533901"/>
              <a:ext cx="166688" cy="266700"/>
            </a:xfrm>
            <a:custGeom>
              <a:avLst/>
              <a:gdLst>
                <a:gd name="T0" fmla="*/ 58 w 105"/>
                <a:gd name="T1" fmla="*/ 168 h 168"/>
                <a:gd name="T2" fmla="*/ 0 w 105"/>
                <a:gd name="T3" fmla="*/ 168 h 168"/>
                <a:gd name="T4" fmla="*/ 34 w 105"/>
                <a:gd name="T5" fmla="*/ 46 h 168"/>
                <a:gd name="T6" fmla="*/ 93 w 105"/>
                <a:gd name="T7" fmla="*/ 46 h 168"/>
                <a:gd name="T8" fmla="*/ 58 w 105"/>
                <a:gd name="T9" fmla="*/ 168 h 168"/>
                <a:gd name="T10" fmla="*/ 95 w 105"/>
                <a:gd name="T11" fmla="*/ 34 h 168"/>
                <a:gd name="T12" fmla="*/ 38 w 105"/>
                <a:gd name="T13" fmla="*/ 34 h 168"/>
                <a:gd name="T14" fmla="*/ 47 w 105"/>
                <a:gd name="T15" fmla="*/ 0 h 168"/>
                <a:gd name="T16" fmla="*/ 105 w 105"/>
                <a:gd name="T17" fmla="*/ 0 h 168"/>
                <a:gd name="T18" fmla="*/ 95 w 105"/>
                <a:gd name="T19" fmla="*/ 34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5" h="168">
                  <a:moveTo>
                    <a:pt x="58" y="168"/>
                  </a:moveTo>
                  <a:lnTo>
                    <a:pt x="0" y="168"/>
                  </a:lnTo>
                  <a:lnTo>
                    <a:pt x="34" y="46"/>
                  </a:lnTo>
                  <a:lnTo>
                    <a:pt x="93" y="46"/>
                  </a:lnTo>
                  <a:lnTo>
                    <a:pt x="58" y="168"/>
                  </a:lnTo>
                  <a:close/>
                  <a:moveTo>
                    <a:pt x="95" y="34"/>
                  </a:moveTo>
                  <a:lnTo>
                    <a:pt x="38" y="34"/>
                  </a:lnTo>
                  <a:lnTo>
                    <a:pt x="47" y="0"/>
                  </a:lnTo>
                  <a:lnTo>
                    <a:pt x="105" y="0"/>
                  </a:lnTo>
                  <a:lnTo>
                    <a:pt x="95" y="3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10" name="Freeform 87">
              <a:extLst>
                <a:ext uri="{FF2B5EF4-FFF2-40B4-BE49-F238E27FC236}">
                  <a16:creationId xmlns:a16="http://schemas.microsoft.com/office/drawing/2014/main" id="{F4FA6D72-7F4D-8C92-EE14-CEBE8D59D55A}"/>
                </a:ext>
              </a:extLst>
            </p:cNvPr>
            <p:cNvSpPr>
              <a:spLocks noEditPoints="1"/>
            </p:cNvSpPr>
            <p:nvPr userDrawn="1"/>
          </p:nvSpPr>
          <p:spPr bwMode="auto">
            <a:xfrm>
              <a:off x="7685088" y="4533901"/>
              <a:ext cx="273050" cy="269875"/>
            </a:xfrm>
            <a:custGeom>
              <a:avLst/>
              <a:gdLst>
                <a:gd name="T0" fmla="*/ 125 w 172"/>
                <a:gd name="T1" fmla="*/ 168 h 170"/>
                <a:gd name="T2" fmla="*/ 68 w 172"/>
                <a:gd name="T3" fmla="*/ 168 h 170"/>
                <a:gd name="T4" fmla="*/ 72 w 172"/>
                <a:gd name="T5" fmla="*/ 154 h 170"/>
                <a:gd name="T6" fmla="*/ 72 w 172"/>
                <a:gd name="T7" fmla="*/ 154 h 170"/>
                <a:gd name="T8" fmla="*/ 64 w 172"/>
                <a:gd name="T9" fmla="*/ 161 h 170"/>
                <a:gd name="T10" fmla="*/ 54 w 172"/>
                <a:gd name="T11" fmla="*/ 165 h 170"/>
                <a:gd name="T12" fmla="*/ 44 w 172"/>
                <a:gd name="T13" fmla="*/ 169 h 170"/>
                <a:gd name="T14" fmla="*/ 31 w 172"/>
                <a:gd name="T15" fmla="*/ 170 h 170"/>
                <a:gd name="T16" fmla="*/ 31 w 172"/>
                <a:gd name="T17" fmla="*/ 170 h 170"/>
                <a:gd name="T18" fmla="*/ 24 w 172"/>
                <a:gd name="T19" fmla="*/ 170 h 170"/>
                <a:gd name="T20" fmla="*/ 18 w 172"/>
                <a:gd name="T21" fmla="*/ 169 h 170"/>
                <a:gd name="T22" fmla="*/ 12 w 172"/>
                <a:gd name="T23" fmla="*/ 167 h 170"/>
                <a:gd name="T24" fmla="*/ 9 w 172"/>
                <a:gd name="T25" fmla="*/ 163 h 170"/>
                <a:gd name="T26" fmla="*/ 5 w 172"/>
                <a:gd name="T27" fmla="*/ 160 h 170"/>
                <a:gd name="T28" fmla="*/ 2 w 172"/>
                <a:gd name="T29" fmla="*/ 155 h 170"/>
                <a:gd name="T30" fmla="*/ 0 w 172"/>
                <a:gd name="T31" fmla="*/ 149 h 170"/>
                <a:gd name="T32" fmla="*/ 0 w 172"/>
                <a:gd name="T33" fmla="*/ 142 h 170"/>
                <a:gd name="T34" fmla="*/ 0 w 172"/>
                <a:gd name="T35" fmla="*/ 142 h 170"/>
                <a:gd name="T36" fmla="*/ 2 w 172"/>
                <a:gd name="T37" fmla="*/ 126 h 170"/>
                <a:gd name="T38" fmla="*/ 5 w 172"/>
                <a:gd name="T39" fmla="*/ 106 h 170"/>
                <a:gd name="T40" fmla="*/ 12 w 172"/>
                <a:gd name="T41" fmla="*/ 86 h 170"/>
                <a:gd name="T42" fmla="*/ 20 w 172"/>
                <a:gd name="T43" fmla="*/ 68 h 170"/>
                <a:gd name="T44" fmla="*/ 20 w 172"/>
                <a:gd name="T45" fmla="*/ 68 h 170"/>
                <a:gd name="T46" fmla="*/ 24 w 172"/>
                <a:gd name="T47" fmla="*/ 62 h 170"/>
                <a:gd name="T48" fmla="*/ 29 w 172"/>
                <a:gd name="T49" fmla="*/ 58 h 170"/>
                <a:gd name="T50" fmla="*/ 33 w 172"/>
                <a:gd name="T51" fmla="*/ 53 h 170"/>
                <a:gd name="T52" fmla="*/ 39 w 172"/>
                <a:gd name="T53" fmla="*/ 50 h 170"/>
                <a:gd name="T54" fmla="*/ 45 w 172"/>
                <a:gd name="T55" fmla="*/ 47 h 170"/>
                <a:gd name="T56" fmla="*/ 51 w 172"/>
                <a:gd name="T57" fmla="*/ 45 h 170"/>
                <a:gd name="T58" fmla="*/ 58 w 172"/>
                <a:gd name="T59" fmla="*/ 44 h 170"/>
                <a:gd name="T60" fmla="*/ 65 w 172"/>
                <a:gd name="T61" fmla="*/ 44 h 170"/>
                <a:gd name="T62" fmla="*/ 65 w 172"/>
                <a:gd name="T63" fmla="*/ 44 h 170"/>
                <a:gd name="T64" fmla="*/ 77 w 172"/>
                <a:gd name="T65" fmla="*/ 45 h 170"/>
                <a:gd name="T66" fmla="*/ 86 w 172"/>
                <a:gd name="T67" fmla="*/ 48 h 170"/>
                <a:gd name="T68" fmla="*/ 93 w 172"/>
                <a:gd name="T69" fmla="*/ 53 h 170"/>
                <a:gd name="T70" fmla="*/ 98 w 172"/>
                <a:gd name="T71" fmla="*/ 60 h 170"/>
                <a:gd name="T72" fmla="*/ 114 w 172"/>
                <a:gd name="T73" fmla="*/ 0 h 170"/>
                <a:gd name="T74" fmla="*/ 172 w 172"/>
                <a:gd name="T75" fmla="*/ 0 h 170"/>
                <a:gd name="T76" fmla="*/ 125 w 172"/>
                <a:gd name="T77" fmla="*/ 168 h 170"/>
                <a:gd name="T78" fmla="*/ 81 w 172"/>
                <a:gd name="T79" fmla="*/ 82 h 170"/>
                <a:gd name="T80" fmla="*/ 81 w 172"/>
                <a:gd name="T81" fmla="*/ 82 h 170"/>
                <a:gd name="T82" fmla="*/ 78 w 172"/>
                <a:gd name="T83" fmla="*/ 82 h 170"/>
                <a:gd name="T84" fmla="*/ 74 w 172"/>
                <a:gd name="T85" fmla="*/ 84 h 170"/>
                <a:gd name="T86" fmla="*/ 71 w 172"/>
                <a:gd name="T87" fmla="*/ 86 h 170"/>
                <a:gd name="T88" fmla="*/ 68 w 172"/>
                <a:gd name="T89" fmla="*/ 91 h 170"/>
                <a:gd name="T90" fmla="*/ 68 w 172"/>
                <a:gd name="T91" fmla="*/ 91 h 170"/>
                <a:gd name="T92" fmla="*/ 63 w 172"/>
                <a:gd name="T93" fmla="*/ 106 h 170"/>
                <a:gd name="T94" fmla="*/ 61 w 172"/>
                <a:gd name="T95" fmla="*/ 114 h 170"/>
                <a:gd name="T96" fmla="*/ 60 w 172"/>
                <a:gd name="T97" fmla="*/ 121 h 170"/>
                <a:gd name="T98" fmla="*/ 60 w 172"/>
                <a:gd name="T99" fmla="*/ 121 h 170"/>
                <a:gd name="T100" fmla="*/ 61 w 172"/>
                <a:gd name="T101" fmla="*/ 125 h 170"/>
                <a:gd name="T102" fmla="*/ 63 w 172"/>
                <a:gd name="T103" fmla="*/ 127 h 170"/>
                <a:gd name="T104" fmla="*/ 65 w 172"/>
                <a:gd name="T105" fmla="*/ 129 h 170"/>
                <a:gd name="T106" fmla="*/ 70 w 172"/>
                <a:gd name="T107" fmla="*/ 130 h 170"/>
                <a:gd name="T108" fmla="*/ 70 w 172"/>
                <a:gd name="T109" fmla="*/ 130 h 170"/>
                <a:gd name="T110" fmla="*/ 74 w 172"/>
                <a:gd name="T111" fmla="*/ 129 h 170"/>
                <a:gd name="T112" fmla="*/ 79 w 172"/>
                <a:gd name="T113" fmla="*/ 127 h 170"/>
                <a:gd name="T114" fmla="*/ 91 w 172"/>
                <a:gd name="T115" fmla="*/ 87 h 170"/>
                <a:gd name="T116" fmla="*/ 91 w 172"/>
                <a:gd name="T117" fmla="*/ 87 h 170"/>
                <a:gd name="T118" fmla="*/ 87 w 172"/>
                <a:gd name="T119" fmla="*/ 84 h 170"/>
                <a:gd name="T120" fmla="*/ 81 w 172"/>
                <a:gd name="T121" fmla="*/ 82 h 170"/>
                <a:gd name="T122" fmla="*/ 81 w 172"/>
                <a:gd name="T123" fmla="*/ 82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72" h="170">
                  <a:moveTo>
                    <a:pt x="125" y="168"/>
                  </a:moveTo>
                  <a:lnTo>
                    <a:pt x="68" y="168"/>
                  </a:lnTo>
                  <a:lnTo>
                    <a:pt x="72" y="154"/>
                  </a:lnTo>
                  <a:lnTo>
                    <a:pt x="72" y="154"/>
                  </a:lnTo>
                  <a:lnTo>
                    <a:pt x="64" y="161"/>
                  </a:lnTo>
                  <a:lnTo>
                    <a:pt x="54" y="165"/>
                  </a:lnTo>
                  <a:lnTo>
                    <a:pt x="44" y="169"/>
                  </a:lnTo>
                  <a:lnTo>
                    <a:pt x="31" y="170"/>
                  </a:lnTo>
                  <a:lnTo>
                    <a:pt x="31" y="170"/>
                  </a:lnTo>
                  <a:lnTo>
                    <a:pt x="24" y="170"/>
                  </a:lnTo>
                  <a:lnTo>
                    <a:pt x="18" y="169"/>
                  </a:lnTo>
                  <a:lnTo>
                    <a:pt x="12" y="167"/>
                  </a:lnTo>
                  <a:lnTo>
                    <a:pt x="9" y="163"/>
                  </a:lnTo>
                  <a:lnTo>
                    <a:pt x="5" y="160"/>
                  </a:lnTo>
                  <a:lnTo>
                    <a:pt x="2" y="155"/>
                  </a:lnTo>
                  <a:lnTo>
                    <a:pt x="0" y="149"/>
                  </a:lnTo>
                  <a:lnTo>
                    <a:pt x="0" y="142"/>
                  </a:lnTo>
                  <a:lnTo>
                    <a:pt x="0" y="142"/>
                  </a:lnTo>
                  <a:lnTo>
                    <a:pt x="2" y="126"/>
                  </a:lnTo>
                  <a:lnTo>
                    <a:pt x="5" y="106"/>
                  </a:lnTo>
                  <a:lnTo>
                    <a:pt x="12" y="86"/>
                  </a:lnTo>
                  <a:lnTo>
                    <a:pt x="20" y="68"/>
                  </a:lnTo>
                  <a:lnTo>
                    <a:pt x="20" y="68"/>
                  </a:lnTo>
                  <a:lnTo>
                    <a:pt x="24" y="62"/>
                  </a:lnTo>
                  <a:lnTo>
                    <a:pt x="29" y="58"/>
                  </a:lnTo>
                  <a:lnTo>
                    <a:pt x="33" y="53"/>
                  </a:lnTo>
                  <a:lnTo>
                    <a:pt x="39" y="50"/>
                  </a:lnTo>
                  <a:lnTo>
                    <a:pt x="45" y="47"/>
                  </a:lnTo>
                  <a:lnTo>
                    <a:pt x="51" y="45"/>
                  </a:lnTo>
                  <a:lnTo>
                    <a:pt x="58" y="44"/>
                  </a:lnTo>
                  <a:lnTo>
                    <a:pt x="65" y="44"/>
                  </a:lnTo>
                  <a:lnTo>
                    <a:pt x="65" y="44"/>
                  </a:lnTo>
                  <a:lnTo>
                    <a:pt x="77" y="45"/>
                  </a:lnTo>
                  <a:lnTo>
                    <a:pt x="86" y="48"/>
                  </a:lnTo>
                  <a:lnTo>
                    <a:pt x="93" y="53"/>
                  </a:lnTo>
                  <a:lnTo>
                    <a:pt x="98" y="60"/>
                  </a:lnTo>
                  <a:lnTo>
                    <a:pt x="114" y="0"/>
                  </a:lnTo>
                  <a:lnTo>
                    <a:pt x="172" y="0"/>
                  </a:lnTo>
                  <a:lnTo>
                    <a:pt x="125" y="168"/>
                  </a:lnTo>
                  <a:close/>
                  <a:moveTo>
                    <a:pt x="81" y="82"/>
                  </a:moveTo>
                  <a:lnTo>
                    <a:pt x="81" y="82"/>
                  </a:lnTo>
                  <a:lnTo>
                    <a:pt x="78" y="82"/>
                  </a:lnTo>
                  <a:lnTo>
                    <a:pt x="74" y="84"/>
                  </a:lnTo>
                  <a:lnTo>
                    <a:pt x="71" y="86"/>
                  </a:lnTo>
                  <a:lnTo>
                    <a:pt x="68" y="91"/>
                  </a:lnTo>
                  <a:lnTo>
                    <a:pt x="68" y="91"/>
                  </a:lnTo>
                  <a:lnTo>
                    <a:pt x="63" y="106"/>
                  </a:lnTo>
                  <a:lnTo>
                    <a:pt x="61" y="114"/>
                  </a:lnTo>
                  <a:lnTo>
                    <a:pt x="60" y="121"/>
                  </a:lnTo>
                  <a:lnTo>
                    <a:pt x="60" y="121"/>
                  </a:lnTo>
                  <a:lnTo>
                    <a:pt x="61" y="125"/>
                  </a:lnTo>
                  <a:lnTo>
                    <a:pt x="63" y="127"/>
                  </a:lnTo>
                  <a:lnTo>
                    <a:pt x="65" y="129"/>
                  </a:lnTo>
                  <a:lnTo>
                    <a:pt x="70" y="130"/>
                  </a:lnTo>
                  <a:lnTo>
                    <a:pt x="70" y="130"/>
                  </a:lnTo>
                  <a:lnTo>
                    <a:pt x="74" y="129"/>
                  </a:lnTo>
                  <a:lnTo>
                    <a:pt x="79" y="127"/>
                  </a:lnTo>
                  <a:lnTo>
                    <a:pt x="91" y="87"/>
                  </a:lnTo>
                  <a:lnTo>
                    <a:pt x="91" y="87"/>
                  </a:lnTo>
                  <a:lnTo>
                    <a:pt x="87" y="84"/>
                  </a:lnTo>
                  <a:lnTo>
                    <a:pt x="81" y="82"/>
                  </a:lnTo>
                  <a:lnTo>
                    <a:pt x="81" y="8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11" name="Freeform 88">
              <a:extLst>
                <a:ext uri="{FF2B5EF4-FFF2-40B4-BE49-F238E27FC236}">
                  <a16:creationId xmlns:a16="http://schemas.microsoft.com/office/drawing/2014/main" id="{20C08B9C-FCB0-F8DC-3444-F139ADBCE913}"/>
                </a:ext>
              </a:extLst>
            </p:cNvPr>
            <p:cNvSpPr>
              <a:spLocks noEditPoints="1"/>
            </p:cNvSpPr>
            <p:nvPr userDrawn="1"/>
          </p:nvSpPr>
          <p:spPr bwMode="auto">
            <a:xfrm>
              <a:off x="7923213" y="4602163"/>
              <a:ext cx="230188" cy="201613"/>
            </a:xfrm>
            <a:custGeom>
              <a:avLst/>
              <a:gdLst>
                <a:gd name="T0" fmla="*/ 58 w 145"/>
                <a:gd name="T1" fmla="*/ 71 h 127"/>
                <a:gd name="T2" fmla="*/ 56 w 145"/>
                <a:gd name="T3" fmla="*/ 80 h 127"/>
                <a:gd name="T4" fmla="*/ 56 w 145"/>
                <a:gd name="T5" fmla="*/ 87 h 127"/>
                <a:gd name="T6" fmla="*/ 57 w 145"/>
                <a:gd name="T7" fmla="*/ 93 h 127"/>
                <a:gd name="T8" fmla="*/ 64 w 145"/>
                <a:gd name="T9" fmla="*/ 97 h 127"/>
                <a:gd name="T10" fmla="*/ 68 w 145"/>
                <a:gd name="T11" fmla="*/ 96 h 127"/>
                <a:gd name="T12" fmla="*/ 75 w 145"/>
                <a:gd name="T13" fmla="*/ 89 h 127"/>
                <a:gd name="T14" fmla="*/ 135 w 145"/>
                <a:gd name="T15" fmla="*/ 82 h 127"/>
                <a:gd name="T16" fmla="*/ 134 w 145"/>
                <a:gd name="T17" fmla="*/ 87 h 127"/>
                <a:gd name="T18" fmla="*/ 128 w 145"/>
                <a:gd name="T19" fmla="*/ 98 h 127"/>
                <a:gd name="T20" fmla="*/ 115 w 145"/>
                <a:gd name="T21" fmla="*/ 111 h 127"/>
                <a:gd name="T22" fmla="*/ 94 w 145"/>
                <a:gd name="T23" fmla="*/ 122 h 127"/>
                <a:gd name="T24" fmla="*/ 72 w 145"/>
                <a:gd name="T25" fmla="*/ 127 h 127"/>
                <a:gd name="T26" fmla="*/ 61 w 145"/>
                <a:gd name="T27" fmla="*/ 127 h 127"/>
                <a:gd name="T28" fmla="*/ 38 w 145"/>
                <a:gd name="T29" fmla="*/ 126 h 127"/>
                <a:gd name="T30" fmla="*/ 18 w 145"/>
                <a:gd name="T31" fmla="*/ 121 h 127"/>
                <a:gd name="T32" fmla="*/ 5 w 145"/>
                <a:gd name="T33" fmla="*/ 110 h 127"/>
                <a:gd name="T34" fmla="*/ 2 w 145"/>
                <a:gd name="T35" fmla="*/ 101 h 127"/>
                <a:gd name="T36" fmla="*/ 0 w 145"/>
                <a:gd name="T37" fmla="*/ 90 h 127"/>
                <a:gd name="T38" fmla="*/ 3 w 145"/>
                <a:gd name="T39" fmla="*/ 75 h 127"/>
                <a:gd name="T40" fmla="*/ 13 w 145"/>
                <a:gd name="T41" fmla="*/ 41 h 127"/>
                <a:gd name="T42" fmla="*/ 22 w 145"/>
                <a:gd name="T43" fmla="*/ 27 h 127"/>
                <a:gd name="T44" fmla="*/ 27 w 145"/>
                <a:gd name="T45" fmla="*/ 19 h 127"/>
                <a:gd name="T46" fmla="*/ 43 w 145"/>
                <a:gd name="T47" fmla="*/ 9 h 127"/>
                <a:gd name="T48" fmla="*/ 59 w 145"/>
                <a:gd name="T49" fmla="*/ 3 h 127"/>
                <a:gd name="T50" fmla="*/ 77 w 145"/>
                <a:gd name="T51" fmla="*/ 1 h 127"/>
                <a:gd name="T52" fmla="*/ 85 w 145"/>
                <a:gd name="T53" fmla="*/ 0 h 127"/>
                <a:gd name="T54" fmla="*/ 109 w 145"/>
                <a:gd name="T55" fmla="*/ 2 h 127"/>
                <a:gd name="T56" fmla="*/ 128 w 145"/>
                <a:gd name="T57" fmla="*/ 8 h 127"/>
                <a:gd name="T58" fmla="*/ 140 w 145"/>
                <a:gd name="T59" fmla="*/ 19 h 127"/>
                <a:gd name="T60" fmla="*/ 145 w 145"/>
                <a:gd name="T61" fmla="*/ 38 h 127"/>
                <a:gd name="T62" fmla="*/ 142 w 145"/>
                <a:gd name="T63" fmla="*/ 53 h 127"/>
                <a:gd name="T64" fmla="*/ 138 w 145"/>
                <a:gd name="T65" fmla="*/ 71 h 127"/>
                <a:gd name="T66" fmla="*/ 80 w 145"/>
                <a:gd name="T67" fmla="*/ 30 h 127"/>
                <a:gd name="T68" fmla="*/ 71 w 145"/>
                <a:gd name="T69" fmla="*/ 35 h 127"/>
                <a:gd name="T70" fmla="*/ 65 w 145"/>
                <a:gd name="T71" fmla="*/ 48 h 127"/>
                <a:gd name="T72" fmla="*/ 88 w 145"/>
                <a:gd name="T73" fmla="*/ 48 h 127"/>
                <a:gd name="T74" fmla="*/ 91 w 145"/>
                <a:gd name="T75" fmla="*/ 39 h 127"/>
                <a:gd name="T76" fmla="*/ 87 w 145"/>
                <a:gd name="T77" fmla="*/ 32 h 127"/>
                <a:gd name="T78" fmla="*/ 80 w 145"/>
                <a:gd name="T79" fmla="*/ 30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45" h="127">
                  <a:moveTo>
                    <a:pt x="138" y="71"/>
                  </a:moveTo>
                  <a:lnTo>
                    <a:pt x="58" y="71"/>
                  </a:lnTo>
                  <a:lnTo>
                    <a:pt x="58" y="71"/>
                  </a:lnTo>
                  <a:lnTo>
                    <a:pt x="56" y="80"/>
                  </a:lnTo>
                  <a:lnTo>
                    <a:pt x="56" y="87"/>
                  </a:lnTo>
                  <a:lnTo>
                    <a:pt x="56" y="87"/>
                  </a:lnTo>
                  <a:lnTo>
                    <a:pt x="56" y="90"/>
                  </a:lnTo>
                  <a:lnTo>
                    <a:pt x="57" y="93"/>
                  </a:lnTo>
                  <a:lnTo>
                    <a:pt x="59" y="96"/>
                  </a:lnTo>
                  <a:lnTo>
                    <a:pt x="64" y="97"/>
                  </a:lnTo>
                  <a:lnTo>
                    <a:pt x="64" y="97"/>
                  </a:lnTo>
                  <a:lnTo>
                    <a:pt x="68" y="96"/>
                  </a:lnTo>
                  <a:lnTo>
                    <a:pt x="73" y="93"/>
                  </a:lnTo>
                  <a:lnTo>
                    <a:pt x="75" y="89"/>
                  </a:lnTo>
                  <a:lnTo>
                    <a:pt x="79" y="82"/>
                  </a:lnTo>
                  <a:lnTo>
                    <a:pt x="135" y="82"/>
                  </a:lnTo>
                  <a:lnTo>
                    <a:pt x="135" y="82"/>
                  </a:lnTo>
                  <a:lnTo>
                    <a:pt x="134" y="87"/>
                  </a:lnTo>
                  <a:lnTo>
                    <a:pt x="130" y="93"/>
                  </a:lnTo>
                  <a:lnTo>
                    <a:pt x="128" y="98"/>
                  </a:lnTo>
                  <a:lnTo>
                    <a:pt x="125" y="103"/>
                  </a:lnTo>
                  <a:lnTo>
                    <a:pt x="115" y="111"/>
                  </a:lnTo>
                  <a:lnTo>
                    <a:pt x="105" y="118"/>
                  </a:lnTo>
                  <a:lnTo>
                    <a:pt x="94" y="122"/>
                  </a:lnTo>
                  <a:lnTo>
                    <a:pt x="82" y="125"/>
                  </a:lnTo>
                  <a:lnTo>
                    <a:pt x="72" y="127"/>
                  </a:lnTo>
                  <a:lnTo>
                    <a:pt x="61" y="127"/>
                  </a:lnTo>
                  <a:lnTo>
                    <a:pt x="61" y="127"/>
                  </a:lnTo>
                  <a:lnTo>
                    <a:pt x="50" y="127"/>
                  </a:lnTo>
                  <a:lnTo>
                    <a:pt x="38" y="126"/>
                  </a:lnTo>
                  <a:lnTo>
                    <a:pt x="27" y="125"/>
                  </a:lnTo>
                  <a:lnTo>
                    <a:pt x="18" y="121"/>
                  </a:lnTo>
                  <a:lnTo>
                    <a:pt x="11" y="117"/>
                  </a:lnTo>
                  <a:lnTo>
                    <a:pt x="5" y="110"/>
                  </a:lnTo>
                  <a:lnTo>
                    <a:pt x="4" y="106"/>
                  </a:lnTo>
                  <a:lnTo>
                    <a:pt x="2" y="101"/>
                  </a:lnTo>
                  <a:lnTo>
                    <a:pt x="0" y="90"/>
                  </a:lnTo>
                  <a:lnTo>
                    <a:pt x="0" y="90"/>
                  </a:lnTo>
                  <a:lnTo>
                    <a:pt x="2" y="83"/>
                  </a:lnTo>
                  <a:lnTo>
                    <a:pt x="3" y="75"/>
                  </a:lnTo>
                  <a:lnTo>
                    <a:pt x="6" y="57"/>
                  </a:lnTo>
                  <a:lnTo>
                    <a:pt x="13" y="41"/>
                  </a:lnTo>
                  <a:lnTo>
                    <a:pt x="18" y="32"/>
                  </a:lnTo>
                  <a:lnTo>
                    <a:pt x="22" y="27"/>
                  </a:lnTo>
                  <a:lnTo>
                    <a:pt x="22" y="27"/>
                  </a:lnTo>
                  <a:lnTo>
                    <a:pt x="27" y="19"/>
                  </a:lnTo>
                  <a:lnTo>
                    <a:pt x="34" y="14"/>
                  </a:lnTo>
                  <a:lnTo>
                    <a:pt x="43" y="9"/>
                  </a:lnTo>
                  <a:lnTo>
                    <a:pt x="50" y="5"/>
                  </a:lnTo>
                  <a:lnTo>
                    <a:pt x="59" y="3"/>
                  </a:lnTo>
                  <a:lnTo>
                    <a:pt x="67" y="1"/>
                  </a:lnTo>
                  <a:lnTo>
                    <a:pt x="77" y="1"/>
                  </a:lnTo>
                  <a:lnTo>
                    <a:pt x="85" y="0"/>
                  </a:lnTo>
                  <a:lnTo>
                    <a:pt x="85" y="0"/>
                  </a:lnTo>
                  <a:lnTo>
                    <a:pt x="98" y="1"/>
                  </a:lnTo>
                  <a:lnTo>
                    <a:pt x="109" y="2"/>
                  </a:lnTo>
                  <a:lnTo>
                    <a:pt x="120" y="4"/>
                  </a:lnTo>
                  <a:lnTo>
                    <a:pt x="128" y="8"/>
                  </a:lnTo>
                  <a:lnTo>
                    <a:pt x="135" y="12"/>
                  </a:lnTo>
                  <a:lnTo>
                    <a:pt x="140" y="19"/>
                  </a:lnTo>
                  <a:lnTo>
                    <a:pt x="143" y="28"/>
                  </a:lnTo>
                  <a:lnTo>
                    <a:pt x="145" y="38"/>
                  </a:lnTo>
                  <a:lnTo>
                    <a:pt x="145" y="38"/>
                  </a:lnTo>
                  <a:lnTo>
                    <a:pt x="142" y="53"/>
                  </a:lnTo>
                  <a:lnTo>
                    <a:pt x="138" y="71"/>
                  </a:lnTo>
                  <a:lnTo>
                    <a:pt x="138" y="71"/>
                  </a:lnTo>
                  <a:close/>
                  <a:moveTo>
                    <a:pt x="80" y="30"/>
                  </a:moveTo>
                  <a:lnTo>
                    <a:pt x="80" y="30"/>
                  </a:lnTo>
                  <a:lnTo>
                    <a:pt x="75" y="31"/>
                  </a:lnTo>
                  <a:lnTo>
                    <a:pt x="71" y="35"/>
                  </a:lnTo>
                  <a:lnTo>
                    <a:pt x="67" y="39"/>
                  </a:lnTo>
                  <a:lnTo>
                    <a:pt x="65" y="48"/>
                  </a:lnTo>
                  <a:lnTo>
                    <a:pt x="88" y="48"/>
                  </a:lnTo>
                  <a:lnTo>
                    <a:pt x="88" y="48"/>
                  </a:lnTo>
                  <a:lnTo>
                    <a:pt x="91" y="39"/>
                  </a:lnTo>
                  <a:lnTo>
                    <a:pt x="91" y="39"/>
                  </a:lnTo>
                  <a:lnTo>
                    <a:pt x="89" y="35"/>
                  </a:lnTo>
                  <a:lnTo>
                    <a:pt x="87" y="32"/>
                  </a:lnTo>
                  <a:lnTo>
                    <a:pt x="85" y="31"/>
                  </a:lnTo>
                  <a:lnTo>
                    <a:pt x="80" y="30"/>
                  </a:lnTo>
                  <a:lnTo>
                    <a:pt x="80" y="3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12" name="Freeform 89">
              <a:extLst>
                <a:ext uri="{FF2B5EF4-FFF2-40B4-BE49-F238E27FC236}">
                  <a16:creationId xmlns:a16="http://schemas.microsoft.com/office/drawing/2014/main" id="{D16D28BA-07C8-86B0-E878-16194DDE77C9}"/>
                </a:ext>
              </a:extLst>
            </p:cNvPr>
            <p:cNvSpPr>
              <a:spLocks/>
            </p:cNvSpPr>
            <p:nvPr userDrawn="1"/>
          </p:nvSpPr>
          <p:spPr bwMode="auto">
            <a:xfrm>
              <a:off x="8143876" y="4533901"/>
              <a:ext cx="165100" cy="266700"/>
            </a:xfrm>
            <a:custGeom>
              <a:avLst/>
              <a:gdLst>
                <a:gd name="T0" fmla="*/ 57 w 104"/>
                <a:gd name="T1" fmla="*/ 168 h 168"/>
                <a:gd name="T2" fmla="*/ 0 w 104"/>
                <a:gd name="T3" fmla="*/ 168 h 168"/>
                <a:gd name="T4" fmla="*/ 45 w 104"/>
                <a:gd name="T5" fmla="*/ 0 h 168"/>
                <a:gd name="T6" fmla="*/ 104 w 104"/>
                <a:gd name="T7" fmla="*/ 0 h 168"/>
                <a:gd name="T8" fmla="*/ 57 w 104"/>
                <a:gd name="T9" fmla="*/ 168 h 168"/>
              </a:gdLst>
              <a:ahLst/>
              <a:cxnLst>
                <a:cxn ang="0">
                  <a:pos x="T0" y="T1"/>
                </a:cxn>
                <a:cxn ang="0">
                  <a:pos x="T2" y="T3"/>
                </a:cxn>
                <a:cxn ang="0">
                  <a:pos x="T4" y="T5"/>
                </a:cxn>
                <a:cxn ang="0">
                  <a:pos x="T6" y="T7"/>
                </a:cxn>
                <a:cxn ang="0">
                  <a:pos x="T8" y="T9"/>
                </a:cxn>
              </a:cxnLst>
              <a:rect l="0" t="0" r="r" b="b"/>
              <a:pathLst>
                <a:path w="104" h="168">
                  <a:moveTo>
                    <a:pt x="57" y="168"/>
                  </a:moveTo>
                  <a:lnTo>
                    <a:pt x="0" y="168"/>
                  </a:lnTo>
                  <a:lnTo>
                    <a:pt x="45" y="0"/>
                  </a:lnTo>
                  <a:lnTo>
                    <a:pt x="104" y="0"/>
                  </a:lnTo>
                  <a:lnTo>
                    <a:pt x="57" y="16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13" name="Freeform 90">
              <a:extLst>
                <a:ext uri="{FF2B5EF4-FFF2-40B4-BE49-F238E27FC236}">
                  <a16:creationId xmlns:a16="http://schemas.microsoft.com/office/drawing/2014/main" id="{86BF1994-E5C7-D5C8-8A7D-44E66B500B53}"/>
                </a:ext>
              </a:extLst>
            </p:cNvPr>
            <p:cNvSpPr>
              <a:spLocks noEditPoints="1"/>
            </p:cNvSpPr>
            <p:nvPr userDrawn="1"/>
          </p:nvSpPr>
          <p:spPr bwMode="auto">
            <a:xfrm>
              <a:off x="8264526" y="4533901"/>
              <a:ext cx="165100" cy="266700"/>
            </a:xfrm>
            <a:custGeom>
              <a:avLst/>
              <a:gdLst>
                <a:gd name="T0" fmla="*/ 57 w 104"/>
                <a:gd name="T1" fmla="*/ 168 h 168"/>
                <a:gd name="T2" fmla="*/ 0 w 104"/>
                <a:gd name="T3" fmla="*/ 168 h 168"/>
                <a:gd name="T4" fmla="*/ 34 w 104"/>
                <a:gd name="T5" fmla="*/ 46 h 168"/>
                <a:gd name="T6" fmla="*/ 91 w 104"/>
                <a:gd name="T7" fmla="*/ 46 h 168"/>
                <a:gd name="T8" fmla="*/ 57 w 104"/>
                <a:gd name="T9" fmla="*/ 168 h 168"/>
                <a:gd name="T10" fmla="*/ 95 w 104"/>
                <a:gd name="T11" fmla="*/ 34 h 168"/>
                <a:gd name="T12" fmla="*/ 36 w 104"/>
                <a:gd name="T13" fmla="*/ 34 h 168"/>
                <a:gd name="T14" fmla="*/ 47 w 104"/>
                <a:gd name="T15" fmla="*/ 0 h 168"/>
                <a:gd name="T16" fmla="*/ 104 w 104"/>
                <a:gd name="T17" fmla="*/ 0 h 168"/>
                <a:gd name="T18" fmla="*/ 95 w 104"/>
                <a:gd name="T19" fmla="*/ 34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4" h="168">
                  <a:moveTo>
                    <a:pt x="57" y="168"/>
                  </a:moveTo>
                  <a:lnTo>
                    <a:pt x="0" y="168"/>
                  </a:lnTo>
                  <a:lnTo>
                    <a:pt x="34" y="46"/>
                  </a:lnTo>
                  <a:lnTo>
                    <a:pt x="91" y="46"/>
                  </a:lnTo>
                  <a:lnTo>
                    <a:pt x="57" y="168"/>
                  </a:lnTo>
                  <a:close/>
                  <a:moveTo>
                    <a:pt x="95" y="34"/>
                  </a:moveTo>
                  <a:lnTo>
                    <a:pt x="36" y="34"/>
                  </a:lnTo>
                  <a:lnTo>
                    <a:pt x="47" y="0"/>
                  </a:lnTo>
                  <a:lnTo>
                    <a:pt x="104" y="0"/>
                  </a:lnTo>
                  <a:lnTo>
                    <a:pt x="95" y="3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14" name="Freeform 91">
              <a:extLst>
                <a:ext uri="{FF2B5EF4-FFF2-40B4-BE49-F238E27FC236}">
                  <a16:creationId xmlns:a16="http://schemas.microsoft.com/office/drawing/2014/main" id="{704FB81C-A2F3-0BDC-4CCD-595DBAFEFD58}"/>
                </a:ext>
              </a:extLst>
            </p:cNvPr>
            <p:cNvSpPr>
              <a:spLocks/>
            </p:cNvSpPr>
            <p:nvPr userDrawn="1"/>
          </p:nvSpPr>
          <p:spPr bwMode="auto">
            <a:xfrm>
              <a:off x="8396288" y="4564063"/>
              <a:ext cx="192088" cy="236538"/>
            </a:xfrm>
            <a:custGeom>
              <a:avLst/>
              <a:gdLst>
                <a:gd name="T0" fmla="*/ 115 w 121"/>
                <a:gd name="T1" fmla="*/ 27 h 149"/>
                <a:gd name="T2" fmla="*/ 121 w 121"/>
                <a:gd name="T3" fmla="*/ 54 h 149"/>
                <a:gd name="T4" fmla="*/ 76 w 121"/>
                <a:gd name="T5" fmla="*/ 54 h 149"/>
                <a:gd name="T6" fmla="*/ 63 w 121"/>
                <a:gd name="T7" fmla="*/ 101 h 149"/>
                <a:gd name="T8" fmla="*/ 63 w 121"/>
                <a:gd name="T9" fmla="*/ 101 h 149"/>
                <a:gd name="T10" fmla="*/ 62 w 121"/>
                <a:gd name="T11" fmla="*/ 107 h 149"/>
                <a:gd name="T12" fmla="*/ 61 w 121"/>
                <a:gd name="T13" fmla="*/ 111 h 149"/>
                <a:gd name="T14" fmla="*/ 61 w 121"/>
                <a:gd name="T15" fmla="*/ 111 h 149"/>
                <a:gd name="T16" fmla="*/ 61 w 121"/>
                <a:gd name="T17" fmla="*/ 115 h 149"/>
                <a:gd name="T18" fmla="*/ 63 w 121"/>
                <a:gd name="T19" fmla="*/ 117 h 149"/>
                <a:gd name="T20" fmla="*/ 67 w 121"/>
                <a:gd name="T21" fmla="*/ 118 h 149"/>
                <a:gd name="T22" fmla="*/ 72 w 121"/>
                <a:gd name="T23" fmla="*/ 118 h 149"/>
                <a:gd name="T24" fmla="*/ 83 w 121"/>
                <a:gd name="T25" fmla="*/ 118 h 149"/>
                <a:gd name="T26" fmla="*/ 75 w 121"/>
                <a:gd name="T27" fmla="*/ 149 h 149"/>
                <a:gd name="T28" fmla="*/ 23 w 121"/>
                <a:gd name="T29" fmla="*/ 149 h 149"/>
                <a:gd name="T30" fmla="*/ 23 w 121"/>
                <a:gd name="T31" fmla="*/ 149 h 149"/>
                <a:gd name="T32" fmla="*/ 18 w 121"/>
                <a:gd name="T33" fmla="*/ 148 h 149"/>
                <a:gd name="T34" fmla="*/ 13 w 121"/>
                <a:gd name="T35" fmla="*/ 148 h 149"/>
                <a:gd name="T36" fmla="*/ 8 w 121"/>
                <a:gd name="T37" fmla="*/ 145 h 149"/>
                <a:gd name="T38" fmla="*/ 6 w 121"/>
                <a:gd name="T39" fmla="*/ 143 h 149"/>
                <a:gd name="T40" fmla="*/ 2 w 121"/>
                <a:gd name="T41" fmla="*/ 139 h 149"/>
                <a:gd name="T42" fmla="*/ 1 w 121"/>
                <a:gd name="T43" fmla="*/ 136 h 149"/>
                <a:gd name="T44" fmla="*/ 0 w 121"/>
                <a:gd name="T45" fmla="*/ 132 h 149"/>
                <a:gd name="T46" fmla="*/ 0 w 121"/>
                <a:gd name="T47" fmla="*/ 128 h 149"/>
                <a:gd name="T48" fmla="*/ 0 w 121"/>
                <a:gd name="T49" fmla="*/ 128 h 149"/>
                <a:gd name="T50" fmla="*/ 0 w 121"/>
                <a:gd name="T51" fmla="*/ 120 h 149"/>
                <a:gd name="T52" fmla="*/ 2 w 121"/>
                <a:gd name="T53" fmla="*/ 111 h 149"/>
                <a:gd name="T54" fmla="*/ 34 w 121"/>
                <a:gd name="T55" fmla="*/ 0 h 149"/>
                <a:gd name="T56" fmla="*/ 91 w 121"/>
                <a:gd name="T57" fmla="*/ 0 h 149"/>
                <a:gd name="T58" fmla="*/ 84 w 121"/>
                <a:gd name="T59" fmla="*/ 27 h 149"/>
                <a:gd name="T60" fmla="*/ 115 w 121"/>
                <a:gd name="T61" fmla="*/ 27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21" h="149">
                  <a:moveTo>
                    <a:pt x="115" y="27"/>
                  </a:moveTo>
                  <a:lnTo>
                    <a:pt x="121" y="54"/>
                  </a:lnTo>
                  <a:lnTo>
                    <a:pt x="76" y="54"/>
                  </a:lnTo>
                  <a:lnTo>
                    <a:pt x="63" y="101"/>
                  </a:lnTo>
                  <a:lnTo>
                    <a:pt x="63" y="101"/>
                  </a:lnTo>
                  <a:lnTo>
                    <a:pt x="62" y="107"/>
                  </a:lnTo>
                  <a:lnTo>
                    <a:pt x="61" y="111"/>
                  </a:lnTo>
                  <a:lnTo>
                    <a:pt x="61" y="111"/>
                  </a:lnTo>
                  <a:lnTo>
                    <a:pt x="61" y="115"/>
                  </a:lnTo>
                  <a:lnTo>
                    <a:pt x="63" y="117"/>
                  </a:lnTo>
                  <a:lnTo>
                    <a:pt x="67" y="118"/>
                  </a:lnTo>
                  <a:lnTo>
                    <a:pt x="72" y="118"/>
                  </a:lnTo>
                  <a:lnTo>
                    <a:pt x="83" y="118"/>
                  </a:lnTo>
                  <a:lnTo>
                    <a:pt x="75" y="149"/>
                  </a:lnTo>
                  <a:lnTo>
                    <a:pt x="23" y="149"/>
                  </a:lnTo>
                  <a:lnTo>
                    <a:pt x="23" y="149"/>
                  </a:lnTo>
                  <a:lnTo>
                    <a:pt x="18" y="148"/>
                  </a:lnTo>
                  <a:lnTo>
                    <a:pt x="13" y="148"/>
                  </a:lnTo>
                  <a:lnTo>
                    <a:pt x="8" y="145"/>
                  </a:lnTo>
                  <a:lnTo>
                    <a:pt x="6" y="143"/>
                  </a:lnTo>
                  <a:lnTo>
                    <a:pt x="2" y="139"/>
                  </a:lnTo>
                  <a:lnTo>
                    <a:pt x="1" y="136"/>
                  </a:lnTo>
                  <a:lnTo>
                    <a:pt x="0" y="132"/>
                  </a:lnTo>
                  <a:lnTo>
                    <a:pt x="0" y="128"/>
                  </a:lnTo>
                  <a:lnTo>
                    <a:pt x="0" y="128"/>
                  </a:lnTo>
                  <a:lnTo>
                    <a:pt x="0" y="120"/>
                  </a:lnTo>
                  <a:lnTo>
                    <a:pt x="2" y="111"/>
                  </a:lnTo>
                  <a:lnTo>
                    <a:pt x="34" y="0"/>
                  </a:lnTo>
                  <a:lnTo>
                    <a:pt x="91" y="0"/>
                  </a:lnTo>
                  <a:lnTo>
                    <a:pt x="84" y="27"/>
                  </a:lnTo>
                  <a:lnTo>
                    <a:pt x="115" y="2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15" name="Freeform 92">
              <a:extLst>
                <a:ext uri="{FF2B5EF4-FFF2-40B4-BE49-F238E27FC236}">
                  <a16:creationId xmlns:a16="http://schemas.microsoft.com/office/drawing/2014/main" id="{0AAAA021-644E-D15D-3688-3F3F3C9504DF}"/>
                </a:ext>
              </a:extLst>
            </p:cNvPr>
            <p:cNvSpPr>
              <a:spLocks/>
            </p:cNvSpPr>
            <p:nvPr userDrawn="1"/>
          </p:nvSpPr>
          <p:spPr bwMode="auto">
            <a:xfrm>
              <a:off x="7321551" y="4830763"/>
              <a:ext cx="38100" cy="46038"/>
            </a:xfrm>
            <a:custGeom>
              <a:avLst/>
              <a:gdLst>
                <a:gd name="T0" fmla="*/ 9 w 24"/>
                <a:gd name="T1" fmla="*/ 0 h 29"/>
                <a:gd name="T2" fmla="*/ 24 w 24"/>
                <a:gd name="T3" fmla="*/ 0 h 29"/>
                <a:gd name="T4" fmla="*/ 15 w 24"/>
                <a:gd name="T5" fmla="*/ 29 h 29"/>
                <a:gd name="T6" fmla="*/ 0 w 24"/>
                <a:gd name="T7" fmla="*/ 29 h 29"/>
                <a:gd name="T8" fmla="*/ 9 w 24"/>
                <a:gd name="T9" fmla="*/ 0 h 29"/>
              </a:gdLst>
              <a:ahLst/>
              <a:cxnLst>
                <a:cxn ang="0">
                  <a:pos x="T0" y="T1"/>
                </a:cxn>
                <a:cxn ang="0">
                  <a:pos x="T2" y="T3"/>
                </a:cxn>
                <a:cxn ang="0">
                  <a:pos x="T4" y="T5"/>
                </a:cxn>
                <a:cxn ang="0">
                  <a:pos x="T6" y="T7"/>
                </a:cxn>
                <a:cxn ang="0">
                  <a:pos x="T8" y="T9"/>
                </a:cxn>
              </a:cxnLst>
              <a:rect l="0" t="0" r="r" b="b"/>
              <a:pathLst>
                <a:path w="24" h="29">
                  <a:moveTo>
                    <a:pt x="9" y="0"/>
                  </a:moveTo>
                  <a:lnTo>
                    <a:pt x="24" y="0"/>
                  </a:lnTo>
                  <a:lnTo>
                    <a:pt x="15"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16" name="Freeform 93">
              <a:extLst>
                <a:ext uri="{FF2B5EF4-FFF2-40B4-BE49-F238E27FC236}">
                  <a16:creationId xmlns:a16="http://schemas.microsoft.com/office/drawing/2014/main" id="{2FDB2B19-B311-4F97-93DC-B3E3D3F8C9C8}"/>
                </a:ext>
              </a:extLst>
            </p:cNvPr>
            <p:cNvSpPr>
              <a:spLocks/>
            </p:cNvSpPr>
            <p:nvPr userDrawn="1"/>
          </p:nvSpPr>
          <p:spPr bwMode="auto">
            <a:xfrm>
              <a:off x="7400926" y="4830763"/>
              <a:ext cx="87313" cy="46038"/>
            </a:xfrm>
            <a:custGeom>
              <a:avLst/>
              <a:gdLst>
                <a:gd name="T0" fmla="*/ 10 w 55"/>
                <a:gd name="T1" fmla="*/ 0 h 29"/>
                <a:gd name="T2" fmla="*/ 31 w 55"/>
                <a:gd name="T3" fmla="*/ 0 h 29"/>
                <a:gd name="T4" fmla="*/ 36 w 55"/>
                <a:gd name="T5" fmla="*/ 19 h 29"/>
                <a:gd name="T6" fmla="*/ 36 w 55"/>
                <a:gd name="T7" fmla="*/ 19 h 29"/>
                <a:gd name="T8" fmla="*/ 42 w 55"/>
                <a:gd name="T9" fmla="*/ 0 h 29"/>
                <a:gd name="T10" fmla="*/ 55 w 55"/>
                <a:gd name="T11" fmla="*/ 0 h 29"/>
                <a:gd name="T12" fmla="*/ 46 w 55"/>
                <a:gd name="T13" fmla="*/ 29 h 29"/>
                <a:gd name="T14" fmla="*/ 26 w 55"/>
                <a:gd name="T15" fmla="*/ 29 h 29"/>
                <a:gd name="T16" fmla="*/ 20 w 55"/>
                <a:gd name="T17" fmla="*/ 8 h 29"/>
                <a:gd name="T18" fmla="*/ 20 w 55"/>
                <a:gd name="T19" fmla="*/ 8 h 29"/>
                <a:gd name="T20" fmla="*/ 13 w 55"/>
                <a:gd name="T21" fmla="*/ 29 h 29"/>
                <a:gd name="T22" fmla="*/ 0 w 55"/>
                <a:gd name="T23" fmla="*/ 29 h 29"/>
                <a:gd name="T24" fmla="*/ 10 w 55"/>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5" h="29">
                  <a:moveTo>
                    <a:pt x="10" y="0"/>
                  </a:moveTo>
                  <a:lnTo>
                    <a:pt x="31" y="0"/>
                  </a:lnTo>
                  <a:lnTo>
                    <a:pt x="36" y="19"/>
                  </a:lnTo>
                  <a:lnTo>
                    <a:pt x="36" y="19"/>
                  </a:lnTo>
                  <a:lnTo>
                    <a:pt x="42" y="0"/>
                  </a:lnTo>
                  <a:lnTo>
                    <a:pt x="55" y="0"/>
                  </a:lnTo>
                  <a:lnTo>
                    <a:pt x="46" y="29"/>
                  </a:lnTo>
                  <a:lnTo>
                    <a:pt x="26" y="29"/>
                  </a:lnTo>
                  <a:lnTo>
                    <a:pt x="20" y="8"/>
                  </a:lnTo>
                  <a:lnTo>
                    <a:pt x="20" y="8"/>
                  </a:lnTo>
                  <a:lnTo>
                    <a:pt x="13" y="29"/>
                  </a:lnTo>
                  <a:lnTo>
                    <a:pt x="0" y="29"/>
                  </a:lnTo>
                  <a:lnTo>
                    <a:pt x="1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32" name="Freeform 94">
              <a:extLst>
                <a:ext uri="{FF2B5EF4-FFF2-40B4-BE49-F238E27FC236}">
                  <a16:creationId xmlns:a16="http://schemas.microsoft.com/office/drawing/2014/main" id="{6175FB43-20D7-F206-4980-A3B4D8C6C3F4}"/>
                </a:ext>
              </a:extLst>
            </p:cNvPr>
            <p:cNvSpPr>
              <a:spLocks/>
            </p:cNvSpPr>
            <p:nvPr userDrawn="1"/>
          </p:nvSpPr>
          <p:spPr bwMode="auto">
            <a:xfrm>
              <a:off x="7531101" y="4830763"/>
              <a:ext cx="76200" cy="46038"/>
            </a:xfrm>
            <a:custGeom>
              <a:avLst/>
              <a:gdLst>
                <a:gd name="T0" fmla="*/ 0 w 48"/>
                <a:gd name="T1" fmla="*/ 0 h 29"/>
                <a:gd name="T2" fmla="*/ 15 w 48"/>
                <a:gd name="T3" fmla="*/ 0 h 29"/>
                <a:gd name="T4" fmla="*/ 19 w 48"/>
                <a:gd name="T5" fmla="*/ 18 h 29"/>
                <a:gd name="T6" fmla="*/ 33 w 48"/>
                <a:gd name="T7" fmla="*/ 0 h 29"/>
                <a:gd name="T8" fmla="*/ 48 w 48"/>
                <a:gd name="T9" fmla="*/ 0 h 29"/>
                <a:gd name="T10" fmla="*/ 24 w 48"/>
                <a:gd name="T11" fmla="*/ 29 h 29"/>
                <a:gd name="T12" fmla="*/ 6 w 48"/>
                <a:gd name="T13" fmla="*/ 29 h 29"/>
                <a:gd name="T14" fmla="*/ 0 w 48"/>
                <a:gd name="T15" fmla="*/ 0 h 2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8" h="29">
                  <a:moveTo>
                    <a:pt x="0" y="0"/>
                  </a:moveTo>
                  <a:lnTo>
                    <a:pt x="15" y="0"/>
                  </a:lnTo>
                  <a:lnTo>
                    <a:pt x="19" y="18"/>
                  </a:lnTo>
                  <a:lnTo>
                    <a:pt x="33" y="0"/>
                  </a:lnTo>
                  <a:lnTo>
                    <a:pt x="48" y="0"/>
                  </a:lnTo>
                  <a:lnTo>
                    <a:pt x="24" y="29"/>
                  </a:lnTo>
                  <a:lnTo>
                    <a:pt x="6" y="29"/>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33" name="Freeform 95">
              <a:extLst>
                <a:ext uri="{FF2B5EF4-FFF2-40B4-BE49-F238E27FC236}">
                  <a16:creationId xmlns:a16="http://schemas.microsoft.com/office/drawing/2014/main" id="{BF2A6ABF-B309-D6F5-70EA-133C84F2A5AB}"/>
                </a:ext>
              </a:extLst>
            </p:cNvPr>
            <p:cNvSpPr>
              <a:spLocks/>
            </p:cNvSpPr>
            <p:nvPr userDrawn="1"/>
          </p:nvSpPr>
          <p:spPr bwMode="auto">
            <a:xfrm>
              <a:off x="7635876" y="4830763"/>
              <a:ext cx="66675" cy="46038"/>
            </a:xfrm>
            <a:custGeom>
              <a:avLst/>
              <a:gdLst>
                <a:gd name="T0" fmla="*/ 9 w 42"/>
                <a:gd name="T1" fmla="*/ 0 h 29"/>
                <a:gd name="T2" fmla="*/ 42 w 42"/>
                <a:gd name="T3" fmla="*/ 0 h 29"/>
                <a:gd name="T4" fmla="*/ 41 w 42"/>
                <a:gd name="T5" fmla="*/ 5 h 29"/>
                <a:gd name="T6" fmla="*/ 22 w 42"/>
                <a:gd name="T7" fmla="*/ 5 h 29"/>
                <a:gd name="T8" fmla="*/ 20 w 42"/>
                <a:gd name="T9" fmla="*/ 11 h 29"/>
                <a:gd name="T10" fmla="*/ 37 w 42"/>
                <a:gd name="T11" fmla="*/ 11 h 29"/>
                <a:gd name="T12" fmla="*/ 36 w 42"/>
                <a:gd name="T13" fmla="*/ 17 h 29"/>
                <a:gd name="T14" fmla="*/ 17 w 42"/>
                <a:gd name="T15" fmla="*/ 17 h 29"/>
                <a:gd name="T16" fmla="*/ 16 w 42"/>
                <a:gd name="T17" fmla="*/ 23 h 29"/>
                <a:gd name="T18" fmla="*/ 35 w 42"/>
                <a:gd name="T19" fmla="*/ 23 h 29"/>
                <a:gd name="T20" fmla="*/ 33 w 42"/>
                <a:gd name="T21" fmla="*/ 29 h 29"/>
                <a:gd name="T22" fmla="*/ 0 w 42"/>
                <a:gd name="T23" fmla="*/ 29 h 29"/>
                <a:gd name="T24" fmla="*/ 9 w 42"/>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 h="29">
                  <a:moveTo>
                    <a:pt x="9" y="0"/>
                  </a:moveTo>
                  <a:lnTo>
                    <a:pt x="42" y="0"/>
                  </a:lnTo>
                  <a:lnTo>
                    <a:pt x="41" y="5"/>
                  </a:lnTo>
                  <a:lnTo>
                    <a:pt x="22" y="5"/>
                  </a:lnTo>
                  <a:lnTo>
                    <a:pt x="20" y="11"/>
                  </a:lnTo>
                  <a:lnTo>
                    <a:pt x="37" y="11"/>
                  </a:lnTo>
                  <a:lnTo>
                    <a:pt x="36" y="17"/>
                  </a:lnTo>
                  <a:lnTo>
                    <a:pt x="17" y="17"/>
                  </a:lnTo>
                  <a:lnTo>
                    <a:pt x="16" y="23"/>
                  </a:lnTo>
                  <a:lnTo>
                    <a:pt x="35" y="23"/>
                  </a:lnTo>
                  <a:lnTo>
                    <a:pt x="3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34" name="Freeform 96">
              <a:extLst>
                <a:ext uri="{FF2B5EF4-FFF2-40B4-BE49-F238E27FC236}">
                  <a16:creationId xmlns:a16="http://schemas.microsoft.com/office/drawing/2014/main" id="{14679490-A598-73E2-4D6D-E047DA170F66}"/>
                </a:ext>
              </a:extLst>
            </p:cNvPr>
            <p:cNvSpPr>
              <a:spLocks/>
            </p:cNvSpPr>
            <p:nvPr userDrawn="1"/>
          </p:nvSpPr>
          <p:spPr bwMode="auto">
            <a:xfrm>
              <a:off x="7856538" y="4830763"/>
              <a:ext cx="61913" cy="46038"/>
            </a:xfrm>
            <a:custGeom>
              <a:avLst/>
              <a:gdLst>
                <a:gd name="T0" fmla="*/ 11 w 39"/>
                <a:gd name="T1" fmla="*/ 7 h 29"/>
                <a:gd name="T2" fmla="*/ 0 w 39"/>
                <a:gd name="T3" fmla="*/ 7 h 29"/>
                <a:gd name="T4" fmla="*/ 3 w 39"/>
                <a:gd name="T5" fmla="*/ 0 h 29"/>
                <a:gd name="T6" fmla="*/ 39 w 39"/>
                <a:gd name="T7" fmla="*/ 0 h 29"/>
                <a:gd name="T8" fmla="*/ 37 w 39"/>
                <a:gd name="T9" fmla="*/ 7 h 29"/>
                <a:gd name="T10" fmla="*/ 25 w 39"/>
                <a:gd name="T11" fmla="*/ 7 h 29"/>
                <a:gd name="T12" fmla="*/ 19 w 39"/>
                <a:gd name="T13" fmla="*/ 29 h 29"/>
                <a:gd name="T14" fmla="*/ 4 w 39"/>
                <a:gd name="T15" fmla="*/ 29 h 29"/>
                <a:gd name="T16" fmla="*/ 11 w 39"/>
                <a:gd name="T17" fmla="*/ 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9" h="29">
                  <a:moveTo>
                    <a:pt x="11" y="7"/>
                  </a:moveTo>
                  <a:lnTo>
                    <a:pt x="0" y="7"/>
                  </a:lnTo>
                  <a:lnTo>
                    <a:pt x="3" y="0"/>
                  </a:lnTo>
                  <a:lnTo>
                    <a:pt x="39" y="0"/>
                  </a:lnTo>
                  <a:lnTo>
                    <a:pt x="37" y="7"/>
                  </a:lnTo>
                  <a:lnTo>
                    <a:pt x="25" y="7"/>
                  </a:lnTo>
                  <a:lnTo>
                    <a:pt x="19" y="29"/>
                  </a:lnTo>
                  <a:lnTo>
                    <a:pt x="4" y="29"/>
                  </a:lnTo>
                  <a:lnTo>
                    <a:pt x="11"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35" name="Freeform 97">
              <a:extLst>
                <a:ext uri="{FF2B5EF4-FFF2-40B4-BE49-F238E27FC236}">
                  <a16:creationId xmlns:a16="http://schemas.microsoft.com/office/drawing/2014/main" id="{586A131E-E5C4-3A3E-35C0-81605DFC5CDA}"/>
                </a:ext>
              </a:extLst>
            </p:cNvPr>
            <p:cNvSpPr>
              <a:spLocks/>
            </p:cNvSpPr>
            <p:nvPr userDrawn="1"/>
          </p:nvSpPr>
          <p:spPr bwMode="auto">
            <a:xfrm>
              <a:off x="7951788" y="4830763"/>
              <a:ext cx="106363" cy="46038"/>
            </a:xfrm>
            <a:custGeom>
              <a:avLst/>
              <a:gdLst>
                <a:gd name="T0" fmla="*/ 8 w 67"/>
                <a:gd name="T1" fmla="*/ 0 h 29"/>
                <a:gd name="T2" fmla="*/ 30 w 67"/>
                <a:gd name="T3" fmla="*/ 0 h 29"/>
                <a:gd name="T4" fmla="*/ 32 w 67"/>
                <a:gd name="T5" fmla="*/ 19 h 29"/>
                <a:gd name="T6" fmla="*/ 32 w 67"/>
                <a:gd name="T7" fmla="*/ 19 h 29"/>
                <a:gd name="T8" fmla="*/ 45 w 67"/>
                <a:gd name="T9" fmla="*/ 0 h 29"/>
                <a:gd name="T10" fmla="*/ 67 w 67"/>
                <a:gd name="T11" fmla="*/ 0 h 29"/>
                <a:gd name="T12" fmla="*/ 57 w 67"/>
                <a:gd name="T13" fmla="*/ 29 h 29"/>
                <a:gd name="T14" fmla="*/ 45 w 67"/>
                <a:gd name="T15" fmla="*/ 29 h 29"/>
                <a:gd name="T16" fmla="*/ 50 w 67"/>
                <a:gd name="T17" fmla="*/ 7 h 29"/>
                <a:gd name="T18" fmla="*/ 50 w 67"/>
                <a:gd name="T19" fmla="*/ 7 h 29"/>
                <a:gd name="T20" fmla="*/ 34 w 67"/>
                <a:gd name="T21" fmla="*/ 29 h 29"/>
                <a:gd name="T22" fmla="*/ 21 w 67"/>
                <a:gd name="T23" fmla="*/ 29 h 29"/>
                <a:gd name="T24" fmla="*/ 19 w 67"/>
                <a:gd name="T25" fmla="*/ 7 h 29"/>
                <a:gd name="T26" fmla="*/ 19 w 67"/>
                <a:gd name="T27" fmla="*/ 7 h 29"/>
                <a:gd name="T28" fmla="*/ 12 w 67"/>
                <a:gd name="T29" fmla="*/ 29 h 29"/>
                <a:gd name="T30" fmla="*/ 0 w 67"/>
                <a:gd name="T31" fmla="*/ 29 h 29"/>
                <a:gd name="T32" fmla="*/ 8 w 67"/>
                <a:gd name="T33"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7" h="29">
                  <a:moveTo>
                    <a:pt x="8" y="0"/>
                  </a:moveTo>
                  <a:lnTo>
                    <a:pt x="30" y="0"/>
                  </a:lnTo>
                  <a:lnTo>
                    <a:pt x="32" y="19"/>
                  </a:lnTo>
                  <a:lnTo>
                    <a:pt x="32" y="19"/>
                  </a:lnTo>
                  <a:lnTo>
                    <a:pt x="45" y="0"/>
                  </a:lnTo>
                  <a:lnTo>
                    <a:pt x="67" y="0"/>
                  </a:lnTo>
                  <a:lnTo>
                    <a:pt x="57" y="29"/>
                  </a:lnTo>
                  <a:lnTo>
                    <a:pt x="45" y="29"/>
                  </a:lnTo>
                  <a:lnTo>
                    <a:pt x="50" y="7"/>
                  </a:lnTo>
                  <a:lnTo>
                    <a:pt x="50" y="7"/>
                  </a:lnTo>
                  <a:lnTo>
                    <a:pt x="34" y="29"/>
                  </a:lnTo>
                  <a:lnTo>
                    <a:pt x="21" y="29"/>
                  </a:lnTo>
                  <a:lnTo>
                    <a:pt x="19" y="7"/>
                  </a:lnTo>
                  <a:lnTo>
                    <a:pt x="19" y="7"/>
                  </a:lnTo>
                  <a:lnTo>
                    <a:pt x="12" y="29"/>
                  </a:lnTo>
                  <a:lnTo>
                    <a:pt x="0" y="29"/>
                  </a:lnTo>
                  <a:lnTo>
                    <a:pt x="8"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37" name="Freeform 98">
              <a:extLst>
                <a:ext uri="{FF2B5EF4-FFF2-40B4-BE49-F238E27FC236}">
                  <a16:creationId xmlns:a16="http://schemas.microsoft.com/office/drawing/2014/main" id="{8F0911A1-769D-E974-848C-D722F1BE012B}"/>
                </a:ext>
              </a:extLst>
            </p:cNvPr>
            <p:cNvSpPr>
              <a:spLocks/>
            </p:cNvSpPr>
            <p:nvPr userDrawn="1"/>
          </p:nvSpPr>
          <p:spPr bwMode="auto">
            <a:xfrm>
              <a:off x="8188326" y="4830763"/>
              <a:ext cx="85725" cy="46038"/>
            </a:xfrm>
            <a:custGeom>
              <a:avLst/>
              <a:gdLst>
                <a:gd name="T0" fmla="*/ 9 w 54"/>
                <a:gd name="T1" fmla="*/ 0 h 29"/>
                <a:gd name="T2" fmla="*/ 30 w 54"/>
                <a:gd name="T3" fmla="*/ 0 h 29"/>
                <a:gd name="T4" fmla="*/ 35 w 54"/>
                <a:gd name="T5" fmla="*/ 19 h 29"/>
                <a:gd name="T6" fmla="*/ 36 w 54"/>
                <a:gd name="T7" fmla="*/ 19 h 29"/>
                <a:gd name="T8" fmla="*/ 42 w 54"/>
                <a:gd name="T9" fmla="*/ 0 h 29"/>
                <a:gd name="T10" fmla="*/ 54 w 54"/>
                <a:gd name="T11" fmla="*/ 0 h 29"/>
                <a:gd name="T12" fmla="*/ 46 w 54"/>
                <a:gd name="T13" fmla="*/ 29 h 29"/>
                <a:gd name="T14" fmla="*/ 24 w 54"/>
                <a:gd name="T15" fmla="*/ 29 h 29"/>
                <a:gd name="T16" fmla="*/ 19 w 54"/>
                <a:gd name="T17" fmla="*/ 8 h 29"/>
                <a:gd name="T18" fmla="*/ 19 w 54"/>
                <a:gd name="T19" fmla="*/ 8 h 29"/>
                <a:gd name="T20" fmla="*/ 13 w 54"/>
                <a:gd name="T21" fmla="*/ 29 h 29"/>
                <a:gd name="T22" fmla="*/ 0 w 54"/>
                <a:gd name="T23" fmla="*/ 29 h 29"/>
                <a:gd name="T24" fmla="*/ 9 w 54"/>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4" h="29">
                  <a:moveTo>
                    <a:pt x="9" y="0"/>
                  </a:moveTo>
                  <a:lnTo>
                    <a:pt x="30" y="0"/>
                  </a:lnTo>
                  <a:lnTo>
                    <a:pt x="35" y="19"/>
                  </a:lnTo>
                  <a:lnTo>
                    <a:pt x="36" y="19"/>
                  </a:lnTo>
                  <a:lnTo>
                    <a:pt x="42" y="0"/>
                  </a:lnTo>
                  <a:lnTo>
                    <a:pt x="54" y="0"/>
                  </a:lnTo>
                  <a:lnTo>
                    <a:pt x="46" y="29"/>
                  </a:lnTo>
                  <a:lnTo>
                    <a:pt x="24" y="29"/>
                  </a:lnTo>
                  <a:lnTo>
                    <a:pt x="19" y="8"/>
                  </a:lnTo>
                  <a:lnTo>
                    <a:pt x="19" y="8"/>
                  </a:lnTo>
                  <a:lnTo>
                    <a:pt x="1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38" name="Freeform 99">
              <a:extLst>
                <a:ext uri="{FF2B5EF4-FFF2-40B4-BE49-F238E27FC236}">
                  <a16:creationId xmlns:a16="http://schemas.microsoft.com/office/drawing/2014/main" id="{7852EEE3-9043-0D7B-F1E0-7F67C32EE809}"/>
                </a:ext>
              </a:extLst>
            </p:cNvPr>
            <p:cNvSpPr>
              <a:spLocks/>
            </p:cNvSpPr>
            <p:nvPr userDrawn="1"/>
          </p:nvSpPr>
          <p:spPr bwMode="auto">
            <a:xfrm>
              <a:off x="8310563" y="4830763"/>
              <a:ext cx="63500" cy="46038"/>
            </a:xfrm>
            <a:custGeom>
              <a:avLst/>
              <a:gdLst>
                <a:gd name="T0" fmla="*/ 12 w 40"/>
                <a:gd name="T1" fmla="*/ 7 h 29"/>
                <a:gd name="T2" fmla="*/ 0 w 40"/>
                <a:gd name="T3" fmla="*/ 7 h 29"/>
                <a:gd name="T4" fmla="*/ 3 w 40"/>
                <a:gd name="T5" fmla="*/ 0 h 29"/>
                <a:gd name="T6" fmla="*/ 40 w 40"/>
                <a:gd name="T7" fmla="*/ 0 h 29"/>
                <a:gd name="T8" fmla="*/ 38 w 40"/>
                <a:gd name="T9" fmla="*/ 7 h 29"/>
                <a:gd name="T10" fmla="*/ 26 w 40"/>
                <a:gd name="T11" fmla="*/ 7 h 29"/>
                <a:gd name="T12" fmla="*/ 19 w 40"/>
                <a:gd name="T13" fmla="*/ 29 h 29"/>
                <a:gd name="T14" fmla="*/ 5 w 40"/>
                <a:gd name="T15" fmla="*/ 29 h 29"/>
                <a:gd name="T16" fmla="*/ 12 w 40"/>
                <a:gd name="T17" fmla="*/ 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 h="29">
                  <a:moveTo>
                    <a:pt x="12" y="7"/>
                  </a:moveTo>
                  <a:lnTo>
                    <a:pt x="0" y="7"/>
                  </a:lnTo>
                  <a:lnTo>
                    <a:pt x="3" y="0"/>
                  </a:lnTo>
                  <a:lnTo>
                    <a:pt x="40" y="0"/>
                  </a:lnTo>
                  <a:lnTo>
                    <a:pt x="38" y="7"/>
                  </a:lnTo>
                  <a:lnTo>
                    <a:pt x="26" y="7"/>
                  </a:lnTo>
                  <a:lnTo>
                    <a:pt x="19" y="29"/>
                  </a:lnTo>
                  <a:lnTo>
                    <a:pt x="5" y="29"/>
                  </a:lnTo>
                  <a:lnTo>
                    <a:pt x="12"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0" name="Freeform 100">
              <a:extLst>
                <a:ext uri="{FF2B5EF4-FFF2-40B4-BE49-F238E27FC236}">
                  <a16:creationId xmlns:a16="http://schemas.microsoft.com/office/drawing/2014/main" id="{1781E2B0-C659-8EBE-4F66-175451EF27C7}"/>
                </a:ext>
              </a:extLst>
            </p:cNvPr>
            <p:cNvSpPr>
              <a:spLocks noEditPoints="1"/>
            </p:cNvSpPr>
            <p:nvPr userDrawn="1"/>
          </p:nvSpPr>
          <p:spPr bwMode="auto">
            <a:xfrm>
              <a:off x="8701088" y="4760913"/>
              <a:ext cx="49213" cy="50800"/>
            </a:xfrm>
            <a:custGeom>
              <a:avLst/>
              <a:gdLst>
                <a:gd name="T0" fmla="*/ 15 w 31"/>
                <a:gd name="T1" fmla="*/ 0 h 32"/>
                <a:gd name="T2" fmla="*/ 15 w 31"/>
                <a:gd name="T3" fmla="*/ 0 h 32"/>
                <a:gd name="T4" fmla="*/ 10 w 31"/>
                <a:gd name="T5" fmla="*/ 1 h 32"/>
                <a:gd name="T6" fmla="*/ 5 w 31"/>
                <a:gd name="T7" fmla="*/ 5 h 32"/>
                <a:gd name="T8" fmla="*/ 1 w 31"/>
                <a:gd name="T9" fmla="*/ 10 h 32"/>
                <a:gd name="T10" fmla="*/ 0 w 31"/>
                <a:gd name="T11" fmla="*/ 15 h 32"/>
                <a:gd name="T12" fmla="*/ 0 w 31"/>
                <a:gd name="T13" fmla="*/ 15 h 32"/>
                <a:gd name="T14" fmla="*/ 1 w 31"/>
                <a:gd name="T15" fmla="*/ 21 h 32"/>
                <a:gd name="T16" fmla="*/ 5 w 31"/>
                <a:gd name="T17" fmla="*/ 27 h 32"/>
                <a:gd name="T18" fmla="*/ 10 w 31"/>
                <a:gd name="T19" fmla="*/ 31 h 32"/>
                <a:gd name="T20" fmla="*/ 15 w 31"/>
                <a:gd name="T21" fmla="*/ 32 h 32"/>
                <a:gd name="T22" fmla="*/ 15 w 31"/>
                <a:gd name="T23" fmla="*/ 32 h 32"/>
                <a:gd name="T24" fmla="*/ 21 w 31"/>
                <a:gd name="T25" fmla="*/ 31 h 32"/>
                <a:gd name="T26" fmla="*/ 27 w 31"/>
                <a:gd name="T27" fmla="*/ 27 h 32"/>
                <a:gd name="T28" fmla="*/ 30 w 31"/>
                <a:gd name="T29" fmla="*/ 21 h 32"/>
                <a:gd name="T30" fmla="*/ 31 w 31"/>
                <a:gd name="T31" fmla="*/ 15 h 32"/>
                <a:gd name="T32" fmla="*/ 31 w 31"/>
                <a:gd name="T33" fmla="*/ 15 h 32"/>
                <a:gd name="T34" fmla="*/ 30 w 31"/>
                <a:gd name="T35" fmla="*/ 10 h 32"/>
                <a:gd name="T36" fmla="*/ 27 w 31"/>
                <a:gd name="T37" fmla="*/ 5 h 32"/>
                <a:gd name="T38" fmla="*/ 21 w 31"/>
                <a:gd name="T39" fmla="*/ 1 h 32"/>
                <a:gd name="T40" fmla="*/ 15 w 31"/>
                <a:gd name="T41" fmla="*/ 0 h 32"/>
                <a:gd name="T42" fmla="*/ 15 w 31"/>
                <a:gd name="T43" fmla="*/ 0 h 32"/>
                <a:gd name="T44" fmla="*/ 15 w 31"/>
                <a:gd name="T45" fmla="*/ 28 h 32"/>
                <a:gd name="T46" fmla="*/ 15 w 31"/>
                <a:gd name="T47" fmla="*/ 28 h 32"/>
                <a:gd name="T48" fmla="*/ 11 w 31"/>
                <a:gd name="T49" fmla="*/ 27 h 32"/>
                <a:gd name="T50" fmla="*/ 6 w 31"/>
                <a:gd name="T51" fmla="*/ 25 h 32"/>
                <a:gd name="T52" fmla="*/ 4 w 31"/>
                <a:gd name="T53" fmla="*/ 21 h 32"/>
                <a:gd name="T54" fmla="*/ 3 w 31"/>
                <a:gd name="T55" fmla="*/ 15 h 32"/>
                <a:gd name="T56" fmla="*/ 3 w 31"/>
                <a:gd name="T57" fmla="*/ 15 h 32"/>
                <a:gd name="T58" fmla="*/ 4 w 31"/>
                <a:gd name="T59" fmla="*/ 11 h 32"/>
                <a:gd name="T60" fmla="*/ 6 w 31"/>
                <a:gd name="T61" fmla="*/ 6 h 32"/>
                <a:gd name="T62" fmla="*/ 11 w 31"/>
                <a:gd name="T63" fmla="*/ 4 h 32"/>
                <a:gd name="T64" fmla="*/ 15 w 31"/>
                <a:gd name="T65" fmla="*/ 3 h 32"/>
                <a:gd name="T66" fmla="*/ 15 w 31"/>
                <a:gd name="T67" fmla="*/ 3 h 32"/>
                <a:gd name="T68" fmla="*/ 20 w 31"/>
                <a:gd name="T69" fmla="*/ 4 h 32"/>
                <a:gd name="T70" fmla="*/ 25 w 31"/>
                <a:gd name="T71" fmla="*/ 6 h 32"/>
                <a:gd name="T72" fmla="*/ 27 w 31"/>
                <a:gd name="T73" fmla="*/ 11 h 32"/>
                <a:gd name="T74" fmla="*/ 28 w 31"/>
                <a:gd name="T75" fmla="*/ 15 h 32"/>
                <a:gd name="T76" fmla="*/ 28 w 31"/>
                <a:gd name="T77" fmla="*/ 15 h 32"/>
                <a:gd name="T78" fmla="*/ 27 w 31"/>
                <a:gd name="T79" fmla="*/ 21 h 32"/>
                <a:gd name="T80" fmla="*/ 25 w 31"/>
                <a:gd name="T81" fmla="*/ 25 h 32"/>
                <a:gd name="T82" fmla="*/ 20 w 31"/>
                <a:gd name="T83" fmla="*/ 27 h 32"/>
                <a:gd name="T84" fmla="*/ 15 w 31"/>
                <a:gd name="T85" fmla="*/ 28 h 32"/>
                <a:gd name="T86" fmla="*/ 15 w 31"/>
                <a:gd name="T87" fmla="*/ 28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1" h="32">
                  <a:moveTo>
                    <a:pt x="15" y="0"/>
                  </a:moveTo>
                  <a:lnTo>
                    <a:pt x="15" y="0"/>
                  </a:lnTo>
                  <a:lnTo>
                    <a:pt x="10" y="1"/>
                  </a:lnTo>
                  <a:lnTo>
                    <a:pt x="5" y="5"/>
                  </a:lnTo>
                  <a:lnTo>
                    <a:pt x="1" y="10"/>
                  </a:lnTo>
                  <a:lnTo>
                    <a:pt x="0" y="15"/>
                  </a:lnTo>
                  <a:lnTo>
                    <a:pt x="0" y="15"/>
                  </a:lnTo>
                  <a:lnTo>
                    <a:pt x="1" y="21"/>
                  </a:lnTo>
                  <a:lnTo>
                    <a:pt x="5" y="27"/>
                  </a:lnTo>
                  <a:lnTo>
                    <a:pt x="10" y="31"/>
                  </a:lnTo>
                  <a:lnTo>
                    <a:pt x="15" y="32"/>
                  </a:lnTo>
                  <a:lnTo>
                    <a:pt x="15" y="32"/>
                  </a:lnTo>
                  <a:lnTo>
                    <a:pt x="21" y="31"/>
                  </a:lnTo>
                  <a:lnTo>
                    <a:pt x="27" y="27"/>
                  </a:lnTo>
                  <a:lnTo>
                    <a:pt x="30" y="21"/>
                  </a:lnTo>
                  <a:lnTo>
                    <a:pt x="31" y="15"/>
                  </a:lnTo>
                  <a:lnTo>
                    <a:pt x="31" y="15"/>
                  </a:lnTo>
                  <a:lnTo>
                    <a:pt x="30" y="10"/>
                  </a:lnTo>
                  <a:lnTo>
                    <a:pt x="27" y="5"/>
                  </a:lnTo>
                  <a:lnTo>
                    <a:pt x="21" y="1"/>
                  </a:lnTo>
                  <a:lnTo>
                    <a:pt x="15" y="0"/>
                  </a:lnTo>
                  <a:lnTo>
                    <a:pt x="15" y="0"/>
                  </a:lnTo>
                  <a:close/>
                  <a:moveTo>
                    <a:pt x="15" y="28"/>
                  </a:moveTo>
                  <a:lnTo>
                    <a:pt x="15" y="28"/>
                  </a:lnTo>
                  <a:lnTo>
                    <a:pt x="11" y="27"/>
                  </a:lnTo>
                  <a:lnTo>
                    <a:pt x="6" y="25"/>
                  </a:lnTo>
                  <a:lnTo>
                    <a:pt x="4" y="21"/>
                  </a:lnTo>
                  <a:lnTo>
                    <a:pt x="3" y="15"/>
                  </a:lnTo>
                  <a:lnTo>
                    <a:pt x="3" y="15"/>
                  </a:lnTo>
                  <a:lnTo>
                    <a:pt x="4" y="11"/>
                  </a:lnTo>
                  <a:lnTo>
                    <a:pt x="6" y="6"/>
                  </a:lnTo>
                  <a:lnTo>
                    <a:pt x="11" y="4"/>
                  </a:lnTo>
                  <a:lnTo>
                    <a:pt x="15" y="3"/>
                  </a:lnTo>
                  <a:lnTo>
                    <a:pt x="15" y="3"/>
                  </a:lnTo>
                  <a:lnTo>
                    <a:pt x="20" y="4"/>
                  </a:lnTo>
                  <a:lnTo>
                    <a:pt x="25" y="6"/>
                  </a:lnTo>
                  <a:lnTo>
                    <a:pt x="27" y="11"/>
                  </a:lnTo>
                  <a:lnTo>
                    <a:pt x="28" y="15"/>
                  </a:lnTo>
                  <a:lnTo>
                    <a:pt x="28" y="15"/>
                  </a:lnTo>
                  <a:lnTo>
                    <a:pt x="27" y="21"/>
                  </a:lnTo>
                  <a:lnTo>
                    <a:pt x="25" y="25"/>
                  </a:lnTo>
                  <a:lnTo>
                    <a:pt x="20" y="27"/>
                  </a:lnTo>
                  <a:lnTo>
                    <a:pt x="15" y="28"/>
                  </a:lnTo>
                  <a:lnTo>
                    <a:pt x="15" y="2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3" name="Freeform 101">
              <a:extLst>
                <a:ext uri="{FF2B5EF4-FFF2-40B4-BE49-F238E27FC236}">
                  <a16:creationId xmlns:a16="http://schemas.microsoft.com/office/drawing/2014/main" id="{3ECA46CC-C406-57FD-2733-781A49843668}"/>
                </a:ext>
              </a:extLst>
            </p:cNvPr>
            <p:cNvSpPr>
              <a:spLocks noEditPoints="1"/>
            </p:cNvSpPr>
            <p:nvPr userDrawn="1"/>
          </p:nvSpPr>
          <p:spPr bwMode="auto">
            <a:xfrm>
              <a:off x="8716963" y="4772026"/>
              <a:ext cx="20638" cy="26988"/>
            </a:xfrm>
            <a:custGeom>
              <a:avLst/>
              <a:gdLst>
                <a:gd name="T0" fmla="*/ 11 w 13"/>
                <a:gd name="T1" fmla="*/ 6 h 17"/>
                <a:gd name="T2" fmla="*/ 11 w 13"/>
                <a:gd name="T3" fmla="*/ 6 h 17"/>
                <a:gd name="T4" fmla="*/ 11 w 13"/>
                <a:gd name="T5" fmla="*/ 4 h 17"/>
                <a:gd name="T6" fmla="*/ 10 w 13"/>
                <a:gd name="T7" fmla="*/ 1 h 17"/>
                <a:gd name="T8" fmla="*/ 9 w 13"/>
                <a:gd name="T9" fmla="*/ 1 h 17"/>
                <a:gd name="T10" fmla="*/ 7 w 13"/>
                <a:gd name="T11" fmla="*/ 0 h 17"/>
                <a:gd name="T12" fmla="*/ 0 w 13"/>
                <a:gd name="T13" fmla="*/ 0 h 17"/>
                <a:gd name="T14" fmla="*/ 0 w 13"/>
                <a:gd name="T15" fmla="*/ 17 h 17"/>
                <a:gd name="T16" fmla="*/ 3 w 13"/>
                <a:gd name="T17" fmla="*/ 17 h 17"/>
                <a:gd name="T18" fmla="*/ 3 w 13"/>
                <a:gd name="T19" fmla="*/ 11 h 17"/>
                <a:gd name="T20" fmla="*/ 5 w 13"/>
                <a:gd name="T21" fmla="*/ 11 h 17"/>
                <a:gd name="T22" fmla="*/ 9 w 13"/>
                <a:gd name="T23" fmla="*/ 17 h 17"/>
                <a:gd name="T24" fmla="*/ 13 w 13"/>
                <a:gd name="T25" fmla="*/ 17 h 17"/>
                <a:gd name="T26" fmla="*/ 8 w 13"/>
                <a:gd name="T27" fmla="*/ 10 h 17"/>
                <a:gd name="T28" fmla="*/ 8 w 13"/>
                <a:gd name="T29" fmla="*/ 10 h 17"/>
                <a:gd name="T30" fmla="*/ 11 w 13"/>
                <a:gd name="T31" fmla="*/ 8 h 17"/>
                <a:gd name="T32" fmla="*/ 11 w 13"/>
                <a:gd name="T33" fmla="*/ 6 h 17"/>
                <a:gd name="T34" fmla="*/ 11 w 13"/>
                <a:gd name="T35" fmla="*/ 6 h 17"/>
                <a:gd name="T36" fmla="*/ 3 w 13"/>
                <a:gd name="T37" fmla="*/ 7 h 17"/>
                <a:gd name="T38" fmla="*/ 3 w 13"/>
                <a:gd name="T39" fmla="*/ 3 h 17"/>
                <a:gd name="T40" fmla="*/ 5 w 13"/>
                <a:gd name="T41" fmla="*/ 3 h 17"/>
                <a:gd name="T42" fmla="*/ 5 w 13"/>
                <a:gd name="T43" fmla="*/ 3 h 17"/>
                <a:gd name="T44" fmla="*/ 8 w 13"/>
                <a:gd name="T45" fmla="*/ 4 h 17"/>
                <a:gd name="T46" fmla="*/ 9 w 13"/>
                <a:gd name="T47" fmla="*/ 4 h 17"/>
                <a:gd name="T48" fmla="*/ 9 w 13"/>
                <a:gd name="T49" fmla="*/ 5 h 17"/>
                <a:gd name="T50" fmla="*/ 9 w 13"/>
                <a:gd name="T51" fmla="*/ 5 h 17"/>
                <a:gd name="T52" fmla="*/ 9 w 13"/>
                <a:gd name="T53" fmla="*/ 7 h 17"/>
                <a:gd name="T54" fmla="*/ 8 w 13"/>
                <a:gd name="T55" fmla="*/ 7 h 17"/>
                <a:gd name="T56" fmla="*/ 5 w 13"/>
                <a:gd name="T57" fmla="*/ 7 h 17"/>
                <a:gd name="T58" fmla="*/ 3 w 13"/>
                <a:gd name="T59" fmla="*/ 7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3" h="17">
                  <a:moveTo>
                    <a:pt x="11" y="6"/>
                  </a:moveTo>
                  <a:lnTo>
                    <a:pt x="11" y="6"/>
                  </a:lnTo>
                  <a:lnTo>
                    <a:pt x="11" y="4"/>
                  </a:lnTo>
                  <a:lnTo>
                    <a:pt x="10" y="1"/>
                  </a:lnTo>
                  <a:lnTo>
                    <a:pt x="9" y="1"/>
                  </a:lnTo>
                  <a:lnTo>
                    <a:pt x="7" y="0"/>
                  </a:lnTo>
                  <a:lnTo>
                    <a:pt x="0" y="0"/>
                  </a:lnTo>
                  <a:lnTo>
                    <a:pt x="0" y="17"/>
                  </a:lnTo>
                  <a:lnTo>
                    <a:pt x="3" y="17"/>
                  </a:lnTo>
                  <a:lnTo>
                    <a:pt x="3" y="11"/>
                  </a:lnTo>
                  <a:lnTo>
                    <a:pt x="5" y="11"/>
                  </a:lnTo>
                  <a:lnTo>
                    <a:pt x="9" y="17"/>
                  </a:lnTo>
                  <a:lnTo>
                    <a:pt x="13" y="17"/>
                  </a:lnTo>
                  <a:lnTo>
                    <a:pt x="8" y="10"/>
                  </a:lnTo>
                  <a:lnTo>
                    <a:pt x="8" y="10"/>
                  </a:lnTo>
                  <a:lnTo>
                    <a:pt x="11" y="8"/>
                  </a:lnTo>
                  <a:lnTo>
                    <a:pt x="11" y="6"/>
                  </a:lnTo>
                  <a:lnTo>
                    <a:pt x="11" y="6"/>
                  </a:lnTo>
                  <a:close/>
                  <a:moveTo>
                    <a:pt x="3" y="7"/>
                  </a:moveTo>
                  <a:lnTo>
                    <a:pt x="3" y="3"/>
                  </a:lnTo>
                  <a:lnTo>
                    <a:pt x="5" y="3"/>
                  </a:lnTo>
                  <a:lnTo>
                    <a:pt x="5" y="3"/>
                  </a:lnTo>
                  <a:lnTo>
                    <a:pt x="8" y="4"/>
                  </a:lnTo>
                  <a:lnTo>
                    <a:pt x="9" y="4"/>
                  </a:lnTo>
                  <a:lnTo>
                    <a:pt x="9" y="5"/>
                  </a:lnTo>
                  <a:lnTo>
                    <a:pt x="9" y="5"/>
                  </a:lnTo>
                  <a:lnTo>
                    <a:pt x="9" y="7"/>
                  </a:lnTo>
                  <a:lnTo>
                    <a:pt x="8" y="7"/>
                  </a:lnTo>
                  <a:lnTo>
                    <a:pt x="5" y="7"/>
                  </a:lnTo>
                  <a:lnTo>
                    <a:pt x="3"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4" name="Freeform 102">
              <a:extLst>
                <a:ext uri="{FF2B5EF4-FFF2-40B4-BE49-F238E27FC236}">
                  <a16:creationId xmlns:a16="http://schemas.microsoft.com/office/drawing/2014/main" id="{14A528CA-860E-C661-1258-A5282A6B8EEB}"/>
                </a:ext>
              </a:extLst>
            </p:cNvPr>
            <p:cNvSpPr>
              <a:spLocks/>
            </p:cNvSpPr>
            <p:nvPr userDrawn="1"/>
          </p:nvSpPr>
          <p:spPr bwMode="auto">
            <a:xfrm>
              <a:off x="7742238" y="4830763"/>
              <a:ext cx="68263" cy="47625"/>
            </a:xfrm>
            <a:custGeom>
              <a:avLst/>
              <a:gdLst>
                <a:gd name="T0" fmla="*/ 20 w 43"/>
                <a:gd name="T1" fmla="*/ 9 h 30"/>
                <a:gd name="T2" fmla="*/ 20 w 43"/>
                <a:gd name="T3" fmla="*/ 7 h 30"/>
                <a:gd name="T4" fmla="*/ 24 w 43"/>
                <a:gd name="T5" fmla="*/ 4 h 30"/>
                <a:gd name="T6" fmla="*/ 28 w 43"/>
                <a:gd name="T7" fmla="*/ 4 h 30"/>
                <a:gd name="T8" fmla="*/ 30 w 43"/>
                <a:gd name="T9" fmla="*/ 5 h 30"/>
                <a:gd name="T10" fmla="*/ 30 w 43"/>
                <a:gd name="T11" fmla="*/ 8 h 30"/>
                <a:gd name="T12" fmla="*/ 43 w 43"/>
                <a:gd name="T13" fmla="*/ 8 h 30"/>
                <a:gd name="T14" fmla="*/ 41 w 43"/>
                <a:gd name="T15" fmla="*/ 2 h 30"/>
                <a:gd name="T16" fmla="*/ 27 w 43"/>
                <a:gd name="T17" fmla="*/ 0 h 30"/>
                <a:gd name="T18" fmla="*/ 18 w 43"/>
                <a:gd name="T19" fmla="*/ 0 h 30"/>
                <a:gd name="T20" fmla="*/ 7 w 43"/>
                <a:gd name="T21" fmla="*/ 4 h 30"/>
                <a:gd name="T22" fmla="*/ 3 w 43"/>
                <a:gd name="T23" fmla="*/ 9 h 30"/>
                <a:gd name="T24" fmla="*/ 4 w 43"/>
                <a:gd name="T25" fmla="*/ 14 h 30"/>
                <a:gd name="T26" fmla="*/ 9 w 43"/>
                <a:gd name="T27" fmla="*/ 16 h 30"/>
                <a:gd name="T28" fmla="*/ 22 w 43"/>
                <a:gd name="T29" fmla="*/ 19 h 30"/>
                <a:gd name="T30" fmla="*/ 25 w 43"/>
                <a:gd name="T31" fmla="*/ 21 h 30"/>
                <a:gd name="T32" fmla="*/ 25 w 43"/>
                <a:gd name="T33" fmla="*/ 22 h 30"/>
                <a:gd name="T34" fmla="*/ 23 w 43"/>
                <a:gd name="T35" fmla="*/ 24 h 30"/>
                <a:gd name="T36" fmla="*/ 18 w 43"/>
                <a:gd name="T37" fmla="*/ 25 h 30"/>
                <a:gd name="T38" fmla="*/ 14 w 43"/>
                <a:gd name="T39" fmla="*/ 24 h 30"/>
                <a:gd name="T40" fmla="*/ 12 w 43"/>
                <a:gd name="T41" fmla="*/ 22 h 30"/>
                <a:gd name="T42" fmla="*/ 0 w 43"/>
                <a:gd name="T43" fmla="*/ 21 h 30"/>
                <a:gd name="T44" fmla="*/ 0 w 43"/>
                <a:gd name="T45" fmla="*/ 24 h 30"/>
                <a:gd name="T46" fmla="*/ 1 w 43"/>
                <a:gd name="T47" fmla="*/ 28 h 30"/>
                <a:gd name="T48" fmla="*/ 5 w 43"/>
                <a:gd name="T49" fmla="*/ 30 h 30"/>
                <a:gd name="T50" fmla="*/ 16 w 43"/>
                <a:gd name="T51" fmla="*/ 30 h 30"/>
                <a:gd name="T52" fmla="*/ 34 w 43"/>
                <a:gd name="T53" fmla="*/ 28 h 30"/>
                <a:gd name="T54" fmla="*/ 41 w 43"/>
                <a:gd name="T55" fmla="*/ 21 h 30"/>
                <a:gd name="T56" fmla="*/ 41 w 43"/>
                <a:gd name="T57" fmla="*/ 17 h 30"/>
                <a:gd name="T58" fmla="*/ 39 w 43"/>
                <a:gd name="T59" fmla="*/ 15 h 30"/>
                <a:gd name="T60" fmla="*/ 29 w 43"/>
                <a:gd name="T61" fmla="*/ 11 h 30"/>
                <a:gd name="T62" fmla="*/ 20 w 43"/>
                <a:gd name="T63" fmla="*/ 9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3" h="30">
                  <a:moveTo>
                    <a:pt x="20" y="9"/>
                  </a:moveTo>
                  <a:lnTo>
                    <a:pt x="20" y="9"/>
                  </a:lnTo>
                  <a:lnTo>
                    <a:pt x="20" y="7"/>
                  </a:lnTo>
                  <a:lnTo>
                    <a:pt x="20" y="7"/>
                  </a:lnTo>
                  <a:lnTo>
                    <a:pt x="21" y="5"/>
                  </a:lnTo>
                  <a:lnTo>
                    <a:pt x="24" y="4"/>
                  </a:lnTo>
                  <a:lnTo>
                    <a:pt x="24" y="4"/>
                  </a:lnTo>
                  <a:lnTo>
                    <a:pt x="28" y="4"/>
                  </a:lnTo>
                  <a:lnTo>
                    <a:pt x="30" y="5"/>
                  </a:lnTo>
                  <a:lnTo>
                    <a:pt x="30" y="5"/>
                  </a:lnTo>
                  <a:lnTo>
                    <a:pt x="30" y="7"/>
                  </a:lnTo>
                  <a:lnTo>
                    <a:pt x="30" y="8"/>
                  </a:lnTo>
                  <a:lnTo>
                    <a:pt x="43" y="8"/>
                  </a:lnTo>
                  <a:lnTo>
                    <a:pt x="43" y="8"/>
                  </a:lnTo>
                  <a:lnTo>
                    <a:pt x="43" y="4"/>
                  </a:lnTo>
                  <a:lnTo>
                    <a:pt x="41" y="2"/>
                  </a:lnTo>
                  <a:lnTo>
                    <a:pt x="36" y="0"/>
                  </a:lnTo>
                  <a:lnTo>
                    <a:pt x="27" y="0"/>
                  </a:lnTo>
                  <a:lnTo>
                    <a:pt x="27" y="0"/>
                  </a:lnTo>
                  <a:lnTo>
                    <a:pt x="18" y="0"/>
                  </a:lnTo>
                  <a:lnTo>
                    <a:pt x="11" y="2"/>
                  </a:lnTo>
                  <a:lnTo>
                    <a:pt x="7" y="4"/>
                  </a:lnTo>
                  <a:lnTo>
                    <a:pt x="3" y="9"/>
                  </a:lnTo>
                  <a:lnTo>
                    <a:pt x="3" y="9"/>
                  </a:lnTo>
                  <a:lnTo>
                    <a:pt x="3" y="11"/>
                  </a:lnTo>
                  <a:lnTo>
                    <a:pt x="4" y="14"/>
                  </a:lnTo>
                  <a:lnTo>
                    <a:pt x="4" y="14"/>
                  </a:lnTo>
                  <a:lnTo>
                    <a:pt x="9" y="16"/>
                  </a:lnTo>
                  <a:lnTo>
                    <a:pt x="16" y="18"/>
                  </a:lnTo>
                  <a:lnTo>
                    <a:pt x="22" y="19"/>
                  </a:lnTo>
                  <a:lnTo>
                    <a:pt x="25" y="21"/>
                  </a:lnTo>
                  <a:lnTo>
                    <a:pt x="25" y="21"/>
                  </a:lnTo>
                  <a:lnTo>
                    <a:pt x="25" y="22"/>
                  </a:lnTo>
                  <a:lnTo>
                    <a:pt x="25" y="22"/>
                  </a:lnTo>
                  <a:lnTo>
                    <a:pt x="24" y="23"/>
                  </a:lnTo>
                  <a:lnTo>
                    <a:pt x="23" y="24"/>
                  </a:lnTo>
                  <a:lnTo>
                    <a:pt x="18" y="25"/>
                  </a:lnTo>
                  <a:lnTo>
                    <a:pt x="18" y="25"/>
                  </a:lnTo>
                  <a:lnTo>
                    <a:pt x="15" y="24"/>
                  </a:lnTo>
                  <a:lnTo>
                    <a:pt x="14" y="24"/>
                  </a:lnTo>
                  <a:lnTo>
                    <a:pt x="14" y="24"/>
                  </a:lnTo>
                  <a:lnTo>
                    <a:pt x="12" y="22"/>
                  </a:lnTo>
                  <a:lnTo>
                    <a:pt x="12" y="21"/>
                  </a:lnTo>
                  <a:lnTo>
                    <a:pt x="0" y="21"/>
                  </a:lnTo>
                  <a:lnTo>
                    <a:pt x="0" y="21"/>
                  </a:lnTo>
                  <a:lnTo>
                    <a:pt x="0" y="24"/>
                  </a:lnTo>
                  <a:lnTo>
                    <a:pt x="0" y="26"/>
                  </a:lnTo>
                  <a:lnTo>
                    <a:pt x="1" y="28"/>
                  </a:lnTo>
                  <a:lnTo>
                    <a:pt x="3" y="29"/>
                  </a:lnTo>
                  <a:lnTo>
                    <a:pt x="5" y="30"/>
                  </a:lnTo>
                  <a:lnTo>
                    <a:pt x="16" y="30"/>
                  </a:lnTo>
                  <a:lnTo>
                    <a:pt x="16" y="30"/>
                  </a:lnTo>
                  <a:lnTo>
                    <a:pt x="27" y="30"/>
                  </a:lnTo>
                  <a:lnTo>
                    <a:pt x="34" y="28"/>
                  </a:lnTo>
                  <a:lnTo>
                    <a:pt x="38" y="24"/>
                  </a:lnTo>
                  <a:lnTo>
                    <a:pt x="41" y="21"/>
                  </a:lnTo>
                  <a:lnTo>
                    <a:pt x="41" y="21"/>
                  </a:lnTo>
                  <a:lnTo>
                    <a:pt x="41" y="17"/>
                  </a:lnTo>
                  <a:lnTo>
                    <a:pt x="39" y="15"/>
                  </a:lnTo>
                  <a:lnTo>
                    <a:pt x="39" y="15"/>
                  </a:lnTo>
                  <a:lnTo>
                    <a:pt x="36" y="12"/>
                  </a:lnTo>
                  <a:lnTo>
                    <a:pt x="29" y="11"/>
                  </a:lnTo>
                  <a:lnTo>
                    <a:pt x="23" y="10"/>
                  </a:lnTo>
                  <a:lnTo>
                    <a:pt x="20" y="9"/>
                  </a:lnTo>
                  <a:lnTo>
                    <a:pt x="20" y="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5" name="Freeform 103">
              <a:extLst>
                <a:ext uri="{FF2B5EF4-FFF2-40B4-BE49-F238E27FC236}">
                  <a16:creationId xmlns:a16="http://schemas.microsoft.com/office/drawing/2014/main" id="{6006B634-D16F-D17B-8968-BD58F15AAFA9}"/>
                </a:ext>
              </a:extLst>
            </p:cNvPr>
            <p:cNvSpPr>
              <a:spLocks/>
            </p:cNvSpPr>
            <p:nvPr userDrawn="1"/>
          </p:nvSpPr>
          <p:spPr bwMode="auto">
            <a:xfrm>
              <a:off x="8089901" y="4830763"/>
              <a:ext cx="66675" cy="46038"/>
            </a:xfrm>
            <a:custGeom>
              <a:avLst/>
              <a:gdLst>
                <a:gd name="T0" fmla="*/ 9 w 42"/>
                <a:gd name="T1" fmla="*/ 0 h 29"/>
                <a:gd name="T2" fmla="*/ 42 w 42"/>
                <a:gd name="T3" fmla="*/ 0 h 29"/>
                <a:gd name="T4" fmla="*/ 40 w 42"/>
                <a:gd name="T5" fmla="*/ 5 h 29"/>
                <a:gd name="T6" fmla="*/ 21 w 42"/>
                <a:gd name="T7" fmla="*/ 5 h 29"/>
                <a:gd name="T8" fmla="*/ 18 w 42"/>
                <a:gd name="T9" fmla="*/ 11 h 29"/>
                <a:gd name="T10" fmla="*/ 36 w 42"/>
                <a:gd name="T11" fmla="*/ 11 h 29"/>
                <a:gd name="T12" fmla="*/ 35 w 42"/>
                <a:gd name="T13" fmla="*/ 17 h 29"/>
                <a:gd name="T14" fmla="*/ 17 w 42"/>
                <a:gd name="T15" fmla="*/ 17 h 29"/>
                <a:gd name="T16" fmla="*/ 15 w 42"/>
                <a:gd name="T17" fmla="*/ 23 h 29"/>
                <a:gd name="T18" fmla="*/ 35 w 42"/>
                <a:gd name="T19" fmla="*/ 23 h 29"/>
                <a:gd name="T20" fmla="*/ 33 w 42"/>
                <a:gd name="T21" fmla="*/ 29 h 29"/>
                <a:gd name="T22" fmla="*/ 0 w 42"/>
                <a:gd name="T23" fmla="*/ 29 h 29"/>
                <a:gd name="T24" fmla="*/ 9 w 42"/>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 h="29">
                  <a:moveTo>
                    <a:pt x="9" y="0"/>
                  </a:moveTo>
                  <a:lnTo>
                    <a:pt x="42" y="0"/>
                  </a:lnTo>
                  <a:lnTo>
                    <a:pt x="40" y="5"/>
                  </a:lnTo>
                  <a:lnTo>
                    <a:pt x="21" y="5"/>
                  </a:lnTo>
                  <a:lnTo>
                    <a:pt x="18" y="11"/>
                  </a:lnTo>
                  <a:lnTo>
                    <a:pt x="36" y="11"/>
                  </a:lnTo>
                  <a:lnTo>
                    <a:pt x="35" y="17"/>
                  </a:lnTo>
                  <a:lnTo>
                    <a:pt x="17" y="17"/>
                  </a:lnTo>
                  <a:lnTo>
                    <a:pt x="15" y="23"/>
                  </a:lnTo>
                  <a:lnTo>
                    <a:pt x="35" y="23"/>
                  </a:lnTo>
                  <a:lnTo>
                    <a:pt x="3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6" name="Freeform 104">
              <a:extLst>
                <a:ext uri="{FF2B5EF4-FFF2-40B4-BE49-F238E27FC236}">
                  <a16:creationId xmlns:a16="http://schemas.microsoft.com/office/drawing/2014/main" id="{994B2FE5-4202-2A08-92D3-B8C89AFDA8A3}"/>
                </a:ext>
              </a:extLst>
            </p:cNvPr>
            <p:cNvSpPr>
              <a:spLocks/>
            </p:cNvSpPr>
            <p:nvPr userDrawn="1"/>
          </p:nvSpPr>
          <p:spPr bwMode="auto">
            <a:xfrm>
              <a:off x="8518526" y="4606926"/>
              <a:ext cx="277813" cy="269875"/>
            </a:xfrm>
            <a:custGeom>
              <a:avLst/>
              <a:gdLst>
                <a:gd name="T0" fmla="*/ 116 w 175"/>
                <a:gd name="T1" fmla="*/ 0 h 170"/>
                <a:gd name="T2" fmla="*/ 85 w 175"/>
                <a:gd name="T3" fmla="*/ 67 h 170"/>
                <a:gd name="T4" fmla="*/ 86 w 175"/>
                <a:gd name="T5" fmla="*/ 0 h 170"/>
                <a:gd name="T6" fmla="*/ 27 w 175"/>
                <a:gd name="T7" fmla="*/ 0 h 170"/>
                <a:gd name="T8" fmla="*/ 39 w 175"/>
                <a:gd name="T9" fmla="*/ 122 h 170"/>
                <a:gd name="T10" fmla="*/ 39 w 175"/>
                <a:gd name="T11" fmla="*/ 122 h 170"/>
                <a:gd name="T12" fmla="*/ 37 w 175"/>
                <a:gd name="T13" fmla="*/ 127 h 170"/>
                <a:gd name="T14" fmla="*/ 36 w 175"/>
                <a:gd name="T15" fmla="*/ 130 h 170"/>
                <a:gd name="T16" fmla="*/ 33 w 175"/>
                <a:gd name="T17" fmla="*/ 132 h 170"/>
                <a:gd name="T18" fmla="*/ 30 w 175"/>
                <a:gd name="T19" fmla="*/ 135 h 170"/>
                <a:gd name="T20" fmla="*/ 30 w 175"/>
                <a:gd name="T21" fmla="*/ 135 h 170"/>
                <a:gd name="T22" fmla="*/ 26 w 175"/>
                <a:gd name="T23" fmla="*/ 136 h 170"/>
                <a:gd name="T24" fmla="*/ 20 w 175"/>
                <a:gd name="T25" fmla="*/ 136 h 170"/>
                <a:gd name="T26" fmla="*/ 11 w 175"/>
                <a:gd name="T27" fmla="*/ 136 h 170"/>
                <a:gd name="T28" fmla="*/ 10 w 175"/>
                <a:gd name="T29" fmla="*/ 136 h 170"/>
                <a:gd name="T30" fmla="*/ 0 w 175"/>
                <a:gd name="T31" fmla="*/ 170 h 170"/>
                <a:gd name="T32" fmla="*/ 40 w 175"/>
                <a:gd name="T33" fmla="*/ 170 h 170"/>
                <a:gd name="T34" fmla="*/ 40 w 175"/>
                <a:gd name="T35" fmla="*/ 170 h 170"/>
                <a:gd name="T36" fmla="*/ 48 w 175"/>
                <a:gd name="T37" fmla="*/ 169 h 170"/>
                <a:gd name="T38" fmla="*/ 55 w 175"/>
                <a:gd name="T39" fmla="*/ 167 h 170"/>
                <a:gd name="T40" fmla="*/ 63 w 175"/>
                <a:gd name="T41" fmla="*/ 164 h 170"/>
                <a:gd name="T42" fmla="*/ 68 w 175"/>
                <a:gd name="T43" fmla="*/ 160 h 170"/>
                <a:gd name="T44" fmla="*/ 74 w 175"/>
                <a:gd name="T45" fmla="*/ 156 h 170"/>
                <a:gd name="T46" fmla="*/ 79 w 175"/>
                <a:gd name="T47" fmla="*/ 149 h 170"/>
                <a:gd name="T48" fmla="*/ 91 w 175"/>
                <a:gd name="T49" fmla="*/ 132 h 170"/>
                <a:gd name="T50" fmla="*/ 175 w 175"/>
                <a:gd name="T51" fmla="*/ 0 h 170"/>
                <a:gd name="T52" fmla="*/ 116 w 175"/>
                <a:gd name="T53" fmla="*/ 0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75" h="170">
                  <a:moveTo>
                    <a:pt x="116" y="0"/>
                  </a:moveTo>
                  <a:lnTo>
                    <a:pt x="85" y="67"/>
                  </a:lnTo>
                  <a:lnTo>
                    <a:pt x="86" y="0"/>
                  </a:lnTo>
                  <a:lnTo>
                    <a:pt x="27" y="0"/>
                  </a:lnTo>
                  <a:lnTo>
                    <a:pt x="39" y="122"/>
                  </a:lnTo>
                  <a:lnTo>
                    <a:pt x="39" y="122"/>
                  </a:lnTo>
                  <a:lnTo>
                    <a:pt x="37" y="127"/>
                  </a:lnTo>
                  <a:lnTo>
                    <a:pt x="36" y="130"/>
                  </a:lnTo>
                  <a:lnTo>
                    <a:pt x="33" y="132"/>
                  </a:lnTo>
                  <a:lnTo>
                    <a:pt x="30" y="135"/>
                  </a:lnTo>
                  <a:lnTo>
                    <a:pt x="30" y="135"/>
                  </a:lnTo>
                  <a:lnTo>
                    <a:pt x="26" y="136"/>
                  </a:lnTo>
                  <a:lnTo>
                    <a:pt x="20" y="136"/>
                  </a:lnTo>
                  <a:lnTo>
                    <a:pt x="11" y="136"/>
                  </a:lnTo>
                  <a:lnTo>
                    <a:pt x="10" y="136"/>
                  </a:lnTo>
                  <a:lnTo>
                    <a:pt x="0" y="170"/>
                  </a:lnTo>
                  <a:lnTo>
                    <a:pt x="40" y="170"/>
                  </a:lnTo>
                  <a:lnTo>
                    <a:pt x="40" y="170"/>
                  </a:lnTo>
                  <a:lnTo>
                    <a:pt x="48" y="169"/>
                  </a:lnTo>
                  <a:lnTo>
                    <a:pt x="55" y="167"/>
                  </a:lnTo>
                  <a:lnTo>
                    <a:pt x="63" y="164"/>
                  </a:lnTo>
                  <a:lnTo>
                    <a:pt x="68" y="160"/>
                  </a:lnTo>
                  <a:lnTo>
                    <a:pt x="74" y="156"/>
                  </a:lnTo>
                  <a:lnTo>
                    <a:pt x="79" y="149"/>
                  </a:lnTo>
                  <a:lnTo>
                    <a:pt x="91" y="132"/>
                  </a:lnTo>
                  <a:lnTo>
                    <a:pt x="175" y="0"/>
                  </a:lnTo>
                  <a:lnTo>
                    <a:pt x="116"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7" name="Freeform 105">
              <a:extLst>
                <a:ext uri="{FF2B5EF4-FFF2-40B4-BE49-F238E27FC236}">
                  <a16:creationId xmlns:a16="http://schemas.microsoft.com/office/drawing/2014/main" id="{D80EEF58-52C3-00DB-3093-C4E66EC47AEB}"/>
                </a:ext>
              </a:extLst>
            </p:cNvPr>
            <p:cNvSpPr>
              <a:spLocks/>
            </p:cNvSpPr>
            <p:nvPr userDrawn="1"/>
          </p:nvSpPr>
          <p:spPr bwMode="auto">
            <a:xfrm>
              <a:off x="8399463" y="4827588"/>
              <a:ext cx="71438" cy="50800"/>
            </a:xfrm>
            <a:custGeom>
              <a:avLst/>
              <a:gdLst>
                <a:gd name="T0" fmla="*/ 20 w 45"/>
                <a:gd name="T1" fmla="*/ 11 h 32"/>
                <a:gd name="T2" fmla="*/ 20 w 45"/>
                <a:gd name="T3" fmla="*/ 9 h 32"/>
                <a:gd name="T4" fmla="*/ 26 w 45"/>
                <a:gd name="T5" fmla="*/ 6 h 32"/>
                <a:gd name="T6" fmla="*/ 29 w 45"/>
                <a:gd name="T7" fmla="*/ 6 h 32"/>
                <a:gd name="T8" fmla="*/ 31 w 45"/>
                <a:gd name="T9" fmla="*/ 7 h 32"/>
                <a:gd name="T10" fmla="*/ 32 w 45"/>
                <a:gd name="T11" fmla="*/ 10 h 32"/>
                <a:gd name="T12" fmla="*/ 45 w 45"/>
                <a:gd name="T13" fmla="*/ 10 h 32"/>
                <a:gd name="T14" fmla="*/ 43 w 45"/>
                <a:gd name="T15" fmla="*/ 4 h 32"/>
                <a:gd name="T16" fmla="*/ 29 w 45"/>
                <a:gd name="T17" fmla="*/ 0 h 32"/>
                <a:gd name="T18" fmla="*/ 19 w 45"/>
                <a:gd name="T19" fmla="*/ 2 h 32"/>
                <a:gd name="T20" fmla="*/ 7 w 45"/>
                <a:gd name="T21" fmla="*/ 6 h 32"/>
                <a:gd name="T22" fmla="*/ 5 w 45"/>
                <a:gd name="T23" fmla="*/ 11 h 32"/>
                <a:gd name="T24" fmla="*/ 6 w 45"/>
                <a:gd name="T25" fmla="*/ 16 h 32"/>
                <a:gd name="T26" fmla="*/ 11 w 45"/>
                <a:gd name="T27" fmla="*/ 18 h 32"/>
                <a:gd name="T28" fmla="*/ 24 w 45"/>
                <a:gd name="T29" fmla="*/ 21 h 32"/>
                <a:gd name="T30" fmla="*/ 27 w 45"/>
                <a:gd name="T31" fmla="*/ 23 h 32"/>
                <a:gd name="T32" fmla="*/ 27 w 45"/>
                <a:gd name="T33" fmla="*/ 24 h 32"/>
                <a:gd name="T34" fmla="*/ 24 w 45"/>
                <a:gd name="T35" fmla="*/ 26 h 32"/>
                <a:gd name="T36" fmla="*/ 20 w 45"/>
                <a:gd name="T37" fmla="*/ 27 h 32"/>
                <a:gd name="T38" fmla="*/ 14 w 45"/>
                <a:gd name="T39" fmla="*/ 26 h 32"/>
                <a:gd name="T40" fmla="*/ 14 w 45"/>
                <a:gd name="T41" fmla="*/ 24 h 32"/>
                <a:gd name="T42" fmla="*/ 2 w 45"/>
                <a:gd name="T43" fmla="*/ 23 h 32"/>
                <a:gd name="T44" fmla="*/ 0 w 45"/>
                <a:gd name="T45" fmla="*/ 26 h 32"/>
                <a:gd name="T46" fmla="*/ 2 w 45"/>
                <a:gd name="T47" fmla="*/ 30 h 32"/>
                <a:gd name="T48" fmla="*/ 7 w 45"/>
                <a:gd name="T49" fmla="*/ 32 h 32"/>
                <a:gd name="T50" fmla="*/ 18 w 45"/>
                <a:gd name="T51" fmla="*/ 32 h 32"/>
                <a:gd name="T52" fmla="*/ 36 w 45"/>
                <a:gd name="T53" fmla="*/ 30 h 32"/>
                <a:gd name="T54" fmla="*/ 43 w 45"/>
                <a:gd name="T55" fmla="*/ 23 h 32"/>
                <a:gd name="T56" fmla="*/ 43 w 45"/>
                <a:gd name="T57" fmla="*/ 19 h 32"/>
                <a:gd name="T58" fmla="*/ 41 w 45"/>
                <a:gd name="T59" fmla="*/ 17 h 32"/>
                <a:gd name="T60" fmla="*/ 31 w 45"/>
                <a:gd name="T61" fmla="*/ 13 h 32"/>
                <a:gd name="T62" fmla="*/ 20 w 45"/>
                <a:gd name="T63" fmla="*/ 1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5" h="32">
                  <a:moveTo>
                    <a:pt x="20" y="11"/>
                  </a:moveTo>
                  <a:lnTo>
                    <a:pt x="20" y="11"/>
                  </a:lnTo>
                  <a:lnTo>
                    <a:pt x="20" y="9"/>
                  </a:lnTo>
                  <a:lnTo>
                    <a:pt x="20" y="9"/>
                  </a:lnTo>
                  <a:lnTo>
                    <a:pt x="23" y="7"/>
                  </a:lnTo>
                  <a:lnTo>
                    <a:pt x="26" y="6"/>
                  </a:lnTo>
                  <a:lnTo>
                    <a:pt x="26" y="6"/>
                  </a:lnTo>
                  <a:lnTo>
                    <a:pt x="29" y="6"/>
                  </a:lnTo>
                  <a:lnTo>
                    <a:pt x="31" y="7"/>
                  </a:lnTo>
                  <a:lnTo>
                    <a:pt x="31" y="7"/>
                  </a:lnTo>
                  <a:lnTo>
                    <a:pt x="32" y="9"/>
                  </a:lnTo>
                  <a:lnTo>
                    <a:pt x="32" y="10"/>
                  </a:lnTo>
                  <a:lnTo>
                    <a:pt x="45" y="10"/>
                  </a:lnTo>
                  <a:lnTo>
                    <a:pt x="45" y="10"/>
                  </a:lnTo>
                  <a:lnTo>
                    <a:pt x="45" y="6"/>
                  </a:lnTo>
                  <a:lnTo>
                    <a:pt x="43" y="4"/>
                  </a:lnTo>
                  <a:lnTo>
                    <a:pt x="38" y="2"/>
                  </a:lnTo>
                  <a:lnTo>
                    <a:pt x="29" y="0"/>
                  </a:lnTo>
                  <a:lnTo>
                    <a:pt x="29" y="0"/>
                  </a:lnTo>
                  <a:lnTo>
                    <a:pt x="19" y="2"/>
                  </a:lnTo>
                  <a:lnTo>
                    <a:pt x="12" y="3"/>
                  </a:lnTo>
                  <a:lnTo>
                    <a:pt x="7" y="6"/>
                  </a:lnTo>
                  <a:lnTo>
                    <a:pt x="5" y="11"/>
                  </a:lnTo>
                  <a:lnTo>
                    <a:pt x="5" y="11"/>
                  </a:lnTo>
                  <a:lnTo>
                    <a:pt x="5" y="13"/>
                  </a:lnTo>
                  <a:lnTo>
                    <a:pt x="6" y="16"/>
                  </a:lnTo>
                  <a:lnTo>
                    <a:pt x="6" y="16"/>
                  </a:lnTo>
                  <a:lnTo>
                    <a:pt x="11" y="18"/>
                  </a:lnTo>
                  <a:lnTo>
                    <a:pt x="17" y="19"/>
                  </a:lnTo>
                  <a:lnTo>
                    <a:pt x="24" y="21"/>
                  </a:lnTo>
                  <a:lnTo>
                    <a:pt x="27" y="23"/>
                  </a:lnTo>
                  <a:lnTo>
                    <a:pt x="27" y="23"/>
                  </a:lnTo>
                  <a:lnTo>
                    <a:pt x="27" y="24"/>
                  </a:lnTo>
                  <a:lnTo>
                    <a:pt x="27" y="24"/>
                  </a:lnTo>
                  <a:lnTo>
                    <a:pt x="26" y="25"/>
                  </a:lnTo>
                  <a:lnTo>
                    <a:pt x="24" y="26"/>
                  </a:lnTo>
                  <a:lnTo>
                    <a:pt x="20" y="27"/>
                  </a:lnTo>
                  <a:lnTo>
                    <a:pt x="20" y="27"/>
                  </a:lnTo>
                  <a:lnTo>
                    <a:pt x="17" y="26"/>
                  </a:lnTo>
                  <a:lnTo>
                    <a:pt x="14" y="26"/>
                  </a:lnTo>
                  <a:lnTo>
                    <a:pt x="14" y="26"/>
                  </a:lnTo>
                  <a:lnTo>
                    <a:pt x="14" y="24"/>
                  </a:lnTo>
                  <a:lnTo>
                    <a:pt x="14" y="23"/>
                  </a:lnTo>
                  <a:lnTo>
                    <a:pt x="2" y="23"/>
                  </a:lnTo>
                  <a:lnTo>
                    <a:pt x="2" y="23"/>
                  </a:lnTo>
                  <a:lnTo>
                    <a:pt x="0" y="26"/>
                  </a:lnTo>
                  <a:lnTo>
                    <a:pt x="0" y="28"/>
                  </a:lnTo>
                  <a:lnTo>
                    <a:pt x="2" y="30"/>
                  </a:lnTo>
                  <a:lnTo>
                    <a:pt x="4" y="31"/>
                  </a:lnTo>
                  <a:lnTo>
                    <a:pt x="7" y="32"/>
                  </a:lnTo>
                  <a:lnTo>
                    <a:pt x="18" y="32"/>
                  </a:lnTo>
                  <a:lnTo>
                    <a:pt x="18" y="32"/>
                  </a:lnTo>
                  <a:lnTo>
                    <a:pt x="29" y="32"/>
                  </a:lnTo>
                  <a:lnTo>
                    <a:pt x="36" y="30"/>
                  </a:lnTo>
                  <a:lnTo>
                    <a:pt x="40" y="26"/>
                  </a:lnTo>
                  <a:lnTo>
                    <a:pt x="43" y="23"/>
                  </a:lnTo>
                  <a:lnTo>
                    <a:pt x="43" y="23"/>
                  </a:lnTo>
                  <a:lnTo>
                    <a:pt x="43" y="19"/>
                  </a:lnTo>
                  <a:lnTo>
                    <a:pt x="41" y="17"/>
                  </a:lnTo>
                  <a:lnTo>
                    <a:pt x="41" y="17"/>
                  </a:lnTo>
                  <a:lnTo>
                    <a:pt x="37" y="14"/>
                  </a:lnTo>
                  <a:lnTo>
                    <a:pt x="31" y="13"/>
                  </a:lnTo>
                  <a:lnTo>
                    <a:pt x="24" y="12"/>
                  </a:lnTo>
                  <a:lnTo>
                    <a:pt x="20" y="11"/>
                  </a:lnTo>
                  <a:lnTo>
                    <a:pt x="20" y="1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grpSp>
      <p:sp>
        <p:nvSpPr>
          <p:cNvPr id="19" name="Slide Number Placeholder 8">
            <a:extLst>
              <a:ext uri="{FF2B5EF4-FFF2-40B4-BE49-F238E27FC236}">
                <a16:creationId xmlns:a16="http://schemas.microsoft.com/office/drawing/2014/main" id="{6CCE4EEA-B96E-D89B-2E7B-AB186BD61564}"/>
              </a:ext>
            </a:extLst>
          </p:cNvPr>
          <p:cNvSpPr txBox="1">
            <a:spLocks/>
          </p:cNvSpPr>
          <p:nvPr/>
        </p:nvSpPr>
        <p:spPr bwMode="auto">
          <a:xfrm>
            <a:off x="183418" y="6443467"/>
            <a:ext cx="437173" cy="268288"/>
          </a:xfrm>
          <a:prstGeom prst="rect">
            <a:avLst/>
          </a:prstGeom>
          <a:noFill/>
          <a:ln w="9525">
            <a:noFill/>
            <a:miter lim="800000"/>
            <a:headEnd/>
            <a:tailEnd/>
          </a:ln>
        </p:spPr>
        <p:txBody>
          <a:bodyPr vert="horz" wrap="square" lIns="113211" tIns="56605" rIns="113211" bIns="56605" numCol="1" anchor="t" anchorCtr="0" compatLnSpc="1">
            <a:prstTxWarp prst="textNoShape">
              <a:avLst/>
            </a:prstTxWarp>
          </a:bodyPr>
          <a:lstStyle>
            <a:lvl1pPr marL="169816" indent="-169816" algn="l" rtl="0" eaLnBrk="1" fontAlgn="base" hangingPunct="1">
              <a:spcBef>
                <a:spcPts val="891"/>
              </a:spcBef>
              <a:spcAft>
                <a:spcPct val="0"/>
              </a:spcAft>
              <a:buSzPct val="40000"/>
              <a:defRPr sz="2100" b="1">
                <a:solidFill>
                  <a:srgbClr val="7A9B3D"/>
                </a:solidFill>
                <a:latin typeface="+mn-lt"/>
                <a:ea typeface="+mn-ea"/>
                <a:cs typeface="+mn-cs"/>
              </a:defRPr>
            </a:lvl1pPr>
            <a:lvl2pPr marL="169816" indent="-169816" algn="l" rtl="0" eaLnBrk="1" fontAlgn="base" hangingPunct="1">
              <a:spcBef>
                <a:spcPts val="891"/>
              </a:spcBef>
              <a:spcAft>
                <a:spcPct val="0"/>
              </a:spcAft>
              <a:buClr>
                <a:srgbClr val="7A9B3D"/>
              </a:buClr>
              <a:buChar char="•"/>
              <a:defRPr sz="1800">
                <a:solidFill>
                  <a:srgbClr val="000000"/>
                </a:solidFill>
                <a:latin typeface="+mn-lt"/>
              </a:defRPr>
            </a:lvl2pPr>
            <a:lvl3pPr marL="339631" indent="-169816" algn="l" rtl="0" eaLnBrk="1" fontAlgn="base" hangingPunct="1">
              <a:spcBef>
                <a:spcPts val="891"/>
              </a:spcBef>
              <a:spcAft>
                <a:spcPct val="0"/>
              </a:spcAft>
              <a:buClr>
                <a:srgbClr val="768692"/>
              </a:buClr>
              <a:buFont typeface="Arial" pitchFamily="34" charset="0"/>
              <a:buChar char="–"/>
              <a:defRPr sz="1600">
                <a:solidFill>
                  <a:srgbClr val="000000"/>
                </a:solidFill>
                <a:latin typeface="+mn-lt"/>
              </a:defRPr>
            </a:lvl3pPr>
            <a:lvl4pPr marL="509447" indent="-169816" algn="l" rtl="0" eaLnBrk="1" fontAlgn="base" hangingPunct="1">
              <a:spcBef>
                <a:spcPts val="891"/>
              </a:spcBef>
              <a:spcAft>
                <a:spcPct val="0"/>
              </a:spcAft>
              <a:buClr>
                <a:srgbClr val="000000"/>
              </a:buClr>
              <a:buFont typeface="Arial" pitchFamily="34" charset="0"/>
              <a:buChar char="•"/>
              <a:defRPr sz="1600">
                <a:solidFill>
                  <a:srgbClr val="000000"/>
                </a:solidFill>
                <a:latin typeface="+mn-lt"/>
              </a:defRPr>
            </a:lvl4pPr>
            <a:lvl5pPr marL="3056679" indent="-339631" algn="l" rtl="0" eaLnBrk="1" fontAlgn="base" hangingPunct="1">
              <a:lnSpc>
                <a:spcPts val="3566"/>
              </a:lnSpc>
              <a:spcBef>
                <a:spcPct val="0"/>
              </a:spcBef>
              <a:spcAft>
                <a:spcPct val="0"/>
              </a:spcAft>
              <a:defRPr sz="1600">
                <a:solidFill>
                  <a:schemeClr val="tx1"/>
                </a:solidFill>
                <a:latin typeface="+mn-lt"/>
              </a:defRPr>
            </a:lvl5pPr>
            <a:lvl6pPr marL="3735941" indent="-339631" algn="l" rtl="0" eaLnBrk="1" fontAlgn="base" hangingPunct="1">
              <a:lnSpc>
                <a:spcPts val="3566"/>
              </a:lnSpc>
              <a:spcBef>
                <a:spcPct val="0"/>
              </a:spcBef>
              <a:spcAft>
                <a:spcPct val="0"/>
              </a:spcAft>
              <a:defRPr sz="2700">
                <a:solidFill>
                  <a:schemeClr val="tx1"/>
                </a:solidFill>
                <a:latin typeface="+mn-lt"/>
              </a:defRPr>
            </a:lvl6pPr>
            <a:lvl7pPr marL="4415203" indent="-339631" algn="l" rtl="0" eaLnBrk="1" fontAlgn="base" hangingPunct="1">
              <a:lnSpc>
                <a:spcPts val="3566"/>
              </a:lnSpc>
              <a:spcBef>
                <a:spcPct val="0"/>
              </a:spcBef>
              <a:spcAft>
                <a:spcPct val="0"/>
              </a:spcAft>
              <a:defRPr sz="2700">
                <a:solidFill>
                  <a:schemeClr val="tx1"/>
                </a:solidFill>
                <a:latin typeface="+mn-lt"/>
              </a:defRPr>
            </a:lvl7pPr>
            <a:lvl8pPr marL="5094465" indent="-339631" algn="l" rtl="0" eaLnBrk="1" fontAlgn="base" hangingPunct="1">
              <a:lnSpc>
                <a:spcPts val="3566"/>
              </a:lnSpc>
              <a:spcBef>
                <a:spcPct val="0"/>
              </a:spcBef>
              <a:spcAft>
                <a:spcPct val="0"/>
              </a:spcAft>
              <a:defRPr sz="2700">
                <a:solidFill>
                  <a:schemeClr val="tx1"/>
                </a:solidFill>
                <a:latin typeface="+mn-lt"/>
              </a:defRPr>
            </a:lvl8pPr>
            <a:lvl9pPr marL="5773727" indent="-339631" algn="l" rtl="0" eaLnBrk="1" fontAlgn="base" hangingPunct="1">
              <a:lnSpc>
                <a:spcPts val="3566"/>
              </a:lnSpc>
              <a:spcBef>
                <a:spcPct val="0"/>
              </a:spcBef>
              <a:spcAft>
                <a:spcPct val="0"/>
              </a:spcAft>
              <a:defRPr sz="2700">
                <a:solidFill>
                  <a:schemeClr val="tx1"/>
                </a:solidFill>
                <a:latin typeface="+mn-lt"/>
              </a:defRPr>
            </a:lvl9pPr>
          </a:lstStyle>
          <a:p>
            <a:pPr>
              <a:defRPr/>
            </a:pPr>
            <a:fld id="{E6474CC2-1230-4213-AD1A-4B2FEEABA7A1}" type="slidenum">
              <a:rPr lang="en-US" sz="1000" kern="0">
                <a:solidFill>
                  <a:schemeClr val="tx1"/>
                </a:solidFill>
              </a:rPr>
              <a:pPr>
                <a:defRPr/>
              </a:pPr>
              <a:t>25</a:t>
            </a:fld>
            <a:endParaRPr lang="en-US" sz="1000" kern="0" dirty="0">
              <a:solidFill>
                <a:schemeClr val="tx1"/>
              </a:solidFill>
            </a:endParaRPr>
          </a:p>
        </p:txBody>
      </p:sp>
      <p:sp>
        <p:nvSpPr>
          <p:cNvPr id="21" name="Text Box 21">
            <a:extLst>
              <a:ext uri="{FF2B5EF4-FFF2-40B4-BE49-F238E27FC236}">
                <a16:creationId xmlns:a16="http://schemas.microsoft.com/office/drawing/2014/main" id="{CD26E142-8EF9-A2C7-7CDC-BFFDE4A41EA3}"/>
              </a:ext>
            </a:extLst>
          </p:cNvPr>
          <p:cNvSpPr txBox="1">
            <a:spLocks noChangeArrowheads="1"/>
          </p:cNvSpPr>
          <p:nvPr/>
        </p:nvSpPr>
        <p:spPr bwMode="auto">
          <a:xfrm>
            <a:off x="574405" y="3277086"/>
            <a:ext cx="11451680" cy="2657138"/>
          </a:xfrm>
          <a:prstGeom prst="rect">
            <a:avLst/>
          </a:prstGeom>
          <a:noFill/>
          <a:ln>
            <a:noFill/>
          </a:ln>
          <a:effectLst/>
          <a:extLst>
            <a:ext uri="{909E8E84-426E-40DD-AFC4-6F175D3DCCD1}">
              <a14:hiddenFill xmlns:a14="http://schemas.microsoft.com/office/drawing/2010/main">
                <a:solidFill>
                  <a:srgbClr val="FFFF99"/>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108657" tIns="0" rIns="108657" bIns="0" anchor="b">
            <a:spAutoFit/>
          </a:bodyPr>
          <a:lstStyle>
            <a:lvl1pPr algn="l" eaLnBrk="0" hangingPunct="0">
              <a:spcBef>
                <a:spcPct val="20000"/>
              </a:spcBef>
              <a:buClr>
                <a:srgbClr val="524E86"/>
              </a:buClr>
              <a:buSzPct val="120000"/>
              <a:buChar char="•"/>
              <a:defRPr>
                <a:solidFill>
                  <a:schemeClr val="tx1"/>
                </a:solidFill>
                <a:latin typeface="Arial" pitchFamily="34" charset="0"/>
              </a:defRPr>
            </a:lvl1pPr>
            <a:lvl2pPr marL="742950" indent="-285750" algn="l" eaLnBrk="0" hangingPunct="0">
              <a:spcBef>
                <a:spcPct val="20000"/>
              </a:spcBef>
              <a:buClr>
                <a:srgbClr val="524E86"/>
              </a:buClr>
              <a:buSzPct val="80000"/>
              <a:buFont typeface="Wingdings" pitchFamily="2" charset="2"/>
              <a:buChar char="§"/>
              <a:defRPr>
                <a:solidFill>
                  <a:schemeClr val="tx1"/>
                </a:solidFill>
                <a:latin typeface="Arial" pitchFamily="34" charset="0"/>
              </a:defRPr>
            </a:lvl2pPr>
            <a:lvl3pPr marL="1143000" indent="-228600" algn="l" eaLnBrk="0" hangingPunct="0">
              <a:spcBef>
                <a:spcPct val="20000"/>
              </a:spcBef>
              <a:buClr>
                <a:srgbClr val="524E86"/>
              </a:buClr>
              <a:buFont typeface="Arial" pitchFamily="34" charset="0"/>
              <a:buChar char="–"/>
              <a:defRPr sz="1600">
                <a:solidFill>
                  <a:schemeClr val="tx1"/>
                </a:solidFill>
                <a:latin typeface="Arial" pitchFamily="34" charset="0"/>
              </a:defRPr>
            </a:lvl3pPr>
            <a:lvl4pPr marL="1600200" indent="-228600" algn="l" eaLnBrk="0" hangingPunct="0">
              <a:spcBef>
                <a:spcPct val="20000"/>
              </a:spcBef>
              <a:buClr>
                <a:srgbClr val="524E86"/>
              </a:buClr>
              <a:buChar char="•"/>
              <a:defRPr sz="1600">
                <a:solidFill>
                  <a:schemeClr val="tx1"/>
                </a:solidFill>
                <a:latin typeface="Arial" pitchFamily="34" charset="0"/>
              </a:defRPr>
            </a:lvl4pPr>
            <a:lvl5pPr marL="2057400" indent="-228600" algn="l" eaLnBrk="0" hangingPunct="0">
              <a:spcBef>
                <a:spcPct val="20000"/>
              </a:spcBef>
              <a:buClr>
                <a:srgbClr val="524E86"/>
              </a:buClr>
              <a:buFont typeface="Wingdings" pitchFamily="2" charset="2"/>
              <a:buChar char="§"/>
              <a:defRPr sz="1400">
                <a:solidFill>
                  <a:schemeClr val="tx1"/>
                </a:solidFill>
                <a:latin typeface="Arial" pitchFamily="34" charset="0"/>
              </a:defRPr>
            </a:lvl5pPr>
            <a:lvl6pPr marL="2514600" indent="-228600" eaLnBrk="0" fontAlgn="base" hangingPunct="0">
              <a:spcBef>
                <a:spcPct val="20000"/>
              </a:spcBef>
              <a:spcAft>
                <a:spcPct val="0"/>
              </a:spcAft>
              <a:buClr>
                <a:srgbClr val="524E86"/>
              </a:buClr>
              <a:buFont typeface="Wingdings" pitchFamily="2" charset="2"/>
              <a:buChar char="§"/>
              <a:defRPr sz="1400">
                <a:solidFill>
                  <a:schemeClr val="tx1"/>
                </a:solidFill>
                <a:latin typeface="Arial" pitchFamily="34" charset="0"/>
              </a:defRPr>
            </a:lvl6pPr>
            <a:lvl7pPr marL="2971800" indent="-228600" eaLnBrk="0" fontAlgn="base" hangingPunct="0">
              <a:spcBef>
                <a:spcPct val="20000"/>
              </a:spcBef>
              <a:spcAft>
                <a:spcPct val="0"/>
              </a:spcAft>
              <a:buClr>
                <a:srgbClr val="524E86"/>
              </a:buClr>
              <a:buFont typeface="Wingdings" pitchFamily="2" charset="2"/>
              <a:buChar char="§"/>
              <a:defRPr sz="1400">
                <a:solidFill>
                  <a:schemeClr val="tx1"/>
                </a:solidFill>
                <a:latin typeface="Arial" pitchFamily="34" charset="0"/>
              </a:defRPr>
            </a:lvl7pPr>
            <a:lvl8pPr marL="3429000" indent="-228600" eaLnBrk="0" fontAlgn="base" hangingPunct="0">
              <a:spcBef>
                <a:spcPct val="20000"/>
              </a:spcBef>
              <a:spcAft>
                <a:spcPct val="0"/>
              </a:spcAft>
              <a:buClr>
                <a:srgbClr val="524E86"/>
              </a:buClr>
              <a:buFont typeface="Wingdings" pitchFamily="2" charset="2"/>
              <a:buChar char="§"/>
              <a:defRPr sz="1400">
                <a:solidFill>
                  <a:schemeClr val="tx1"/>
                </a:solidFill>
                <a:latin typeface="Arial" pitchFamily="34" charset="0"/>
              </a:defRPr>
            </a:lvl8pPr>
            <a:lvl9pPr marL="3886200" indent="-228600" eaLnBrk="0" fontAlgn="base" hangingPunct="0">
              <a:spcBef>
                <a:spcPct val="20000"/>
              </a:spcBef>
              <a:spcAft>
                <a:spcPct val="0"/>
              </a:spcAft>
              <a:buClr>
                <a:srgbClr val="524E86"/>
              </a:buClr>
              <a:buFont typeface="Wingdings" pitchFamily="2" charset="2"/>
              <a:buChar char="§"/>
              <a:defRPr sz="1400">
                <a:solidFill>
                  <a:schemeClr val="tx1"/>
                </a:solidFill>
                <a:latin typeface="Arial" pitchFamily="34" charset="0"/>
              </a:defRPr>
            </a:lvl9pPr>
          </a:lstStyle>
          <a:p>
            <a:pPr marL="0" marR="0" lvl="0" indent="0" algn="l" defTabSz="914400" rtl="0" eaLnBrk="1" fontAlgn="base" latinLnBrk="0" hangingPunct="1">
              <a:lnSpc>
                <a:spcPct val="100000"/>
              </a:lnSpc>
              <a:spcBef>
                <a:spcPts val="372"/>
              </a:spcBef>
              <a:spcAft>
                <a:spcPct val="0"/>
              </a:spcAft>
              <a:buClrTx/>
              <a:buSzTx/>
              <a:buFontTx/>
              <a:buNone/>
              <a:tabLst/>
              <a:defRPr/>
            </a:pPr>
            <a:r>
              <a:rPr kumimoji="0" lang="en-US" sz="1200" b="1" i="0" u="none" strike="noStrike" kern="1200" cap="none" spc="0" normalizeH="0" baseline="0" noProof="0" dirty="0">
                <a:ln>
                  <a:noFill/>
                </a:ln>
                <a:solidFill>
                  <a:srgbClr val="000000"/>
                </a:solidFill>
                <a:effectLst/>
                <a:uLnTx/>
                <a:uFillTx/>
                <a:latin typeface="Arial"/>
                <a:ea typeface="ＭＳ Ｐゴシック"/>
              </a:rPr>
              <a:t>Information provided in, and presentation of, this document are for informational and educational purposes only and are not a recommendation to take any particular action, or any action at all, nor an offer or solicitation to buy or sell any securities or services presented. It is not investment advice. Fidelity does not provide legal or tax advice.</a:t>
            </a:r>
            <a:endParaRPr kumimoji="0" lang="en-US" sz="1200" b="0" i="0" u="none" strike="noStrike" kern="1200" cap="none" spc="0" normalizeH="0" baseline="0" noProof="0" dirty="0">
              <a:ln>
                <a:noFill/>
              </a:ln>
              <a:solidFill>
                <a:srgbClr val="000000"/>
              </a:solidFill>
              <a:effectLst/>
              <a:uLnTx/>
              <a:uFillTx/>
              <a:latin typeface="Arial"/>
              <a:ea typeface="ＭＳ Ｐゴシック"/>
            </a:endParaRPr>
          </a:p>
          <a:p>
            <a:pPr marL="0" marR="0" lvl="0" indent="0" algn="l" defTabSz="914400" rtl="0" eaLnBrk="1" fontAlgn="base" latinLnBrk="0" hangingPunct="1">
              <a:lnSpc>
                <a:spcPct val="100000"/>
              </a:lnSpc>
              <a:spcBef>
                <a:spcPts val="372"/>
              </a:spcBef>
              <a:spcAft>
                <a:spcPct val="0"/>
              </a:spcAft>
              <a:buClrTx/>
              <a:buSzTx/>
              <a:buFontTx/>
              <a:buNone/>
              <a:tabLst/>
              <a:defRPr/>
            </a:pPr>
            <a:r>
              <a:rPr kumimoji="0" lang="en-US" sz="1200" b="0" i="0" u="none" strike="noStrike" kern="1200" cap="none" spc="0" normalizeH="0" baseline="0" noProof="0" dirty="0">
                <a:ln>
                  <a:noFill/>
                </a:ln>
                <a:solidFill>
                  <a:srgbClr val="000000"/>
                </a:solidFill>
                <a:effectLst/>
                <a:uLnTx/>
                <a:uFillTx/>
                <a:latin typeface="Arial"/>
                <a:ea typeface="ＭＳ Ｐゴシック"/>
              </a:rPr>
              <a:t>Before making any investment decisions, you should consult with your own professional advisers and take into account all of the particular facts and circumstances of your individual situation. Fidelity and its representatives may have a conflict of interest in the products or services mentioned in these materials because they have a financial interest in them, and receive compensation, directly or indirectly, in connection with the management, distribution, and /or servicing of these products or services, including Fidelity funds, certain third-party funds and products, and certain investment services.</a:t>
            </a:r>
          </a:p>
          <a:p>
            <a:pPr marL="0" marR="0" lvl="0" indent="0" algn="l" defTabSz="914400" rtl="0" eaLnBrk="1" fontAlgn="base" latinLnBrk="0" hangingPunct="1">
              <a:lnSpc>
                <a:spcPct val="100000"/>
              </a:lnSpc>
              <a:spcBef>
                <a:spcPts val="372"/>
              </a:spcBef>
              <a:spcAft>
                <a:spcPct val="0"/>
              </a:spcAft>
              <a:buClrTx/>
              <a:buSzTx/>
              <a:buFontTx/>
              <a:buNone/>
              <a:tabLst/>
              <a:defRPr/>
            </a:pPr>
            <a:r>
              <a:rPr kumimoji="0" lang="en-US" sz="1200" b="0" i="0" u="none" strike="noStrike" kern="1200" cap="none" spc="0" normalizeH="0" baseline="0" noProof="0" dirty="0">
                <a:ln>
                  <a:noFill/>
                </a:ln>
                <a:solidFill>
                  <a:srgbClr val="000000"/>
                </a:solidFill>
                <a:effectLst/>
                <a:uLnTx/>
                <a:uFillTx/>
                <a:latin typeface="Arial"/>
                <a:ea typeface="ＭＳ Ｐゴシック"/>
              </a:rPr>
              <a:t>Third-party trademarks and service marks are the property of their respective owners. All other trademarks and service marks are the property of FMR LLC or its affiliated companies.</a:t>
            </a:r>
          </a:p>
          <a:p>
            <a:pPr marL="0" marR="0" lvl="0" indent="0" algn="l" defTabSz="914400" rtl="0" eaLnBrk="1" fontAlgn="base" latinLnBrk="0" hangingPunct="1">
              <a:lnSpc>
                <a:spcPct val="100000"/>
              </a:lnSpc>
              <a:spcBef>
                <a:spcPts val="372"/>
              </a:spcBef>
              <a:spcAft>
                <a:spcPct val="0"/>
              </a:spcAft>
              <a:buClrTx/>
              <a:buSzTx/>
              <a:buFontTx/>
              <a:buNone/>
              <a:tabLst/>
              <a:defRPr/>
            </a:pPr>
            <a:r>
              <a:rPr kumimoji="0" lang="en-US" sz="1200" b="0" i="0" u="none" strike="noStrike" kern="1200" cap="none" spc="0" normalizeH="0" baseline="0" noProof="0" dirty="0">
                <a:ln>
                  <a:noFill/>
                </a:ln>
                <a:solidFill>
                  <a:srgbClr val="000000"/>
                </a:solidFill>
                <a:effectLst/>
                <a:uLnTx/>
                <a:uFillTx/>
                <a:latin typeface="Arial"/>
                <a:ea typeface="ＭＳ Ｐゴシック"/>
              </a:rPr>
              <a:t>Fidelity Investments</a:t>
            </a:r>
            <a:r>
              <a:rPr kumimoji="0" lang="en-US" sz="1200" b="0" i="0" u="none" strike="noStrike" kern="1200" cap="none" spc="0" normalizeH="0" baseline="30000" noProof="0" dirty="0">
                <a:ln>
                  <a:noFill/>
                </a:ln>
                <a:solidFill>
                  <a:srgbClr val="000000"/>
                </a:solidFill>
                <a:effectLst/>
                <a:uLnTx/>
                <a:uFillTx/>
                <a:latin typeface="Arial"/>
                <a:ea typeface="ＭＳ Ｐゴシック"/>
              </a:rPr>
              <a:t>®</a:t>
            </a:r>
            <a:r>
              <a:rPr kumimoji="0" lang="en-US" sz="1200" b="0" i="0" u="none" strike="noStrike" kern="1200" cap="none" spc="0" normalizeH="0" baseline="0" noProof="0" dirty="0">
                <a:ln>
                  <a:noFill/>
                </a:ln>
                <a:solidFill>
                  <a:srgbClr val="000000"/>
                </a:solidFill>
                <a:effectLst/>
                <a:uLnTx/>
                <a:uFillTx/>
                <a:latin typeface="Arial"/>
                <a:ea typeface="ＭＳ Ｐゴシック"/>
              </a:rPr>
              <a:t> provides investment products through Fidelity Distributors Company LLC; clearing, custody, or other brokerage services through National Financial Services LLC or Fidelity Brokerage Services LLC, Members NYSE, SIPC; and institutional advisory services through Fidelity Institutional Wealth Adviser LLC.</a:t>
            </a:r>
          </a:p>
          <a:p>
            <a:pPr marL="0" marR="0" lvl="0" indent="0" algn="l" defTabSz="914400" rtl="0" eaLnBrk="1" fontAlgn="base" latinLnBrk="0" hangingPunct="1">
              <a:lnSpc>
                <a:spcPct val="100000"/>
              </a:lnSpc>
              <a:spcBef>
                <a:spcPts val="372"/>
              </a:spcBef>
              <a:spcAft>
                <a:spcPct val="0"/>
              </a:spcAft>
              <a:buClrTx/>
              <a:buSzTx/>
              <a:buFontTx/>
              <a:buNone/>
              <a:tabLst/>
              <a:defRPr/>
            </a:pPr>
            <a:r>
              <a:rPr kumimoji="0" lang="en-US" sz="1200" b="0" i="0" u="none" strike="noStrike" kern="1200" cap="none" spc="0" normalizeH="0" baseline="0" noProof="0" dirty="0">
                <a:ln>
                  <a:noFill/>
                </a:ln>
                <a:solidFill>
                  <a:srgbClr val="000000"/>
                </a:solidFill>
                <a:effectLst/>
                <a:uLnTx/>
                <a:uFillTx/>
                <a:latin typeface="Arial"/>
                <a:ea typeface="ＭＳ Ｐゴシック"/>
              </a:rPr>
              <a:t>© 2024 FMR LLC. All rights reserved.</a:t>
            </a:r>
          </a:p>
          <a:p>
            <a:pPr marL="0" marR="0" lvl="0" indent="0" algn="l" defTabSz="914400" rtl="0" eaLnBrk="1" fontAlgn="base" latinLnBrk="0" hangingPunct="1">
              <a:lnSpc>
                <a:spcPct val="100000"/>
              </a:lnSpc>
              <a:spcBef>
                <a:spcPts val="372"/>
              </a:spcBef>
              <a:spcAft>
                <a:spcPct val="0"/>
              </a:spcAft>
              <a:buClrTx/>
              <a:buSzTx/>
              <a:buFontTx/>
              <a:buNone/>
              <a:tabLst/>
              <a:defRPr/>
            </a:pPr>
            <a:r>
              <a:rPr lang="en-US" sz="1200" dirty="0">
                <a:solidFill>
                  <a:srgbClr val="000000"/>
                </a:solidFill>
                <a:latin typeface="Arial"/>
              </a:rPr>
              <a:t>1174561.1.0</a:t>
            </a:r>
          </a:p>
        </p:txBody>
      </p:sp>
      <p:sp>
        <p:nvSpPr>
          <p:cNvPr id="18" name="TextBox 17">
            <a:extLst>
              <a:ext uri="{FF2B5EF4-FFF2-40B4-BE49-F238E27FC236}">
                <a16:creationId xmlns:a16="http://schemas.microsoft.com/office/drawing/2014/main" id="{54C67CA0-609D-A432-12C4-763AAEC36024}"/>
              </a:ext>
            </a:extLst>
          </p:cNvPr>
          <p:cNvSpPr txBox="1"/>
          <p:nvPr/>
        </p:nvSpPr>
        <p:spPr>
          <a:xfrm>
            <a:off x="5204530" y="6588644"/>
            <a:ext cx="1036471" cy="246221"/>
          </a:xfrm>
          <a:prstGeom prst="rect">
            <a:avLst/>
          </a:prstGeom>
          <a:noFill/>
        </p:spPr>
        <p:txBody>
          <a:bodyPr wrap="square">
            <a:spAutoFit/>
          </a:bodyPr>
          <a:lstStyle/>
          <a:p>
            <a:pPr marL="0" marR="0" lvl="0" indent="0" algn="l" defTabSz="914400" rtl="0" eaLnBrk="1" fontAlgn="base" latinLnBrk="0" hangingPunct="1">
              <a:lnSpc>
                <a:spcPct val="100000"/>
              </a:lnSpc>
              <a:spcBef>
                <a:spcPts val="372"/>
              </a:spcBef>
              <a:spcAft>
                <a:spcPct val="0"/>
              </a:spcAft>
              <a:buClrTx/>
              <a:buSzTx/>
              <a:buFontTx/>
              <a:buNone/>
              <a:tabLst/>
              <a:defRPr/>
            </a:pPr>
            <a:r>
              <a:rPr lang="en-US" sz="1000" dirty="0">
                <a:solidFill>
                  <a:srgbClr val="000000"/>
                </a:solidFill>
                <a:latin typeface="Arial"/>
              </a:rPr>
              <a:t>1174561.1.0</a:t>
            </a:r>
          </a:p>
        </p:txBody>
      </p:sp>
      <p:sp>
        <p:nvSpPr>
          <p:cNvPr id="25" name="TextBox 24">
            <a:extLst>
              <a:ext uri="{FF2B5EF4-FFF2-40B4-BE49-F238E27FC236}">
                <a16:creationId xmlns:a16="http://schemas.microsoft.com/office/drawing/2014/main" id="{EC37035E-F062-698E-F626-8249E594F39B}"/>
              </a:ext>
            </a:extLst>
          </p:cNvPr>
          <p:cNvSpPr txBox="1"/>
          <p:nvPr/>
        </p:nvSpPr>
        <p:spPr>
          <a:xfrm>
            <a:off x="10507462" y="5728957"/>
            <a:ext cx="1684538" cy="276999"/>
          </a:xfrm>
          <a:prstGeom prst="rect">
            <a:avLst/>
          </a:prstGeom>
          <a:noFill/>
        </p:spPr>
        <p:txBody>
          <a:bodyPr wrap="square">
            <a:spAutoFit/>
          </a:bodyPr>
          <a:lstStyle/>
          <a:p>
            <a:r>
              <a:rPr lang="en-US" sz="1200" dirty="0"/>
              <a:t>1.9918730.100</a:t>
            </a:r>
          </a:p>
        </p:txBody>
      </p:sp>
    </p:spTree>
    <p:extLst>
      <p:ext uri="{BB962C8B-B14F-4D97-AF65-F5344CB8AC3E}">
        <p14:creationId xmlns:p14="http://schemas.microsoft.com/office/powerpoint/2010/main" val="310468447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lide Number Placeholder 8"/>
          <p:cNvSpPr>
            <a:spLocks noGrp="1"/>
          </p:cNvSpPr>
          <p:nvPr>
            <p:ph type="sldNum" sz="quarter" idx="14"/>
          </p:nvPr>
        </p:nvSpPr>
        <p:spPr>
          <a:xfrm>
            <a:off x="0" y="6382513"/>
            <a:ext cx="437173" cy="268288"/>
          </a:xfrm>
        </p:spPr>
        <p:txBody>
          <a:bodyPr/>
          <a:lstStyle/>
          <a:p>
            <a:pPr>
              <a:defRPr/>
            </a:pPr>
            <a:fld id="{E6474CC2-1230-4213-AD1A-4B2FEEABA7A1}" type="slidenum">
              <a:rPr lang="en-US" smtClean="0"/>
              <a:pPr>
                <a:defRPr/>
              </a:pPr>
              <a:t>3</a:t>
            </a:fld>
            <a:endParaRPr lang="en-US" dirty="0"/>
          </a:p>
        </p:txBody>
      </p:sp>
      <p:sp>
        <p:nvSpPr>
          <p:cNvPr id="14" name="Title 1">
            <a:extLst>
              <a:ext uri="{FF2B5EF4-FFF2-40B4-BE49-F238E27FC236}">
                <a16:creationId xmlns:a16="http://schemas.microsoft.com/office/drawing/2014/main" id="{F2ED72AD-338F-13EC-6C83-80A93D773FBA}"/>
              </a:ext>
            </a:extLst>
          </p:cNvPr>
          <p:cNvSpPr>
            <a:spLocks noGrp="1"/>
          </p:cNvSpPr>
          <p:nvPr>
            <p:ph type="title"/>
          </p:nvPr>
        </p:nvSpPr>
        <p:spPr>
          <a:xfrm>
            <a:off x="422820" y="228600"/>
            <a:ext cx="10918280" cy="838200"/>
          </a:xfrm>
        </p:spPr>
        <p:txBody>
          <a:bodyPr/>
          <a:lstStyle/>
          <a:p>
            <a:r>
              <a:rPr lang="en-US"/>
              <a:t>What is organic growth?</a:t>
            </a:r>
          </a:p>
        </p:txBody>
      </p:sp>
      <p:sp>
        <p:nvSpPr>
          <p:cNvPr id="15" name="Footer Placeholder 2">
            <a:extLst>
              <a:ext uri="{FF2B5EF4-FFF2-40B4-BE49-F238E27FC236}">
                <a16:creationId xmlns:a16="http://schemas.microsoft.com/office/drawing/2014/main" id="{F09309BC-C5ED-6929-6BC6-6D70371591CD}"/>
              </a:ext>
            </a:extLst>
          </p:cNvPr>
          <p:cNvSpPr txBox="1">
            <a:spLocks/>
          </p:cNvSpPr>
          <p:nvPr/>
        </p:nvSpPr>
        <p:spPr bwMode="auto">
          <a:xfrm>
            <a:off x="499060" y="6489680"/>
            <a:ext cx="5245100" cy="172485"/>
          </a:xfrm>
          <a:prstGeom prst="rect">
            <a:avLst/>
          </a:prstGeom>
          <a:noFill/>
          <a:ln w="9525">
            <a:noFill/>
            <a:miter lim="800000"/>
            <a:headEnd/>
            <a:tailEnd/>
          </a:ln>
          <a:effectLst/>
        </p:spPr>
        <p:txBody>
          <a:bodyPr vert="horz" wrap="square" lIns="135852" tIns="0" rIns="135852" bIns="0" numCol="1" anchor="b" anchorCtr="0" compatLnSpc="1">
            <a:prstTxWarp prst="textNoShape">
              <a:avLst/>
            </a:prstTxWarp>
          </a:bodyPr>
          <a:lstStyle>
            <a:defPPr>
              <a:defRPr lang="en-US"/>
            </a:defPPr>
            <a:lvl1pPr algn="r" rtl="0" eaLnBrk="0" fontAlgn="base" hangingPunct="0">
              <a:spcBef>
                <a:spcPct val="0"/>
              </a:spcBef>
              <a:spcAft>
                <a:spcPct val="0"/>
              </a:spcAft>
              <a:defRPr sz="1000" kern="1200" smtClean="0">
                <a:solidFill>
                  <a:srgbClr val="000000"/>
                </a:solidFill>
                <a:latin typeface="+mj-lt"/>
                <a:ea typeface="ＭＳ Ｐゴシック" charset="-128"/>
                <a:cs typeface="+mn-cs"/>
              </a:defRPr>
            </a:lvl1pPr>
            <a:lvl2pPr marL="566038" algn="l" rtl="0" fontAlgn="base">
              <a:spcBef>
                <a:spcPct val="0"/>
              </a:spcBef>
              <a:spcAft>
                <a:spcPct val="0"/>
              </a:spcAft>
              <a:defRPr sz="1500" kern="1200">
                <a:solidFill>
                  <a:schemeClr val="tx1"/>
                </a:solidFill>
                <a:latin typeface="Arial" pitchFamily="34" charset="0"/>
                <a:ea typeface="ＭＳ Ｐゴシック"/>
                <a:cs typeface="ＭＳ Ｐゴシック"/>
              </a:defRPr>
            </a:lvl2pPr>
            <a:lvl3pPr marL="1132076" algn="l" rtl="0" fontAlgn="base">
              <a:spcBef>
                <a:spcPct val="0"/>
              </a:spcBef>
              <a:spcAft>
                <a:spcPct val="0"/>
              </a:spcAft>
              <a:defRPr sz="1500" kern="1200">
                <a:solidFill>
                  <a:schemeClr val="tx1"/>
                </a:solidFill>
                <a:latin typeface="Arial" pitchFamily="34" charset="0"/>
                <a:ea typeface="ＭＳ Ｐゴシック"/>
                <a:cs typeface="ＭＳ Ｐゴシック"/>
              </a:defRPr>
            </a:lvl3pPr>
            <a:lvl4pPr marL="1698112" algn="l" rtl="0" fontAlgn="base">
              <a:spcBef>
                <a:spcPct val="0"/>
              </a:spcBef>
              <a:spcAft>
                <a:spcPct val="0"/>
              </a:spcAft>
              <a:defRPr sz="1500" kern="1200">
                <a:solidFill>
                  <a:schemeClr val="tx1"/>
                </a:solidFill>
                <a:latin typeface="Arial" pitchFamily="34" charset="0"/>
                <a:ea typeface="ＭＳ Ｐゴシック"/>
                <a:cs typeface="ＭＳ Ｐゴシック"/>
              </a:defRPr>
            </a:lvl4pPr>
            <a:lvl5pPr marL="2264150" algn="l" rtl="0" fontAlgn="base">
              <a:spcBef>
                <a:spcPct val="0"/>
              </a:spcBef>
              <a:spcAft>
                <a:spcPct val="0"/>
              </a:spcAft>
              <a:defRPr sz="1500" kern="1200">
                <a:solidFill>
                  <a:schemeClr val="tx1"/>
                </a:solidFill>
                <a:latin typeface="Arial" pitchFamily="34" charset="0"/>
                <a:ea typeface="ＭＳ Ｐゴシック"/>
                <a:cs typeface="ＭＳ Ｐゴシック"/>
              </a:defRPr>
            </a:lvl5pPr>
            <a:lvl6pPr marL="2830188" algn="l" defTabSz="1132076" rtl="0" eaLnBrk="1" latinLnBrk="0" hangingPunct="1">
              <a:defRPr sz="1500" kern="1200">
                <a:solidFill>
                  <a:schemeClr val="tx1"/>
                </a:solidFill>
                <a:latin typeface="Arial" pitchFamily="34" charset="0"/>
                <a:ea typeface="ＭＳ Ｐゴシック"/>
                <a:cs typeface="ＭＳ Ｐゴシック"/>
              </a:defRPr>
            </a:lvl6pPr>
            <a:lvl7pPr marL="3396226" algn="l" defTabSz="1132076" rtl="0" eaLnBrk="1" latinLnBrk="0" hangingPunct="1">
              <a:defRPr sz="1500" kern="1200">
                <a:solidFill>
                  <a:schemeClr val="tx1"/>
                </a:solidFill>
                <a:latin typeface="Arial" pitchFamily="34" charset="0"/>
                <a:ea typeface="ＭＳ Ｐゴシック"/>
                <a:cs typeface="ＭＳ Ｐゴシック"/>
              </a:defRPr>
            </a:lvl7pPr>
            <a:lvl8pPr marL="3962262" algn="l" defTabSz="1132076" rtl="0" eaLnBrk="1" latinLnBrk="0" hangingPunct="1">
              <a:defRPr sz="1500" kern="1200">
                <a:solidFill>
                  <a:schemeClr val="tx1"/>
                </a:solidFill>
                <a:latin typeface="Arial" pitchFamily="34" charset="0"/>
                <a:ea typeface="ＭＳ Ｐゴシック"/>
                <a:cs typeface="ＭＳ Ｐゴシック"/>
              </a:defRPr>
            </a:lvl8pPr>
            <a:lvl9pPr marL="4528300" algn="l" defTabSz="1132076" rtl="0" eaLnBrk="1" latinLnBrk="0" hangingPunct="1">
              <a:defRPr sz="1500" kern="1200">
                <a:solidFill>
                  <a:schemeClr val="tx1"/>
                </a:solidFill>
                <a:latin typeface="Arial" pitchFamily="34" charset="0"/>
                <a:ea typeface="ＭＳ Ｐゴシック"/>
                <a:cs typeface="ＭＳ Ｐゴシック"/>
              </a:defRPr>
            </a:lvl9pPr>
          </a:lstStyle>
          <a:p>
            <a:pPr algn="l">
              <a:defRPr/>
            </a:pPr>
            <a:r>
              <a:rPr lang="en-US" dirty="0"/>
              <a:t>Source: 2024 Fidelity RIA Benchmarking Study</a:t>
            </a:r>
          </a:p>
        </p:txBody>
      </p:sp>
      <p:sp>
        <p:nvSpPr>
          <p:cNvPr id="16" name="TextBox 15">
            <a:extLst>
              <a:ext uri="{FF2B5EF4-FFF2-40B4-BE49-F238E27FC236}">
                <a16:creationId xmlns:a16="http://schemas.microsoft.com/office/drawing/2014/main" id="{ACB5422A-325D-1598-5DCC-5EEC9E2FF46C}"/>
              </a:ext>
            </a:extLst>
          </p:cNvPr>
          <p:cNvSpPr txBox="1"/>
          <p:nvPr/>
        </p:nvSpPr>
        <p:spPr>
          <a:xfrm>
            <a:off x="9697503" y="5023161"/>
            <a:ext cx="3433148" cy="261610"/>
          </a:xfrm>
          <a:prstGeom prst="rect">
            <a:avLst/>
          </a:prstGeom>
          <a:noFill/>
        </p:spPr>
        <p:txBody>
          <a:bodyPr wrap="square" rtlCol="0">
            <a:spAutoFit/>
          </a:bodyPr>
          <a:lstStyle/>
          <a:p>
            <a:r>
              <a:rPr lang="en-US" sz="1100" i="1"/>
              <a:t>*Fidelity client growth rates (2024)</a:t>
            </a:r>
          </a:p>
        </p:txBody>
      </p:sp>
      <mc:AlternateContent xmlns:mc="http://schemas.openxmlformats.org/markup-compatibility/2006" xmlns:cx1="http://schemas.microsoft.com/office/drawing/2015/9/8/chartex">
        <mc:Choice Requires="cx1">
          <p:graphicFrame>
            <p:nvGraphicFramePr>
              <p:cNvPr id="17" name="Chart 16">
                <a:extLst>
                  <a:ext uri="{FF2B5EF4-FFF2-40B4-BE49-F238E27FC236}">
                    <a16:creationId xmlns:a16="http://schemas.microsoft.com/office/drawing/2014/main" id="{6638DA2B-61EF-69B6-7610-38229BA262E7}"/>
                  </a:ext>
                </a:extLst>
              </p:cNvPr>
              <p:cNvGraphicFramePr/>
              <p:nvPr>
                <p:extLst>
                  <p:ext uri="{D42A27DB-BD31-4B8C-83A1-F6EECF244321}">
                    <p14:modId xmlns:p14="http://schemas.microsoft.com/office/powerpoint/2010/main" val="2596103551"/>
                  </p:ext>
                </p:extLst>
              </p:nvPr>
            </p:nvGraphicFramePr>
            <p:xfrm>
              <a:off x="62347" y="1295730"/>
              <a:ext cx="9155288" cy="3909528"/>
            </p:xfrm>
            <a:graphic>
              <a:graphicData uri="http://schemas.microsoft.com/office/drawing/2014/chartex">
                <cx:chart xmlns:cx="http://schemas.microsoft.com/office/drawing/2014/chartex" xmlns:r="http://schemas.openxmlformats.org/officeDocument/2006/relationships" r:id="rId4"/>
              </a:graphicData>
            </a:graphic>
          </p:graphicFrame>
        </mc:Choice>
        <mc:Fallback xmlns="">
          <p:pic>
            <p:nvPicPr>
              <p:cNvPr id="17" name="Chart 16">
                <a:extLst>
                  <a:ext uri="{FF2B5EF4-FFF2-40B4-BE49-F238E27FC236}">
                    <a16:creationId xmlns:a16="http://schemas.microsoft.com/office/drawing/2014/main" id="{6638DA2B-61EF-69B6-7610-38229BA262E7}"/>
                  </a:ext>
                </a:extLst>
              </p:cNvPr>
              <p:cNvPicPr>
                <a:picLocks noGrp="1" noRot="1" noChangeAspect="1" noMove="1" noResize="1" noEditPoints="1" noAdjustHandles="1" noChangeArrowheads="1" noChangeShapeType="1"/>
              </p:cNvPicPr>
              <p:nvPr/>
            </p:nvPicPr>
            <p:blipFill>
              <a:blip r:embed="rId5"/>
              <a:stretch>
                <a:fillRect/>
              </a:stretch>
            </p:blipFill>
            <p:spPr>
              <a:xfrm>
                <a:off x="62347" y="1295730"/>
                <a:ext cx="9155288" cy="3909528"/>
              </a:xfrm>
              <a:prstGeom prst="rect">
                <a:avLst/>
              </a:prstGeom>
            </p:spPr>
          </p:pic>
        </mc:Fallback>
      </mc:AlternateContent>
      <p:sp>
        <p:nvSpPr>
          <p:cNvPr id="18" name="Rectangle 17">
            <a:extLst>
              <a:ext uri="{FF2B5EF4-FFF2-40B4-BE49-F238E27FC236}">
                <a16:creationId xmlns:a16="http://schemas.microsoft.com/office/drawing/2014/main" id="{92CA2B83-0ED2-8E0A-10E9-65284FB78481}"/>
              </a:ext>
            </a:extLst>
          </p:cNvPr>
          <p:cNvSpPr/>
          <p:nvPr/>
        </p:nvSpPr>
        <p:spPr bwMode="auto">
          <a:xfrm>
            <a:off x="9697503" y="3165417"/>
            <a:ext cx="1720369" cy="1813354"/>
          </a:xfrm>
          <a:prstGeom prst="rect">
            <a:avLst/>
          </a:prstGeom>
          <a:solidFill>
            <a:srgbClr val="009681"/>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a:ln>
                <a:noFill/>
              </a:ln>
              <a:solidFill>
                <a:schemeClr val="tx1"/>
              </a:solidFill>
              <a:effectLst/>
              <a:latin typeface="Arial" charset="0"/>
              <a:ea typeface="ＭＳ Ｐゴシック" charset="-128"/>
            </a:endParaRPr>
          </a:p>
        </p:txBody>
      </p:sp>
      <p:sp>
        <p:nvSpPr>
          <p:cNvPr id="19" name="TextBox 18">
            <a:extLst>
              <a:ext uri="{FF2B5EF4-FFF2-40B4-BE49-F238E27FC236}">
                <a16:creationId xmlns:a16="http://schemas.microsoft.com/office/drawing/2014/main" id="{93DBFB69-E353-440A-256B-92A8950B8193}"/>
              </a:ext>
            </a:extLst>
          </p:cNvPr>
          <p:cNvSpPr txBox="1"/>
          <p:nvPr/>
        </p:nvSpPr>
        <p:spPr>
          <a:xfrm>
            <a:off x="270540" y="3956443"/>
            <a:ext cx="1947672" cy="892552"/>
          </a:xfrm>
          <a:prstGeom prst="rect">
            <a:avLst/>
          </a:prstGeom>
          <a:noFill/>
        </p:spPr>
        <p:txBody>
          <a:bodyPr wrap="square" rtlCol="0">
            <a:spAutoFit/>
          </a:bodyPr>
          <a:lstStyle/>
          <a:p>
            <a:pPr algn="ctr"/>
            <a:r>
              <a:rPr lang="en-US" sz="2000" b="1">
                <a:solidFill>
                  <a:schemeClr val="bg1"/>
                </a:solidFill>
              </a:rPr>
              <a:t>New assets </a:t>
            </a:r>
            <a:r>
              <a:rPr lang="en-US" sz="1600">
                <a:solidFill>
                  <a:schemeClr val="bg1"/>
                </a:solidFill>
              </a:rPr>
              <a:t>from existing clients</a:t>
            </a:r>
          </a:p>
        </p:txBody>
      </p:sp>
      <p:sp>
        <p:nvSpPr>
          <p:cNvPr id="20" name="TextBox 19">
            <a:extLst>
              <a:ext uri="{FF2B5EF4-FFF2-40B4-BE49-F238E27FC236}">
                <a16:creationId xmlns:a16="http://schemas.microsoft.com/office/drawing/2014/main" id="{FD6CBAE3-C715-807E-F57C-699FC94C18AB}"/>
              </a:ext>
            </a:extLst>
          </p:cNvPr>
          <p:cNvSpPr txBox="1"/>
          <p:nvPr/>
        </p:nvSpPr>
        <p:spPr>
          <a:xfrm>
            <a:off x="7051533" y="1740710"/>
            <a:ext cx="1947672" cy="892552"/>
          </a:xfrm>
          <a:prstGeom prst="rect">
            <a:avLst/>
          </a:prstGeom>
          <a:noFill/>
        </p:spPr>
        <p:txBody>
          <a:bodyPr wrap="square" rtlCol="0">
            <a:spAutoFit/>
          </a:bodyPr>
          <a:lstStyle/>
          <a:p>
            <a:pPr algn="ctr"/>
            <a:r>
              <a:rPr lang="en-US" sz="2000" b="1">
                <a:solidFill>
                  <a:srgbClr val="004F6B"/>
                </a:solidFill>
              </a:rPr>
              <a:t>Withdrawals</a:t>
            </a:r>
          </a:p>
          <a:p>
            <a:pPr algn="ctr"/>
            <a:r>
              <a:rPr lang="en-US" sz="1600"/>
              <a:t>from departing clients</a:t>
            </a:r>
          </a:p>
        </p:txBody>
      </p:sp>
      <p:sp>
        <p:nvSpPr>
          <p:cNvPr id="21" name="TextBox 20">
            <a:extLst>
              <a:ext uri="{FF2B5EF4-FFF2-40B4-BE49-F238E27FC236}">
                <a16:creationId xmlns:a16="http://schemas.microsoft.com/office/drawing/2014/main" id="{50E09E6B-9838-C80E-34ED-6CD9C5E1A284}"/>
              </a:ext>
            </a:extLst>
          </p:cNvPr>
          <p:cNvSpPr txBox="1"/>
          <p:nvPr/>
        </p:nvSpPr>
        <p:spPr>
          <a:xfrm>
            <a:off x="9583851" y="3615473"/>
            <a:ext cx="1947672" cy="954107"/>
          </a:xfrm>
          <a:prstGeom prst="rect">
            <a:avLst/>
          </a:prstGeom>
          <a:noFill/>
        </p:spPr>
        <p:txBody>
          <a:bodyPr wrap="square" rtlCol="0">
            <a:spAutoFit/>
          </a:bodyPr>
          <a:lstStyle/>
          <a:p>
            <a:pPr algn="ctr"/>
            <a:r>
              <a:rPr lang="en-US" sz="2800" b="1">
                <a:solidFill>
                  <a:schemeClr val="bg1"/>
                </a:solidFill>
              </a:rPr>
              <a:t>Organic Growth</a:t>
            </a:r>
            <a:endParaRPr lang="en-US" sz="2000">
              <a:solidFill>
                <a:schemeClr val="bg1"/>
              </a:solidFill>
            </a:endParaRPr>
          </a:p>
        </p:txBody>
      </p:sp>
      <p:sp>
        <p:nvSpPr>
          <p:cNvPr id="22" name="TextBox 21">
            <a:extLst>
              <a:ext uri="{FF2B5EF4-FFF2-40B4-BE49-F238E27FC236}">
                <a16:creationId xmlns:a16="http://schemas.microsoft.com/office/drawing/2014/main" id="{3D8FCD61-A9D3-1005-0AC7-194ADEDEA891}"/>
              </a:ext>
            </a:extLst>
          </p:cNvPr>
          <p:cNvSpPr txBox="1"/>
          <p:nvPr/>
        </p:nvSpPr>
        <p:spPr>
          <a:xfrm>
            <a:off x="2704422" y="2132240"/>
            <a:ext cx="1613274" cy="892552"/>
          </a:xfrm>
          <a:prstGeom prst="rect">
            <a:avLst/>
          </a:prstGeom>
          <a:noFill/>
        </p:spPr>
        <p:txBody>
          <a:bodyPr wrap="square" rtlCol="0">
            <a:spAutoFit/>
          </a:bodyPr>
          <a:lstStyle/>
          <a:p>
            <a:pPr algn="ctr"/>
            <a:r>
              <a:rPr lang="en-US" sz="2000" b="1">
                <a:solidFill>
                  <a:schemeClr val="bg1"/>
                </a:solidFill>
              </a:rPr>
              <a:t>New assets </a:t>
            </a:r>
            <a:r>
              <a:rPr lang="en-US" sz="1600">
                <a:solidFill>
                  <a:schemeClr val="bg1"/>
                </a:solidFill>
              </a:rPr>
              <a:t>from new clients</a:t>
            </a:r>
          </a:p>
        </p:txBody>
      </p:sp>
      <p:sp>
        <p:nvSpPr>
          <p:cNvPr id="23" name="TextBox 22">
            <a:extLst>
              <a:ext uri="{FF2B5EF4-FFF2-40B4-BE49-F238E27FC236}">
                <a16:creationId xmlns:a16="http://schemas.microsoft.com/office/drawing/2014/main" id="{86F668A1-BA46-ADE8-B3A9-CBA8B1F7FBD4}"/>
              </a:ext>
            </a:extLst>
          </p:cNvPr>
          <p:cNvSpPr txBox="1"/>
          <p:nvPr/>
        </p:nvSpPr>
        <p:spPr>
          <a:xfrm>
            <a:off x="4849431" y="1692758"/>
            <a:ext cx="1806567" cy="892552"/>
          </a:xfrm>
          <a:prstGeom prst="rect">
            <a:avLst/>
          </a:prstGeom>
          <a:noFill/>
        </p:spPr>
        <p:txBody>
          <a:bodyPr wrap="square" rtlCol="0">
            <a:spAutoFit/>
          </a:bodyPr>
          <a:lstStyle/>
          <a:p>
            <a:pPr algn="ctr"/>
            <a:r>
              <a:rPr lang="en-US" sz="2000" b="1">
                <a:solidFill>
                  <a:schemeClr val="bg1"/>
                </a:solidFill>
              </a:rPr>
              <a:t>Withdrawals</a:t>
            </a:r>
          </a:p>
          <a:p>
            <a:pPr algn="ctr"/>
            <a:r>
              <a:rPr lang="en-US" sz="1600">
                <a:solidFill>
                  <a:schemeClr val="bg1"/>
                </a:solidFill>
              </a:rPr>
              <a:t>from exiting clients</a:t>
            </a:r>
          </a:p>
        </p:txBody>
      </p:sp>
      <p:cxnSp>
        <p:nvCxnSpPr>
          <p:cNvPr id="24" name="Straight Connector 23">
            <a:extLst>
              <a:ext uri="{FF2B5EF4-FFF2-40B4-BE49-F238E27FC236}">
                <a16:creationId xmlns:a16="http://schemas.microsoft.com/office/drawing/2014/main" id="{83124718-7BDB-5161-5E7A-375A690F2BF8}"/>
              </a:ext>
            </a:extLst>
          </p:cNvPr>
          <p:cNvCxnSpPr/>
          <p:nvPr/>
        </p:nvCxnSpPr>
        <p:spPr bwMode="auto">
          <a:xfrm>
            <a:off x="8894618" y="3165417"/>
            <a:ext cx="854840" cy="0"/>
          </a:xfrm>
          <a:prstGeom prst="line">
            <a:avLst/>
          </a:prstGeom>
          <a:solidFill>
            <a:schemeClr val="hlink"/>
          </a:solidFill>
          <a:ln w="9525" cap="flat" cmpd="sng" algn="ctr">
            <a:solidFill>
              <a:srgbClr val="C8C9C9"/>
            </a:solidFill>
            <a:prstDash val="solid"/>
            <a:round/>
            <a:headEnd type="none" w="med" len="med"/>
            <a:tailEnd type="none" w="med" len="med"/>
          </a:ln>
          <a:effectLst/>
        </p:spPr>
      </p:cxnSp>
      <p:sp>
        <p:nvSpPr>
          <p:cNvPr id="25" name="TextBox 24">
            <a:extLst>
              <a:ext uri="{FF2B5EF4-FFF2-40B4-BE49-F238E27FC236}">
                <a16:creationId xmlns:a16="http://schemas.microsoft.com/office/drawing/2014/main" id="{8CEAC4FC-E85D-2683-7DE7-C295E447244E}"/>
              </a:ext>
            </a:extLst>
          </p:cNvPr>
          <p:cNvSpPr txBox="1"/>
          <p:nvPr/>
        </p:nvSpPr>
        <p:spPr>
          <a:xfrm>
            <a:off x="10245742" y="2840596"/>
            <a:ext cx="652743" cy="338554"/>
          </a:xfrm>
          <a:prstGeom prst="rect">
            <a:avLst/>
          </a:prstGeom>
          <a:noFill/>
        </p:spPr>
        <p:txBody>
          <a:bodyPr wrap="none" rtlCol="0">
            <a:spAutoFit/>
          </a:bodyPr>
          <a:lstStyle/>
          <a:p>
            <a:r>
              <a:rPr lang="en-US" sz="1600">
                <a:solidFill>
                  <a:srgbClr val="75787B"/>
                </a:solidFill>
              </a:rPr>
              <a:t>5.2%</a:t>
            </a:r>
          </a:p>
        </p:txBody>
      </p:sp>
      <p:pic>
        <p:nvPicPr>
          <p:cNvPr id="26" name="Graphic 25" descr="Add with solid fill">
            <a:extLst>
              <a:ext uri="{FF2B5EF4-FFF2-40B4-BE49-F238E27FC236}">
                <a16:creationId xmlns:a16="http://schemas.microsoft.com/office/drawing/2014/main" id="{18419BEC-4B1A-08A3-BC7B-585258C20AAD}"/>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2063063" y="3056515"/>
            <a:ext cx="566359" cy="566359"/>
          </a:xfrm>
          <a:prstGeom prst="rect">
            <a:avLst/>
          </a:prstGeom>
        </p:spPr>
      </p:pic>
      <p:sp>
        <p:nvSpPr>
          <p:cNvPr id="27" name="Rectangle 26">
            <a:extLst>
              <a:ext uri="{FF2B5EF4-FFF2-40B4-BE49-F238E27FC236}">
                <a16:creationId xmlns:a16="http://schemas.microsoft.com/office/drawing/2014/main" id="{71C88104-6794-2B86-EB70-52B218EF866B}"/>
              </a:ext>
            </a:extLst>
          </p:cNvPr>
          <p:cNvSpPr/>
          <p:nvPr/>
        </p:nvSpPr>
        <p:spPr bwMode="auto">
          <a:xfrm>
            <a:off x="4437859" y="1873320"/>
            <a:ext cx="386284" cy="75643"/>
          </a:xfrm>
          <a:prstGeom prst="rect">
            <a:avLst/>
          </a:prstGeom>
          <a:solidFill>
            <a:schemeClr val="bg1">
              <a:lumMod val="85000"/>
            </a:schemeClr>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a:ln>
                <a:noFill/>
              </a:ln>
              <a:solidFill>
                <a:schemeClr val="tx1"/>
              </a:solidFill>
              <a:effectLst/>
              <a:latin typeface="Arial" charset="0"/>
              <a:ea typeface="ＭＳ Ｐゴシック" charset="-128"/>
            </a:endParaRPr>
          </a:p>
        </p:txBody>
      </p:sp>
      <p:sp>
        <p:nvSpPr>
          <p:cNvPr id="28" name="Rectangle 27">
            <a:extLst>
              <a:ext uri="{FF2B5EF4-FFF2-40B4-BE49-F238E27FC236}">
                <a16:creationId xmlns:a16="http://schemas.microsoft.com/office/drawing/2014/main" id="{72F8D6FD-AA75-8659-85ED-5661A0492830}"/>
              </a:ext>
            </a:extLst>
          </p:cNvPr>
          <p:cNvSpPr/>
          <p:nvPr/>
        </p:nvSpPr>
        <p:spPr bwMode="auto">
          <a:xfrm>
            <a:off x="6687412" y="2900736"/>
            <a:ext cx="386284" cy="75643"/>
          </a:xfrm>
          <a:prstGeom prst="rect">
            <a:avLst/>
          </a:prstGeom>
          <a:solidFill>
            <a:schemeClr val="bg1">
              <a:lumMod val="85000"/>
            </a:schemeClr>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a:ln>
                <a:noFill/>
              </a:ln>
              <a:solidFill>
                <a:schemeClr val="tx1"/>
              </a:solidFill>
              <a:effectLst/>
              <a:latin typeface="Arial" charset="0"/>
              <a:ea typeface="ＭＳ Ｐゴシック" charset="-128"/>
            </a:endParaRPr>
          </a:p>
        </p:txBody>
      </p:sp>
      <p:sp>
        <p:nvSpPr>
          <p:cNvPr id="29" name="Rectangle 28">
            <a:extLst>
              <a:ext uri="{FF2B5EF4-FFF2-40B4-BE49-F238E27FC236}">
                <a16:creationId xmlns:a16="http://schemas.microsoft.com/office/drawing/2014/main" id="{7767B7F0-7127-C08C-2ADB-62CC7786D099}"/>
              </a:ext>
            </a:extLst>
          </p:cNvPr>
          <p:cNvSpPr/>
          <p:nvPr/>
        </p:nvSpPr>
        <p:spPr bwMode="auto">
          <a:xfrm>
            <a:off x="9097262" y="3337108"/>
            <a:ext cx="386284" cy="75643"/>
          </a:xfrm>
          <a:prstGeom prst="rect">
            <a:avLst/>
          </a:prstGeom>
          <a:solidFill>
            <a:schemeClr val="bg1">
              <a:lumMod val="85000"/>
            </a:schemeClr>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a:ln>
                <a:noFill/>
              </a:ln>
              <a:solidFill>
                <a:schemeClr val="tx1"/>
              </a:solidFill>
              <a:effectLst/>
              <a:latin typeface="Arial" charset="0"/>
              <a:ea typeface="ＭＳ Ｐゴシック" charset="-128"/>
            </a:endParaRPr>
          </a:p>
        </p:txBody>
      </p:sp>
      <p:sp>
        <p:nvSpPr>
          <p:cNvPr id="30" name="Rectangle 29">
            <a:extLst>
              <a:ext uri="{FF2B5EF4-FFF2-40B4-BE49-F238E27FC236}">
                <a16:creationId xmlns:a16="http://schemas.microsoft.com/office/drawing/2014/main" id="{50425F65-F391-A813-EE77-C90B83A29F7B}"/>
              </a:ext>
            </a:extLst>
          </p:cNvPr>
          <p:cNvSpPr/>
          <p:nvPr/>
        </p:nvSpPr>
        <p:spPr bwMode="auto">
          <a:xfrm>
            <a:off x="9100470" y="3476675"/>
            <a:ext cx="386284" cy="75643"/>
          </a:xfrm>
          <a:prstGeom prst="rect">
            <a:avLst/>
          </a:prstGeom>
          <a:solidFill>
            <a:schemeClr val="bg1">
              <a:lumMod val="85000"/>
            </a:schemeClr>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a:ln>
                <a:noFill/>
              </a:ln>
              <a:solidFill>
                <a:schemeClr val="tx1"/>
              </a:solidFill>
              <a:effectLst/>
              <a:latin typeface="Arial" charset="0"/>
              <a:ea typeface="ＭＳ Ｐゴシック" charset="-128"/>
            </a:endParaRPr>
          </a:p>
        </p:txBody>
      </p:sp>
      <p:sp>
        <p:nvSpPr>
          <p:cNvPr id="2" name="TextBox 1">
            <a:extLst>
              <a:ext uri="{FF2B5EF4-FFF2-40B4-BE49-F238E27FC236}">
                <a16:creationId xmlns:a16="http://schemas.microsoft.com/office/drawing/2014/main" id="{EABAAC77-E467-71C4-7B9B-C897DE08AFE9}"/>
              </a:ext>
            </a:extLst>
          </p:cNvPr>
          <p:cNvSpPr txBox="1"/>
          <p:nvPr/>
        </p:nvSpPr>
        <p:spPr>
          <a:xfrm>
            <a:off x="5204530" y="6588644"/>
            <a:ext cx="1036471" cy="246221"/>
          </a:xfrm>
          <a:prstGeom prst="rect">
            <a:avLst/>
          </a:prstGeom>
          <a:noFill/>
        </p:spPr>
        <p:txBody>
          <a:bodyPr wrap="square">
            <a:spAutoFit/>
          </a:bodyPr>
          <a:lstStyle/>
          <a:p>
            <a:pPr marL="0" marR="0" lvl="0" indent="0" algn="l" defTabSz="914400" rtl="0" eaLnBrk="1" fontAlgn="base" latinLnBrk="0" hangingPunct="1">
              <a:lnSpc>
                <a:spcPct val="100000"/>
              </a:lnSpc>
              <a:spcBef>
                <a:spcPts val="372"/>
              </a:spcBef>
              <a:spcAft>
                <a:spcPct val="0"/>
              </a:spcAft>
              <a:buClrTx/>
              <a:buSzTx/>
              <a:buFontTx/>
              <a:buNone/>
              <a:tabLst/>
              <a:defRPr/>
            </a:pPr>
            <a:r>
              <a:rPr lang="en-US" sz="1000" dirty="0">
                <a:solidFill>
                  <a:srgbClr val="000000"/>
                </a:solidFill>
                <a:latin typeface="Arial"/>
              </a:rPr>
              <a:t>1174561.1.0</a:t>
            </a:r>
          </a:p>
        </p:txBody>
      </p:sp>
    </p:spTree>
    <p:custDataLst>
      <p:tags r:id="rId1"/>
    </p:custDataLst>
    <p:extLst>
      <p:ext uri="{BB962C8B-B14F-4D97-AF65-F5344CB8AC3E}">
        <p14:creationId xmlns:p14="http://schemas.microsoft.com/office/powerpoint/2010/main" val="14778177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lide Number Placeholder 8"/>
          <p:cNvSpPr>
            <a:spLocks noGrp="1"/>
          </p:cNvSpPr>
          <p:nvPr>
            <p:ph type="sldNum" sz="quarter" idx="14"/>
          </p:nvPr>
        </p:nvSpPr>
        <p:spPr>
          <a:xfrm>
            <a:off x="0" y="6382513"/>
            <a:ext cx="437173" cy="268288"/>
          </a:xfrm>
        </p:spPr>
        <p:txBody>
          <a:bodyPr/>
          <a:lstStyle/>
          <a:p>
            <a:pPr>
              <a:defRPr/>
            </a:pPr>
            <a:fld id="{E6474CC2-1230-4213-AD1A-4B2FEEABA7A1}" type="slidenum">
              <a:rPr lang="en-US" smtClean="0"/>
              <a:pPr>
                <a:defRPr/>
              </a:pPr>
              <a:t>4</a:t>
            </a:fld>
            <a:endParaRPr lang="en-US" dirty="0"/>
          </a:p>
        </p:txBody>
      </p:sp>
      <p:sp>
        <p:nvSpPr>
          <p:cNvPr id="2" name="Title 1">
            <a:extLst>
              <a:ext uri="{FF2B5EF4-FFF2-40B4-BE49-F238E27FC236}">
                <a16:creationId xmlns:a16="http://schemas.microsoft.com/office/drawing/2014/main" id="{2CFC4BCB-D9FD-4B4D-E54B-0EB00DE75B5E}"/>
              </a:ext>
            </a:extLst>
          </p:cNvPr>
          <p:cNvSpPr>
            <a:spLocks noGrp="1"/>
          </p:cNvSpPr>
          <p:nvPr>
            <p:ph type="title"/>
          </p:nvPr>
        </p:nvSpPr>
        <p:spPr>
          <a:xfrm>
            <a:off x="422820" y="228600"/>
            <a:ext cx="10918280" cy="838200"/>
          </a:xfrm>
        </p:spPr>
        <p:txBody>
          <a:bodyPr/>
          <a:lstStyle/>
          <a:p>
            <a:r>
              <a:rPr lang="en-US"/>
              <a:t>Why organic growth matters</a:t>
            </a:r>
          </a:p>
        </p:txBody>
      </p:sp>
      <p:graphicFrame>
        <p:nvGraphicFramePr>
          <p:cNvPr id="3" name="Table 21">
            <a:extLst>
              <a:ext uri="{FF2B5EF4-FFF2-40B4-BE49-F238E27FC236}">
                <a16:creationId xmlns:a16="http://schemas.microsoft.com/office/drawing/2014/main" id="{448A1B62-5ED1-5A51-4AC7-0978F0A14C6B}"/>
              </a:ext>
            </a:extLst>
          </p:cNvPr>
          <p:cNvGraphicFramePr>
            <a:graphicFrameLocks noGrp="1"/>
          </p:cNvGraphicFramePr>
          <p:nvPr>
            <p:extLst>
              <p:ext uri="{D42A27DB-BD31-4B8C-83A1-F6EECF244321}">
                <p14:modId xmlns:p14="http://schemas.microsoft.com/office/powerpoint/2010/main" val="1913409059"/>
              </p:ext>
            </p:extLst>
          </p:nvPr>
        </p:nvGraphicFramePr>
        <p:xfrm>
          <a:off x="6014403" y="2188285"/>
          <a:ext cx="6116078" cy="2067380"/>
        </p:xfrm>
        <a:graphic>
          <a:graphicData uri="http://schemas.openxmlformats.org/drawingml/2006/table">
            <a:tbl>
              <a:tblPr firstRow="1" bandRow="1">
                <a:tableStyleId>{5C22544A-7EE6-4342-B048-85BDC9FD1C3A}</a:tableStyleId>
              </a:tblPr>
              <a:tblGrid>
                <a:gridCol w="6116078">
                  <a:extLst>
                    <a:ext uri="{9D8B030D-6E8A-4147-A177-3AD203B41FA5}">
                      <a16:colId xmlns:a16="http://schemas.microsoft.com/office/drawing/2014/main" val="454862425"/>
                    </a:ext>
                  </a:extLst>
                </a:gridCol>
              </a:tblGrid>
              <a:tr h="516845">
                <a:tc>
                  <a:txBody>
                    <a:bodyPr/>
                    <a:lstStyle/>
                    <a:p>
                      <a:r>
                        <a:rPr lang="en-US" sz="1500" b="1" spc="-30" baseline="0">
                          <a:solidFill>
                            <a:srgbClr val="333F48"/>
                          </a:solidFill>
                        </a:rPr>
                        <a:t>Marketplace disintermediation</a:t>
                      </a:r>
                      <a:endParaRPr lang="en-US" sz="1500" b="0" spc="-30" baseline="0">
                        <a:solidFill>
                          <a:srgbClr val="333F48"/>
                        </a:solidFill>
                      </a:endParaRPr>
                    </a:p>
                  </a:txBody>
                  <a:tcPr anchor="ctr">
                    <a:lnT w="76200" cap="flat" cmpd="sng" algn="ctr">
                      <a:solidFill>
                        <a:schemeClr val="bg1"/>
                      </a:solidFill>
                      <a:prstDash val="solid"/>
                      <a:round/>
                      <a:headEnd type="none" w="med" len="med"/>
                      <a:tailEnd type="none" w="med" len="med"/>
                    </a:lnT>
                    <a:lnB w="76200" cap="flat" cmpd="sng" algn="ctr">
                      <a:solidFill>
                        <a:schemeClr val="bg1"/>
                      </a:solidFill>
                      <a:prstDash val="solid"/>
                      <a:round/>
                      <a:headEnd type="none" w="med" len="med"/>
                      <a:tailEnd type="none" w="med" len="med"/>
                    </a:lnB>
                    <a:gradFill>
                      <a:gsLst>
                        <a:gs pos="0">
                          <a:schemeClr val="tx1">
                            <a:alpha val="10000"/>
                          </a:schemeClr>
                        </a:gs>
                        <a:gs pos="99000">
                          <a:schemeClr val="tx1">
                            <a:alpha val="0"/>
                          </a:schemeClr>
                        </a:gs>
                      </a:gsLst>
                      <a:lin ang="0" scaled="0"/>
                    </a:gradFill>
                  </a:tcPr>
                </a:tc>
                <a:extLst>
                  <a:ext uri="{0D108BD9-81ED-4DB2-BD59-A6C34878D82A}">
                    <a16:rowId xmlns:a16="http://schemas.microsoft.com/office/drawing/2014/main" val="1331538470"/>
                  </a:ext>
                </a:extLst>
              </a:tr>
              <a:tr h="516845">
                <a:tc>
                  <a:txBody>
                    <a:bodyPr/>
                    <a:lstStyle/>
                    <a:p>
                      <a:r>
                        <a:rPr lang="en-US" sz="1500" b="1" spc="-30" baseline="0">
                          <a:solidFill>
                            <a:srgbClr val="333F48"/>
                          </a:solidFill>
                        </a:rPr>
                        <a:t>Firm culture &amp; morale</a:t>
                      </a:r>
                    </a:p>
                  </a:txBody>
                  <a:tcPr anchor="ctr">
                    <a:lnT w="76200" cap="flat" cmpd="sng" algn="ctr">
                      <a:solidFill>
                        <a:schemeClr val="bg1"/>
                      </a:solidFill>
                      <a:prstDash val="solid"/>
                      <a:round/>
                      <a:headEnd type="none" w="med" len="med"/>
                      <a:tailEnd type="none" w="med" len="med"/>
                    </a:lnT>
                    <a:lnB w="76200" cap="flat" cmpd="sng" algn="ctr">
                      <a:solidFill>
                        <a:schemeClr val="bg1"/>
                      </a:solidFill>
                      <a:prstDash val="solid"/>
                      <a:round/>
                      <a:headEnd type="none" w="med" len="med"/>
                      <a:tailEnd type="none" w="med" len="med"/>
                    </a:lnB>
                    <a:gradFill>
                      <a:gsLst>
                        <a:gs pos="0">
                          <a:schemeClr val="tx1">
                            <a:alpha val="10000"/>
                          </a:schemeClr>
                        </a:gs>
                        <a:gs pos="99000">
                          <a:schemeClr val="tx1">
                            <a:alpha val="0"/>
                          </a:schemeClr>
                        </a:gs>
                      </a:gsLst>
                      <a:lin ang="0" scaled="0"/>
                    </a:gradFill>
                  </a:tcPr>
                </a:tc>
                <a:extLst>
                  <a:ext uri="{0D108BD9-81ED-4DB2-BD59-A6C34878D82A}">
                    <a16:rowId xmlns:a16="http://schemas.microsoft.com/office/drawing/2014/main" val="157148610"/>
                  </a:ext>
                </a:extLst>
              </a:tr>
              <a:tr h="516845">
                <a:tc>
                  <a:txBody>
                    <a:bodyPr/>
                    <a:lstStyle/>
                    <a:p>
                      <a:pPr marL="0" marR="0" lvl="0" indent="0" algn="l" defTabSz="1132076" rtl="0" eaLnBrk="1" fontAlgn="auto" latinLnBrk="0" hangingPunct="1">
                        <a:lnSpc>
                          <a:spcPct val="100000"/>
                        </a:lnSpc>
                        <a:spcBef>
                          <a:spcPts val="0"/>
                        </a:spcBef>
                        <a:spcAft>
                          <a:spcPts val="0"/>
                        </a:spcAft>
                        <a:buClrTx/>
                        <a:buSzTx/>
                        <a:buFontTx/>
                        <a:buNone/>
                        <a:tabLst/>
                        <a:defRPr/>
                      </a:pPr>
                      <a:r>
                        <a:rPr kumimoji="0" lang="en-US" sz="1500" b="1" i="0" u="none" strike="noStrike" kern="0" cap="none" spc="-30" normalizeH="0" baseline="0" noProof="0" dirty="0">
                          <a:ln>
                            <a:noFill/>
                          </a:ln>
                          <a:solidFill>
                            <a:srgbClr val="333F48"/>
                          </a:solidFill>
                          <a:effectLst/>
                          <a:uLnTx/>
                          <a:uFillTx/>
                          <a:latin typeface="+mn-lt"/>
                          <a:ea typeface="ＭＳ Ｐゴシック"/>
                          <a:cs typeface="Arial"/>
                        </a:rPr>
                        <a:t>Firm financials</a:t>
                      </a:r>
                      <a:endParaRPr lang="en-US" sz="1500" b="0" spc="-30" baseline="0" dirty="0">
                        <a:solidFill>
                          <a:srgbClr val="333F48"/>
                        </a:solidFill>
                      </a:endParaRPr>
                    </a:p>
                  </a:txBody>
                  <a:tcPr anchor="ctr">
                    <a:lnT w="76200" cap="flat" cmpd="sng" algn="ctr">
                      <a:solidFill>
                        <a:schemeClr val="bg1"/>
                      </a:solidFill>
                      <a:prstDash val="solid"/>
                      <a:round/>
                      <a:headEnd type="none" w="med" len="med"/>
                      <a:tailEnd type="none" w="med" len="med"/>
                    </a:lnT>
                    <a:lnB w="76200" cap="flat" cmpd="sng" algn="ctr">
                      <a:solidFill>
                        <a:schemeClr val="bg1"/>
                      </a:solidFill>
                      <a:prstDash val="solid"/>
                      <a:round/>
                      <a:headEnd type="none" w="med" len="med"/>
                      <a:tailEnd type="none" w="med" len="med"/>
                    </a:lnB>
                    <a:gradFill>
                      <a:gsLst>
                        <a:gs pos="0">
                          <a:schemeClr val="tx1">
                            <a:alpha val="10000"/>
                          </a:schemeClr>
                        </a:gs>
                        <a:gs pos="99000">
                          <a:schemeClr val="tx1">
                            <a:alpha val="0"/>
                          </a:schemeClr>
                        </a:gs>
                      </a:gsLst>
                      <a:lin ang="0" scaled="0"/>
                    </a:gradFill>
                  </a:tcPr>
                </a:tc>
                <a:extLst>
                  <a:ext uri="{0D108BD9-81ED-4DB2-BD59-A6C34878D82A}">
                    <a16:rowId xmlns:a16="http://schemas.microsoft.com/office/drawing/2014/main" val="428302110"/>
                  </a:ext>
                </a:extLst>
              </a:tr>
              <a:tr h="516845">
                <a:tc>
                  <a:txBody>
                    <a:bodyPr/>
                    <a:lstStyle/>
                    <a:p>
                      <a:pPr marL="0" marR="0" lvl="0" indent="0" algn="l" defTabSz="1132076" rtl="0" eaLnBrk="1" fontAlgn="auto" latinLnBrk="0" hangingPunct="1">
                        <a:lnSpc>
                          <a:spcPct val="100000"/>
                        </a:lnSpc>
                        <a:spcBef>
                          <a:spcPts val="0"/>
                        </a:spcBef>
                        <a:spcAft>
                          <a:spcPts val="0"/>
                        </a:spcAft>
                        <a:buClrTx/>
                        <a:buSzTx/>
                        <a:buFontTx/>
                        <a:buNone/>
                        <a:tabLst/>
                        <a:defRPr/>
                      </a:pPr>
                      <a:r>
                        <a:rPr kumimoji="0" lang="en-US" sz="1500" b="1" i="0" u="none" strike="noStrike" kern="0" cap="none" spc="-30" normalizeH="0" baseline="0" noProof="0" dirty="0">
                          <a:ln>
                            <a:noFill/>
                          </a:ln>
                          <a:solidFill>
                            <a:srgbClr val="333F48"/>
                          </a:solidFill>
                          <a:effectLst/>
                          <a:uLnTx/>
                          <a:uFillTx/>
                          <a:latin typeface="+mn-lt"/>
                          <a:ea typeface="ＭＳ Ｐゴシック"/>
                          <a:cs typeface="Arial"/>
                        </a:rPr>
                        <a:t>Brand image</a:t>
                      </a:r>
                      <a:endParaRPr lang="en-US" sz="1500" b="1" spc="-30" baseline="0" dirty="0">
                        <a:solidFill>
                          <a:srgbClr val="333F48"/>
                        </a:solidFill>
                      </a:endParaRPr>
                    </a:p>
                  </a:txBody>
                  <a:tcPr anchor="ctr">
                    <a:lnT w="76200" cap="flat" cmpd="sng" algn="ctr">
                      <a:solidFill>
                        <a:schemeClr val="bg1"/>
                      </a:solidFill>
                      <a:prstDash val="solid"/>
                      <a:round/>
                      <a:headEnd type="none" w="med" len="med"/>
                      <a:tailEnd type="none" w="med" len="med"/>
                    </a:lnT>
                    <a:lnB w="76200" cap="flat" cmpd="sng" algn="ctr">
                      <a:solidFill>
                        <a:schemeClr val="bg1"/>
                      </a:solidFill>
                      <a:prstDash val="solid"/>
                      <a:round/>
                      <a:headEnd type="none" w="med" len="med"/>
                      <a:tailEnd type="none" w="med" len="med"/>
                    </a:lnB>
                    <a:gradFill>
                      <a:gsLst>
                        <a:gs pos="0">
                          <a:schemeClr val="tx1">
                            <a:alpha val="10000"/>
                          </a:schemeClr>
                        </a:gs>
                        <a:gs pos="99000">
                          <a:schemeClr val="tx1">
                            <a:alpha val="0"/>
                          </a:schemeClr>
                        </a:gs>
                      </a:gsLst>
                      <a:lin ang="0" scaled="0"/>
                    </a:gradFill>
                  </a:tcPr>
                </a:tc>
                <a:extLst>
                  <a:ext uri="{0D108BD9-81ED-4DB2-BD59-A6C34878D82A}">
                    <a16:rowId xmlns:a16="http://schemas.microsoft.com/office/drawing/2014/main" val="2746243350"/>
                  </a:ext>
                </a:extLst>
              </a:tr>
            </a:tbl>
          </a:graphicData>
        </a:graphic>
      </p:graphicFrame>
      <p:graphicFrame>
        <p:nvGraphicFramePr>
          <p:cNvPr id="4" name="Table 3">
            <a:extLst>
              <a:ext uri="{FF2B5EF4-FFF2-40B4-BE49-F238E27FC236}">
                <a16:creationId xmlns:a16="http://schemas.microsoft.com/office/drawing/2014/main" id="{858635F2-033E-716C-C17A-D54560AB0D41}"/>
              </a:ext>
            </a:extLst>
          </p:cNvPr>
          <p:cNvGraphicFramePr>
            <a:graphicFrameLocks noGrp="1"/>
          </p:cNvGraphicFramePr>
          <p:nvPr>
            <p:extLst>
              <p:ext uri="{D42A27DB-BD31-4B8C-83A1-F6EECF244321}">
                <p14:modId xmlns:p14="http://schemas.microsoft.com/office/powerpoint/2010/main" val="1640340104"/>
              </p:ext>
            </p:extLst>
          </p:nvPr>
        </p:nvGraphicFramePr>
        <p:xfrm>
          <a:off x="665564" y="2188285"/>
          <a:ext cx="5348839" cy="2067380"/>
        </p:xfrm>
        <a:graphic>
          <a:graphicData uri="http://schemas.openxmlformats.org/drawingml/2006/table">
            <a:tbl>
              <a:tblPr firstRow="1" bandRow="1">
                <a:tableStyleId>{5C22544A-7EE6-4342-B048-85BDC9FD1C3A}</a:tableStyleId>
              </a:tblPr>
              <a:tblGrid>
                <a:gridCol w="5348839">
                  <a:extLst>
                    <a:ext uri="{9D8B030D-6E8A-4147-A177-3AD203B41FA5}">
                      <a16:colId xmlns:a16="http://schemas.microsoft.com/office/drawing/2014/main" val="454862425"/>
                    </a:ext>
                  </a:extLst>
                </a:gridCol>
              </a:tblGrid>
              <a:tr h="516845">
                <a:tc>
                  <a:txBody>
                    <a:bodyPr/>
                    <a:lstStyle/>
                    <a:p>
                      <a:pPr marL="0" marR="0" lvl="0" indent="0" algn="l" defTabSz="1132076" rtl="0" eaLnBrk="1" fontAlgn="auto" latinLnBrk="0" hangingPunct="1">
                        <a:lnSpc>
                          <a:spcPct val="100000"/>
                        </a:lnSpc>
                        <a:spcBef>
                          <a:spcPts val="0"/>
                        </a:spcBef>
                        <a:spcAft>
                          <a:spcPts val="0"/>
                        </a:spcAft>
                        <a:buClrTx/>
                        <a:buSzTx/>
                        <a:buFontTx/>
                        <a:buNone/>
                        <a:tabLst/>
                        <a:defRPr/>
                      </a:pPr>
                      <a:r>
                        <a:rPr kumimoji="0" lang="en-US" sz="1500" b="1" i="0" u="none" strike="noStrike" kern="0" cap="none" spc="-30" normalizeH="0" baseline="0" noProof="0">
                          <a:ln>
                            <a:noFill/>
                          </a:ln>
                          <a:solidFill>
                            <a:srgbClr val="61AA3C"/>
                          </a:solidFill>
                          <a:effectLst/>
                          <a:uLnTx/>
                          <a:uFillTx/>
                          <a:latin typeface="+mn-lt"/>
                          <a:ea typeface="ＭＳ Ｐゴシック"/>
                          <a:cs typeface="Arial"/>
                        </a:rPr>
                        <a:t>Enterprise value</a:t>
                      </a:r>
                    </a:p>
                  </a:txBody>
                  <a:tcPr anchor="ctr">
                    <a:lnT w="76200" cap="flat" cmpd="sng" algn="ctr">
                      <a:solidFill>
                        <a:schemeClr val="bg1"/>
                      </a:solidFill>
                      <a:prstDash val="solid"/>
                      <a:round/>
                      <a:headEnd type="none" w="med" len="med"/>
                      <a:tailEnd type="none" w="med" len="med"/>
                    </a:lnT>
                    <a:lnB w="76200" cap="flat" cmpd="sng" algn="ctr">
                      <a:solidFill>
                        <a:schemeClr val="bg1"/>
                      </a:solidFill>
                      <a:prstDash val="solid"/>
                      <a:round/>
                      <a:headEnd type="none" w="med" len="med"/>
                      <a:tailEnd type="none" w="med" len="med"/>
                    </a:lnB>
                    <a:gradFill>
                      <a:gsLst>
                        <a:gs pos="0">
                          <a:srgbClr val="70BF4A">
                            <a:alpha val="26000"/>
                          </a:srgbClr>
                        </a:gs>
                        <a:gs pos="99000">
                          <a:srgbClr val="70BF4A">
                            <a:alpha val="0"/>
                          </a:srgbClr>
                        </a:gs>
                      </a:gsLst>
                      <a:lin ang="0" scaled="0"/>
                    </a:gradFill>
                  </a:tcPr>
                </a:tc>
                <a:extLst>
                  <a:ext uri="{0D108BD9-81ED-4DB2-BD59-A6C34878D82A}">
                    <a16:rowId xmlns:a16="http://schemas.microsoft.com/office/drawing/2014/main" val="1331538470"/>
                  </a:ext>
                </a:extLst>
              </a:tr>
              <a:tr h="516845">
                <a:tc>
                  <a:txBody>
                    <a:bodyPr/>
                    <a:lstStyle/>
                    <a:p>
                      <a:r>
                        <a:rPr lang="en-US" sz="1500" b="1" spc="-30" baseline="0">
                          <a:solidFill>
                            <a:srgbClr val="61AA3C"/>
                          </a:solidFill>
                        </a:rPr>
                        <a:t>Attracting &amp; retaining talent</a:t>
                      </a:r>
                      <a:endParaRPr lang="en-US" sz="1500" b="0" spc="-30" baseline="0">
                        <a:solidFill>
                          <a:schemeClr val="tx1"/>
                        </a:solidFill>
                      </a:endParaRPr>
                    </a:p>
                  </a:txBody>
                  <a:tcPr anchor="ctr">
                    <a:lnT w="76200" cap="flat" cmpd="sng" algn="ctr">
                      <a:solidFill>
                        <a:schemeClr val="bg1"/>
                      </a:solidFill>
                      <a:prstDash val="solid"/>
                      <a:round/>
                      <a:headEnd type="none" w="med" len="med"/>
                      <a:tailEnd type="none" w="med" len="med"/>
                    </a:lnT>
                    <a:lnB w="76200" cap="flat" cmpd="sng" algn="ctr">
                      <a:solidFill>
                        <a:schemeClr val="bg1"/>
                      </a:solidFill>
                      <a:prstDash val="solid"/>
                      <a:round/>
                      <a:headEnd type="none" w="med" len="med"/>
                      <a:tailEnd type="none" w="med" len="med"/>
                    </a:lnB>
                    <a:gradFill>
                      <a:gsLst>
                        <a:gs pos="0">
                          <a:srgbClr val="368727">
                            <a:alpha val="20000"/>
                          </a:srgbClr>
                        </a:gs>
                        <a:gs pos="99000">
                          <a:srgbClr val="368727">
                            <a:alpha val="0"/>
                          </a:srgbClr>
                        </a:gs>
                      </a:gsLst>
                      <a:lin ang="0" scaled="0"/>
                    </a:gradFill>
                  </a:tcPr>
                </a:tc>
                <a:extLst>
                  <a:ext uri="{0D108BD9-81ED-4DB2-BD59-A6C34878D82A}">
                    <a16:rowId xmlns:a16="http://schemas.microsoft.com/office/drawing/2014/main" val="157148610"/>
                  </a:ext>
                </a:extLst>
              </a:tr>
              <a:tr h="516845">
                <a:tc>
                  <a:txBody>
                    <a:bodyPr/>
                    <a:lstStyle/>
                    <a:p>
                      <a:r>
                        <a:rPr kumimoji="0" lang="en-US" sz="1500" b="1" i="0" u="none" strike="noStrike" kern="0" cap="none" spc="-30" normalizeH="0" baseline="0" noProof="0">
                          <a:ln>
                            <a:noFill/>
                          </a:ln>
                          <a:solidFill>
                            <a:srgbClr val="368727"/>
                          </a:solidFill>
                          <a:effectLst/>
                          <a:uLnTx/>
                          <a:uFillTx/>
                          <a:latin typeface="Arial"/>
                          <a:ea typeface="ＭＳ Ｐゴシック"/>
                          <a:cs typeface="Arial"/>
                        </a:rPr>
                        <a:t>Risk diversification</a:t>
                      </a:r>
                      <a:endParaRPr lang="en-US" sz="1500" b="0" spc="-30" baseline="0">
                        <a:solidFill>
                          <a:schemeClr val="tx1"/>
                        </a:solidFill>
                      </a:endParaRPr>
                    </a:p>
                  </a:txBody>
                  <a:tcPr anchor="ctr">
                    <a:lnT w="76200" cap="flat" cmpd="sng" algn="ctr">
                      <a:solidFill>
                        <a:schemeClr val="bg1"/>
                      </a:solidFill>
                      <a:prstDash val="solid"/>
                      <a:round/>
                      <a:headEnd type="none" w="med" len="med"/>
                      <a:tailEnd type="none" w="med" len="med"/>
                    </a:lnT>
                    <a:lnB w="76200" cap="flat" cmpd="sng" algn="ctr">
                      <a:solidFill>
                        <a:schemeClr val="bg1"/>
                      </a:solidFill>
                      <a:prstDash val="solid"/>
                      <a:round/>
                      <a:headEnd type="none" w="med" len="med"/>
                      <a:tailEnd type="none" w="med" len="med"/>
                    </a:lnB>
                    <a:gradFill>
                      <a:gsLst>
                        <a:gs pos="0">
                          <a:srgbClr val="006682">
                            <a:alpha val="23000"/>
                          </a:srgbClr>
                        </a:gs>
                        <a:gs pos="99000">
                          <a:srgbClr val="006682">
                            <a:alpha val="0"/>
                          </a:srgbClr>
                        </a:gs>
                      </a:gsLst>
                      <a:lin ang="0" scaled="0"/>
                    </a:gradFill>
                  </a:tcPr>
                </a:tc>
                <a:extLst>
                  <a:ext uri="{0D108BD9-81ED-4DB2-BD59-A6C34878D82A}">
                    <a16:rowId xmlns:a16="http://schemas.microsoft.com/office/drawing/2014/main" val="428302110"/>
                  </a:ext>
                </a:extLst>
              </a:tr>
              <a:tr h="516845">
                <a:tc>
                  <a:txBody>
                    <a:bodyPr/>
                    <a:lstStyle/>
                    <a:p>
                      <a:pPr marL="0" marR="0" lvl="0" indent="0" algn="l" defTabSz="1132076" rtl="0" eaLnBrk="1" fontAlgn="auto" latinLnBrk="0" hangingPunct="1">
                        <a:lnSpc>
                          <a:spcPct val="100000"/>
                        </a:lnSpc>
                        <a:spcBef>
                          <a:spcPts val="0"/>
                        </a:spcBef>
                        <a:spcAft>
                          <a:spcPts val="0"/>
                        </a:spcAft>
                        <a:buClrTx/>
                        <a:buSzTx/>
                        <a:buFontTx/>
                        <a:buNone/>
                        <a:tabLst/>
                        <a:defRPr/>
                      </a:pPr>
                      <a:r>
                        <a:rPr kumimoji="0" lang="en-US" sz="1500" b="1" i="0" u="none" strike="noStrike" kern="0" cap="none" spc="-30" normalizeH="0" baseline="0" noProof="0">
                          <a:ln>
                            <a:noFill/>
                          </a:ln>
                          <a:solidFill>
                            <a:srgbClr val="004F6B"/>
                          </a:solidFill>
                          <a:effectLst/>
                          <a:uLnTx/>
                          <a:uFillTx/>
                          <a:latin typeface="+mn-lt"/>
                          <a:ea typeface="ＭＳ Ｐゴシック"/>
                          <a:cs typeface="Arial"/>
                        </a:rPr>
                        <a:t>Purchasing power</a:t>
                      </a:r>
                      <a:endParaRPr kumimoji="0" lang="en-US" sz="1500" b="0" i="0" u="none" strike="noStrike" kern="0" cap="none" spc="-30" normalizeH="0" baseline="0" noProof="0">
                        <a:ln>
                          <a:noFill/>
                        </a:ln>
                        <a:solidFill>
                          <a:schemeClr val="tx1"/>
                        </a:solidFill>
                        <a:effectLst/>
                        <a:uLnTx/>
                        <a:uFillTx/>
                        <a:latin typeface="+mn-lt"/>
                        <a:ea typeface="ＭＳ Ｐゴシック"/>
                        <a:cs typeface="Arial"/>
                      </a:endParaRPr>
                    </a:p>
                  </a:txBody>
                  <a:tcPr anchor="ctr">
                    <a:lnT w="76200" cap="flat" cmpd="sng" algn="ctr">
                      <a:solidFill>
                        <a:schemeClr val="bg1"/>
                      </a:solidFill>
                      <a:prstDash val="solid"/>
                      <a:round/>
                      <a:headEnd type="none" w="med" len="med"/>
                      <a:tailEnd type="none" w="med" len="med"/>
                    </a:lnT>
                    <a:lnB w="76200" cap="flat" cmpd="sng" algn="ctr">
                      <a:solidFill>
                        <a:schemeClr val="bg1"/>
                      </a:solidFill>
                      <a:prstDash val="solid"/>
                      <a:round/>
                      <a:headEnd type="none" w="med" len="med"/>
                      <a:tailEnd type="none" w="med" len="med"/>
                    </a:lnB>
                    <a:gradFill>
                      <a:gsLst>
                        <a:gs pos="0">
                          <a:srgbClr val="298FC2">
                            <a:alpha val="20000"/>
                          </a:srgbClr>
                        </a:gs>
                        <a:gs pos="99000">
                          <a:srgbClr val="298FC2">
                            <a:alpha val="0"/>
                          </a:srgbClr>
                        </a:gs>
                      </a:gsLst>
                      <a:lin ang="0" scaled="0"/>
                    </a:gradFill>
                  </a:tcPr>
                </a:tc>
                <a:extLst>
                  <a:ext uri="{0D108BD9-81ED-4DB2-BD59-A6C34878D82A}">
                    <a16:rowId xmlns:a16="http://schemas.microsoft.com/office/drawing/2014/main" val="2746243350"/>
                  </a:ext>
                </a:extLst>
              </a:tr>
            </a:tbl>
          </a:graphicData>
        </a:graphic>
      </p:graphicFrame>
      <p:grpSp>
        <p:nvGrpSpPr>
          <p:cNvPr id="5" name="Group 4">
            <a:extLst>
              <a:ext uri="{FF2B5EF4-FFF2-40B4-BE49-F238E27FC236}">
                <a16:creationId xmlns:a16="http://schemas.microsoft.com/office/drawing/2014/main" id="{D989820E-BC3E-0D2B-71FD-7EB155B4FC87}"/>
              </a:ext>
            </a:extLst>
          </p:cNvPr>
          <p:cNvGrpSpPr>
            <a:grpSpLocks noChangeAspect="1"/>
          </p:cNvGrpSpPr>
          <p:nvPr/>
        </p:nvGrpSpPr>
        <p:grpSpPr>
          <a:xfrm>
            <a:off x="6113269" y="1664438"/>
            <a:ext cx="570313" cy="390649"/>
            <a:chOff x="649727" y="1549056"/>
            <a:chExt cx="440532" cy="301753"/>
          </a:xfrm>
        </p:grpSpPr>
        <p:grpSp>
          <p:nvGrpSpPr>
            <p:cNvPr id="7" name="Group 6">
              <a:extLst>
                <a:ext uri="{FF2B5EF4-FFF2-40B4-BE49-F238E27FC236}">
                  <a16:creationId xmlns:a16="http://schemas.microsoft.com/office/drawing/2014/main" id="{66C90235-35A9-AB4E-6B27-7FD198948CD9}"/>
                </a:ext>
              </a:extLst>
            </p:cNvPr>
            <p:cNvGrpSpPr/>
            <p:nvPr/>
          </p:nvGrpSpPr>
          <p:grpSpPr>
            <a:xfrm>
              <a:off x="649727" y="1549056"/>
              <a:ext cx="440532" cy="301753"/>
              <a:chOff x="1158103" y="1517840"/>
              <a:chExt cx="440532" cy="301753"/>
            </a:xfrm>
          </p:grpSpPr>
          <p:sp>
            <p:nvSpPr>
              <p:cNvPr id="10" name="Freeform: Shape 9">
                <a:extLst>
                  <a:ext uri="{FF2B5EF4-FFF2-40B4-BE49-F238E27FC236}">
                    <a16:creationId xmlns:a16="http://schemas.microsoft.com/office/drawing/2014/main" id="{622E9EEE-7A19-D296-001C-2B0E680EE4FB}"/>
                  </a:ext>
                </a:extLst>
              </p:cNvPr>
              <p:cNvSpPr/>
              <p:nvPr/>
            </p:nvSpPr>
            <p:spPr bwMode="auto">
              <a:xfrm rot="5400000">
                <a:off x="1227492" y="1448451"/>
                <a:ext cx="301753" cy="440532"/>
              </a:xfrm>
              <a:custGeom>
                <a:avLst/>
                <a:gdLst>
                  <a:gd name="connsiteX0" fmla="*/ 0 w 301753"/>
                  <a:gd name="connsiteY0" fmla="*/ 473869 h 473869"/>
                  <a:gd name="connsiteX1" fmla="*/ 0 w 301753"/>
                  <a:gd name="connsiteY1" fmla="*/ 195263 h 473869"/>
                  <a:gd name="connsiteX2" fmla="*/ 1 w 301753"/>
                  <a:gd name="connsiteY2" fmla="*/ 195263 h 473869"/>
                  <a:gd name="connsiteX3" fmla="*/ 150877 w 301753"/>
                  <a:gd name="connsiteY3" fmla="*/ 0 h 473869"/>
                  <a:gd name="connsiteX4" fmla="*/ 301753 w 301753"/>
                  <a:gd name="connsiteY4" fmla="*/ 195263 h 473869"/>
                  <a:gd name="connsiteX5" fmla="*/ 300038 w 301753"/>
                  <a:gd name="connsiteY5" fmla="*/ 195263 h 473869"/>
                  <a:gd name="connsiteX6" fmla="*/ 300038 w 301753"/>
                  <a:gd name="connsiteY6" fmla="*/ 473869 h 473869"/>
                  <a:gd name="connsiteX0" fmla="*/ 0 w 301753"/>
                  <a:gd name="connsiteY0" fmla="*/ 440532 h 440532"/>
                  <a:gd name="connsiteX1" fmla="*/ 0 w 301753"/>
                  <a:gd name="connsiteY1" fmla="*/ 161926 h 440532"/>
                  <a:gd name="connsiteX2" fmla="*/ 1 w 301753"/>
                  <a:gd name="connsiteY2" fmla="*/ 161926 h 440532"/>
                  <a:gd name="connsiteX3" fmla="*/ 146115 w 301753"/>
                  <a:gd name="connsiteY3" fmla="*/ 0 h 440532"/>
                  <a:gd name="connsiteX4" fmla="*/ 301753 w 301753"/>
                  <a:gd name="connsiteY4" fmla="*/ 161926 h 440532"/>
                  <a:gd name="connsiteX5" fmla="*/ 300038 w 301753"/>
                  <a:gd name="connsiteY5" fmla="*/ 161926 h 440532"/>
                  <a:gd name="connsiteX6" fmla="*/ 300038 w 301753"/>
                  <a:gd name="connsiteY6" fmla="*/ 440532 h 440532"/>
                  <a:gd name="connsiteX7" fmla="*/ 0 w 301753"/>
                  <a:gd name="connsiteY7" fmla="*/ 440532 h 4405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01753" h="440532">
                    <a:moveTo>
                      <a:pt x="0" y="440532"/>
                    </a:moveTo>
                    <a:lnTo>
                      <a:pt x="0" y="161926"/>
                    </a:lnTo>
                    <a:lnTo>
                      <a:pt x="1" y="161926"/>
                    </a:lnTo>
                    <a:lnTo>
                      <a:pt x="146115" y="0"/>
                    </a:lnTo>
                    <a:lnTo>
                      <a:pt x="301753" y="161926"/>
                    </a:lnTo>
                    <a:lnTo>
                      <a:pt x="300038" y="161926"/>
                    </a:lnTo>
                    <a:lnTo>
                      <a:pt x="300038" y="440532"/>
                    </a:lnTo>
                    <a:lnTo>
                      <a:pt x="0" y="440532"/>
                    </a:lnTo>
                    <a:close/>
                  </a:path>
                </a:pathLst>
              </a:custGeom>
              <a:noFill/>
              <a:ln w="19050" cap="rnd" cmpd="sng" algn="ctr">
                <a:solidFill>
                  <a:srgbClr val="4C4C4C"/>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a:ln>
                    <a:noFill/>
                  </a:ln>
                  <a:solidFill>
                    <a:schemeClr val="tx1"/>
                  </a:solidFill>
                  <a:effectLst/>
                  <a:latin typeface="Arial" charset="0"/>
                  <a:ea typeface="ＭＳ Ｐゴシック" charset="-128"/>
                </a:endParaRPr>
              </a:p>
            </p:txBody>
          </p:sp>
          <p:grpSp>
            <p:nvGrpSpPr>
              <p:cNvPr id="11" name="Group 10">
                <a:extLst>
                  <a:ext uri="{FF2B5EF4-FFF2-40B4-BE49-F238E27FC236}">
                    <a16:creationId xmlns:a16="http://schemas.microsoft.com/office/drawing/2014/main" id="{D072064F-0205-BD41-7FD7-FDDFF89CC193}"/>
                  </a:ext>
                </a:extLst>
              </p:cNvPr>
              <p:cNvGrpSpPr/>
              <p:nvPr/>
            </p:nvGrpSpPr>
            <p:grpSpPr>
              <a:xfrm rot="2700000">
                <a:off x="1208088" y="1560171"/>
                <a:ext cx="204398" cy="204398"/>
                <a:chOff x="1450478" y="1151037"/>
                <a:chExt cx="130969" cy="130969"/>
              </a:xfrm>
            </p:grpSpPr>
            <p:cxnSp>
              <p:nvCxnSpPr>
                <p:cNvPr id="12" name="Straight Connector 11">
                  <a:extLst>
                    <a:ext uri="{FF2B5EF4-FFF2-40B4-BE49-F238E27FC236}">
                      <a16:creationId xmlns:a16="http://schemas.microsoft.com/office/drawing/2014/main" id="{F2C38B58-5664-E13A-D87B-C099E4C8F4F8}"/>
                    </a:ext>
                  </a:extLst>
                </p:cNvPr>
                <p:cNvCxnSpPr>
                  <a:cxnSpLocks/>
                </p:cNvCxnSpPr>
                <p:nvPr/>
              </p:nvCxnSpPr>
              <p:spPr>
                <a:xfrm>
                  <a:off x="1515963" y="1151037"/>
                  <a:ext cx="0" cy="130969"/>
                </a:xfrm>
                <a:prstGeom prst="line">
                  <a:avLst/>
                </a:prstGeom>
                <a:solidFill>
                  <a:schemeClr val="hlink"/>
                </a:solidFill>
                <a:ln w="19050" cap="rnd" cmpd="sng" algn="ctr">
                  <a:solidFill>
                    <a:srgbClr val="4C4C4C"/>
                  </a:solidFill>
                  <a:prstDash val="solid"/>
                  <a:round/>
                  <a:headEnd type="none" w="med" len="med"/>
                  <a:tailEnd type="none" w="med" len="med"/>
                </a:ln>
                <a:effectLst/>
              </p:spPr>
            </p:cxnSp>
            <p:cxnSp>
              <p:nvCxnSpPr>
                <p:cNvPr id="13" name="Straight Connector 12">
                  <a:extLst>
                    <a:ext uri="{FF2B5EF4-FFF2-40B4-BE49-F238E27FC236}">
                      <a16:creationId xmlns:a16="http://schemas.microsoft.com/office/drawing/2014/main" id="{B8A3D1D1-9799-FF4D-AC99-3C0E11644F94}"/>
                    </a:ext>
                  </a:extLst>
                </p:cNvPr>
                <p:cNvCxnSpPr>
                  <a:cxnSpLocks/>
                </p:cNvCxnSpPr>
                <p:nvPr/>
              </p:nvCxnSpPr>
              <p:spPr>
                <a:xfrm rot="5400000">
                  <a:off x="1515963" y="1151037"/>
                  <a:ext cx="0" cy="130969"/>
                </a:xfrm>
                <a:prstGeom prst="line">
                  <a:avLst/>
                </a:prstGeom>
                <a:solidFill>
                  <a:schemeClr val="hlink"/>
                </a:solidFill>
                <a:ln w="19050" cap="rnd" cmpd="sng" algn="ctr">
                  <a:solidFill>
                    <a:srgbClr val="4C4C4C"/>
                  </a:solidFill>
                  <a:prstDash val="solid"/>
                  <a:round/>
                  <a:headEnd type="none" w="med" len="med"/>
                  <a:tailEnd type="none" w="med" len="med"/>
                </a:ln>
                <a:effectLst/>
              </p:spPr>
            </p:cxnSp>
          </p:grpSp>
        </p:grpSp>
        <p:sp>
          <p:nvSpPr>
            <p:cNvPr id="8" name="Freeform: Shape 7">
              <a:extLst>
                <a:ext uri="{FF2B5EF4-FFF2-40B4-BE49-F238E27FC236}">
                  <a16:creationId xmlns:a16="http://schemas.microsoft.com/office/drawing/2014/main" id="{47320D7E-66B9-88A6-8C70-15285D916928}"/>
                </a:ext>
              </a:extLst>
            </p:cNvPr>
            <p:cNvSpPr/>
            <p:nvPr/>
          </p:nvSpPr>
          <p:spPr bwMode="auto">
            <a:xfrm>
              <a:off x="669131" y="1574006"/>
              <a:ext cx="257175" cy="254794"/>
            </a:xfrm>
            <a:custGeom>
              <a:avLst/>
              <a:gdLst>
                <a:gd name="connsiteX0" fmla="*/ 2382 w 257175"/>
                <a:gd name="connsiteY0" fmla="*/ 0 h 254794"/>
                <a:gd name="connsiteX1" fmla="*/ 0 w 257175"/>
                <a:gd name="connsiteY1" fmla="*/ 254794 h 254794"/>
                <a:gd name="connsiteX2" fmla="*/ 257175 w 257175"/>
                <a:gd name="connsiteY2" fmla="*/ 247650 h 254794"/>
                <a:gd name="connsiteX3" fmla="*/ 38100 w 257175"/>
                <a:gd name="connsiteY3" fmla="*/ 214313 h 254794"/>
                <a:gd name="connsiteX4" fmla="*/ 2382 w 257175"/>
                <a:gd name="connsiteY4" fmla="*/ 0 h 2547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7175" h="254794">
                  <a:moveTo>
                    <a:pt x="2382" y="0"/>
                  </a:moveTo>
                  <a:lnTo>
                    <a:pt x="0" y="254794"/>
                  </a:lnTo>
                  <a:lnTo>
                    <a:pt x="257175" y="247650"/>
                  </a:lnTo>
                  <a:lnTo>
                    <a:pt x="38100" y="214313"/>
                  </a:lnTo>
                  <a:lnTo>
                    <a:pt x="2382" y="0"/>
                  </a:lnTo>
                  <a:close/>
                </a:path>
              </a:pathLst>
            </a:custGeom>
            <a:solidFill>
              <a:srgbClr val="C8CFD3"/>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a:ln>
                  <a:noFill/>
                </a:ln>
                <a:solidFill>
                  <a:schemeClr val="tx1"/>
                </a:solidFill>
                <a:effectLst/>
                <a:latin typeface="Arial" charset="0"/>
                <a:ea typeface="ＭＳ Ｐゴシック" charset="-128"/>
              </a:endParaRPr>
            </a:p>
          </p:txBody>
        </p:sp>
      </p:grpSp>
      <p:grpSp>
        <p:nvGrpSpPr>
          <p:cNvPr id="14" name="Group 13">
            <a:extLst>
              <a:ext uri="{FF2B5EF4-FFF2-40B4-BE49-F238E27FC236}">
                <a16:creationId xmlns:a16="http://schemas.microsoft.com/office/drawing/2014/main" id="{D81E2005-A8C8-B6C0-AF84-71AA39660142}"/>
              </a:ext>
            </a:extLst>
          </p:cNvPr>
          <p:cNvGrpSpPr/>
          <p:nvPr/>
        </p:nvGrpSpPr>
        <p:grpSpPr>
          <a:xfrm>
            <a:off x="665564" y="1608327"/>
            <a:ext cx="514432" cy="502870"/>
            <a:chOff x="5223869" y="1367666"/>
            <a:chExt cx="514432" cy="502870"/>
          </a:xfrm>
        </p:grpSpPr>
        <p:sp>
          <p:nvSpPr>
            <p:cNvPr id="15" name="object 16">
              <a:extLst>
                <a:ext uri="{FF2B5EF4-FFF2-40B4-BE49-F238E27FC236}">
                  <a16:creationId xmlns:a16="http://schemas.microsoft.com/office/drawing/2014/main" id="{68EEFFA1-992E-1B2C-AF0F-10F9ECD6993F}"/>
                </a:ext>
              </a:extLst>
            </p:cNvPr>
            <p:cNvSpPr/>
            <p:nvPr/>
          </p:nvSpPr>
          <p:spPr>
            <a:xfrm>
              <a:off x="5223869" y="1367666"/>
              <a:ext cx="491247" cy="492213"/>
            </a:xfrm>
            <a:custGeom>
              <a:avLst/>
              <a:gdLst/>
              <a:ahLst/>
              <a:cxnLst/>
              <a:rect l="l" t="t" r="r" b="b"/>
              <a:pathLst>
                <a:path w="323214" h="323850">
                  <a:moveTo>
                    <a:pt x="314602" y="135358"/>
                  </a:moveTo>
                  <a:lnTo>
                    <a:pt x="318574" y="131429"/>
                  </a:lnTo>
                  <a:lnTo>
                    <a:pt x="323086" y="126958"/>
                  </a:lnTo>
                  <a:lnTo>
                    <a:pt x="323119" y="119676"/>
                  </a:lnTo>
                  <a:lnTo>
                    <a:pt x="318647" y="115164"/>
                  </a:lnTo>
                  <a:lnTo>
                    <a:pt x="316720" y="113218"/>
                  </a:lnTo>
                  <a:lnTo>
                    <a:pt x="314159" y="112025"/>
                  </a:lnTo>
                  <a:lnTo>
                    <a:pt x="311430" y="111798"/>
                  </a:lnTo>
                  <a:lnTo>
                    <a:pt x="219419" y="102683"/>
                  </a:lnTo>
                  <a:lnTo>
                    <a:pt x="171684" y="8028"/>
                  </a:lnTo>
                  <a:lnTo>
                    <a:pt x="168740" y="2276"/>
                  </a:lnTo>
                  <a:lnTo>
                    <a:pt x="161689" y="0"/>
                  </a:lnTo>
                  <a:lnTo>
                    <a:pt x="155935" y="2945"/>
                  </a:lnTo>
                  <a:lnTo>
                    <a:pt x="153751" y="4064"/>
                  </a:lnTo>
                  <a:lnTo>
                    <a:pt x="151972" y="5842"/>
                  </a:lnTo>
                  <a:lnTo>
                    <a:pt x="150853" y="8028"/>
                  </a:lnTo>
                  <a:lnTo>
                    <a:pt x="103047" y="102683"/>
                  </a:lnTo>
                  <a:lnTo>
                    <a:pt x="11036" y="111798"/>
                  </a:lnTo>
                  <a:lnTo>
                    <a:pt x="4705" y="112324"/>
                  </a:lnTo>
                  <a:lnTo>
                    <a:pt x="0" y="117882"/>
                  </a:lnTo>
                  <a:lnTo>
                    <a:pt x="526" y="124213"/>
                  </a:lnTo>
                  <a:lnTo>
                    <a:pt x="753" y="126942"/>
                  </a:lnTo>
                  <a:lnTo>
                    <a:pt x="1946" y="129501"/>
                  </a:lnTo>
                  <a:lnTo>
                    <a:pt x="3892" y="131429"/>
                  </a:lnTo>
                  <a:lnTo>
                    <a:pt x="79616" y="206481"/>
                  </a:lnTo>
                  <a:lnTo>
                    <a:pt x="51669" y="308466"/>
                  </a:lnTo>
                  <a:lnTo>
                    <a:pt x="50023" y="314666"/>
                  </a:lnTo>
                  <a:lnTo>
                    <a:pt x="53714" y="321027"/>
                  </a:lnTo>
                  <a:lnTo>
                    <a:pt x="59915" y="322673"/>
                  </a:lnTo>
                  <a:lnTo>
                    <a:pt x="62660" y="323402"/>
                  </a:lnTo>
                  <a:lnTo>
                    <a:pt x="65577" y="323100"/>
                  </a:lnTo>
                  <a:lnTo>
                    <a:pt x="68114" y="321824"/>
                  </a:lnTo>
                  <a:lnTo>
                    <a:pt x="121507" y="295378"/>
                  </a:lnTo>
                </a:path>
              </a:pathLst>
            </a:custGeom>
            <a:ln w="19050">
              <a:solidFill>
                <a:srgbClr val="4C4C4C"/>
              </a:solidFill>
            </a:ln>
          </p:spPr>
          <p:txBody>
            <a:bodyPr wrap="square" lIns="0" tIns="0" rIns="0" bIns="0" rtlCol="0"/>
            <a:lstStyle/>
            <a:p>
              <a:pPr marL="0" marR="0" lvl="0" indent="0" algn="l" defTabSz="1097280" rtl="0" eaLnBrk="1" fontAlgn="auto" latinLnBrk="0" hangingPunct="1">
                <a:lnSpc>
                  <a:spcPct val="100000"/>
                </a:lnSpc>
                <a:spcBef>
                  <a:spcPts val="0"/>
                </a:spcBef>
                <a:spcAft>
                  <a:spcPts val="0"/>
                </a:spcAft>
                <a:buClrTx/>
                <a:buSzTx/>
                <a:buFontTx/>
                <a:buNone/>
                <a:tabLst/>
                <a:defRPr/>
              </a:pPr>
              <a:endParaRPr kumimoji="0" sz="2160" b="0" i="0" u="none" strike="noStrike" kern="0" cap="none" spc="0" normalizeH="0" baseline="0" noProof="0">
                <a:ln>
                  <a:noFill/>
                </a:ln>
                <a:solidFill>
                  <a:sysClr val="windowText" lastClr="000000"/>
                </a:solidFill>
                <a:effectLst/>
                <a:uLnTx/>
                <a:uFillTx/>
                <a:latin typeface="Arial" pitchFamily="34" charset="0"/>
                <a:ea typeface="ＭＳ Ｐゴシック"/>
              </a:endParaRPr>
            </a:p>
          </p:txBody>
        </p:sp>
        <p:grpSp>
          <p:nvGrpSpPr>
            <p:cNvPr id="16" name="Group 15">
              <a:extLst>
                <a:ext uri="{FF2B5EF4-FFF2-40B4-BE49-F238E27FC236}">
                  <a16:creationId xmlns:a16="http://schemas.microsoft.com/office/drawing/2014/main" id="{4F3150B6-07E4-4EC6-5C22-534C9C5BCA03}"/>
                </a:ext>
              </a:extLst>
            </p:cNvPr>
            <p:cNvGrpSpPr/>
            <p:nvPr/>
          </p:nvGrpSpPr>
          <p:grpSpPr>
            <a:xfrm>
              <a:off x="5481398" y="1616381"/>
              <a:ext cx="256903" cy="254155"/>
              <a:chOff x="5881960" y="1647847"/>
              <a:chExt cx="256903" cy="254155"/>
            </a:xfrm>
            <a:solidFill>
              <a:srgbClr val="AFCFA9"/>
            </a:solidFill>
          </p:grpSpPr>
          <p:sp>
            <p:nvSpPr>
              <p:cNvPr id="17" name="Oval 16">
                <a:extLst>
                  <a:ext uri="{FF2B5EF4-FFF2-40B4-BE49-F238E27FC236}">
                    <a16:creationId xmlns:a16="http://schemas.microsoft.com/office/drawing/2014/main" id="{19C65182-C90C-D953-BA05-FECC5C74A039}"/>
                  </a:ext>
                </a:extLst>
              </p:cNvPr>
              <p:cNvSpPr/>
              <p:nvPr/>
            </p:nvSpPr>
            <p:spPr bwMode="auto">
              <a:xfrm>
                <a:off x="5881960" y="1647847"/>
                <a:ext cx="256903" cy="254155"/>
              </a:xfrm>
              <a:prstGeom prst="ellipse">
                <a:avLst/>
              </a:prstGeom>
              <a:grpFill/>
              <a:ln w="19050" cap="rnd" cmpd="sng" algn="ctr">
                <a:solidFill>
                  <a:srgbClr val="4C4C4C"/>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eaLnBrk="0" hangingPunct="0"/>
                <a:endParaRPr lang="en-US" sz="1200">
                  <a:latin typeface="Arial" charset="0"/>
                  <a:ea typeface="ＭＳ Ｐゴシック" charset="-128"/>
                </a:endParaRPr>
              </a:p>
            </p:txBody>
          </p:sp>
          <p:sp>
            <p:nvSpPr>
              <p:cNvPr id="18" name="Freeform: Shape 17">
                <a:extLst>
                  <a:ext uri="{FF2B5EF4-FFF2-40B4-BE49-F238E27FC236}">
                    <a16:creationId xmlns:a16="http://schemas.microsoft.com/office/drawing/2014/main" id="{8820447F-B9B4-6CE5-305F-C3E8B4E6F41B}"/>
                  </a:ext>
                </a:extLst>
              </p:cNvPr>
              <p:cNvSpPr/>
              <p:nvPr/>
            </p:nvSpPr>
            <p:spPr bwMode="auto">
              <a:xfrm>
                <a:off x="5941355" y="1718965"/>
                <a:ext cx="138112" cy="111919"/>
              </a:xfrm>
              <a:custGeom>
                <a:avLst/>
                <a:gdLst>
                  <a:gd name="connsiteX0" fmla="*/ 0 w 138112"/>
                  <a:gd name="connsiteY0" fmla="*/ 50006 h 111919"/>
                  <a:gd name="connsiteX1" fmla="*/ 59531 w 138112"/>
                  <a:gd name="connsiteY1" fmla="*/ 111919 h 111919"/>
                  <a:gd name="connsiteX2" fmla="*/ 138112 w 138112"/>
                  <a:gd name="connsiteY2" fmla="*/ 0 h 111919"/>
                </a:gdLst>
                <a:ahLst/>
                <a:cxnLst>
                  <a:cxn ang="0">
                    <a:pos x="connsiteX0" y="connsiteY0"/>
                  </a:cxn>
                  <a:cxn ang="0">
                    <a:pos x="connsiteX1" y="connsiteY1"/>
                  </a:cxn>
                  <a:cxn ang="0">
                    <a:pos x="connsiteX2" y="connsiteY2"/>
                  </a:cxn>
                </a:cxnLst>
                <a:rect l="l" t="t" r="r" b="b"/>
                <a:pathLst>
                  <a:path w="138112" h="111919">
                    <a:moveTo>
                      <a:pt x="0" y="50006"/>
                    </a:moveTo>
                    <a:lnTo>
                      <a:pt x="59531" y="111919"/>
                    </a:lnTo>
                    <a:lnTo>
                      <a:pt x="138112" y="0"/>
                    </a:lnTo>
                  </a:path>
                </a:pathLst>
              </a:custGeom>
              <a:grpFill/>
              <a:ln w="19050" cap="rnd" cmpd="sng" algn="ctr">
                <a:solidFill>
                  <a:srgbClr val="4C4C4C"/>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eaLnBrk="0" hangingPunct="0"/>
                <a:endParaRPr lang="en-US" sz="1200">
                  <a:latin typeface="Arial" charset="0"/>
                  <a:ea typeface="ＭＳ Ｐゴシック" charset="-128"/>
                </a:endParaRPr>
              </a:p>
            </p:txBody>
          </p:sp>
        </p:grpSp>
      </p:grpSp>
      <p:sp>
        <p:nvSpPr>
          <p:cNvPr id="19" name="TextBox 18">
            <a:extLst>
              <a:ext uri="{FF2B5EF4-FFF2-40B4-BE49-F238E27FC236}">
                <a16:creationId xmlns:a16="http://schemas.microsoft.com/office/drawing/2014/main" id="{18AD7E7A-B5BF-DCBC-6F0B-CF9A6A4126D1}"/>
              </a:ext>
            </a:extLst>
          </p:cNvPr>
          <p:cNvSpPr txBox="1"/>
          <p:nvPr/>
        </p:nvSpPr>
        <p:spPr>
          <a:xfrm>
            <a:off x="1378819" y="1583605"/>
            <a:ext cx="2319866" cy="638636"/>
          </a:xfrm>
          <a:prstGeom prst="rect">
            <a:avLst/>
          </a:prstGeom>
          <a:noFill/>
        </p:spPr>
        <p:txBody>
          <a:bodyPr wrap="none" lIns="91440" tIns="45720" rIns="91440" bIns="45720" rtlCol="0" anchor="t">
            <a:spAutoFit/>
          </a:bodyPr>
          <a:lstStyle/>
          <a:p>
            <a:pPr>
              <a:spcBef>
                <a:spcPts val="300"/>
              </a:spcBef>
            </a:pPr>
            <a:r>
              <a:rPr lang="en-US" sz="2000" b="1">
                <a:latin typeface="Arial"/>
              </a:rPr>
              <a:t>Potential benefits</a:t>
            </a:r>
          </a:p>
          <a:p>
            <a:pPr>
              <a:spcBef>
                <a:spcPts val="300"/>
              </a:spcBef>
            </a:pPr>
            <a:r>
              <a:rPr lang="en-US" sz="1300" i="1">
                <a:latin typeface="Arial"/>
              </a:rPr>
              <a:t>from organic growth</a:t>
            </a:r>
            <a:endParaRPr lang="en-US" sz="1300" i="1"/>
          </a:p>
        </p:txBody>
      </p:sp>
      <p:sp>
        <p:nvSpPr>
          <p:cNvPr id="20" name="TextBox 19">
            <a:extLst>
              <a:ext uri="{FF2B5EF4-FFF2-40B4-BE49-F238E27FC236}">
                <a16:creationId xmlns:a16="http://schemas.microsoft.com/office/drawing/2014/main" id="{3535B084-FD92-455C-CE80-9160E56E620D}"/>
              </a:ext>
            </a:extLst>
          </p:cNvPr>
          <p:cNvSpPr txBox="1"/>
          <p:nvPr/>
        </p:nvSpPr>
        <p:spPr>
          <a:xfrm>
            <a:off x="6727658" y="1532228"/>
            <a:ext cx="2662908" cy="638636"/>
          </a:xfrm>
          <a:prstGeom prst="rect">
            <a:avLst/>
          </a:prstGeom>
          <a:noFill/>
        </p:spPr>
        <p:txBody>
          <a:bodyPr wrap="none" lIns="91440" tIns="45720" rIns="91440" bIns="45720" rtlCol="0" anchor="t">
            <a:spAutoFit/>
          </a:bodyPr>
          <a:lstStyle/>
          <a:p>
            <a:pPr>
              <a:spcBef>
                <a:spcPts val="300"/>
              </a:spcBef>
            </a:pPr>
            <a:r>
              <a:rPr lang="en-US" sz="2000" b="1">
                <a:latin typeface="Arial"/>
              </a:rPr>
              <a:t>Potential challenges</a:t>
            </a:r>
          </a:p>
          <a:p>
            <a:pPr>
              <a:spcBef>
                <a:spcPts val="300"/>
              </a:spcBef>
            </a:pPr>
            <a:r>
              <a:rPr lang="en-US" sz="1300" i="1">
                <a:latin typeface="Arial"/>
              </a:rPr>
              <a:t>from the lack of organic growth</a:t>
            </a:r>
            <a:endParaRPr lang="en-US" sz="1300" i="1"/>
          </a:p>
        </p:txBody>
      </p:sp>
      <p:sp>
        <p:nvSpPr>
          <p:cNvPr id="21" name="Rectangle 20">
            <a:extLst>
              <a:ext uri="{FF2B5EF4-FFF2-40B4-BE49-F238E27FC236}">
                <a16:creationId xmlns:a16="http://schemas.microsoft.com/office/drawing/2014/main" id="{4739E5B4-3FFB-DB35-12A8-B819200F5C46}"/>
              </a:ext>
            </a:extLst>
          </p:cNvPr>
          <p:cNvSpPr/>
          <p:nvPr/>
        </p:nvSpPr>
        <p:spPr bwMode="auto">
          <a:xfrm>
            <a:off x="0" y="4776495"/>
            <a:ext cx="12192000" cy="776705"/>
          </a:xfrm>
          <a:prstGeom prst="rect">
            <a:avLst/>
          </a:prstGeom>
          <a:solidFill>
            <a:schemeClr val="bg1">
              <a:lumMod val="95000"/>
            </a:schemeClr>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600" b="1" dirty="0">
                <a:solidFill>
                  <a:schemeClr val="accent3"/>
                </a:solidFill>
              </a:rPr>
              <a:t>"Organic growth has the largest impact on firm valuation." </a:t>
            </a:r>
          </a:p>
          <a:p>
            <a:pPr marL="0" marR="0" indent="0" algn="ctr" defTabSz="914400" rtl="0" eaLnBrk="0" fontAlgn="base" latinLnBrk="0" hangingPunct="0">
              <a:lnSpc>
                <a:spcPct val="100000"/>
              </a:lnSpc>
              <a:spcBef>
                <a:spcPct val="0"/>
              </a:spcBef>
              <a:spcAft>
                <a:spcPct val="0"/>
              </a:spcAft>
              <a:buClrTx/>
              <a:buSzTx/>
              <a:buFontTx/>
              <a:buNone/>
              <a:tabLst/>
            </a:pPr>
            <a:r>
              <a:rPr lang="en-US" sz="1400" dirty="0">
                <a:solidFill>
                  <a:schemeClr val="accent3"/>
                </a:solidFill>
              </a:rPr>
              <a:t>John </a:t>
            </a:r>
            <a:r>
              <a:rPr lang="en-US" sz="1400" dirty="0" err="1">
                <a:solidFill>
                  <a:schemeClr val="accent3"/>
                </a:solidFill>
              </a:rPr>
              <a:t>Furey</a:t>
            </a:r>
            <a:r>
              <a:rPr lang="en-US" sz="1400" dirty="0">
                <a:solidFill>
                  <a:schemeClr val="accent3"/>
                </a:solidFill>
              </a:rPr>
              <a:t>, Managing Partner, Advisor Growth Strategies</a:t>
            </a:r>
            <a:endParaRPr kumimoji="0" lang="en-US" sz="1200" b="0" i="0" u="none" strike="noStrike" cap="none" normalizeH="0" baseline="0" dirty="0">
              <a:ln>
                <a:noFill/>
              </a:ln>
              <a:solidFill>
                <a:schemeClr val="accent3"/>
              </a:solidFill>
              <a:effectLst/>
              <a:latin typeface="Arial" charset="0"/>
              <a:ea typeface="ＭＳ Ｐゴシック" charset="-128"/>
            </a:endParaRPr>
          </a:p>
        </p:txBody>
      </p:sp>
      <p:sp>
        <p:nvSpPr>
          <p:cNvPr id="6" name="TextBox 5">
            <a:extLst>
              <a:ext uri="{FF2B5EF4-FFF2-40B4-BE49-F238E27FC236}">
                <a16:creationId xmlns:a16="http://schemas.microsoft.com/office/drawing/2014/main" id="{C071FCE4-5705-A7FC-79E2-49EA09007330}"/>
              </a:ext>
            </a:extLst>
          </p:cNvPr>
          <p:cNvSpPr txBox="1"/>
          <p:nvPr/>
        </p:nvSpPr>
        <p:spPr>
          <a:xfrm>
            <a:off x="5204530" y="6588644"/>
            <a:ext cx="1036471" cy="246221"/>
          </a:xfrm>
          <a:prstGeom prst="rect">
            <a:avLst/>
          </a:prstGeom>
          <a:noFill/>
        </p:spPr>
        <p:txBody>
          <a:bodyPr wrap="square">
            <a:spAutoFit/>
          </a:bodyPr>
          <a:lstStyle/>
          <a:p>
            <a:pPr marL="0" marR="0" lvl="0" indent="0" algn="l" defTabSz="914400" rtl="0" eaLnBrk="1" fontAlgn="base" latinLnBrk="0" hangingPunct="1">
              <a:lnSpc>
                <a:spcPct val="100000"/>
              </a:lnSpc>
              <a:spcBef>
                <a:spcPts val="372"/>
              </a:spcBef>
              <a:spcAft>
                <a:spcPct val="0"/>
              </a:spcAft>
              <a:buClrTx/>
              <a:buSzTx/>
              <a:buFontTx/>
              <a:buNone/>
              <a:tabLst/>
              <a:defRPr/>
            </a:pPr>
            <a:r>
              <a:rPr lang="en-US" sz="1000" dirty="0">
                <a:solidFill>
                  <a:srgbClr val="000000"/>
                </a:solidFill>
                <a:latin typeface="Arial"/>
              </a:rPr>
              <a:t>1174561.1.0</a:t>
            </a:r>
          </a:p>
        </p:txBody>
      </p:sp>
    </p:spTree>
    <p:custDataLst>
      <p:tags r:id="rId1"/>
    </p:custDataLst>
    <p:extLst>
      <p:ext uri="{BB962C8B-B14F-4D97-AF65-F5344CB8AC3E}">
        <p14:creationId xmlns:p14="http://schemas.microsoft.com/office/powerpoint/2010/main" val="327434605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lide Number Placeholder 8"/>
          <p:cNvSpPr>
            <a:spLocks noGrp="1"/>
          </p:cNvSpPr>
          <p:nvPr>
            <p:ph type="sldNum" sz="quarter" idx="14"/>
          </p:nvPr>
        </p:nvSpPr>
        <p:spPr>
          <a:xfrm>
            <a:off x="0" y="6382513"/>
            <a:ext cx="437173" cy="268288"/>
          </a:xfrm>
        </p:spPr>
        <p:txBody>
          <a:bodyPr/>
          <a:lstStyle/>
          <a:p>
            <a:pPr>
              <a:defRPr/>
            </a:pPr>
            <a:fld id="{E6474CC2-1230-4213-AD1A-4B2FEEABA7A1}" type="slidenum">
              <a:rPr lang="en-US" smtClean="0"/>
              <a:pPr>
                <a:defRPr/>
              </a:pPr>
              <a:t>5</a:t>
            </a:fld>
            <a:endParaRPr lang="en-US" dirty="0"/>
          </a:p>
        </p:txBody>
      </p:sp>
      <p:sp>
        <p:nvSpPr>
          <p:cNvPr id="22" name="Footer Placeholder 1">
            <a:extLst>
              <a:ext uri="{FF2B5EF4-FFF2-40B4-BE49-F238E27FC236}">
                <a16:creationId xmlns:a16="http://schemas.microsoft.com/office/drawing/2014/main" id="{CE50E00C-6B82-ECF9-3C8C-CAFBC906B2C6}"/>
              </a:ext>
            </a:extLst>
          </p:cNvPr>
          <p:cNvSpPr txBox="1">
            <a:spLocks/>
          </p:cNvSpPr>
          <p:nvPr/>
        </p:nvSpPr>
        <p:spPr bwMode="auto">
          <a:xfrm>
            <a:off x="502223" y="6480828"/>
            <a:ext cx="5245100" cy="172485"/>
          </a:xfrm>
          <a:prstGeom prst="rect">
            <a:avLst/>
          </a:prstGeom>
          <a:noFill/>
          <a:ln w="9525">
            <a:noFill/>
            <a:miter lim="800000"/>
            <a:headEnd/>
            <a:tailEnd/>
          </a:ln>
          <a:effectLst/>
        </p:spPr>
        <p:txBody>
          <a:bodyPr vert="horz" wrap="square" lIns="135852" tIns="0" rIns="135852" bIns="0" numCol="1" anchor="b" anchorCtr="0" compatLnSpc="1">
            <a:prstTxWarp prst="textNoShape">
              <a:avLst/>
            </a:prstTxWarp>
          </a:bodyPr>
          <a:lstStyle>
            <a:defPPr>
              <a:defRPr lang="en-US"/>
            </a:defPPr>
            <a:lvl1pPr algn="r" rtl="0" eaLnBrk="0" fontAlgn="base" hangingPunct="0">
              <a:spcBef>
                <a:spcPct val="0"/>
              </a:spcBef>
              <a:spcAft>
                <a:spcPct val="0"/>
              </a:spcAft>
              <a:defRPr sz="1000" kern="1200" smtClean="0">
                <a:solidFill>
                  <a:srgbClr val="000000"/>
                </a:solidFill>
                <a:latin typeface="Arial" charset="0"/>
                <a:ea typeface="ＭＳ Ｐゴシック" charset="-128"/>
                <a:cs typeface="+mn-cs"/>
              </a:defRPr>
            </a:lvl1pPr>
            <a:lvl2pPr marL="566038" algn="l" rtl="0" fontAlgn="base">
              <a:spcBef>
                <a:spcPct val="0"/>
              </a:spcBef>
              <a:spcAft>
                <a:spcPct val="0"/>
              </a:spcAft>
              <a:defRPr sz="1500" kern="1200">
                <a:solidFill>
                  <a:schemeClr val="tx1"/>
                </a:solidFill>
                <a:latin typeface="Arial" pitchFamily="34" charset="0"/>
                <a:ea typeface="ＭＳ Ｐゴシック"/>
                <a:cs typeface="ＭＳ Ｐゴシック"/>
              </a:defRPr>
            </a:lvl2pPr>
            <a:lvl3pPr marL="1132076" algn="l" rtl="0" fontAlgn="base">
              <a:spcBef>
                <a:spcPct val="0"/>
              </a:spcBef>
              <a:spcAft>
                <a:spcPct val="0"/>
              </a:spcAft>
              <a:defRPr sz="1500" kern="1200">
                <a:solidFill>
                  <a:schemeClr val="tx1"/>
                </a:solidFill>
                <a:latin typeface="Arial" pitchFamily="34" charset="0"/>
                <a:ea typeface="ＭＳ Ｐゴシック"/>
                <a:cs typeface="ＭＳ Ｐゴシック"/>
              </a:defRPr>
            </a:lvl3pPr>
            <a:lvl4pPr marL="1698112" algn="l" rtl="0" fontAlgn="base">
              <a:spcBef>
                <a:spcPct val="0"/>
              </a:spcBef>
              <a:spcAft>
                <a:spcPct val="0"/>
              </a:spcAft>
              <a:defRPr sz="1500" kern="1200">
                <a:solidFill>
                  <a:schemeClr val="tx1"/>
                </a:solidFill>
                <a:latin typeface="Arial" pitchFamily="34" charset="0"/>
                <a:ea typeface="ＭＳ Ｐゴシック"/>
                <a:cs typeface="ＭＳ Ｐゴシック"/>
              </a:defRPr>
            </a:lvl4pPr>
            <a:lvl5pPr marL="2264150" algn="l" rtl="0" fontAlgn="base">
              <a:spcBef>
                <a:spcPct val="0"/>
              </a:spcBef>
              <a:spcAft>
                <a:spcPct val="0"/>
              </a:spcAft>
              <a:defRPr sz="1500" kern="1200">
                <a:solidFill>
                  <a:schemeClr val="tx1"/>
                </a:solidFill>
                <a:latin typeface="Arial" pitchFamily="34" charset="0"/>
                <a:ea typeface="ＭＳ Ｐゴシック"/>
                <a:cs typeface="ＭＳ Ｐゴシック"/>
              </a:defRPr>
            </a:lvl5pPr>
            <a:lvl6pPr marL="2830188" algn="l" defTabSz="1132076" rtl="0" eaLnBrk="1" latinLnBrk="0" hangingPunct="1">
              <a:defRPr sz="1500" kern="1200">
                <a:solidFill>
                  <a:schemeClr val="tx1"/>
                </a:solidFill>
                <a:latin typeface="Arial" pitchFamily="34" charset="0"/>
                <a:ea typeface="ＭＳ Ｐゴシック"/>
                <a:cs typeface="ＭＳ Ｐゴシック"/>
              </a:defRPr>
            </a:lvl6pPr>
            <a:lvl7pPr marL="3396226" algn="l" defTabSz="1132076" rtl="0" eaLnBrk="1" latinLnBrk="0" hangingPunct="1">
              <a:defRPr sz="1500" kern="1200">
                <a:solidFill>
                  <a:schemeClr val="tx1"/>
                </a:solidFill>
                <a:latin typeface="Arial" pitchFamily="34" charset="0"/>
                <a:ea typeface="ＭＳ Ｐゴシック"/>
                <a:cs typeface="ＭＳ Ｐゴシック"/>
              </a:defRPr>
            </a:lvl7pPr>
            <a:lvl8pPr marL="3962262" algn="l" defTabSz="1132076" rtl="0" eaLnBrk="1" latinLnBrk="0" hangingPunct="1">
              <a:defRPr sz="1500" kern="1200">
                <a:solidFill>
                  <a:schemeClr val="tx1"/>
                </a:solidFill>
                <a:latin typeface="Arial" pitchFamily="34" charset="0"/>
                <a:ea typeface="ＭＳ Ｐゴシック"/>
                <a:cs typeface="ＭＳ Ｐゴシック"/>
              </a:defRPr>
            </a:lvl8pPr>
            <a:lvl9pPr marL="4528300" algn="l" defTabSz="1132076" rtl="0" eaLnBrk="1" latinLnBrk="0" hangingPunct="1">
              <a:defRPr sz="1500" kern="1200">
                <a:solidFill>
                  <a:schemeClr val="tx1"/>
                </a:solidFill>
                <a:latin typeface="Arial" pitchFamily="34" charset="0"/>
                <a:ea typeface="ＭＳ Ｐゴシック"/>
                <a:cs typeface="ＭＳ Ｐゴシック"/>
              </a:defRPr>
            </a:lvl9pPr>
          </a:lstStyle>
          <a:p>
            <a:pPr algn="l">
              <a:defRPr/>
            </a:pPr>
            <a:r>
              <a:rPr lang="en-US" dirty="0"/>
              <a:t>Source: McKinsey &amp; Company, 2023 Fidelity Investor Insights Study</a:t>
            </a:r>
          </a:p>
        </p:txBody>
      </p:sp>
      <p:sp>
        <p:nvSpPr>
          <p:cNvPr id="2" name="Rectangle 1">
            <a:extLst>
              <a:ext uri="{FF2B5EF4-FFF2-40B4-BE49-F238E27FC236}">
                <a16:creationId xmlns:a16="http://schemas.microsoft.com/office/drawing/2014/main" id="{AF92F35E-A81A-2A91-8224-77B29FA93E3F}"/>
              </a:ext>
            </a:extLst>
          </p:cNvPr>
          <p:cNvSpPr/>
          <p:nvPr/>
        </p:nvSpPr>
        <p:spPr bwMode="auto">
          <a:xfrm>
            <a:off x="0" y="1268394"/>
            <a:ext cx="12192000" cy="4746512"/>
          </a:xfrm>
          <a:prstGeom prst="rect">
            <a:avLst/>
          </a:prstGeom>
          <a:gradFill>
            <a:gsLst>
              <a:gs pos="98000">
                <a:schemeClr val="bg1"/>
              </a:gs>
              <a:gs pos="21000">
                <a:schemeClr val="tx2">
                  <a:lumMod val="10000"/>
                  <a:lumOff val="90000"/>
                </a:schemeClr>
              </a:gs>
            </a:gsLst>
            <a:lin ang="5400000" scaled="1"/>
          </a:gradFill>
          <a:ln w="38100"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en-US" sz="1200" b="0" i="0" u="none" strike="noStrike" kern="1200" cap="none" spc="0" normalizeH="0" baseline="0" noProof="0" dirty="0">
              <a:ln>
                <a:noFill/>
              </a:ln>
              <a:solidFill>
                <a:srgbClr val="000000"/>
              </a:solidFill>
              <a:effectLst/>
              <a:uLnTx/>
              <a:uFillTx/>
              <a:latin typeface="+mj-lt"/>
              <a:ea typeface="ＭＳ Ｐゴシック" charset="-128"/>
            </a:endParaRPr>
          </a:p>
        </p:txBody>
      </p:sp>
      <p:sp>
        <p:nvSpPr>
          <p:cNvPr id="3" name="Title 4">
            <a:extLst>
              <a:ext uri="{FF2B5EF4-FFF2-40B4-BE49-F238E27FC236}">
                <a16:creationId xmlns:a16="http://schemas.microsoft.com/office/drawing/2014/main" id="{AD02C7A1-CDCC-73F3-B9B2-86975DDEEB47}"/>
              </a:ext>
            </a:extLst>
          </p:cNvPr>
          <p:cNvSpPr>
            <a:spLocks noGrp="1"/>
          </p:cNvSpPr>
          <p:nvPr>
            <p:ph type="title"/>
          </p:nvPr>
        </p:nvSpPr>
        <p:spPr>
          <a:xfrm>
            <a:off x="422820" y="228600"/>
            <a:ext cx="10918280" cy="838200"/>
          </a:xfrm>
        </p:spPr>
        <p:txBody>
          <a:bodyPr/>
          <a:lstStyle/>
          <a:p>
            <a:r>
              <a:rPr lang="en-US"/>
              <a:t>External growth drivers</a:t>
            </a:r>
            <a:br>
              <a:rPr lang="en-US"/>
            </a:br>
            <a:r>
              <a:rPr lang="en-US" sz="2000" b="1">
                <a:solidFill>
                  <a:srgbClr val="768692"/>
                </a:solidFill>
              </a:rPr>
              <a:t>Clients’ needs and their product needs have evolved</a:t>
            </a:r>
            <a:endParaRPr lang="en-US" b="1">
              <a:solidFill>
                <a:srgbClr val="768692"/>
              </a:solidFill>
            </a:endParaRPr>
          </a:p>
        </p:txBody>
      </p:sp>
      <p:sp>
        <p:nvSpPr>
          <p:cNvPr id="4" name="TextBox 3">
            <a:extLst>
              <a:ext uri="{FF2B5EF4-FFF2-40B4-BE49-F238E27FC236}">
                <a16:creationId xmlns:a16="http://schemas.microsoft.com/office/drawing/2014/main" id="{138F1C8E-F219-5B8B-9F57-A32BDB789038}"/>
              </a:ext>
            </a:extLst>
          </p:cNvPr>
          <p:cNvSpPr txBox="1"/>
          <p:nvPr/>
        </p:nvSpPr>
        <p:spPr>
          <a:xfrm>
            <a:off x="857965" y="2613859"/>
            <a:ext cx="1704173" cy="307777"/>
          </a:xfrm>
          <a:prstGeom prst="rect">
            <a:avLst/>
          </a:prstGeom>
          <a:noFill/>
        </p:spPr>
        <p:txBody>
          <a:bodyPr wrap="square" rtlCol="0" anchor="t">
            <a:spAutoFit/>
          </a:bodyPr>
          <a:lstStyle/>
          <a:p>
            <a:pPr algn="ctr"/>
            <a:r>
              <a:rPr lang="en-US" sz="1400">
                <a:latin typeface="+mj-lt"/>
              </a:rPr>
              <a:t>Women investors</a:t>
            </a:r>
          </a:p>
        </p:txBody>
      </p:sp>
      <p:cxnSp>
        <p:nvCxnSpPr>
          <p:cNvPr id="5" name="Straight Connector 4">
            <a:extLst>
              <a:ext uri="{FF2B5EF4-FFF2-40B4-BE49-F238E27FC236}">
                <a16:creationId xmlns:a16="http://schemas.microsoft.com/office/drawing/2014/main" id="{EC9D4FF7-F2F3-562A-E6B7-C40DB49FEF63}"/>
              </a:ext>
            </a:extLst>
          </p:cNvPr>
          <p:cNvCxnSpPr>
            <a:cxnSpLocks/>
          </p:cNvCxnSpPr>
          <p:nvPr/>
        </p:nvCxnSpPr>
        <p:spPr bwMode="auto">
          <a:xfrm flipH="1">
            <a:off x="2824493" y="1937878"/>
            <a:ext cx="6" cy="1421254"/>
          </a:xfrm>
          <a:prstGeom prst="line">
            <a:avLst/>
          </a:prstGeom>
          <a:solidFill>
            <a:schemeClr val="hlink"/>
          </a:solidFill>
          <a:ln w="12700" cap="rnd" cmpd="sng" algn="ctr">
            <a:solidFill>
              <a:srgbClr val="858C91"/>
            </a:solidFill>
            <a:prstDash val="sysDot"/>
            <a:round/>
            <a:headEnd type="none" w="med" len="med"/>
            <a:tailEnd type="none" w="med" len="med"/>
          </a:ln>
          <a:effectLst/>
        </p:spPr>
      </p:cxnSp>
      <p:sp>
        <p:nvSpPr>
          <p:cNvPr id="7" name="TextBox 6">
            <a:extLst>
              <a:ext uri="{FF2B5EF4-FFF2-40B4-BE49-F238E27FC236}">
                <a16:creationId xmlns:a16="http://schemas.microsoft.com/office/drawing/2014/main" id="{35FD00BB-855D-D4C4-5F9A-72B26A46FB6C}"/>
              </a:ext>
            </a:extLst>
          </p:cNvPr>
          <p:cNvSpPr txBox="1"/>
          <p:nvPr/>
        </p:nvSpPr>
        <p:spPr>
          <a:xfrm>
            <a:off x="0" y="1363560"/>
            <a:ext cx="12149138" cy="400110"/>
          </a:xfrm>
          <a:prstGeom prst="rect">
            <a:avLst/>
          </a:prstGeom>
          <a:noFill/>
        </p:spPr>
        <p:txBody>
          <a:bodyPr wrap="square">
            <a:spAutoFit/>
          </a:bodyPr>
          <a:lstStyle/>
          <a:p>
            <a:pPr algn="ctr">
              <a:spcAft>
                <a:spcPts val="600"/>
              </a:spcAft>
            </a:pPr>
            <a:r>
              <a:rPr lang="en-US" sz="2000" b="1" dirty="0">
                <a:solidFill>
                  <a:srgbClr val="333F48"/>
                </a:solidFill>
                <a:latin typeface="+mj-lt"/>
              </a:rPr>
              <a:t>Client</a:t>
            </a:r>
          </a:p>
        </p:txBody>
      </p:sp>
      <p:sp>
        <p:nvSpPr>
          <p:cNvPr id="8" name="TextBox 7">
            <a:extLst>
              <a:ext uri="{FF2B5EF4-FFF2-40B4-BE49-F238E27FC236}">
                <a16:creationId xmlns:a16="http://schemas.microsoft.com/office/drawing/2014/main" id="{ACB69419-2E0F-555A-453F-693A4214AE45}"/>
              </a:ext>
            </a:extLst>
          </p:cNvPr>
          <p:cNvSpPr txBox="1"/>
          <p:nvPr/>
        </p:nvSpPr>
        <p:spPr>
          <a:xfrm>
            <a:off x="3069361" y="2613859"/>
            <a:ext cx="1580574" cy="307777"/>
          </a:xfrm>
          <a:prstGeom prst="rect">
            <a:avLst/>
          </a:prstGeom>
          <a:noFill/>
        </p:spPr>
        <p:txBody>
          <a:bodyPr wrap="square" rtlCol="0" anchor="t">
            <a:spAutoFit/>
          </a:bodyPr>
          <a:lstStyle/>
          <a:p>
            <a:pPr algn="ctr"/>
            <a:r>
              <a:rPr lang="en-US" sz="1400">
                <a:latin typeface="+mj-lt"/>
              </a:rPr>
              <a:t>Solo households</a:t>
            </a:r>
          </a:p>
        </p:txBody>
      </p:sp>
      <p:sp>
        <p:nvSpPr>
          <p:cNvPr id="10" name="TextBox 9">
            <a:extLst>
              <a:ext uri="{FF2B5EF4-FFF2-40B4-BE49-F238E27FC236}">
                <a16:creationId xmlns:a16="http://schemas.microsoft.com/office/drawing/2014/main" id="{75121393-255E-5769-9DFC-45AB504021F7}"/>
              </a:ext>
            </a:extLst>
          </p:cNvPr>
          <p:cNvSpPr txBox="1"/>
          <p:nvPr/>
        </p:nvSpPr>
        <p:spPr>
          <a:xfrm>
            <a:off x="5157158" y="2613859"/>
            <a:ext cx="1526707" cy="738664"/>
          </a:xfrm>
          <a:prstGeom prst="rect">
            <a:avLst/>
          </a:prstGeom>
          <a:noFill/>
        </p:spPr>
        <p:txBody>
          <a:bodyPr wrap="square" rtlCol="0" anchor="t">
            <a:spAutoFit/>
          </a:bodyPr>
          <a:lstStyle/>
          <a:p>
            <a:pPr algn="ctr"/>
            <a:r>
              <a:rPr lang="en-US" sz="1400" dirty="0">
                <a:latin typeface="+mj-lt"/>
              </a:rPr>
              <a:t>Next gen investors</a:t>
            </a:r>
          </a:p>
          <a:p>
            <a:pPr algn="ctr"/>
            <a:r>
              <a:rPr lang="en-US" sz="1400" dirty="0">
                <a:latin typeface="+mj-lt"/>
              </a:rPr>
              <a:t>. </a:t>
            </a:r>
          </a:p>
        </p:txBody>
      </p:sp>
      <p:sp>
        <p:nvSpPr>
          <p:cNvPr id="11" name="TextBox 10">
            <a:extLst>
              <a:ext uri="{FF2B5EF4-FFF2-40B4-BE49-F238E27FC236}">
                <a16:creationId xmlns:a16="http://schemas.microsoft.com/office/drawing/2014/main" id="{EE917DAC-C999-9879-571C-F7C515996737}"/>
              </a:ext>
            </a:extLst>
          </p:cNvPr>
          <p:cNvSpPr txBox="1"/>
          <p:nvPr/>
        </p:nvSpPr>
        <p:spPr>
          <a:xfrm>
            <a:off x="7191088" y="2613859"/>
            <a:ext cx="1704173" cy="523220"/>
          </a:xfrm>
          <a:prstGeom prst="rect">
            <a:avLst/>
          </a:prstGeom>
          <a:noFill/>
        </p:spPr>
        <p:txBody>
          <a:bodyPr wrap="square" rtlCol="0" anchor="t">
            <a:spAutoFit/>
          </a:bodyPr>
          <a:lstStyle/>
          <a:p>
            <a:pPr algn="ctr"/>
            <a:r>
              <a:rPr lang="en-US" sz="1400">
                <a:latin typeface="+mj-lt"/>
              </a:rPr>
              <a:t>Life events </a:t>
            </a:r>
          </a:p>
          <a:p>
            <a:pPr algn="ctr"/>
            <a:r>
              <a:rPr lang="en-US" sz="1400">
                <a:latin typeface="+mj-lt"/>
              </a:rPr>
              <a:t>i.e. divorcees</a:t>
            </a:r>
          </a:p>
        </p:txBody>
      </p:sp>
      <p:sp>
        <p:nvSpPr>
          <p:cNvPr id="12" name="TextBox 11">
            <a:extLst>
              <a:ext uri="{FF2B5EF4-FFF2-40B4-BE49-F238E27FC236}">
                <a16:creationId xmlns:a16="http://schemas.microsoft.com/office/drawing/2014/main" id="{50F859EB-6093-0F57-330E-4CD6FF7EAECE}"/>
              </a:ext>
            </a:extLst>
          </p:cNvPr>
          <p:cNvSpPr txBox="1"/>
          <p:nvPr/>
        </p:nvSpPr>
        <p:spPr>
          <a:xfrm>
            <a:off x="9402483" y="2613859"/>
            <a:ext cx="1400706" cy="307777"/>
          </a:xfrm>
          <a:prstGeom prst="rect">
            <a:avLst/>
          </a:prstGeom>
          <a:noFill/>
        </p:spPr>
        <p:txBody>
          <a:bodyPr wrap="square" rtlCol="0" anchor="t">
            <a:spAutoFit/>
          </a:bodyPr>
          <a:lstStyle/>
          <a:p>
            <a:pPr algn="ctr"/>
            <a:r>
              <a:rPr lang="en-US" sz="1400" dirty="0" err="1">
                <a:latin typeface="+mj-lt"/>
              </a:rPr>
              <a:t>Unretirees</a:t>
            </a:r>
            <a:endParaRPr lang="en-US" sz="1400" dirty="0">
              <a:latin typeface="+mj-lt"/>
            </a:endParaRPr>
          </a:p>
        </p:txBody>
      </p:sp>
      <p:sp>
        <p:nvSpPr>
          <p:cNvPr id="13" name="TextBox 12">
            <a:extLst>
              <a:ext uri="{FF2B5EF4-FFF2-40B4-BE49-F238E27FC236}">
                <a16:creationId xmlns:a16="http://schemas.microsoft.com/office/drawing/2014/main" id="{F61BF909-E36A-0BAE-2DAF-3C30611E2CD7}"/>
              </a:ext>
            </a:extLst>
          </p:cNvPr>
          <p:cNvSpPr txBox="1"/>
          <p:nvPr/>
        </p:nvSpPr>
        <p:spPr>
          <a:xfrm>
            <a:off x="857965" y="4800649"/>
            <a:ext cx="1704173" cy="307777"/>
          </a:xfrm>
          <a:prstGeom prst="rect">
            <a:avLst/>
          </a:prstGeom>
          <a:noFill/>
        </p:spPr>
        <p:txBody>
          <a:bodyPr wrap="square" rtlCol="0" anchor="t">
            <a:spAutoFit/>
          </a:bodyPr>
          <a:lstStyle/>
          <a:p>
            <a:pPr algn="ctr"/>
            <a:r>
              <a:rPr lang="en-US" sz="1400" dirty="0">
                <a:latin typeface="+mj-lt"/>
              </a:rPr>
              <a:t>Digital assets</a:t>
            </a:r>
          </a:p>
        </p:txBody>
      </p:sp>
      <p:sp>
        <p:nvSpPr>
          <p:cNvPr id="14" name="TextBox 13">
            <a:extLst>
              <a:ext uri="{FF2B5EF4-FFF2-40B4-BE49-F238E27FC236}">
                <a16:creationId xmlns:a16="http://schemas.microsoft.com/office/drawing/2014/main" id="{A5AFD452-C370-2BCC-AC03-FFADFBCD283B}"/>
              </a:ext>
            </a:extLst>
          </p:cNvPr>
          <p:cNvSpPr txBox="1"/>
          <p:nvPr/>
        </p:nvSpPr>
        <p:spPr>
          <a:xfrm>
            <a:off x="-8859" y="3565574"/>
            <a:ext cx="12218217" cy="400110"/>
          </a:xfrm>
          <a:prstGeom prst="rect">
            <a:avLst/>
          </a:prstGeom>
          <a:noFill/>
        </p:spPr>
        <p:txBody>
          <a:bodyPr wrap="square">
            <a:spAutoFit/>
          </a:bodyPr>
          <a:lstStyle/>
          <a:p>
            <a:pPr algn="ctr">
              <a:spcAft>
                <a:spcPts val="600"/>
              </a:spcAft>
            </a:pPr>
            <a:r>
              <a:rPr lang="en-US" sz="2000" b="1" dirty="0">
                <a:solidFill>
                  <a:srgbClr val="333F48"/>
                </a:solidFill>
                <a:latin typeface="+mj-lt"/>
              </a:rPr>
              <a:t>Products &amp; services</a:t>
            </a:r>
          </a:p>
        </p:txBody>
      </p:sp>
      <p:sp>
        <p:nvSpPr>
          <p:cNvPr id="15" name="TextBox 14">
            <a:extLst>
              <a:ext uri="{FF2B5EF4-FFF2-40B4-BE49-F238E27FC236}">
                <a16:creationId xmlns:a16="http://schemas.microsoft.com/office/drawing/2014/main" id="{0BDD87D6-C80F-F369-CDFE-75088110B23D}"/>
              </a:ext>
            </a:extLst>
          </p:cNvPr>
          <p:cNvSpPr txBox="1"/>
          <p:nvPr/>
        </p:nvSpPr>
        <p:spPr>
          <a:xfrm>
            <a:off x="5200205" y="4800649"/>
            <a:ext cx="1664680" cy="738664"/>
          </a:xfrm>
          <a:prstGeom prst="rect">
            <a:avLst/>
          </a:prstGeom>
          <a:noFill/>
        </p:spPr>
        <p:txBody>
          <a:bodyPr wrap="square" rtlCol="0" anchor="t">
            <a:spAutoFit/>
          </a:bodyPr>
          <a:lstStyle/>
          <a:p>
            <a:pPr algn="ctr"/>
            <a:r>
              <a:rPr lang="en-US" sz="1400" dirty="0">
                <a:latin typeface="+mj-lt"/>
              </a:rPr>
              <a:t>Tax &amp; estate planning</a:t>
            </a:r>
          </a:p>
          <a:p>
            <a:pPr algn="ctr"/>
            <a:endParaRPr lang="en-US" sz="1400" dirty="0">
              <a:latin typeface="+mj-lt"/>
            </a:endParaRPr>
          </a:p>
        </p:txBody>
      </p:sp>
      <p:sp>
        <p:nvSpPr>
          <p:cNvPr id="16" name="TextBox 15">
            <a:extLst>
              <a:ext uri="{FF2B5EF4-FFF2-40B4-BE49-F238E27FC236}">
                <a16:creationId xmlns:a16="http://schemas.microsoft.com/office/drawing/2014/main" id="{D07706A8-AEAC-73F4-869B-12BDCECEA841}"/>
              </a:ext>
            </a:extLst>
          </p:cNvPr>
          <p:cNvSpPr txBox="1"/>
          <p:nvPr/>
        </p:nvSpPr>
        <p:spPr>
          <a:xfrm>
            <a:off x="7240697" y="4800649"/>
            <a:ext cx="1466462" cy="307777"/>
          </a:xfrm>
          <a:prstGeom prst="rect">
            <a:avLst/>
          </a:prstGeom>
          <a:noFill/>
        </p:spPr>
        <p:txBody>
          <a:bodyPr wrap="square" rtlCol="0" anchor="t">
            <a:spAutoFit/>
          </a:bodyPr>
          <a:lstStyle/>
          <a:p>
            <a:pPr algn="ctr"/>
            <a:r>
              <a:rPr lang="en-US" sz="1400">
                <a:latin typeface="+mj-lt"/>
              </a:rPr>
              <a:t>Health</a:t>
            </a:r>
          </a:p>
        </p:txBody>
      </p:sp>
      <p:sp>
        <p:nvSpPr>
          <p:cNvPr id="17" name="TextBox 16">
            <a:extLst>
              <a:ext uri="{FF2B5EF4-FFF2-40B4-BE49-F238E27FC236}">
                <a16:creationId xmlns:a16="http://schemas.microsoft.com/office/drawing/2014/main" id="{8F133280-6FEA-9D4F-41B7-510E6F17CB9B}"/>
              </a:ext>
            </a:extLst>
          </p:cNvPr>
          <p:cNvSpPr txBox="1"/>
          <p:nvPr/>
        </p:nvSpPr>
        <p:spPr>
          <a:xfrm>
            <a:off x="9250750" y="4800649"/>
            <a:ext cx="1704173" cy="307777"/>
          </a:xfrm>
          <a:prstGeom prst="rect">
            <a:avLst/>
          </a:prstGeom>
          <a:noFill/>
        </p:spPr>
        <p:txBody>
          <a:bodyPr wrap="square" rtlCol="0" anchor="t">
            <a:spAutoFit/>
          </a:bodyPr>
          <a:lstStyle/>
          <a:p>
            <a:pPr algn="ctr"/>
            <a:r>
              <a:rPr lang="en-US" sz="1400">
                <a:latin typeface="+mj-lt"/>
              </a:rPr>
              <a:t>Safety &amp; security</a:t>
            </a:r>
          </a:p>
        </p:txBody>
      </p:sp>
      <p:grpSp>
        <p:nvGrpSpPr>
          <p:cNvPr id="18" name="Group 17">
            <a:extLst>
              <a:ext uri="{FF2B5EF4-FFF2-40B4-BE49-F238E27FC236}">
                <a16:creationId xmlns:a16="http://schemas.microsoft.com/office/drawing/2014/main" id="{CFE213F9-0121-7D21-FCDD-574601B42580}"/>
              </a:ext>
            </a:extLst>
          </p:cNvPr>
          <p:cNvGrpSpPr/>
          <p:nvPr/>
        </p:nvGrpSpPr>
        <p:grpSpPr>
          <a:xfrm>
            <a:off x="5805557" y="2108899"/>
            <a:ext cx="321468" cy="321468"/>
            <a:chOff x="2298434" y="4045458"/>
            <a:chExt cx="321468" cy="321468"/>
          </a:xfrm>
        </p:grpSpPr>
        <p:sp>
          <p:nvSpPr>
            <p:cNvPr id="19" name="Freeform 396">
              <a:extLst>
                <a:ext uri="{FF2B5EF4-FFF2-40B4-BE49-F238E27FC236}">
                  <a16:creationId xmlns:a16="http://schemas.microsoft.com/office/drawing/2014/main" id="{70A2426F-D878-74AC-451C-3184028001B6}"/>
                </a:ext>
              </a:extLst>
            </p:cNvPr>
            <p:cNvSpPr/>
            <p:nvPr/>
          </p:nvSpPr>
          <p:spPr>
            <a:xfrm>
              <a:off x="2416306" y="4045458"/>
              <a:ext cx="85725" cy="85725"/>
            </a:xfrm>
            <a:custGeom>
              <a:avLst/>
              <a:gdLst>
                <a:gd name="connsiteX0" fmla="*/ 0 w 85725"/>
                <a:gd name="connsiteY0" fmla="*/ 42863 h 85725"/>
                <a:gd name="connsiteX1" fmla="*/ 42863 w 85725"/>
                <a:gd name="connsiteY1" fmla="*/ 85725 h 85725"/>
                <a:gd name="connsiteX2" fmla="*/ 85725 w 85725"/>
                <a:gd name="connsiteY2" fmla="*/ 42863 h 85725"/>
                <a:gd name="connsiteX3" fmla="*/ 42863 w 85725"/>
                <a:gd name="connsiteY3" fmla="*/ 0 h 85725"/>
                <a:gd name="connsiteX4" fmla="*/ 0 w 85725"/>
                <a:gd name="connsiteY4" fmla="*/ 42863 h 857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5725" h="85725">
                  <a:moveTo>
                    <a:pt x="0" y="42863"/>
                  </a:moveTo>
                  <a:cubicBezTo>
                    <a:pt x="0" y="66535"/>
                    <a:pt x="19190" y="85725"/>
                    <a:pt x="42863" y="85725"/>
                  </a:cubicBezTo>
                  <a:cubicBezTo>
                    <a:pt x="66535" y="85725"/>
                    <a:pt x="85725" y="66535"/>
                    <a:pt x="85725" y="42863"/>
                  </a:cubicBezTo>
                  <a:cubicBezTo>
                    <a:pt x="85725" y="19190"/>
                    <a:pt x="66535" y="0"/>
                    <a:pt x="42863" y="0"/>
                  </a:cubicBezTo>
                  <a:cubicBezTo>
                    <a:pt x="19190" y="0"/>
                    <a:pt x="0" y="19190"/>
                    <a:pt x="0" y="42863"/>
                  </a:cubicBezTo>
                  <a:close/>
                </a:path>
              </a:pathLst>
            </a:custGeom>
            <a:noFill/>
            <a:ln w="21431" cap="rnd">
              <a:solidFill>
                <a:srgbClr val="333F48"/>
              </a:solidFill>
              <a:prstDash val="solid"/>
              <a:round/>
            </a:ln>
          </p:spPr>
          <p:txBody>
            <a:bodyPr rtlCol="0" anchor="ctr"/>
            <a:lstStyle/>
            <a:p>
              <a:endParaRPr lang="en-US">
                <a:latin typeface="+mj-lt"/>
              </a:endParaRPr>
            </a:p>
          </p:txBody>
        </p:sp>
        <p:sp>
          <p:nvSpPr>
            <p:cNvPr id="20" name="Freeform 397">
              <a:extLst>
                <a:ext uri="{FF2B5EF4-FFF2-40B4-BE49-F238E27FC236}">
                  <a16:creationId xmlns:a16="http://schemas.microsoft.com/office/drawing/2014/main" id="{510AA797-AA15-D596-D382-C2A79C073D36}"/>
                </a:ext>
              </a:extLst>
            </p:cNvPr>
            <p:cNvSpPr/>
            <p:nvPr/>
          </p:nvSpPr>
          <p:spPr>
            <a:xfrm>
              <a:off x="2405590" y="4152614"/>
              <a:ext cx="107156" cy="171450"/>
            </a:xfrm>
            <a:custGeom>
              <a:avLst/>
              <a:gdLst>
                <a:gd name="connsiteX0" fmla="*/ 107156 w 107156"/>
                <a:gd name="connsiteY0" fmla="*/ 85725 h 171450"/>
                <a:gd name="connsiteX1" fmla="*/ 107156 w 107156"/>
                <a:gd name="connsiteY1" fmla="*/ 53578 h 171450"/>
                <a:gd name="connsiteX2" fmla="*/ 53578 w 107156"/>
                <a:gd name="connsiteY2" fmla="*/ 0 h 171450"/>
                <a:gd name="connsiteX3" fmla="*/ 0 w 107156"/>
                <a:gd name="connsiteY3" fmla="*/ 53578 h 171450"/>
                <a:gd name="connsiteX4" fmla="*/ 0 w 107156"/>
                <a:gd name="connsiteY4" fmla="*/ 85725 h 171450"/>
                <a:gd name="connsiteX5" fmla="*/ 21431 w 107156"/>
                <a:gd name="connsiteY5" fmla="*/ 85725 h 171450"/>
                <a:gd name="connsiteX6" fmla="*/ 32147 w 107156"/>
                <a:gd name="connsiteY6" fmla="*/ 171450 h 171450"/>
                <a:gd name="connsiteX7" fmla="*/ 75009 w 107156"/>
                <a:gd name="connsiteY7" fmla="*/ 171450 h 171450"/>
                <a:gd name="connsiteX8" fmla="*/ 85725 w 107156"/>
                <a:gd name="connsiteY8" fmla="*/ 85725 h 1714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7156" h="171450">
                  <a:moveTo>
                    <a:pt x="107156" y="85725"/>
                  </a:moveTo>
                  <a:lnTo>
                    <a:pt x="107156" y="53578"/>
                  </a:lnTo>
                  <a:cubicBezTo>
                    <a:pt x="107156" y="23988"/>
                    <a:pt x="83169" y="0"/>
                    <a:pt x="53578" y="0"/>
                  </a:cubicBezTo>
                  <a:cubicBezTo>
                    <a:pt x="23988" y="0"/>
                    <a:pt x="0" y="23988"/>
                    <a:pt x="0" y="53578"/>
                  </a:cubicBezTo>
                  <a:lnTo>
                    <a:pt x="0" y="85725"/>
                  </a:lnTo>
                  <a:lnTo>
                    <a:pt x="21431" y="85725"/>
                  </a:lnTo>
                  <a:lnTo>
                    <a:pt x="32147" y="171450"/>
                  </a:lnTo>
                  <a:lnTo>
                    <a:pt x="75009" y="171450"/>
                  </a:lnTo>
                  <a:lnTo>
                    <a:pt x="85725" y="85725"/>
                  </a:lnTo>
                  <a:close/>
                </a:path>
              </a:pathLst>
            </a:custGeom>
            <a:solidFill>
              <a:srgbClr val="368727">
                <a:alpha val="50000"/>
              </a:srgbClr>
            </a:solidFill>
            <a:ln w="21431" cap="rnd">
              <a:solidFill>
                <a:srgbClr val="333F48"/>
              </a:solidFill>
              <a:prstDash val="solid"/>
              <a:round/>
            </a:ln>
          </p:spPr>
          <p:txBody>
            <a:bodyPr rtlCol="0" anchor="ctr"/>
            <a:lstStyle/>
            <a:p>
              <a:endParaRPr lang="en-US">
                <a:latin typeface="+mj-lt"/>
              </a:endParaRPr>
            </a:p>
          </p:txBody>
        </p:sp>
        <p:sp>
          <p:nvSpPr>
            <p:cNvPr id="21" name="Freeform 398">
              <a:extLst>
                <a:ext uri="{FF2B5EF4-FFF2-40B4-BE49-F238E27FC236}">
                  <a16:creationId xmlns:a16="http://schemas.microsoft.com/office/drawing/2014/main" id="{B0487A4A-6E2A-CFDC-B4EC-D5FACA2ADD86}"/>
                </a:ext>
              </a:extLst>
            </p:cNvPr>
            <p:cNvSpPr/>
            <p:nvPr/>
          </p:nvSpPr>
          <p:spPr>
            <a:xfrm>
              <a:off x="2319865" y="4088321"/>
              <a:ext cx="64293" cy="64293"/>
            </a:xfrm>
            <a:custGeom>
              <a:avLst/>
              <a:gdLst>
                <a:gd name="connsiteX0" fmla="*/ 0 w 64293"/>
                <a:gd name="connsiteY0" fmla="*/ 32147 h 64293"/>
                <a:gd name="connsiteX1" fmla="*/ 32147 w 64293"/>
                <a:gd name="connsiteY1" fmla="*/ 64294 h 64293"/>
                <a:gd name="connsiteX2" fmla="*/ 64294 w 64293"/>
                <a:gd name="connsiteY2" fmla="*/ 32147 h 64293"/>
                <a:gd name="connsiteX3" fmla="*/ 32147 w 64293"/>
                <a:gd name="connsiteY3" fmla="*/ 0 h 64293"/>
                <a:gd name="connsiteX4" fmla="*/ 0 w 64293"/>
                <a:gd name="connsiteY4" fmla="*/ 32147 h 642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4293" h="64293">
                  <a:moveTo>
                    <a:pt x="0" y="32147"/>
                  </a:moveTo>
                  <a:cubicBezTo>
                    <a:pt x="0" y="49901"/>
                    <a:pt x="14393" y="64294"/>
                    <a:pt x="32147" y="64294"/>
                  </a:cubicBezTo>
                  <a:cubicBezTo>
                    <a:pt x="49901" y="64294"/>
                    <a:pt x="64294" y="49901"/>
                    <a:pt x="64294" y="32147"/>
                  </a:cubicBezTo>
                  <a:cubicBezTo>
                    <a:pt x="64294" y="14393"/>
                    <a:pt x="49901" y="0"/>
                    <a:pt x="32147" y="0"/>
                  </a:cubicBezTo>
                  <a:cubicBezTo>
                    <a:pt x="14393" y="0"/>
                    <a:pt x="0" y="14393"/>
                    <a:pt x="0" y="32147"/>
                  </a:cubicBezTo>
                  <a:close/>
                </a:path>
              </a:pathLst>
            </a:custGeom>
            <a:noFill/>
            <a:ln w="21431" cap="rnd">
              <a:solidFill>
                <a:srgbClr val="333F48"/>
              </a:solidFill>
              <a:prstDash val="solid"/>
              <a:round/>
            </a:ln>
          </p:spPr>
          <p:txBody>
            <a:bodyPr rtlCol="0" anchor="ctr"/>
            <a:lstStyle/>
            <a:p>
              <a:endParaRPr lang="en-US">
                <a:latin typeface="+mj-lt"/>
              </a:endParaRPr>
            </a:p>
          </p:txBody>
        </p:sp>
        <p:sp>
          <p:nvSpPr>
            <p:cNvPr id="23" name="Freeform 399">
              <a:extLst>
                <a:ext uri="{FF2B5EF4-FFF2-40B4-BE49-F238E27FC236}">
                  <a16:creationId xmlns:a16="http://schemas.microsoft.com/office/drawing/2014/main" id="{F169C9F7-D83D-C942-179B-57445DCFA81C}"/>
                </a:ext>
              </a:extLst>
            </p:cNvPr>
            <p:cNvSpPr/>
            <p:nvPr/>
          </p:nvSpPr>
          <p:spPr>
            <a:xfrm>
              <a:off x="2298434" y="4174045"/>
              <a:ext cx="80381" cy="128587"/>
            </a:xfrm>
            <a:custGeom>
              <a:avLst/>
              <a:gdLst>
                <a:gd name="connsiteX0" fmla="*/ 70723 w 80381"/>
                <a:gd name="connsiteY0" fmla="*/ 2815 h 128587"/>
                <a:gd name="connsiteX1" fmla="*/ 2800 w 80381"/>
                <a:gd name="connsiteY1" fmla="*/ 36534 h 128587"/>
                <a:gd name="connsiteX2" fmla="*/ 0 w 80381"/>
                <a:gd name="connsiteY2" fmla="*/ 53579 h 128587"/>
                <a:gd name="connsiteX3" fmla="*/ 0 w 80381"/>
                <a:gd name="connsiteY3" fmla="*/ 64294 h 128587"/>
                <a:gd name="connsiteX4" fmla="*/ 21431 w 80381"/>
                <a:gd name="connsiteY4" fmla="*/ 64294 h 128587"/>
                <a:gd name="connsiteX5" fmla="*/ 32147 w 80381"/>
                <a:gd name="connsiteY5" fmla="*/ 128588 h 128587"/>
                <a:gd name="connsiteX6" fmla="*/ 75009 w 80381"/>
                <a:gd name="connsiteY6" fmla="*/ 128588 h 128587"/>
                <a:gd name="connsiteX7" fmla="*/ 80381 w 80381"/>
                <a:gd name="connsiteY7" fmla="*/ 96355 h 1285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381" h="128587">
                  <a:moveTo>
                    <a:pt x="70723" y="2815"/>
                  </a:moveTo>
                  <a:cubicBezTo>
                    <a:pt x="42656" y="-6630"/>
                    <a:pt x="12246" y="8466"/>
                    <a:pt x="2800" y="36534"/>
                  </a:cubicBezTo>
                  <a:cubicBezTo>
                    <a:pt x="952" y="42027"/>
                    <a:pt x="6" y="47782"/>
                    <a:pt x="0" y="53579"/>
                  </a:cubicBezTo>
                  <a:lnTo>
                    <a:pt x="0" y="64294"/>
                  </a:lnTo>
                  <a:lnTo>
                    <a:pt x="21431" y="64294"/>
                  </a:lnTo>
                  <a:lnTo>
                    <a:pt x="32147" y="128588"/>
                  </a:lnTo>
                  <a:lnTo>
                    <a:pt x="75009" y="128588"/>
                  </a:lnTo>
                  <a:lnTo>
                    <a:pt x="80381" y="96355"/>
                  </a:lnTo>
                </a:path>
              </a:pathLst>
            </a:custGeom>
            <a:solidFill>
              <a:srgbClr val="368727">
                <a:alpha val="50000"/>
              </a:srgbClr>
            </a:solidFill>
            <a:ln w="21431" cap="rnd">
              <a:solidFill>
                <a:srgbClr val="333F48"/>
              </a:solidFill>
              <a:prstDash val="solid"/>
              <a:round/>
            </a:ln>
          </p:spPr>
          <p:txBody>
            <a:bodyPr rtlCol="0" anchor="ctr"/>
            <a:lstStyle/>
            <a:p>
              <a:endParaRPr lang="en-US">
                <a:latin typeface="+mj-lt"/>
              </a:endParaRPr>
            </a:p>
          </p:txBody>
        </p:sp>
        <p:sp>
          <p:nvSpPr>
            <p:cNvPr id="24" name="Freeform 400">
              <a:extLst>
                <a:ext uri="{FF2B5EF4-FFF2-40B4-BE49-F238E27FC236}">
                  <a16:creationId xmlns:a16="http://schemas.microsoft.com/office/drawing/2014/main" id="{EDB8A8F2-5E7B-4583-4D32-E8578AB24242}"/>
                </a:ext>
              </a:extLst>
            </p:cNvPr>
            <p:cNvSpPr/>
            <p:nvPr/>
          </p:nvSpPr>
          <p:spPr>
            <a:xfrm>
              <a:off x="2534178" y="4088321"/>
              <a:ext cx="64293" cy="64293"/>
            </a:xfrm>
            <a:custGeom>
              <a:avLst/>
              <a:gdLst>
                <a:gd name="connsiteX0" fmla="*/ 0 w 64293"/>
                <a:gd name="connsiteY0" fmla="*/ 32147 h 64293"/>
                <a:gd name="connsiteX1" fmla="*/ 32147 w 64293"/>
                <a:gd name="connsiteY1" fmla="*/ 64294 h 64293"/>
                <a:gd name="connsiteX2" fmla="*/ 64294 w 64293"/>
                <a:gd name="connsiteY2" fmla="*/ 32147 h 64293"/>
                <a:gd name="connsiteX3" fmla="*/ 32147 w 64293"/>
                <a:gd name="connsiteY3" fmla="*/ 0 h 64293"/>
                <a:gd name="connsiteX4" fmla="*/ 0 w 64293"/>
                <a:gd name="connsiteY4" fmla="*/ 32147 h 642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4293" h="64293">
                  <a:moveTo>
                    <a:pt x="0" y="32147"/>
                  </a:moveTo>
                  <a:cubicBezTo>
                    <a:pt x="0" y="49901"/>
                    <a:pt x="14393" y="64294"/>
                    <a:pt x="32147" y="64294"/>
                  </a:cubicBezTo>
                  <a:cubicBezTo>
                    <a:pt x="49901" y="64294"/>
                    <a:pt x="64294" y="49901"/>
                    <a:pt x="64294" y="32147"/>
                  </a:cubicBezTo>
                  <a:cubicBezTo>
                    <a:pt x="64294" y="14393"/>
                    <a:pt x="49901" y="0"/>
                    <a:pt x="32147" y="0"/>
                  </a:cubicBezTo>
                  <a:cubicBezTo>
                    <a:pt x="14393" y="0"/>
                    <a:pt x="0" y="14393"/>
                    <a:pt x="0" y="32147"/>
                  </a:cubicBezTo>
                  <a:close/>
                </a:path>
              </a:pathLst>
            </a:custGeom>
            <a:noFill/>
            <a:ln w="21431" cap="rnd">
              <a:solidFill>
                <a:srgbClr val="333F48"/>
              </a:solidFill>
              <a:prstDash val="solid"/>
              <a:round/>
            </a:ln>
          </p:spPr>
          <p:txBody>
            <a:bodyPr rtlCol="0" anchor="ctr"/>
            <a:lstStyle/>
            <a:p>
              <a:endParaRPr lang="en-US">
                <a:latin typeface="+mj-lt"/>
              </a:endParaRPr>
            </a:p>
          </p:txBody>
        </p:sp>
        <p:sp>
          <p:nvSpPr>
            <p:cNvPr id="25" name="Freeform 401">
              <a:extLst>
                <a:ext uri="{FF2B5EF4-FFF2-40B4-BE49-F238E27FC236}">
                  <a16:creationId xmlns:a16="http://schemas.microsoft.com/office/drawing/2014/main" id="{C2221F56-0817-4828-2FDA-59D99E491DA0}"/>
                </a:ext>
              </a:extLst>
            </p:cNvPr>
            <p:cNvSpPr/>
            <p:nvPr/>
          </p:nvSpPr>
          <p:spPr>
            <a:xfrm>
              <a:off x="2539521" y="4174045"/>
              <a:ext cx="80381" cy="128587"/>
            </a:xfrm>
            <a:custGeom>
              <a:avLst/>
              <a:gdLst>
                <a:gd name="connsiteX0" fmla="*/ 9658 w 80381"/>
                <a:gd name="connsiteY0" fmla="*/ 2815 h 128587"/>
                <a:gd name="connsiteX1" fmla="*/ 77581 w 80381"/>
                <a:gd name="connsiteY1" fmla="*/ 36534 h 128587"/>
                <a:gd name="connsiteX2" fmla="*/ 80381 w 80381"/>
                <a:gd name="connsiteY2" fmla="*/ 53579 h 128587"/>
                <a:gd name="connsiteX3" fmla="*/ 80381 w 80381"/>
                <a:gd name="connsiteY3" fmla="*/ 64294 h 128587"/>
                <a:gd name="connsiteX4" fmla="*/ 58950 w 80381"/>
                <a:gd name="connsiteY4" fmla="*/ 64294 h 128587"/>
                <a:gd name="connsiteX5" fmla="*/ 48235 w 80381"/>
                <a:gd name="connsiteY5" fmla="*/ 128588 h 128587"/>
                <a:gd name="connsiteX6" fmla="*/ 5372 w 80381"/>
                <a:gd name="connsiteY6" fmla="*/ 128588 h 128587"/>
                <a:gd name="connsiteX7" fmla="*/ 0 w 80381"/>
                <a:gd name="connsiteY7" fmla="*/ 96355 h 1285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381" h="128587">
                  <a:moveTo>
                    <a:pt x="9658" y="2815"/>
                  </a:moveTo>
                  <a:cubicBezTo>
                    <a:pt x="37726" y="-6630"/>
                    <a:pt x="68136" y="8466"/>
                    <a:pt x="77581" y="36534"/>
                  </a:cubicBezTo>
                  <a:cubicBezTo>
                    <a:pt x="79430" y="42027"/>
                    <a:pt x="80376" y="47782"/>
                    <a:pt x="80381" y="53579"/>
                  </a:cubicBezTo>
                  <a:lnTo>
                    <a:pt x="80381" y="64294"/>
                  </a:lnTo>
                  <a:lnTo>
                    <a:pt x="58950" y="64294"/>
                  </a:lnTo>
                  <a:lnTo>
                    <a:pt x="48235" y="128588"/>
                  </a:lnTo>
                  <a:lnTo>
                    <a:pt x="5372" y="128588"/>
                  </a:lnTo>
                  <a:lnTo>
                    <a:pt x="0" y="96355"/>
                  </a:lnTo>
                </a:path>
              </a:pathLst>
            </a:custGeom>
            <a:solidFill>
              <a:srgbClr val="368727">
                <a:alpha val="50000"/>
              </a:srgbClr>
            </a:solidFill>
            <a:ln w="21431" cap="rnd">
              <a:solidFill>
                <a:srgbClr val="333F48"/>
              </a:solidFill>
              <a:prstDash val="solid"/>
              <a:round/>
            </a:ln>
          </p:spPr>
          <p:txBody>
            <a:bodyPr rtlCol="0" anchor="ctr"/>
            <a:lstStyle/>
            <a:p>
              <a:endParaRPr lang="en-US">
                <a:latin typeface="+mj-lt"/>
              </a:endParaRPr>
            </a:p>
          </p:txBody>
        </p:sp>
        <p:sp>
          <p:nvSpPr>
            <p:cNvPr id="26" name="Freeform 402">
              <a:extLst>
                <a:ext uri="{FF2B5EF4-FFF2-40B4-BE49-F238E27FC236}">
                  <a16:creationId xmlns:a16="http://schemas.microsoft.com/office/drawing/2014/main" id="{D0854A43-2DA3-DD58-B8C7-A9B69101F814}"/>
                </a:ext>
              </a:extLst>
            </p:cNvPr>
            <p:cNvSpPr/>
            <p:nvPr/>
          </p:nvSpPr>
          <p:spPr>
            <a:xfrm>
              <a:off x="2298434" y="4334780"/>
              <a:ext cx="321468" cy="32146"/>
            </a:xfrm>
            <a:custGeom>
              <a:avLst/>
              <a:gdLst>
                <a:gd name="connsiteX0" fmla="*/ 321469 w 321468"/>
                <a:gd name="connsiteY0" fmla="*/ 0 h 32146"/>
                <a:gd name="connsiteX1" fmla="*/ 160734 w 321468"/>
                <a:gd name="connsiteY1" fmla="*/ 32147 h 32146"/>
                <a:gd name="connsiteX2" fmla="*/ 0 w 321468"/>
                <a:gd name="connsiteY2" fmla="*/ 0 h 32146"/>
              </a:gdLst>
              <a:ahLst/>
              <a:cxnLst>
                <a:cxn ang="0">
                  <a:pos x="connsiteX0" y="connsiteY0"/>
                </a:cxn>
                <a:cxn ang="0">
                  <a:pos x="connsiteX1" y="connsiteY1"/>
                </a:cxn>
                <a:cxn ang="0">
                  <a:pos x="connsiteX2" y="connsiteY2"/>
                </a:cxn>
              </a:cxnLst>
              <a:rect l="l" t="t" r="r" b="b"/>
              <a:pathLst>
                <a:path w="321468" h="32146">
                  <a:moveTo>
                    <a:pt x="321469" y="0"/>
                  </a:moveTo>
                  <a:cubicBezTo>
                    <a:pt x="321469" y="17759"/>
                    <a:pt x="249503" y="32147"/>
                    <a:pt x="160734" y="32147"/>
                  </a:cubicBezTo>
                  <a:cubicBezTo>
                    <a:pt x="71966" y="32147"/>
                    <a:pt x="0" y="17759"/>
                    <a:pt x="0" y="0"/>
                  </a:cubicBezTo>
                </a:path>
              </a:pathLst>
            </a:custGeom>
            <a:noFill/>
            <a:ln w="21431" cap="rnd">
              <a:solidFill>
                <a:srgbClr val="333F48"/>
              </a:solidFill>
              <a:prstDash val="solid"/>
              <a:round/>
            </a:ln>
          </p:spPr>
          <p:txBody>
            <a:bodyPr rtlCol="0" anchor="ctr"/>
            <a:lstStyle/>
            <a:p>
              <a:endParaRPr lang="en-US">
                <a:latin typeface="+mj-lt"/>
              </a:endParaRPr>
            </a:p>
          </p:txBody>
        </p:sp>
      </p:grpSp>
      <p:grpSp>
        <p:nvGrpSpPr>
          <p:cNvPr id="27" name="Group 26">
            <a:extLst>
              <a:ext uri="{FF2B5EF4-FFF2-40B4-BE49-F238E27FC236}">
                <a16:creationId xmlns:a16="http://schemas.microsoft.com/office/drawing/2014/main" id="{467782E4-ECA2-473D-1484-B550BD04A130}"/>
              </a:ext>
            </a:extLst>
          </p:cNvPr>
          <p:cNvGrpSpPr/>
          <p:nvPr/>
        </p:nvGrpSpPr>
        <p:grpSpPr>
          <a:xfrm>
            <a:off x="9942101" y="4360343"/>
            <a:ext cx="321469" cy="321468"/>
            <a:chOff x="8702450" y="3999382"/>
            <a:chExt cx="321469" cy="321468"/>
          </a:xfrm>
        </p:grpSpPr>
        <p:sp>
          <p:nvSpPr>
            <p:cNvPr id="28" name="Freeform 404">
              <a:extLst>
                <a:ext uri="{FF2B5EF4-FFF2-40B4-BE49-F238E27FC236}">
                  <a16:creationId xmlns:a16="http://schemas.microsoft.com/office/drawing/2014/main" id="{876ECF2D-93BE-C7A1-34F9-FBD3E6253451}"/>
                </a:ext>
              </a:extLst>
            </p:cNvPr>
            <p:cNvSpPr/>
            <p:nvPr/>
          </p:nvSpPr>
          <p:spPr>
            <a:xfrm>
              <a:off x="8702450" y="4175004"/>
              <a:ext cx="131359" cy="145846"/>
            </a:xfrm>
            <a:custGeom>
              <a:avLst/>
              <a:gdLst>
                <a:gd name="connsiteX0" fmla="*/ 57964 w 131359"/>
                <a:gd name="connsiteY0" fmla="*/ 0 h 145846"/>
                <a:gd name="connsiteX1" fmla="*/ 0 w 131359"/>
                <a:gd name="connsiteY1" fmla="*/ 70837 h 145846"/>
                <a:gd name="connsiteX2" fmla="*/ 53578 w 131359"/>
                <a:gd name="connsiteY2" fmla="*/ 81553 h 145846"/>
                <a:gd name="connsiteX3" fmla="*/ 75009 w 131359"/>
                <a:gd name="connsiteY3" fmla="*/ 145847 h 145846"/>
                <a:gd name="connsiteX4" fmla="*/ 131359 w 131359"/>
                <a:gd name="connsiteY4" fmla="*/ 56436 h 1458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1359" h="145846">
                  <a:moveTo>
                    <a:pt x="57964" y="0"/>
                  </a:moveTo>
                  <a:lnTo>
                    <a:pt x="0" y="70837"/>
                  </a:lnTo>
                  <a:lnTo>
                    <a:pt x="53578" y="81553"/>
                  </a:lnTo>
                  <a:lnTo>
                    <a:pt x="75009" y="145847"/>
                  </a:lnTo>
                  <a:lnTo>
                    <a:pt x="131359" y="56436"/>
                  </a:lnTo>
                </a:path>
              </a:pathLst>
            </a:custGeom>
            <a:solidFill>
              <a:srgbClr val="368727">
                <a:alpha val="50000"/>
              </a:srgbClr>
            </a:solidFill>
            <a:ln w="21431" cap="rnd">
              <a:solidFill>
                <a:srgbClr val="333F48"/>
              </a:solidFill>
              <a:prstDash val="solid"/>
              <a:round/>
            </a:ln>
          </p:spPr>
          <p:txBody>
            <a:bodyPr rtlCol="0" anchor="ctr"/>
            <a:lstStyle/>
            <a:p>
              <a:endParaRPr lang="en-US">
                <a:latin typeface="+mj-lt"/>
              </a:endParaRPr>
            </a:p>
          </p:txBody>
        </p:sp>
        <p:sp>
          <p:nvSpPr>
            <p:cNvPr id="29" name="Freeform 405">
              <a:extLst>
                <a:ext uri="{FF2B5EF4-FFF2-40B4-BE49-F238E27FC236}">
                  <a16:creationId xmlns:a16="http://schemas.microsoft.com/office/drawing/2014/main" id="{0C383743-7739-FC26-7D94-FB3AD66A7B30}"/>
                </a:ext>
              </a:extLst>
            </p:cNvPr>
            <p:cNvSpPr/>
            <p:nvPr/>
          </p:nvSpPr>
          <p:spPr>
            <a:xfrm>
              <a:off x="8892560" y="4175004"/>
              <a:ext cx="131359" cy="145846"/>
            </a:xfrm>
            <a:custGeom>
              <a:avLst/>
              <a:gdLst>
                <a:gd name="connsiteX0" fmla="*/ 73395 w 131359"/>
                <a:gd name="connsiteY0" fmla="*/ 0 h 145846"/>
                <a:gd name="connsiteX1" fmla="*/ 131359 w 131359"/>
                <a:gd name="connsiteY1" fmla="*/ 70837 h 145846"/>
                <a:gd name="connsiteX2" fmla="*/ 77781 w 131359"/>
                <a:gd name="connsiteY2" fmla="*/ 81553 h 145846"/>
                <a:gd name="connsiteX3" fmla="*/ 56350 w 131359"/>
                <a:gd name="connsiteY3" fmla="*/ 145847 h 145846"/>
                <a:gd name="connsiteX4" fmla="*/ 0 w 131359"/>
                <a:gd name="connsiteY4" fmla="*/ 56436 h 1458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1359" h="145846">
                  <a:moveTo>
                    <a:pt x="73395" y="0"/>
                  </a:moveTo>
                  <a:lnTo>
                    <a:pt x="131359" y="70837"/>
                  </a:lnTo>
                  <a:lnTo>
                    <a:pt x="77781" y="81553"/>
                  </a:lnTo>
                  <a:lnTo>
                    <a:pt x="56350" y="145847"/>
                  </a:lnTo>
                  <a:lnTo>
                    <a:pt x="0" y="56436"/>
                  </a:lnTo>
                </a:path>
              </a:pathLst>
            </a:custGeom>
            <a:solidFill>
              <a:srgbClr val="368727">
                <a:alpha val="50000"/>
              </a:srgbClr>
            </a:solidFill>
            <a:ln w="21431" cap="rnd">
              <a:solidFill>
                <a:srgbClr val="333F48"/>
              </a:solidFill>
              <a:prstDash val="solid"/>
              <a:round/>
            </a:ln>
          </p:spPr>
          <p:txBody>
            <a:bodyPr rtlCol="0" anchor="ctr"/>
            <a:lstStyle/>
            <a:p>
              <a:endParaRPr lang="en-US">
                <a:latin typeface="+mj-lt"/>
              </a:endParaRPr>
            </a:p>
          </p:txBody>
        </p:sp>
        <p:sp>
          <p:nvSpPr>
            <p:cNvPr id="30" name="Freeform 406">
              <a:extLst>
                <a:ext uri="{FF2B5EF4-FFF2-40B4-BE49-F238E27FC236}">
                  <a16:creationId xmlns:a16="http://schemas.microsoft.com/office/drawing/2014/main" id="{8074E553-5749-FD95-98C6-55C843A5C563}"/>
                </a:ext>
              </a:extLst>
            </p:cNvPr>
            <p:cNvSpPr/>
            <p:nvPr/>
          </p:nvSpPr>
          <p:spPr>
            <a:xfrm>
              <a:off x="8745313" y="3999382"/>
              <a:ext cx="235743" cy="235743"/>
            </a:xfrm>
            <a:custGeom>
              <a:avLst/>
              <a:gdLst>
                <a:gd name="connsiteX0" fmla="*/ 0 w 235743"/>
                <a:gd name="connsiteY0" fmla="*/ 117872 h 235743"/>
                <a:gd name="connsiteX1" fmla="*/ 117872 w 235743"/>
                <a:gd name="connsiteY1" fmla="*/ 235744 h 235743"/>
                <a:gd name="connsiteX2" fmla="*/ 235744 w 235743"/>
                <a:gd name="connsiteY2" fmla="*/ 117872 h 235743"/>
                <a:gd name="connsiteX3" fmla="*/ 117872 w 235743"/>
                <a:gd name="connsiteY3" fmla="*/ 0 h 235743"/>
                <a:gd name="connsiteX4" fmla="*/ 0 w 235743"/>
                <a:gd name="connsiteY4" fmla="*/ 117872 h 2357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5743" h="235743">
                  <a:moveTo>
                    <a:pt x="0" y="117872"/>
                  </a:moveTo>
                  <a:cubicBezTo>
                    <a:pt x="0" y="182970"/>
                    <a:pt x="52773" y="235744"/>
                    <a:pt x="117872" y="235744"/>
                  </a:cubicBezTo>
                  <a:cubicBezTo>
                    <a:pt x="182970" y="235744"/>
                    <a:pt x="235744" y="182970"/>
                    <a:pt x="235744" y="117872"/>
                  </a:cubicBezTo>
                  <a:cubicBezTo>
                    <a:pt x="235744" y="52773"/>
                    <a:pt x="182970" y="0"/>
                    <a:pt x="117872" y="0"/>
                  </a:cubicBezTo>
                  <a:cubicBezTo>
                    <a:pt x="52773" y="0"/>
                    <a:pt x="0" y="52773"/>
                    <a:pt x="0" y="117872"/>
                  </a:cubicBezTo>
                  <a:close/>
                </a:path>
              </a:pathLst>
            </a:custGeom>
            <a:noFill/>
            <a:ln w="21431" cap="rnd">
              <a:solidFill>
                <a:srgbClr val="333F48"/>
              </a:solidFill>
              <a:prstDash val="solid"/>
              <a:round/>
            </a:ln>
          </p:spPr>
          <p:txBody>
            <a:bodyPr rtlCol="0" anchor="ctr"/>
            <a:lstStyle/>
            <a:p>
              <a:endParaRPr lang="en-US">
                <a:latin typeface="+mj-lt"/>
              </a:endParaRPr>
            </a:p>
          </p:txBody>
        </p:sp>
        <p:sp>
          <p:nvSpPr>
            <p:cNvPr id="31" name="Freeform 407">
              <a:extLst>
                <a:ext uri="{FF2B5EF4-FFF2-40B4-BE49-F238E27FC236}">
                  <a16:creationId xmlns:a16="http://schemas.microsoft.com/office/drawing/2014/main" id="{15E2632E-3385-57E4-6230-86396C48B197}"/>
                </a:ext>
              </a:extLst>
            </p:cNvPr>
            <p:cNvSpPr/>
            <p:nvPr/>
          </p:nvSpPr>
          <p:spPr>
            <a:xfrm>
              <a:off x="8798859" y="4045419"/>
              <a:ext cx="128650" cy="128552"/>
            </a:xfrm>
            <a:custGeom>
              <a:avLst/>
              <a:gdLst>
                <a:gd name="connsiteX0" fmla="*/ 71912 w 128650"/>
                <a:gd name="connsiteY0" fmla="*/ 4569 h 128552"/>
                <a:gd name="connsiteX1" fmla="*/ 89743 w 128650"/>
                <a:gd name="connsiteY1" fmla="*/ 39688 h 128552"/>
                <a:gd name="connsiteX2" fmla="*/ 120132 w 128650"/>
                <a:gd name="connsiteY2" fmla="*/ 39688 h 128552"/>
                <a:gd name="connsiteX3" fmla="*/ 128648 w 128650"/>
                <a:gd name="connsiteY3" fmla="*/ 47798 h 128552"/>
                <a:gd name="connsiteX4" fmla="*/ 126119 w 128650"/>
                <a:gd name="connsiteY4" fmla="*/ 53976 h 128552"/>
                <a:gd name="connsiteX5" fmla="*/ 98215 w 128650"/>
                <a:gd name="connsiteY5" fmla="*/ 81379 h 128552"/>
                <a:gd name="connsiteX6" fmla="*/ 113674 w 128650"/>
                <a:gd name="connsiteY6" fmla="*/ 116883 h 128552"/>
                <a:gd name="connsiteX7" fmla="*/ 109165 w 128650"/>
                <a:gd name="connsiteY7" fmla="*/ 127898 h 128552"/>
                <a:gd name="connsiteX8" fmla="*/ 101687 w 128650"/>
                <a:gd name="connsiteY8" fmla="*/ 127413 h 128552"/>
                <a:gd name="connsiteX9" fmla="*/ 64325 w 128650"/>
                <a:gd name="connsiteY9" fmla="*/ 106396 h 128552"/>
                <a:gd name="connsiteX10" fmla="*/ 26963 w 128650"/>
                <a:gd name="connsiteY10" fmla="*/ 127413 h 128552"/>
                <a:gd name="connsiteX11" fmla="*/ 15460 w 128650"/>
                <a:gd name="connsiteY11" fmla="*/ 124362 h 128552"/>
                <a:gd name="connsiteX12" fmla="*/ 14976 w 128650"/>
                <a:gd name="connsiteY12" fmla="*/ 116883 h 128552"/>
                <a:gd name="connsiteX13" fmla="*/ 30435 w 128650"/>
                <a:gd name="connsiteY13" fmla="*/ 81379 h 128552"/>
                <a:gd name="connsiteX14" fmla="*/ 2532 w 128650"/>
                <a:gd name="connsiteY14" fmla="*/ 53918 h 128552"/>
                <a:gd name="connsiteX15" fmla="*/ 2341 w 128650"/>
                <a:gd name="connsiteY15" fmla="*/ 42160 h 128552"/>
                <a:gd name="connsiteX16" fmla="*/ 8518 w 128650"/>
                <a:gd name="connsiteY16" fmla="*/ 39631 h 128552"/>
                <a:gd name="connsiteX17" fmla="*/ 38908 w 128650"/>
                <a:gd name="connsiteY17" fmla="*/ 39631 h 128552"/>
                <a:gd name="connsiteX18" fmla="*/ 56753 w 128650"/>
                <a:gd name="connsiteY18" fmla="*/ 4569 h 128552"/>
                <a:gd name="connsiteX19" fmla="*/ 68337 w 128650"/>
                <a:gd name="connsiteY19" fmla="*/ 995 h 128552"/>
                <a:gd name="connsiteX20" fmla="*/ 71912 w 128650"/>
                <a:gd name="connsiteY20" fmla="*/ 4569 h 1285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28650" h="128552">
                  <a:moveTo>
                    <a:pt x="71912" y="4569"/>
                  </a:moveTo>
                  <a:lnTo>
                    <a:pt x="89743" y="39688"/>
                  </a:lnTo>
                  <a:lnTo>
                    <a:pt x="120132" y="39688"/>
                  </a:lnTo>
                  <a:cubicBezTo>
                    <a:pt x="124723" y="39576"/>
                    <a:pt x="128536" y="43207"/>
                    <a:pt x="128648" y="47798"/>
                  </a:cubicBezTo>
                  <a:cubicBezTo>
                    <a:pt x="128705" y="50120"/>
                    <a:pt x="127788" y="52360"/>
                    <a:pt x="126119" y="53976"/>
                  </a:cubicBezTo>
                  <a:lnTo>
                    <a:pt x="98215" y="81379"/>
                  </a:lnTo>
                  <a:lnTo>
                    <a:pt x="113674" y="116883"/>
                  </a:lnTo>
                  <a:cubicBezTo>
                    <a:pt x="115470" y="121170"/>
                    <a:pt x="113451" y="126102"/>
                    <a:pt x="109165" y="127898"/>
                  </a:cubicBezTo>
                  <a:cubicBezTo>
                    <a:pt x="106735" y="128916"/>
                    <a:pt x="103966" y="128736"/>
                    <a:pt x="101687" y="127413"/>
                  </a:cubicBezTo>
                  <a:lnTo>
                    <a:pt x="64325" y="106396"/>
                  </a:lnTo>
                  <a:lnTo>
                    <a:pt x="26963" y="127413"/>
                  </a:lnTo>
                  <a:cubicBezTo>
                    <a:pt x="22944" y="129748"/>
                    <a:pt x="17794" y="128381"/>
                    <a:pt x="15460" y="124362"/>
                  </a:cubicBezTo>
                  <a:cubicBezTo>
                    <a:pt x="14137" y="122083"/>
                    <a:pt x="13958" y="119315"/>
                    <a:pt x="14976" y="116883"/>
                  </a:cubicBezTo>
                  <a:lnTo>
                    <a:pt x="30435" y="81379"/>
                  </a:lnTo>
                  <a:lnTo>
                    <a:pt x="2532" y="53918"/>
                  </a:lnTo>
                  <a:cubicBezTo>
                    <a:pt x="-768" y="50724"/>
                    <a:pt x="-853" y="45460"/>
                    <a:pt x="2341" y="42160"/>
                  </a:cubicBezTo>
                  <a:cubicBezTo>
                    <a:pt x="3956" y="40491"/>
                    <a:pt x="6196" y="39574"/>
                    <a:pt x="8518" y="39631"/>
                  </a:cubicBezTo>
                  <a:lnTo>
                    <a:pt x="38908" y="39631"/>
                  </a:lnTo>
                  <a:lnTo>
                    <a:pt x="56753" y="4569"/>
                  </a:lnTo>
                  <a:cubicBezTo>
                    <a:pt x="58965" y="383"/>
                    <a:pt x="64151" y="-1217"/>
                    <a:pt x="68337" y="995"/>
                  </a:cubicBezTo>
                  <a:cubicBezTo>
                    <a:pt x="69862" y="1800"/>
                    <a:pt x="71106" y="3046"/>
                    <a:pt x="71912" y="4569"/>
                  </a:cubicBezTo>
                  <a:close/>
                </a:path>
              </a:pathLst>
            </a:custGeom>
            <a:solidFill>
              <a:srgbClr val="368727">
                <a:alpha val="50000"/>
              </a:srgbClr>
            </a:solidFill>
            <a:ln w="21431" cap="rnd">
              <a:solidFill>
                <a:srgbClr val="333F48"/>
              </a:solidFill>
              <a:prstDash val="solid"/>
              <a:round/>
            </a:ln>
          </p:spPr>
          <p:txBody>
            <a:bodyPr rtlCol="0" anchor="ctr"/>
            <a:lstStyle/>
            <a:p>
              <a:endParaRPr lang="en-US">
                <a:latin typeface="+mj-lt"/>
              </a:endParaRPr>
            </a:p>
          </p:txBody>
        </p:sp>
      </p:grpSp>
      <p:grpSp>
        <p:nvGrpSpPr>
          <p:cNvPr id="32" name="Group 31">
            <a:extLst>
              <a:ext uri="{FF2B5EF4-FFF2-40B4-BE49-F238E27FC236}">
                <a16:creationId xmlns:a16="http://schemas.microsoft.com/office/drawing/2014/main" id="{18888F7E-D33A-B843-1CBF-A50411C039B2}"/>
              </a:ext>
            </a:extLst>
          </p:cNvPr>
          <p:cNvGrpSpPr/>
          <p:nvPr/>
        </p:nvGrpSpPr>
        <p:grpSpPr>
          <a:xfrm>
            <a:off x="7926120" y="2075951"/>
            <a:ext cx="321468" cy="321468"/>
            <a:chOff x="1754320" y="1899462"/>
            <a:chExt cx="321468" cy="321468"/>
          </a:xfrm>
        </p:grpSpPr>
        <p:sp>
          <p:nvSpPr>
            <p:cNvPr id="33" name="Freeform 375">
              <a:extLst>
                <a:ext uri="{FF2B5EF4-FFF2-40B4-BE49-F238E27FC236}">
                  <a16:creationId xmlns:a16="http://schemas.microsoft.com/office/drawing/2014/main" id="{6A8405F4-4ED6-7A38-6A26-A9E9E1B3E19D}"/>
                </a:ext>
              </a:extLst>
            </p:cNvPr>
            <p:cNvSpPr/>
            <p:nvPr/>
          </p:nvSpPr>
          <p:spPr>
            <a:xfrm>
              <a:off x="1754320" y="1899462"/>
              <a:ext cx="192881" cy="321468"/>
            </a:xfrm>
            <a:custGeom>
              <a:avLst/>
              <a:gdLst>
                <a:gd name="connsiteX0" fmla="*/ 171450 w 192881"/>
                <a:gd name="connsiteY0" fmla="*/ 0 h 321468"/>
                <a:gd name="connsiteX1" fmla="*/ 21431 w 192881"/>
                <a:gd name="connsiteY1" fmla="*/ 0 h 321468"/>
                <a:gd name="connsiteX2" fmla="*/ 0 w 192881"/>
                <a:gd name="connsiteY2" fmla="*/ 21431 h 321468"/>
                <a:gd name="connsiteX3" fmla="*/ 0 w 192881"/>
                <a:gd name="connsiteY3" fmla="*/ 300038 h 321468"/>
                <a:gd name="connsiteX4" fmla="*/ 21431 w 192881"/>
                <a:gd name="connsiteY4" fmla="*/ 321469 h 321468"/>
                <a:gd name="connsiteX5" fmla="*/ 192881 w 192881"/>
                <a:gd name="connsiteY5" fmla="*/ 321469 h 3214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2881" h="321468">
                  <a:moveTo>
                    <a:pt x="171450" y="0"/>
                  </a:moveTo>
                  <a:lnTo>
                    <a:pt x="21431" y="0"/>
                  </a:lnTo>
                  <a:cubicBezTo>
                    <a:pt x="9595" y="0"/>
                    <a:pt x="0" y="9595"/>
                    <a:pt x="0" y="21431"/>
                  </a:cubicBezTo>
                  <a:lnTo>
                    <a:pt x="0" y="300038"/>
                  </a:lnTo>
                  <a:cubicBezTo>
                    <a:pt x="0" y="311873"/>
                    <a:pt x="9595" y="321469"/>
                    <a:pt x="21431" y="321469"/>
                  </a:cubicBezTo>
                  <a:lnTo>
                    <a:pt x="192881" y="321469"/>
                  </a:lnTo>
                </a:path>
              </a:pathLst>
            </a:custGeom>
            <a:solidFill>
              <a:srgbClr val="368727">
                <a:alpha val="50000"/>
              </a:srgbClr>
            </a:solidFill>
            <a:ln w="21431" cap="rnd">
              <a:solidFill>
                <a:srgbClr val="333F48"/>
              </a:solidFill>
              <a:prstDash val="solid"/>
              <a:round/>
            </a:ln>
          </p:spPr>
          <p:txBody>
            <a:bodyPr rtlCol="0" anchor="ctr"/>
            <a:lstStyle/>
            <a:p>
              <a:endParaRPr lang="en-US">
                <a:latin typeface="+mj-lt"/>
              </a:endParaRPr>
            </a:p>
          </p:txBody>
        </p:sp>
        <p:sp>
          <p:nvSpPr>
            <p:cNvPr id="34" name="Freeform 371">
              <a:extLst>
                <a:ext uri="{FF2B5EF4-FFF2-40B4-BE49-F238E27FC236}">
                  <a16:creationId xmlns:a16="http://schemas.microsoft.com/office/drawing/2014/main" id="{99E36E79-B6B4-5A8C-D82D-C563BCE3AD0B}"/>
                </a:ext>
              </a:extLst>
            </p:cNvPr>
            <p:cNvSpPr/>
            <p:nvPr/>
          </p:nvSpPr>
          <p:spPr>
            <a:xfrm>
              <a:off x="1797183" y="1959469"/>
              <a:ext cx="64293" cy="51434"/>
            </a:xfrm>
            <a:custGeom>
              <a:avLst/>
              <a:gdLst>
                <a:gd name="connsiteX0" fmla="*/ 64294 w 64293"/>
                <a:gd name="connsiteY0" fmla="*/ 0 h 51434"/>
                <a:gd name="connsiteX1" fmla="*/ 25718 w 64293"/>
                <a:gd name="connsiteY1" fmla="*/ 51435 h 51434"/>
                <a:gd name="connsiteX2" fmla="*/ 0 w 64293"/>
                <a:gd name="connsiteY2" fmla="*/ 25718 h 51434"/>
              </a:gdLst>
              <a:ahLst/>
              <a:cxnLst>
                <a:cxn ang="0">
                  <a:pos x="connsiteX0" y="connsiteY0"/>
                </a:cxn>
                <a:cxn ang="0">
                  <a:pos x="connsiteX1" y="connsiteY1"/>
                </a:cxn>
                <a:cxn ang="0">
                  <a:pos x="connsiteX2" y="connsiteY2"/>
                </a:cxn>
              </a:cxnLst>
              <a:rect l="l" t="t" r="r" b="b"/>
              <a:pathLst>
                <a:path w="64293" h="51434">
                  <a:moveTo>
                    <a:pt x="64294" y="0"/>
                  </a:moveTo>
                  <a:lnTo>
                    <a:pt x="25718" y="51435"/>
                  </a:lnTo>
                  <a:lnTo>
                    <a:pt x="0" y="25718"/>
                  </a:lnTo>
                </a:path>
              </a:pathLst>
            </a:custGeom>
            <a:noFill/>
            <a:ln w="21431" cap="rnd">
              <a:solidFill>
                <a:srgbClr val="333F48"/>
              </a:solidFill>
              <a:prstDash val="solid"/>
              <a:round/>
            </a:ln>
          </p:spPr>
          <p:txBody>
            <a:bodyPr rtlCol="0" anchor="ctr"/>
            <a:lstStyle/>
            <a:p>
              <a:endParaRPr lang="en-US">
                <a:latin typeface="+mj-lt"/>
              </a:endParaRPr>
            </a:p>
          </p:txBody>
        </p:sp>
        <p:sp>
          <p:nvSpPr>
            <p:cNvPr id="35" name="Freeform 372">
              <a:extLst>
                <a:ext uri="{FF2B5EF4-FFF2-40B4-BE49-F238E27FC236}">
                  <a16:creationId xmlns:a16="http://schemas.microsoft.com/office/drawing/2014/main" id="{FA3A7E89-1852-2F2A-F269-5FDCEE9D297D}"/>
                </a:ext>
              </a:extLst>
            </p:cNvPr>
            <p:cNvSpPr/>
            <p:nvPr/>
          </p:nvSpPr>
          <p:spPr>
            <a:xfrm>
              <a:off x="1797183" y="2083771"/>
              <a:ext cx="64293" cy="51435"/>
            </a:xfrm>
            <a:custGeom>
              <a:avLst/>
              <a:gdLst>
                <a:gd name="connsiteX0" fmla="*/ 64294 w 64293"/>
                <a:gd name="connsiteY0" fmla="*/ 0 h 51435"/>
                <a:gd name="connsiteX1" fmla="*/ 25718 w 64293"/>
                <a:gd name="connsiteY1" fmla="*/ 51435 h 51435"/>
                <a:gd name="connsiteX2" fmla="*/ 0 w 64293"/>
                <a:gd name="connsiteY2" fmla="*/ 25718 h 51435"/>
              </a:gdLst>
              <a:ahLst/>
              <a:cxnLst>
                <a:cxn ang="0">
                  <a:pos x="connsiteX0" y="connsiteY0"/>
                </a:cxn>
                <a:cxn ang="0">
                  <a:pos x="connsiteX1" y="connsiteY1"/>
                </a:cxn>
                <a:cxn ang="0">
                  <a:pos x="connsiteX2" y="connsiteY2"/>
                </a:cxn>
              </a:cxnLst>
              <a:rect l="l" t="t" r="r" b="b"/>
              <a:pathLst>
                <a:path w="64293" h="51435">
                  <a:moveTo>
                    <a:pt x="64294" y="0"/>
                  </a:moveTo>
                  <a:lnTo>
                    <a:pt x="25718" y="51435"/>
                  </a:lnTo>
                  <a:lnTo>
                    <a:pt x="0" y="25718"/>
                  </a:lnTo>
                </a:path>
              </a:pathLst>
            </a:custGeom>
            <a:noFill/>
            <a:ln w="21431" cap="rnd">
              <a:solidFill>
                <a:srgbClr val="333F48"/>
              </a:solidFill>
              <a:prstDash val="solid"/>
              <a:round/>
            </a:ln>
          </p:spPr>
          <p:txBody>
            <a:bodyPr rtlCol="0" anchor="ctr"/>
            <a:lstStyle/>
            <a:p>
              <a:endParaRPr lang="en-US">
                <a:latin typeface="+mj-lt"/>
              </a:endParaRPr>
            </a:p>
          </p:txBody>
        </p:sp>
        <p:sp>
          <p:nvSpPr>
            <p:cNvPr id="36" name="Freeform 373">
              <a:extLst>
                <a:ext uri="{FF2B5EF4-FFF2-40B4-BE49-F238E27FC236}">
                  <a16:creationId xmlns:a16="http://schemas.microsoft.com/office/drawing/2014/main" id="{7F745099-AB9E-690C-9BC7-F6C0459EA8B8}"/>
                </a:ext>
              </a:extLst>
            </p:cNvPr>
            <p:cNvSpPr/>
            <p:nvPr/>
          </p:nvSpPr>
          <p:spPr>
            <a:xfrm>
              <a:off x="1882908" y="2006618"/>
              <a:ext cx="42862" cy="14287"/>
            </a:xfrm>
            <a:custGeom>
              <a:avLst/>
              <a:gdLst>
                <a:gd name="connsiteX0" fmla="*/ 0 w 42862"/>
                <a:gd name="connsiteY0" fmla="*/ 0 h 14287"/>
                <a:gd name="connsiteX1" fmla="*/ 42863 w 42862"/>
                <a:gd name="connsiteY1" fmla="*/ 0 h 14287"/>
              </a:gdLst>
              <a:ahLst/>
              <a:cxnLst>
                <a:cxn ang="0">
                  <a:pos x="connsiteX0" y="connsiteY0"/>
                </a:cxn>
                <a:cxn ang="0">
                  <a:pos x="connsiteX1" y="connsiteY1"/>
                </a:cxn>
              </a:cxnLst>
              <a:rect l="l" t="t" r="r" b="b"/>
              <a:pathLst>
                <a:path w="42862" h="14287">
                  <a:moveTo>
                    <a:pt x="0" y="0"/>
                  </a:moveTo>
                  <a:lnTo>
                    <a:pt x="42863" y="0"/>
                  </a:lnTo>
                </a:path>
              </a:pathLst>
            </a:custGeom>
            <a:noFill/>
            <a:ln w="21431" cap="rnd">
              <a:solidFill>
                <a:srgbClr val="333F48"/>
              </a:solidFill>
              <a:prstDash val="solid"/>
              <a:round/>
            </a:ln>
          </p:spPr>
          <p:txBody>
            <a:bodyPr rtlCol="0" anchor="ctr"/>
            <a:lstStyle/>
            <a:p>
              <a:endParaRPr lang="en-US">
                <a:latin typeface="+mj-lt"/>
              </a:endParaRPr>
            </a:p>
          </p:txBody>
        </p:sp>
        <p:sp>
          <p:nvSpPr>
            <p:cNvPr id="37" name="Freeform 374">
              <a:extLst>
                <a:ext uri="{FF2B5EF4-FFF2-40B4-BE49-F238E27FC236}">
                  <a16:creationId xmlns:a16="http://schemas.microsoft.com/office/drawing/2014/main" id="{73E7E262-C96D-BD8B-EE94-AD83D1CF3890}"/>
                </a:ext>
              </a:extLst>
            </p:cNvPr>
            <p:cNvSpPr/>
            <p:nvPr/>
          </p:nvSpPr>
          <p:spPr>
            <a:xfrm>
              <a:off x="1882908" y="2135206"/>
              <a:ext cx="42862" cy="14287"/>
            </a:xfrm>
            <a:custGeom>
              <a:avLst/>
              <a:gdLst>
                <a:gd name="connsiteX0" fmla="*/ 0 w 42862"/>
                <a:gd name="connsiteY0" fmla="*/ 0 h 14287"/>
                <a:gd name="connsiteX1" fmla="*/ 42863 w 42862"/>
                <a:gd name="connsiteY1" fmla="*/ 0 h 14287"/>
              </a:gdLst>
              <a:ahLst/>
              <a:cxnLst>
                <a:cxn ang="0">
                  <a:pos x="connsiteX0" y="connsiteY0"/>
                </a:cxn>
                <a:cxn ang="0">
                  <a:pos x="connsiteX1" y="connsiteY1"/>
                </a:cxn>
              </a:cxnLst>
              <a:rect l="l" t="t" r="r" b="b"/>
              <a:pathLst>
                <a:path w="42862" h="14287">
                  <a:moveTo>
                    <a:pt x="0" y="0"/>
                  </a:moveTo>
                  <a:lnTo>
                    <a:pt x="42863" y="0"/>
                  </a:lnTo>
                </a:path>
              </a:pathLst>
            </a:custGeom>
            <a:noFill/>
            <a:ln w="21431" cap="rnd">
              <a:solidFill>
                <a:srgbClr val="333F48"/>
              </a:solidFill>
              <a:prstDash val="solid"/>
              <a:round/>
            </a:ln>
          </p:spPr>
          <p:txBody>
            <a:bodyPr rtlCol="0" anchor="ctr"/>
            <a:lstStyle/>
            <a:p>
              <a:endParaRPr lang="en-US">
                <a:latin typeface="+mj-lt"/>
              </a:endParaRPr>
            </a:p>
          </p:txBody>
        </p:sp>
        <p:sp>
          <p:nvSpPr>
            <p:cNvPr id="38" name="Freeform 376">
              <a:extLst>
                <a:ext uri="{FF2B5EF4-FFF2-40B4-BE49-F238E27FC236}">
                  <a16:creationId xmlns:a16="http://schemas.microsoft.com/office/drawing/2014/main" id="{36207D80-9548-626E-FF9F-684551203ACC}"/>
                </a:ext>
              </a:extLst>
            </p:cNvPr>
            <p:cNvSpPr/>
            <p:nvPr/>
          </p:nvSpPr>
          <p:spPr>
            <a:xfrm>
              <a:off x="1968633" y="1995917"/>
              <a:ext cx="64293" cy="182151"/>
            </a:xfrm>
            <a:custGeom>
              <a:avLst/>
              <a:gdLst>
                <a:gd name="connsiteX0" fmla="*/ 0 w 64293"/>
                <a:gd name="connsiteY0" fmla="*/ 160720 h 182151"/>
                <a:gd name="connsiteX1" fmla="*/ 21431 w 64293"/>
                <a:gd name="connsiteY1" fmla="*/ 182151 h 182151"/>
                <a:gd name="connsiteX2" fmla="*/ 42863 w 64293"/>
                <a:gd name="connsiteY2" fmla="*/ 182151 h 182151"/>
                <a:gd name="connsiteX3" fmla="*/ 64294 w 64293"/>
                <a:gd name="connsiteY3" fmla="*/ 160720 h 182151"/>
                <a:gd name="connsiteX4" fmla="*/ 64294 w 64293"/>
                <a:gd name="connsiteY4" fmla="*/ 0 h 182151"/>
                <a:gd name="connsiteX5" fmla="*/ 0 w 64293"/>
                <a:gd name="connsiteY5" fmla="*/ 0 h 1821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3" h="182151">
                  <a:moveTo>
                    <a:pt x="0" y="160720"/>
                  </a:moveTo>
                  <a:cubicBezTo>
                    <a:pt x="0" y="172556"/>
                    <a:pt x="9595" y="182151"/>
                    <a:pt x="21431" y="182151"/>
                  </a:cubicBezTo>
                  <a:lnTo>
                    <a:pt x="42863" y="182151"/>
                  </a:lnTo>
                  <a:cubicBezTo>
                    <a:pt x="54698" y="182151"/>
                    <a:pt x="64294" y="172556"/>
                    <a:pt x="64294" y="160720"/>
                  </a:cubicBezTo>
                  <a:lnTo>
                    <a:pt x="64294" y="0"/>
                  </a:lnTo>
                  <a:lnTo>
                    <a:pt x="0" y="0"/>
                  </a:lnTo>
                  <a:close/>
                </a:path>
              </a:pathLst>
            </a:custGeom>
            <a:noFill/>
            <a:ln w="21431" cap="rnd">
              <a:solidFill>
                <a:srgbClr val="333F48"/>
              </a:solidFill>
              <a:prstDash val="solid"/>
              <a:round/>
            </a:ln>
          </p:spPr>
          <p:txBody>
            <a:bodyPr rtlCol="0" anchor="ctr"/>
            <a:lstStyle/>
            <a:p>
              <a:endParaRPr lang="en-US">
                <a:latin typeface="+mj-lt"/>
              </a:endParaRPr>
            </a:p>
          </p:txBody>
        </p:sp>
        <p:sp>
          <p:nvSpPr>
            <p:cNvPr id="39" name="Freeform 377">
              <a:extLst>
                <a:ext uri="{FF2B5EF4-FFF2-40B4-BE49-F238E27FC236}">
                  <a16:creationId xmlns:a16="http://schemas.microsoft.com/office/drawing/2014/main" id="{F7F4B6A3-5A51-584D-E28C-615D7F9308AF}"/>
                </a:ext>
              </a:extLst>
            </p:cNvPr>
            <p:cNvSpPr/>
            <p:nvPr/>
          </p:nvSpPr>
          <p:spPr>
            <a:xfrm>
              <a:off x="2032926" y="1920893"/>
              <a:ext cx="42862" cy="117886"/>
            </a:xfrm>
            <a:custGeom>
              <a:avLst/>
              <a:gdLst>
                <a:gd name="connsiteX0" fmla="*/ 0 w 42862"/>
                <a:gd name="connsiteY0" fmla="*/ 0 h 117886"/>
                <a:gd name="connsiteX1" fmla="*/ 21431 w 42862"/>
                <a:gd name="connsiteY1" fmla="*/ 0 h 117886"/>
                <a:gd name="connsiteX2" fmla="*/ 42863 w 42862"/>
                <a:gd name="connsiteY2" fmla="*/ 21431 h 117886"/>
                <a:gd name="connsiteX3" fmla="*/ 42863 w 42862"/>
                <a:gd name="connsiteY3" fmla="*/ 117886 h 117886"/>
              </a:gdLst>
              <a:ahLst/>
              <a:cxnLst>
                <a:cxn ang="0">
                  <a:pos x="connsiteX0" y="connsiteY0"/>
                </a:cxn>
                <a:cxn ang="0">
                  <a:pos x="connsiteX1" y="connsiteY1"/>
                </a:cxn>
                <a:cxn ang="0">
                  <a:pos x="connsiteX2" y="connsiteY2"/>
                </a:cxn>
                <a:cxn ang="0">
                  <a:pos x="connsiteX3" y="connsiteY3"/>
                </a:cxn>
              </a:cxnLst>
              <a:rect l="l" t="t" r="r" b="b"/>
              <a:pathLst>
                <a:path w="42862" h="117886">
                  <a:moveTo>
                    <a:pt x="0" y="0"/>
                  </a:moveTo>
                  <a:lnTo>
                    <a:pt x="21431" y="0"/>
                  </a:lnTo>
                  <a:cubicBezTo>
                    <a:pt x="33267" y="0"/>
                    <a:pt x="42863" y="9595"/>
                    <a:pt x="42863" y="21431"/>
                  </a:cubicBezTo>
                  <a:lnTo>
                    <a:pt x="42863" y="117886"/>
                  </a:lnTo>
                </a:path>
              </a:pathLst>
            </a:custGeom>
            <a:noFill/>
            <a:ln w="21431" cap="rnd">
              <a:solidFill>
                <a:srgbClr val="333F48"/>
              </a:solidFill>
              <a:prstDash val="solid"/>
              <a:round/>
            </a:ln>
          </p:spPr>
          <p:txBody>
            <a:bodyPr rtlCol="0" anchor="ctr"/>
            <a:lstStyle/>
            <a:p>
              <a:endParaRPr lang="en-US">
                <a:latin typeface="+mj-lt"/>
              </a:endParaRPr>
            </a:p>
          </p:txBody>
        </p:sp>
        <p:sp>
          <p:nvSpPr>
            <p:cNvPr id="40" name="Freeform 378">
              <a:extLst>
                <a:ext uri="{FF2B5EF4-FFF2-40B4-BE49-F238E27FC236}">
                  <a16:creationId xmlns:a16="http://schemas.microsoft.com/office/drawing/2014/main" id="{29A1EFB2-CCCE-2FB9-BA55-1A489314F531}"/>
                </a:ext>
              </a:extLst>
            </p:cNvPr>
            <p:cNvSpPr/>
            <p:nvPr/>
          </p:nvSpPr>
          <p:spPr>
            <a:xfrm>
              <a:off x="1968633" y="1899462"/>
              <a:ext cx="64293" cy="96454"/>
            </a:xfrm>
            <a:custGeom>
              <a:avLst/>
              <a:gdLst>
                <a:gd name="connsiteX0" fmla="*/ 64294 w 64293"/>
                <a:gd name="connsiteY0" fmla="*/ 96455 h 96454"/>
                <a:gd name="connsiteX1" fmla="*/ 64294 w 64293"/>
                <a:gd name="connsiteY1" fmla="*/ 21431 h 96454"/>
                <a:gd name="connsiteX2" fmla="*/ 42863 w 64293"/>
                <a:gd name="connsiteY2" fmla="*/ 0 h 96454"/>
                <a:gd name="connsiteX3" fmla="*/ 21431 w 64293"/>
                <a:gd name="connsiteY3" fmla="*/ 0 h 96454"/>
                <a:gd name="connsiteX4" fmla="*/ 0 w 64293"/>
                <a:gd name="connsiteY4" fmla="*/ 21431 h 96454"/>
                <a:gd name="connsiteX5" fmla="*/ 0 w 64293"/>
                <a:gd name="connsiteY5" fmla="*/ 96455 h 964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3" h="96454">
                  <a:moveTo>
                    <a:pt x="64294" y="96455"/>
                  </a:moveTo>
                  <a:lnTo>
                    <a:pt x="64294" y="21431"/>
                  </a:lnTo>
                  <a:cubicBezTo>
                    <a:pt x="64294" y="9595"/>
                    <a:pt x="54698" y="0"/>
                    <a:pt x="42863" y="0"/>
                  </a:cubicBezTo>
                  <a:lnTo>
                    <a:pt x="21431" y="0"/>
                  </a:lnTo>
                  <a:cubicBezTo>
                    <a:pt x="9595" y="0"/>
                    <a:pt x="0" y="9595"/>
                    <a:pt x="0" y="21431"/>
                  </a:cubicBezTo>
                  <a:lnTo>
                    <a:pt x="0" y="96455"/>
                  </a:lnTo>
                </a:path>
              </a:pathLst>
            </a:custGeom>
            <a:noFill/>
            <a:ln w="21431" cap="rnd">
              <a:solidFill>
                <a:srgbClr val="333F48"/>
              </a:solidFill>
              <a:prstDash val="solid"/>
              <a:round/>
            </a:ln>
          </p:spPr>
          <p:txBody>
            <a:bodyPr rtlCol="0" anchor="ctr"/>
            <a:lstStyle/>
            <a:p>
              <a:endParaRPr lang="en-US">
                <a:latin typeface="+mj-lt"/>
              </a:endParaRPr>
            </a:p>
          </p:txBody>
        </p:sp>
        <p:sp>
          <p:nvSpPr>
            <p:cNvPr id="41" name="Freeform 379">
              <a:extLst>
                <a:ext uri="{FF2B5EF4-FFF2-40B4-BE49-F238E27FC236}">
                  <a16:creationId xmlns:a16="http://schemas.microsoft.com/office/drawing/2014/main" id="{9AD43ABF-2460-2818-FA56-2D739C4B1604}"/>
                </a:ext>
              </a:extLst>
            </p:cNvPr>
            <p:cNvSpPr/>
            <p:nvPr/>
          </p:nvSpPr>
          <p:spPr>
            <a:xfrm>
              <a:off x="2000780" y="2178068"/>
              <a:ext cx="14287" cy="42862"/>
            </a:xfrm>
            <a:custGeom>
              <a:avLst/>
              <a:gdLst>
                <a:gd name="connsiteX0" fmla="*/ 0 w 14287"/>
                <a:gd name="connsiteY0" fmla="*/ 0 h 42862"/>
                <a:gd name="connsiteX1" fmla="*/ 0 w 14287"/>
                <a:gd name="connsiteY1" fmla="*/ 42863 h 42862"/>
              </a:gdLst>
              <a:ahLst/>
              <a:cxnLst>
                <a:cxn ang="0">
                  <a:pos x="connsiteX0" y="connsiteY0"/>
                </a:cxn>
                <a:cxn ang="0">
                  <a:pos x="connsiteX1" y="connsiteY1"/>
                </a:cxn>
              </a:cxnLst>
              <a:rect l="l" t="t" r="r" b="b"/>
              <a:pathLst>
                <a:path w="14287" h="42862">
                  <a:moveTo>
                    <a:pt x="0" y="0"/>
                  </a:moveTo>
                  <a:lnTo>
                    <a:pt x="0" y="42863"/>
                  </a:lnTo>
                </a:path>
              </a:pathLst>
            </a:custGeom>
            <a:noFill/>
            <a:ln w="21431" cap="rnd">
              <a:solidFill>
                <a:srgbClr val="333F48"/>
              </a:solidFill>
              <a:prstDash val="solid"/>
              <a:round/>
            </a:ln>
          </p:spPr>
          <p:txBody>
            <a:bodyPr rtlCol="0" anchor="ctr"/>
            <a:lstStyle/>
            <a:p>
              <a:endParaRPr lang="en-US">
                <a:latin typeface="+mj-lt"/>
              </a:endParaRPr>
            </a:p>
          </p:txBody>
        </p:sp>
      </p:grpSp>
      <p:grpSp>
        <p:nvGrpSpPr>
          <p:cNvPr id="42" name="Group 41">
            <a:extLst>
              <a:ext uri="{FF2B5EF4-FFF2-40B4-BE49-F238E27FC236}">
                <a16:creationId xmlns:a16="http://schemas.microsoft.com/office/drawing/2014/main" id="{5F395484-D96E-675D-6311-BB09999E73EA}"/>
              </a:ext>
            </a:extLst>
          </p:cNvPr>
          <p:cNvGrpSpPr/>
          <p:nvPr/>
        </p:nvGrpSpPr>
        <p:grpSpPr>
          <a:xfrm>
            <a:off x="9858362" y="2178322"/>
            <a:ext cx="321468" cy="321468"/>
            <a:chOff x="3573901" y="1854248"/>
            <a:chExt cx="321468" cy="321468"/>
          </a:xfrm>
        </p:grpSpPr>
        <p:sp>
          <p:nvSpPr>
            <p:cNvPr id="43" name="Freeform 381">
              <a:extLst>
                <a:ext uri="{FF2B5EF4-FFF2-40B4-BE49-F238E27FC236}">
                  <a16:creationId xmlns:a16="http://schemas.microsoft.com/office/drawing/2014/main" id="{479E9545-50F4-932E-889A-D321E58A84C2}"/>
                </a:ext>
              </a:extLst>
            </p:cNvPr>
            <p:cNvSpPr/>
            <p:nvPr/>
          </p:nvSpPr>
          <p:spPr>
            <a:xfrm>
              <a:off x="3573901" y="2047129"/>
              <a:ext cx="128587" cy="128587"/>
            </a:xfrm>
            <a:custGeom>
              <a:avLst/>
              <a:gdLst>
                <a:gd name="connsiteX0" fmla="*/ 0 w 128587"/>
                <a:gd name="connsiteY0" fmla="*/ 64294 h 128587"/>
                <a:gd name="connsiteX1" fmla="*/ 64294 w 128587"/>
                <a:gd name="connsiteY1" fmla="*/ 128587 h 128587"/>
                <a:gd name="connsiteX2" fmla="*/ 128588 w 128587"/>
                <a:gd name="connsiteY2" fmla="*/ 64294 h 128587"/>
                <a:gd name="connsiteX3" fmla="*/ 64294 w 128587"/>
                <a:gd name="connsiteY3" fmla="*/ 0 h 128587"/>
                <a:gd name="connsiteX4" fmla="*/ 0 w 128587"/>
                <a:gd name="connsiteY4" fmla="*/ 64294 h 1285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8587" h="128587">
                  <a:moveTo>
                    <a:pt x="0" y="64294"/>
                  </a:moveTo>
                  <a:cubicBezTo>
                    <a:pt x="0" y="99802"/>
                    <a:pt x="28785" y="128587"/>
                    <a:pt x="64294" y="128587"/>
                  </a:cubicBezTo>
                  <a:cubicBezTo>
                    <a:pt x="99802" y="128587"/>
                    <a:pt x="128588" y="99802"/>
                    <a:pt x="128588" y="64294"/>
                  </a:cubicBezTo>
                  <a:cubicBezTo>
                    <a:pt x="128588" y="28785"/>
                    <a:pt x="99802" y="0"/>
                    <a:pt x="64294" y="0"/>
                  </a:cubicBezTo>
                  <a:cubicBezTo>
                    <a:pt x="28785" y="0"/>
                    <a:pt x="0" y="28785"/>
                    <a:pt x="0" y="64294"/>
                  </a:cubicBezTo>
                  <a:close/>
                </a:path>
              </a:pathLst>
            </a:custGeom>
            <a:solidFill>
              <a:srgbClr val="368727">
                <a:alpha val="50000"/>
              </a:srgbClr>
            </a:solidFill>
            <a:ln w="21431" cap="rnd">
              <a:solidFill>
                <a:srgbClr val="333F48"/>
              </a:solidFill>
              <a:prstDash val="solid"/>
              <a:round/>
            </a:ln>
          </p:spPr>
          <p:txBody>
            <a:bodyPr rtlCol="0" anchor="ctr"/>
            <a:lstStyle/>
            <a:p>
              <a:endParaRPr lang="en-US">
                <a:latin typeface="+mj-lt"/>
              </a:endParaRPr>
            </a:p>
          </p:txBody>
        </p:sp>
        <p:sp>
          <p:nvSpPr>
            <p:cNvPr id="44" name="Freeform 382">
              <a:extLst>
                <a:ext uri="{FF2B5EF4-FFF2-40B4-BE49-F238E27FC236}">
                  <a16:creationId xmlns:a16="http://schemas.microsoft.com/office/drawing/2014/main" id="{259F8608-160E-6AA2-1329-748AD61AFBB4}"/>
                </a:ext>
              </a:extLst>
            </p:cNvPr>
            <p:cNvSpPr/>
            <p:nvPr/>
          </p:nvSpPr>
          <p:spPr>
            <a:xfrm>
              <a:off x="3766782" y="2047129"/>
              <a:ext cx="128587" cy="128587"/>
            </a:xfrm>
            <a:custGeom>
              <a:avLst/>
              <a:gdLst>
                <a:gd name="connsiteX0" fmla="*/ 0 w 128587"/>
                <a:gd name="connsiteY0" fmla="*/ 64294 h 128587"/>
                <a:gd name="connsiteX1" fmla="*/ 64294 w 128587"/>
                <a:gd name="connsiteY1" fmla="*/ 128587 h 128587"/>
                <a:gd name="connsiteX2" fmla="*/ 128588 w 128587"/>
                <a:gd name="connsiteY2" fmla="*/ 64294 h 128587"/>
                <a:gd name="connsiteX3" fmla="*/ 64294 w 128587"/>
                <a:gd name="connsiteY3" fmla="*/ 0 h 128587"/>
                <a:gd name="connsiteX4" fmla="*/ 0 w 128587"/>
                <a:gd name="connsiteY4" fmla="*/ 64294 h 1285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8587" h="128587">
                  <a:moveTo>
                    <a:pt x="0" y="64294"/>
                  </a:moveTo>
                  <a:cubicBezTo>
                    <a:pt x="0" y="99802"/>
                    <a:pt x="28785" y="128587"/>
                    <a:pt x="64294" y="128587"/>
                  </a:cubicBezTo>
                  <a:cubicBezTo>
                    <a:pt x="99802" y="128587"/>
                    <a:pt x="128588" y="99802"/>
                    <a:pt x="128588" y="64294"/>
                  </a:cubicBezTo>
                  <a:cubicBezTo>
                    <a:pt x="128588" y="28785"/>
                    <a:pt x="99802" y="0"/>
                    <a:pt x="64294" y="0"/>
                  </a:cubicBezTo>
                  <a:cubicBezTo>
                    <a:pt x="28785" y="0"/>
                    <a:pt x="0" y="28785"/>
                    <a:pt x="0" y="64294"/>
                  </a:cubicBezTo>
                  <a:close/>
                </a:path>
              </a:pathLst>
            </a:custGeom>
            <a:solidFill>
              <a:srgbClr val="368727">
                <a:alpha val="50000"/>
              </a:srgbClr>
            </a:solidFill>
            <a:ln w="21431" cap="rnd">
              <a:solidFill>
                <a:srgbClr val="333F48"/>
              </a:solidFill>
              <a:prstDash val="solid"/>
              <a:round/>
            </a:ln>
          </p:spPr>
          <p:txBody>
            <a:bodyPr rtlCol="0" anchor="ctr"/>
            <a:lstStyle/>
            <a:p>
              <a:endParaRPr lang="en-US">
                <a:latin typeface="+mj-lt"/>
              </a:endParaRPr>
            </a:p>
          </p:txBody>
        </p:sp>
        <p:sp>
          <p:nvSpPr>
            <p:cNvPr id="45" name="Freeform 383">
              <a:extLst>
                <a:ext uri="{FF2B5EF4-FFF2-40B4-BE49-F238E27FC236}">
                  <a16:creationId xmlns:a16="http://schemas.microsoft.com/office/drawing/2014/main" id="{F8D6C9B2-82F9-7844-3F48-8C8A3A6C6FA4}"/>
                </a:ext>
              </a:extLst>
            </p:cNvPr>
            <p:cNvSpPr/>
            <p:nvPr/>
          </p:nvSpPr>
          <p:spPr>
            <a:xfrm>
              <a:off x="3670342" y="1854248"/>
              <a:ext cx="128587" cy="128587"/>
            </a:xfrm>
            <a:custGeom>
              <a:avLst/>
              <a:gdLst>
                <a:gd name="connsiteX0" fmla="*/ 0 w 128587"/>
                <a:gd name="connsiteY0" fmla="*/ 64294 h 128587"/>
                <a:gd name="connsiteX1" fmla="*/ 64294 w 128587"/>
                <a:gd name="connsiteY1" fmla="*/ 128588 h 128587"/>
                <a:gd name="connsiteX2" fmla="*/ 128588 w 128587"/>
                <a:gd name="connsiteY2" fmla="*/ 64294 h 128587"/>
                <a:gd name="connsiteX3" fmla="*/ 64294 w 128587"/>
                <a:gd name="connsiteY3" fmla="*/ 0 h 128587"/>
                <a:gd name="connsiteX4" fmla="*/ 0 w 128587"/>
                <a:gd name="connsiteY4" fmla="*/ 64294 h 1285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8587" h="128587">
                  <a:moveTo>
                    <a:pt x="0" y="64294"/>
                  </a:moveTo>
                  <a:cubicBezTo>
                    <a:pt x="0" y="99802"/>
                    <a:pt x="28785" y="128588"/>
                    <a:pt x="64294" y="128588"/>
                  </a:cubicBezTo>
                  <a:cubicBezTo>
                    <a:pt x="99802" y="128588"/>
                    <a:pt x="128588" y="99802"/>
                    <a:pt x="128588" y="64294"/>
                  </a:cubicBezTo>
                  <a:cubicBezTo>
                    <a:pt x="128588" y="28785"/>
                    <a:pt x="99802" y="0"/>
                    <a:pt x="64294" y="0"/>
                  </a:cubicBezTo>
                  <a:cubicBezTo>
                    <a:pt x="28785" y="0"/>
                    <a:pt x="0" y="28785"/>
                    <a:pt x="0" y="64294"/>
                  </a:cubicBezTo>
                  <a:close/>
                </a:path>
              </a:pathLst>
            </a:custGeom>
            <a:solidFill>
              <a:srgbClr val="368727">
                <a:alpha val="50000"/>
              </a:srgbClr>
            </a:solidFill>
            <a:ln w="21431" cap="rnd">
              <a:solidFill>
                <a:srgbClr val="333F48"/>
              </a:solidFill>
              <a:prstDash val="solid"/>
              <a:round/>
            </a:ln>
          </p:spPr>
          <p:txBody>
            <a:bodyPr rtlCol="0" anchor="ctr"/>
            <a:lstStyle/>
            <a:p>
              <a:endParaRPr lang="en-US">
                <a:latin typeface="+mj-lt"/>
              </a:endParaRPr>
            </a:p>
          </p:txBody>
        </p:sp>
        <p:sp>
          <p:nvSpPr>
            <p:cNvPr id="46" name="Freeform 384">
              <a:extLst>
                <a:ext uri="{FF2B5EF4-FFF2-40B4-BE49-F238E27FC236}">
                  <a16:creationId xmlns:a16="http://schemas.microsoft.com/office/drawing/2014/main" id="{8DFB502A-261F-5CE5-D4E3-DA3F2FB3DC02}"/>
                </a:ext>
              </a:extLst>
            </p:cNvPr>
            <p:cNvSpPr/>
            <p:nvPr/>
          </p:nvSpPr>
          <p:spPr>
            <a:xfrm>
              <a:off x="3763382" y="1976048"/>
              <a:ext cx="38947" cy="77881"/>
            </a:xfrm>
            <a:custGeom>
              <a:avLst/>
              <a:gdLst>
                <a:gd name="connsiteX0" fmla="*/ 38948 w 38947"/>
                <a:gd name="connsiteY0" fmla="*/ 77881 h 77881"/>
                <a:gd name="connsiteX1" fmla="*/ 0 w 38947"/>
                <a:gd name="connsiteY1" fmla="*/ 0 h 77881"/>
              </a:gdLst>
              <a:ahLst/>
              <a:cxnLst>
                <a:cxn ang="0">
                  <a:pos x="connsiteX0" y="connsiteY0"/>
                </a:cxn>
                <a:cxn ang="0">
                  <a:pos x="connsiteX1" y="connsiteY1"/>
                </a:cxn>
              </a:cxnLst>
              <a:rect l="l" t="t" r="r" b="b"/>
              <a:pathLst>
                <a:path w="38947" h="77881">
                  <a:moveTo>
                    <a:pt x="38948" y="77881"/>
                  </a:moveTo>
                  <a:lnTo>
                    <a:pt x="0" y="0"/>
                  </a:lnTo>
                </a:path>
              </a:pathLst>
            </a:custGeom>
            <a:noFill/>
            <a:ln w="21431" cap="rnd">
              <a:solidFill>
                <a:srgbClr val="333F48"/>
              </a:solidFill>
              <a:prstDash val="solid"/>
              <a:round/>
            </a:ln>
          </p:spPr>
          <p:txBody>
            <a:bodyPr rtlCol="0" anchor="ctr"/>
            <a:lstStyle/>
            <a:p>
              <a:endParaRPr lang="en-US">
                <a:latin typeface="+mj-lt"/>
              </a:endParaRPr>
            </a:p>
          </p:txBody>
        </p:sp>
        <p:sp>
          <p:nvSpPr>
            <p:cNvPr id="47" name="Freeform 385">
              <a:extLst>
                <a:ext uri="{FF2B5EF4-FFF2-40B4-BE49-F238E27FC236}">
                  <a16:creationId xmlns:a16="http://schemas.microsoft.com/office/drawing/2014/main" id="{6F9AA553-F920-B81C-559F-8C67CDD72DBC}"/>
                </a:ext>
              </a:extLst>
            </p:cNvPr>
            <p:cNvSpPr/>
            <p:nvPr/>
          </p:nvSpPr>
          <p:spPr>
            <a:xfrm>
              <a:off x="3702489" y="2111423"/>
              <a:ext cx="64293" cy="14287"/>
            </a:xfrm>
            <a:custGeom>
              <a:avLst/>
              <a:gdLst>
                <a:gd name="connsiteX0" fmla="*/ 0 w 64293"/>
                <a:gd name="connsiteY0" fmla="*/ 0 h 14287"/>
                <a:gd name="connsiteX1" fmla="*/ 64294 w 64293"/>
                <a:gd name="connsiteY1" fmla="*/ 0 h 14287"/>
              </a:gdLst>
              <a:ahLst/>
              <a:cxnLst>
                <a:cxn ang="0">
                  <a:pos x="connsiteX0" y="connsiteY0"/>
                </a:cxn>
                <a:cxn ang="0">
                  <a:pos x="connsiteX1" y="connsiteY1"/>
                </a:cxn>
              </a:cxnLst>
              <a:rect l="l" t="t" r="r" b="b"/>
              <a:pathLst>
                <a:path w="64293" h="14287">
                  <a:moveTo>
                    <a:pt x="0" y="0"/>
                  </a:moveTo>
                  <a:lnTo>
                    <a:pt x="64294" y="0"/>
                  </a:lnTo>
                </a:path>
              </a:pathLst>
            </a:custGeom>
            <a:noFill/>
            <a:ln w="21431" cap="rnd">
              <a:solidFill>
                <a:srgbClr val="333F48"/>
              </a:solidFill>
              <a:prstDash val="solid"/>
              <a:round/>
            </a:ln>
          </p:spPr>
          <p:txBody>
            <a:bodyPr rtlCol="0" anchor="ctr"/>
            <a:lstStyle/>
            <a:p>
              <a:endParaRPr lang="en-US">
                <a:latin typeface="+mj-lt"/>
              </a:endParaRPr>
            </a:p>
          </p:txBody>
        </p:sp>
        <p:sp>
          <p:nvSpPr>
            <p:cNvPr id="48" name="Freeform 386">
              <a:extLst>
                <a:ext uri="{FF2B5EF4-FFF2-40B4-BE49-F238E27FC236}">
                  <a16:creationId xmlns:a16="http://schemas.microsoft.com/office/drawing/2014/main" id="{052AD0C3-6701-1A54-62DA-5045591DC4F9}"/>
                </a:ext>
              </a:extLst>
            </p:cNvPr>
            <p:cNvSpPr/>
            <p:nvPr/>
          </p:nvSpPr>
          <p:spPr>
            <a:xfrm>
              <a:off x="3666941" y="1976048"/>
              <a:ext cx="38947" cy="77881"/>
            </a:xfrm>
            <a:custGeom>
              <a:avLst/>
              <a:gdLst>
                <a:gd name="connsiteX0" fmla="*/ 38948 w 38947"/>
                <a:gd name="connsiteY0" fmla="*/ 0 h 77881"/>
                <a:gd name="connsiteX1" fmla="*/ 0 w 38947"/>
                <a:gd name="connsiteY1" fmla="*/ 77881 h 77881"/>
              </a:gdLst>
              <a:ahLst/>
              <a:cxnLst>
                <a:cxn ang="0">
                  <a:pos x="connsiteX0" y="connsiteY0"/>
                </a:cxn>
                <a:cxn ang="0">
                  <a:pos x="connsiteX1" y="connsiteY1"/>
                </a:cxn>
              </a:cxnLst>
              <a:rect l="l" t="t" r="r" b="b"/>
              <a:pathLst>
                <a:path w="38947" h="77881">
                  <a:moveTo>
                    <a:pt x="38948" y="0"/>
                  </a:moveTo>
                  <a:lnTo>
                    <a:pt x="0" y="77881"/>
                  </a:lnTo>
                </a:path>
              </a:pathLst>
            </a:custGeom>
            <a:noFill/>
            <a:ln w="21431" cap="rnd">
              <a:solidFill>
                <a:srgbClr val="333F48"/>
              </a:solidFill>
              <a:prstDash val="solid"/>
              <a:round/>
            </a:ln>
          </p:spPr>
          <p:txBody>
            <a:bodyPr rtlCol="0" anchor="ctr"/>
            <a:lstStyle/>
            <a:p>
              <a:endParaRPr lang="en-US">
                <a:latin typeface="+mj-lt"/>
              </a:endParaRPr>
            </a:p>
          </p:txBody>
        </p:sp>
      </p:grpSp>
      <p:grpSp>
        <p:nvGrpSpPr>
          <p:cNvPr id="49" name="Graphic 5">
            <a:extLst>
              <a:ext uri="{FF2B5EF4-FFF2-40B4-BE49-F238E27FC236}">
                <a16:creationId xmlns:a16="http://schemas.microsoft.com/office/drawing/2014/main" id="{A9E072BE-17EF-BF8E-C259-08CFEC1202DD}"/>
              </a:ext>
            </a:extLst>
          </p:cNvPr>
          <p:cNvGrpSpPr/>
          <p:nvPr/>
        </p:nvGrpSpPr>
        <p:grpSpPr>
          <a:xfrm>
            <a:off x="3664123" y="2001186"/>
            <a:ext cx="440355" cy="420238"/>
            <a:chOff x="5915657" y="4403376"/>
            <a:chExt cx="365925" cy="365925"/>
          </a:xfrm>
          <a:noFill/>
        </p:grpSpPr>
        <p:sp>
          <p:nvSpPr>
            <p:cNvPr id="50" name="Freeform 7">
              <a:extLst>
                <a:ext uri="{FF2B5EF4-FFF2-40B4-BE49-F238E27FC236}">
                  <a16:creationId xmlns:a16="http://schemas.microsoft.com/office/drawing/2014/main" id="{153D5A95-ED28-EAB7-57E5-FEFBF01DA9F3}"/>
                </a:ext>
              </a:extLst>
            </p:cNvPr>
            <p:cNvSpPr/>
            <p:nvPr/>
          </p:nvSpPr>
          <p:spPr>
            <a:xfrm>
              <a:off x="6197137" y="4684856"/>
              <a:ext cx="84445" cy="84445"/>
            </a:xfrm>
            <a:custGeom>
              <a:avLst/>
              <a:gdLst>
                <a:gd name="connsiteX0" fmla="*/ 84445 w 84445"/>
                <a:gd name="connsiteY0" fmla="*/ 0 h 84445"/>
                <a:gd name="connsiteX1" fmla="*/ 84445 w 84445"/>
                <a:gd name="connsiteY1" fmla="*/ 56295 h 84445"/>
                <a:gd name="connsiteX2" fmla="*/ 56295 w 84445"/>
                <a:gd name="connsiteY2" fmla="*/ 84445 h 84445"/>
                <a:gd name="connsiteX3" fmla="*/ 0 w 84445"/>
                <a:gd name="connsiteY3" fmla="*/ 84445 h 84445"/>
              </a:gdLst>
              <a:ahLst/>
              <a:cxnLst>
                <a:cxn ang="0">
                  <a:pos x="connsiteX0" y="connsiteY0"/>
                </a:cxn>
                <a:cxn ang="0">
                  <a:pos x="connsiteX1" y="connsiteY1"/>
                </a:cxn>
                <a:cxn ang="0">
                  <a:pos x="connsiteX2" y="connsiteY2"/>
                </a:cxn>
                <a:cxn ang="0">
                  <a:pos x="connsiteX3" y="connsiteY3"/>
                </a:cxn>
              </a:cxnLst>
              <a:rect l="l" t="t" r="r" b="b"/>
              <a:pathLst>
                <a:path w="84445" h="84445">
                  <a:moveTo>
                    <a:pt x="84445" y="0"/>
                  </a:moveTo>
                  <a:lnTo>
                    <a:pt x="84445" y="56295"/>
                  </a:lnTo>
                  <a:cubicBezTo>
                    <a:pt x="84445" y="71842"/>
                    <a:pt x="71842" y="84445"/>
                    <a:pt x="56295" y="84445"/>
                  </a:cubicBezTo>
                  <a:lnTo>
                    <a:pt x="0" y="84445"/>
                  </a:lnTo>
                </a:path>
              </a:pathLst>
            </a:custGeom>
            <a:noFill/>
            <a:ln w="19050" cap="rnd">
              <a:solidFill>
                <a:srgbClr val="333F48"/>
              </a:solidFill>
              <a:prstDash val="solid"/>
              <a:round/>
            </a:ln>
          </p:spPr>
          <p:txBody>
            <a:bodyPr rtlCol="0" anchor="ctr"/>
            <a:lstStyle/>
            <a:p>
              <a:endParaRPr lang="en-US">
                <a:latin typeface="+mj-lt"/>
              </a:endParaRPr>
            </a:p>
          </p:txBody>
        </p:sp>
        <p:sp>
          <p:nvSpPr>
            <p:cNvPr id="51" name="Freeform 8">
              <a:extLst>
                <a:ext uri="{FF2B5EF4-FFF2-40B4-BE49-F238E27FC236}">
                  <a16:creationId xmlns:a16="http://schemas.microsoft.com/office/drawing/2014/main" id="{997EB48F-161D-5267-C082-4F2A025D8C76}"/>
                </a:ext>
              </a:extLst>
            </p:cNvPr>
            <p:cNvSpPr/>
            <p:nvPr/>
          </p:nvSpPr>
          <p:spPr>
            <a:xfrm>
              <a:off x="6197137" y="4403376"/>
              <a:ext cx="84445" cy="84445"/>
            </a:xfrm>
            <a:custGeom>
              <a:avLst/>
              <a:gdLst>
                <a:gd name="connsiteX0" fmla="*/ 0 w 84445"/>
                <a:gd name="connsiteY0" fmla="*/ 0 h 84445"/>
                <a:gd name="connsiteX1" fmla="*/ 56295 w 84445"/>
                <a:gd name="connsiteY1" fmla="*/ 0 h 84445"/>
                <a:gd name="connsiteX2" fmla="*/ 84445 w 84445"/>
                <a:gd name="connsiteY2" fmla="*/ 28151 h 84445"/>
                <a:gd name="connsiteX3" fmla="*/ 84445 w 84445"/>
                <a:gd name="connsiteY3" fmla="*/ 84445 h 84445"/>
              </a:gdLst>
              <a:ahLst/>
              <a:cxnLst>
                <a:cxn ang="0">
                  <a:pos x="connsiteX0" y="connsiteY0"/>
                </a:cxn>
                <a:cxn ang="0">
                  <a:pos x="connsiteX1" y="connsiteY1"/>
                </a:cxn>
                <a:cxn ang="0">
                  <a:pos x="connsiteX2" y="connsiteY2"/>
                </a:cxn>
                <a:cxn ang="0">
                  <a:pos x="connsiteX3" y="connsiteY3"/>
                </a:cxn>
              </a:cxnLst>
              <a:rect l="l" t="t" r="r" b="b"/>
              <a:pathLst>
                <a:path w="84445" h="84445">
                  <a:moveTo>
                    <a:pt x="0" y="0"/>
                  </a:moveTo>
                  <a:lnTo>
                    <a:pt x="56295" y="0"/>
                  </a:lnTo>
                  <a:cubicBezTo>
                    <a:pt x="71842" y="0"/>
                    <a:pt x="84445" y="12603"/>
                    <a:pt x="84445" y="28151"/>
                  </a:cubicBezTo>
                  <a:lnTo>
                    <a:pt x="84445" y="84445"/>
                  </a:lnTo>
                </a:path>
              </a:pathLst>
            </a:custGeom>
            <a:noFill/>
            <a:ln w="19050" cap="rnd">
              <a:solidFill>
                <a:srgbClr val="333F48"/>
              </a:solidFill>
              <a:prstDash val="solid"/>
              <a:round/>
            </a:ln>
          </p:spPr>
          <p:txBody>
            <a:bodyPr rtlCol="0" anchor="ctr"/>
            <a:lstStyle/>
            <a:p>
              <a:endParaRPr lang="en-US">
                <a:latin typeface="+mj-lt"/>
              </a:endParaRPr>
            </a:p>
          </p:txBody>
        </p:sp>
        <p:sp>
          <p:nvSpPr>
            <p:cNvPr id="52" name="Freeform 9">
              <a:extLst>
                <a:ext uri="{FF2B5EF4-FFF2-40B4-BE49-F238E27FC236}">
                  <a16:creationId xmlns:a16="http://schemas.microsoft.com/office/drawing/2014/main" id="{EC77A3C7-88A8-0C9B-8A08-96CFC0A1A244}"/>
                </a:ext>
              </a:extLst>
            </p:cNvPr>
            <p:cNvSpPr/>
            <p:nvPr/>
          </p:nvSpPr>
          <p:spPr>
            <a:xfrm>
              <a:off x="5915657" y="4403376"/>
              <a:ext cx="84445" cy="84445"/>
            </a:xfrm>
            <a:custGeom>
              <a:avLst/>
              <a:gdLst>
                <a:gd name="connsiteX0" fmla="*/ 0 w 84445"/>
                <a:gd name="connsiteY0" fmla="*/ 84445 h 84445"/>
                <a:gd name="connsiteX1" fmla="*/ 0 w 84445"/>
                <a:gd name="connsiteY1" fmla="*/ 28151 h 84445"/>
                <a:gd name="connsiteX2" fmla="*/ 28151 w 84445"/>
                <a:gd name="connsiteY2" fmla="*/ 0 h 84445"/>
                <a:gd name="connsiteX3" fmla="*/ 84445 w 84445"/>
                <a:gd name="connsiteY3" fmla="*/ 0 h 84445"/>
              </a:gdLst>
              <a:ahLst/>
              <a:cxnLst>
                <a:cxn ang="0">
                  <a:pos x="connsiteX0" y="connsiteY0"/>
                </a:cxn>
                <a:cxn ang="0">
                  <a:pos x="connsiteX1" y="connsiteY1"/>
                </a:cxn>
                <a:cxn ang="0">
                  <a:pos x="connsiteX2" y="connsiteY2"/>
                </a:cxn>
                <a:cxn ang="0">
                  <a:pos x="connsiteX3" y="connsiteY3"/>
                </a:cxn>
              </a:cxnLst>
              <a:rect l="l" t="t" r="r" b="b"/>
              <a:pathLst>
                <a:path w="84445" h="84445">
                  <a:moveTo>
                    <a:pt x="0" y="84445"/>
                  </a:moveTo>
                  <a:lnTo>
                    <a:pt x="0" y="28151"/>
                  </a:lnTo>
                  <a:cubicBezTo>
                    <a:pt x="0" y="12603"/>
                    <a:pt x="12603" y="0"/>
                    <a:pt x="28151" y="0"/>
                  </a:cubicBezTo>
                  <a:lnTo>
                    <a:pt x="84445" y="0"/>
                  </a:lnTo>
                </a:path>
              </a:pathLst>
            </a:custGeom>
            <a:noFill/>
            <a:ln w="19050" cap="rnd">
              <a:solidFill>
                <a:srgbClr val="333F48"/>
              </a:solidFill>
              <a:prstDash val="solid"/>
              <a:round/>
            </a:ln>
          </p:spPr>
          <p:txBody>
            <a:bodyPr rtlCol="0" anchor="ctr"/>
            <a:lstStyle/>
            <a:p>
              <a:endParaRPr lang="en-US">
                <a:latin typeface="+mj-lt"/>
              </a:endParaRPr>
            </a:p>
          </p:txBody>
        </p:sp>
        <p:sp>
          <p:nvSpPr>
            <p:cNvPr id="53" name="Freeform 10">
              <a:extLst>
                <a:ext uri="{FF2B5EF4-FFF2-40B4-BE49-F238E27FC236}">
                  <a16:creationId xmlns:a16="http://schemas.microsoft.com/office/drawing/2014/main" id="{0E27182D-5259-1FFB-99B6-D60EFBEF175C}"/>
                </a:ext>
              </a:extLst>
            </p:cNvPr>
            <p:cNvSpPr/>
            <p:nvPr/>
          </p:nvSpPr>
          <p:spPr>
            <a:xfrm>
              <a:off x="5915657" y="4684856"/>
              <a:ext cx="84445" cy="84445"/>
            </a:xfrm>
            <a:custGeom>
              <a:avLst/>
              <a:gdLst>
                <a:gd name="connsiteX0" fmla="*/ 84445 w 84445"/>
                <a:gd name="connsiteY0" fmla="*/ 84445 h 84445"/>
                <a:gd name="connsiteX1" fmla="*/ 28151 w 84445"/>
                <a:gd name="connsiteY1" fmla="*/ 84445 h 84445"/>
                <a:gd name="connsiteX2" fmla="*/ 0 w 84445"/>
                <a:gd name="connsiteY2" fmla="*/ 56295 h 84445"/>
                <a:gd name="connsiteX3" fmla="*/ 0 w 84445"/>
                <a:gd name="connsiteY3" fmla="*/ 0 h 84445"/>
              </a:gdLst>
              <a:ahLst/>
              <a:cxnLst>
                <a:cxn ang="0">
                  <a:pos x="connsiteX0" y="connsiteY0"/>
                </a:cxn>
                <a:cxn ang="0">
                  <a:pos x="connsiteX1" y="connsiteY1"/>
                </a:cxn>
                <a:cxn ang="0">
                  <a:pos x="connsiteX2" y="connsiteY2"/>
                </a:cxn>
                <a:cxn ang="0">
                  <a:pos x="connsiteX3" y="connsiteY3"/>
                </a:cxn>
              </a:cxnLst>
              <a:rect l="l" t="t" r="r" b="b"/>
              <a:pathLst>
                <a:path w="84445" h="84445">
                  <a:moveTo>
                    <a:pt x="84445" y="84445"/>
                  </a:moveTo>
                  <a:lnTo>
                    <a:pt x="28151" y="84445"/>
                  </a:lnTo>
                  <a:cubicBezTo>
                    <a:pt x="12603" y="84445"/>
                    <a:pt x="0" y="71842"/>
                    <a:pt x="0" y="56295"/>
                  </a:cubicBezTo>
                  <a:lnTo>
                    <a:pt x="0" y="0"/>
                  </a:lnTo>
                </a:path>
              </a:pathLst>
            </a:custGeom>
            <a:noFill/>
            <a:ln w="19050" cap="rnd">
              <a:solidFill>
                <a:srgbClr val="333F48"/>
              </a:solidFill>
              <a:prstDash val="solid"/>
              <a:round/>
            </a:ln>
          </p:spPr>
          <p:txBody>
            <a:bodyPr rtlCol="0" anchor="ctr"/>
            <a:lstStyle/>
            <a:p>
              <a:endParaRPr lang="en-US">
                <a:latin typeface="+mj-lt"/>
              </a:endParaRPr>
            </a:p>
          </p:txBody>
        </p:sp>
        <p:sp>
          <p:nvSpPr>
            <p:cNvPr id="54" name="Freeform 12">
              <a:extLst>
                <a:ext uri="{FF2B5EF4-FFF2-40B4-BE49-F238E27FC236}">
                  <a16:creationId xmlns:a16="http://schemas.microsoft.com/office/drawing/2014/main" id="{281BA598-A019-DD3E-8DA8-1C182F6E0C43}"/>
                </a:ext>
              </a:extLst>
            </p:cNvPr>
            <p:cNvSpPr/>
            <p:nvPr/>
          </p:nvSpPr>
          <p:spPr>
            <a:xfrm>
              <a:off x="6042325" y="4459677"/>
              <a:ext cx="112589" cy="112589"/>
            </a:xfrm>
            <a:custGeom>
              <a:avLst/>
              <a:gdLst>
                <a:gd name="connsiteX0" fmla="*/ 56295 w 112589"/>
                <a:gd name="connsiteY0" fmla="*/ 112590 h 112589"/>
                <a:gd name="connsiteX1" fmla="*/ 112590 w 112589"/>
                <a:gd name="connsiteY1" fmla="*/ 56295 h 112589"/>
                <a:gd name="connsiteX2" fmla="*/ 56295 w 112589"/>
                <a:gd name="connsiteY2" fmla="*/ 0 h 112589"/>
                <a:gd name="connsiteX3" fmla="*/ 0 w 112589"/>
                <a:gd name="connsiteY3" fmla="*/ 56295 h 112589"/>
                <a:gd name="connsiteX4" fmla="*/ 56295 w 112589"/>
                <a:gd name="connsiteY4" fmla="*/ 112590 h 11258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2589" h="112589">
                  <a:moveTo>
                    <a:pt x="56295" y="112590"/>
                  </a:moveTo>
                  <a:cubicBezTo>
                    <a:pt x="87386" y="112590"/>
                    <a:pt x="112590" y="87386"/>
                    <a:pt x="112590" y="56295"/>
                  </a:cubicBezTo>
                  <a:cubicBezTo>
                    <a:pt x="112590" y="25204"/>
                    <a:pt x="87386" y="0"/>
                    <a:pt x="56295" y="0"/>
                  </a:cubicBezTo>
                  <a:cubicBezTo>
                    <a:pt x="25204" y="0"/>
                    <a:pt x="0" y="25204"/>
                    <a:pt x="0" y="56295"/>
                  </a:cubicBezTo>
                  <a:cubicBezTo>
                    <a:pt x="0" y="87386"/>
                    <a:pt x="25204" y="112590"/>
                    <a:pt x="56295" y="112590"/>
                  </a:cubicBezTo>
                  <a:close/>
                </a:path>
              </a:pathLst>
            </a:custGeom>
            <a:noFill/>
            <a:ln w="19050" cap="rnd">
              <a:solidFill>
                <a:srgbClr val="333F48"/>
              </a:solidFill>
              <a:prstDash val="solid"/>
              <a:round/>
            </a:ln>
          </p:spPr>
          <p:txBody>
            <a:bodyPr rtlCol="0" anchor="ctr"/>
            <a:lstStyle/>
            <a:p>
              <a:endParaRPr lang="en-US">
                <a:latin typeface="+mj-lt"/>
              </a:endParaRPr>
            </a:p>
          </p:txBody>
        </p:sp>
        <p:sp>
          <p:nvSpPr>
            <p:cNvPr id="55" name="Freeform 13">
              <a:extLst>
                <a:ext uri="{FF2B5EF4-FFF2-40B4-BE49-F238E27FC236}">
                  <a16:creationId xmlns:a16="http://schemas.microsoft.com/office/drawing/2014/main" id="{4F01477B-9935-7157-C857-0BF7DD7D49C6}"/>
                </a:ext>
              </a:extLst>
            </p:cNvPr>
            <p:cNvSpPr/>
            <p:nvPr/>
          </p:nvSpPr>
          <p:spPr>
            <a:xfrm>
              <a:off x="5991572" y="4620826"/>
              <a:ext cx="214094" cy="78101"/>
            </a:xfrm>
            <a:custGeom>
              <a:avLst/>
              <a:gdLst>
                <a:gd name="connsiteX0" fmla="*/ 214094 w 214094"/>
                <a:gd name="connsiteY0" fmla="*/ 78102 h 78101"/>
                <a:gd name="connsiteX1" fmla="*/ 72694 w 214094"/>
                <a:gd name="connsiteY1" fmla="*/ 5407 h 78101"/>
                <a:gd name="connsiteX2" fmla="*/ 0 w 214094"/>
                <a:gd name="connsiteY2" fmla="*/ 78102 h 78101"/>
                <a:gd name="connsiteX3" fmla="*/ 214094 w 214094"/>
                <a:gd name="connsiteY3" fmla="*/ 78102 h 78101"/>
              </a:gdLst>
              <a:ahLst/>
              <a:cxnLst>
                <a:cxn ang="0">
                  <a:pos x="connsiteX0" y="connsiteY0"/>
                </a:cxn>
                <a:cxn ang="0">
                  <a:pos x="connsiteX1" y="connsiteY1"/>
                </a:cxn>
                <a:cxn ang="0">
                  <a:pos x="connsiteX2" y="connsiteY2"/>
                </a:cxn>
                <a:cxn ang="0">
                  <a:pos x="connsiteX3" y="connsiteY3"/>
                </a:cxn>
              </a:cxnLst>
              <a:rect l="l" t="t" r="r" b="b"/>
              <a:pathLst>
                <a:path w="214094" h="78101">
                  <a:moveTo>
                    <a:pt x="214094" y="78102"/>
                  </a:moveTo>
                  <a:cubicBezTo>
                    <a:pt x="195122" y="18981"/>
                    <a:pt x="131815" y="-13565"/>
                    <a:pt x="72694" y="5407"/>
                  </a:cubicBezTo>
                  <a:cubicBezTo>
                    <a:pt x="38154" y="16492"/>
                    <a:pt x="11084" y="43562"/>
                    <a:pt x="0" y="78102"/>
                  </a:cubicBezTo>
                  <a:lnTo>
                    <a:pt x="214094" y="78102"/>
                  </a:lnTo>
                  <a:close/>
                </a:path>
              </a:pathLst>
            </a:custGeom>
            <a:solidFill>
              <a:srgbClr val="368727">
                <a:alpha val="50196"/>
              </a:srgbClr>
            </a:solidFill>
            <a:ln w="19050" cap="rnd">
              <a:solidFill>
                <a:srgbClr val="333F48"/>
              </a:solidFill>
              <a:prstDash val="solid"/>
              <a:round/>
            </a:ln>
          </p:spPr>
          <p:txBody>
            <a:bodyPr rtlCol="0" anchor="ctr"/>
            <a:lstStyle/>
            <a:p>
              <a:endParaRPr lang="en-US">
                <a:latin typeface="+mj-lt"/>
              </a:endParaRPr>
            </a:p>
          </p:txBody>
        </p:sp>
      </p:grpSp>
      <p:cxnSp>
        <p:nvCxnSpPr>
          <p:cNvPr id="56" name="Straight Connector 55">
            <a:extLst>
              <a:ext uri="{FF2B5EF4-FFF2-40B4-BE49-F238E27FC236}">
                <a16:creationId xmlns:a16="http://schemas.microsoft.com/office/drawing/2014/main" id="{7A41DBE3-BAC7-04F1-C881-4283B6D2F0E5}"/>
              </a:ext>
            </a:extLst>
          </p:cNvPr>
          <p:cNvCxnSpPr>
            <a:cxnSpLocks/>
          </p:cNvCxnSpPr>
          <p:nvPr/>
        </p:nvCxnSpPr>
        <p:spPr bwMode="auto">
          <a:xfrm flipH="1">
            <a:off x="4861801" y="1937878"/>
            <a:ext cx="6" cy="1421254"/>
          </a:xfrm>
          <a:prstGeom prst="line">
            <a:avLst/>
          </a:prstGeom>
          <a:solidFill>
            <a:schemeClr val="hlink"/>
          </a:solidFill>
          <a:ln w="12700" cap="rnd" cmpd="sng" algn="ctr">
            <a:solidFill>
              <a:srgbClr val="858C91"/>
            </a:solidFill>
            <a:prstDash val="sysDot"/>
            <a:round/>
            <a:headEnd type="none" w="med" len="med"/>
            <a:tailEnd type="none" w="med" len="med"/>
          </a:ln>
          <a:effectLst/>
        </p:spPr>
      </p:cxnSp>
      <p:cxnSp>
        <p:nvCxnSpPr>
          <p:cNvPr id="57" name="Straight Connector 56">
            <a:extLst>
              <a:ext uri="{FF2B5EF4-FFF2-40B4-BE49-F238E27FC236}">
                <a16:creationId xmlns:a16="http://schemas.microsoft.com/office/drawing/2014/main" id="{47E5A14E-5F0D-509C-EEA5-8C4982DF5BFA}"/>
              </a:ext>
            </a:extLst>
          </p:cNvPr>
          <p:cNvCxnSpPr>
            <a:cxnSpLocks/>
          </p:cNvCxnSpPr>
          <p:nvPr/>
        </p:nvCxnSpPr>
        <p:spPr bwMode="auto">
          <a:xfrm flipH="1">
            <a:off x="6899109" y="1937878"/>
            <a:ext cx="6" cy="1421254"/>
          </a:xfrm>
          <a:prstGeom prst="line">
            <a:avLst/>
          </a:prstGeom>
          <a:solidFill>
            <a:schemeClr val="hlink"/>
          </a:solidFill>
          <a:ln w="12700" cap="rnd" cmpd="sng" algn="ctr">
            <a:solidFill>
              <a:srgbClr val="858C91"/>
            </a:solidFill>
            <a:prstDash val="sysDot"/>
            <a:round/>
            <a:headEnd type="none" w="med" len="med"/>
            <a:tailEnd type="none" w="med" len="med"/>
          </a:ln>
          <a:effectLst/>
        </p:spPr>
      </p:cxnSp>
      <p:cxnSp>
        <p:nvCxnSpPr>
          <p:cNvPr id="58" name="Straight Connector 57">
            <a:extLst>
              <a:ext uri="{FF2B5EF4-FFF2-40B4-BE49-F238E27FC236}">
                <a16:creationId xmlns:a16="http://schemas.microsoft.com/office/drawing/2014/main" id="{465F7E9E-51A3-BDDD-4700-7A8A9444D9D4}"/>
              </a:ext>
            </a:extLst>
          </p:cNvPr>
          <p:cNvCxnSpPr>
            <a:cxnSpLocks/>
          </p:cNvCxnSpPr>
          <p:nvPr/>
        </p:nvCxnSpPr>
        <p:spPr bwMode="auto">
          <a:xfrm flipH="1">
            <a:off x="8936416" y="1937878"/>
            <a:ext cx="6" cy="1421254"/>
          </a:xfrm>
          <a:prstGeom prst="line">
            <a:avLst/>
          </a:prstGeom>
          <a:solidFill>
            <a:schemeClr val="hlink"/>
          </a:solidFill>
          <a:ln w="12700" cap="rnd" cmpd="sng" algn="ctr">
            <a:solidFill>
              <a:srgbClr val="858C91"/>
            </a:solidFill>
            <a:prstDash val="sysDot"/>
            <a:round/>
            <a:headEnd type="none" w="med" len="med"/>
            <a:tailEnd type="none" w="med" len="med"/>
          </a:ln>
          <a:effectLst/>
        </p:spPr>
      </p:cxnSp>
      <p:cxnSp>
        <p:nvCxnSpPr>
          <p:cNvPr id="59" name="Straight Connector 58">
            <a:extLst>
              <a:ext uri="{FF2B5EF4-FFF2-40B4-BE49-F238E27FC236}">
                <a16:creationId xmlns:a16="http://schemas.microsoft.com/office/drawing/2014/main" id="{FDEA7A92-8A1F-2D0D-5FA5-767AED36D3E7}"/>
              </a:ext>
            </a:extLst>
          </p:cNvPr>
          <p:cNvCxnSpPr>
            <a:cxnSpLocks/>
          </p:cNvCxnSpPr>
          <p:nvPr/>
        </p:nvCxnSpPr>
        <p:spPr bwMode="auto">
          <a:xfrm>
            <a:off x="4844709" y="4093975"/>
            <a:ext cx="0" cy="1178261"/>
          </a:xfrm>
          <a:prstGeom prst="line">
            <a:avLst/>
          </a:prstGeom>
          <a:solidFill>
            <a:schemeClr val="hlink"/>
          </a:solidFill>
          <a:ln w="12700" cap="rnd" cmpd="sng" algn="ctr">
            <a:solidFill>
              <a:srgbClr val="858C91"/>
            </a:solidFill>
            <a:prstDash val="sysDot"/>
            <a:round/>
            <a:headEnd type="none" w="med" len="med"/>
            <a:tailEnd type="none" w="med" len="med"/>
          </a:ln>
          <a:effectLst/>
        </p:spPr>
      </p:cxnSp>
      <p:cxnSp>
        <p:nvCxnSpPr>
          <p:cNvPr id="60" name="Straight Connector 59">
            <a:extLst>
              <a:ext uri="{FF2B5EF4-FFF2-40B4-BE49-F238E27FC236}">
                <a16:creationId xmlns:a16="http://schemas.microsoft.com/office/drawing/2014/main" id="{9314842E-C642-B5AC-6C7D-C1D25E3E8C37}"/>
              </a:ext>
            </a:extLst>
          </p:cNvPr>
          <p:cNvCxnSpPr>
            <a:cxnSpLocks/>
          </p:cNvCxnSpPr>
          <p:nvPr/>
        </p:nvCxnSpPr>
        <p:spPr bwMode="auto">
          <a:xfrm flipH="1">
            <a:off x="6938638" y="4175914"/>
            <a:ext cx="6" cy="1171984"/>
          </a:xfrm>
          <a:prstGeom prst="line">
            <a:avLst/>
          </a:prstGeom>
          <a:solidFill>
            <a:schemeClr val="hlink"/>
          </a:solidFill>
          <a:ln w="12700" cap="rnd" cmpd="sng" algn="ctr">
            <a:solidFill>
              <a:srgbClr val="858C91"/>
            </a:solidFill>
            <a:prstDash val="sysDot"/>
            <a:round/>
            <a:headEnd type="none" w="med" len="med"/>
            <a:tailEnd type="none" w="med" len="med"/>
          </a:ln>
          <a:effectLst/>
        </p:spPr>
      </p:cxnSp>
      <p:cxnSp>
        <p:nvCxnSpPr>
          <p:cNvPr id="61" name="Straight Connector 60">
            <a:extLst>
              <a:ext uri="{FF2B5EF4-FFF2-40B4-BE49-F238E27FC236}">
                <a16:creationId xmlns:a16="http://schemas.microsoft.com/office/drawing/2014/main" id="{2A8361A6-4563-5EF2-E65F-4B06549F92F0}"/>
              </a:ext>
            </a:extLst>
          </p:cNvPr>
          <p:cNvCxnSpPr>
            <a:cxnSpLocks/>
          </p:cNvCxnSpPr>
          <p:nvPr/>
        </p:nvCxnSpPr>
        <p:spPr bwMode="auto">
          <a:xfrm>
            <a:off x="8947813" y="4151831"/>
            <a:ext cx="0" cy="1145733"/>
          </a:xfrm>
          <a:prstGeom prst="line">
            <a:avLst/>
          </a:prstGeom>
          <a:solidFill>
            <a:schemeClr val="hlink"/>
          </a:solidFill>
          <a:ln w="12700" cap="rnd" cmpd="sng" algn="ctr">
            <a:solidFill>
              <a:srgbClr val="858C91"/>
            </a:solidFill>
            <a:prstDash val="sysDot"/>
            <a:round/>
            <a:headEnd type="none" w="med" len="med"/>
            <a:tailEnd type="none" w="med" len="med"/>
          </a:ln>
          <a:effectLst/>
        </p:spPr>
      </p:cxnSp>
      <p:grpSp>
        <p:nvGrpSpPr>
          <p:cNvPr id="62" name="Group 61">
            <a:extLst>
              <a:ext uri="{FF2B5EF4-FFF2-40B4-BE49-F238E27FC236}">
                <a16:creationId xmlns:a16="http://schemas.microsoft.com/office/drawing/2014/main" id="{C4208D4E-A051-7DE5-8F4D-7D8EBA83020F}"/>
              </a:ext>
            </a:extLst>
          </p:cNvPr>
          <p:cNvGrpSpPr/>
          <p:nvPr/>
        </p:nvGrpSpPr>
        <p:grpSpPr>
          <a:xfrm>
            <a:off x="1682763" y="2065844"/>
            <a:ext cx="334178" cy="388930"/>
            <a:chOff x="3267769" y="1963598"/>
            <a:chExt cx="334178" cy="388930"/>
          </a:xfrm>
        </p:grpSpPr>
        <p:sp>
          <p:nvSpPr>
            <p:cNvPr id="63" name="Freeform: Shape 62">
              <a:extLst>
                <a:ext uri="{FF2B5EF4-FFF2-40B4-BE49-F238E27FC236}">
                  <a16:creationId xmlns:a16="http://schemas.microsoft.com/office/drawing/2014/main" id="{5404E425-FCC6-79A8-FC96-AC67989814B0}"/>
                </a:ext>
              </a:extLst>
            </p:cNvPr>
            <p:cNvSpPr/>
            <p:nvPr/>
          </p:nvSpPr>
          <p:spPr>
            <a:xfrm>
              <a:off x="3267769" y="2185439"/>
              <a:ext cx="334178" cy="167089"/>
            </a:xfrm>
            <a:custGeom>
              <a:avLst/>
              <a:gdLst>
                <a:gd name="connsiteX0" fmla="*/ 334179 w 334178"/>
                <a:gd name="connsiteY0" fmla="*/ 83545 h 167089"/>
                <a:gd name="connsiteX1" fmla="*/ 317470 w 334178"/>
                <a:gd name="connsiteY1" fmla="*/ 50127 h 167089"/>
                <a:gd name="connsiteX2" fmla="*/ 236014 w 334178"/>
                <a:gd name="connsiteY2" fmla="*/ 10443 h 167089"/>
                <a:gd name="connsiteX3" fmla="*/ 167089 w 334178"/>
                <a:gd name="connsiteY3" fmla="*/ 0 h 167089"/>
                <a:gd name="connsiteX4" fmla="*/ 98165 w 334178"/>
                <a:gd name="connsiteY4" fmla="*/ 10443 h 167089"/>
                <a:gd name="connsiteX5" fmla="*/ 16709 w 334178"/>
                <a:gd name="connsiteY5" fmla="*/ 50127 h 167089"/>
                <a:gd name="connsiteX6" fmla="*/ 0 w 334178"/>
                <a:gd name="connsiteY6" fmla="*/ 83545 h 167089"/>
                <a:gd name="connsiteX7" fmla="*/ 0 w 334178"/>
                <a:gd name="connsiteY7" fmla="*/ 167089 h 167089"/>
                <a:gd name="connsiteX8" fmla="*/ 334179 w 334178"/>
                <a:gd name="connsiteY8" fmla="*/ 167089 h 1670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34178" h="167089">
                  <a:moveTo>
                    <a:pt x="334179" y="83545"/>
                  </a:moveTo>
                  <a:cubicBezTo>
                    <a:pt x="333906" y="70463"/>
                    <a:pt x="327772" y="58195"/>
                    <a:pt x="317470" y="50127"/>
                  </a:cubicBezTo>
                  <a:cubicBezTo>
                    <a:pt x="294495" y="31329"/>
                    <a:pt x="265254" y="18798"/>
                    <a:pt x="236014" y="10443"/>
                  </a:cubicBezTo>
                  <a:cubicBezTo>
                    <a:pt x="213674" y="3604"/>
                    <a:pt x="190452" y="86"/>
                    <a:pt x="167089" y="0"/>
                  </a:cubicBezTo>
                  <a:cubicBezTo>
                    <a:pt x="143753" y="403"/>
                    <a:pt x="120574" y="3915"/>
                    <a:pt x="98165" y="10443"/>
                  </a:cubicBezTo>
                  <a:cubicBezTo>
                    <a:pt x="68962" y="18965"/>
                    <a:pt x="41419" y="32383"/>
                    <a:pt x="16709" y="50127"/>
                  </a:cubicBezTo>
                  <a:cubicBezTo>
                    <a:pt x="6407" y="58195"/>
                    <a:pt x="273" y="70463"/>
                    <a:pt x="0" y="83545"/>
                  </a:cubicBezTo>
                  <a:lnTo>
                    <a:pt x="0" y="167089"/>
                  </a:lnTo>
                  <a:lnTo>
                    <a:pt x="334179" y="167089"/>
                  </a:lnTo>
                  <a:close/>
                </a:path>
              </a:pathLst>
            </a:custGeom>
            <a:solidFill>
              <a:srgbClr val="8FB989"/>
            </a:solidFill>
            <a:ln w="12700" cap="flat">
              <a:solidFill>
                <a:srgbClr val="333F48"/>
              </a:solidFill>
              <a:prstDash val="solid"/>
              <a:miter/>
            </a:ln>
          </p:spPr>
          <p:txBody>
            <a:bodyPr rtlCol="0" anchor="ctr"/>
            <a:lstStyle/>
            <a:p>
              <a:endParaRPr lang="en-US">
                <a:latin typeface="+mj-lt"/>
              </a:endParaRPr>
            </a:p>
          </p:txBody>
        </p:sp>
        <p:sp>
          <p:nvSpPr>
            <p:cNvPr id="64" name="Freeform: Shape 63">
              <a:extLst>
                <a:ext uri="{FF2B5EF4-FFF2-40B4-BE49-F238E27FC236}">
                  <a16:creationId xmlns:a16="http://schemas.microsoft.com/office/drawing/2014/main" id="{A93A10D8-3EB6-F3B8-1D5D-E8C8D120B8C5}"/>
                </a:ext>
              </a:extLst>
            </p:cNvPr>
            <p:cNvSpPr/>
            <p:nvPr/>
          </p:nvSpPr>
          <p:spPr>
            <a:xfrm>
              <a:off x="3327869" y="1963598"/>
              <a:ext cx="216119" cy="224956"/>
            </a:xfrm>
            <a:custGeom>
              <a:avLst/>
              <a:gdLst>
                <a:gd name="connsiteX0" fmla="*/ 196330 w 216119"/>
                <a:gd name="connsiteY0" fmla="*/ 177980 h 224956"/>
                <a:gd name="connsiteX1" fmla="*/ 210063 w 216119"/>
                <a:gd name="connsiteY1" fmla="*/ 79084 h 224956"/>
                <a:gd name="connsiteX2" fmla="*/ 188341 w 216119"/>
                <a:gd name="connsiteY2" fmla="*/ 32716 h 224956"/>
                <a:gd name="connsiteX3" fmla="*/ 161241 w 216119"/>
                <a:gd name="connsiteY3" fmla="*/ 32351 h 224956"/>
                <a:gd name="connsiteX4" fmla="*/ 118790 w 216119"/>
                <a:gd name="connsiteY4" fmla="*/ 3685 h 224956"/>
                <a:gd name="connsiteX5" fmla="*/ 39109 w 216119"/>
                <a:gd name="connsiteY5" fmla="*/ 13867 h 224956"/>
                <a:gd name="connsiteX6" fmla="*/ 8668 w 216119"/>
                <a:gd name="connsiteY6" fmla="*/ 90675 h 224956"/>
                <a:gd name="connsiteX7" fmla="*/ 11592 w 216119"/>
                <a:gd name="connsiteY7" fmla="*/ 195106 h 224956"/>
                <a:gd name="connsiteX8" fmla="*/ 0 w 216119"/>
                <a:gd name="connsiteY8" fmla="*/ 224086 h 224956"/>
                <a:gd name="connsiteX9" fmla="*/ 48821 w 216119"/>
                <a:gd name="connsiteY9" fmla="*/ 218864 h 224956"/>
                <a:gd name="connsiteX10" fmla="*/ 73780 w 216119"/>
                <a:gd name="connsiteY10" fmla="*/ 199231 h 224956"/>
                <a:gd name="connsiteX11" fmla="*/ 20834 w 216119"/>
                <a:gd name="connsiteY11" fmla="*/ 133753 h 224956"/>
                <a:gd name="connsiteX12" fmla="*/ 22870 w 216119"/>
                <a:gd name="connsiteY12" fmla="*/ 105661 h 224956"/>
                <a:gd name="connsiteX13" fmla="*/ 51067 w 216119"/>
                <a:gd name="connsiteY13" fmla="*/ 96315 h 224956"/>
                <a:gd name="connsiteX14" fmla="*/ 103595 w 216119"/>
                <a:gd name="connsiteY14" fmla="*/ 81538 h 224956"/>
                <a:gd name="connsiteX15" fmla="*/ 155393 w 216119"/>
                <a:gd name="connsiteY15" fmla="*/ 46031 h 224956"/>
                <a:gd name="connsiteX16" fmla="*/ 162777 w 216119"/>
                <a:gd name="connsiteY16" fmla="*/ 46088 h 224956"/>
                <a:gd name="connsiteX17" fmla="*/ 164217 w 216119"/>
                <a:gd name="connsiteY17" fmla="*/ 48955 h 224956"/>
                <a:gd name="connsiteX18" fmla="*/ 172990 w 216119"/>
                <a:gd name="connsiteY18" fmla="*/ 73183 h 224956"/>
                <a:gd name="connsiteX19" fmla="*/ 180718 w 216119"/>
                <a:gd name="connsiteY19" fmla="*/ 79971 h 224956"/>
                <a:gd name="connsiteX20" fmla="*/ 189490 w 216119"/>
                <a:gd name="connsiteY20" fmla="*/ 88169 h 224956"/>
                <a:gd name="connsiteX21" fmla="*/ 195756 w 216119"/>
                <a:gd name="connsiteY21" fmla="*/ 111875 h 224956"/>
                <a:gd name="connsiteX22" fmla="*/ 137901 w 216119"/>
                <a:gd name="connsiteY22" fmla="*/ 199701 h 224956"/>
                <a:gd name="connsiteX23" fmla="*/ 162599 w 216119"/>
                <a:gd name="connsiteY23" fmla="*/ 219543 h 224956"/>
                <a:gd name="connsiteX24" fmla="*/ 216120 w 216119"/>
                <a:gd name="connsiteY24" fmla="*/ 215209 h 224956"/>
                <a:gd name="connsiteX25" fmla="*/ 196330 w 216119"/>
                <a:gd name="connsiteY25" fmla="*/ 177980 h 2249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216119" h="224956">
                  <a:moveTo>
                    <a:pt x="196330" y="177980"/>
                  </a:moveTo>
                  <a:cubicBezTo>
                    <a:pt x="191526" y="159182"/>
                    <a:pt x="209906" y="112188"/>
                    <a:pt x="210063" y="79084"/>
                  </a:cubicBezTo>
                  <a:cubicBezTo>
                    <a:pt x="210063" y="52610"/>
                    <a:pt x="202544" y="40757"/>
                    <a:pt x="188341" y="32716"/>
                  </a:cubicBezTo>
                  <a:cubicBezTo>
                    <a:pt x="180143" y="28069"/>
                    <a:pt x="161241" y="32351"/>
                    <a:pt x="161241" y="32351"/>
                  </a:cubicBezTo>
                  <a:cubicBezTo>
                    <a:pt x="161241" y="32351"/>
                    <a:pt x="151477" y="13867"/>
                    <a:pt x="118790" y="3685"/>
                  </a:cubicBezTo>
                  <a:cubicBezTo>
                    <a:pt x="91931" y="-3628"/>
                    <a:pt x="63267" y="35"/>
                    <a:pt x="39109" y="13867"/>
                  </a:cubicBezTo>
                  <a:cubicBezTo>
                    <a:pt x="18902" y="26920"/>
                    <a:pt x="9138" y="41280"/>
                    <a:pt x="8668" y="90675"/>
                  </a:cubicBezTo>
                  <a:cubicBezTo>
                    <a:pt x="8250" y="135946"/>
                    <a:pt x="14464" y="176152"/>
                    <a:pt x="11592" y="195106"/>
                  </a:cubicBezTo>
                  <a:cubicBezTo>
                    <a:pt x="10268" y="205598"/>
                    <a:pt x="6277" y="215575"/>
                    <a:pt x="0" y="224086"/>
                  </a:cubicBezTo>
                  <a:cubicBezTo>
                    <a:pt x="0" y="224086"/>
                    <a:pt x="31329" y="228106"/>
                    <a:pt x="48821" y="218864"/>
                  </a:cubicBezTo>
                  <a:cubicBezTo>
                    <a:pt x="57624" y="212958"/>
                    <a:pt x="65967" y="206395"/>
                    <a:pt x="73780" y="199231"/>
                  </a:cubicBezTo>
                  <a:cubicBezTo>
                    <a:pt x="46982" y="186733"/>
                    <a:pt x="27447" y="162573"/>
                    <a:pt x="20834" y="133753"/>
                  </a:cubicBezTo>
                  <a:cubicBezTo>
                    <a:pt x="20155" y="131247"/>
                    <a:pt x="15612" y="114851"/>
                    <a:pt x="22870" y="105661"/>
                  </a:cubicBezTo>
                  <a:cubicBezTo>
                    <a:pt x="26839" y="100440"/>
                    <a:pt x="35924" y="98978"/>
                    <a:pt x="51067" y="96315"/>
                  </a:cubicBezTo>
                  <a:cubicBezTo>
                    <a:pt x="69193" y="93927"/>
                    <a:pt x="86883" y="88951"/>
                    <a:pt x="103595" y="81538"/>
                  </a:cubicBezTo>
                  <a:cubicBezTo>
                    <a:pt x="122383" y="72090"/>
                    <a:pt x="139806" y="60147"/>
                    <a:pt x="155393" y="46031"/>
                  </a:cubicBezTo>
                  <a:cubicBezTo>
                    <a:pt x="157448" y="44008"/>
                    <a:pt x="160754" y="44033"/>
                    <a:pt x="162777" y="46088"/>
                  </a:cubicBezTo>
                  <a:cubicBezTo>
                    <a:pt x="163547" y="46869"/>
                    <a:pt x="164050" y="47872"/>
                    <a:pt x="164217" y="48955"/>
                  </a:cubicBezTo>
                  <a:cubicBezTo>
                    <a:pt x="165461" y="57545"/>
                    <a:pt x="168446" y="65789"/>
                    <a:pt x="172990" y="73183"/>
                  </a:cubicBezTo>
                  <a:cubicBezTo>
                    <a:pt x="175118" y="75910"/>
                    <a:pt x="177739" y="78213"/>
                    <a:pt x="180718" y="79971"/>
                  </a:cubicBezTo>
                  <a:cubicBezTo>
                    <a:pt x="184189" y="82051"/>
                    <a:pt x="187180" y="84846"/>
                    <a:pt x="189490" y="88169"/>
                  </a:cubicBezTo>
                  <a:cubicBezTo>
                    <a:pt x="193260" y="95528"/>
                    <a:pt x="195397" y="103614"/>
                    <a:pt x="195756" y="111875"/>
                  </a:cubicBezTo>
                  <a:cubicBezTo>
                    <a:pt x="195414" y="149979"/>
                    <a:pt x="172775" y="184346"/>
                    <a:pt x="137901" y="199701"/>
                  </a:cubicBezTo>
                  <a:cubicBezTo>
                    <a:pt x="144480" y="205497"/>
                    <a:pt x="153096" y="212651"/>
                    <a:pt x="162599" y="219543"/>
                  </a:cubicBezTo>
                  <a:cubicBezTo>
                    <a:pt x="178263" y="230874"/>
                    <a:pt x="216120" y="215209"/>
                    <a:pt x="216120" y="215209"/>
                  </a:cubicBezTo>
                  <a:cubicBezTo>
                    <a:pt x="216120" y="215209"/>
                    <a:pt x="203901" y="207899"/>
                    <a:pt x="196330" y="177980"/>
                  </a:cubicBezTo>
                  <a:close/>
                </a:path>
              </a:pathLst>
            </a:custGeom>
            <a:solidFill>
              <a:srgbClr val="333F48"/>
            </a:solidFill>
            <a:ln w="5159" cap="flat">
              <a:noFill/>
              <a:prstDash val="solid"/>
              <a:miter/>
            </a:ln>
          </p:spPr>
          <p:txBody>
            <a:bodyPr rtlCol="0" anchor="ctr"/>
            <a:lstStyle/>
            <a:p>
              <a:endParaRPr lang="en-US">
                <a:latin typeface="+mj-lt"/>
              </a:endParaRPr>
            </a:p>
          </p:txBody>
        </p:sp>
        <p:sp>
          <p:nvSpPr>
            <p:cNvPr id="65" name="Freeform: Shape 64">
              <a:extLst>
                <a:ext uri="{FF2B5EF4-FFF2-40B4-BE49-F238E27FC236}">
                  <a16:creationId xmlns:a16="http://schemas.microsoft.com/office/drawing/2014/main" id="{75FBF1B6-BB73-CB91-1CE5-C1BC9C64F697}"/>
                </a:ext>
              </a:extLst>
            </p:cNvPr>
            <p:cNvSpPr/>
            <p:nvPr/>
          </p:nvSpPr>
          <p:spPr>
            <a:xfrm>
              <a:off x="3356988" y="2023205"/>
              <a:ext cx="156193" cy="136125"/>
            </a:xfrm>
            <a:custGeom>
              <a:avLst/>
              <a:gdLst>
                <a:gd name="connsiteX0" fmla="*/ 156194 w 156193"/>
                <a:gd name="connsiteY0" fmla="*/ 52581 h 136125"/>
                <a:gd name="connsiteX1" fmla="*/ 151703 w 156193"/>
                <a:gd name="connsiteY1" fmla="*/ 34358 h 136125"/>
                <a:gd name="connsiteX2" fmla="*/ 145855 w 156193"/>
                <a:gd name="connsiteY2" fmla="*/ 29136 h 136125"/>
                <a:gd name="connsiteX3" fmla="*/ 135412 w 156193"/>
                <a:gd name="connsiteY3" fmla="*/ 19999 h 136125"/>
                <a:gd name="connsiteX4" fmla="*/ 126483 w 156193"/>
                <a:gd name="connsiteY4" fmla="*/ 0 h 136125"/>
                <a:gd name="connsiteX5" fmla="*/ 78967 w 156193"/>
                <a:gd name="connsiteY5" fmla="*/ 31329 h 136125"/>
                <a:gd name="connsiteX6" fmla="*/ 23514 w 156193"/>
                <a:gd name="connsiteY6" fmla="*/ 46994 h 136125"/>
                <a:gd name="connsiteX7" fmla="*/ 1793 w 156193"/>
                <a:gd name="connsiteY7" fmla="*/ 52476 h 136125"/>
                <a:gd name="connsiteX8" fmla="*/ 1793 w 156193"/>
                <a:gd name="connsiteY8" fmla="*/ 71326 h 136125"/>
                <a:gd name="connsiteX9" fmla="*/ 77871 w 156193"/>
                <a:gd name="connsiteY9" fmla="*/ 136126 h 136125"/>
                <a:gd name="connsiteX10" fmla="*/ 156194 w 156193"/>
                <a:gd name="connsiteY10" fmla="*/ 52581 h 1361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56193" h="136125">
                  <a:moveTo>
                    <a:pt x="156194" y="52581"/>
                  </a:moveTo>
                  <a:cubicBezTo>
                    <a:pt x="155915" y="46270"/>
                    <a:pt x="154389" y="40076"/>
                    <a:pt x="151703" y="34358"/>
                  </a:cubicBezTo>
                  <a:cubicBezTo>
                    <a:pt x="150174" y="32197"/>
                    <a:pt x="148174" y="30412"/>
                    <a:pt x="145855" y="29136"/>
                  </a:cubicBezTo>
                  <a:cubicBezTo>
                    <a:pt x="141862" y="26731"/>
                    <a:pt x="138326" y="23637"/>
                    <a:pt x="135412" y="19999"/>
                  </a:cubicBezTo>
                  <a:cubicBezTo>
                    <a:pt x="131211" y="13950"/>
                    <a:pt x="128182" y="7166"/>
                    <a:pt x="126483" y="0"/>
                  </a:cubicBezTo>
                  <a:cubicBezTo>
                    <a:pt x="111905" y="12240"/>
                    <a:pt x="95961" y="22752"/>
                    <a:pt x="78967" y="31329"/>
                  </a:cubicBezTo>
                  <a:cubicBezTo>
                    <a:pt x="61327" y="39176"/>
                    <a:pt x="42653" y="44452"/>
                    <a:pt x="23514" y="46994"/>
                  </a:cubicBezTo>
                  <a:cubicBezTo>
                    <a:pt x="14690" y="48560"/>
                    <a:pt x="3672" y="50492"/>
                    <a:pt x="1793" y="52476"/>
                  </a:cubicBezTo>
                  <a:cubicBezTo>
                    <a:pt x="-1340" y="56549"/>
                    <a:pt x="278" y="66940"/>
                    <a:pt x="1793" y="71326"/>
                  </a:cubicBezTo>
                  <a:cubicBezTo>
                    <a:pt x="10722" y="108974"/>
                    <a:pt x="42677" y="136126"/>
                    <a:pt x="77871" y="136126"/>
                  </a:cubicBezTo>
                  <a:cubicBezTo>
                    <a:pt x="119643" y="136126"/>
                    <a:pt x="156194" y="97068"/>
                    <a:pt x="156194" y="52581"/>
                  </a:cubicBezTo>
                  <a:close/>
                </a:path>
              </a:pathLst>
            </a:custGeom>
            <a:noFill/>
            <a:ln w="5159" cap="flat">
              <a:noFill/>
              <a:prstDash val="solid"/>
              <a:miter/>
            </a:ln>
          </p:spPr>
          <p:txBody>
            <a:bodyPr rtlCol="0" anchor="ctr"/>
            <a:lstStyle/>
            <a:p>
              <a:endParaRPr lang="en-US">
                <a:latin typeface="+mj-lt"/>
              </a:endParaRPr>
            </a:p>
          </p:txBody>
        </p:sp>
      </p:grpSp>
      <p:grpSp>
        <p:nvGrpSpPr>
          <p:cNvPr id="66" name="Group 65">
            <a:extLst>
              <a:ext uri="{FF2B5EF4-FFF2-40B4-BE49-F238E27FC236}">
                <a16:creationId xmlns:a16="http://schemas.microsoft.com/office/drawing/2014/main" id="{AA3AF84D-512F-40FE-C4F6-DD87BD76648D}"/>
              </a:ext>
            </a:extLst>
          </p:cNvPr>
          <p:cNvGrpSpPr/>
          <p:nvPr/>
        </p:nvGrpSpPr>
        <p:grpSpPr>
          <a:xfrm>
            <a:off x="7766997" y="4302742"/>
            <a:ext cx="384194" cy="379069"/>
            <a:chOff x="6720325" y="4064836"/>
            <a:chExt cx="443418" cy="443418"/>
          </a:xfrm>
        </p:grpSpPr>
        <p:sp>
          <p:nvSpPr>
            <p:cNvPr id="67" name="Freeform: Shape 66">
              <a:extLst>
                <a:ext uri="{FF2B5EF4-FFF2-40B4-BE49-F238E27FC236}">
                  <a16:creationId xmlns:a16="http://schemas.microsoft.com/office/drawing/2014/main" id="{C24BE27B-62B4-3F18-8D60-9B68BDC0A1FA}"/>
                </a:ext>
              </a:extLst>
            </p:cNvPr>
            <p:cNvSpPr/>
            <p:nvPr/>
          </p:nvSpPr>
          <p:spPr>
            <a:xfrm>
              <a:off x="6720325" y="4064836"/>
              <a:ext cx="443418" cy="443418"/>
            </a:xfrm>
            <a:custGeom>
              <a:avLst/>
              <a:gdLst>
                <a:gd name="connsiteX0" fmla="*/ 221709 w 443418"/>
                <a:gd name="connsiteY0" fmla="*/ 35007 h 443418"/>
                <a:gd name="connsiteX1" fmla="*/ 35007 w 443418"/>
                <a:gd name="connsiteY1" fmla="*/ 221709 h 443418"/>
                <a:gd name="connsiteX2" fmla="*/ 221709 w 443418"/>
                <a:gd name="connsiteY2" fmla="*/ 408411 h 443418"/>
                <a:gd name="connsiteX3" fmla="*/ 408411 w 443418"/>
                <a:gd name="connsiteY3" fmla="*/ 221709 h 443418"/>
                <a:gd name="connsiteX4" fmla="*/ 221709 w 443418"/>
                <a:gd name="connsiteY4" fmla="*/ 35007 h 443418"/>
                <a:gd name="connsiteX5" fmla="*/ 221709 w 443418"/>
                <a:gd name="connsiteY5" fmla="*/ 443418 h 443418"/>
                <a:gd name="connsiteX6" fmla="*/ 0 w 443418"/>
                <a:gd name="connsiteY6" fmla="*/ 221709 h 443418"/>
                <a:gd name="connsiteX7" fmla="*/ 221709 w 443418"/>
                <a:gd name="connsiteY7" fmla="*/ 0 h 443418"/>
                <a:gd name="connsiteX8" fmla="*/ 443418 w 443418"/>
                <a:gd name="connsiteY8" fmla="*/ 221709 h 443418"/>
                <a:gd name="connsiteX9" fmla="*/ 221709 w 443418"/>
                <a:gd name="connsiteY9" fmla="*/ 443418 h 4434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43418" h="443418">
                  <a:moveTo>
                    <a:pt x="221709" y="35007"/>
                  </a:moveTo>
                  <a:cubicBezTo>
                    <a:pt x="118439" y="35007"/>
                    <a:pt x="35007" y="118439"/>
                    <a:pt x="35007" y="221709"/>
                  </a:cubicBezTo>
                  <a:cubicBezTo>
                    <a:pt x="35007" y="324979"/>
                    <a:pt x="118439" y="408411"/>
                    <a:pt x="221709" y="408411"/>
                  </a:cubicBezTo>
                  <a:cubicBezTo>
                    <a:pt x="324979" y="408411"/>
                    <a:pt x="408411" y="324979"/>
                    <a:pt x="408411" y="221709"/>
                  </a:cubicBezTo>
                  <a:cubicBezTo>
                    <a:pt x="408411" y="118439"/>
                    <a:pt x="324979" y="35007"/>
                    <a:pt x="221709" y="35007"/>
                  </a:cubicBezTo>
                  <a:close/>
                  <a:moveTo>
                    <a:pt x="221709" y="443418"/>
                  </a:moveTo>
                  <a:cubicBezTo>
                    <a:pt x="99186" y="443418"/>
                    <a:pt x="0" y="344232"/>
                    <a:pt x="0" y="221709"/>
                  </a:cubicBezTo>
                  <a:cubicBezTo>
                    <a:pt x="0" y="99186"/>
                    <a:pt x="99186" y="0"/>
                    <a:pt x="221709" y="0"/>
                  </a:cubicBezTo>
                  <a:cubicBezTo>
                    <a:pt x="344232" y="0"/>
                    <a:pt x="443418" y="99186"/>
                    <a:pt x="443418" y="221709"/>
                  </a:cubicBezTo>
                  <a:cubicBezTo>
                    <a:pt x="443418" y="344232"/>
                    <a:pt x="344232" y="443418"/>
                    <a:pt x="221709" y="443418"/>
                  </a:cubicBezTo>
                  <a:close/>
                </a:path>
              </a:pathLst>
            </a:custGeom>
            <a:solidFill>
              <a:srgbClr val="333F48"/>
            </a:solidFill>
            <a:ln w="5755" cap="flat">
              <a:noFill/>
              <a:prstDash val="solid"/>
              <a:miter/>
            </a:ln>
          </p:spPr>
          <p:txBody>
            <a:bodyPr rtlCol="0" anchor="ctr"/>
            <a:lstStyle/>
            <a:p>
              <a:endParaRPr lang="en-US">
                <a:latin typeface="+mj-lt"/>
              </a:endParaRPr>
            </a:p>
          </p:txBody>
        </p:sp>
        <p:sp>
          <p:nvSpPr>
            <p:cNvPr id="68" name="Freeform: Shape 67">
              <a:extLst>
                <a:ext uri="{FF2B5EF4-FFF2-40B4-BE49-F238E27FC236}">
                  <a16:creationId xmlns:a16="http://schemas.microsoft.com/office/drawing/2014/main" id="{ABC19E6B-EE94-4976-5278-D4CCA7D02F30}"/>
                </a:ext>
              </a:extLst>
            </p:cNvPr>
            <p:cNvSpPr/>
            <p:nvPr/>
          </p:nvSpPr>
          <p:spPr>
            <a:xfrm>
              <a:off x="6802007" y="4146518"/>
              <a:ext cx="280053" cy="280053"/>
            </a:xfrm>
            <a:custGeom>
              <a:avLst/>
              <a:gdLst>
                <a:gd name="connsiteX0" fmla="*/ 256716 w 280053"/>
                <a:gd name="connsiteY0" fmla="*/ 93351 h 280053"/>
                <a:gd name="connsiteX1" fmla="*/ 186702 w 280053"/>
                <a:gd name="connsiteY1" fmla="*/ 93351 h 280053"/>
                <a:gd name="connsiteX2" fmla="*/ 186702 w 280053"/>
                <a:gd name="connsiteY2" fmla="*/ 23338 h 280053"/>
                <a:gd name="connsiteX3" fmla="*/ 163365 w 280053"/>
                <a:gd name="connsiteY3" fmla="*/ 0 h 280053"/>
                <a:gd name="connsiteX4" fmla="*/ 116689 w 280053"/>
                <a:gd name="connsiteY4" fmla="*/ 0 h 280053"/>
                <a:gd name="connsiteX5" fmla="*/ 93351 w 280053"/>
                <a:gd name="connsiteY5" fmla="*/ 23338 h 280053"/>
                <a:gd name="connsiteX6" fmla="*/ 93351 w 280053"/>
                <a:gd name="connsiteY6" fmla="*/ 93351 h 280053"/>
                <a:gd name="connsiteX7" fmla="*/ 23338 w 280053"/>
                <a:gd name="connsiteY7" fmla="*/ 93351 h 280053"/>
                <a:gd name="connsiteX8" fmla="*/ 0 w 280053"/>
                <a:gd name="connsiteY8" fmla="*/ 116689 h 280053"/>
                <a:gd name="connsiteX9" fmla="*/ 0 w 280053"/>
                <a:gd name="connsiteY9" fmla="*/ 163365 h 280053"/>
                <a:gd name="connsiteX10" fmla="*/ 23338 w 280053"/>
                <a:gd name="connsiteY10" fmla="*/ 186702 h 280053"/>
                <a:gd name="connsiteX11" fmla="*/ 93351 w 280053"/>
                <a:gd name="connsiteY11" fmla="*/ 186702 h 280053"/>
                <a:gd name="connsiteX12" fmla="*/ 93351 w 280053"/>
                <a:gd name="connsiteY12" fmla="*/ 256716 h 280053"/>
                <a:gd name="connsiteX13" fmla="*/ 116689 w 280053"/>
                <a:gd name="connsiteY13" fmla="*/ 280054 h 280053"/>
                <a:gd name="connsiteX14" fmla="*/ 163365 w 280053"/>
                <a:gd name="connsiteY14" fmla="*/ 280054 h 280053"/>
                <a:gd name="connsiteX15" fmla="*/ 186702 w 280053"/>
                <a:gd name="connsiteY15" fmla="*/ 256716 h 280053"/>
                <a:gd name="connsiteX16" fmla="*/ 186702 w 280053"/>
                <a:gd name="connsiteY16" fmla="*/ 186702 h 280053"/>
                <a:gd name="connsiteX17" fmla="*/ 256716 w 280053"/>
                <a:gd name="connsiteY17" fmla="*/ 186702 h 280053"/>
                <a:gd name="connsiteX18" fmla="*/ 280054 w 280053"/>
                <a:gd name="connsiteY18" fmla="*/ 163365 h 280053"/>
                <a:gd name="connsiteX19" fmla="*/ 280054 w 280053"/>
                <a:gd name="connsiteY19" fmla="*/ 116689 h 280053"/>
                <a:gd name="connsiteX20" fmla="*/ 256716 w 280053"/>
                <a:gd name="connsiteY20" fmla="*/ 93351 h 2800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280053" h="280053">
                  <a:moveTo>
                    <a:pt x="256716" y="93351"/>
                  </a:moveTo>
                  <a:lnTo>
                    <a:pt x="186702" y="93351"/>
                  </a:lnTo>
                  <a:lnTo>
                    <a:pt x="186702" y="23338"/>
                  </a:lnTo>
                  <a:cubicBezTo>
                    <a:pt x="186702" y="10502"/>
                    <a:pt x="176200" y="0"/>
                    <a:pt x="163365" y="0"/>
                  </a:cubicBezTo>
                  <a:lnTo>
                    <a:pt x="116689" y="0"/>
                  </a:lnTo>
                  <a:cubicBezTo>
                    <a:pt x="103853" y="0"/>
                    <a:pt x="93351" y="10502"/>
                    <a:pt x="93351" y="23338"/>
                  </a:cubicBezTo>
                  <a:lnTo>
                    <a:pt x="93351" y="93351"/>
                  </a:lnTo>
                  <a:lnTo>
                    <a:pt x="23338" y="93351"/>
                  </a:lnTo>
                  <a:cubicBezTo>
                    <a:pt x="10502" y="93351"/>
                    <a:pt x="0" y="103853"/>
                    <a:pt x="0" y="116689"/>
                  </a:cubicBezTo>
                  <a:lnTo>
                    <a:pt x="0" y="163365"/>
                  </a:lnTo>
                  <a:cubicBezTo>
                    <a:pt x="0" y="176200"/>
                    <a:pt x="10502" y="186702"/>
                    <a:pt x="23338" y="186702"/>
                  </a:cubicBezTo>
                  <a:lnTo>
                    <a:pt x="93351" y="186702"/>
                  </a:lnTo>
                  <a:lnTo>
                    <a:pt x="93351" y="256716"/>
                  </a:lnTo>
                  <a:cubicBezTo>
                    <a:pt x="93351" y="269551"/>
                    <a:pt x="103853" y="280054"/>
                    <a:pt x="116689" y="280054"/>
                  </a:cubicBezTo>
                  <a:lnTo>
                    <a:pt x="163365" y="280054"/>
                  </a:lnTo>
                  <a:cubicBezTo>
                    <a:pt x="176200" y="280054"/>
                    <a:pt x="186702" y="269551"/>
                    <a:pt x="186702" y="256716"/>
                  </a:cubicBezTo>
                  <a:lnTo>
                    <a:pt x="186702" y="186702"/>
                  </a:lnTo>
                  <a:lnTo>
                    <a:pt x="256716" y="186702"/>
                  </a:lnTo>
                  <a:cubicBezTo>
                    <a:pt x="269551" y="186702"/>
                    <a:pt x="280054" y="176200"/>
                    <a:pt x="280054" y="163365"/>
                  </a:cubicBezTo>
                  <a:lnTo>
                    <a:pt x="280054" y="116689"/>
                  </a:lnTo>
                  <a:cubicBezTo>
                    <a:pt x="280054" y="103853"/>
                    <a:pt x="269551" y="93351"/>
                    <a:pt x="256716" y="93351"/>
                  </a:cubicBezTo>
                  <a:close/>
                </a:path>
              </a:pathLst>
            </a:custGeom>
            <a:solidFill>
              <a:srgbClr val="8FB989"/>
            </a:solidFill>
            <a:ln w="19050" cap="flat">
              <a:solidFill>
                <a:srgbClr val="333F48"/>
              </a:solidFill>
              <a:prstDash val="solid"/>
              <a:miter/>
            </a:ln>
          </p:spPr>
          <p:txBody>
            <a:bodyPr rtlCol="0" anchor="ctr"/>
            <a:lstStyle/>
            <a:p>
              <a:endParaRPr lang="en-US">
                <a:latin typeface="+mj-lt"/>
              </a:endParaRPr>
            </a:p>
          </p:txBody>
        </p:sp>
      </p:grpSp>
      <p:sp>
        <p:nvSpPr>
          <p:cNvPr id="69" name="TextBox 68">
            <a:extLst>
              <a:ext uri="{FF2B5EF4-FFF2-40B4-BE49-F238E27FC236}">
                <a16:creationId xmlns:a16="http://schemas.microsoft.com/office/drawing/2014/main" id="{BF352C02-C6D0-F557-A0E5-F6B2DEFBEAB5}"/>
              </a:ext>
            </a:extLst>
          </p:cNvPr>
          <p:cNvSpPr txBox="1"/>
          <p:nvPr/>
        </p:nvSpPr>
        <p:spPr>
          <a:xfrm>
            <a:off x="3021840" y="4800649"/>
            <a:ext cx="1718663" cy="738664"/>
          </a:xfrm>
          <a:prstGeom prst="rect">
            <a:avLst/>
          </a:prstGeom>
          <a:noFill/>
        </p:spPr>
        <p:txBody>
          <a:bodyPr wrap="square" rtlCol="0" anchor="t">
            <a:spAutoFit/>
          </a:bodyPr>
          <a:lstStyle/>
          <a:p>
            <a:pPr algn="ctr"/>
            <a:r>
              <a:rPr lang="en-US" sz="1400" dirty="0">
                <a:latin typeface="+mj-lt"/>
              </a:rPr>
              <a:t>Alternative investments</a:t>
            </a:r>
          </a:p>
          <a:p>
            <a:pPr algn="ctr"/>
            <a:endParaRPr lang="en-US" sz="1400" dirty="0">
              <a:latin typeface="+mj-lt"/>
            </a:endParaRPr>
          </a:p>
        </p:txBody>
      </p:sp>
      <p:cxnSp>
        <p:nvCxnSpPr>
          <p:cNvPr id="70" name="Straight Connector 69">
            <a:extLst>
              <a:ext uri="{FF2B5EF4-FFF2-40B4-BE49-F238E27FC236}">
                <a16:creationId xmlns:a16="http://schemas.microsoft.com/office/drawing/2014/main" id="{ED1FA3DB-3794-B5BA-E0F2-39F7D4E7C9CB}"/>
              </a:ext>
            </a:extLst>
          </p:cNvPr>
          <p:cNvCxnSpPr>
            <a:cxnSpLocks/>
          </p:cNvCxnSpPr>
          <p:nvPr/>
        </p:nvCxnSpPr>
        <p:spPr bwMode="auto">
          <a:xfrm>
            <a:off x="2828663" y="4113142"/>
            <a:ext cx="0" cy="1178261"/>
          </a:xfrm>
          <a:prstGeom prst="line">
            <a:avLst/>
          </a:prstGeom>
          <a:solidFill>
            <a:schemeClr val="hlink"/>
          </a:solidFill>
          <a:ln w="12700" cap="rnd" cmpd="sng" algn="ctr">
            <a:solidFill>
              <a:srgbClr val="858C91"/>
            </a:solidFill>
            <a:prstDash val="sysDot"/>
            <a:round/>
            <a:headEnd type="none" w="med" len="med"/>
            <a:tailEnd type="none" w="med" len="med"/>
          </a:ln>
          <a:effectLst/>
        </p:spPr>
      </p:cxnSp>
      <p:grpSp>
        <p:nvGrpSpPr>
          <p:cNvPr id="71" name="Group 70">
            <a:extLst>
              <a:ext uri="{FF2B5EF4-FFF2-40B4-BE49-F238E27FC236}">
                <a16:creationId xmlns:a16="http://schemas.microsoft.com/office/drawing/2014/main" id="{3DA3437B-1464-2B3D-FF7F-8DFF6635B9C9}"/>
              </a:ext>
            </a:extLst>
          </p:cNvPr>
          <p:cNvGrpSpPr/>
          <p:nvPr/>
        </p:nvGrpSpPr>
        <p:grpSpPr>
          <a:xfrm>
            <a:off x="5784965" y="4225898"/>
            <a:ext cx="441025" cy="412833"/>
            <a:chOff x="5600240" y="3869262"/>
            <a:chExt cx="723900" cy="685800"/>
          </a:xfrm>
        </p:grpSpPr>
        <p:sp>
          <p:nvSpPr>
            <p:cNvPr id="72" name="Isosceles Triangle 71">
              <a:extLst>
                <a:ext uri="{FF2B5EF4-FFF2-40B4-BE49-F238E27FC236}">
                  <a16:creationId xmlns:a16="http://schemas.microsoft.com/office/drawing/2014/main" id="{3E5567BC-8331-1B6F-DFD8-D23527D16200}"/>
                </a:ext>
              </a:extLst>
            </p:cNvPr>
            <p:cNvSpPr/>
            <p:nvPr/>
          </p:nvSpPr>
          <p:spPr bwMode="auto">
            <a:xfrm>
              <a:off x="5621685" y="3872574"/>
              <a:ext cx="668545" cy="209282"/>
            </a:xfrm>
            <a:prstGeom prst="triangle">
              <a:avLst/>
            </a:prstGeom>
            <a:solidFill>
              <a:srgbClr val="8FB989"/>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a:ln>
                  <a:noFill/>
                </a:ln>
                <a:solidFill>
                  <a:schemeClr val="tx1"/>
                </a:solidFill>
                <a:effectLst/>
                <a:latin typeface="Arial" charset="0"/>
                <a:ea typeface="ＭＳ Ｐゴシック" charset="-128"/>
              </a:endParaRPr>
            </a:p>
          </p:txBody>
        </p:sp>
        <p:grpSp>
          <p:nvGrpSpPr>
            <p:cNvPr id="73" name="Group 72">
              <a:extLst>
                <a:ext uri="{FF2B5EF4-FFF2-40B4-BE49-F238E27FC236}">
                  <a16:creationId xmlns:a16="http://schemas.microsoft.com/office/drawing/2014/main" id="{ED1183A5-06A1-B8B6-881F-616648016103}"/>
                </a:ext>
              </a:extLst>
            </p:cNvPr>
            <p:cNvGrpSpPr/>
            <p:nvPr/>
          </p:nvGrpSpPr>
          <p:grpSpPr>
            <a:xfrm>
              <a:off x="5600240" y="3869262"/>
              <a:ext cx="723900" cy="685800"/>
              <a:chOff x="5600240" y="3869262"/>
              <a:chExt cx="723900" cy="685800"/>
            </a:xfrm>
          </p:grpSpPr>
          <p:sp>
            <p:nvSpPr>
              <p:cNvPr id="74" name="Freeform: Shape 73">
                <a:extLst>
                  <a:ext uri="{FF2B5EF4-FFF2-40B4-BE49-F238E27FC236}">
                    <a16:creationId xmlns:a16="http://schemas.microsoft.com/office/drawing/2014/main" id="{C584E1B0-EC77-E6A5-10CA-C990890AEA3D}"/>
                  </a:ext>
                </a:extLst>
              </p:cNvPr>
              <p:cNvSpPr/>
              <p:nvPr/>
            </p:nvSpPr>
            <p:spPr>
              <a:xfrm>
                <a:off x="5924090" y="3955044"/>
                <a:ext cx="76200" cy="76200"/>
              </a:xfrm>
              <a:custGeom>
                <a:avLst/>
                <a:gdLst>
                  <a:gd name="connsiteX0" fmla="*/ 38100 w 76200"/>
                  <a:gd name="connsiteY0" fmla="*/ 0 h 76200"/>
                  <a:gd name="connsiteX1" fmla="*/ 0 w 76200"/>
                  <a:gd name="connsiteY1" fmla="*/ 38100 h 76200"/>
                  <a:gd name="connsiteX2" fmla="*/ 38100 w 76200"/>
                  <a:gd name="connsiteY2" fmla="*/ 76200 h 76200"/>
                  <a:gd name="connsiteX3" fmla="*/ 76200 w 76200"/>
                  <a:gd name="connsiteY3" fmla="*/ 38100 h 76200"/>
                  <a:gd name="connsiteX4" fmla="*/ 38100 w 76200"/>
                  <a:gd name="connsiteY4" fmla="*/ 0 h 76200"/>
                  <a:gd name="connsiteX5" fmla="*/ 38100 w 76200"/>
                  <a:gd name="connsiteY5" fmla="*/ 57150 h 76200"/>
                  <a:gd name="connsiteX6" fmla="*/ 19050 w 76200"/>
                  <a:gd name="connsiteY6" fmla="*/ 38100 h 76200"/>
                  <a:gd name="connsiteX7" fmla="*/ 38100 w 76200"/>
                  <a:gd name="connsiteY7" fmla="*/ 19050 h 76200"/>
                  <a:gd name="connsiteX8" fmla="*/ 57150 w 76200"/>
                  <a:gd name="connsiteY8" fmla="*/ 38100 h 76200"/>
                  <a:gd name="connsiteX9" fmla="*/ 38119 w 76200"/>
                  <a:gd name="connsiteY9" fmla="*/ 57169 h 76200"/>
                  <a:gd name="connsiteX10" fmla="*/ 38100 w 76200"/>
                  <a:gd name="connsiteY10" fmla="*/ 57169 h 76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76200" h="76200">
                    <a:moveTo>
                      <a:pt x="38100" y="0"/>
                    </a:moveTo>
                    <a:cubicBezTo>
                      <a:pt x="17058" y="0"/>
                      <a:pt x="0" y="17058"/>
                      <a:pt x="0" y="38100"/>
                    </a:cubicBezTo>
                    <a:cubicBezTo>
                      <a:pt x="0" y="59142"/>
                      <a:pt x="17058" y="76200"/>
                      <a:pt x="38100" y="76200"/>
                    </a:cubicBezTo>
                    <a:cubicBezTo>
                      <a:pt x="59142" y="76200"/>
                      <a:pt x="76200" y="59142"/>
                      <a:pt x="76200" y="38100"/>
                    </a:cubicBezTo>
                    <a:cubicBezTo>
                      <a:pt x="76137" y="17084"/>
                      <a:pt x="59116" y="63"/>
                      <a:pt x="38100" y="0"/>
                    </a:cubicBezTo>
                    <a:close/>
                    <a:moveTo>
                      <a:pt x="38100" y="57150"/>
                    </a:moveTo>
                    <a:cubicBezTo>
                      <a:pt x="27579" y="57150"/>
                      <a:pt x="19050" y="48621"/>
                      <a:pt x="19050" y="38100"/>
                    </a:cubicBezTo>
                    <a:cubicBezTo>
                      <a:pt x="19050" y="27579"/>
                      <a:pt x="27579" y="19050"/>
                      <a:pt x="38100" y="19050"/>
                    </a:cubicBezTo>
                    <a:cubicBezTo>
                      <a:pt x="48621" y="19050"/>
                      <a:pt x="57150" y="27579"/>
                      <a:pt x="57150" y="38100"/>
                    </a:cubicBezTo>
                    <a:cubicBezTo>
                      <a:pt x="57160" y="48621"/>
                      <a:pt x="48640" y="57159"/>
                      <a:pt x="38119" y="57169"/>
                    </a:cubicBezTo>
                    <a:cubicBezTo>
                      <a:pt x="38112" y="57169"/>
                      <a:pt x="38107" y="57169"/>
                      <a:pt x="38100" y="57169"/>
                    </a:cubicBezTo>
                    <a:close/>
                  </a:path>
                </a:pathLst>
              </a:custGeom>
              <a:solidFill>
                <a:schemeClr val="bg2"/>
              </a:solidFill>
              <a:ln w="9525" cap="flat">
                <a:noFill/>
                <a:prstDash val="solid"/>
                <a:miter/>
              </a:ln>
            </p:spPr>
            <p:txBody>
              <a:bodyPr rtlCol="0" anchor="ctr"/>
              <a:lstStyle/>
              <a:p>
                <a:endParaRPr lang="en-US"/>
              </a:p>
            </p:txBody>
          </p:sp>
          <p:sp>
            <p:nvSpPr>
              <p:cNvPr id="75" name="Freeform: Shape 74">
                <a:extLst>
                  <a:ext uri="{FF2B5EF4-FFF2-40B4-BE49-F238E27FC236}">
                    <a16:creationId xmlns:a16="http://schemas.microsoft.com/office/drawing/2014/main" id="{C0CC4F2A-B469-9EA6-0F61-3B0A221E7BDB}"/>
                  </a:ext>
                </a:extLst>
              </p:cNvPr>
              <p:cNvSpPr/>
              <p:nvPr/>
            </p:nvSpPr>
            <p:spPr>
              <a:xfrm>
                <a:off x="5600240" y="3869262"/>
                <a:ext cx="723900" cy="685800"/>
              </a:xfrm>
              <a:custGeom>
                <a:avLst/>
                <a:gdLst>
                  <a:gd name="connsiteX0" fmla="*/ 657225 w 723900"/>
                  <a:gd name="connsiteY0" fmla="*/ 600275 h 685800"/>
                  <a:gd name="connsiteX1" fmla="*/ 657225 w 723900"/>
                  <a:gd name="connsiteY1" fmla="*/ 571500 h 685800"/>
                  <a:gd name="connsiteX2" fmla="*/ 619125 w 723900"/>
                  <a:gd name="connsiteY2" fmla="*/ 571500 h 685800"/>
                  <a:gd name="connsiteX3" fmla="*/ 619125 w 723900"/>
                  <a:gd name="connsiteY3" fmla="*/ 276225 h 685800"/>
                  <a:gd name="connsiteX4" fmla="*/ 657225 w 723900"/>
                  <a:gd name="connsiteY4" fmla="*/ 276225 h 685800"/>
                  <a:gd name="connsiteX5" fmla="*/ 657225 w 723900"/>
                  <a:gd name="connsiteY5" fmla="*/ 228600 h 685800"/>
                  <a:gd name="connsiteX6" fmla="*/ 704850 w 723900"/>
                  <a:gd name="connsiteY6" fmla="*/ 228600 h 685800"/>
                  <a:gd name="connsiteX7" fmla="*/ 704850 w 723900"/>
                  <a:gd name="connsiteY7" fmla="*/ 209550 h 685800"/>
                  <a:gd name="connsiteX8" fmla="*/ 361950 w 723900"/>
                  <a:gd name="connsiteY8" fmla="*/ 0 h 685800"/>
                  <a:gd name="connsiteX9" fmla="*/ 19050 w 723900"/>
                  <a:gd name="connsiteY9" fmla="*/ 209550 h 685800"/>
                  <a:gd name="connsiteX10" fmla="*/ 19050 w 723900"/>
                  <a:gd name="connsiteY10" fmla="*/ 228600 h 685800"/>
                  <a:gd name="connsiteX11" fmla="*/ 66675 w 723900"/>
                  <a:gd name="connsiteY11" fmla="*/ 228600 h 685800"/>
                  <a:gd name="connsiteX12" fmla="*/ 66675 w 723900"/>
                  <a:gd name="connsiteY12" fmla="*/ 276225 h 685800"/>
                  <a:gd name="connsiteX13" fmla="*/ 104775 w 723900"/>
                  <a:gd name="connsiteY13" fmla="*/ 276225 h 685800"/>
                  <a:gd name="connsiteX14" fmla="*/ 104775 w 723900"/>
                  <a:gd name="connsiteY14" fmla="*/ 571500 h 685800"/>
                  <a:gd name="connsiteX15" fmla="*/ 66675 w 723900"/>
                  <a:gd name="connsiteY15" fmla="*/ 571500 h 685800"/>
                  <a:gd name="connsiteX16" fmla="*/ 66675 w 723900"/>
                  <a:gd name="connsiteY16" fmla="*/ 600275 h 685800"/>
                  <a:gd name="connsiteX17" fmla="*/ 0 w 723900"/>
                  <a:gd name="connsiteY17" fmla="*/ 647900 h 685800"/>
                  <a:gd name="connsiteX18" fmla="*/ 0 w 723900"/>
                  <a:gd name="connsiteY18" fmla="*/ 685800 h 685800"/>
                  <a:gd name="connsiteX19" fmla="*/ 723900 w 723900"/>
                  <a:gd name="connsiteY19" fmla="*/ 685800 h 685800"/>
                  <a:gd name="connsiteX20" fmla="*/ 723900 w 723900"/>
                  <a:gd name="connsiteY20" fmla="*/ 647910 h 685800"/>
                  <a:gd name="connsiteX21" fmla="*/ 600075 w 723900"/>
                  <a:gd name="connsiteY21" fmla="*/ 571500 h 685800"/>
                  <a:gd name="connsiteX22" fmla="*/ 581025 w 723900"/>
                  <a:gd name="connsiteY22" fmla="*/ 571500 h 685800"/>
                  <a:gd name="connsiteX23" fmla="*/ 581025 w 723900"/>
                  <a:gd name="connsiteY23" fmla="*/ 276225 h 685800"/>
                  <a:gd name="connsiteX24" fmla="*/ 600075 w 723900"/>
                  <a:gd name="connsiteY24" fmla="*/ 276225 h 685800"/>
                  <a:gd name="connsiteX25" fmla="*/ 161925 w 723900"/>
                  <a:gd name="connsiteY25" fmla="*/ 276225 h 685800"/>
                  <a:gd name="connsiteX26" fmla="*/ 219075 w 723900"/>
                  <a:gd name="connsiteY26" fmla="*/ 276225 h 685800"/>
                  <a:gd name="connsiteX27" fmla="*/ 219075 w 723900"/>
                  <a:gd name="connsiteY27" fmla="*/ 571500 h 685800"/>
                  <a:gd name="connsiteX28" fmla="*/ 161925 w 723900"/>
                  <a:gd name="connsiteY28" fmla="*/ 571500 h 685800"/>
                  <a:gd name="connsiteX29" fmla="*/ 238125 w 723900"/>
                  <a:gd name="connsiteY29" fmla="*/ 276225 h 685800"/>
                  <a:gd name="connsiteX30" fmla="*/ 257175 w 723900"/>
                  <a:gd name="connsiteY30" fmla="*/ 276225 h 685800"/>
                  <a:gd name="connsiteX31" fmla="*/ 257175 w 723900"/>
                  <a:gd name="connsiteY31" fmla="*/ 571500 h 685800"/>
                  <a:gd name="connsiteX32" fmla="*/ 238125 w 723900"/>
                  <a:gd name="connsiteY32" fmla="*/ 571500 h 685800"/>
                  <a:gd name="connsiteX33" fmla="*/ 276225 w 723900"/>
                  <a:gd name="connsiteY33" fmla="*/ 276225 h 685800"/>
                  <a:gd name="connsiteX34" fmla="*/ 333375 w 723900"/>
                  <a:gd name="connsiteY34" fmla="*/ 276225 h 685800"/>
                  <a:gd name="connsiteX35" fmla="*/ 333375 w 723900"/>
                  <a:gd name="connsiteY35" fmla="*/ 571500 h 685800"/>
                  <a:gd name="connsiteX36" fmla="*/ 276225 w 723900"/>
                  <a:gd name="connsiteY36" fmla="*/ 571500 h 685800"/>
                  <a:gd name="connsiteX37" fmla="*/ 352425 w 723900"/>
                  <a:gd name="connsiteY37" fmla="*/ 276225 h 685800"/>
                  <a:gd name="connsiteX38" fmla="*/ 371475 w 723900"/>
                  <a:gd name="connsiteY38" fmla="*/ 276225 h 685800"/>
                  <a:gd name="connsiteX39" fmla="*/ 371475 w 723900"/>
                  <a:gd name="connsiteY39" fmla="*/ 571500 h 685800"/>
                  <a:gd name="connsiteX40" fmla="*/ 352425 w 723900"/>
                  <a:gd name="connsiteY40" fmla="*/ 571500 h 685800"/>
                  <a:gd name="connsiteX41" fmla="*/ 390525 w 723900"/>
                  <a:gd name="connsiteY41" fmla="*/ 276225 h 685800"/>
                  <a:gd name="connsiteX42" fmla="*/ 447675 w 723900"/>
                  <a:gd name="connsiteY42" fmla="*/ 276225 h 685800"/>
                  <a:gd name="connsiteX43" fmla="*/ 447675 w 723900"/>
                  <a:gd name="connsiteY43" fmla="*/ 571500 h 685800"/>
                  <a:gd name="connsiteX44" fmla="*/ 390525 w 723900"/>
                  <a:gd name="connsiteY44" fmla="*/ 571500 h 685800"/>
                  <a:gd name="connsiteX45" fmla="*/ 466725 w 723900"/>
                  <a:gd name="connsiteY45" fmla="*/ 276225 h 685800"/>
                  <a:gd name="connsiteX46" fmla="*/ 485775 w 723900"/>
                  <a:gd name="connsiteY46" fmla="*/ 276225 h 685800"/>
                  <a:gd name="connsiteX47" fmla="*/ 485775 w 723900"/>
                  <a:gd name="connsiteY47" fmla="*/ 571500 h 685800"/>
                  <a:gd name="connsiteX48" fmla="*/ 466725 w 723900"/>
                  <a:gd name="connsiteY48" fmla="*/ 571500 h 685800"/>
                  <a:gd name="connsiteX49" fmla="*/ 504825 w 723900"/>
                  <a:gd name="connsiteY49" fmla="*/ 276225 h 685800"/>
                  <a:gd name="connsiteX50" fmla="*/ 561975 w 723900"/>
                  <a:gd name="connsiteY50" fmla="*/ 276225 h 685800"/>
                  <a:gd name="connsiteX51" fmla="*/ 561975 w 723900"/>
                  <a:gd name="connsiteY51" fmla="*/ 571500 h 685800"/>
                  <a:gd name="connsiteX52" fmla="*/ 504825 w 723900"/>
                  <a:gd name="connsiteY52" fmla="*/ 571500 h 685800"/>
                  <a:gd name="connsiteX53" fmla="*/ 55874 w 723900"/>
                  <a:gd name="connsiteY53" fmla="*/ 209369 h 685800"/>
                  <a:gd name="connsiteX54" fmla="*/ 361950 w 723900"/>
                  <a:gd name="connsiteY54" fmla="*/ 22355 h 685800"/>
                  <a:gd name="connsiteX55" fmla="*/ 668026 w 723900"/>
                  <a:gd name="connsiteY55" fmla="*/ 209369 h 685800"/>
                  <a:gd name="connsiteX56" fmla="*/ 668087 w 723900"/>
                  <a:gd name="connsiteY56" fmla="*/ 209489 h 685800"/>
                  <a:gd name="connsiteX57" fmla="*/ 668026 w 723900"/>
                  <a:gd name="connsiteY57" fmla="*/ 209550 h 685800"/>
                  <a:gd name="connsiteX58" fmla="*/ 55931 w 723900"/>
                  <a:gd name="connsiteY58" fmla="*/ 209550 h 685800"/>
                  <a:gd name="connsiteX59" fmla="*/ 55840 w 723900"/>
                  <a:gd name="connsiteY59" fmla="*/ 209432 h 685800"/>
                  <a:gd name="connsiteX60" fmla="*/ 55874 w 723900"/>
                  <a:gd name="connsiteY60" fmla="*/ 209369 h 685800"/>
                  <a:gd name="connsiteX61" fmla="*/ 85725 w 723900"/>
                  <a:gd name="connsiteY61" fmla="*/ 228600 h 685800"/>
                  <a:gd name="connsiteX62" fmla="*/ 638175 w 723900"/>
                  <a:gd name="connsiteY62" fmla="*/ 228600 h 685800"/>
                  <a:gd name="connsiteX63" fmla="*/ 638175 w 723900"/>
                  <a:gd name="connsiteY63" fmla="*/ 257175 h 685800"/>
                  <a:gd name="connsiteX64" fmla="*/ 85725 w 723900"/>
                  <a:gd name="connsiteY64" fmla="*/ 257175 h 685800"/>
                  <a:gd name="connsiteX65" fmla="*/ 123825 w 723900"/>
                  <a:gd name="connsiteY65" fmla="*/ 276225 h 685800"/>
                  <a:gd name="connsiteX66" fmla="*/ 142875 w 723900"/>
                  <a:gd name="connsiteY66" fmla="*/ 276225 h 685800"/>
                  <a:gd name="connsiteX67" fmla="*/ 142875 w 723900"/>
                  <a:gd name="connsiteY67" fmla="*/ 571500 h 685800"/>
                  <a:gd name="connsiteX68" fmla="*/ 123825 w 723900"/>
                  <a:gd name="connsiteY68" fmla="*/ 571500 h 685800"/>
                  <a:gd name="connsiteX69" fmla="*/ 85725 w 723900"/>
                  <a:gd name="connsiteY69" fmla="*/ 610076 h 685800"/>
                  <a:gd name="connsiteX70" fmla="*/ 85725 w 723900"/>
                  <a:gd name="connsiteY70" fmla="*/ 590550 h 685800"/>
                  <a:gd name="connsiteX71" fmla="*/ 638175 w 723900"/>
                  <a:gd name="connsiteY71" fmla="*/ 590550 h 685800"/>
                  <a:gd name="connsiteX72" fmla="*/ 638175 w 723900"/>
                  <a:gd name="connsiteY72" fmla="*/ 610076 h 685800"/>
                  <a:gd name="connsiteX73" fmla="*/ 646147 w 723900"/>
                  <a:gd name="connsiteY73" fmla="*/ 615791 h 685800"/>
                  <a:gd name="connsiteX74" fmla="*/ 650834 w 723900"/>
                  <a:gd name="connsiteY74" fmla="*/ 619144 h 685800"/>
                  <a:gd name="connsiteX75" fmla="*/ 73066 w 723900"/>
                  <a:gd name="connsiteY75" fmla="*/ 619144 h 685800"/>
                  <a:gd name="connsiteX76" fmla="*/ 77762 w 723900"/>
                  <a:gd name="connsiteY76" fmla="*/ 615791 h 685800"/>
                  <a:gd name="connsiteX77" fmla="*/ 704850 w 723900"/>
                  <a:gd name="connsiteY77" fmla="*/ 666750 h 685800"/>
                  <a:gd name="connsiteX78" fmla="*/ 19050 w 723900"/>
                  <a:gd name="connsiteY78" fmla="*/ 666750 h 685800"/>
                  <a:gd name="connsiteX79" fmla="*/ 19050 w 723900"/>
                  <a:gd name="connsiteY79" fmla="*/ 657720 h 685800"/>
                  <a:gd name="connsiteX80" fmla="*/ 46396 w 723900"/>
                  <a:gd name="connsiteY80" fmla="*/ 638175 h 685800"/>
                  <a:gd name="connsiteX81" fmla="*/ 677551 w 723900"/>
                  <a:gd name="connsiteY81" fmla="*/ 638175 h 685800"/>
                  <a:gd name="connsiteX82" fmla="*/ 704850 w 723900"/>
                  <a:gd name="connsiteY82" fmla="*/ 657720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Lst>
                <a:rect l="l" t="t" r="r" b="b"/>
                <a:pathLst>
                  <a:path w="723900" h="685800">
                    <a:moveTo>
                      <a:pt x="657225" y="600275"/>
                    </a:moveTo>
                    <a:lnTo>
                      <a:pt x="657225" y="571500"/>
                    </a:lnTo>
                    <a:lnTo>
                      <a:pt x="619125" y="571500"/>
                    </a:lnTo>
                    <a:lnTo>
                      <a:pt x="619125" y="276225"/>
                    </a:lnTo>
                    <a:lnTo>
                      <a:pt x="657225" y="276225"/>
                    </a:lnTo>
                    <a:lnTo>
                      <a:pt x="657225" y="228600"/>
                    </a:lnTo>
                    <a:lnTo>
                      <a:pt x="704850" y="228600"/>
                    </a:lnTo>
                    <a:lnTo>
                      <a:pt x="704850" y="209550"/>
                    </a:lnTo>
                    <a:lnTo>
                      <a:pt x="361950" y="0"/>
                    </a:lnTo>
                    <a:lnTo>
                      <a:pt x="19050" y="209550"/>
                    </a:lnTo>
                    <a:lnTo>
                      <a:pt x="19050" y="228600"/>
                    </a:lnTo>
                    <a:lnTo>
                      <a:pt x="66675" y="228600"/>
                    </a:lnTo>
                    <a:lnTo>
                      <a:pt x="66675" y="276225"/>
                    </a:lnTo>
                    <a:lnTo>
                      <a:pt x="104775" y="276225"/>
                    </a:lnTo>
                    <a:lnTo>
                      <a:pt x="104775" y="571500"/>
                    </a:lnTo>
                    <a:lnTo>
                      <a:pt x="66675" y="571500"/>
                    </a:lnTo>
                    <a:lnTo>
                      <a:pt x="66675" y="600275"/>
                    </a:lnTo>
                    <a:lnTo>
                      <a:pt x="0" y="647900"/>
                    </a:lnTo>
                    <a:lnTo>
                      <a:pt x="0" y="685800"/>
                    </a:lnTo>
                    <a:lnTo>
                      <a:pt x="723900" y="685800"/>
                    </a:lnTo>
                    <a:lnTo>
                      <a:pt x="723900" y="647910"/>
                    </a:lnTo>
                    <a:close/>
                    <a:moveTo>
                      <a:pt x="600075" y="571500"/>
                    </a:moveTo>
                    <a:lnTo>
                      <a:pt x="581025" y="571500"/>
                    </a:lnTo>
                    <a:lnTo>
                      <a:pt x="581025" y="276225"/>
                    </a:lnTo>
                    <a:lnTo>
                      <a:pt x="600075" y="276225"/>
                    </a:lnTo>
                    <a:close/>
                    <a:moveTo>
                      <a:pt x="161925" y="276225"/>
                    </a:moveTo>
                    <a:lnTo>
                      <a:pt x="219075" y="276225"/>
                    </a:lnTo>
                    <a:lnTo>
                      <a:pt x="219075" y="571500"/>
                    </a:lnTo>
                    <a:lnTo>
                      <a:pt x="161925" y="571500"/>
                    </a:lnTo>
                    <a:close/>
                    <a:moveTo>
                      <a:pt x="238125" y="276225"/>
                    </a:moveTo>
                    <a:lnTo>
                      <a:pt x="257175" y="276225"/>
                    </a:lnTo>
                    <a:lnTo>
                      <a:pt x="257175" y="571500"/>
                    </a:lnTo>
                    <a:lnTo>
                      <a:pt x="238125" y="571500"/>
                    </a:lnTo>
                    <a:close/>
                    <a:moveTo>
                      <a:pt x="276225" y="276225"/>
                    </a:moveTo>
                    <a:lnTo>
                      <a:pt x="333375" y="276225"/>
                    </a:lnTo>
                    <a:lnTo>
                      <a:pt x="333375" y="571500"/>
                    </a:lnTo>
                    <a:lnTo>
                      <a:pt x="276225" y="571500"/>
                    </a:lnTo>
                    <a:close/>
                    <a:moveTo>
                      <a:pt x="352425" y="276225"/>
                    </a:moveTo>
                    <a:lnTo>
                      <a:pt x="371475" y="276225"/>
                    </a:lnTo>
                    <a:lnTo>
                      <a:pt x="371475" y="571500"/>
                    </a:lnTo>
                    <a:lnTo>
                      <a:pt x="352425" y="571500"/>
                    </a:lnTo>
                    <a:close/>
                    <a:moveTo>
                      <a:pt x="390525" y="276225"/>
                    </a:moveTo>
                    <a:lnTo>
                      <a:pt x="447675" y="276225"/>
                    </a:lnTo>
                    <a:lnTo>
                      <a:pt x="447675" y="571500"/>
                    </a:lnTo>
                    <a:lnTo>
                      <a:pt x="390525" y="571500"/>
                    </a:lnTo>
                    <a:close/>
                    <a:moveTo>
                      <a:pt x="466725" y="276225"/>
                    </a:moveTo>
                    <a:lnTo>
                      <a:pt x="485775" y="276225"/>
                    </a:lnTo>
                    <a:lnTo>
                      <a:pt x="485775" y="571500"/>
                    </a:lnTo>
                    <a:lnTo>
                      <a:pt x="466725" y="571500"/>
                    </a:lnTo>
                    <a:close/>
                    <a:moveTo>
                      <a:pt x="504825" y="276225"/>
                    </a:moveTo>
                    <a:lnTo>
                      <a:pt x="561975" y="276225"/>
                    </a:lnTo>
                    <a:lnTo>
                      <a:pt x="561975" y="571500"/>
                    </a:lnTo>
                    <a:lnTo>
                      <a:pt x="504825" y="571500"/>
                    </a:lnTo>
                    <a:close/>
                    <a:moveTo>
                      <a:pt x="55874" y="209369"/>
                    </a:moveTo>
                    <a:lnTo>
                      <a:pt x="361950" y="22355"/>
                    </a:lnTo>
                    <a:lnTo>
                      <a:pt x="668026" y="209369"/>
                    </a:lnTo>
                    <a:cubicBezTo>
                      <a:pt x="668077" y="209385"/>
                      <a:pt x="668104" y="209440"/>
                      <a:pt x="668087" y="209489"/>
                    </a:cubicBezTo>
                    <a:cubicBezTo>
                      <a:pt x="668078" y="209518"/>
                      <a:pt x="668055" y="209540"/>
                      <a:pt x="668026" y="209550"/>
                    </a:cubicBezTo>
                    <a:lnTo>
                      <a:pt x="55931" y="209550"/>
                    </a:lnTo>
                    <a:cubicBezTo>
                      <a:pt x="55874" y="209542"/>
                      <a:pt x="55833" y="209490"/>
                      <a:pt x="55840" y="209432"/>
                    </a:cubicBezTo>
                    <a:cubicBezTo>
                      <a:pt x="55844" y="209408"/>
                      <a:pt x="55856" y="209385"/>
                      <a:pt x="55874" y="209369"/>
                    </a:cubicBezTo>
                    <a:close/>
                    <a:moveTo>
                      <a:pt x="85725" y="228600"/>
                    </a:moveTo>
                    <a:lnTo>
                      <a:pt x="638175" y="228600"/>
                    </a:lnTo>
                    <a:lnTo>
                      <a:pt x="638175" y="257175"/>
                    </a:lnTo>
                    <a:lnTo>
                      <a:pt x="85725" y="257175"/>
                    </a:lnTo>
                    <a:close/>
                    <a:moveTo>
                      <a:pt x="123825" y="276225"/>
                    </a:moveTo>
                    <a:lnTo>
                      <a:pt x="142875" y="276225"/>
                    </a:lnTo>
                    <a:lnTo>
                      <a:pt x="142875" y="571500"/>
                    </a:lnTo>
                    <a:lnTo>
                      <a:pt x="123825" y="571500"/>
                    </a:lnTo>
                    <a:close/>
                    <a:moveTo>
                      <a:pt x="85725" y="610076"/>
                    </a:moveTo>
                    <a:lnTo>
                      <a:pt x="85725" y="590550"/>
                    </a:lnTo>
                    <a:lnTo>
                      <a:pt x="638175" y="590550"/>
                    </a:lnTo>
                    <a:lnTo>
                      <a:pt x="638175" y="610076"/>
                    </a:lnTo>
                    <a:lnTo>
                      <a:pt x="646147" y="615791"/>
                    </a:lnTo>
                    <a:lnTo>
                      <a:pt x="650834" y="619144"/>
                    </a:lnTo>
                    <a:lnTo>
                      <a:pt x="73066" y="619144"/>
                    </a:lnTo>
                    <a:lnTo>
                      <a:pt x="77762" y="615791"/>
                    </a:lnTo>
                    <a:close/>
                    <a:moveTo>
                      <a:pt x="704850" y="666750"/>
                    </a:moveTo>
                    <a:lnTo>
                      <a:pt x="19050" y="666750"/>
                    </a:lnTo>
                    <a:lnTo>
                      <a:pt x="19050" y="657720"/>
                    </a:lnTo>
                    <a:lnTo>
                      <a:pt x="46396" y="638175"/>
                    </a:lnTo>
                    <a:lnTo>
                      <a:pt x="677551" y="638175"/>
                    </a:lnTo>
                    <a:lnTo>
                      <a:pt x="704850" y="657720"/>
                    </a:lnTo>
                    <a:close/>
                  </a:path>
                </a:pathLst>
              </a:custGeom>
              <a:solidFill>
                <a:schemeClr val="bg2"/>
              </a:solidFill>
              <a:ln w="9525" cap="flat">
                <a:noFill/>
                <a:prstDash val="solid"/>
                <a:miter/>
              </a:ln>
            </p:spPr>
            <p:txBody>
              <a:bodyPr rtlCol="0" anchor="ctr"/>
              <a:lstStyle/>
              <a:p>
                <a:endParaRPr lang="en-US" dirty="0"/>
              </a:p>
            </p:txBody>
          </p:sp>
        </p:grpSp>
      </p:grpSp>
      <p:grpSp>
        <p:nvGrpSpPr>
          <p:cNvPr id="76" name="Group 75">
            <a:extLst>
              <a:ext uri="{FF2B5EF4-FFF2-40B4-BE49-F238E27FC236}">
                <a16:creationId xmlns:a16="http://schemas.microsoft.com/office/drawing/2014/main" id="{A99B4C77-EA99-D4AC-DBFE-995C06F53176}"/>
              </a:ext>
            </a:extLst>
          </p:cNvPr>
          <p:cNvGrpSpPr/>
          <p:nvPr/>
        </p:nvGrpSpPr>
        <p:grpSpPr>
          <a:xfrm>
            <a:off x="3553774" y="4149741"/>
            <a:ext cx="558899" cy="538942"/>
            <a:chOff x="-897278" y="2658413"/>
            <a:chExt cx="914400" cy="914400"/>
          </a:xfrm>
        </p:grpSpPr>
        <p:sp>
          <p:nvSpPr>
            <p:cNvPr id="77" name="Rectangle 76">
              <a:extLst>
                <a:ext uri="{FF2B5EF4-FFF2-40B4-BE49-F238E27FC236}">
                  <a16:creationId xmlns:a16="http://schemas.microsoft.com/office/drawing/2014/main" id="{A409A032-F2B4-5BAE-BD4B-14BD60F17E5B}"/>
                </a:ext>
              </a:extLst>
            </p:cNvPr>
            <p:cNvSpPr/>
            <p:nvPr/>
          </p:nvSpPr>
          <p:spPr bwMode="auto">
            <a:xfrm>
              <a:off x="-288151" y="2852697"/>
              <a:ext cx="86445" cy="91718"/>
            </a:xfrm>
            <a:prstGeom prst="rect">
              <a:avLst/>
            </a:prstGeom>
            <a:solidFill>
              <a:srgbClr val="8FB989"/>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a:ln>
                  <a:noFill/>
                </a:ln>
                <a:solidFill>
                  <a:schemeClr val="tx1"/>
                </a:solidFill>
                <a:effectLst/>
                <a:latin typeface="Arial" charset="0"/>
                <a:ea typeface="ＭＳ Ｐゴシック" charset="-128"/>
              </a:endParaRPr>
            </a:p>
          </p:txBody>
        </p:sp>
        <p:sp>
          <p:nvSpPr>
            <p:cNvPr id="78" name="Oval 77">
              <a:extLst>
                <a:ext uri="{FF2B5EF4-FFF2-40B4-BE49-F238E27FC236}">
                  <a16:creationId xmlns:a16="http://schemas.microsoft.com/office/drawing/2014/main" id="{D1090904-AD50-D1BB-134E-61B938C91A46}"/>
                </a:ext>
              </a:extLst>
            </p:cNvPr>
            <p:cNvSpPr/>
            <p:nvPr/>
          </p:nvSpPr>
          <p:spPr bwMode="auto">
            <a:xfrm>
              <a:off x="-503639" y="3367252"/>
              <a:ext cx="125200" cy="122944"/>
            </a:xfrm>
            <a:prstGeom prst="ellipse">
              <a:avLst/>
            </a:prstGeom>
            <a:solidFill>
              <a:srgbClr val="8FB989"/>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a:ln>
                  <a:noFill/>
                </a:ln>
                <a:solidFill>
                  <a:schemeClr val="tx1"/>
                </a:solidFill>
                <a:effectLst/>
                <a:latin typeface="Arial" charset="0"/>
                <a:ea typeface="ＭＳ Ｐゴシック" charset="-128"/>
              </a:endParaRPr>
            </a:p>
          </p:txBody>
        </p:sp>
        <p:sp>
          <p:nvSpPr>
            <p:cNvPr id="79" name="Oval 78">
              <a:extLst>
                <a:ext uri="{FF2B5EF4-FFF2-40B4-BE49-F238E27FC236}">
                  <a16:creationId xmlns:a16="http://schemas.microsoft.com/office/drawing/2014/main" id="{DC9DF8E1-4C12-99C0-FCE9-55EB74261643}"/>
                </a:ext>
              </a:extLst>
            </p:cNvPr>
            <p:cNvSpPr/>
            <p:nvPr/>
          </p:nvSpPr>
          <p:spPr bwMode="auto">
            <a:xfrm>
              <a:off x="-675788" y="2914864"/>
              <a:ext cx="86446" cy="91718"/>
            </a:xfrm>
            <a:prstGeom prst="ellipse">
              <a:avLst/>
            </a:prstGeom>
            <a:solidFill>
              <a:srgbClr val="8FB989"/>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a:ln>
                  <a:noFill/>
                </a:ln>
                <a:solidFill>
                  <a:schemeClr val="tx1"/>
                </a:solidFill>
                <a:effectLst/>
                <a:latin typeface="Arial" charset="0"/>
                <a:ea typeface="ＭＳ Ｐゴシック" charset="-128"/>
              </a:endParaRPr>
            </a:p>
          </p:txBody>
        </p:sp>
        <p:pic>
          <p:nvPicPr>
            <p:cNvPr id="80" name="Graphic 79" descr="Plug outline">
              <a:extLst>
                <a:ext uri="{FF2B5EF4-FFF2-40B4-BE49-F238E27FC236}">
                  <a16:creationId xmlns:a16="http://schemas.microsoft.com/office/drawing/2014/main" id="{1C7374B3-D167-65AC-3B4E-8CD909C5C0CC}"/>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897278" y="2658413"/>
              <a:ext cx="914400" cy="914400"/>
            </a:xfrm>
            <a:prstGeom prst="rect">
              <a:avLst/>
            </a:prstGeom>
          </p:spPr>
        </p:pic>
      </p:grpSp>
      <p:cxnSp>
        <p:nvCxnSpPr>
          <p:cNvPr id="81" name="Straight Connector 80">
            <a:extLst>
              <a:ext uri="{FF2B5EF4-FFF2-40B4-BE49-F238E27FC236}">
                <a16:creationId xmlns:a16="http://schemas.microsoft.com/office/drawing/2014/main" id="{EFB3100F-D96C-5778-0F67-374AE1B40E24}"/>
              </a:ext>
            </a:extLst>
          </p:cNvPr>
          <p:cNvCxnSpPr>
            <a:cxnSpLocks/>
          </p:cNvCxnSpPr>
          <p:nvPr/>
        </p:nvCxnSpPr>
        <p:spPr bwMode="auto">
          <a:xfrm>
            <a:off x="1754223" y="4352765"/>
            <a:ext cx="0" cy="236465"/>
          </a:xfrm>
          <a:prstGeom prst="line">
            <a:avLst/>
          </a:prstGeom>
          <a:solidFill>
            <a:schemeClr val="hlink"/>
          </a:solidFill>
          <a:ln w="19050" cap="flat" cmpd="sng" algn="ctr">
            <a:solidFill>
              <a:srgbClr val="8FB989"/>
            </a:solidFill>
            <a:prstDash val="solid"/>
            <a:round/>
            <a:headEnd type="none" w="med" len="med"/>
            <a:tailEnd type="none" w="med" len="med"/>
          </a:ln>
          <a:effectLst/>
        </p:spPr>
      </p:cxnSp>
      <p:cxnSp>
        <p:nvCxnSpPr>
          <p:cNvPr id="82" name="Straight Connector 81">
            <a:extLst>
              <a:ext uri="{FF2B5EF4-FFF2-40B4-BE49-F238E27FC236}">
                <a16:creationId xmlns:a16="http://schemas.microsoft.com/office/drawing/2014/main" id="{A25CE7E7-329E-D40E-233F-FED439CB6FF6}"/>
              </a:ext>
            </a:extLst>
          </p:cNvPr>
          <p:cNvCxnSpPr>
            <a:cxnSpLocks/>
          </p:cNvCxnSpPr>
          <p:nvPr/>
        </p:nvCxnSpPr>
        <p:spPr bwMode="auto">
          <a:xfrm>
            <a:off x="1804304" y="4349926"/>
            <a:ext cx="0" cy="242144"/>
          </a:xfrm>
          <a:prstGeom prst="line">
            <a:avLst/>
          </a:prstGeom>
          <a:solidFill>
            <a:schemeClr val="hlink"/>
          </a:solidFill>
          <a:ln w="19050" cap="flat" cmpd="sng" algn="ctr">
            <a:solidFill>
              <a:srgbClr val="8FB989"/>
            </a:solidFill>
            <a:prstDash val="solid"/>
            <a:round/>
            <a:headEnd type="none" w="med" len="med"/>
            <a:tailEnd type="none" w="med" len="med"/>
          </a:ln>
          <a:effectLst/>
        </p:spPr>
      </p:cxnSp>
      <p:grpSp>
        <p:nvGrpSpPr>
          <p:cNvPr id="83" name="Group 82">
            <a:extLst>
              <a:ext uri="{FF2B5EF4-FFF2-40B4-BE49-F238E27FC236}">
                <a16:creationId xmlns:a16="http://schemas.microsoft.com/office/drawing/2014/main" id="{CA3C61EE-5655-6371-3F41-A82EB8101DFF}"/>
              </a:ext>
            </a:extLst>
          </p:cNvPr>
          <p:cNvGrpSpPr/>
          <p:nvPr/>
        </p:nvGrpSpPr>
        <p:grpSpPr>
          <a:xfrm>
            <a:off x="1593222" y="4284229"/>
            <a:ext cx="365760" cy="365760"/>
            <a:chOff x="1593222" y="4091282"/>
            <a:chExt cx="365760" cy="365760"/>
          </a:xfrm>
        </p:grpSpPr>
        <p:sp>
          <p:nvSpPr>
            <p:cNvPr id="84" name="Oval 83">
              <a:extLst>
                <a:ext uri="{FF2B5EF4-FFF2-40B4-BE49-F238E27FC236}">
                  <a16:creationId xmlns:a16="http://schemas.microsoft.com/office/drawing/2014/main" id="{10192435-9A15-5AC5-C3B1-31543E9E533B}"/>
                </a:ext>
              </a:extLst>
            </p:cNvPr>
            <p:cNvSpPr/>
            <p:nvPr/>
          </p:nvSpPr>
          <p:spPr bwMode="auto">
            <a:xfrm>
              <a:off x="1593222" y="4091282"/>
              <a:ext cx="365760" cy="365760"/>
            </a:xfrm>
            <a:prstGeom prst="ellipse">
              <a:avLst/>
            </a:prstGeom>
            <a:noFill/>
            <a:ln w="19050" cap="flat" cmpd="sng" algn="ctr">
              <a:solidFill>
                <a:schemeClr val="bg2"/>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a:ln>
                  <a:noFill/>
                </a:ln>
                <a:solidFill>
                  <a:schemeClr val="tx1"/>
                </a:solidFill>
                <a:effectLst/>
                <a:latin typeface="Arial" charset="0"/>
                <a:ea typeface="ＭＳ Ｐゴシック" charset="-128"/>
              </a:endParaRPr>
            </a:p>
          </p:txBody>
        </p:sp>
        <p:sp>
          <p:nvSpPr>
            <p:cNvPr id="85" name="TextBox 84">
              <a:extLst>
                <a:ext uri="{FF2B5EF4-FFF2-40B4-BE49-F238E27FC236}">
                  <a16:creationId xmlns:a16="http://schemas.microsoft.com/office/drawing/2014/main" id="{9F101247-B0AC-4E1E-4F17-B7ABDC1B1C5C}"/>
                </a:ext>
              </a:extLst>
            </p:cNvPr>
            <p:cNvSpPr txBox="1"/>
            <p:nvPr/>
          </p:nvSpPr>
          <p:spPr>
            <a:xfrm>
              <a:off x="1618792" y="4105172"/>
              <a:ext cx="332142" cy="338554"/>
            </a:xfrm>
            <a:prstGeom prst="rect">
              <a:avLst/>
            </a:prstGeom>
            <a:noFill/>
          </p:spPr>
          <p:txBody>
            <a:bodyPr wrap="none" rtlCol="0">
              <a:spAutoFit/>
            </a:bodyPr>
            <a:lstStyle/>
            <a:p>
              <a:r>
                <a:rPr lang="en-US" sz="1600" b="1" dirty="0">
                  <a:solidFill>
                    <a:schemeClr val="bg2"/>
                  </a:solidFill>
                </a:rPr>
                <a:t>B</a:t>
              </a:r>
            </a:p>
          </p:txBody>
        </p:sp>
      </p:grpSp>
      <p:sp>
        <p:nvSpPr>
          <p:cNvPr id="6" name="TextBox 5">
            <a:extLst>
              <a:ext uri="{FF2B5EF4-FFF2-40B4-BE49-F238E27FC236}">
                <a16:creationId xmlns:a16="http://schemas.microsoft.com/office/drawing/2014/main" id="{BE2803A1-C3C1-C943-29F2-5F30BB2A2B23}"/>
              </a:ext>
            </a:extLst>
          </p:cNvPr>
          <p:cNvSpPr txBox="1"/>
          <p:nvPr/>
        </p:nvSpPr>
        <p:spPr>
          <a:xfrm>
            <a:off x="5204530" y="6588644"/>
            <a:ext cx="1036471" cy="246221"/>
          </a:xfrm>
          <a:prstGeom prst="rect">
            <a:avLst/>
          </a:prstGeom>
          <a:noFill/>
        </p:spPr>
        <p:txBody>
          <a:bodyPr wrap="square">
            <a:spAutoFit/>
          </a:bodyPr>
          <a:lstStyle/>
          <a:p>
            <a:pPr marL="0" marR="0" lvl="0" indent="0" algn="l" defTabSz="914400" rtl="0" eaLnBrk="1" fontAlgn="base" latinLnBrk="0" hangingPunct="1">
              <a:lnSpc>
                <a:spcPct val="100000"/>
              </a:lnSpc>
              <a:spcBef>
                <a:spcPts val="372"/>
              </a:spcBef>
              <a:spcAft>
                <a:spcPct val="0"/>
              </a:spcAft>
              <a:buClrTx/>
              <a:buSzTx/>
              <a:buFontTx/>
              <a:buNone/>
              <a:tabLst/>
              <a:defRPr/>
            </a:pPr>
            <a:r>
              <a:rPr lang="en-US" sz="1000" dirty="0">
                <a:solidFill>
                  <a:srgbClr val="000000"/>
                </a:solidFill>
                <a:latin typeface="Arial"/>
              </a:rPr>
              <a:t>1174561.1.0</a:t>
            </a:r>
          </a:p>
        </p:txBody>
      </p:sp>
    </p:spTree>
    <p:custDataLst>
      <p:tags r:id="rId1"/>
    </p:custDataLst>
    <p:extLst>
      <p:ext uri="{BB962C8B-B14F-4D97-AF65-F5344CB8AC3E}">
        <p14:creationId xmlns:p14="http://schemas.microsoft.com/office/powerpoint/2010/main" val="6860017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fade">
                                      <p:cBhvr>
                                        <p:cTn id="10" dur="500"/>
                                        <p:tgtEl>
                                          <p:spTgt spid="8"/>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0"/>
                                        </p:tgtEl>
                                        <p:attrNameLst>
                                          <p:attrName>style.visibility</p:attrName>
                                        </p:attrNameLst>
                                      </p:cBhvr>
                                      <p:to>
                                        <p:strVal val="visible"/>
                                      </p:to>
                                    </p:set>
                                    <p:animEffect transition="in" filter="fade">
                                      <p:cBhvr>
                                        <p:cTn id="13" dur="500"/>
                                        <p:tgtEl>
                                          <p:spTgt spid="10"/>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11"/>
                                        </p:tgtEl>
                                        <p:attrNameLst>
                                          <p:attrName>style.visibility</p:attrName>
                                        </p:attrNameLst>
                                      </p:cBhvr>
                                      <p:to>
                                        <p:strVal val="visible"/>
                                      </p:to>
                                    </p:set>
                                    <p:animEffect transition="in" filter="fade">
                                      <p:cBhvr>
                                        <p:cTn id="16" dur="500"/>
                                        <p:tgtEl>
                                          <p:spTgt spid="11"/>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fade">
                                      <p:cBhvr>
                                        <p:cTn id="19" dur="500"/>
                                        <p:tgtEl>
                                          <p:spTgt spid="12"/>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13"/>
                                        </p:tgtEl>
                                        <p:attrNameLst>
                                          <p:attrName>style.visibility</p:attrName>
                                        </p:attrNameLst>
                                      </p:cBhvr>
                                      <p:to>
                                        <p:strVal val="visible"/>
                                      </p:to>
                                    </p:set>
                                    <p:animEffect transition="in" filter="fade">
                                      <p:cBhvr>
                                        <p:cTn id="22" dur="500"/>
                                        <p:tgtEl>
                                          <p:spTgt spid="13"/>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15"/>
                                        </p:tgtEl>
                                        <p:attrNameLst>
                                          <p:attrName>style.visibility</p:attrName>
                                        </p:attrNameLst>
                                      </p:cBhvr>
                                      <p:to>
                                        <p:strVal val="visible"/>
                                      </p:to>
                                    </p:set>
                                    <p:animEffect transition="in" filter="fade">
                                      <p:cBhvr>
                                        <p:cTn id="25" dur="500"/>
                                        <p:tgtEl>
                                          <p:spTgt spid="15"/>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16"/>
                                        </p:tgtEl>
                                        <p:attrNameLst>
                                          <p:attrName>style.visibility</p:attrName>
                                        </p:attrNameLst>
                                      </p:cBhvr>
                                      <p:to>
                                        <p:strVal val="visible"/>
                                      </p:to>
                                    </p:set>
                                    <p:animEffect transition="in" filter="fade">
                                      <p:cBhvr>
                                        <p:cTn id="28" dur="500"/>
                                        <p:tgtEl>
                                          <p:spTgt spid="16"/>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17"/>
                                        </p:tgtEl>
                                        <p:attrNameLst>
                                          <p:attrName>style.visibility</p:attrName>
                                        </p:attrNameLst>
                                      </p:cBhvr>
                                      <p:to>
                                        <p:strVal val="visible"/>
                                      </p:to>
                                    </p:set>
                                    <p:animEffect transition="in" filter="fade">
                                      <p:cBhvr>
                                        <p:cTn id="31" dur="500"/>
                                        <p:tgtEl>
                                          <p:spTgt spid="17"/>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69"/>
                                        </p:tgtEl>
                                        <p:attrNameLst>
                                          <p:attrName>style.visibility</p:attrName>
                                        </p:attrNameLst>
                                      </p:cBhvr>
                                      <p:to>
                                        <p:strVal val="visible"/>
                                      </p:to>
                                    </p:set>
                                    <p:animEffect transition="in" filter="fade">
                                      <p:cBhvr>
                                        <p:cTn id="34" dur="500"/>
                                        <p:tgtEl>
                                          <p:spTgt spid="6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8" grpId="0"/>
      <p:bldP spid="10" grpId="0"/>
      <p:bldP spid="11" grpId="0"/>
      <p:bldP spid="12" grpId="0"/>
      <p:bldP spid="13" grpId="0"/>
      <p:bldP spid="15" grpId="0"/>
      <p:bldP spid="16" grpId="0"/>
      <p:bldP spid="17" grpId="0"/>
      <p:bldP spid="69"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lide Number Placeholder 8"/>
          <p:cNvSpPr>
            <a:spLocks noGrp="1"/>
          </p:cNvSpPr>
          <p:nvPr>
            <p:ph type="sldNum" sz="quarter" idx="14"/>
          </p:nvPr>
        </p:nvSpPr>
        <p:spPr>
          <a:xfrm>
            <a:off x="0" y="6382513"/>
            <a:ext cx="437173" cy="268288"/>
          </a:xfrm>
        </p:spPr>
        <p:txBody>
          <a:bodyPr/>
          <a:lstStyle/>
          <a:p>
            <a:pPr>
              <a:defRPr/>
            </a:pPr>
            <a:fld id="{E6474CC2-1230-4213-AD1A-4B2FEEABA7A1}" type="slidenum">
              <a:rPr lang="en-US" smtClean="0"/>
              <a:pPr>
                <a:defRPr/>
              </a:pPr>
              <a:t>6</a:t>
            </a:fld>
            <a:endParaRPr lang="en-US" dirty="0"/>
          </a:p>
        </p:txBody>
      </p:sp>
      <p:sp>
        <p:nvSpPr>
          <p:cNvPr id="2" name="Rectangle 1">
            <a:extLst>
              <a:ext uri="{FF2B5EF4-FFF2-40B4-BE49-F238E27FC236}">
                <a16:creationId xmlns:a16="http://schemas.microsoft.com/office/drawing/2014/main" id="{A0B04DED-46E7-6B8A-18D6-E6AB82996BCF}"/>
              </a:ext>
            </a:extLst>
          </p:cNvPr>
          <p:cNvSpPr/>
          <p:nvPr/>
        </p:nvSpPr>
        <p:spPr bwMode="auto">
          <a:xfrm>
            <a:off x="0" y="4835218"/>
            <a:ext cx="12192000" cy="776705"/>
          </a:xfrm>
          <a:prstGeom prst="rect">
            <a:avLst/>
          </a:prstGeom>
          <a:solidFill>
            <a:schemeClr val="bg1">
              <a:lumMod val="95000"/>
            </a:schemeClr>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a:ln>
                <a:noFill/>
              </a:ln>
              <a:solidFill>
                <a:schemeClr val="tx1"/>
              </a:solidFill>
              <a:effectLst/>
              <a:latin typeface="Arial" charset="0"/>
              <a:ea typeface="ＭＳ Ｐゴシック" charset="-128"/>
            </a:endParaRPr>
          </a:p>
        </p:txBody>
      </p:sp>
      <p:sp>
        <p:nvSpPr>
          <p:cNvPr id="3" name="Title 1">
            <a:extLst>
              <a:ext uri="{FF2B5EF4-FFF2-40B4-BE49-F238E27FC236}">
                <a16:creationId xmlns:a16="http://schemas.microsoft.com/office/drawing/2014/main" id="{46CA6E7F-FC78-DBCD-116F-4970F3DE347C}"/>
              </a:ext>
            </a:extLst>
          </p:cNvPr>
          <p:cNvSpPr>
            <a:spLocks noGrp="1"/>
          </p:cNvSpPr>
          <p:nvPr>
            <p:ph type="title"/>
          </p:nvPr>
        </p:nvSpPr>
        <p:spPr>
          <a:xfrm>
            <a:off x="83127" y="228600"/>
            <a:ext cx="11961089" cy="535288"/>
          </a:xfrm>
        </p:spPr>
        <p:txBody>
          <a:bodyPr/>
          <a:lstStyle/>
          <a:p>
            <a:r>
              <a:rPr lang="en-US"/>
              <a:t>Internal growth drivers</a:t>
            </a:r>
          </a:p>
        </p:txBody>
      </p:sp>
      <p:cxnSp>
        <p:nvCxnSpPr>
          <p:cNvPr id="4" name="Straight Connector 3">
            <a:extLst>
              <a:ext uri="{FF2B5EF4-FFF2-40B4-BE49-F238E27FC236}">
                <a16:creationId xmlns:a16="http://schemas.microsoft.com/office/drawing/2014/main" id="{ECC43C2F-C7AC-FBBD-11A4-6FD2AE1F2070}"/>
              </a:ext>
            </a:extLst>
          </p:cNvPr>
          <p:cNvCxnSpPr>
            <a:cxnSpLocks/>
          </p:cNvCxnSpPr>
          <p:nvPr/>
        </p:nvCxnSpPr>
        <p:spPr bwMode="auto">
          <a:xfrm>
            <a:off x="4436808" y="1238084"/>
            <a:ext cx="0" cy="2972147"/>
          </a:xfrm>
          <a:prstGeom prst="line">
            <a:avLst/>
          </a:prstGeom>
          <a:solidFill>
            <a:schemeClr val="hlink"/>
          </a:solidFill>
          <a:ln w="28575" cap="rnd" cmpd="sng" algn="ctr">
            <a:solidFill>
              <a:schemeClr val="bg1">
                <a:lumMod val="85000"/>
              </a:schemeClr>
            </a:solidFill>
            <a:prstDash val="sysDot"/>
            <a:round/>
            <a:headEnd type="none" w="med" len="med"/>
            <a:tailEnd type="none" w="med" len="med"/>
          </a:ln>
          <a:effectLst/>
        </p:spPr>
      </p:cxnSp>
      <p:cxnSp>
        <p:nvCxnSpPr>
          <p:cNvPr id="5" name="Straight Connector 4">
            <a:extLst>
              <a:ext uri="{FF2B5EF4-FFF2-40B4-BE49-F238E27FC236}">
                <a16:creationId xmlns:a16="http://schemas.microsoft.com/office/drawing/2014/main" id="{7E74BE2C-1003-1EA6-64BE-E117AA452849}"/>
              </a:ext>
            </a:extLst>
          </p:cNvPr>
          <p:cNvCxnSpPr>
            <a:cxnSpLocks/>
          </p:cNvCxnSpPr>
          <p:nvPr/>
        </p:nvCxnSpPr>
        <p:spPr bwMode="auto">
          <a:xfrm>
            <a:off x="7760110" y="1238084"/>
            <a:ext cx="0" cy="2972147"/>
          </a:xfrm>
          <a:prstGeom prst="line">
            <a:avLst/>
          </a:prstGeom>
          <a:solidFill>
            <a:schemeClr val="hlink"/>
          </a:solidFill>
          <a:ln w="28575" cap="rnd" cmpd="sng" algn="ctr">
            <a:solidFill>
              <a:schemeClr val="bg1">
                <a:lumMod val="85000"/>
              </a:schemeClr>
            </a:solidFill>
            <a:prstDash val="sysDot"/>
            <a:round/>
            <a:headEnd type="none" w="med" len="med"/>
            <a:tailEnd type="none" w="med" len="med"/>
          </a:ln>
          <a:effectLst/>
        </p:spPr>
      </p:cxnSp>
      <p:grpSp>
        <p:nvGrpSpPr>
          <p:cNvPr id="7" name="Group 6">
            <a:extLst>
              <a:ext uri="{FF2B5EF4-FFF2-40B4-BE49-F238E27FC236}">
                <a16:creationId xmlns:a16="http://schemas.microsoft.com/office/drawing/2014/main" id="{F8FA0CEB-AC9F-B53C-B512-C7CA6BEE5623}"/>
              </a:ext>
            </a:extLst>
          </p:cNvPr>
          <p:cNvGrpSpPr/>
          <p:nvPr/>
        </p:nvGrpSpPr>
        <p:grpSpPr>
          <a:xfrm>
            <a:off x="1703539" y="1795158"/>
            <a:ext cx="8738319" cy="1890110"/>
            <a:chOff x="1703539" y="2414315"/>
            <a:chExt cx="8738319" cy="1890110"/>
          </a:xfrm>
        </p:grpSpPr>
        <p:grpSp>
          <p:nvGrpSpPr>
            <p:cNvPr id="8" name="Group 7">
              <a:extLst>
                <a:ext uri="{FF2B5EF4-FFF2-40B4-BE49-F238E27FC236}">
                  <a16:creationId xmlns:a16="http://schemas.microsoft.com/office/drawing/2014/main" id="{B6A4AA41-E356-9A8B-3D39-5CE5928F97E8}"/>
                </a:ext>
              </a:extLst>
            </p:cNvPr>
            <p:cNvGrpSpPr/>
            <p:nvPr/>
          </p:nvGrpSpPr>
          <p:grpSpPr>
            <a:xfrm>
              <a:off x="2300870" y="2426491"/>
              <a:ext cx="912499" cy="912499"/>
              <a:chOff x="3195606" y="2652634"/>
              <a:chExt cx="912499" cy="912499"/>
            </a:xfrm>
          </p:grpSpPr>
          <p:sp>
            <p:nvSpPr>
              <p:cNvPr id="38" name="Oval 37">
                <a:extLst>
                  <a:ext uri="{FF2B5EF4-FFF2-40B4-BE49-F238E27FC236}">
                    <a16:creationId xmlns:a16="http://schemas.microsoft.com/office/drawing/2014/main" id="{AFDD5D4C-A58B-62F8-3013-C8D340D52593}"/>
                  </a:ext>
                </a:extLst>
              </p:cNvPr>
              <p:cNvSpPr/>
              <p:nvPr/>
            </p:nvSpPr>
            <p:spPr bwMode="auto">
              <a:xfrm rot="5400000">
                <a:off x="3195606" y="2652634"/>
                <a:ext cx="912499" cy="912499"/>
              </a:xfrm>
              <a:prstGeom prst="ellipse">
                <a:avLst/>
              </a:prstGeom>
              <a:solidFill>
                <a:schemeClr val="bg1"/>
              </a:solidFill>
              <a:ln w="12700" cap="flat" cmpd="sng" algn="ctr">
                <a:solidFill>
                  <a:srgbClr val="5D656D"/>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en-US" sz="1100" b="0" i="0" u="none" strike="noStrike" kern="1200" cap="none" spc="0" normalizeH="0" baseline="0" noProof="0">
                  <a:ln>
                    <a:noFill/>
                  </a:ln>
                  <a:solidFill>
                    <a:srgbClr val="FFFFFF"/>
                  </a:solidFill>
                  <a:effectLst/>
                  <a:uLnTx/>
                  <a:uFillTx/>
                  <a:latin typeface="Arial" panose="020B0604020202020204" pitchFamily="34" charset="0"/>
                  <a:ea typeface="ＭＳ Ｐゴシック" charset="-128"/>
                  <a:cs typeface="Arial" panose="020B0604020202020204" pitchFamily="34" charset="0"/>
                </a:endParaRPr>
              </a:p>
            </p:txBody>
          </p:sp>
          <p:sp>
            <p:nvSpPr>
              <p:cNvPr id="39" name="Rectangle 38">
                <a:extLst>
                  <a:ext uri="{FF2B5EF4-FFF2-40B4-BE49-F238E27FC236}">
                    <a16:creationId xmlns:a16="http://schemas.microsoft.com/office/drawing/2014/main" id="{700CE855-DCF9-D214-8870-822973220A65}"/>
                  </a:ext>
                </a:extLst>
              </p:cNvPr>
              <p:cNvSpPr/>
              <p:nvPr/>
            </p:nvSpPr>
            <p:spPr bwMode="auto">
              <a:xfrm>
                <a:off x="3427256" y="2928731"/>
                <a:ext cx="456450" cy="107636"/>
              </a:xfrm>
              <a:prstGeom prst="rect">
                <a:avLst/>
              </a:prstGeom>
              <a:solidFill>
                <a:schemeClr val="accent1"/>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en-US" sz="1200" b="0" i="0" u="none" strike="noStrike" kern="1200" cap="none" spc="0" normalizeH="0" baseline="0" noProof="0">
                  <a:ln>
                    <a:noFill/>
                  </a:ln>
                  <a:solidFill>
                    <a:srgbClr val="000000"/>
                  </a:solidFill>
                  <a:effectLst/>
                  <a:uLnTx/>
                  <a:uFillTx/>
                  <a:latin typeface="Arial" charset="0"/>
                  <a:ea typeface="ＭＳ Ｐゴシック" charset="-128"/>
                  <a:cs typeface="+mn-cs"/>
                </a:endParaRPr>
              </a:p>
            </p:txBody>
          </p:sp>
          <p:grpSp>
            <p:nvGrpSpPr>
              <p:cNvPr id="40" name="Group 39">
                <a:extLst>
                  <a:ext uri="{FF2B5EF4-FFF2-40B4-BE49-F238E27FC236}">
                    <a16:creationId xmlns:a16="http://schemas.microsoft.com/office/drawing/2014/main" id="{D3C3E133-6302-73D9-8BFB-1C3E174511C2}"/>
                  </a:ext>
                </a:extLst>
              </p:cNvPr>
              <p:cNvGrpSpPr/>
              <p:nvPr/>
            </p:nvGrpSpPr>
            <p:grpSpPr>
              <a:xfrm>
                <a:off x="3422967" y="2931946"/>
                <a:ext cx="466094" cy="364768"/>
                <a:chOff x="968235" y="2611754"/>
                <a:chExt cx="219075" cy="171450"/>
              </a:xfrm>
            </p:grpSpPr>
            <p:sp>
              <p:nvSpPr>
                <p:cNvPr id="41" name="Freeform: Shape 40">
                  <a:extLst>
                    <a:ext uri="{FF2B5EF4-FFF2-40B4-BE49-F238E27FC236}">
                      <a16:creationId xmlns:a16="http://schemas.microsoft.com/office/drawing/2014/main" id="{CA7FDA2E-6FEE-C181-4E77-BBC9B40F0109}"/>
                    </a:ext>
                  </a:extLst>
                </p:cNvPr>
                <p:cNvSpPr/>
                <p:nvPr/>
              </p:nvSpPr>
              <p:spPr>
                <a:xfrm>
                  <a:off x="968235" y="2611754"/>
                  <a:ext cx="219075" cy="171450"/>
                </a:xfrm>
                <a:custGeom>
                  <a:avLst/>
                  <a:gdLst>
                    <a:gd name="connsiteX0" fmla="*/ 200025 w 219075"/>
                    <a:gd name="connsiteY0" fmla="*/ 0 h 171450"/>
                    <a:gd name="connsiteX1" fmla="*/ 219075 w 219075"/>
                    <a:gd name="connsiteY1" fmla="*/ 0 h 171450"/>
                    <a:gd name="connsiteX2" fmla="*/ 219075 w 219075"/>
                    <a:gd name="connsiteY2" fmla="*/ 171450 h 171450"/>
                    <a:gd name="connsiteX3" fmla="*/ 200025 w 219075"/>
                    <a:gd name="connsiteY3" fmla="*/ 171450 h 171450"/>
                    <a:gd name="connsiteX4" fmla="*/ 19050 w 219075"/>
                    <a:gd name="connsiteY4" fmla="*/ 171450 h 171450"/>
                    <a:gd name="connsiteX5" fmla="*/ 0 w 219075"/>
                    <a:gd name="connsiteY5" fmla="*/ 171450 h 171450"/>
                    <a:gd name="connsiteX6" fmla="*/ 0 w 219075"/>
                    <a:gd name="connsiteY6" fmla="*/ 0 h 171450"/>
                    <a:gd name="connsiteX7" fmla="*/ 19050 w 219075"/>
                    <a:gd name="connsiteY7" fmla="*/ 0 h 1714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19075" h="171450">
                      <a:moveTo>
                        <a:pt x="200025" y="0"/>
                      </a:moveTo>
                      <a:cubicBezTo>
                        <a:pt x="210546" y="0"/>
                        <a:pt x="219075" y="0"/>
                        <a:pt x="219075" y="0"/>
                      </a:cubicBezTo>
                      <a:lnTo>
                        <a:pt x="219075" y="171450"/>
                      </a:lnTo>
                      <a:cubicBezTo>
                        <a:pt x="219075" y="171450"/>
                        <a:pt x="210546" y="171450"/>
                        <a:pt x="200025" y="171450"/>
                      </a:cubicBezTo>
                      <a:lnTo>
                        <a:pt x="19050" y="171450"/>
                      </a:lnTo>
                      <a:cubicBezTo>
                        <a:pt x="8529" y="171450"/>
                        <a:pt x="0" y="171450"/>
                        <a:pt x="0" y="171450"/>
                      </a:cubicBezTo>
                      <a:lnTo>
                        <a:pt x="0" y="0"/>
                      </a:lnTo>
                      <a:cubicBezTo>
                        <a:pt x="0" y="0"/>
                        <a:pt x="8529" y="0"/>
                        <a:pt x="19050" y="0"/>
                      </a:cubicBezTo>
                      <a:close/>
                    </a:path>
                  </a:pathLst>
                </a:custGeom>
                <a:noFill/>
                <a:ln w="12700" cap="rnd">
                  <a:solidFill>
                    <a:srgbClr val="5D656D"/>
                  </a:solidFill>
                  <a:prstDash val="solid"/>
                  <a:round/>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500" b="0" i="0" u="none" strike="noStrike" kern="1200" cap="none" spc="0" normalizeH="0" baseline="0" noProof="0">
                    <a:ln>
                      <a:noFill/>
                    </a:ln>
                    <a:solidFill>
                      <a:srgbClr val="000000"/>
                    </a:solidFill>
                    <a:effectLst/>
                    <a:uLnTx/>
                    <a:uFillTx/>
                    <a:latin typeface="Arial" pitchFamily="34" charset="0"/>
                    <a:ea typeface="ＭＳ Ｐゴシック"/>
                    <a:cs typeface="+mn-cs"/>
                  </a:endParaRPr>
                </a:p>
              </p:txBody>
            </p:sp>
            <p:sp>
              <p:nvSpPr>
                <p:cNvPr id="42" name="Freeform: Shape 41">
                  <a:extLst>
                    <a:ext uri="{FF2B5EF4-FFF2-40B4-BE49-F238E27FC236}">
                      <a16:creationId xmlns:a16="http://schemas.microsoft.com/office/drawing/2014/main" id="{A2E4EAC2-42B1-EE53-CDB7-CD6F80D123E0}"/>
                    </a:ext>
                  </a:extLst>
                </p:cNvPr>
                <p:cNvSpPr/>
                <p:nvPr/>
              </p:nvSpPr>
              <p:spPr>
                <a:xfrm>
                  <a:off x="968235" y="2659379"/>
                  <a:ext cx="219075" cy="9525"/>
                </a:xfrm>
                <a:custGeom>
                  <a:avLst/>
                  <a:gdLst>
                    <a:gd name="connsiteX0" fmla="*/ 0 w 219075"/>
                    <a:gd name="connsiteY0" fmla="*/ 0 h 9525"/>
                    <a:gd name="connsiteX1" fmla="*/ 219075 w 219075"/>
                    <a:gd name="connsiteY1" fmla="*/ 0 h 9525"/>
                  </a:gdLst>
                  <a:ahLst/>
                  <a:cxnLst>
                    <a:cxn ang="0">
                      <a:pos x="connsiteX0" y="connsiteY0"/>
                    </a:cxn>
                    <a:cxn ang="0">
                      <a:pos x="connsiteX1" y="connsiteY1"/>
                    </a:cxn>
                  </a:cxnLst>
                  <a:rect l="l" t="t" r="r" b="b"/>
                  <a:pathLst>
                    <a:path w="219075" h="9525">
                      <a:moveTo>
                        <a:pt x="0" y="0"/>
                      </a:moveTo>
                      <a:lnTo>
                        <a:pt x="219075" y="0"/>
                      </a:lnTo>
                    </a:path>
                  </a:pathLst>
                </a:custGeom>
                <a:ln w="12700" cap="rnd">
                  <a:solidFill>
                    <a:srgbClr val="5D656D"/>
                  </a:solidFill>
                  <a:prstDash val="solid"/>
                  <a:round/>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500" b="0" i="0" u="none" strike="noStrike" kern="1200" cap="none" spc="0" normalizeH="0" baseline="0" noProof="0">
                    <a:ln>
                      <a:noFill/>
                    </a:ln>
                    <a:solidFill>
                      <a:srgbClr val="000000"/>
                    </a:solidFill>
                    <a:effectLst/>
                    <a:uLnTx/>
                    <a:uFillTx/>
                    <a:latin typeface="Arial" pitchFamily="34" charset="0"/>
                    <a:ea typeface="ＭＳ Ｐゴシック"/>
                    <a:cs typeface="+mn-cs"/>
                  </a:endParaRPr>
                </a:p>
              </p:txBody>
            </p:sp>
            <p:sp>
              <p:nvSpPr>
                <p:cNvPr id="43" name="Freeform: Shape 42">
                  <a:extLst>
                    <a:ext uri="{FF2B5EF4-FFF2-40B4-BE49-F238E27FC236}">
                      <a16:creationId xmlns:a16="http://schemas.microsoft.com/office/drawing/2014/main" id="{1BDB8062-A526-B20F-88D4-03E0D5961D74}"/>
                    </a:ext>
                  </a:extLst>
                </p:cNvPr>
                <p:cNvSpPr/>
                <p:nvPr/>
              </p:nvSpPr>
              <p:spPr>
                <a:xfrm>
                  <a:off x="996810" y="2630804"/>
                  <a:ext cx="9525" cy="9525"/>
                </a:xfrm>
                <a:custGeom>
                  <a:avLst/>
                  <a:gdLst>
                    <a:gd name="connsiteX0" fmla="*/ 9525 w 9525"/>
                    <a:gd name="connsiteY0" fmla="*/ 4763 h 9525"/>
                    <a:gd name="connsiteX1" fmla="*/ 4763 w 9525"/>
                    <a:gd name="connsiteY1" fmla="*/ 9525 h 9525"/>
                    <a:gd name="connsiteX2" fmla="*/ 0 w 9525"/>
                    <a:gd name="connsiteY2" fmla="*/ 4763 h 9525"/>
                    <a:gd name="connsiteX3" fmla="*/ 4763 w 9525"/>
                    <a:gd name="connsiteY3" fmla="*/ 0 h 9525"/>
                    <a:gd name="connsiteX4" fmla="*/ 9525 w 9525"/>
                    <a:gd name="connsiteY4" fmla="*/ 4763 h 95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 h="9525">
                      <a:moveTo>
                        <a:pt x="9525" y="4763"/>
                      </a:moveTo>
                      <a:cubicBezTo>
                        <a:pt x="9525" y="7393"/>
                        <a:pt x="7393" y="9525"/>
                        <a:pt x="4763" y="9525"/>
                      </a:cubicBezTo>
                      <a:cubicBezTo>
                        <a:pt x="2132" y="9525"/>
                        <a:pt x="0" y="7393"/>
                        <a:pt x="0" y="4763"/>
                      </a:cubicBezTo>
                      <a:cubicBezTo>
                        <a:pt x="0" y="2132"/>
                        <a:pt x="2132" y="0"/>
                        <a:pt x="4763" y="0"/>
                      </a:cubicBezTo>
                      <a:cubicBezTo>
                        <a:pt x="7393" y="0"/>
                        <a:pt x="9525" y="2132"/>
                        <a:pt x="9525" y="4763"/>
                      </a:cubicBezTo>
                      <a:close/>
                    </a:path>
                  </a:pathLst>
                </a:custGeom>
                <a:solidFill>
                  <a:schemeClr val="bg1"/>
                </a:solidFill>
                <a:ln w="12700" cap="rnd">
                  <a:solidFill>
                    <a:schemeClr val="bg1"/>
                  </a:solidFill>
                  <a:prstDash val="solid"/>
                  <a:round/>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500" b="0" i="0" u="none" strike="noStrike" kern="1200" cap="none" spc="0" normalizeH="0" baseline="0" noProof="0">
                    <a:ln>
                      <a:noFill/>
                    </a:ln>
                    <a:solidFill>
                      <a:srgbClr val="000000"/>
                    </a:solidFill>
                    <a:effectLst/>
                    <a:uLnTx/>
                    <a:uFillTx/>
                    <a:latin typeface="Arial" pitchFamily="34" charset="0"/>
                    <a:ea typeface="ＭＳ Ｐゴシック"/>
                    <a:cs typeface="+mn-cs"/>
                  </a:endParaRPr>
                </a:p>
              </p:txBody>
            </p:sp>
            <p:sp>
              <p:nvSpPr>
                <p:cNvPr id="44" name="Freeform: Shape 43">
                  <a:extLst>
                    <a:ext uri="{FF2B5EF4-FFF2-40B4-BE49-F238E27FC236}">
                      <a16:creationId xmlns:a16="http://schemas.microsoft.com/office/drawing/2014/main" id="{2C147EF6-5091-952F-0E9D-644C6CB00A52}"/>
                    </a:ext>
                  </a:extLst>
                </p:cNvPr>
                <p:cNvSpPr/>
                <p:nvPr/>
              </p:nvSpPr>
              <p:spPr>
                <a:xfrm>
                  <a:off x="1025385" y="2630804"/>
                  <a:ext cx="9525" cy="9525"/>
                </a:xfrm>
                <a:custGeom>
                  <a:avLst/>
                  <a:gdLst>
                    <a:gd name="connsiteX0" fmla="*/ 9525 w 9525"/>
                    <a:gd name="connsiteY0" fmla="*/ 4763 h 9525"/>
                    <a:gd name="connsiteX1" fmla="*/ 4763 w 9525"/>
                    <a:gd name="connsiteY1" fmla="*/ 9525 h 9525"/>
                    <a:gd name="connsiteX2" fmla="*/ 0 w 9525"/>
                    <a:gd name="connsiteY2" fmla="*/ 4763 h 9525"/>
                    <a:gd name="connsiteX3" fmla="*/ 4763 w 9525"/>
                    <a:gd name="connsiteY3" fmla="*/ 0 h 9525"/>
                    <a:gd name="connsiteX4" fmla="*/ 9525 w 9525"/>
                    <a:gd name="connsiteY4" fmla="*/ 4763 h 95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 h="9525">
                      <a:moveTo>
                        <a:pt x="9525" y="4763"/>
                      </a:moveTo>
                      <a:cubicBezTo>
                        <a:pt x="9525" y="7393"/>
                        <a:pt x="7393" y="9525"/>
                        <a:pt x="4763" y="9525"/>
                      </a:cubicBezTo>
                      <a:cubicBezTo>
                        <a:pt x="2132" y="9525"/>
                        <a:pt x="0" y="7393"/>
                        <a:pt x="0" y="4763"/>
                      </a:cubicBezTo>
                      <a:cubicBezTo>
                        <a:pt x="0" y="2132"/>
                        <a:pt x="2132" y="0"/>
                        <a:pt x="4763" y="0"/>
                      </a:cubicBezTo>
                      <a:cubicBezTo>
                        <a:pt x="7393" y="0"/>
                        <a:pt x="9525" y="2132"/>
                        <a:pt x="9525" y="4763"/>
                      </a:cubicBezTo>
                      <a:close/>
                    </a:path>
                  </a:pathLst>
                </a:custGeom>
                <a:solidFill>
                  <a:schemeClr val="bg1"/>
                </a:solidFill>
                <a:ln w="12700" cap="rnd">
                  <a:solidFill>
                    <a:schemeClr val="bg1"/>
                  </a:solidFill>
                  <a:prstDash val="solid"/>
                  <a:round/>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500" b="0" i="0" u="none" strike="noStrike" kern="1200" cap="none" spc="0" normalizeH="0" baseline="0" noProof="0">
                    <a:ln>
                      <a:noFill/>
                    </a:ln>
                    <a:solidFill>
                      <a:srgbClr val="000000"/>
                    </a:solidFill>
                    <a:effectLst/>
                    <a:uLnTx/>
                    <a:uFillTx/>
                    <a:latin typeface="Arial" pitchFamily="34" charset="0"/>
                    <a:ea typeface="ＭＳ Ｐゴシック"/>
                    <a:cs typeface="+mn-cs"/>
                  </a:endParaRPr>
                </a:p>
              </p:txBody>
            </p:sp>
            <p:sp>
              <p:nvSpPr>
                <p:cNvPr id="45" name="Freeform: Shape 44">
                  <a:extLst>
                    <a:ext uri="{FF2B5EF4-FFF2-40B4-BE49-F238E27FC236}">
                      <a16:creationId xmlns:a16="http://schemas.microsoft.com/office/drawing/2014/main" id="{2ECA65B7-49CE-C201-676C-5A0183ACEB60}"/>
                    </a:ext>
                  </a:extLst>
                </p:cNvPr>
                <p:cNvSpPr/>
                <p:nvPr/>
              </p:nvSpPr>
              <p:spPr>
                <a:xfrm>
                  <a:off x="1053960" y="2630804"/>
                  <a:ext cx="9525" cy="9525"/>
                </a:xfrm>
                <a:custGeom>
                  <a:avLst/>
                  <a:gdLst>
                    <a:gd name="connsiteX0" fmla="*/ 9525 w 9525"/>
                    <a:gd name="connsiteY0" fmla="*/ 4763 h 9525"/>
                    <a:gd name="connsiteX1" fmla="*/ 4763 w 9525"/>
                    <a:gd name="connsiteY1" fmla="*/ 9525 h 9525"/>
                    <a:gd name="connsiteX2" fmla="*/ 0 w 9525"/>
                    <a:gd name="connsiteY2" fmla="*/ 4763 h 9525"/>
                    <a:gd name="connsiteX3" fmla="*/ 4763 w 9525"/>
                    <a:gd name="connsiteY3" fmla="*/ 0 h 9525"/>
                    <a:gd name="connsiteX4" fmla="*/ 9525 w 9525"/>
                    <a:gd name="connsiteY4" fmla="*/ 4763 h 95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 h="9525">
                      <a:moveTo>
                        <a:pt x="9525" y="4763"/>
                      </a:moveTo>
                      <a:cubicBezTo>
                        <a:pt x="9525" y="7393"/>
                        <a:pt x="7393" y="9525"/>
                        <a:pt x="4763" y="9525"/>
                      </a:cubicBezTo>
                      <a:cubicBezTo>
                        <a:pt x="2132" y="9525"/>
                        <a:pt x="0" y="7393"/>
                        <a:pt x="0" y="4763"/>
                      </a:cubicBezTo>
                      <a:cubicBezTo>
                        <a:pt x="0" y="2132"/>
                        <a:pt x="2132" y="0"/>
                        <a:pt x="4763" y="0"/>
                      </a:cubicBezTo>
                      <a:cubicBezTo>
                        <a:pt x="7393" y="0"/>
                        <a:pt x="9525" y="2132"/>
                        <a:pt x="9525" y="4763"/>
                      </a:cubicBezTo>
                      <a:close/>
                    </a:path>
                  </a:pathLst>
                </a:custGeom>
                <a:solidFill>
                  <a:schemeClr val="bg1"/>
                </a:solidFill>
                <a:ln w="12700" cap="rnd">
                  <a:solidFill>
                    <a:schemeClr val="bg1"/>
                  </a:solidFill>
                  <a:prstDash val="solid"/>
                  <a:round/>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500" b="0" i="0" u="none" strike="noStrike" kern="1200" cap="none" spc="0" normalizeH="0" baseline="0" noProof="0">
                    <a:ln>
                      <a:noFill/>
                    </a:ln>
                    <a:solidFill>
                      <a:srgbClr val="000000"/>
                    </a:solidFill>
                    <a:effectLst/>
                    <a:uLnTx/>
                    <a:uFillTx/>
                    <a:latin typeface="Arial" pitchFamily="34" charset="0"/>
                    <a:ea typeface="ＭＳ Ｐゴシック"/>
                    <a:cs typeface="+mn-cs"/>
                  </a:endParaRPr>
                </a:p>
              </p:txBody>
            </p:sp>
            <p:sp>
              <p:nvSpPr>
                <p:cNvPr id="46" name="Freeform: Shape 45">
                  <a:extLst>
                    <a:ext uri="{FF2B5EF4-FFF2-40B4-BE49-F238E27FC236}">
                      <a16:creationId xmlns:a16="http://schemas.microsoft.com/office/drawing/2014/main" id="{4921949D-2D08-EC0E-3EE4-8E4A7A461579}"/>
                    </a:ext>
                  </a:extLst>
                </p:cNvPr>
                <p:cNvSpPr/>
                <p:nvPr/>
              </p:nvSpPr>
              <p:spPr>
                <a:xfrm>
                  <a:off x="968235" y="2687954"/>
                  <a:ext cx="219075" cy="66675"/>
                </a:xfrm>
                <a:custGeom>
                  <a:avLst/>
                  <a:gdLst>
                    <a:gd name="connsiteX0" fmla="*/ 0 w 219075"/>
                    <a:gd name="connsiteY0" fmla="*/ 38100 h 66675"/>
                    <a:gd name="connsiteX1" fmla="*/ 47625 w 219075"/>
                    <a:gd name="connsiteY1" fmla="*/ 38100 h 66675"/>
                    <a:gd name="connsiteX2" fmla="*/ 66675 w 219075"/>
                    <a:gd name="connsiteY2" fmla="*/ 9525 h 66675"/>
                    <a:gd name="connsiteX3" fmla="*/ 85725 w 219075"/>
                    <a:gd name="connsiteY3" fmla="*/ 57150 h 66675"/>
                    <a:gd name="connsiteX4" fmla="*/ 123825 w 219075"/>
                    <a:gd name="connsiteY4" fmla="*/ 0 h 66675"/>
                    <a:gd name="connsiteX5" fmla="*/ 152400 w 219075"/>
                    <a:gd name="connsiteY5" fmla="*/ 66675 h 66675"/>
                    <a:gd name="connsiteX6" fmla="*/ 171450 w 219075"/>
                    <a:gd name="connsiteY6" fmla="*/ 38100 h 66675"/>
                    <a:gd name="connsiteX7" fmla="*/ 219075 w 219075"/>
                    <a:gd name="connsiteY7" fmla="*/ 38100 h 666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19075" h="66675">
                      <a:moveTo>
                        <a:pt x="0" y="38100"/>
                      </a:moveTo>
                      <a:lnTo>
                        <a:pt x="47625" y="38100"/>
                      </a:lnTo>
                      <a:lnTo>
                        <a:pt x="66675" y="9525"/>
                      </a:lnTo>
                      <a:lnTo>
                        <a:pt x="85725" y="57150"/>
                      </a:lnTo>
                      <a:lnTo>
                        <a:pt x="123825" y="0"/>
                      </a:lnTo>
                      <a:lnTo>
                        <a:pt x="152400" y="66675"/>
                      </a:lnTo>
                      <a:lnTo>
                        <a:pt x="171450" y="38100"/>
                      </a:lnTo>
                      <a:lnTo>
                        <a:pt x="219075" y="38100"/>
                      </a:lnTo>
                    </a:path>
                  </a:pathLst>
                </a:custGeom>
                <a:noFill/>
                <a:ln w="12700" cap="rnd">
                  <a:solidFill>
                    <a:srgbClr val="5D656D"/>
                  </a:solidFill>
                  <a:prstDash val="solid"/>
                  <a:round/>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500" b="0" i="0" u="none" strike="noStrike" kern="1200" cap="none" spc="0" normalizeH="0" baseline="0" noProof="0">
                    <a:ln>
                      <a:noFill/>
                    </a:ln>
                    <a:solidFill>
                      <a:srgbClr val="000000"/>
                    </a:solidFill>
                    <a:effectLst/>
                    <a:uLnTx/>
                    <a:uFillTx/>
                    <a:latin typeface="Arial" pitchFamily="34" charset="0"/>
                    <a:ea typeface="ＭＳ Ｐゴシック"/>
                    <a:cs typeface="+mn-cs"/>
                  </a:endParaRPr>
                </a:p>
              </p:txBody>
            </p:sp>
          </p:grpSp>
        </p:grpSp>
        <p:sp>
          <p:nvSpPr>
            <p:cNvPr id="10" name="Google Shape;374;p2">
              <a:extLst>
                <a:ext uri="{FF2B5EF4-FFF2-40B4-BE49-F238E27FC236}">
                  <a16:creationId xmlns:a16="http://schemas.microsoft.com/office/drawing/2014/main" id="{C6FB3283-DA3D-CB4E-3B7A-BAECB97F3AC8}"/>
                </a:ext>
              </a:extLst>
            </p:cNvPr>
            <p:cNvSpPr txBox="1"/>
            <p:nvPr/>
          </p:nvSpPr>
          <p:spPr>
            <a:xfrm>
              <a:off x="1703539" y="3468131"/>
              <a:ext cx="2126281" cy="338514"/>
            </a:xfrm>
            <a:prstGeom prst="rect">
              <a:avLst/>
            </a:prstGeom>
            <a:noFill/>
            <a:ln>
              <a:noFill/>
            </a:ln>
          </p:spPr>
          <p:txBody>
            <a:bodyPr spcFirstLastPara="1" wrap="square" lIns="91425" tIns="45700" rIns="91425" bIns="45700" anchor="t" anchorCtr="0">
              <a:spAutoFit/>
            </a:bodyPr>
            <a:lstStyle/>
            <a:p>
              <a:pPr marL="0" marR="0" lvl="0" indent="0" algn="ctr" defTabSz="1005840" rtl="0" eaLnBrk="1" fontAlgn="base" latinLnBrk="0" hangingPunct="1">
                <a:lnSpc>
                  <a:spcPct val="100000"/>
                </a:lnSpc>
                <a:spcBef>
                  <a:spcPts val="0"/>
                </a:spcBef>
                <a:spcAft>
                  <a:spcPts val="0"/>
                </a:spcAft>
                <a:buClr>
                  <a:srgbClr val="000000"/>
                </a:buClr>
                <a:buSzPct val="100000"/>
                <a:buFontTx/>
                <a:buNone/>
                <a:tabLst/>
                <a:defRPr/>
              </a:pPr>
              <a:endParaRPr kumimoji="0" lang="en-US" sz="1600" b="1" i="0" u="none" strike="noStrike" kern="1200" cap="none" spc="0" normalizeH="0" baseline="0" noProof="0">
                <a:ln>
                  <a:noFill/>
                </a:ln>
                <a:solidFill>
                  <a:srgbClr val="000000"/>
                </a:solidFill>
                <a:effectLst/>
                <a:uLnTx/>
                <a:uFillTx/>
                <a:latin typeface="Arial"/>
                <a:ea typeface="ＭＳ Ｐゴシック"/>
                <a:cs typeface="Calibri" panose="020F0502020204030204" pitchFamily="34" charset="0"/>
                <a:sym typeface="Arial"/>
              </a:endParaRPr>
            </a:p>
          </p:txBody>
        </p:sp>
        <p:sp>
          <p:nvSpPr>
            <p:cNvPr id="11" name="Google Shape;374;p2">
              <a:extLst>
                <a:ext uri="{FF2B5EF4-FFF2-40B4-BE49-F238E27FC236}">
                  <a16:creationId xmlns:a16="http://schemas.microsoft.com/office/drawing/2014/main" id="{B20E9BCA-D5E5-0A8B-522B-A77594BA40B3}"/>
                </a:ext>
              </a:extLst>
            </p:cNvPr>
            <p:cNvSpPr txBox="1"/>
            <p:nvPr/>
          </p:nvSpPr>
          <p:spPr>
            <a:xfrm>
              <a:off x="4956895" y="3473469"/>
              <a:ext cx="2403202" cy="830956"/>
            </a:xfrm>
            <a:prstGeom prst="rect">
              <a:avLst/>
            </a:prstGeom>
            <a:noFill/>
            <a:ln>
              <a:noFill/>
            </a:ln>
          </p:spPr>
          <p:txBody>
            <a:bodyPr spcFirstLastPara="1" wrap="square" lIns="91425" tIns="45700" rIns="91425" bIns="45700" anchor="t" anchorCtr="0">
              <a:spAutoFit/>
            </a:bodyPr>
            <a:lstStyle/>
            <a:p>
              <a:pPr marL="0" marR="0" lvl="0" indent="0" algn="ctr" defTabSz="1005840" rtl="0" eaLnBrk="1" fontAlgn="base" latinLnBrk="0" hangingPunct="1">
                <a:lnSpc>
                  <a:spcPct val="100000"/>
                </a:lnSpc>
                <a:spcBef>
                  <a:spcPts val="0"/>
                </a:spcBef>
                <a:spcAft>
                  <a:spcPts val="0"/>
                </a:spcAft>
                <a:buClr>
                  <a:srgbClr val="000000"/>
                </a:buClr>
                <a:buSzPct val="100000"/>
                <a:buFontTx/>
                <a:buNone/>
                <a:tabLst/>
                <a:defRPr/>
              </a:pPr>
              <a:r>
                <a:rPr kumimoji="0" lang="en-US" sz="1600" b="1" i="0" u="none" strike="noStrike" kern="1200" cap="none" spc="0" normalizeH="0" baseline="0" noProof="0">
                  <a:ln>
                    <a:noFill/>
                  </a:ln>
                  <a:solidFill>
                    <a:srgbClr val="000000"/>
                  </a:solidFill>
                  <a:effectLst/>
                  <a:uLnTx/>
                  <a:uFillTx/>
                  <a:latin typeface="Arial"/>
                  <a:ea typeface="ＭＳ Ｐゴシック"/>
                  <a:cs typeface="Calibri" panose="020F0502020204030204" pitchFamily="34" charset="0"/>
                  <a:sym typeface="Arial"/>
                </a:rPr>
                <a:t>Growth Mindset, Outsourcing, Associate Alignment</a:t>
              </a:r>
            </a:p>
          </p:txBody>
        </p:sp>
        <p:sp>
          <p:nvSpPr>
            <p:cNvPr id="12" name="Google Shape;374;p2">
              <a:extLst>
                <a:ext uri="{FF2B5EF4-FFF2-40B4-BE49-F238E27FC236}">
                  <a16:creationId xmlns:a16="http://schemas.microsoft.com/office/drawing/2014/main" id="{8391EB79-7AB6-FC4E-805C-13741BA68261}"/>
                </a:ext>
              </a:extLst>
            </p:cNvPr>
            <p:cNvSpPr txBox="1"/>
            <p:nvPr/>
          </p:nvSpPr>
          <p:spPr>
            <a:xfrm>
              <a:off x="8377084" y="3468131"/>
              <a:ext cx="2064774" cy="830956"/>
            </a:xfrm>
            <a:prstGeom prst="rect">
              <a:avLst/>
            </a:prstGeom>
            <a:noFill/>
            <a:ln>
              <a:noFill/>
            </a:ln>
          </p:spPr>
          <p:txBody>
            <a:bodyPr spcFirstLastPara="1" wrap="square" lIns="91425" tIns="45700" rIns="91425" bIns="45700" anchor="t" anchorCtr="0">
              <a:spAutoFit/>
            </a:bodyPr>
            <a:lstStyle/>
            <a:p>
              <a:pPr marL="0" marR="0" lvl="0" indent="0" algn="ctr" defTabSz="1005840" rtl="0" eaLnBrk="1" fontAlgn="base" latinLnBrk="0" hangingPunct="1">
                <a:lnSpc>
                  <a:spcPct val="100000"/>
                </a:lnSpc>
                <a:spcBef>
                  <a:spcPts val="0"/>
                </a:spcBef>
                <a:spcAft>
                  <a:spcPts val="0"/>
                </a:spcAft>
                <a:buClr>
                  <a:srgbClr val="000000"/>
                </a:buClr>
                <a:buSzPct val="100000"/>
                <a:buFontTx/>
                <a:buNone/>
                <a:tabLst/>
                <a:defRPr/>
              </a:pPr>
              <a:r>
                <a:rPr kumimoji="0" lang="en-US" sz="1600" b="1" i="0" u="none" strike="noStrike" kern="1200" cap="none" spc="0" normalizeH="0" baseline="0" noProof="0">
                  <a:ln>
                    <a:noFill/>
                  </a:ln>
                  <a:solidFill>
                    <a:srgbClr val="000000"/>
                  </a:solidFill>
                  <a:effectLst/>
                  <a:uLnTx/>
                  <a:uFillTx/>
                  <a:latin typeface="Arial"/>
                  <a:ea typeface="ＭＳ Ｐゴシック"/>
                  <a:cs typeface="Calibri" panose="020F0502020204030204" pitchFamily="34" charset="0"/>
                  <a:sym typeface="Arial"/>
                </a:rPr>
                <a:t>Goals, Tools, Capacity, Data, Capabilities</a:t>
              </a:r>
            </a:p>
          </p:txBody>
        </p:sp>
        <p:grpSp>
          <p:nvGrpSpPr>
            <p:cNvPr id="13" name="Group 12">
              <a:extLst>
                <a:ext uri="{FF2B5EF4-FFF2-40B4-BE49-F238E27FC236}">
                  <a16:creationId xmlns:a16="http://schemas.microsoft.com/office/drawing/2014/main" id="{88F6C574-5D35-EC9A-C53E-92B90FE93ED5}"/>
                </a:ext>
              </a:extLst>
            </p:cNvPr>
            <p:cNvGrpSpPr/>
            <p:nvPr/>
          </p:nvGrpSpPr>
          <p:grpSpPr>
            <a:xfrm>
              <a:off x="5639972" y="2416658"/>
              <a:ext cx="912057" cy="912057"/>
              <a:chOff x="5639972" y="2416658"/>
              <a:chExt cx="912057" cy="912057"/>
            </a:xfrm>
          </p:grpSpPr>
          <p:sp>
            <p:nvSpPr>
              <p:cNvPr id="23" name="Oval 22">
                <a:extLst>
                  <a:ext uri="{FF2B5EF4-FFF2-40B4-BE49-F238E27FC236}">
                    <a16:creationId xmlns:a16="http://schemas.microsoft.com/office/drawing/2014/main" id="{334B1D10-1F6B-9006-4E77-1E7F2E8CABC9}"/>
                  </a:ext>
                </a:extLst>
              </p:cNvPr>
              <p:cNvSpPr/>
              <p:nvPr/>
            </p:nvSpPr>
            <p:spPr bwMode="auto">
              <a:xfrm rot="5400000">
                <a:off x="5639972" y="2416658"/>
                <a:ext cx="912057" cy="912057"/>
              </a:xfrm>
              <a:prstGeom prst="ellipse">
                <a:avLst/>
              </a:prstGeom>
              <a:solidFill>
                <a:schemeClr val="bg1"/>
              </a:solidFill>
              <a:ln w="12700" cap="flat" cmpd="sng" algn="ctr">
                <a:solidFill>
                  <a:srgbClr val="5D656D"/>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en-US" sz="1100" b="0" i="0" u="none" strike="noStrike" kern="1200" cap="none" spc="0" normalizeH="0" baseline="0" noProof="0">
                  <a:ln>
                    <a:noFill/>
                  </a:ln>
                  <a:solidFill>
                    <a:srgbClr val="FFFFFF"/>
                  </a:solidFill>
                  <a:effectLst/>
                  <a:uLnTx/>
                  <a:uFillTx/>
                  <a:latin typeface="Arial" panose="020B0604020202020204" pitchFamily="34" charset="0"/>
                  <a:ea typeface="ＭＳ Ｐゴシック" charset="-128"/>
                  <a:cs typeface="Arial" panose="020B0604020202020204" pitchFamily="34" charset="0"/>
                </a:endParaRPr>
              </a:p>
            </p:txBody>
          </p:sp>
          <p:grpSp>
            <p:nvGrpSpPr>
              <p:cNvPr id="24" name="Group 23">
                <a:extLst>
                  <a:ext uri="{FF2B5EF4-FFF2-40B4-BE49-F238E27FC236}">
                    <a16:creationId xmlns:a16="http://schemas.microsoft.com/office/drawing/2014/main" id="{AD11CE67-A88B-6FF1-9629-6245E3A345B4}"/>
                  </a:ext>
                </a:extLst>
              </p:cNvPr>
              <p:cNvGrpSpPr/>
              <p:nvPr/>
            </p:nvGrpSpPr>
            <p:grpSpPr>
              <a:xfrm>
                <a:off x="5835873" y="2657755"/>
                <a:ext cx="529187" cy="429189"/>
                <a:chOff x="5794308" y="2699320"/>
                <a:chExt cx="529187" cy="429189"/>
              </a:xfrm>
            </p:grpSpPr>
            <p:sp>
              <p:nvSpPr>
                <p:cNvPr id="25" name="Freeform: Shape 24">
                  <a:extLst>
                    <a:ext uri="{FF2B5EF4-FFF2-40B4-BE49-F238E27FC236}">
                      <a16:creationId xmlns:a16="http://schemas.microsoft.com/office/drawing/2014/main" id="{72883719-75D1-EBF8-426C-EA9E6596F382}"/>
                    </a:ext>
                  </a:extLst>
                </p:cNvPr>
                <p:cNvSpPr/>
                <p:nvPr/>
              </p:nvSpPr>
              <p:spPr>
                <a:xfrm>
                  <a:off x="6240851" y="2901222"/>
                  <a:ext cx="82644" cy="82587"/>
                </a:xfrm>
                <a:custGeom>
                  <a:avLst/>
                  <a:gdLst>
                    <a:gd name="connsiteX0" fmla="*/ 35220 w 38108"/>
                    <a:gd name="connsiteY0" fmla="*/ 7876 h 38082"/>
                    <a:gd name="connsiteX1" fmla="*/ 26657 w 38108"/>
                    <a:gd name="connsiteY1" fmla="*/ 33402 h 38082"/>
                    <a:gd name="connsiteX2" fmla="*/ 1111 w 38108"/>
                    <a:gd name="connsiteY2" fmla="*/ 24828 h 38082"/>
                    <a:gd name="connsiteX3" fmla="*/ 9674 w 38108"/>
                    <a:gd name="connsiteY3" fmla="*/ -698 h 38082"/>
                    <a:gd name="connsiteX4" fmla="*/ 9693 w 38108"/>
                    <a:gd name="connsiteY4" fmla="*/ -698 h 38082"/>
                    <a:gd name="connsiteX5" fmla="*/ 35220 w 38108"/>
                    <a:gd name="connsiteY5" fmla="*/ 7876 h 380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8108" h="38082">
                      <a:moveTo>
                        <a:pt x="35220" y="7876"/>
                      </a:moveTo>
                      <a:cubicBezTo>
                        <a:pt x="39906" y="17306"/>
                        <a:pt x="36077" y="28735"/>
                        <a:pt x="26657" y="33402"/>
                      </a:cubicBezTo>
                      <a:cubicBezTo>
                        <a:pt x="17237" y="38069"/>
                        <a:pt x="5797" y="34258"/>
                        <a:pt x="1111" y="24828"/>
                      </a:cubicBezTo>
                      <a:cubicBezTo>
                        <a:pt x="-3575" y="15399"/>
                        <a:pt x="254" y="3969"/>
                        <a:pt x="9674" y="-698"/>
                      </a:cubicBezTo>
                      <a:cubicBezTo>
                        <a:pt x="9684" y="-698"/>
                        <a:pt x="9684" y="-698"/>
                        <a:pt x="9693" y="-698"/>
                      </a:cubicBezTo>
                      <a:cubicBezTo>
                        <a:pt x="19113" y="-5365"/>
                        <a:pt x="30534" y="-1554"/>
                        <a:pt x="35220" y="7876"/>
                      </a:cubicBezTo>
                      <a:close/>
                    </a:path>
                  </a:pathLst>
                </a:custGeom>
                <a:solidFill>
                  <a:srgbClr val="AFC267"/>
                </a:solidFill>
                <a:ln w="12700" cap="rnd">
                  <a:solidFill>
                    <a:srgbClr val="5D656D"/>
                  </a:solidFill>
                  <a:prstDash val="solid"/>
                  <a:round/>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500" b="0" i="0" u="none" strike="noStrike" kern="1200" cap="none" spc="0" normalizeH="0" baseline="0" noProof="0">
                    <a:ln>
                      <a:noFill/>
                    </a:ln>
                    <a:solidFill>
                      <a:srgbClr val="000000"/>
                    </a:solidFill>
                    <a:effectLst/>
                    <a:uLnTx/>
                    <a:uFillTx/>
                    <a:latin typeface="Arial" pitchFamily="34" charset="0"/>
                    <a:ea typeface="ＭＳ Ｐゴシック"/>
                    <a:cs typeface="+mn-cs"/>
                  </a:endParaRPr>
                </a:p>
              </p:txBody>
            </p:sp>
            <p:sp>
              <p:nvSpPr>
                <p:cNvPr id="26" name="Freeform: Shape 25">
                  <a:extLst>
                    <a:ext uri="{FF2B5EF4-FFF2-40B4-BE49-F238E27FC236}">
                      <a16:creationId xmlns:a16="http://schemas.microsoft.com/office/drawing/2014/main" id="{4EE5F9A0-30EA-AC8D-B74B-ACB3FA36887F}"/>
                    </a:ext>
                  </a:extLst>
                </p:cNvPr>
                <p:cNvSpPr/>
                <p:nvPr/>
              </p:nvSpPr>
              <p:spPr>
                <a:xfrm>
                  <a:off x="6240778" y="3045833"/>
                  <a:ext cx="82644" cy="82676"/>
                </a:xfrm>
                <a:custGeom>
                  <a:avLst/>
                  <a:gdLst>
                    <a:gd name="connsiteX0" fmla="*/ 36016 w 38108"/>
                    <a:gd name="connsiteY0" fmla="*/ 23013 h 38123"/>
                    <a:gd name="connsiteX1" fmla="*/ 11517 w 38108"/>
                    <a:gd name="connsiteY1" fmla="*/ 34251 h 38123"/>
                    <a:gd name="connsiteX2" fmla="*/ 316 w 38108"/>
                    <a:gd name="connsiteY2" fmla="*/ 9678 h 38123"/>
                    <a:gd name="connsiteX3" fmla="*/ 24814 w 38108"/>
                    <a:gd name="connsiteY3" fmla="*/ -1467 h 38123"/>
                    <a:gd name="connsiteX4" fmla="*/ 24872 w 38108"/>
                    <a:gd name="connsiteY4" fmla="*/ -1467 h 38123"/>
                    <a:gd name="connsiteX5" fmla="*/ 36016 w 38108"/>
                    <a:gd name="connsiteY5" fmla="*/ 23013 h 381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8108" h="38123">
                      <a:moveTo>
                        <a:pt x="36016" y="23013"/>
                      </a:moveTo>
                      <a:cubicBezTo>
                        <a:pt x="32339" y="32919"/>
                        <a:pt x="21376" y="37872"/>
                        <a:pt x="11517" y="34251"/>
                      </a:cubicBezTo>
                      <a:cubicBezTo>
                        <a:pt x="1659" y="30538"/>
                        <a:pt x="-3360" y="19585"/>
                        <a:pt x="316" y="9678"/>
                      </a:cubicBezTo>
                      <a:cubicBezTo>
                        <a:pt x="3983" y="-133"/>
                        <a:pt x="14956" y="-5181"/>
                        <a:pt x="24814" y="-1467"/>
                      </a:cubicBezTo>
                      <a:cubicBezTo>
                        <a:pt x="24833" y="-1467"/>
                        <a:pt x="24852" y="-1467"/>
                        <a:pt x="24872" y="-1467"/>
                      </a:cubicBezTo>
                      <a:cubicBezTo>
                        <a:pt x="34692" y="2249"/>
                        <a:pt x="39683" y="13201"/>
                        <a:pt x="36016" y="23013"/>
                      </a:cubicBezTo>
                      <a:close/>
                    </a:path>
                  </a:pathLst>
                </a:custGeom>
                <a:solidFill>
                  <a:srgbClr val="AFC267"/>
                </a:solidFill>
                <a:ln w="12700" cap="rnd">
                  <a:solidFill>
                    <a:srgbClr val="5D656D"/>
                  </a:solidFill>
                  <a:prstDash val="solid"/>
                  <a:round/>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500" b="0" i="0" u="none" strike="noStrike" kern="1200" cap="none" spc="0" normalizeH="0" baseline="0" noProof="0">
                    <a:ln>
                      <a:noFill/>
                    </a:ln>
                    <a:solidFill>
                      <a:srgbClr val="000000"/>
                    </a:solidFill>
                    <a:effectLst/>
                    <a:uLnTx/>
                    <a:uFillTx/>
                    <a:latin typeface="Arial" pitchFamily="34" charset="0"/>
                    <a:ea typeface="ＭＳ Ｐゴシック"/>
                    <a:cs typeface="+mn-cs"/>
                  </a:endParaRPr>
                </a:p>
              </p:txBody>
            </p:sp>
            <p:sp>
              <p:nvSpPr>
                <p:cNvPr id="27" name="Freeform: Shape 26">
                  <a:extLst>
                    <a:ext uri="{FF2B5EF4-FFF2-40B4-BE49-F238E27FC236}">
                      <a16:creationId xmlns:a16="http://schemas.microsoft.com/office/drawing/2014/main" id="{FA57F83A-9894-8760-DF17-62F43704AD35}"/>
                    </a:ext>
                  </a:extLst>
                </p:cNvPr>
                <p:cNvSpPr/>
                <p:nvPr/>
              </p:nvSpPr>
              <p:spPr>
                <a:xfrm>
                  <a:off x="6075618" y="2983828"/>
                  <a:ext cx="82626" cy="82626"/>
                </a:xfrm>
                <a:custGeom>
                  <a:avLst/>
                  <a:gdLst>
                    <a:gd name="connsiteX0" fmla="*/ 38100 w 38100"/>
                    <a:gd name="connsiteY0" fmla="*/ 19050 h 38100"/>
                    <a:gd name="connsiteX1" fmla="*/ 19050 w 38100"/>
                    <a:gd name="connsiteY1" fmla="*/ 38100 h 38100"/>
                    <a:gd name="connsiteX2" fmla="*/ 0 w 38100"/>
                    <a:gd name="connsiteY2" fmla="*/ 19050 h 38100"/>
                    <a:gd name="connsiteX3" fmla="*/ 19050 w 38100"/>
                    <a:gd name="connsiteY3" fmla="*/ 0 h 38100"/>
                    <a:gd name="connsiteX4" fmla="*/ 38100 w 38100"/>
                    <a:gd name="connsiteY4" fmla="*/ 19050 h 381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100" h="38100">
                      <a:moveTo>
                        <a:pt x="38100" y="19050"/>
                      </a:moveTo>
                      <a:cubicBezTo>
                        <a:pt x="38100" y="29571"/>
                        <a:pt x="29571" y="38100"/>
                        <a:pt x="19050" y="38100"/>
                      </a:cubicBezTo>
                      <a:cubicBezTo>
                        <a:pt x="8529" y="38100"/>
                        <a:pt x="0" y="29571"/>
                        <a:pt x="0" y="19050"/>
                      </a:cubicBezTo>
                      <a:cubicBezTo>
                        <a:pt x="0" y="8529"/>
                        <a:pt x="8529" y="0"/>
                        <a:pt x="19050" y="0"/>
                      </a:cubicBezTo>
                      <a:cubicBezTo>
                        <a:pt x="29571" y="0"/>
                        <a:pt x="38100" y="8529"/>
                        <a:pt x="38100" y="19050"/>
                      </a:cubicBezTo>
                      <a:close/>
                    </a:path>
                  </a:pathLst>
                </a:custGeom>
                <a:solidFill>
                  <a:srgbClr val="AFC267"/>
                </a:solidFill>
                <a:ln w="12700" cap="rnd">
                  <a:solidFill>
                    <a:srgbClr val="5D656D"/>
                  </a:solidFill>
                  <a:prstDash val="solid"/>
                  <a:round/>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500" b="0" i="0" u="none" strike="noStrike" kern="1200" cap="none" spc="0" normalizeH="0" baseline="0" noProof="0">
                    <a:ln>
                      <a:noFill/>
                    </a:ln>
                    <a:solidFill>
                      <a:srgbClr val="000000"/>
                    </a:solidFill>
                    <a:effectLst/>
                    <a:uLnTx/>
                    <a:uFillTx/>
                    <a:latin typeface="Arial" pitchFamily="34" charset="0"/>
                    <a:ea typeface="ＭＳ Ｐゴシック"/>
                    <a:cs typeface="+mn-cs"/>
                  </a:endParaRPr>
                </a:p>
              </p:txBody>
            </p:sp>
            <p:sp>
              <p:nvSpPr>
                <p:cNvPr id="28" name="Freeform: Shape 27">
                  <a:extLst>
                    <a:ext uri="{FF2B5EF4-FFF2-40B4-BE49-F238E27FC236}">
                      <a16:creationId xmlns:a16="http://schemas.microsoft.com/office/drawing/2014/main" id="{F6CAE38F-4C41-16C1-0485-387819DAAEF2}"/>
                    </a:ext>
                  </a:extLst>
                </p:cNvPr>
                <p:cNvSpPr/>
                <p:nvPr/>
              </p:nvSpPr>
              <p:spPr>
                <a:xfrm>
                  <a:off x="6153907" y="2960899"/>
                  <a:ext cx="91301" cy="45857"/>
                </a:xfrm>
                <a:custGeom>
                  <a:avLst/>
                  <a:gdLst>
                    <a:gd name="connsiteX0" fmla="*/ 0 w 42100"/>
                    <a:gd name="connsiteY0" fmla="*/ 21146 h 21145"/>
                    <a:gd name="connsiteX1" fmla="*/ 42100 w 42100"/>
                    <a:gd name="connsiteY1" fmla="*/ 0 h 21145"/>
                  </a:gdLst>
                  <a:ahLst/>
                  <a:cxnLst>
                    <a:cxn ang="0">
                      <a:pos x="connsiteX0" y="connsiteY0"/>
                    </a:cxn>
                    <a:cxn ang="0">
                      <a:pos x="connsiteX1" y="connsiteY1"/>
                    </a:cxn>
                  </a:cxnLst>
                  <a:rect l="l" t="t" r="r" b="b"/>
                  <a:pathLst>
                    <a:path w="42100" h="21145">
                      <a:moveTo>
                        <a:pt x="0" y="21146"/>
                      </a:moveTo>
                      <a:lnTo>
                        <a:pt x="42100" y="0"/>
                      </a:lnTo>
                    </a:path>
                  </a:pathLst>
                </a:custGeom>
                <a:ln w="12700" cap="rnd">
                  <a:solidFill>
                    <a:srgbClr val="5D656D"/>
                  </a:solidFill>
                  <a:prstDash val="solid"/>
                  <a:round/>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500" b="0" i="0" u="none" strike="noStrike" kern="1200" cap="none" spc="0" normalizeH="0" baseline="0" noProof="0">
                    <a:ln>
                      <a:noFill/>
                    </a:ln>
                    <a:solidFill>
                      <a:srgbClr val="000000"/>
                    </a:solidFill>
                    <a:effectLst/>
                    <a:uLnTx/>
                    <a:uFillTx/>
                    <a:latin typeface="Arial" pitchFamily="34" charset="0"/>
                    <a:ea typeface="ＭＳ Ｐゴシック"/>
                    <a:cs typeface="+mn-cs"/>
                  </a:endParaRPr>
                </a:p>
              </p:txBody>
            </p:sp>
            <p:sp>
              <p:nvSpPr>
                <p:cNvPr id="29" name="Freeform: Shape 28">
                  <a:extLst>
                    <a:ext uri="{FF2B5EF4-FFF2-40B4-BE49-F238E27FC236}">
                      <a16:creationId xmlns:a16="http://schemas.microsoft.com/office/drawing/2014/main" id="{6B0934E5-1517-4F52-9D30-E2C1BFDB7AFE}"/>
                    </a:ext>
                  </a:extLst>
                </p:cNvPr>
                <p:cNvSpPr/>
                <p:nvPr/>
              </p:nvSpPr>
              <p:spPr>
                <a:xfrm>
                  <a:off x="6155766" y="3039602"/>
                  <a:ext cx="87790" cy="33051"/>
                </a:xfrm>
                <a:custGeom>
                  <a:avLst/>
                  <a:gdLst>
                    <a:gd name="connsiteX0" fmla="*/ 0 w 40481"/>
                    <a:gd name="connsiteY0" fmla="*/ 0 h 15240"/>
                    <a:gd name="connsiteX1" fmla="*/ 40481 w 40481"/>
                    <a:gd name="connsiteY1" fmla="*/ 15240 h 15240"/>
                  </a:gdLst>
                  <a:ahLst/>
                  <a:cxnLst>
                    <a:cxn ang="0">
                      <a:pos x="connsiteX0" y="connsiteY0"/>
                    </a:cxn>
                    <a:cxn ang="0">
                      <a:pos x="connsiteX1" y="connsiteY1"/>
                    </a:cxn>
                  </a:cxnLst>
                  <a:rect l="l" t="t" r="r" b="b"/>
                  <a:pathLst>
                    <a:path w="40481" h="15240">
                      <a:moveTo>
                        <a:pt x="0" y="0"/>
                      </a:moveTo>
                      <a:lnTo>
                        <a:pt x="40481" y="15240"/>
                      </a:lnTo>
                    </a:path>
                  </a:pathLst>
                </a:custGeom>
                <a:ln w="12700" cap="rnd">
                  <a:solidFill>
                    <a:srgbClr val="5D656D"/>
                  </a:solidFill>
                  <a:prstDash val="solid"/>
                  <a:round/>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500" b="0" i="0" u="none" strike="noStrike" kern="1200" cap="none" spc="0" normalizeH="0" baseline="0" noProof="0">
                    <a:ln>
                      <a:noFill/>
                    </a:ln>
                    <a:solidFill>
                      <a:srgbClr val="000000"/>
                    </a:solidFill>
                    <a:effectLst/>
                    <a:uLnTx/>
                    <a:uFillTx/>
                    <a:latin typeface="Arial" pitchFamily="34" charset="0"/>
                    <a:ea typeface="ＭＳ Ｐゴシック"/>
                    <a:cs typeface="+mn-cs"/>
                  </a:endParaRPr>
                </a:p>
              </p:txBody>
            </p:sp>
            <p:grpSp>
              <p:nvGrpSpPr>
                <p:cNvPr id="30" name="Graphic 5">
                  <a:extLst>
                    <a:ext uri="{FF2B5EF4-FFF2-40B4-BE49-F238E27FC236}">
                      <a16:creationId xmlns:a16="http://schemas.microsoft.com/office/drawing/2014/main" id="{1E8A0157-914C-B306-D0B9-2419707D5E62}"/>
                    </a:ext>
                  </a:extLst>
                </p:cNvPr>
                <p:cNvGrpSpPr/>
                <p:nvPr/>
              </p:nvGrpSpPr>
              <p:grpSpPr>
                <a:xfrm>
                  <a:off x="5794308" y="2699320"/>
                  <a:ext cx="382196" cy="340463"/>
                  <a:chOff x="5036383" y="2650420"/>
                  <a:chExt cx="382196" cy="340463"/>
                </a:xfrm>
                <a:noFill/>
              </p:grpSpPr>
              <p:sp>
                <p:nvSpPr>
                  <p:cNvPr id="31" name="Freeform: Shape 30">
                    <a:extLst>
                      <a:ext uri="{FF2B5EF4-FFF2-40B4-BE49-F238E27FC236}">
                        <a16:creationId xmlns:a16="http://schemas.microsoft.com/office/drawing/2014/main" id="{BC52B2AE-3628-26FB-AF26-8B7C978BB205}"/>
                      </a:ext>
                    </a:extLst>
                  </p:cNvPr>
                  <p:cNvSpPr/>
                  <p:nvPr/>
                </p:nvSpPr>
                <p:spPr>
                  <a:xfrm>
                    <a:off x="5238659" y="2838218"/>
                    <a:ext cx="83891" cy="73671"/>
                  </a:xfrm>
                  <a:custGeom>
                    <a:avLst/>
                    <a:gdLst>
                      <a:gd name="connsiteX0" fmla="*/ 83892 w 83891"/>
                      <a:gd name="connsiteY0" fmla="*/ 73671 h 73671"/>
                      <a:gd name="connsiteX1" fmla="*/ 0 w 83891"/>
                      <a:gd name="connsiteY1" fmla="*/ 43649 h 73671"/>
                      <a:gd name="connsiteX2" fmla="*/ 0 w 83891"/>
                      <a:gd name="connsiteY2" fmla="*/ 0 h 73671"/>
                    </a:gdLst>
                    <a:ahLst/>
                    <a:cxnLst>
                      <a:cxn ang="0">
                        <a:pos x="connsiteX0" y="connsiteY0"/>
                      </a:cxn>
                      <a:cxn ang="0">
                        <a:pos x="connsiteX1" y="connsiteY1"/>
                      </a:cxn>
                      <a:cxn ang="0">
                        <a:pos x="connsiteX2" y="connsiteY2"/>
                      </a:cxn>
                    </a:cxnLst>
                    <a:rect l="l" t="t" r="r" b="b"/>
                    <a:pathLst>
                      <a:path w="83891" h="73671">
                        <a:moveTo>
                          <a:pt x="83892" y="73671"/>
                        </a:moveTo>
                        <a:lnTo>
                          <a:pt x="0" y="43649"/>
                        </a:lnTo>
                        <a:lnTo>
                          <a:pt x="0" y="0"/>
                        </a:lnTo>
                      </a:path>
                    </a:pathLst>
                  </a:custGeom>
                  <a:noFill/>
                  <a:ln w="12700" cap="rnd">
                    <a:solidFill>
                      <a:srgbClr val="5D656D"/>
                    </a:solidFill>
                    <a:prstDash val="solid"/>
                    <a:round/>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500" b="0" i="0" u="none" strike="noStrike" kern="1200" cap="none" spc="0" normalizeH="0" baseline="0" noProof="0">
                      <a:ln>
                        <a:noFill/>
                      </a:ln>
                      <a:solidFill>
                        <a:srgbClr val="000000"/>
                      </a:solidFill>
                      <a:effectLst/>
                      <a:uLnTx/>
                      <a:uFillTx/>
                      <a:latin typeface="Arial" pitchFamily="34" charset="0"/>
                      <a:ea typeface="ＭＳ Ｐゴシック"/>
                      <a:cs typeface="+mn-cs"/>
                    </a:endParaRPr>
                  </a:p>
                </p:txBody>
              </p:sp>
              <p:sp>
                <p:nvSpPr>
                  <p:cNvPr id="32" name="Freeform: Shape 31">
                    <a:extLst>
                      <a:ext uri="{FF2B5EF4-FFF2-40B4-BE49-F238E27FC236}">
                        <a16:creationId xmlns:a16="http://schemas.microsoft.com/office/drawing/2014/main" id="{6563BAE0-542C-C220-B4F0-86B077C06625}"/>
                      </a:ext>
                    </a:extLst>
                  </p:cNvPr>
                  <p:cNvSpPr/>
                  <p:nvPr/>
                </p:nvSpPr>
                <p:spPr>
                  <a:xfrm>
                    <a:off x="5036383" y="2838218"/>
                    <a:ext cx="244861" cy="152665"/>
                  </a:xfrm>
                  <a:custGeom>
                    <a:avLst/>
                    <a:gdLst>
                      <a:gd name="connsiteX0" fmla="*/ 117108 w 244861"/>
                      <a:gd name="connsiteY0" fmla="*/ 0 h 152665"/>
                      <a:gd name="connsiteX1" fmla="*/ 117108 w 244861"/>
                      <a:gd name="connsiteY1" fmla="*/ 43436 h 152665"/>
                      <a:gd name="connsiteX2" fmla="*/ 33216 w 244861"/>
                      <a:gd name="connsiteY2" fmla="*/ 73458 h 152665"/>
                      <a:gd name="connsiteX3" fmla="*/ 0 w 244861"/>
                      <a:gd name="connsiteY3" fmla="*/ 120940 h 152665"/>
                      <a:gd name="connsiteX4" fmla="*/ 0 w 244861"/>
                      <a:gd name="connsiteY4" fmla="*/ 152666 h 152665"/>
                      <a:gd name="connsiteX5" fmla="*/ 244861 w 244861"/>
                      <a:gd name="connsiteY5" fmla="*/ 152666 h 1526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44861" h="152665">
                        <a:moveTo>
                          <a:pt x="117108" y="0"/>
                        </a:moveTo>
                        <a:lnTo>
                          <a:pt x="117108" y="43436"/>
                        </a:lnTo>
                        <a:lnTo>
                          <a:pt x="33216" y="73458"/>
                        </a:lnTo>
                        <a:cubicBezTo>
                          <a:pt x="13201" y="80698"/>
                          <a:pt x="0" y="99648"/>
                          <a:pt x="0" y="120940"/>
                        </a:cubicBezTo>
                        <a:lnTo>
                          <a:pt x="0" y="152666"/>
                        </a:lnTo>
                        <a:lnTo>
                          <a:pt x="244861" y="152666"/>
                        </a:lnTo>
                      </a:path>
                    </a:pathLst>
                  </a:custGeom>
                  <a:noFill/>
                  <a:ln w="12700" cap="rnd">
                    <a:solidFill>
                      <a:srgbClr val="5D656D"/>
                    </a:solidFill>
                    <a:prstDash val="solid"/>
                    <a:round/>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500" b="0" i="0" u="none" strike="noStrike" kern="1200" cap="none" spc="0" normalizeH="0" baseline="0" noProof="0">
                      <a:ln>
                        <a:noFill/>
                      </a:ln>
                      <a:solidFill>
                        <a:srgbClr val="000000"/>
                      </a:solidFill>
                      <a:effectLst/>
                      <a:uLnTx/>
                      <a:uFillTx/>
                      <a:latin typeface="Arial" pitchFamily="34" charset="0"/>
                      <a:ea typeface="ＭＳ Ｐゴシック"/>
                      <a:cs typeface="+mn-cs"/>
                    </a:endParaRPr>
                  </a:p>
                </p:txBody>
              </p:sp>
              <p:sp>
                <p:nvSpPr>
                  <p:cNvPr id="33" name="Freeform: Shape 32">
                    <a:extLst>
                      <a:ext uri="{FF2B5EF4-FFF2-40B4-BE49-F238E27FC236}">
                        <a16:creationId xmlns:a16="http://schemas.microsoft.com/office/drawing/2014/main" id="{504652B4-67D3-E79B-49F4-CD31486A1DA4}"/>
                      </a:ext>
                    </a:extLst>
                  </p:cNvPr>
                  <p:cNvSpPr/>
                  <p:nvPr/>
                </p:nvSpPr>
                <p:spPr>
                  <a:xfrm>
                    <a:off x="5111970" y="2650420"/>
                    <a:ext cx="168209" cy="201851"/>
                  </a:xfrm>
                  <a:custGeom>
                    <a:avLst/>
                    <a:gdLst>
                      <a:gd name="connsiteX0" fmla="*/ 168209 w 168209"/>
                      <a:gd name="connsiteY0" fmla="*/ 100926 h 201851"/>
                      <a:gd name="connsiteX1" fmla="*/ 84105 w 168209"/>
                      <a:gd name="connsiteY1" fmla="*/ 201851 h 201851"/>
                      <a:gd name="connsiteX2" fmla="*/ 0 w 168209"/>
                      <a:gd name="connsiteY2" fmla="*/ 100926 h 201851"/>
                      <a:gd name="connsiteX3" fmla="*/ 84105 w 168209"/>
                      <a:gd name="connsiteY3" fmla="*/ 0 h 201851"/>
                      <a:gd name="connsiteX4" fmla="*/ 168209 w 168209"/>
                      <a:gd name="connsiteY4" fmla="*/ 100926 h 20185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8209" h="201851">
                        <a:moveTo>
                          <a:pt x="168209" y="100926"/>
                        </a:moveTo>
                        <a:cubicBezTo>
                          <a:pt x="168209" y="156711"/>
                          <a:pt x="130522" y="201851"/>
                          <a:pt x="84105" y="201851"/>
                        </a:cubicBezTo>
                        <a:cubicBezTo>
                          <a:pt x="37687" y="201851"/>
                          <a:pt x="0" y="156711"/>
                          <a:pt x="0" y="100926"/>
                        </a:cubicBezTo>
                        <a:cubicBezTo>
                          <a:pt x="0" y="45140"/>
                          <a:pt x="37687" y="0"/>
                          <a:pt x="84105" y="0"/>
                        </a:cubicBezTo>
                        <a:cubicBezTo>
                          <a:pt x="130522" y="0"/>
                          <a:pt x="168209" y="45140"/>
                          <a:pt x="168209" y="100926"/>
                        </a:cubicBezTo>
                        <a:close/>
                      </a:path>
                    </a:pathLst>
                  </a:custGeom>
                  <a:noFill/>
                  <a:ln w="12700" cap="rnd">
                    <a:solidFill>
                      <a:srgbClr val="5D656D"/>
                    </a:solidFill>
                    <a:prstDash val="solid"/>
                    <a:round/>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500" b="0" i="0" u="none" strike="noStrike" kern="1200" cap="none" spc="0" normalizeH="0" baseline="0" noProof="0">
                      <a:ln>
                        <a:noFill/>
                      </a:ln>
                      <a:solidFill>
                        <a:srgbClr val="000000"/>
                      </a:solidFill>
                      <a:effectLst/>
                      <a:uLnTx/>
                      <a:uFillTx/>
                      <a:latin typeface="Arial" pitchFamily="34" charset="0"/>
                      <a:ea typeface="ＭＳ Ｐゴシック"/>
                      <a:cs typeface="+mn-cs"/>
                    </a:endParaRPr>
                  </a:p>
                </p:txBody>
              </p:sp>
              <p:sp>
                <p:nvSpPr>
                  <p:cNvPr id="34" name="Freeform: Shape 33">
                    <a:extLst>
                      <a:ext uri="{FF2B5EF4-FFF2-40B4-BE49-F238E27FC236}">
                        <a16:creationId xmlns:a16="http://schemas.microsoft.com/office/drawing/2014/main" id="{117AF566-82E5-B7BA-EA81-54368BDE3C1C}"/>
                      </a:ext>
                    </a:extLst>
                  </p:cNvPr>
                  <p:cNvSpPr/>
                  <p:nvPr/>
                </p:nvSpPr>
                <p:spPr>
                  <a:xfrm>
                    <a:off x="5113035" y="2710251"/>
                    <a:ext cx="166505" cy="34010"/>
                  </a:xfrm>
                  <a:custGeom>
                    <a:avLst/>
                    <a:gdLst>
                      <a:gd name="connsiteX0" fmla="*/ 166506 w 166505"/>
                      <a:gd name="connsiteY0" fmla="*/ 31938 h 34010"/>
                      <a:gd name="connsiteX1" fmla="*/ 158628 w 166505"/>
                      <a:gd name="connsiteY1" fmla="*/ 32577 h 34010"/>
                      <a:gd name="connsiteX2" fmla="*/ 95815 w 166505"/>
                      <a:gd name="connsiteY2" fmla="*/ 0 h 34010"/>
                      <a:gd name="connsiteX3" fmla="*/ 32577 w 166505"/>
                      <a:gd name="connsiteY3" fmla="*/ 32577 h 34010"/>
                      <a:gd name="connsiteX4" fmla="*/ 0 w 166505"/>
                      <a:gd name="connsiteY4" fmla="*/ 24699 h 340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505" h="34010">
                        <a:moveTo>
                          <a:pt x="166506" y="31938"/>
                        </a:moveTo>
                        <a:cubicBezTo>
                          <a:pt x="163738" y="32364"/>
                          <a:pt x="161396" y="31938"/>
                          <a:pt x="158628" y="32577"/>
                        </a:cubicBezTo>
                        <a:cubicBezTo>
                          <a:pt x="130096" y="38113"/>
                          <a:pt x="111572" y="27680"/>
                          <a:pt x="95815" y="0"/>
                        </a:cubicBezTo>
                        <a:cubicBezTo>
                          <a:pt x="86447" y="18098"/>
                          <a:pt x="56850" y="32577"/>
                          <a:pt x="32577" y="32577"/>
                        </a:cubicBezTo>
                        <a:cubicBezTo>
                          <a:pt x="20654" y="32577"/>
                          <a:pt x="10433" y="30022"/>
                          <a:pt x="0" y="24699"/>
                        </a:cubicBezTo>
                      </a:path>
                    </a:pathLst>
                  </a:custGeom>
                  <a:noFill/>
                  <a:ln w="12700" cap="rnd">
                    <a:solidFill>
                      <a:srgbClr val="5D656D"/>
                    </a:solidFill>
                    <a:prstDash val="solid"/>
                    <a:round/>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500" b="0" i="0" u="none" strike="noStrike" kern="1200" cap="none" spc="0" normalizeH="0" baseline="0" noProof="0">
                      <a:ln>
                        <a:noFill/>
                      </a:ln>
                      <a:solidFill>
                        <a:srgbClr val="000000"/>
                      </a:solidFill>
                      <a:effectLst/>
                      <a:uLnTx/>
                      <a:uFillTx/>
                      <a:latin typeface="Arial" pitchFamily="34" charset="0"/>
                      <a:ea typeface="ＭＳ Ｐゴシック"/>
                      <a:cs typeface="+mn-cs"/>
                    </a:endParaRPr>
                  </a:p>
                </p:txBody>
              </p:sp>
              <p:sp>
                <p:nvSpPr>
                  <p:cNvPr id="35" name="Freeform: Shape 34">
                    <a:extLst>
                      <a:ext uri="{FF2B5EF4-FFF2-40B4-BE49-F238E27FC236}">
                        <a16:creationId xmlns:a16="http://schemas.microsoft.com/office/drawing/2014/main" id="{F30AE3BF-E7C9-2290-5CBE-2663F81E4B1D}"/>
                      </a:ext>
                    </a:extLst>
                  </p:cNvPr>
                  <p:cNvSpPr/>
                  <p:nvPr/>
                </p:nvSpPr>
                <p:spPr>
                  <a:xfrm>
                    <a:off x="5334475" y="2650420"/>
                    <a:ext cx="84104" cy="201851"/>
                  </a:xfrm>
                  <a:custGeom>
                    <a:avLst/>
                    <a:gdLst>
                      <a:gd name="connsiteX0" fmla="*/ 0 w 84104"/>
                      <a:gd name="connsiteY0" fmla="*/ 0 h 201851"/>
                      <a:gd name="connsiteX1" fmla="*/ 84105 w 84104"/>
                      <a:gd name="connsiteY1" fmla="*/ 100926 h 201851"/>
                      <a:gd name="connsiteX2" fmla="*/ 0 w 84104"/>
                      <a:gd name="connsiteY2" fmla="*/ 201851 h 201851"/>
                    </a:gdLst>
                    <a:ahLst/>
                    <a:cxnLst>
                      <a:cxn ang="0">
                        <a:pos x="connsiteX0" y="connsiteY0"/>
                      </a:cxn>
                      <a:cxn ang="0">
                        <a:pos x="connsiteX1" y="connsiteY1"/>
                      </a:cxn>
                      <a:cxn ang="0">
                        <a:pos x="connsiteX2" y="connsiteY2"/>
                      </a:cxn>
                    </a:cxnLst>
                    <a:rect l="l" t="t" r="r" b="b"/>
                    <a:pathLst>
                      <a:path w="84104" h="201851">
                        <a:moveTo>
                          <a:pt x="0" y="0"/>
                        </a:moveTo>
                        <a:cubicBezTo>
                          <a:pt x="46417" y="0"/>
                          <a:pt x="84105" y="45140"/>
                          <a:pt x="84105" y="100926"/>
                        </a:cubicBezTo>
                        <a:cubicBezTo>
                          <a:pt x="84105" y="156711"/>
                          <a:pt x="46417" y="201851"/>
                          <a:pt x="0" y="201851"/>
                        </a:cubicBezTo>
                      </a:path>
                    </a:pathLst>
                  </a:custGeom>
                  <a:noFill/>
                  <a:ln w="12700" cap="rnd">
                    <a:solidFill>
                      <a:srgbClr val="5D656D"/>
                    </a:solidFill>
                    <a:prstDash val="solid"/>
                    <a:round/>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500" b="0" i="0" u="none" strike="noStrike" kern="1200" cap="none" spc="0" normalizeH="0" baseline="0" noProof="0">
                      <a:ln>
                        <a:noFill/>
                      </a:ln>
                      <a:solidFill>
                        <a:srgbClr val="000000"/>
                      </a:solidFill>
                      <a:effectLst/>
                      <a:uLnTx/>
                      <a:uFillTx/>
                      <a:latin typeface="Arial" pitchFamily="34" charset="0"/>
                      <a:ea typeface="ＭＳ Ｐゴシック"/>
                      <a:cs typeface="+mn-cs"/>
                    </a:endParaRPr>
                  </a:p>
                </p:txBody>
              </p:sp>
              <p:sp>
                <p:nvSpPr>
                  <p:cNvPr id="36" name="Freeform: Shape 35">
                    <a:extLst>
                      <a:ext uri="{FF2B5EF4-FFF2-40B4-BE49-F238E27FC236}">
                        <a16:creationId xmlns:a16="http://schemas.microsoft.com/office/drawing/2014/main" id="{EB95845D-F074-E667-CA5C-10399920D9FC}"/>
                      </a:ext>
                    </a:extLst>
                  </p:cNvPr>
                  <p:cNvSpPr/>
                  <p:nvPr/>
                </p:nvSpPr>
                <p:spPr>
                  <a:xfrm>
                    <a:off x="5347250" y="2710251"/>
                    <a:ext cx="70690" cy="34010"/>
                  </a:xfrm>
                  <a:custGeom>
                    <a:avLst/>
                    <a:gdLst>
                      <a:gd name="connsiteX0" fmla="*/ 70690 w 70690"/>
                      <a:gd name="connsiteY0" fmla="*/ 31938 h 34010"/>
                      <a:gd name="connsiteX1" fmla="*/ 62812 w 70690"/>
                      <a:gd name="connsiteY1" fmla="*/ 32577 h 34010"/>
                      <a:gd name="connsiteX2" fmla="*/ 0 w 70690"/>
                      <a:gd name="connsiteY2" fmla="*/ 0 h 34010"/>
                    </a:gdLst>
                    <a:ahLst/>
                    <a:cxnLst>
                      <a:cxn ang="0">
                        <a:pos x="connsiteX0" y="connsiteY0"/>
                      </a:cxn>
                      <a:cxn ang="0">
                        <a:pos x="connsiteX1" y="connsiteY1"/>
                      </a:cxn>
                      <a:cxn ang="0">
                        <a:pos x="connsiteX2" y="connsiteY2"/>
                      </a:cxn>
                    </a:cxnLst>
                    <a:rect l="l" t="t" r="r" b="b"/>
                    <a:pathLst>
                      <a:path w="70690" h="34010">
                        <a:moveTo>
                          <a:pt x="70690" y="31938"/>
                        </a:moveTo>
                        <a:cubicBezTo>
                          <a:pt x="67922" y="32364"/>
                          <a:pt x="65580" y="31938"/>
                          <a:pt x="62812" y="32577"/>
                        </a:cubicBezTo>
                        <a:cubicBezTo>
                          <a:pt x="34281" y="38113"/>
                          <a:pt x="15756" y="27680"/>
                          <a:pt x="0" y="0"/>
                        </a:cubicBezTo>
                      </a:path>
                    </a:pathLst>
                  </a:custGeom>
                  <a:noFill/>
                  <a:ln w="12700" cap="rnd">
                    <a:solidFill>
                      <a:srgbClr val="5D656D"/>
                    </a:solidFill>
                    <a:prstDash val="solid"/>
                    <a:round/>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500" b="0" i="0" u="none" strike="noStrike" kern="1200" cap="none" spc="0" normalizeH="0" baseline="0" noProof="0">
                      <a:ln>
                        <a:noFill/>
                      </a:ln>
                      <a:solidFill>
                        <a:srgbClr val="000000"/>
                      </a:solidFill>
                      <a:effectLst/>
                      <a:uLnTx/>
                      <a:uFillTx/>
                      <a:latin typeface="Arial" pitchFamily="34" charset="0"/>
                      <a:ea typeface="ＭＳ Ｐゴシック"/>
                      <a:cs typeface="+mn-cs"/>
                    </a:endParaRPr>
                  </a:p>
                </p:txBody>
              </p:sp>
              <p:sp>
                <p:nvSpPr>
                  <p:cNvPr id="37" name="Freeform: Shape 36">
                    <a:extLst>
                      <a:ext uri="{FF2B5EF4-FFF2-40B4-BE49-F238E27FC236}">
                        <a16:creationId xmlns:a16="http://schemas.microsoft.com/office/drawing/2014/main" id="{A15D8D99-6FB7-134A-647A-2137136E902B}"/>
                      </a:ext>
                    </a:extLst>
                  </p:cNvPr>
                  <p:cNvSpPr/>
                  <p:nvPr/>
                </p:nvSpPr>
                <p:spPr>
                  <a:xfrm>
                    <a:off x="5377059" y="2838218"/>
                    <a:ext cx="21292" cy="35771"/>
                  </a:xfrm>
                  <a:custGeom>
                    <a:avLst/>
                    <a:gdLst>
                      <a:gd name="connsiteX0" fmla="*/ 0 w 21292"/>
                      <a:gd name="connsiteY0" fmla="*/ 35771 h 35771"/>
                      <a:gd name="connsiteX1" fmla="*/ 0 w 21292"/>
                      <a:gd name="connsiteY1" fmla="*/ 0 h 35771"/>
                    </a:gdLst>
                    <a:ahLst/>
                    <a:cxnLst>
                      <a:cxn ang="0">
                        <a:pos x="connsiteX0" y="connsiteY0"/>
                      </a:cxn>
                      <a:cxn ang="0">
                        <a:pos x="connsiteX1" y="connsiteY1"/>
                      </a:cxn>
                    </a:cxnLst>
                    <a:rect l="l" t="t" r="r" b="b"/>
                    <a:pathLst>
                      <a:path w="21292" h="35771">
                        <a:moveTo>
                          <a:pt x="0" y="35771"/>
                        </a:moveTo>
                        <a:lnTo>
                          <a:pt x="0" y="0"/>
                        </a:lnTo>
                      </a:path>
                    </a:pathLst>
                  </a:custGeom>
                  <a:ln w="12700" cap="rnd">
                    <a:solidFill>
                      <a:srgbClr val="5D656D"/>
                    </a:solidFill>
                    <a:prstDash val="solid"/>
                    <a:round/>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500" b="0" i="0" u="none" strike="noStrike" kern="1200" cap="none" spc="0" normalizeH="0" baseline="0" noProof="0">
                      <a:ln>
                        <a:noFill/>
                      </a:ln>
                      <a:solidFill>
                        <a:srgbClr val="000000"/>
                      </a:solidFill>
                      <a:effectLst/>
                      <a:uLnTx/>
                      <a:uFillTx/>
                      <a:latin typeface="Arial" pitchFamily="34" charset="0"/>
                      <a:ea typeface="ＭＳ Ｐゴシック"/>
                      <a:cs typeface="+mn-cs"/>
                    </a:endParaRPr>
                  </a:p>
                </p:txBody>
              </p:sp>
            </p:grpSp>
          </p:grpSp>
        </p:grpSp>
        <p:grpSp>
          <p:nvGrpSpPr>
            <p:cNvPr id="14" name="Group 13">
              <a:extLst>
                <a:ext uri="{FF2B5EF4-FFF2-40B4-BE49-F238E27FC236}">
                  <a16:creationId xmlns:a16="http://schemas.microsoft.com/office/drawing/2014/main" id="{3ECB3900-0E6C-428E-73BB-B68E1E816750}"/>
                </a:ext>
              </a:extLst>
            </p:cNvPr>
            <p:cNvGrpSpPr/>
            <p:nvPr/>
          </p:nvGrpSpPr>
          <p:grpSpPr>
            <a:xfrm>
              <a:off x="8917509" y="2414315"/>
              <a:ext cx="904125" cy="904125"/>
              <a:chOff x="8917509" y="2414315"/>
              <a:chExt cx="904125" cy="904125"/>
            </a:xfrm>
          </p:grpSpPr>
          <p:sp>
            <p:nvSpPr>
              <p:cNvPr id="15" name="Oval 14">
                <a:extLst>
                  <a:ext uri="{FF2B5EF4-FFF2-40B4-BE49-F238E27FC236}">
                    <a16:creationId xmlns:a16="http://schemas.microsoft.com/office/drawing/2014/main" id="{C35E44BE-859E-A6F2-5C3F-BA67004886EF}"/>
                  </a:ext>
                </a:extLst>
              </p:cNvPr>
              <p:cNvSpPr/>
              <p:nvPr/>
            </p:nvSpPr>
            <p:spPr bwMode="auto">
              <a:xfrm rot="5400000">
                <a:off x="8917509" y="2414315"/>
                <a:ext cx="904125" cy="904125"/>
              </a:xfrm>
              <a:prstGeom prst="ellipse">
                <a:avLst/>
              </a:prstGeom>
              <a:solidFill>
                <a:schemeClr val="bg1"/>
              </a:solidFill>
              <a:ln w="12700" cap="flat" cmpd="sng" algn="ctr">
                <a:solidFill>
                  <a:srgbClr val="5D656D"/>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en-US" sz="1100" b="0" i="0" u="none" strike="noStrike" kern="1200" cap="none" spc="0" normalizeH="0" baseline="0" noProof="0">
                  <a:ln>
                    <a:noFill/>
                  </a:ln>
                  <a:solidFill>
                    <a:srgbClr val="FFFFFF"/>
                  </a:solidFill>
                  <a:effectLst/>
                  <a:uLnTx/>
                  <a:uFillTx/>
                  <a:latin typeface="Arial" panose="020B0604020202020204" pitchFamily="34" charset="0"/>
                  <a:ea typeface="ＭＳ Ｐゴシック" charset="-128"/>
                  <a:cs typeface="Arial" panose="020B0604020202020204" pitchFamily="34" charset="0"/>
                </a:endParaRPr>
              </a:p>
            </p:txBody>
          </p:sp>
          <p:grpSp>
            <p:nvGrpSpPr>
              <p:cNvPr id="16" name="Group 15">
                <a:extLst>
                  <a:ext uri="{FF2B5EF4-FFF2-40B4-BE49-F238E27FC236}">
                    <a16:creationId xmlns:a16="http://schemas.microsoft.com/office/drawing/2014/main" id="{F83D1F55-C564-F202-8986-104B5391A85D}"/>
                  </a:ext>
                </a:extLst>
              </p:cNvPr>
              <p:cNvGrpSpPr/>
              <p:nvPr/>
            </p:nvGrpSpPr>
            <p:grpSpPr>
              <a:xfrm>
                <a:off x="9151883" y="2655904"/>
                <a:ext cx="449317" cy="459302"/>
                <a:chOff x="9151883" y="2667486"/>
                <a:chExt cx="437987" cy="447720"/>
              </a:xfrm>
            </p:grpSpPr>
            <p:sp>
              <p:nvSpPr>
                <p:cNvPr id="17" name="Freeform: Shape 16">
                  <a:extLst>
                    <a:ext uri="{FF2B5EF4-FFF2-40B4-BE49-F238E27FC236}">
                      <a16:creationId xmlns:a16="http://schemas.microsoft.com/office/drawing/2014/main" id="{7544A9A7-93E9-B311-5888-038A0D82F78F}"/>
                    </a:ext>
                  </a:extLst>
                </p:cNvPr>
                <p:cNvSpPr/>
                <p:nvPr/>
              </p:nvSpPr>
              <p:spPr>
                <a:xfrm>
                  <a:off x="9190815" y="2667486"/>
                  <a:ext cx="136262" cy="136262"/>
                </a:xfrm>
                <a:custGeom>
                  <a:avLst/>
                  <a:gdLst>
                    <a:gd name="connsiteX0" fmla="*/ 136263 w 136262"/>
                    <a:gd name="connsiteY0" fmla="*/ 68131 h 136262"/>
                    <a:gd name="connsiteX1" fmla="*/ 68131 w 136262"/>
                    <a:gd name="connsiteY1" fmla="*/ 136263 h 136262"/>
                    <a:gd name="connsiteX2" fmla="*/ 0 w 136262"/>
                    <a:gd name="connsiteY2" fmla="*/ 68131 h 136262"/>
                    <a:gd name="connsiteX3" fmla="*/ 68131 w 136262"/>
                    <a:gd name="connsiteY3" fmla="*/ 0 h 136262"/>
                    <a:gd name="connsiteX4" fmla="*/ 136263 w 136262"/>
                    <a:gd name="connsiteY4" fmla="*/ 68131 h 1362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6262" h="136262">
                      <a:moveTo>
                        <a:pt x="136263" y="68131"/>
                      </a:moveTo>
                      <a:cubicBezTo>
                        <a:pt x="136263" y="105759"/>
                        <a:pt x="105759" y="136263"/>
                        <a:pt x="68131" y="136263"/>
                      </a:cubicBezTo>
                      <a:cubicBezTo>
                        <a:pt x="30503" y="136263"/>
                        <a:pt x="0" y="105759"/>
                        <a:pt x="0" y="68131"/>
                      </a:cubicBezTo>
                      <a:cubicBezTo>
                        <a:pt x="0" y="30503"/>
                        <a:pt x="30503" y="0"/>
                        <a:pt x="68131" y="0"/>
                      </a:cubicBezTo>
                      <a:cubicBezTo>
                        <a:pt x="105759" y="0"/>
                        <a:pt x="136263" y="30503"/>
                        <a:pt x="136263" y="68131"/>
                      </a:cubicBezTo>
                      <a:close/>
                    </a:path>
                  </a:pathLst>
                </a:custGeom>
                <a:noFill/>
                <a:ln w="12700" cap="flat">
                  <a:solidFill>
                    <a:srgbClr val="5D656D"/>
                  </a:solidFill>
                  <a:prstDash val="solid"/>
                  <a:round/>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500" b="0" i="0" u="none" strike="noStrike" kern="1200" cap="none" spc="0" normalizeH="0" baseline="0" noProof="0">
                    <a:ln>
                      <a:noFill/>
                    </a:ln>
                    <a:solidFill>
                      <a:srgbClr val="000000"/>
                    </a:solidFill>
                    <a:effectLst/>
                    <a:uLnTx/>
                    <a:uFillTx/>
                    <a:latin typeface="Arial" pitchFamily="34" charset="0"/>
                    <a:ea typeface="ＭＳ Ｐゴシック"/>
                    <a:cs typeface="+mn-cs"/>
                  </a:endParaRPr>
                </a:p>
              </p:txBody>
            </p:sp>
            <p:sp>
              <p:nvSpPr>
                <p:cNvPr id="18" name="Freeform: Shape 17">
                  <a:extLst>
                    <a:ext uri="{FF2B5EF4-FFF2-40B4-BE49-F238E27FC236}">
                      <a16:creationId xmlns:a16="http://schemas.microsoft.com/office/drawing/2014/main" id="{AA86737F-3D39-82AE-AA1F-53A2158627A6}"/>
                    </a:ext>
                  </a:extLst>
                </p:cNvPr>
                <p:cNvSpPr/>
                <p:nvPr/>
              </p:nvSpPr>
              <p:spPr>
                <a:xfrm>
                  <a:off x="9151883" y="2842681"/>
                  <a:ext cx="214127" cy="272525"/>
                </a:xfrm>
                <a:custGeom>
                  <a:avLst/>
                  <a:gdLst>
                    <a:gd name="connsiteX0" fmla="*/ 214127 w 214127"/>
                    <a:gd name="connsiteY0" fmla="*/ 0 h 272525"/>
                    <a:gd name="connsiteX1" fmla="*/ 0 w 214127"/>
                    <a:gd name="connsiteY1" fmla="*/ 0 h 272525"/>
                    <a:gd name="connsiteX2" fmla="*/ 68131 w 214127"/>
                    <a:gd name="connsiteY2" fmla="*/ 145996 h 272525"/>
                    <a:gd name="connsiteX3" fmla="*/ 68131 w 214127"/>
                    <a:gd name="connsiteY3" fmla="*/ 272526 h 272525"/>
                    <a:gd name="connsiteX4" fmla="*/ 145996 w 214127"/>
                    <a:gd name="connsiteY4" fmla="*/ 272526 h 272525"/>
                    <a:gd name="connsiteX5" fmla="*/ 145996 w 214127"/>
                    <a:gd name="connsiteY5" fmla="*/ 145996 h 272525"/>
                    <a:gd name="connsiteX6" fmla="*/ 214127 w 214127"/>
                    <a:gd name="connsiteY6" fmla="*/ 0 h 2725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4127" h="272525">
                      <a:moveTo>
                        <a:pt x="214127" y="0"/>
                      </a:moveTo>
                      <a:lnTo>
                        <a:pt x="0" y="0"/>
                      </a:lnTo>
                      <a:cubicBezTo>
                        <a:pt x="0" y="79227"/>
                        <a:pt x="31924" y="125362"/>
                        <a:pt x="68131" y="145996"/>
                      </a:cubicBezTo>
                      <a:lnTo>
                        <a:pt x="68131" y="272526"/>
                      </a:lnTo>
                      <a:lnTo>
                        <a:pt x="145996" y="272526"/>
                      </a:lnTo>
                      <a:lnTo>
                        <a:pt x="145996" y="145996"/>
                      </a:lnTo>
                      <a:cubicBezTo>
                        <a:pt x="182203" y="125362"/>
                        <a:pt x="214127" y="79227"/>
                        <a:pt x="214127" y="0"/>
                      </a:cubicBezTo>
                      <a:close/>
                    </a:path>
                  </a:pathLst>
                </a:custGeom>
                <a:solidFill>
                  <a:srgbClr val="33AB9A"/>
                </a:solidFill>
                <a:ln w="12700" cap="flat">
                  <a:solidFill>
                    <a:srgbClr val="5D656D"/>
                  </a:solidFill>
                  <a:prstDash val="solid"/>
                  <a:round/>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500" b="0" i="0" u="none" strike="noStrike" kern="1200" cap="none" spc="0" normalizeH="0" baseline="0" noProof="0">
                    <a:ln>
                      <a:noFill/>
                    </a:ln>
                    <a:solidFill>
                      <a:srgbClr val="000000"/>
                    </a:solidFill>
                    <a:effectLst/>
                    <a:uLnTx/>
                    <a:uFillTx/>
                    <a:latin typeface="Arial" pitchFamily="34" charset="0"/>
                    <a:ea typeface="ＭＳ Ｐゴシック"/>
                    <a:cs typeface="+mn-cs"/>
                  </a:endParaRPr>
                </a:p>
              </p:txBody>
            </p:sp>
            <p:sp>
              <p:nvSpPr>
                <p:cNvPr id="19" name="Freeform: Shape 18">
                  <a:extLst>
                    <a:ext uri="{FF2B5EF4-FFF2-40B4-BE49-F238E27FC236}">
                      <a16:creationId xmlns:a16="http://schemas.microsoft.com/office/drawing/2014/main" id="{E544EE1A-4355-30EB-1B7A-D3110EB7627F}"/>
                    </a:ext>
                  </a:extLst>
                </p:cNvPr>
                <p:cNvSpPr/>
                <p:nvPr/>
              </p:nvSpPr>
              <p:spPr>
                <a:xfrm>
                  <a:off x="9357445" y="2703109"/>
                  <a:ext cx="196802" cy="201279"/>
                </a:xfrm>
                <a:custGeom>
                  <a:avLst/>
                  <a:gdLst>
                    <a:gd name="connsiteX0" fmla="*/ 0 w 196802"/>
                    <a:gd name="connsiteY0" fmla="*/ 70467 h 201279"/>
                    <a:gd name="connsiteX1" fmla="*/ 96163 w 196802"/>
                    <a:gd name="connsiteY1" fmla="*/ 0 h 201279"/>
                    <a:gd name="connsiteX2" fmla="*/ 196803 w 196802"/>
                    <a:gd name="connsiteY2" fmla="*/ 100640 h 201279"/>
                    <a:gd name="connsiteX3" fmla="*/ 96163 w 196802"/>
                    <a:gd name="connsiteY3" fmla="*/ 201280 h 201279"/>
                    <a:gd name="connsiteX4" fmla="*/ 47692 w 196802"/>
                    <a:gd name="connsiteY4" fmla="*/ 188821 h 20127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6802" h="201279">
                      <a:moveTo>
                        <a:pt x="0" y="70467"/>
                      </a:moveTo>
                      <a:cubicBezTo>
                        <a:pt x="12848" y="29589"/>
                        <a:pt x="51001" y="0"/>
                        <a:pt x="96163" y="0"/>
                      </a:cubicBezTo>
                      <a:cubicBezTo>
                        <a:pt x="151836" y="0"/>
                        <a:pt x="196803" y="45161"/>
                        <a:pt x="196803" y="100640"/>
                      </a:cubicBezTo>
                      <a:cubicBezTo>
                        <a:pt x="196803" y="156118"/>
                        <a:pt x="151641" y="201280"/>
                        <a:pt x="96163" y="201280"/>
                      </a:cubicBezTo>
                      <a:cubicBezTo>
                        <a:pt x="78643" y="201280"/>
                        <a:pt x="62097" y="196803"/>
                        <a:pt x="47692" y="188821"/>
                      </a:cubicBezTo>
                    </a:path>
                  </a:pathLst>
                </a:custGeom>
                <a:noFill/>
                <a:ln w="12700" cap="rnd">
                  <a:solidFill>
                    <a:srgbClr val="5D656D"/>
                  </a:solidFill>
                  <a:prstDash val="solid"/>
                  <a:round/>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500" b="0" i="0" u="none" strike="noStrike" kern="1200" cap="none" spc="0" normalizeH="0" baseline="0" noProof="0">
                    <a:ln>
                      <a:noFill/>
                    </a:ln>
                    <a:solidFill>
                      <a:srgbClr val="000000"/>
                    </a:solidFill>
                    <a:effectLst/>
                    <a:uLnTx/>
                    <a:uFillTx/>
                    <a:latin typeface="Arial" pitchFamily="34" charset="0"/>
                    <a:ea typeface="ＭＳ Ｐゴシック"/>
                    <a:cs typeface="+mn-cs"/>
                  </a:endParaRPr>
                </a:p>
              </p:txBody>
            </p:sp>
            <p:sp>
              <p:nvSpPr>
                <p:cNvPr id="20" name="Freeform: Shape 19">
                  <a:extLst>
                    <a:ext uri="{FF2B5EF4-FFF2-40B4-BE49-F238E27FC236}">
                      <a16:creationId xmlns:a16="http://schemas.microsoft.com/office/drawing/2014/main" id="{6012892E-9EAF-F780-891D-5DC02D0F13F4}"/>
                    </a:ext>
                  </a:extLst>
                </p:cNvPr>
                <p:cNvSpPr/>
                <p:nvPr/>
              </p:nvSpPr>
              <p:spPr>
                <a:xfrm>
                  <a:off x="9453608" y="2667486"/>
                  <a:ext cx="19466" cy="71051"/>
                </a:xfrm>
                <a:custGeom>
                  <a:avLst/>
                  <a:gdLst>
                    <a:gd name="connsiteX0" fmla="*/ 0 w 19466"/>
                    <a:gd name="connsiteY0" fmla="*/ 0 h 71051"/>
                    <a:gd name="connsiteX1" fmla="*/ 0 w 19466"/>
                    <a:gd name="connsiteY1" fmla="*/ 71051 h 71051"/>
                  </a:gdLst>
                  <a:ahLst/>
                  <a:cxnLst>
                    <a:cxn ang="0">
                      <a:pos x="connsiteX0" y="connsiteY0"/>
                    </a:cxn>
                    <a:cxn ang="0">
                      <a:pos x="connsiteX1" y="connsiteY1"/>
                    </a:cxn>
                  </a:cxnLst>
                  <a:rect l="l" t="t" r="r" b="b"/>
                  <a:pathLst>
                    <a:path w="19466" h="71051">
                      <a:moveTo>
                        <a:pt x="0" y="0"/>
                      </a:moveTo>
                      <a:lnTo>
                        <a:pt x="0" y="71051"/>
                      </a:lnTo>
                    </a:path>
                  </a:pathLst>
                </a:custGeom>
                <a:ln w="12700" cap="rnd">
                  <a:solidFill>
                    <a:srgbClr val="5D656D"/>
                  </a:solidFill>
                  <a:prstDash val="solid"/>
                  <a:round/>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500" b="0" i="0" u="none" strike="noStrike" kern="1200" cap="none" spc="0" normalizeH="0" baseline="0" noProof="0">
                    <a:ln>
                      <a:noFill/>
                    </a:ln>
                    <a:solidFill>
                      <a:srgbClr val="000000"/>
                    </a:solidFill>
                    <a:effectLst/>
                    <a:uLnTx/>
                    <a:uFillTx/>
                    <a:latin typeface="Arial" pitchFamily="34" charset="0"/>
                    <a:ea typeface="ＭＳ Ｐゴシック"/>
                    <a:cs typeface="+mn-cs"/>
                  </a:endParaRPr>
                </a:p>
              </p:txBody>
            </p:sp>
            <p:sp>
              <p:nvSpPr>
                <p:cNvPr id="21" name="Freeform: Shape 20">
                  <a:extLst>
                    <a:ext uri="{FF2B5EF4-FFF2-40B4-BE49-F238E27FC236}">
                      <a16:creationId xmlns:a16="http://schemas.microsoft.com/office/drawing/2014/main" id="{085FE76E-E84F-69A8-ED81-E2C6FE5C69F7}"/>
                    </a:ext>
                  </a:extLst>
                </p:cNvPr>
                <p:cNvSpPr/>
                <p:nvPr/>
              </p:nvSpPr>
              <p:spPr>
                <a:xfrm>
                  <a:off x="9453608" y="2868960"/>
                  <a:ext cx="19466" cy="71051"/>
                </a:xfrm>
                <a:custGeom>
                  <a:avLst/>
                  <a:gdLst>
                    <a:gd name="connsiteX0" fmla="*/ 0 w 19466"/>
                    <a:gd name="connsiteY0" fmla="*/ 71051 h 71051"/>
                    <a:gd name="connsiteX1" fmla="*/ 0 w 19466"/>
                    <a:gd name="connsiteY1" fmla="*/ 0 h 71051"/>
                  </a:gdLst>
                  <a:ahLst/>
                  <a:cxnLst>
                    <a:cxn ang="0">
                      <a:pos x="connsiteX0" y="connsiteY0"/>
                    </a:cxn>
                    <a:cxn ang="0">
                      <a:pos x="connsiteX1" y="connsiteY1"/>
                    </a:cxn>
                  </a:cxnLst>
                  <a:rect l="l" t="t" r="r" b="b"/>
                  <a:pathLst>
                    <a:path w="19466" h="71051">
                      <a:moveTo>
                        <a:pt x="0" y="71051"/>
                      </a:moveTo>
                      <a:lnTo>
                        <a:pt x="0" y="0"/>
                      </a:lnTo>
                    </a:path>
                  </a:pathLst>
                </a:custGeom>
                <a:ln w="12700" cap="rnd">
                  <a:solidFill>
                    <a:srgbClr val="5D656D"/>
                  </a:solidFill>
                  <a:prstDash val="solid"/>
                  <a:round/>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500" b="0" i="0" u="none" strike="noStrike" kern="1200" cap="none" spc="0" normalizeH="0" baseline="0" noProof="0">
                    <a:ln>
                      <a:noFill/>
                    </a:ln>
                    <a:solidFill>
                      <a:srgbClr val="000000"/>
                    </a:solidFill>
                    <a:effectLst/>
                    <a:uLnTx/>
                    <a:uFillTx/>
                    <a:latin typeface="Arial" pitchFamily="34" charset="0"/>
                    <a:ea typeface="ＭＳ Ｐゴシック"/>
                    <a:cs typeface="+mn-cs"/>
                  </a:endParaRPr>
                </a:p>
              </p:txBody>
            </p:sp>
            <p:sp>
              <p:nvSpPr>
                <p:cNvPr id="22" name="Freeform: Shape 21">
                  <a:extLst>
                    <a:ext uri="{FF2B5EF4-FFF2-40B4-BE49-F238E27FC236}">
                      <a16:creationId xmlns:a16="http://schemas.microsoft.com/office/drawing/2014/main" id="{26864519-2787-4BC8-DD31-702837896898}"/>
                    </a:ext>
                  </a:extLst>
                </p:cNvPr>
                <p:cNvSpPr/>
                <p:nvPr/>
              </p:nvSpPr>
              <p:spPr>
                <a:xfrm>
                  <a:off x="9518819" y="2803748"/>
                  <a:ext cx="71051" cy="19466"/>
                </a:xfrm>
                <a:custGeom>
                  <a:avLst/>
                  <a:gdLst>
                    <a:gd name="connsiteX0" fmla="*/ 71051 w 71051"/>
                    <a:gd name="connsiteY0" fmla="*/ 0 h 19466"/>
                    <a:gd name="connsiteX1" fmla="*/ 0 w 71051"/>
                    <a:gd name="connsiteY1" fmla="*/ 0 h 19466"/>
                  </a:gdLst>
                  <a:ahLst/>
                  <a:cxnLst>
                    <a:cxn ang="0">
                      <a:pos x="connsiteX0" y="connsiteY0"/>
                    </a:cxn>
                    <a:cxn ang="0">
                      <a:pos x="connsiteX1" y="connsiteY1"/>
                    </a:cxn>
                  </a:cxnLst>
                  <a:rect l="l" t="t" r="r" b="b"/>
                  <a:pathLst>
                    <a:path w="71051" h="19466">
                      <a:moveTo>
                        <a:pt x="71051" y="0"/>
                      </a:moveTo>
                      <a:lnTo>
                        <a:pt x="0" y="0"/>
                      </a:lnTo>
                    </a:path>
                  </a:pathLst>
                </a:custGeom>
                <a:ln w="12700" cap="rnd">
                  <a:solidFill>
                    <a:srgbClr val="5D656D"/>
                  </a:solidFill>
                  <a:prstDash val="solid"/>
                  <a:round/>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500" b="0" i="0" u="none" strike="noStrike" kern="1200" cap="none" spc="0" normalizeH="0" baseline="0" noProof="0">
                    <a:ln>
                      <a:noFill/>
                    </a:ln>
                    <a:solidFill>
                      <a:srgbClr val="000000"/>
                    </a:solidFill>
                    <a:effectLst/>
                    <a:uLnTx/>
                    <a:uFillTx/>
                    <a:latin typeface="Arial" pitchFamily="34" charset="0"/>
                    <a:ea typeface="ＭＳ Ｐゴシック"/>
                    <a:cs typeface="+mn-cs"/>
                  </a:endParaRPr>
                </a:p>
              </p:txBody>
            </p:sp>
          </p:grpSp>
        </p:grpSp>
      </p:grpSp>
      <p:sp>
        <p:nvSpPr>
          <p:cNvPr id="47" name="TextBox 46">
            <a:extLst>
              <a:ext uri="{FF2B5EF4-FFF2-40B4-BE49-F238E27FC236}">
                <a16:creationId xmlns:a16="http://schemas.microsoft.com/office/drawing/2014/main" id="{CB34599A-BFFA-F15A-EB60-1B724CA239A4}"/>
              </a:ext>
            </a:extLst>
          </p:cNvPr>
          <p:cNvSpPr txBox="1"/>
          <p:nvPr/>
        </p:nvSpPr>
        <p:spPr>
          <a:xfrm>
            <a:off x="1750142" y="2995930"/>
            <a:ext cx="2126279" cy="830997"/>
          </a:xfrm>
          <a:prstGeom prst="rect">
            <a:avLst/>
          </a:prstGeom>
          <a:noFill/>
        </p:spPr>
        <p:txBody>
          <a:bodyPr wrap="square">
            <a:spAutoFit/>
          </a:bodyPr>
          <a:lstStyle/>
          <a:p>
            <a:pPr marL="0" marR="0" lvl="0" indent="0" algn="ctr" defTabSz="1005840" rtl="0" eaLnBrk="1" fontAlgn="base" latinLnBrk="0" hangingPunct="1">
              <a:lnSpc>
                <a:spcPct val="100000"/>
              </a:lnSpc>
              <a:spcBef>
                <a:spcPts val="0"/>
              </a:spcBef>
              <a:spcAft>
                <a:spcPts val="0"/>
              </a:spcAft>
              <a:buClr>
                <a:srgbClr val="000000"/>
              </a:buClr>
              <a:buSzPct val="100000"/>
              <a:buFontTx/>
              <a:buNone/>
              <a:tabLst/>
              <a:defRPr/>
            </a:pPr>
            <a:r>
              <a:rPr kumimoji="0" lang="en-US" sz="1600" b="1" i="0" u="none" strike="noStrike" kern="1200" cap="none" spc="0" normalizeH="0" baseline="0" noProof="0" dirty="0">
                <a:ln>
                  <a:noFill/>
                </a:ln>
                <a:solidFill>
                  <a:srgbClr val="000000"/>
                </a:solidFill>
                <a:effectLst/>
                <a:uLnTx/>
                <a:uFillTx/>
                <a:latin typeface="Arial"/>
                <a:ea typeface="ＭＳ Ｐゴシック"/>
                <a:cs typeface="Calibri" panose="020F0502020204030204" pitchFamily="34" charset="0"/>
                <a:sym typeface="Arial"/>
              </a:rPr>
              <a:t>Ideal Client Profile, Value Prop, Case Studies</a:t>
            </a:r>
          </a:p>
        </p:txBody>
      </p:sp>
      <p:sp>
        <p:nvSpPr>
          <p:cNvPr id="48" name="TextBox 47">
            <a:extLst>
              <a:ext uri="{FF2B5EF4-FFF2-40B4-BE49-F238E27FC236}">
                <a16:creationId xmlns:a16="http://schemas.microsoft.com/office/drawing/2014/main" id="{C69F4318-B09F-ABE8-4CE3-08141B29F8F2}"/>
              </a:ext>
            </a:extLst>
          </p:cNvPr>
          <p:cNvSpPr txBox="1"/>
          <p:nvPr/>
        </p:nvSpPr>
        <p:spPr>
          <a:xfrm>
            <a:off x="2024146" y="5069639"/>
            <a:ext cx="7824365" cy="553998"/>
          </a:xfrm>
          <a:prstGeom prst="rect">
            <a:avLst/>
          </a:prstGeom>
          <a:noFill/>
        </p:spPr>
        <p:txBody>
          <a:bodyPr wrap="square">
            <a:spAutoFit/>
          </a:bodyPr>
          <a:lstStyle/>
          <a:p>
            <a:pPr rtl="0"/>
            <a:r>
              <a:rPr lang="en-US" dirty="0">
                <a:effectLst/>
                <a:latin typeface="+mj-lt"/>
              </a:rPr>
              <a:t>FOUNDATIONAL READINESS ACROSS </a:t>
            </a:r>
            <a:r>
              <a:rPr lang="en-US" b="1" dirty="0">
                <a:solidFill>
                  <a:srgbClr val="7A9A3D"/>
                </a:solidFill>
                <a:effectLst/>
                <a:latin typeface="+mj-lt"/>
              </a:rPr>
              <a:t>PEOPLE</a:t>
            </a:r>
            <a:r>
              <a:rPr lang="en-US" dirty="0">
                <a:effectLst/>
                <a:latin typeface="+mj-lt"/>
              </a:rPr>
              <a:t> | </a:t>
            </a:r>
            <a:r>
              <a:rPr lang="en-US" b="1" dirty="0">
                <a:solidFill>
                  <a:srgbClr val="7A9A3D"/>
                </a:solidFill>
                <a:effectLst/>
                <a:latin typeface="+mj-lt"/>
              </a:rPr>
              <a:t>PLATFORM</a:t>
            </a:r>
            <a:r>
              <a:rPr lang="en-US" dirty="0">
                <a:effectLst/>
                <a:latin typeface="+mj-lt"/>
              </a:rPr>
              <a:t> | </a:t>
            </a:r>
            <a:r>
              <a:rPr lang="en-US" b="1" dirty="0">
                <a:solidFill>
                  <a:srgbClr val="7A9A3D"/>
                </a:solidFill>
                <a:effectLst/>
                <a:latin typeface="+mj-lt"/>
              </a:rPr>
              <a:t>CLIENT</a:t>
            </a:r>
            <a:r>
              <a:rPr lang="en-US" dirty="0">
                <a:effectLst/>
                <a:latin typeface="+mj-lt"/>
              </a:rPr>
              <a:t> | </a:t>
            </a:r>
            <a:r>
              <a:rPr lang="en-US" b="1" dirty="0">
                <a:solidFill>
                  <a:srgbClr val="7A9A3D"/>
                </a:solidFill>
                <a:effectLst/>
                <a:latin typeface="+mj-lt"/>
              </a:rPr>
              <a:t>OFFERING</a:t>
            </a:r>
          </a:p>
          <a:p>
            <a:r>
              <a:rPr lang="en-US" dirty="0">
                <a:effectLst/>
                <a:latin typeface="+mj-lt"/>
              </a:rPr>
              <a:t> </a:t>
            </a:r>
            <a:endParaRPr lang="en-US" dirty="0">
              <a:latin typeface="+mj-lt"/>
            </a:endParaRPr>
          </a:p>
        </p:txBody>
      </p:sp>
      <p:sp>
        <p:nvSpPr>
          <p:cNvPr id="6" name="TextBox 5">
            <a:extLst>
              <a:ext uri="{FF2B5EF4-FFF2-40B4-BE49-F238E27FC236}">
                <a16:creationId xmlns:a16="http://schemas.microsoft.com/office/drawing/2014/main" id="{AE49E366-7062-35B8-D81B-26D1E1B92F8A}"/>
              </a:ext>
            </a:extLst>
          </p:cNvPr>
          <p:cNvSpPr txBox="1"/>
          <p:nvPr/>
        </p:nvSpPr>
        <p:spPr>
          <a:xfrm>
            <a:off x="5204530" y="6588644"/>
            <a:ext cx="1036471" cy="246221"/>
          </a:xfrm>
          <a:prstGeom prst="rect">
            <a:avLst/>
          </a:prstGeom>
          <a:noFill/>
        </p:spPr>
        <p:txBody>
          <a:bodyPr wrap="square">
            <a:spAutoFit/>
          </a:bodyPr>
          <a:lstStyle/>
          <a:p>
            <a:pPr marL="0" marR="0" lvl="0" indent="0" algn="l" defTabSz="914400" rtl="0" eaLnBrk="1" fontAlgn="base" latinLnBrk="0" hangingPunct="1">
              <a:lnSpc>
                <a:spcPct val="100000"/>
              </a:lnSpc>
              <a:spcBef>
                <a:spcPts val="372"/>
              </a:spcBef>
              <a:spcAft>
                <a:spcPct val="0"/>
              </a:spcAft>
              <a:buClrTx/>
              <a:buSzTx/>
              <a:buFontTx/>
              <a:buNone/>
              <a:tabLst/>
              <a:defRPr/>
            </a:pPr>
            <a:r>
              <a:rPr lang="en-US" sz="1000" dirty="0">
                <a:solidFill>
                  <a:srgbClr val="000000"/>
                </a:solidFill>
                <a:latin typeface="Arial"/>
              </a:rPr>
              <a:t>1174561.1.0</a:t>
            </a:r>
          </a:p>
        </p:txBody>
      </p:sp>
    </p:spTree>
    <p:custDataLst>
      <p:tags r:id="rId1"/>
    </p:custDataLst>
    <p:extLst>
      <p:ext uri="{BB962C8B-B14F-4D97-AF65-F5344CB8AC3E}">
        <p14:creationId xmlns:p14="http://schemas.microsoft.com/office/powerpoint/2010/main" val="281224834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lide Number Placeholder 8"/>
          <p:cNvSpPr>
            <a:spLocks noGrp="1"/>
          </p:cNvSpPr>
          <p:nvPr>
            <p:ph type="sldNum" sz="quarter" idx="14"/>
          </p:nvPr>
        </p:nvSpPr>
        <p:spPr>
          <a:xfrm>
            <a:off x="0" y="6382513"/>
            <a:ext cx="437173" cy="268288"/>
          </a:xfrm>
        </p:spPr>
        <p:txBody>
          <a:bodyPr/>
          <a:lstStyle/>
          <a:p>
            <a:pPr>
              <a:defRPr/>
            </a:pPr>
            <a:fld id="{E6474CC2-1230-4213-AD1A-4B2FEEABA7A1}" type="slidenum">
              <a:rPr lang="en-US" smtClean="0"/>
              <a:pPr>
                <a:defRPr/>
              </a:pPr>
              <a:t>7</a:t>
            </a:fld>
            <a:endParaRPr lang="en-US" dirty="0"/>
          </a:p>
        </p:txBody>
      </p:sp>
      <p:sp>
        <p:nvSpPr>
          <p:cNvPr id="2" name="Rectangle 1">
            <a:extLst>
              <a:ext uri="{FF2B5EF4-FFF2-40B4-BE49-F238E27FC236}">
                <a16:creationId xmlns:a16="http://schemas.microsoft.com/office/drawing/2014/main" id="{4FCBAAB7-3073-691F-3830-1338E61F9109}"/>
              </a:ext>
            </a:extLst>
          </p:cNvPr>
          <p:cNvSpPr/>
          <p:nvPr/>
        </p:nvSpPr>
        <p:spPr bwMode="auto">
          <a:xfrm>
            <a:off x="0" y="1153738"/>
            <a:ext cx="12192000" cy="4836482"/>
          </a:xfrm>
          <a:prstGeom prst="rect">
            <a:avLst/>
          </a:prstGeom>
          <a:solidFill>
            <a:schemeClr val="bg1">
              <a:lumMod val="95000"/>
            </a:schemeClr>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a:ln>
                <a:noFill/>
              </a:ln>
              <a:solidFill>
                <a:schemeClr val="tx1"/>
              </a:solidFill>
              <a:effectLst/>
              <a:latin typeface="Arial" charset="0"/>
              <a:ea typeface="ＭＳ Ｐゴシック" charset="-128"/>
            </a:endParaRPr>
          </a:p>
        </p:txBody>
      </p:sp>
      <p:sp>
        <p:nvSpPr>
          <p:cNvPr id="3" name="Title 3">
            <a:extLst>
              <a:ext uri="{FF2B5EF4-FFF2-40B4-BE49-F238E27FC236}">
                <a16:creationId xmlns:a16="http://schemas.microsoft.com/office/drawing/2014/main" id="{8BA069E2-4192-CC89-E077-93338A8926EE}"/>
              </a:ext>
            </a:extLst>
          </p:cNvPr>
          <p:cNvSpPr>
            <a:spLocks noGrp="1"/>
          </p:cNvSpPr>
          <p:nvPr>
            <p:ph type="title"/>
          </p:nvPr>
        </p:nvSpPr>
        <p:spPr>
          <a:xfrm>
            <a:off x="422820" y="228600"/>
            <a:ext cx="10918280" cy="841248"/>
          </a:xfrm>
        </p:spPr>
        <p:txBody>
          <a:bodyPr/>
          <a:lstStyle/>
          <a:p>
            <a:r>
              <a:rPr lang="en-US" sz="3000" kern="0"/>
              <a:t>Exploring opportunities for organic growth</a:t>
            </a:r>
            <a:br>
              <a:rPr lang="en-US" sz="3000" b="1" kern="0"/>
            </a:br>
            <a:r>
              <a:rPr lang="en-US" sz="2000" b="1" kern="0">
                <a:solidFill>
                  <a:srgbClr val="768692"/>
                </a:solidFill>
              </a:rPr>
              <a:t>A framework</a:t>
            </a:r>
            <a:endParaRPr lang="en-US" sz="2000" b="1">
              <a:solidFill>
                <a:srgbClr val="768692"/>
              </a:solidFill>
            </a:endParaRPr>
          </a:p>
        </p:txBody>
      </p:sp>
      <p:sp>
        <p:nvSpPr>
          <p:cNvPr id="4" name="Rectangle 3">
            <a:extLst>
              <a:ext uri="{FF2B5EF4-FFF2-40B4-BE49-F238E27FC236}">
                <a16:creationId xmlns:a16="http://schemas.microsoft.com/office/drawing/2014/main" id="{F58F18CF-B650-D244-8CF6-52207E037303}"/>
              </a:ext>
            </a:extLst>
          </p:cNvPr>
          <p:cNvSpPr/>
          <p:nvPr/>
        </p:nvSpPr>
        <p:spPr bwMode="auto">
          <a:xfrm>
            <a:off x="987552" y="1669299"/>
            <a:ext cx="10353548" cy="3610047"/>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a:ln>
                <a:noFill/>
              </a:ln>
              <a:solidFill>
                <a:schemeClr val="tx1"/>
              </a:solidFill>
              <a:effectLst/>
              <a:latin typeface="Arial" charset="0"/>
              <a:ea typeface="ＭＳ Ｐゴシック" charset="-128"/>
            </a:endParaRPr>
          </a:p>
        </p:txBody>
      </p:sp>
      <p:sp>
        <p:nvSpPr>
          <p:cNvPr id="5" name="Rectangle: Rounded Corners 4">
            <a:extLst>
              <a:ext uri="{FF2B5EF4-FFF2-40B4-BE49-F238E27FC236}">
                <a16:creationId xmlns:a16="http://schemas.microsoft.com/office/drawing/2014/main" id="{A31643FA-4EEC-2FFA-4406-CBB31919BD2F}"/>
              </a:ext>
            </a:extLst>
          </p:cNvPr>
          <p:cNvSpPr/>
          <p:nvPr/>
        </p:nvSpPr>
        <p:spPr bwMode="auto">
          <a:xfrm>
            <a:off x="1124712" y="1943257"/>
            <a:ext cx="3246120" cy="2990094"/>
          </a:xfrm>
          <a:prstGeom prst="roundRect">
            <a:avLst>
              <a:gd name="adj" fmla="val 3823"/>
            </a:avLst>
          </a:prstGeom>
          <a:solidFill>
            <a:schemeClr val="bg1"/>
          </a:solidFill>
          <a:ln w="9525" cap="flat" cmpd="sng" algn="ctr">
            <a:solidFill>
              <a:schemeClr val="bg1">
                <a:lumMod val="75000"/>
              </a:schemeClr>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a:ln>
                <a:noFill/>
              </a:ln>
              <a:solidFill>
                <a:schemeClr val="tx1"/>
              </a:solidFill>
              <a:effectLst/>
              <a:latin typeface="Arial" charset="0"/>
              <a:ea typeface="ＭＳ Ｐゴシック" charset="-128"/>
            </a:endParaRPr>
          </a:p>
        </p:txBody>
      </p:sp>
      <p:sp>
        <p:nvSpPr>
          <p:cNvPr id="7" name="Rectangle: Rounded Corners 6">
            <a:extLst>
              <a:ext uri="{FF2B5EF4-FFF2-40B4-BE49-F238E27FC236}">
                <a16:creationId xmlns:a16="http://schemas.microsoft.com/office/drawing/2014/main" id="{D8FB5809-76CD-3B1B-E15F-06D9F2D23184}"/>
              </a:ext>
            </a:extLst>
          </p:cNvPr>
          <p:cNvSpPr/>
          <p:nvPr/>
        </p:nvSpPr>
        <p:spPr bwMode="auto">
          <a:xfrm>
            <a:off x="4541266" y="1943257"/>
            <a:ext cx="3246120" cy="2990094"/>
          </a:xfrm>
          <a:prstGeom prst="roundRect">
            <a:avLst>
              <a:gd name="adj" fmla="val 3823"/>
            </a:avLst>
          </a:prstGeom>
          <a:solidFill>
            <a:schemeClr val="bg1"/>
          </a:solidFill>
          <a:ln w="9525" cap="flat" cmpd="sng" algn="ctr">
            <a:solidFill>
              <a:schemeClr val="bg1">
                <a:lumMod val="75000"/>
              </a:schemeClr>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a:ln>
                <a:noFill/>
              </a:ln>
              <a:solidFill>
                <a:schemeClr val="tx1"/>
              </a:solidFill>
              <a:effectLst/>
              <a:latin typeface="Arial" charset="0"/>
              <a:ea typeface="ＭＳ Ｐゴシック" charset="-128"/>
            </a:endParaRPr>
          </a:p>
        </p:txBody>
      </p:sp>
      <p:sp>
        <p:nvSpPr>
          <p:cNvPr id="8" name="Rectangle: Rounded Corners 7">
            <a:extLst>
              <a:ext uri="{FF2B5EF4-FFF2-40B4-BE49-F238E27FC236}">
                <a16:creationId xmlns:a16="http://schemas.microsoft.com/office/drawing/2014/main" id="{4ED9DC26-4048-5C23-9DE6-0FCE5B3121F0}"/>
              </a:ext>
            </a:extLst>
          </p:cNvPr>
          <p:cNvSpPr/>
          <p:nvPr/>
        </p:nvSpPr>
        <p:spPr bwMode="auto">
          <a:xfrm>
            <a:off x="7957820" y="1943257"/>
            <a:ext cx="3246120" cy="2990094"/>
          </a:xfrm>
          <a:prstGeom prst="roundRect">
            <a:avLst>
              <a:gd name="adj" fmla="val 3823"/>
            </a:avLst>
          </a:prstGeom>
          <a:solidFill>
            <a:schemeClr val="bg1"/>
          </a:solidFill>
          <a:ln w="9525" cap="flat" cmpd="sng" algn="ctr">
            <a:solidFill>
              <a:schemeClr val="bg1">
                <a:lumMod val="75000"/>
              </a:schemeClr>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a:ln>
                <a:noFill/>
              </a:ln>
              <a:solidFill>
                <a:schemeClr val="tx1"/>
              </a:solidFill>
              <a:effectLst/>
              <a:latin typeface="Arial" charset="0"/>
              <a:ea typeface="ＭＳ Ｐゴシック" charset="-128"/>
            </a:endParaRPr>
          </a:p>
        </p:txBody>
      </p:sp>
      <p:sp>
        <p:nvSpPr>
          <p:cNvPr id="10" name="TextBox 9">
            <a:extLst>
              <a:ext uri="{FF2B5EF4-FFF2-40B4-BE49-F238E27FC236}">
                <a16:creationId xmlns:a16="http://schemas.microsoft.com/office/drawing/2014/main" id="{5B5BABE1-FCB6-64B0-89A7-1503E87046DE}"/>
              </a:ext>
            </a:extLst>
          </p:cNvPr>
          <p:cNvSpPr txBox="1"/>
          <p:nvPr/>
        </p:nvSpPr>
        <p:spPr>
          <a:xfrm>
            <a:off x="1213210" y="3578040"/>
            <a:ext cx="3069123" cy="916854"/>
          </a:xfrm>
          <a:prstGeom prst="rect">
            <a:avLst/>
          </a:prstGeom>
          <a:noFill/>
        </p:spPr>
        <p:txBody>
          <a:bodyPr wrap="square">
            <a:spAutoFit/>
          </a:bodyPr>
          <a:lstStyle/>
          <a:p>
            <a:pPr algn="ctr">
              <a:lnSpc>
                <a:spcPct val="114000"/>
              </a:lnSpc>
            </a:pPr>
            <a:r>
              <a:rPr lang="en-US" sz="1200" dirty="0"/>
              <a:t>Discover how to implement effective lead generation strategies by leveraging COIs, asking for client referrals, and building business development processes.</a:t>
            </a:r>
          </a:p>
        </p:txBody>
      </p:sp>
      <p:sp>
        <p:nvSpPr>
          <p:cNvPr id="11" name="TextBox 10">
            <a:extLst>
              <a:ext uri="{FF2B5EF4-FFF2-40B4-BE49-F238E27FC236}">
                <a16:creationId xmlns:a16="http://schemas.microsoft.com/office/drawing/2014/main" id="{65EF2443-BC53-97C6-8AF1-99ED9A7A5EA6}"/>
              </a:ext>
            </a:extLst>
          </p:cNvPr>
          <p:cNvSpPr txBox="1"/>
          <p:nvPr/>
        </p:nvSpPr>
        <p:spPr>
          <a:xfrm>
            <a:off x="4754933" y="3577801"/>
            <a:ext cx="2884531" cy="916854"/>
          </a:xfrm>
          <a:prstGeom prst="rect">
            <a:avLst/>
          </a:prstGeom>
          <a:noFill/>
        </p:spPr>
        <p:txBody>
          <a:bodyPr wrap="square">
            <a:spAutoFit/>
          </a:bodyPr>
          <a:lstStyle/>
          <a:p>
            <a:pPr algn="ctr">
              <a:lnSpc>
                <a:spcPct val="114000"/>
              </a:lnSpc>
            </a:pPr>
            <a:r>
              <a:rPr lang="en-US" sz="1200"/>
              <a:t>Build client relationships to increase share of wallet, optimize client onboarding, and deepen client engagement.</a:t>
            </a:r>
          </a:p>
        </p:txBody>
      </p:sp>
      <p:sp>
        <p:nvSpPr>
          <p:cNvPr id="12" name="TextBox 11">
            <a:extLst>
              <a:ext uri="{FF2B5EF4-FFF2-40B4-BE49-F238E27FC236}">
                <a16:creationId xmlns:a16="http://schemas.microsoft.com/office/drawing/2014/main" id="{B90F967B-836A-E0CB-1C14-5AABBFE1A175}"/>
              </a:ext>
            </a:extLst>
          </p:cNvPr>
          <p:cNvSpPr txBox="1"/>
          <p:nvPr/>
        </p:nvSpPr>
        <p:spPr>
          <a:xfrm>
            <a:off x="8156940" y="3577801"/>
            <a:ext cx="2840138" cy="916854"/>
          </a:xfrm>
          <a:prstGeom prst="rect">
            <a:avLst/>
          </a:prstGeom>
          <a:noFill/>
        </p:spPr>
        <p:txBody>
          <a:bodyPr wrap="square">
            <a:spAutoFit/>
          </a:bodyPr>
          <a:lstStyle/>
          <a:p>
            <a:pPr algn="ctr">
              <a:lnSpc>
                <a:spcPct val="114000"/>
              </a:lnSpc>
            </a:pPr>
            <a:r>
              <a:rPr lang="en-US" sz="1200"/>
              <a:t>Enhance business efﬁciency to spend time where it matters most, and learn how to segment your clients to improve client proﬁtability.</a:t>
            </a:r>
          </a:p>
        </p:txBody>
      </p:sp>
      <p:sp>
        <p:nvSpPr>
          <p:cNvPr id="13" name="TextBox 12">
            <a:extLst>
              <a:ext uri="{FF2B5EF4-FFF2-40B4-BE49-F238E27FC236}">
                <a16:creationId xmlns:a16="http://schemas.microsoft.com/office/drawing/2014/main" id="{5D5D85B3-6D24-9786-9347-2DAD08D1F778}"/>
              </a:ext>
            </a:extLst>
          </p:cNvPr>
          <p:cNvSpPr txBox="1"/>
          <p:nvPr/>
        </p:nvSpPr>
        <p:spPr>
          <a:xfrm>
            <a:off x="1588769" y="3122293"/>
            <a:ext cx="2318004" cy="307777"/>
          </a:xfrm>
          <a:prstGeom prst="rect">
            <a:avLst/>
          </a:prstGeom>
          <a:noFill/>
        </p:spPr>
        <p:txBody>
          <a:bodyPr wrap="square">
            <a:spAutoFit/>
          </a:bodyPr>
          <a:lstStyle/>
          <a:p>
            <a:r>
              <a:rPr lang="en-US" sz="1400" b="1"/>
              <a:t>Uncover more prospects</a:t>
            </a:r>
          </a:p>
        </p:txBody>
      </p:sp>
      <p:sp>
        <p:nvSpPr>
          <p:cNvPr id="14" name="TextBox 13">
            <a:extLst>
              <a:ext uri="{FF2B5EF4-FFF2-40B4-BE49-F238E27FC236}">
                <a16:creationId xmlns:a16="http://schemas.microsoft.com/office/drawing/2014/main" id="{30C52766-C735-3D7B-5486-A5EC8A02C48F}"/>
              </a:ext>
            </a:extLst>
          </p:cNvPr>
          <p:cNvSpPr txBox="1"/>
          <p:nvPr/>
        </p:nvSpPr>
        <p:spPr>
          <a:xfrm>
            <a:off x="4945595" y="3122293"/>
            <a:ext cx="2577807" cy="307777"/>
          </a:xfrm>
          <a:prstGeom prst="rect">
            <a:avLst/>
          </a:prstGeom>
          <a:noFill/>
        </p:spPr>
        <p:txBody>
          <a:bodyPr wrap="square">
            <a:spAutoFit/>
          </a:bodyPr>
          <a:lstStyle/>
          <a:p>
            <a:r>
              <a:rPr lang="en-US" sz="1400" b="1"/>
              <a:t>Expand client relationships</a:t>
            </a:r>
          </a:p>
        </p:txBody>
      </p:sp>
      <p:sp>
        <p:nvSpPr>
          <p:cNvPr id="15" name="TextBox 14">
            <a:extLst>
              <a:ext uri="{FF2B5EF4-FFF2-40B4-BE49-F238E27FC236}">
                <a16:creationId xmlns:a16="http://schemas.microsoft.com/office/drawing/2014/main" id="{98547D97-8DFE-C24D-4B7A-430397B5E0EE}"/>
              </a:ext>
            </a:extLst>
          </p:cNvPr>
          <p:cNvSpPr txBox="1"/>
          <p:nvPr/>
        </p:nvSpPr>
        <p:spPr>
          <a:xfrm>
            <a:off x="8596339" y="3122293"/>
            <a:ext cx="2318004" cy="307777"/>
          </a:xfrm>
          <a:prstGeom prst="rect">
            <a:avLst/>
          </a:prstGeom>
          <a:noFill/>
        </p:spPr>
        <p:txBody>
          <a:bodyPr wrap="square">
            <a:spAutoFit/>
          </a:bodyPr>
          <a:lstStyle/>
          <a:p>
            <a:r>
              <a:rPr lang="en-US" sz="1400" b="1"/>
              <a:t>Scale your business</a:t>
            </a:r>
          </a:p>
        </p:txBody>
      </p:sp>
      <p:grpSp>
        <p:nvGrpSpPr>
          <p:cNvPr id="16" name="Group 15">
            <a:extLst>
              <a:ext uri="{FF2B5EF4-FFF2-40B4-BE49-F238E27FC236}">
                <a16:creationId xmlns:a16="http://schemas.microsoft.com/office/drawing/2014/main" id="{078F12DE-7838-564F-CB52-0C8B22860489}"/>
              </a:ext>
            </a:extLst>
          </p:cNvPr>
          <p:cNvGrpSpPr/>
          <p:nvPr/>
        </p:nvGrpSpPr>
        <p:grpSpPr>
          <a:xfrm>
            <a:off x="9398049" y="2261674"/>
            <a:ext cx="586418" cy="629140"/>
            <a:chOff x="9029070" y="2147304"/>
            <a:chExt cx="371779" cy="392932"/>
          </a:xfrm>
        </p:grpSpPr>
        <p:sp>
          <p:nvSpPr>
            <p:cNvPr id="17" name="Rectangle: Rounded Corners 16">
              <a:extLst>
                <a:ext uri="{FF2B5EF4-FFF2-40B4-BE49-F238E27FC236}">
                  <a16:creationId xmlns:a16="http://schemas.microsoft.com/office/drawing/2014/main" id="{7D21E66E-C212-5972-DB81-A310640CA529}"/>
                </a:ext>
              </a:extLst>
            </p:cNvPr>
            <p:cNvSpPr/>
            <p:nvPr/>
          </p:nvSpPr>
          <p:spPr bwMode="auto">
            <a:xfrm>
              <a:off x="9122454" y="2166251"/>
              <a:ext cx="274320" cy="274320"/>
            </a:xfrm>
            <a:prstGeom prst="roundRect">
              <a:avLst>
                <a:gd name="adj" fmla="val 7311"/>
              </a:avLst>
            </a:prstGeom>
            <a:solidFill>
              <a:srgbClr val="DDE6CC"/>
            </a:solidFill>
            <a:ln w="9525" cap="flat" cmpd="sng" algn="ctr">
              <a:solidFill>
                <a:srgbClr val="75787B"/>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a:ln>
                  <a:noFill/>
                </a:ln>
                <a:solidFill>
                  <a:schemeClr val="tx1"/>
                </a:solidFill>
                <a:effectLst/>
                <a:latin typeface="Arial" charset="0"/>
                <a:ea typeface="ＭＳ Ｐゴシック" charset="-128"/>
              </a:endParaRPr>
            </a:p>
          </p:txBody>
        </p:sp>
        <p:sp>
          <p:nvSpPr>
            <p:cNvPr id="18" name="Rectangle: Rounded Corners 17">
              <a:extLst>
                <a:ext uri="{FF2B5EF4-FFF2-40B4-BE49-F238E27FC236}">
                  <a16:creationId xmlns:a16="http://schemas.microsoft.com/office/drawing/2014/main" id="{8F8F0985-6ECC-1382-348A-51E0A9FFB389}"/>
                </a:ext>
              </a:extLst>
            </p:cNvPr>
            <p:cNvSpPr/>
            <p:nvPr/>
          </p:nvSpPr>
          <p:spPr bwMode="auto">
            <a:xfrm>
              <a:off x="9029070" y="2357356"/>
              <a:ext cx="182880" cy="182880"/>
            </a:xfrm>
            <a:prstGeom prst="roundRect">
              <a:avLst>
                <a:gd name="adj" fmla="val 10888"/>
              </a:avLst>
            </a:prstGeom>
            <a:solidFill>
              <a:srgbClr val="95AE3C"/>
            </a:solidFill>
            <a:ln w="9525" cap="flat" cmpd="sng" algn="ctr">
              <a:solidFill>
                <a:srgbClr val="75787B"/>
              </a:solidFill>
              <a:prstDash val="solid"/>
              <a:round/>
              <a:headEnd type="none" w="med" len="med"/>
              <a:tailEnd type="none" w="med" len="med"/>
            </a:ln>
            <a:effectLst>
              <a:outerShdw blurRad="38100" dist="76200" dir="18900000" sx="97000" sy="97000" algn="bl" rotWithShape="0">
                <a:schemeClr val="bg1">
                  <a:alpha val="73000"/>
                </a:schemeClr>
              </a:outerShdw>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a:ln>
                  <a:noFill/>
                </a:ln>
                <a:solidFill>
                  <a:schemeClr val="tx1"/>
                </a:solidFill>
                <a:effectLst/>
                <a:latin typeface="Arial" charset="0"/>
                <a:ea typeface="ＭＳ Ｐゴシック" charset="-128"/>
              </a:endParaRPr>
            </a:p>
          </p:txBody>
        </p:sp>
        <p:pic>
          <p:nvPicPr>
            <p:cNvPr id="19" name="Graphic 18" descr="Arrow Right with solid fill">
              <a:extLst>
                <a:ext uri="{FF2B5EF4-FFF2-40B4-BE49-F238E27FC236}">
                  <a16:creationId xmlns:a16="http://schemas.microsoft.com/office/drawing/2014/main" id="{4BB4FFD9-FE4D-1CDD-1DFE-360B924448E6}"/>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rot="18946461">
              <a:off x="9184066" y="2147304"/>
              <a:ext cx="216783" cy="253601"/>
            </a:xfrm>
            <a:prstGeom prst="rect">
              <a:avLst/>
            </a:prstGeom>
          </p:spPr>
        </p:pic>
      </p:grpSp>
      <p:sp>
        <p:nvSpPr>
          <p:cNvPr id="20" name="Oval 19">
            <a:extLst>
              <a:ext uri="{FF2B5EF4-FFF2-40B4-BE49-F238E27FC236}">
                <a16:creationId xmlns:a16="http://schemas.microsoft.com/office/drawing/2014/main" id="{BE5E4577-97EA-D199-809E-D7FC6F0465FE}"/>
              </a:ext>
            </a:extLst>
          </p:cNvPr>
          <p:cNvSpPr/>
          <p:nvPr/>
        </p:nvSpPr>
        <p:spPr bwMode="auto">
          <a:xfrm>
            <a:off x="2671795" y="2485954"/>
            <a:ext cx="153879" cy="152857"/>
          </a:xfrm>
          <a:prstGeom prst="ellipse">
            <a:avLst/>
          </a:prstGeom>
          <a:solidFill>
            <a:srgbClr val="95AE3C"/>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a:ln>
                <a:noFill/>
              </a:ln>
              <a:solidFill>
                <a:schemeClr val="tx1"/>
              </a:solidFill>
              <a:effectLst/>
              <a:latin typeface="Arial" charset="0"/>
              <a:ea typeface="ＭＳ Ｐゴシック" charset="-128"/>
            </a:endParaRPr>
          </a:p>
        </p:txBody>
      </p:sp>
      <p:pic>
        <p:nvPicPr>
          <p:cNvPr id="21" name="Graphic 20" descr="Bullseye outline">
            <a:extLst>
              <a:ext uri="{FF2B5EF4-FFF2-40B4-BE49-F238E27FC236}">
                <a16:creationId xmlns:a16="http://schemas.microsoft.com/office/drawing/2014/main" id="{152155FD-6B4B-1A88-DB01-17515A40C07A}"/>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2376193" y="2168466"/>
            <a:ext cx="773923" cy="768783"/>
          </a:xfrm>
          <a:prstGeom prst="rect">
            <a:avLst/>
          </a:prstGeom>
        </p:spPr>
      </p:pic>
      <p:grpSp>
        <p:nvGrpSpPr>
          <p:cNvPr id="22" name="Group 21">
            <a:extLst>
              <a:ext uri="{FF2B5EF4-FFF2-40B4-BE49-F238E27FC236}">
                <a16:creationId xmlns:a16="http://schemas.microsoft.com/office/drawing/2014/main" id="{88BE6059-BE13-31B6-0AE7-E009B214FBD9}"/>
              </a:ext>
            </a:extLst>
          </p:cNvPr>
          <p:cNvGrpSpPr/>
          <p:nvPr/>
        </p:nvGrpSpPr>
        <p:grpSpPr>
          <a:xfrm>
            <a:off x="5625635" y="2033515"/>
            <a:ext cx="1035324" cy="1077269"/>
            <a:chOff x="-927091" y="2500072"/>
            <a:chExt cx="915186" cy="914400"/>
          </a:xfrm>
        </p:grpSpPr>
        <p:grpSp>
          <p:nvGrpSpPr>
            <p:cNvPr id="23" name="Group 22">
              <a:extLst>
                <a:ext uri="{FF2B5EF4-FFF2-40B4-BE49-F238E27FC236}">
                  <a16:creationId xmlns:a16="http://schemas.microsoft.com/office/drawing/2014/main" id="{5C7CF8A4-495A-ED0C-DE29-53FDFE76929B}"/>
                </a:ext>
              </a:extLst>
            </p:cNvPr>
            <p:cNvGrpSpPr/>
            <p:nvPr/>
          </p:nvGrpSpPr>
          <p:grpSpPr>
            <a:xfrm>
              <a:off x="-927091" y="2500072"/>
              <a:ext cx="915186" cy="914400"/>
              <a:chOff x="-927091" y="2500072"/>
              <a:chExt cx="915186" cy="914400"/>
            </a:xfrm>
          </p:grpSpPr>
          <p:pic>
            <p:nvPicPr>
              <p:cNvPr id="25" name="Graphic 24" descr="Single gear with solid fill">
                <a:extLst>
                  <a:ext uri="{FF2B5EF4-FFF2-40B4-BE49-F238E27FC236}">
                    <a16:creationId xmlns:a16="http://schemas.microsoft.com/office/drawing/2014/main" id="{D4D9FF33-D044-157D-792B-87497F52B781}"/>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927091" y="2500072"/>
                <a:ext cx="914400" cy="914400"/>
              </a:xfrm>
              <a:prstGeom prst="rect">
                <a:avLst/>
              </a:prstGeom>
            </p:spPr>
          </p:pic>
          <p:pic>
            <p:nvPicPr>
              <p:cNvPr id="26" name="Graphic 25" descr="Single gear outline">
                <a:extLst>
                  <a:ext uri="{FF2B5EF4-FFF2-40B4-BE49-F238E27FC236}">
                    <a16:creationId xmlns:a16="http://schemas.microsoft.com/office/drawing/2014/main" id="{1390BE14-B64C-A5DB-1EC8-A5EA302C472B}"/>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a:off x="-926305" y="2500072"/>
                <a:ext cx="914400" cy="914400"/>
              </a:xfrm>
              <a:prstGeom prst="rect">
                <a:avLst/>
              </a:prstGeom>
            </p:spPr>
          </p:pic>
        </p:grpSp>
        <p:sp>
          <p:nvSpPr>
            <p:cNvPr id="24" name="Rectangle 23">
              <a:extLst>
                <a:ext uri="{FF2B5EF4-FFF2-40B4-BE49-F238E27FC236}">
                  <a16:creationId xmlns:a16="http://schemas.microsoft.com/office/drawing/2014/main" id="{7556D3B0-B7A3-6435-2C2C-0DC531DD97B7}"/>
                </a:ext>
              </a:extLst>
            </p:cNvPr>
            <p:cNvSpPr/>
            <p:nvPr/>
          </p:nvSpPr>
          <p:spPr bwMode="auto">
            <a:xfrm>
              <a:off x="-828675" y="2593182"/>
              <a:ext cx="732671" cy="388144"/>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a:ln>
                  <a:noFill/>
                </a:ln>
                <a:solidFill>
                  <a:schemeClr val="tx1"/>
                </a:solidFill>
                <a:effectLst/>
                <a:latin typeface="Arial" charset="0"/>
                <a:ea typeface="ＭＳ Ｐゴシック" charset="-128"/>
              </a:endParaRPr>
            </a:p>
          </p:txBody>
        </p:sp>
      </p:grpSp>
      <p:pic>
        <p:nvPicPr>
          <p:cNvPr id="27" name="Graphic 26" descr="Users with solid fill">
            <a:extLst>
              <a:ext uri="{FF2B5EF4-FFF2-40B4-BE49-F238E27FC236}">
                <a16:creationId xmlns:a16="http://schemas.microsoft.com/office/drawing/2014/main" id="{42027774-BD74-A6A2-E3C9-04D09B152305}"/>
              </a:ext>
            </a:extLst>
          </p:cNvPr>
          <p:cNvPicPr>
            <a:picLocks noChangeAspect="1"/>
          </p:cNvPicPr>
          <p:nvPr/>
        </p:nvPicPr>
        <p:blipFill>
          <a:blip r:embed="rId12">
            <a:extLst>
              <a:ext uri="{28A0092B-C50C-407E-A947-70E740481C1C}">
                <a14:useLocalDpi xmlns:a14="http://schemas.microsoft.com/office/drawing/2010/main" val="0"/>
              </a:ext>
              <a:ext uri="{96DAC541-7B7A-43D3-8B79-37D633B846F1}">
                <asvg:svgBlip xmlns:asvg="http://schemas.microsoft.com/office/drawing/2016/SVG/main" r:embed="rId13"/>
              </a:ext>
            </a:extLst>
          </a:blip>
          <a:stretch>
            <a:fillRect/>
          </a:stretch>
        </p:blipFill>
        <p:spPr>
          <a:xfrm>
            <a:off x="5682330" y="1975227"/>
            <a:ext cx="914400" cy="914400"/>
          </a:xfrm>
          <a:prstGeom prst="rect">
            <a:avLst/>
          </a:prstGeom>
        </p:spPr>
      </p:pic>
      <p:sp>
        <p:nvSpPr>
          <p:cNvPr id="6" name="TextBox 5">
            <a:extLst>
              <a:ext uri="{FF2B5EF4-FFF2-40B4-BE49-F238E27FC236}">
                <a16:creationId xmlns:a16="http://schemas.microsoft.com/office/drawing/2014/main" id="{71F598A7-9D8C-27B1-713A-E1298D5B743E}"/>
              </a:ext>
            </a:extLst>
          </p:cNvPr>
          <p:cNvSpPr txBox="1"/>
          <p:nvPr/>
        </p:nvSpPr>
        <p:spPr>
          <a:xfrm>
            <a:off x="5204530" y="6588644"/>
            <a:ext cx="1036471" cy="246221"/>
          </a:xfrm>
          <a:prstGeom prst="rect">
            <a:avLst/>
          </a:prstGeom>
          <a:noFill/>
        </p:spPr>
        <p:txBody>
          <a:bodyPr wrap="square">
            <a:spAutoFit/>
          </a:bodyPr>
          <a:lstStyle/>
          <a:p>
            <a:pPr marL="0" marR="0" lvl="0" indent="0" algn="l" defTabSz="914400" rtl="0" eaLnBrk="1" fontAlgn="base" latinLnBrk="0" hangingPunct="1">
              <a:lnSpc>
                <a:spcPct val="100000"/>
              </a:lnSpc>
              <a:spcBef>
                <a:spcPts val="372"/>
              </a:spcBef>
              <a:spcAft>
                <a:spcPct val="0"/>
              </a:spcAft>
              <a:buClrTx/>
              <a:buSzTx/>
              <a:buFontTx/>
              <a:buNone/>
              <a:tabLst/>
              <a:defRPr/>
            </a:pPr>
            <a:r>
              <a:rPr lang="en-US" sz="1000" dirty="0">
                <a:solidFill>
                  <a:srgbClr val="000000"/>
                </a:solidFill>
                <a:latin typeface="Arial"/>
              </a:rPr>
              <a:t>1174561.1.0</a:t>
            </a:r>
          </a:p>
        </p:txBody>
      </p:sp>
    </p:spTree>
    <p:custDataLst>
      <p:tags r:id="rId1"/>
    </p:custDataLst>
    <p:extLst>
      <p:ext uri="{BB962C8B-B14F-4D97-AF65-F5344CB8AC3E}">
        <p14:creationId xmlns:p14="http://schemas.microsoft.com/office/powerpoint/2010/main" val="428823925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39256FE-93D3-ECBD-D8B8-EC7738B64C91}"/>
              </a:ext>
            </a:extLst>
          </p:cNvPr>
          <p:cNvSpPr>
            <a:spLocks noGrp="1"/>
          </p:cNvSpPr>
          <p:nvPr>
            <p:ph type="ctrTitle"/>
          </p:nvPr>
        </p:nvSpPr>
        <p:spPr/>
        <p:txBody>
          <a:bodyPr/>
          <a:lstStyle/>
          <a:p>
            <a:r>
              <a:rPr lang="en-US" dirty="0"/>
              <a:t>Uncover more prospects</a:t>
            </a:r>
          </a:p>
        </p:txBody>
      </p:sp>
      <p:sp>
        <p:nvSpPr>
          <p:cNvPr id="3" name="Subtitle 2">
            <a:extLst>
              <a:ext uri="{FF2B5EF4-FFF2-40B4-BE49-F238E27FC236}">
                <a16:creationId xmlns:a16="http://schemas.microsoft.com/office/drawing/2014/main" id="{FCB0AC65-0F9C-6698-B79E-1DE7B684014B}"/>
              </a:ext>
            </a:extLst>
          </p:cNvPr>
          <p:cNvSpPr>
            <a:spLocks noGrp="1"/>
          </p:cNvSpPr>
          <p:nvPr>
            <p:ph type="subTitle" idx="1"/>
          </p:nvPr>
        </p:nvSpPr>
        <p:spPr/>
        <p:txBody>
          <a:bodyPr/>
          <a:lstStyle/>
          <a:p>
            <a:r>
              <a:rPr lang="en-US" dirty="0"/>
              <a:t>A part of the Organic Growth framework</a:t>
            </a:r>
          </a:p>
        </p:txBody>
      </p:sp>
      <p:sp>
        <p:nvSpPr>
          <p:cNvPr id="11" name="Slide Number Placeholder 4">
            <a:extLst>
              <a:ext uri="{FF2B5EF4-FFF2-40B4-BE49-F238E27FC236}">
                <a16:creationId xmlns:a16="http://schemas.microsoft.com/office/drawing/2014/main" id="{26443C12-5073-46E3-A207-0BEE3D9BC55A}"/>
              </a:ext>
            </a:extLst>
          </p:cNvPr>
          <p:cNvSpPr txBox="1">
            <a:spLocks/>
          </p:cNvSpPr>
          <p:nvPr/>
        </p:nvSpPr>
        <p:spPr>
          <a:xfrm>
            <a:off x="266858" y="6452699"/>
            <a:ext cx="437173" cy="268288"/>
          </a:xfrm>
          <a:prstGeom prst="rect">
            <a:avLst/>
          </a:prstGeom>
        </p:spPr>
        <p:txBody>
          <a:bodyPr/>
          <a:lstStyle>
            <a:defPPr>
              <a:defRPr lang="en-US"/>
            </a:defPPr>
            <a:lvl1pPr algn="l" rtl="0" fontAlgn="base">
              <a:spcBef>
                <a:spcPct val="0"/>
              </a:spcBef>
              <a:spcAft>
                <a:spcPct val="0"/>
              </a:spcAft>
              <a:defRPr sz="1500" kern="1200">
                <a:solidFill>
                  <a:schemeClr val="tx1"/>
                </a:solidFill>
                <a:latin typeface="Arial" pitchFamily="34" charset="0"/>
                <a:ea typeface="ＭＳ Ｐゴシック"/>
                <a:cs typeface="ＭＳ Ｐゴシック"/>
              </a:defRPr>
            </a:lvl1pPr>
            <a:lvl2pPr marL="566038" algn="l" rtl="0" fontAlgn="base">
              <a:spcBef>
                <a:spcPct val="0"/>
              </a:spcBef>
              <a:spcAft>
                <a:spcPct val="0"/>
              </a:spcAft>
              <a:defRPr sz="1500" kern="1200">
                <a:solidFill>
                  <a:schemeClr val="tx1"/>
                </a:solidFill>
                <a:latin typeface="Arial" pitchFamily="34" charset="0"/>
                <a:ea typeface="ＭＳ Ｐゴシック"/>
                <a:cs typeface="ＭＳ Ｐゴシック"/>
              </a:defRPr>
            </a:lvl2pPr>
            <a:lvl3pPr marL="1132076" algn="l" rtl="0" fontAlgn="base">
              <a:spcBef>
                <a:spcPct val="0"/>
              </a:spcBef>
              <a:spcAft>
                <a:spcPct val="0"/>
              </a:spcAft>
              <a:defRPr sz="1500" kern="1200">
                <a:solidFill>
                  <a:schemeClr val="tx1"/>
                </a:solidFill>
                <a:latin typeface="Arial" pitchFamily="34" charset="0"/>
                <a:ea typeface="ＭＳ Ｐゴシック"/>
                <a:cs typeface="ＭＳ Ｐゴシック"/>
              </a:defRPr>
            </a:lvl3pPr>
            <a:lvl4pPr marL="1698112" algn="l" rtl="0" fontAlgn="base">
              <a:spcBef>
                <a:spcPct val="0"/>
              </a:spcBef>
              <a:spcAft>
                <a:spcPct val="0"/>
              </a:spcAft>
              <a:defRPr sz="1500" kern="1200">
                <a:solidFill>
                  <a:schemeClr val="tx1"/>
                </a:solidFill>
                <a:latin typeface="Arial" pitchFamily="34" charset="0"/>
                <a:ea typeface="ＭＳ Ｐゴシック"/>
                <a:cs typeface="ＭＳ Ｐゴシック"/>
              </a:defRPr>
            </a:lvl4pPr>
            <a:lvl5pPr marL="2264150" algn="l" rtl="0" fontAlgn="base">
              <a:spcBef>
                <a:spcPct val="0"/>
              </a:spcBef>
              <a:spcAft>
                <a:spcPct val="0"/>
              </a:spcAft>
              <a:defRPr sz="1500" kern="1200">
                <a:solidFill>
                  <a:schemeClr val="tx1"/>
                </a:solidFill>
                <a:latin typeface="Arial" pitchFamily="34" charset="0"/>
                <a:ea typeface="ＭＳ Ｐゴシック"/>
                <a:cs typeface="ＭＳ Ｐゴシック"/>
              </a:defRPr>
            </a:lvl5pPr>
            <a:lvl6pPr marL="2830188" algn="l" defTabSz="1132076" rtl="0" eaLnBrk="1" latinLnBrk="0" hangingPunct="1">
              <a:defRPr sz="1500" kern="1200">
                <a:solidFill>
                  <a:schemeClr val="tx1"/>
                </a:solidFill>
                <a:latin typeface="Arial" pitchFamily="34" charset="0"/>
                <a:ea typeface="ＭＳ Ｐゴシック"/>
                <a:cs typeface="ＭＳ Ｐゴシック"/>
              </a:defRPr>
            </a:lvl6pPr>
            <a:lvl7pPr marL="3396226" algn="l" defTabSz="1132076" rtl="0" eaLnBrk="1" latinLnBrk="0" hangingPunct="1">
              <a:defRPr sz="1500" kern="1200">
                <a:solidFill>
                  <a:schemeClr val="tx1"/>
                </a:solidFill>
                <a:latin typeface="Arial" pitchFamily="34" charset="0"/>
                <a:ea typeface="ＭＳ Ｐゴシック"/>
                <a:cs typeface="ＭＳ Ｐゴシック"/>
              </a:defRPr>
            </a:lvl7pPr>
            <a:lvl8pPr marL="3962262" algn="l" defTabSz="1132076" rtl="0" eaLnBrk="1" latinLnBrk="0" hangingPunct="1">
              <a:defRPr sz="1500" kern="1200">
                <a:solidFill>
                  <a:schemeClr val="tx1"/>
                </a:solidFill>
                <a:latin typeface="Arial" pitchFamily="34" charset="0"/>
                <a:ea typeface="ＭＳ Ｐゴシック"/>
                <a:cs typeface="ＭＳ Ｐゴシック"/>
              </a:defRPr>
            </a:lvl8pPr>
            <a:lvl9pPr marL="4528300" algn="l" defTabSz="1132076" rtl="0" eaLnBrk="1" latinLnBrk="0" hangingPunct="1">
              <a:defRPr sz="1500" kern="1200">
                <a:solidFill>
                  <a:schemeClr val="tx1"/>
                </a:solidFill>
                <a:latin typeface="Arial" pitchFamily="34" charset="0"/>
                <a:ea typeface="ＭＳ Ｐゴシック"/>
                <a:cs typeface="ＭＳ Ｐゴシック"/>
              </a:defRPr>
            </a:lvl9pPr>
          </a:lstStyle>
          <a:p>
            <a:pPr>
              <a:defRPr/>
            </a:pPr>
            <a:fld id="{E6474CC2-1230-4213-AD1A-4B2FEEABA7A1}" type="slidenum">
              <a:rPr lang="en-US" sz="1000" smtClean="0">
                <a:solidFill>
                  <a:schemeClr val="bg1"/>
                </a:solidFill>
              </a:rPr>
              <a:pPr>
                <a:defRPr/>
              </a:pPr>
              <a:t>8</a:t>
            </a:fld>
            <a:endParaRPr lang="en-US" sz="1000">
              <a:solidFill>
                <a:schemeClr val="bg1"/>
              </a:solidFill>
            </a:endParaRPr>
          </a:p>
        </p:txBody>
      </p:sp>
      <p:sp>
        <p:nvSpPr>
          <p:cNvPr id="4" name="TextBox 3">
            <a:extLst>
              <a:ext uri="{FF2B5EF4-FFF2-40B4-BE49-F238E27FC236}">
                <a16:creationId xmlns:a16="http://schemas.microsoft.com/office/drawing/2014/main" id="{414CE81A-DD1B-3776-3A7C-28835C32D300}"/>
              </a:ext>
            </a:extLst>
          </p:cNvPr>
          <p:cNvSpPr txBox="1"/>
          <p:nvPr/>
        </p:nvSpPr>
        <p:spPr>
          <a:xfrm>
            <a:off x="5204530" y="6588644"/>
            <a:ext cx="1036471" cy="246221"/>
          </a:xfrm>
          <a:prstGeom prst="rect">
            <a:avLst/>
          </a:prstGeom>
          <a:noFill/>
        </p:spPr>
        <p:txBody>
          <a:bodyPr wrap="square">
            <a:spAutoFit/>
          </a:bodyPr>
          <a:lstStyle/>
          <a:p>
            <a:pPr marL="0" marR="0" lvl="0" indent="0" algn="l" defTabSz="914400" rtl="0" eaLnBrk="1" fontAlgn="base" latinLnBrk="0" hangingPunct="1">
              <a:lnSpc>
                <a:spcPct val="100000"/>
              </a:lnSpc>
              <a:spcBef>
                <a:spcPts val="372"/>
              </a:spcBef>
              <a:spcAft>
                <a:spcPct val="0"/>
              </a:spcAft>
              <a:buClrTx/>
              <a:buSzTx/>
              <a:buFontTx/>
              <a:buNone/>
              <a:tabLst/>
              <a:defRPr/>
            </a:pPr>
            <a:r>
              <a:rPr lang="en-US" sz="1000" dirty="0">
                <a:solidFill>
                  <a:schemeClr val="bg1"/>
                </a:solidFill>
                <a:latin typeface="Arial"/>
              </a:rPr>
              <a:t>1174561.1.0</a:t>
            </a:r>
          </a:p>
        </p:txBody>
      </p:sp>
    </p:spTree>
    <p:extLst>
      <p:ext uri="{BB962C8B-B14F-4D97-AF65-F5344CB8AC3E}">
        <p14:creationId xmlns:p14="http://schemas.microsoft.com/office/powerpoint/2010/main" val="61605236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lide Number Placeholder 8"/>
          <p:cNvSpPr>
            <a:spLocks noGrp="1"/>
          </p:cNvSpPr>
          <p:nvPr>
            <p:ph type="sldNum" sz="quarter" idx="14"/>
          </p:nvPr>
        </p:nvSpPr>
        <p:spPr>
          <a:xfrm>
            <a:off x="0" y="6382513"/>
            <a:ext cx="437173" cy="268288"/>
          </a:xfrm>
        </p:spPr>
        <p:txBody>
          <a:bodyPr/>
          <a:lstStyle/>
          <a:p>
            <a:pPr>
              <a:defRPr/>
            </a:pPr>
            <a:fld id="{E6474CC2-1230-4213-AD1A-4B2FEEABA7A1}" type="slidenum">
              <a:rPr lang="en-US" smtClean="0"/>
              <a:pPr>
                <a:defRPr/>
              </a:pPr>
              <a:t>9</a:t>
            </a:fld>
            <a:endParaRPr lang="en-US" dirty="0"/>
          </a:p>
        </p:txBody>
      </p:sp>
      <p:sp>
        <p:nvSpPr>
          <p:cNvPr id="2" name="Footer Placeholder 1">
            <a:extLst>
              <a:ext uri="{FF2B5EF4-FFF2-40B4-BE49-F238E27FC236}">
                <a16:creationId xmlns:a16="http://schemas.microsoft.com/office/drawing/2014/main" id="{D4D9265A-815D-0E5C-0A46-9307164B5BAD}"/>
              </a:ext>
            </a:extLst>
          </p:cNvPr>
          <p:cNvSpPr txBox="1">
            <a:spLocks/>
          </p:cNvSpPr>
          <p:nvPr/>
        </p:nvSpPr>
        <p:spPr bwMode="auto">
          <a:xfrm>
            <a:off x="502223" y="6511640"/>
            <a:ext cx="6502087" cy="142845"/>
          </a:xfrm>
          <a:prstGeom prst="rect">
            <a:avLst/>
          </a:prstGeom>
          <a:noFill/>
          <a:ln w="9525">
            <a:noFill/>
            <a:miter lim="800000"/>
            <a:headEnd/>
            <a:tailEnd/>
          </a:ln>
          <a:effectLst/>
        </p:spPr>
        <p:txBody>
          <a:bodyPr vert="horz" wrap="square" lIns="135852" tIns="0" rIns="135852" bIns="0" numCol="1" anchor="b" anchorCtr="0" compatLnSpc="1">
            <a:prstTxWarp prst="textNoShape">
              <a:avLst/>
            </a:prstTxWarp>
          </a:bodyPr>
          <a:lstStyle>
            <a:defPPr>
              <a:defRPr lang="en-US"/>
            </a:defPPr>
            <a:lvl1pPr algn="r" rtl="0" eaLnBrk="0" fontAlgn="base" hangingPunct="0">
              <a:spcBef>
                <a:spcPct val="0"/>
              </a:spcBef>
              <a:spcAft>
                <a:spcPct val="0"/>
              </a:spcAft>
              <a:defRPr sz="1000" kern="1200" smtClean="0">
                <a:solidFill>
                  <a:srgbClr val="000000"/>
                </a:solidFill>
                <a:latin typeface="+mj-lt"/>
                <a:ea typeface="ＭＳ Ｐゴシック" charset="-128"/>
                <a:cs typeface="+mn-cs"/>
              </a:defRPr>
            </a:lvl1pPr>
            <a:lvl2pPr marL="566038" algn="l" rtl="0" fontAlgn="base">
              <a:spcBef>
                <a:spcPct val="0"/>
              </a:spcBef>
              <a:spcAft>
                <a:spcPct val="0"/>
              </a:spcAft>
              <a:defRPr sz="1500" kern="1200">
                <a:solidFill>
                  <a:schemeClr val="tx1"/>
                </a:solidFill>
                <a:latin typeface="Arial" pitchFamily="34" charset="0"/>
                <a:ea typeface="ＭＳ Ｐゴシック"/>
                <a:cs typeface="ＭＳ Ｐゴシック"/>
              </a:defRPr>
            </a:lvl2pPr>
            <a:lvl3pPr marL="1132076" algn="l" rtl="0" fontAlgn="base">
              <a:spcBef>
                <a:spcPct val="0"/>
              </a:spcBef>
              <a:spcAft>
                <a:spcPct val="0"/>
              </a:spcAft>
              <a:defRPr sz="1500" kern="1200">
                <a:solidFill>
                  <a:schemeClr val="tx1"/>
                </a:solidFill>
                <a:latin typeface="Arial" pitchFamily="34" charset="0"/>
                <a:ea typeface="ＭＳ Ｐゴシック"/>
                <a:cs typeface="ＭＳ Ｐゴシック"/>
              </a:defRPr>
            </a:lvl3pPr>
            <a:lvl4pPr marL="1698112" algn="l" rtl="0" fontAlgn="base">
              <a:spcBef>
                <a:spcPct val="0"/>
              </a:spcBef>
              <a:spcAft>
                <a:spcPct val="0"/>
              </a:spcAft>
              <a:defRPr sz="1500" kern="1200">
                <a:solidFill>
                  <a:schemeClr val="tx1"/>
                </a:solidFill>
                <a:latin typeface="Arial" pitchFamily="34" charset="0"/>
                <a:ea typeface="ＭＳ Ｐゴシック"/>
                <a:cs typeface="ＭＳ Ｐゴシック"/>
              </a:defRPr>
            </a:lvl4pPr>
            <a:lvl5pPr marL="2264150" algn="l" rtl="0" fontAlgn="base">
              <a:spcBef>
                <a:spcPct val="0"/>
              </a:spcBef>
              <a:spcAft>
                <a:spcPct val="0"/>
              </a:spcAft>
              <a:defRPr sz="1500" kern="1200">
                <a:solidFill>
                  <a:schemeClr val="tx1"/>
                </a:solidFill>
                <a:latin typeface="Arial" pitchFamily="34" charset="0"/>
                <a:ea typeface="ＭＳ Ｐゴシック"/>
                <a:cs typeface="ＭＳ Ｐゴシック"/>
              </a:defRPr>
            </a:lvl5pPr>
            <a:lvl6pPr marL="2830188" algn="l" defTabSz="1132076" rtl="0" eaLnBrk="1" latinLnBrk="0" hangingPunct="1">
              <a:defRPr sz="1500" kern="1200">
                <a:solidFill>
                  <a:schemeClr val="tx1"/>
                </a:solidFill>
                <a:latin typeface="Arial" pitchFamily="34" charset="0"/>
                <a:ea typeface="ＭＳ Ｐゴシック"/>
                <a:cs typeface="ＭＳ Ｐゴシック"/>
              </a:defRPr>
            </a:lvl6pPr>
            <a:lvl7pPr marL="3396226" algn="l" defTabSz="1132076" rtl="0" eaLnBrk="1" latinLnBrk="0" hangingPunct="1">
              <a:defRPr sz="1500" kern="1200">
                <a:solidFill>
                  <a:schemeClr val="tx1"/>
                </a:solidFill>
                <a:latin typeface="Arial" pitchFamily="34" charset="0"/>
                <a:ea typeface="ＭＳ Ｐゴシック"/>
                <a:cs typeface="ＭＳ Ｐゴシック"/>
              </a:defRPr>
            </a:lvl7pPr>
            <a:lvl8pPr marL="3962262" algn="l" defTabSz="1132076" rtl="0" eaLnBrk="1" latinLnBrk="0" hangingPunct="1">
              <a:defRPr sz="1500" kern="1200">
                <a:solidFill>
                  <a:schemeClr val="tx1"/>
                </a:solidFill>
                <a:latin typeface="Arial" pitchFamily="34" charset="0"/>
                <a:ea typeface="ＭＳ Ｐゴシック"/>
                <a:cs typeface="ＭＳ Ｐゴシック"/>
              </a:defRPr>
            </a:lvl8pPr>
            <a:lvl9pPr marL="4528300" algn="l" defTabSz="1132076" rtl="0" eaLnBrk="1" latinLnBrk="0" hangingPunct="1">
              <a:defRPr sz="1500" kern="1200">
                <a:solidFill>
                  <a:schemeClr val="tx1"/>
                </a:solidFill>
                <a:latin typeface="Arial" pitchFamily="34" charset="0"/>
                <a:ea typeface="ＭＳ Ｐゴシック"/>
                <a:cs typeface="ＭＳ Ｐゴシック"/>
              </a:defRPr>
            </a:lvl9pPr>
          </a:lstStyle>
          <a:p>
            <a:pPr algn="l">
              <a:defRPr/>
            </a:pPr>
            <a:r>
              <a:rPr lang="en-US" dirty="0">
                <a:solidFill>
                  <a:schemeClr val="bg2"/>
                </a:solidFill>
              </a:rPr>
              <a:t>Source: 2024 Fidelity RIA Benchmarking Study. Larger firms refers to those with AUM of $1 billion or more.</a:t>
            </a:r>
          </a:p>
        </p:txBody>
      </p:sp>
      <p:sp>
        <p:nvSpPr>
          <p:cNvPr id="3" name="Flowchart: Manual Input 2">
            <a:extLst>
              <a:ext uri="{FF2B5EF4-FFF2-40B4-BE49-F238E27FC236}">
                <a16:creationId xmlns:a16="http://schemas.microsoft.com/office/drawing/2014/main" id="{123E5498-1092-3CED-FE71-FB317421D968}"/>
              </a:ext>
            </a:extLst>
          </p:cNvPr>
          <p:cNvSpPr/>
          <p:nvPr/>
        </p:nvSpPr>
        <p:spPr bwMode="auto">
          <a:xfrm rot="5400000" flipV="1">
            <a:off x="9011660" y="1399381"/>
            <a:ext cx="2334272" cy="4026408"/>
          </a:xfrm>
          <a:prstGeom prst="flowChartManualInput">
            <a:avLst/>
          </a:prstGeom>
          <a:gradFill flip="none" rotWithShape="1">
            <a:gsLst>
              <a:gs pos="0">
                <a:srgbClr val="C8C9C9"/>
              </a:gs>
              <a:gs pos="100000">
                <a:schemeClr val="bg1"/>
              </a:gs>
            </a:gsLst>
            <a:lin ang="0" scaled="1"/>
            <a:tileRect/>
          </a:gra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a:ln>
                <a:noFill/>
              </a:ln>
              <a:solidFill>
                <a:schemeClr val="tx1"/>
              </a:solidFill>
              <a:effectLst/>
              <a:latin typeface="Arial" charset="0"/>
              <a:ea typeface="ＭＳ Ｐゴシック" charset="-128"/>
            </a:endParaRPr>
          </a:p>
        </p:txBody>
      </p:sp>
      <p:sp>
        <p:nvSpPr>
          <p:cNvPr id="4" name="Title 4">
            <a:extLst>
              <a:ext uri="{FF2B5EF4-FFF2-40B4-BE49-F238E27FC236}">
                <a16:creationId xmlns:a16="http://schemas.microsoft.com/office/drawing/2014/main" id="{8735E823-952C-422F-9D8C-5CF2EC6173BF}"/>
              </a:ext>
            </a:extLst>
          </p:cNvPr>
          <p:cNvSpPr>
            <a:spLocks noGrp="1"/>
          </p:cNvSpPr>
          <p:nvPr>
            <p:ph type="title"/>
          </p:nvPr>
        </p:nvSpPr>
        <p:spPr>
          <a:xfrm>
            <a:off x="422820" y="228600"/>
            <a:ext cx="10918280" cy="838200"/>
          </a:xfrm>
        </p:spPr>
        <p:txBody>
          <a:bodyPr/>
          <a:lstStyle/>
          <a:p>
            <a:r>
              <a:rPr lang="en-US" sz="3000"/>
              <a:t>Client acquisition is an omni </a:t>
            </a:r>
            <a:r>
              <a:rPr lang="en-US"/>
              <a:t>c</a:t>
            </a:r>
            <a:r>
              <a:rPr lang="en-US" sz="3000"/>
              <a:t>hannel game</a:t>
            </a:r>
            <a:endParaRPr lang="en-US">
              <a:solidFill>
                <a:srgbClr val="768692"/>
              </a:solidFill>
              <a:cs typeface="Arial"/>
            </a:endParaRPr>
          </a:p>
        </p:txBody>
      </p:sp>
      <p:grpSp>
        <p:nvGrpSpPr>
          <p:cNvPr id="5" name="Group 4">
            <a:extLst>
              <a:ext uri="{FF2B5EF4-FFF2-40B4-BE49-F238E27FC236}">
                <a16:creationId xmlns:a16="http://schemas.microsoft.com/office/drawing/2014/main" id="{EF0FE287-4F4B-DBDC-C8B4-ADA71DE0B0AF}"/>
              </a:ext>
            </a:extLst>
          </p:cNvPr>
          <p:cNvGrpSpPr/>
          <p:nvPr/>
        </p:nvGrpSpPr>
        <p:grpSpPr>
          <a:xfrm>
            <a:off x="2664575" y="1192737"/>
            <a:ext cx="6014494" cy="4353250"/>
            <a:chOff x="2553434" y="582150"/>
            <a:chExt cx="7113574" cy="5179276"/>
          </a:xfrm>
        </p:grpSpPr>
        <p:graphicFrame>
          <p:nvGraphicFramePr>
            <p:cNvPr id="7" name="Chart 6">
              <a:extLst>
                <a:ext uri="{FF2B5EF4-FFF2-40B4-BE49-F238E27FC236}">
                  <a16:creationId xmlns:a16="http://schemas.microsoft.com/office/drawing/2014/main" id="{C79275E7-65B4-885F-14E5-56D0F36A0644}"/>
                </a:ext>
              </a:extLst>
            </p:cNvPr>
            <p:cNvGraphicFramePr/>
            <p:nvPr>
              <p:extLst>
                <p:ext uri="{D42A27DB-BD31-4B8C-83A1-F6EECF244321}">
                  <p14:modId xmlns:p14="http://schemas.microsoft.com/office/powerpoint/2010/main" val="670897652"/>
                </p:ext>
              </p:extLst>
            </p:nvPr>
          </p:nvGraphicFramePr>
          <p:xfrm>
            <a:off x="2553434" y="766523"/>
            <a:ext cx="7113574" cy="4742379"/>
          </p:xfrm>
          <a:graphic>
            <a:graphicData uri="http://schemas.openxmlformats.org/drawingml/2006/chart">
              <c:chart xmlns:c="http://schemas.openxmlformats.org/drawingml/2006/chart" xmlns:r="http://schemas.openxmlformats.org/officeDocument/2006/relationships" r:id="rId4"/>
            </a:graphicData>
          </a:graphic>
        </p:graphicFrame>
        <p:sp>
          <p:nvSpPr>
            <p:cNvPr id="8" name="Rectangle 7">
              <a:extLst>
                <a:ext uri="{FF2B5EF4-FFF2-40B4-BE49-F238E27FC236}">
                  <a16:creationId xmlns:a16="http://schemas.microsoft.com/office/drawing/2014/main" id="{A4E66D4E-C712-5CE1-A6C6-F70A346B18C5}"/>
                </a:ext>
              </a:extLst>
            </p:cNvPr>
            <p:cNvSpPr/>
            <p:nvPr/>
          </p:nvSpPr>
          <p:spPr>
            <a:xfrm>
              <a:off x="4884135" y="4500935"/>
              <a:ext cx="1000594" cy="311250"/>
            </a:xfrm>
            <a:prstGeom prst="rect">
              <a:avLst/>
            </a:prstGeom>
          </p:spPr>
          <p:txBody>
            <a:bodyPr wrap="square">
              <a:spAutoFit/>
            </a:bodyPr>
            <a:lstStyle/>
            <a:p>
              <a:pPr algn="ctr">
                <a:defRPr/>
              </a:pPr>
              <a:r>
                <a:rPr lang="en-US" sz="1100" b="1">
                  <a:solidFill>
                    <a:srgbClr val="FFFFFF"/>
                  </a:solidFill>
                  <a:latin typeface="Arial"/>
                  <a:cs typeface="Arial" panose="020B0604020202020204" pitchFamily="34" charset="0"/>
                </a:rPr>
                <a:t>Referrals</a:t>
              </a:r>
            </a:p>
          </p:txBody>
        </p:sp>
        <p:sp>
          <p:nvSpPr>
            <p:cNvPr id="10" name="Rectangle 9">
              <a:extLst>
                <a:ext uri="{FF2B5EF4-FFF2-40B4-BE49-F238E27FC236}">
                  <a16:creationId xmlns:a16="http://schemas.microsoft.com/office/drawing/2014/main" id="{FF40ED5A-F2DA-B649-28FF-06DFC33CC2E2}"/>
                </a:ext>
              </a:extLst>
            </p:cNvPr>
            <p:cNvSpPr/>
            <p:nvPr/>
          </p:nvSpPr>
          <p:spPr>
            <a:xfrm>
              <a:off x="3784524" y="2611367"/>
              <a:ext cx="1217311" cy="512647"/>
            </a:xfrm>
            <a:prstGeom prst="rect">
              <a:avLst/>
            </a:prstGeom>
          </p:spPr>
          <p:txBody>
            <a:bodyPr wrap="square">
              <a:spAutoFit/>
            </a:bodyPr>
            <a:lstStyle/>
            <a:p>
              <a:pPr algn="ctr">
                <a:spcBef>
                  <a:spcPts val="250"/>
                </a:spcBef>
              </a:pPr>
              <a:r>
                <a:rPr lang="en-US" sz="1100" b="1">
                  <a:solidFill>
                    <a:srgbClr val="FFFFFF"/>
                  </a:solidFill>
                  <a:latin typeface="Arial"/>
                  <a:cs typeface="Arial" panose="020B0604020202020204" pitchFamily="34" charset="0"/>
                </a:rPr>
                <a:t>Content Marketing</a:t>
              </a:r>
            </a:p>
          </p:txBody>
        </p:sp>
        <p:sp>
          <p:nvSpPr>
            <p:cNvPr id="11" name="Rectangle 10">
              <a:extLst>
                <a:ext uri="{FF2B5EF4-FFF2-40B4-BE49-F238E27FC236}">
                  <a16:creationId xmlns:a16="http://schemas.microsoft.com/office/drawing/2014/main" id="{A200D069-7D74-0BD2-85D1-FE629836DB50}"/>
                </a:ext>
              </a:extLst>
            </p:cNvPr>
            <p:cNvSpPr/>
            <p:nvPr/>
          </p:nvSpPr>
          <p:spPr>
            <a:xfrm>
              <a:off x="4370074" y="1652796"/>
              <a:ext cx="1217312" cy="311250"/>
            </a:xfrm>
            <a:prstGeom prst="rect">
              <a:avLst/>
            </a:prstGeom>
          </p:spPr>
          <p:txBody>
            <a:bodyPr wrap="square">
              <a:spAutoFit/>
            </a:bodyPr>
            <a:lstStyle/>
            <a:p>
              <a:pPr algn="ctr">
                <a:defRPr/>
              </a:pPr>
              <a:r>
                <a:rPr lang="en-US" sz="1100" b="1">
                  <a:solidFill>
                    <a:srgbClr val="FFFFFF"/>
                  </a:solidFill>
                  <a:latin typeface="Arial"/>
                  <a:cs typeface="Arial" panose="020B0604020202020204" pitchFamily="34" charset="0"/>
                </a:rPr>
                <a:t>Networking</a:t>
              </a:r>
            </a:p>
          </p:txBody>
        </p:sp>
        <p:sp>
          <p:nvSpPr>
            <p:cNvPr id="12" name="Rectangle 11">
              <a:extLst>
                <a:ext uri="{FF2B5EF4-FFF2-40B4-BE49-F238E27FC236}">
                  <a16:creationId xmlns:a16="http://schemas.microsoft.com/office/drawing/2014/main" id="{B255FF7D-1EF3-0169-E45D-3DE37196F4E8}"/>
                </a:ext>
              </a:extLst>
            </p:cNvPr>
            <p:cNvSpPr/>
            <p:nvPr/>
          </p:nvSpPr>
          <p:spPr>
            <a:xfrm>
              <a:off x="5676074" y="1144730"/>
              <a:ext cx="978554" cy="512647"/>
            </a:xfrm>
            <a:prstGeom prst="rect">
              <a:avLst/>
            </a:prstGeom>
          </p:spPr>
          <p:txBody>
            <a:bodyPr wrap="square">
              <a:spAutoFit/>
            </a:bodyPr>
            <a:lstStyle/>
            <a:p>
              <a:pPr algn="ctr">
                <a:defRPr/>
              </a:pPr>
              <a:r>
                <a:rPr lang="en-US" sz="1100" b="1">
                  <a:solidFill>
                    <a:srgbClr val="FFFFFF"/>
                  </a:solidFill>
                  <a:latin typeface="Arial"/>
                  <a:cs typeface="Arial" panose="020B0604020202020204" pitchFamily="34" charset="0"/>
                </a:rPr>
                <a:t>Social Media</a:t>
              </a:r>
            </a:p>
          </p:txBody>
        </p:sp>
        <p:sp>
          <p:nvSpPr>
            <p:cNvPr id="13" name="Rectangle 12">
              <a:extLst>
                <a:ext uri="{FF2B5EF4-FFF2-40B4-BE49-F238E27FC236}">
                  <a16:creationId xmlns:a16="http://schemas.microsoft.com/office/drawing/2014/main" id="{413942A2-D708-558B-464C-1C2BC10114C9}"/>
                </a:ext>
              </a:extLst>
            </p:cNvPr>
            <p:cNvSpPr/>
            <p:nvPr/>
          </p:nvSpPr>
          <p:spPr>
            <a:xfrm>
              <a:off x="6662808" y="1632073"/>
              <a:ext cx="1217311" cy="686582"/>
            </a:xfrm>
            <a:prstGeom prst="rect">
              <a:avLst/>
            </a:prstGeom>
          </p:spPr>
          <p:txBody>
            <a:bodyPr wrap="square">
              <a:spAutoFit/>
            </a:bodyPr>
            <a:lstStyle/>
            <a:p>
              <a:pPr algn="ctr">
                <a:defRPr/>
              </a:pPr>
              <a:r>
                <a:rPr lang="en-US" sz="1050" b="1">
                  <a:solidFill>
                    <a:srgbClr val="FFFFFF"/>
                  </a:solidFill>
                  <a:latin typeface="Arial"/>
                  <a:cs typeface="Arial" panose="020B0604020202020204" pitchFamily="34" charset="0"/>
                </a:rPr>
                <a:t>Website/ Newsletters/ Podcasts</a:t>
              </a:r>
            </a:p>
          </p:txBody>
        </p:sp>
        <p:sp>
          <p:nvSpPr>
            <p:cNvPr id="14" name="Rectangle 13">
              <a:extLst>
                <a:ext uri="{FF2B5EF4-FFF2-40B4-BE49-F238E27FC236}">
                  <a16:creationId xmlns:a16="http://schemas.microsoft.com/office/drawing/2014/main" id="{2349FDD4-1C2D-8446-0B1F-0CB1CB5A3A16}"/>
                </a:ext>
              </a:extLst>
            </p:cNvPr>
            <p:cNvSpPr/>
            <p:nvPr/>
          </p:nvSpPr>
          <p:spPr>
            <a:xfrm>
              <a:off x="7345832" y="2813928"/>
              <a:ext cx="969201" cy="311250"/>
            </a:xfrm>
            <a:prstGeom prst="rect">
              <a:avLst/>
            </a:prstGeom>
          </p:spPr>
          <p:txBody>
            <a:bodyPr wrap="none">
              <a:spAutoFit/>
            </a:bodyPr>
            <a:lstStyle/>
            <a:p>
              <a:pPr algn="ctr">
                <a:spcBef>
                  <a:spcPts val="250"/>
                </a:spcBef>
              </a:pPr>
              <a:r>
                <a:rPr lang="en-US" sz="1100" b="1">
                  <a:solidFill>
                    <a:srgbClr val="FFFFFF"/>
                  </a:solidFill>
                  <a:latin typeface="Arial"/>
                  <a:cs typeface="Arial" panose="020B0604020202020204" pitchFamily="34" charset="0"/>
                </a:rPr>
                <a:t>Webinars</a:t>
              </a:r>
            </a:p>
          </p:txBody>
        </p:sp>
        <p:sp>
          <p:nvSpPr>
            <p:cNvPr id="15" name="Rectangle 14">
              <a:extLst>
                <a:ext uri="{FF2B5EF4-FFF2-40B4-BE49-F238E27FC236}">
                  <a16:creationId xmlns:a16="http://schemas.microsoft.com/office/drawing/2014/main" id="{B6CBC2B3-B2F1-8F7A-693C-12EA29E9B32E}"/>
                </a:ext>
              </a:extLst>
            </p:cNvPr>
            <p:cNvSpPr/>
            <p:nvPr/>
          </p:nvSpPr>
          <p:spPr>
            <a:xfrm>
              <a:off x="6903562" y="3832553"/>
              <a:ext cx="1294915" cy="311250"/>
            </a:xfrm>
            <a:prstGeom prst="rect">
              <a:avLst/>
            </a:prstGeom>
          </p:spPr>
          <p:txBody>
            <a:bodyPr wrap="square">
              <a:spAutoFit/>
            </a:bodyPr>
            <a:lstStyle/>
            <a:p>
              <a:pPr algn="ctr">
                <a:spcBef>
                  <a:spcPts val="250"/>
                </a:spcBef>
              </a:pPr>
              <a:r>
                <a:rPr lang="en-US" sz="1100" b="1">
                  <a:solidFill>
                    <a:srgbClr val="FFFFFF"/>
                  </a:solidFill>
                  <a:latin typeface="Arial"/>
                  <a:cs typeface="Arial" panose="020B0604020202020204" pitchFamily="34" charset="0"/>
                </a:rPr>
                <a:t>Events</a:t>
              </a:r>
            </a:p>
          </p:txBody>
        </p:sp>
        <p:sp>
          <p:nvSpPr>
            <p:cNvPr id="16" name="Rectangle 15">
              <a:extLst>
                <a:ext uri="{FF2B5EF4-FFF2-40B4-BE49-F238E27FC236}">
                  <a16:creationId xmlns:a16="http://schemas.microsoft.com/office/drawing/2014/main" id="{D06937BC-229B-C46A-49DD-985018BB86B7}"/>
                </a:ext>
              </a:extLst>
            </p:cNvPr>
            <p:cNvSpPr/>
            <p:nvPr/>
          </p:nvSpPr>
          <p:spPr>
            <a:xfrm>
              <a:off x="6240358" y="4652370"/>
              <a:ext cx="607077" cy="311250"/>
            </a:xfrm>
            <a:prstGeom prst="rect">
              <a:avLst/>
            </a:prstGeom>
          </p:spPr>
          <p:txBody>
            <a:bodyPr wrap="none">
              <a:spAutoFit/>
            </a:bodyPr>
            <a:lstStyle/>
            <a:p>
              <a:pPr algn="ctr">
                <a:spcBef>
                  <a:spcPts val="250"/>
                </a:spcBef>
              </a:pPr>
              <a:r>
                <a:rPr lang="en-US" sz="1100" b="1">
                  <a:solidFill>
                    <a:srgbClr val="FFFFFF"/>
                  </a:solidFill>
                  <a:latin typeface="Arial"/>
                  <a:cs typeface="Arial" panose="020B0604020202020204" pitchFamily="34" charset="0"/>
                </a:rPr>
                <a:t>COIs</a:t>
              </a:r>
            </a:p>
          </p:txBody>
        </p:sp>
        <p:sp>
          <p:nvSpPr>
            <p:cNvPr id="17" name="Rectangle 16">
              <a:extLst>
                <a:ext uri="{FF2B5EF4-FFF2-40B4-BE49-F238E27FC236}">
                  <a16:creationId xmlns:a16="http://schemas.microsoft.com/office/drawing/2014/main" id="{4F5AFE03-854E-2CD5-B692-AE57DA2CA5BD}"/>
                </a:ext>
              </a:extLst>
            </p:cNvPr>
            <p:cNvSpPr/>
            <p:nvPr/>
          </p:nvSpPr>
          <p:spPr>
            <a:xfrm>
              <a:off x="3883007" y="3558110"/>
              <a:ext cx="1392420" cy="714045"/>
            </a:xfrm>
            <a:prstGeom prst="rect">
              <a:avLst/>
            </a:prstGeom>
          </p:spPr>
          <p:txBody>
            <a:bodyPr wrap="square">
              <a:spAutoFit/>
            </a:bodyPr>
            <a:lstStyle/>
            <a:p>
              <a:pPr algn="ctr">
                <a:spcBef>
                  <a:spcPts val="250"/>
                </a:spcBef>
              </a:pPr>
              <a:r>
                <a:rPr lang="en-US" sz="1100" b="1">
                  <a:solidFill>
                    <a:srgbClr val="FFFFFF"/>
                  </a:solidFill>
                  <a:latin typeface="Arial"/>
                  <a:cs typeface="Arial" panose="020B0604020202020204" pitchFamily="34" charset="0"/>
                </a:rPr>
                <a:t>Traditional/ Online Advertising </a:t>
              </a:r>
            </a:p>
          </p:txBody>
        </p:sp>
        <p:sp>
          <p:nvSpPr>
            <p:cNvPr id="18" name="Rectangle 17">
              <a:extLst>
                <a:ext uri="{FF2B5EF4-FFF2-40B4-BE49-F238E27FC236}">
                  <a16:creationId xmlns:a16="http://schemas.microsoft.com/office/drawing/2014/main" id="{B0254F1C-2EAC-B13D-BDB5-46411F151946}"/>
                </a:ext>
              </a:extLst>
            </p:cNvPr>
            <p:cNvSpPr/>
            <p:nvPr/>
          </p:nvSpPr>
          <p:spPr bwMode="auto">
            <a:xfrm rot="16981113">
              <a:off x="8017111" y="3645958"/>
              <a:ext cx="925342" cy="294618"/>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a:ln>
                  <a:noFill/>
                </a:ln>
                <a:solidFill>
                  <a:schemeClr val="tx1"/>
                </a:solidFill>
                <a:effectLst/>
                <a:latin typeface="Arial" charset="0"/>
                <a:ea typeface="ＭＳ Ｐゴシック" charset="-128"/>
              </a:endParaRPr>
            </a:p>
          </p:txBody>
        </p:sp>
        <p:sp>
          <p:nvSpPr>
            <p:cNvPr id="19" name="Freeform 14">
              <a:extLst>
                <a:ext uri="{FF2B5EF4-FFF2-40B4-BE49-F238E27FC236}">
                  <a16:creationId xmlns:a16="http://schemas.microsoft.com/office/drawing/2014/main" id="{150135FE-7980-B633-218D-228A165A0BBD}"/>
                </a:ext>
              </a:extLst>
            </p:cNvPr>
            <p:cNvSpPr/>
            <p:nvPr/>
          </p:nvSpPr>
          <p:spPr bwMode="auto">
            <a:xfrm rot="21196128">
              <a:off x="5132716" y="5281337"/>
              <a:ext cx="1718400" cy="480089"/>
            </a:xfrm>
            <a:custGeom>
              <a:avLst/>
              <a:gdLst>
                <a:gd name="connsiteX0" fmla="*/ 64008 w 1621057"/>
                <a:gd name="connsiteY0" fmla="*/ 4601 h 480089"/>
                <a:gd name="connsiteX1" fmla="*/ 36576 w 1621057"/>
                <a:gd name="connsiteY1" fmla="*/ 50321 h 480089"/>
                <a:gd name="connsiteX2" fmla="*/ 18288 w 1621057"/>
                <a:gd name="connsiteY2" fmla="*/ 77753 h 480089"/>
                <a:gd name="connsiteX3" fmla="*/ 0 w 1621057"/>
                <a:gd name="connsiteY3" fmla="*/ 141761 h 480089"/>
                <a:gd name="connsiteX4" fmla="*/ 9144 w 1621057"/>
                <a:gd name="connsiteY4" fmla="*/ 214913 h 480089"/>
                <a:gd name="connsiteX5" fmla="*/ 54864 w 1621057"/>
                <a:gd name="connsiteY5" fmla="*/ 269777 h 480089"/>
                <a:gd name="connsiteX6" fmla="*/ 82296 w 1621057"/>
                <a:gd name="connsiteY6" fmla="*/ 278921 h 480089"/>
                <a:gd name="connsiteX7" fmla="*/ 109728 w 1621057"/>
                <a:gd name="connsiteY7" fmla="*/ 297209 h 480089"/>
                <a:gd name="connsiteX8" fmla="*/ 137160 w 1621057"/>
                <a:gd name="connsiteY8" fmla="*/ 306353 h 480089"/>
                <a:gd name="connsiteX9" fmla="*/ 219456 w 1621057"/>
                <a:gd name="connsiteY9" fmla="*/ 324641 h 480089"/>
                <a:gd name="connsiteX10" fmla="*/ 246888 w 1621057"/>
                <a:gd name="connsiteY10" fmla="*/ 333785 h 480089"/>
                <a:gd name="connsiteX11" fmla="*/ 292608 w 1621057"/>
                <a:gd name="connsiteY11" fmla="*/ 342929 h 480089"/>
                <a:gd name="connsiteX12" fmla="*/ 320040 w 1621057"/>
                <a:gd name="connsiteY12" fmla="*/ 352073 h 480089"/>
                <a:gd name="connsiteX13" fmla="*/ 438912 w 1621057"/>
                <a:gd name="connsiteY13" fmla="*/ 379505 h 480089"/>
                <a:gd name="connsiteX14" fmla="*/ 530352 w 1621057"/>
                <a:gd name="connsiteY14" fmla="*/ 388649 h 480089"/>
                <a:gd name="connsiteX15" fmla="*/ 676656 w 1621057"/>
                <a:gd name="connsiteY15" fmla="*/ 406937 h 480089"/>
                <a:gd name="connsiteX16" fmla="*/ 786384 w 1621057"/>
                <a:gd name="connsiteY16" fmla="*/ 425225 h 480089"/>
                <a:gd name="connsiteX17" fmla="*/ 932688 w 1621057"/>
                <a:gd name="connsiteY17" fmla="*/ 443513 h 480089"/>
                <a:gd name="connsiteX18" fmla="*/ 1014984 w 1621057"/>
                <a:gd name="connsiteY18" fmla="*/ 452657 h 480089"/>
                <a:gd name="connsiteX19" fmla="*/ 1088136 w 1621057"/>
                <a:gd name="connsiteY19" fmla="*/ 461801 h 480089"/>
                <a:gd name="connsiteX20" fmla="*/ 1188720 w 1621057"/>
                <a:gd name="connsiteY20" fmla="*/ 470945 h 480089"/>
                <a:gd name="connsiteX21" fmla="*/ 1271016 w 1621057"/>
                <a:gd name="connsiteY21" fmla="*/ 480089 h 480089"/>
                <a:gd name="connsiteX22" fmla="*/ 1563624 w 1621057"/>
                <a:gd name="connsiteY22" fmla="*/ 461801 h 480089"/>
                <a:gd name="connsiteX23" fmla="*/ 1591056 w 1621057"/>
                <a:gd name="connsiteY23" fmla="*/ 452657 h 480089"/>
                <a:gd name="connsiteX24" fmla="*/ 1609344 w 1621057"/>
                <a:gd name="connsiteY24" fmla="*/ 425225 h 480089"/>
                <a:gd name="connsiteX25" fmla="*/ 1609344 w 1621057"/>
                <a:gd name="connsiteY25" fmla="*/ 278921 h 480089"/>
                <a:gd name="connsiteX26" fmla="*/ 1591056 w 1621057"/>
                <a:gd name="connsiteY26" fmla="*/ 224057 h 480089"/>
                <a:gd name="connsiteX27" fmla="*/ 1527048 w 1621057"/>
                <a:gd name="connsiteY27" fmla="*/ 196625 h 480089"/>
                <a:gd name="connsiteX28" fmla="*/ 1078992 w 1621057"/>
                <a:gd name="connsiteY28" fmla="*/ 205769 h 480089"/>
                <a:gd name="connsiteX29" fmla="*/ 694944 w 1621057"/>
                <a:gd name="connsiteY29" fmla="*/ 187481 h 480089"/>
                <a:gd name="connsiteX30" fmla="*/ 530352 w 1621057"/>
                <a:gd name="connsiteY30" fmla="*/ 150905 h 480089"/>
                <a:gd name="connsiteX31" fmla="*/ 438912 w 1621057"/>
                <a:gd name="connsiteY31" fmla="*/ 123473 h 480089"/>
                <a:gd name="connsiteX32" fmla="*/ 411480 w 1621057"/>
                <a:gd name="connsiteY32" fmla="*/ 105185 h 480089"/>
                <a:gd name="connsiteX33" fmla="*/ 329184 w 1621057"/>
                <a:gd name="connsiteY33" fmla="*/ 77753 h 480089"/>
                <a:gd name="connsiteX34" fmla="*/ 274320 w 1621057"/>
                <a:gd name="connsiteY34" fmla="*/ 41177 h 480089"/>
                <a:gd name="connsiteX35" fmla="*/ 219456 w 1621057"/>
                <a:gd name="connsiteY35" fmla="*/ 22889 h 480089"/>
                <a:gd name="connsiteX36" fmla="*/ 155448 w 1621057"/>
                <a:gd name="connsiteY36" fmla="*/ 4601 h 480089"/>
                <a:gd name="connsiteX37" fmla="*/ 64008 w 1621057"/>
                <a:gd name="connsiteY37" fmla="*/ 4601 h 4800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621057" h="480089">
                  <a:moveTo>
                    <a:pt x="64008" y="4601"/>
                  </a:moveTo>
                  <a:cubicBezTo>
                    <a:pt x="44196" y="12221"/>
                    <a:pt x="45996" y="35250"/>
                    <a:pt x="36576" y="50321"/>
                  </a:cubicBezTo>
                  <a:cubicBezTo>
                    <a:pt x="30751" y="59640"/>
                    <a:pt x="23203" y="67923"/>
                    <a:pt x="18288" y="77753"/>
                  </a:cubicBezTo>
                  <a:cubicBezTo>
                    <a:pt x="11729" y="90871"/>
                    <a:pt x="2930" y="130042"/>
                    <a:pt x="0" y="141761"/>
                  </a:cubicBezTo>
                  <a:cubicBezTo>
                    <a:pt x="3048" y="166145"/>
                    <a:pt x="2678" y="191205"/>
                    <a:pt x="9144" y="214913"/>
                  </a:cubicBezTo>
                  <a:cubicBezTo>
                    <a:pt x="12892" y="228657"/>
                    <a:pt x="45210" y="263341"/>
                    <a:pt x="54864" y="269777"/>
                  </a:cubicBezTo>
                  <a:cubicBezTo>
                    <a:pt x="62884" y="275124"/>
                    <a:pt x="73675" y="274610"/>
                    <a:pt x="82296" y="278921"/>
                  </a:cubicBezTo>
                  <a:cubicBezTo>
                    <a:pt x="92126" y="283836"/>
                    <a:pt x="99898" y="292294"/>
                    <a:pt x="109728" y="297209"/>
                  </a:cubicBezTo>
                  <a:cubicBezTo>
                    <a:pt x="118349" y="301520"/>
                    <a:pt x="127892" y="303705"/>
                    <a:pt x="137160" y="306353"/>
                  </a:cubicBezTo>
                  <a:cubicBezTo>
                    <a:pt x="202868" y="325127"/>
                    <a:pt x="144032" y="305785"/>
                    <a:pt x="219456" y="324641"/>
                  </a:cubicBezTo>
                  <a:cubicBezTo>
                    <a:pt x="228807" y="326979"/>
                    <a:pt x="237537" y="331447"/>
                    <a:pt x="246888" y="333785"/>
                  </a:cubicBezTo>
                  <a:cubicBezTo>
                    <a:pt x="261966" y="337554"/>
                    <a:pt x="277530" y="339160"/>
                    <a:pt x="292608" y="342929"/>
                  </a:cubicBezTo>
                  <a:cubicBezTo>
                    <a:pt x="301959" y="345267"/>
                    <a:pt x="310741" y="349537"/>
                    <a:pt x="320040" y="352073"/>
                  </a:cubicBezTo>
                  <a:cubicBezTo>
                    <a:pt x="339460" y="357369"/>
                    <a:pt x="411094" y="375796"/>
                    <a:pt x="438912" y="379505"/>
                  </a:cubicBezTo>
                  <a:cubicBezTo>
                    <a:pt x="469275" y="383553"/>
                    <a:pt x="499888" y="385442"/>
                    <a:pt x="530352" y="388649"/>
                  </a:cubicBezTo>
                  <a:cubicBezTo>
                    <a:pt x="589127" y="394836"/>
                    <a:pt x="620418" y="398057"/>
                    <a:pt x="676656" y="406937"/>
                  </a:cubicBezTo>
                  <a:cubicBezTo>
                    <a:pt x="713283" y="412720"/>
                    <a:pt x="749590" y="420626"/>
                    <a:pt x="786384" y="425225"/>
                  </a:cubicBezTo>
                  <a:lnTo>
                    <a:pt x="932688" y="443513"/>
                  </a:lnTo>
                  <a:lnTo>
                    <a:pt x="1014984" y="452657"/>
                  </a:lnTo>
                  <a:lnTo>
                    <a:pt x="1088136" y="461801"/>
                  </a:lnTo>
                  <a:cubicBezTo>
                    <a:pt x="1121617" y="465325"/>
                    <a:pt x="1155221" y="467595"/>
                    <a:pt x="1188720" y="470945"/>
                  </a:cubicBezTo>
                  <a:cubicBezTo>
                    <a:pt x="1216184" y="473691"/>
                    <a:pt x="1243584" y="477041"/>
                    <a:pt x="1271016" y="480089"/>
                  </a:cubicBezTo>
                  <a:cubicBezTo>
                    <a:pt x="1355172" y="476852"/>
                    <a:pt x="1470769" y="482435"/>
                    <a:pt x="1563624" y="461801"/>
                  </a:cubicBezTo>
                  <a:cubicBezTo>
                    <a:pt x="1573033" y="459710"/>
                    <a:pt x="1581912" y="455705"/>
                    <a:pt x="1591056" y="452657"/>
                  </a:cubicBezTo>
                  <a:cubicBezTo>
                    <a:pt x="1597152" y="443513"/>
                    <a:pt x="1604429" y="435055"/>
                    <a:pt x="1609344" y="425225"/>
                  </a:cubicBezTo>
                  <a:cubicBezTo>
                    <a:pt x="1631743" y="380427"/>
                    <a:pt x="1616392" y="323557"/>
                    <a:pt x="1609344" y="278921"/>
                  </a:cubicBezTo>
                  <a:cubicBezTo>
                    <a:pt x="1606337" y="259880"/>
                    <a:pt x="1607096" y="234750"/>
                    <a:pt x="1591056" y="224057"/>
                  </a:cubicBezTo>
                  <a:cubicBezTo>
                    <a:pt x="1553167" y="198798"/>
                    <a:pt x="1574286" y="208434"/>
                    <a:pt x="1527048" y="196625"/>
                  </a:cubicBezTo>
                  <a:cubicBezTo>
                    <a:pt x="1377696" y="199673"/>
                    <a:pt x="1228375" y="205769"/>
                    <a:pt x="1078992" y="205769"/>
                  </a:cubicBezTo>
                  <a:cubicBezTo>
                    <a:pt x="973108" y="205769"/>
                    <a:pt x="814455" y="201541"/>
                    <a:pt x="694944" y="187481"/>
                  </a:cubicBezTo>
                  <a:cubicBezTo>
                    <a:pt x="638922" y="180890"/>
                    <a:pt x="584894" y="164541"/>
                    <a:pt x="530352" y="150905"/>
                  </a:cubicBezTo>
                  <a:cubicBezTo>
                    <a:pt x="509906" y="145793"/>
                    <a:pt x="452269" y="132378"/>
                    <a:pt x="438912" y="123473"/>
                  </a:cubicBezTo>
                  <a:cubicBezTo>
                    <a:pt x="429768" y="117377"/>
                    <a:pt x="421310" y="110100"/>
                    <a:pt x="411480" y="105185"/>
                  </a:cubicBezTo>
                  <a:cubicBezTo>
                    <a:pt x="377047" y="87968"/>
                    <a:pt x="364108" y="86484"/>
                    <a:pt x="329184" y="77753"/>
                  </a:cubicBezTo>
                  <a:cubicBezTo>
                    <a:pt x="310896" y="65561"/>
                    <a:pt x="295172" y="48128"/>
                    <a:pt x="274320" y="41177"/>
                  </a:cubicBezTo>
                  <a:lnTo>
                    <a:pt x="219456" y="22889"/>
                  </a:lnTo>
                  <a:cubicBezTo>
                    <a:pt x="200649" y="16620"/>
                    <a:pt x="174584" y="7152"/>
                    <a:pt x="155448" y="4601"/>
                  </a:cubicBezTo>
                  <a:cubicBezTo>
                    <a:pt x="122077" y="152"/>
                    <a:pt x="83820" y="-3019"/>
                    <a:pt x="64008" y="4601"/>
                  </a:cubicBezTo>
                  <a:close/>
                </a:path>
              </a:pathLst>
            </a:cu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a:ln>
                  <a:noFill/>
                </a:ln>
                <a:solidFill>
                  <a:schemeClr val="tx1"/>
                </a:solidFill>
                <a:effectLst/>
                <a:latin typeface="Arial" charset="0"/>
                <a:ea typeface="ＭＳ Ｐゴシック" charset="-128"/>
              </a:endParaRPr>
            </a:p>
          </p:txBody>
        </p:sp>
        <p:sp>
          <p:nvSpPr>
            <p:cNvPr id="20" name="Freeform 18">
              <a:extLst>
                <a:ext uri="{FF2B5EF4-FFF2-40B4-BE49-F238E27FC236}">
                  <a16:creationId xmlns:a16="http://schemas.microsoft.com/office/drawing/2014/main" id="{17445F56-2DF0-E5EC-FE09-EE2496476401}"/>
                </a:ext>
              </a:extLst>
            </p:cNvPr>
            <p:cNvSpPr/>
            <p:nvPr/>
          </p:nvSpPr>
          <p:spPr bwMode="auto">
            <a:xfrm>
              <a:off x="3957725" y="582150"/>
              <a:ext cx="1736203" cy="1209555"/>
            </a:xfrm>
            <a:custGeom>
              <a:avLst/>
              <a:gdLst>
                <a:gd name="connsiteX0" fmla="*/ 1545221 w 1736203"/>
                <a:gd name="connsiteY0" fmla="*/ 23150 h 1209555"/>
                <a:gd name="connsiteX1" fmla="*/ 1400537 w 1736203"/>
                <a:gd name="connsiteY1" fmla="*/ 34724 h 1209555"/>
                <a:gd name="connsiteX2" fmla="*/ 1377388 w 1736203"/>
                <a:gd name="connsiteY2" fmla="*/ 40512 h 1209555"/>
                <a:gd name="connsiteX3" fmla="*/ 1296365 w 1736203"/>
                <a:gd name="connsiteY3" fmla="*/ 57874 h 1209555"/>
                <a:gd name="connsiteX4" fmla="*/ 1273215 w 1736203"/>
                <a:gd name="connsiteY4" fmla="*/ 63661 h 1209555"/>
                <a:gd name="connsiteX5" fmla="*/ 1215342 w 1736203"/>
                <a:gd name="connsiteY5" fmla="*/ 81023 h 1209555"/>
                <a:gd name="connsiteX6" fmla="*/ 1174831 w 1736203"/>
                <a:gd name="connsiteY6" fmla="*/ 98385 h 1209555"/>
                <a:gd name="connsiteX7" fmla="*/ 1134319 w 1736203"/>
                <a:gd name="connsiteY7" fmla="*/ 121535 h 1209555"/>
                <a:gd name="connsiteX8" fmla="*/ 1088021 w 1736203"/>
                <a:gd name="connsiteY8" fmla="*/ 138897 h 1209555"/>
                <a:gd name="connsiteX9" fmla="*/ 1047509 w 1736203"/>
                <a:gd name="connsiteY9" fmla="*/ 162046 h 1209555"/>
                <a:gd name="connsiteX10" fmla="*/ 1030147 w 1736203"/>
                <a:gd name="connsiteY10" fmla="*/ 167833 h 1209555"/>
                <a:gd name="connsiteX11" fmla="*/ 983848 w 1736203"/>
                <a:gd name="connsiteY11" fmla="*/ 185195 h 1209555"/>
                <a:gd name="connsiteX12" fmla="*/ 966486 w 1736203"/>
                <a:gd name="connsiteY12" fmla="*/ 196770 h 1209555"/>
                <a:gd name="connsiteX13" fmla="*/ 925975 w 1736203"/>
                <a:gd name="connsiteY13" fmla="*/ 208345 h 1209555"/>
                <a:gd name="connsiteX14" fmla="*/ 908613 w 1736203"/>
                <a:gd name="connsiteY14" fmla="*/ 219919 h 1209555"/>
                <a:gd name="connsiteX15" fmla="*/ 873889 w 1736203"/>
                <a:gd name="connsiteY15" fmla="*/ 231494 h 1209555"/>
                <a:gd name="connsiteX16" fmla="*/ 839165 w 1736203"/>
                <a:gd name="connsiteY16" fmla="*/ 248856 h 1209555"/>
                <a:gd name="connsiteX17" fmla="*/ 798653 w 1736203"/>
                <a:gd name="connsiteY17" fmla="*/ 272005 h 1209555"/>
                <a:gd name="connsiteX18" fmla="*/ 781291 w 1736203"/>
                <a:gd name="connsiteY18" fmla="*/ 277793 h 1209555"/>
                <a:gd name="connsiteX19" fmla="*/ 746567 w 1736203"/>
                <a:gd name="connsiteY19" fmla="*/ 295155 h 1209555"/>
                <a:gd name="connsiteX20" fmla="*/ 711843 w 1736203"/>
                <a:gd name="connsiteY20" fmla="*/ 318304 h 1209555"/>
                <a:gd name="connsiteX21" fmla="*/ 694481 w 1736203"/>
                <a:gd name="connsiteY21" fmla="*/ 329879 h 1209555"/>
                <a:gd name="connsiteX22" fmla="*/ 671332 w 1736203"/>
                <a:gd name="connsiteY22" fmla="*/ 341454 h 1209555"/>
                <a:gd name="connsiteX23" fmla="*/ 648183 w 1736203"/>
                <a:gd name="connsiteY23" fmla="*/ 358816 h 1209555"/>
                <a:gd name="connsiteX24" fmla="*/ 625033 w 1736203"/>
                <a:gd name="connsiteY24" fmla="*/ 370390 h 1209555"/>
                <a:gd name="connsiteX25" fmla="*/ 549798 w 1736203"/>
                <a:gd name="connsiteY25" fmla="*/ 428264 h 1209555"/>
                <a:gd name="connsiteX26" fmla="*/ 503499 w 1736203"/>
                <a:gd name="connsiteY26" fmla="*/ 462988 h 1209555"/>
                <a:gd name="connsiteX27" fmla="*/ 445626 w 1736203"/>
                <a:gd name="connsiteY27" fmla="*/ 520861 h 1209555"/>
                <a:gd name="connsiteX28" fmla="*/ 428264 w 1736203"/>
                <a:gd name="connsiteY28" fmla="*/ 538223 h 1209555"/>
                <a:gd name="connsiteX29" fmla="*/ 410902 w 1736203"/>
                <a:gd name="connsiteY29" fmla="*/ 555585 h 1209555"/>
                <a:gd name="connsiteX30" fmla="*/ 393540 w 1736203"/>
                <a:gd name="connsiteY30" fmla="*/ 567160 h 1209555"/>
                <a:gd name="connsiteX31" fmla="*/ 358815 w 1736203"/>
                <a:gd name="connsiteY31" fmla="*/ 601884 h 1209555"/>
                <a:gd name="connsiteX32" fmla="*/ 341453 w 1736203"/>
                <a:gd name="connsiteY32" fmla="*/ 613459 h 1209555"/>
                <a:gd name="connsiteX33" fmla="*/ 306729 w 1736203"/>
                <a:gd name="connsiteY33" fmla="*/ 648183 h 1209555"/>
                <a:gd name="connsiteX34" fmla="*/ 289367 w 1736203"/>
                <a:gd name="connsiteY34" fmla="*/ 659757 h 1209555"/>
                <a:gd name="connsiteX35" fmla="*/ 231494 w 1736203"/>
                <a:gd name="connsiteY35" fmla="*/ 711843 h 1209555"/>
                <a:gd name="connsiteX36" fmla="*/ 202557 w 1736203"/>
                <a:gd name="connsiteY36" fmla="*/ 746568 h 1209555"/>
                <a:gd name="connsiteX37" fmla="*/ 162046 w 1736203"/>
                <a:gd name="connsiteY37" fmla="*/ 804441 h 1209555"/>
                <a:gd name="connsiteX38" fmla="*/ 144684 w 1736203"/>
                <a:gd name="connsiteY38" fmla="*/ 821803 h 1209555"/>
                <a:gd name="connsiteX39" fmla="*/ 133109 w 1736203"/>
                <a:gd name="connsiteY39" fmla="*/ 839165 h 1209555"/>
                <a:gd name="connsiteX40" fmla="*/ 115747 w 1736203"/>
                <a:gd name="connsiteY40" fmla="*/ 856527 h 1209555"/>
                <a:gd name="connsiteX41" fmla="*/ 104172 w 1736203"/>
                <a:gd name="connsiteY41" fmla="*/ 873889 h 1209555"/>
                <a:gd name="connsiteX42" fmla="*/ 69448 w 1736203"/>
                <a:gd name="connsiteY42" fmla="*/ 908613 h 1209555"/>
                <a:gd name="connsiteX43" fmla="*/ 57874 w 1736203"/>
                <a:gd name="connsiteY43" fmla="*/ 925975 h 1209555"/>
                <a:gd name="connsiteX44" fmla="*/ 40512 w 1736203"/>
                <a:gd name="connsiteY44" fmla="*/ 943337 h 1209555"/>
                <a:gd name="connsiteX45" fmla="*/ 17362 w 1736203"/>
                <a:gd name="connsiteY45" fmla="*/ 978061 h 1209555"/>
                <a:gd name="connsiteX46" fmla="*/ 5788 w 1736203"/>
                <a:gd name="connsiteY46" fmla="*/ 1012785 h 1209555"/>
                <a:gd name="connsiteX47" fmla="*/ 0 w 1736203"/>
                <a:gd name="connsiteY47" fmla="*/ 1030147 h 1209555"/>
                <a:gd name="connsiteX48" fmla="*/ 17362 w 1736203"/>
                <a:gd name="connsiteY48" fmla="*/ 1145894 h 1209555"/>
                <a:gd name="connsiteX49" fmla="*/ 23150 w 1736203"/>
                <a:gd name="connsiteY49" fmla="*/ 1163256 h 1209555"/>
                <a:gd name="connsiteX50" fmla="*/ 40512 w 1736203"/>
                <a:gd name="connsiteY50" fmla="*/ 1174831 h 1209555"/>
                <a:gd name="connsiteX51" fmla="*/ 86810 w 1736203"/>
                <a:gd name="connsiteY51" fmla="*/ 1203768 h 1209555"/>
                <a:gd name="connsiteX52" fmla="*/ 104172 w 1736203"/>
                <a:gd name="connsiteY52" fmla="*/ 1209555 h 1209555"/>
                <a:gd name="connsiteX53" fmla="*/ 167833 w 1736203"/>
                <a:gd name="connsiteY53" fmla="*/ 1203768 h 1209555"/>
                <a:gd name="connsiteX54" fmla="*/ 202557 w 1736203"/>
                <a:gd name="connsiteY54" fmla="*/ 1192193 h 1209555"/>
                <a:gd name="connsiteX55" fmla="*/ 231494 w 1736203"/>
                <a:gd name="connsiteY55" fmla="*/ 1157469 h 1209555"/>
                <a:gd name="connsiteX56" fmla="*/ 243069 w 1736203"/>
                <a:gd name="connsiteY56" fmla="*/ 1140107 h 1209555"/>
                <a:gd name="connsiteX57" fmla="*/ 277793 w 1736203"/>
                <a:gd name="connsiteY57" fmla="*/ 1111170 h 1209555"/>
                <a:gd name="connsiteX58" fmla="*/ 318304 w 1736203"/>
                <a:gd name="connsiteY58" fmla="*/ 1059084 h 1209555"/>
                <a:gd name="connsiteX59" fmla="*/ 329879 w 1736203"/>
                <a:gd name="connsiteY59" fmla="*/ 1041722 h 1209555"/>
                <a:gd name="connsiteX60" fmla="*/ 347241 w 1736203"/>
                <a:gd name="connsiteY60" fmla="*/ 1024360 h 1209555"/>
                <a:gd name="connsiteX61" fmla="*/ 358815 w 1736203"/>
                <a:gd name="connsiteY61" fmla="*/ 1006998 h 1209555"/>
                <a:gd name="connsiteX62" fmla="*/ 393540 w 1736203"/>
                <a:gd name="connsiteY62" fmla="*/ 972274 h 1209555"/>
                <a:gd name="connsiteX63" fmla="*/ 410902 w 1736203"/>
                <a:gd name="connsiteY63" fmla="*/ 954912 h 1209555"/>
                <a:gd name="connsiteX64" fmla="*/ 428264 w 1736203"/>
                <a:gd name="connsiteY64" fmla="*/ 937550 h 1209555"/>
                <a:gd name="connsiteX65" fmla="*/ 457200 w 1736203"/>
                <a:gd name="connsiteY65" fmla="*/ 902826 h 1209555"/>
                <a:gd name="connsiteX66" fmla="*/ 515074 w 1736203"/>
                <a:gd name="connsiteY66" fmla="*/ 833378 h 1209555"/>
                <a:gd name="connsiteX67" fmla="*/ 578734 w 1736203"/>
                <a:gd name="connsiteY67" fmla="*/ 787079 h 1209555"/>
                <a:gd name="connsiteX68" fmla="*/ 613459 w 1736203"/>
                <a:gd name="connsiteY68" fmla="*/ 758142 h 1209555"/>
                <a:gd name="connsiteX69" fmla="*/ 630821 w 1736203"/>
                <a:gd name="connsiteY69" fmla="*/ 740780 h 1209555"/>
                <a:gd name="connsiteX70" fmla="*/ 653970 w 1736203"/>
                <a:gd name="connsiteY70" fmla="*/ 729205 h 1209555"/>
                <a:gd name="connsiteX71" fmla="*/ 694481 w 1736203"/>
                <a:gd name="connsiteY71" fmla="*/ 694481 h 1209555"/>
                <a:gd name="connsiteX72" fmla="*/ 711843 w 1736203"/>
                <a:gd name="connsiteY72" fmla="*/ 682907 h 1209555"/>
                <a:gd name="connsiteX73" fmla="*/ 723418 w 1736203"/>
                <a:gd name="connsiteY73" fmla="*/ 665545 h 1209555"/>
                <a:gd name="connsiteX74" fmla="*/ 758142 w 1736203"/>
                <a:gd name="connsiteY74" fmla="*/ 630821 h 1209555"/>
                <a:gd name="connsiteX75" fmla="*/ 798653 w 1736203"/>
                <a:gd name="connsiteY75" fmla="*/ 601884 h 1209555"/>
                <a:gd name="connsiteX76" fmla="*/ 833378 w 1736203"/>
                <a:gd name="connsiteY76" fmla="*/ 578735 h 1209555"/>
                <a:gd name="connsiteX77" fmla="*/ 850740 w 1736203"/>
                <a:gd name="connsiteY77" fmla="*/ 567160 h 1209555"/>
                <a:gd name="connsiteX78" fmla="*/ 891251 w 1736203"/>
                <a:gd name="connsiteY78" fmla="*/ 555585 h 1209555"/>
                <a:gd name="connsiteX79" fmla="*/ 908613 w 1736203"/>
                <a:gd name="connsiteY79" fmla="*/ 544011 h 1209555"/>
                <a:gd name="connsiteX80" fmla="*/ 925975 w 1736203"/>
                <a:gd name="connsiteY80" fmla="*/ 538223 h 1209555"/>
                <a:gd name="connsiteX81" fmla="*/ 978061 w 1736203"/>
                <a:gd name="connsiteY81" fmla="*/ 503499 h 1209555"/>
                <a:gd name="connsiteX82" fmla="*/ 995423 w 1736203"/>
                <a:gd name="connsiteY82" fmla="*/ 491924 h 1209555"/>
                <a:gd name="connsiteX83" fmla="*/ 1012785 w 1736203"/>
                <a:gd name="connsiteY83" fmla="*/ 480350 h 1209555"/>
                <a:gd name="connsiteX84" fmla="*/ 1047509 w 1736203"/>
                <a:gd name="connsiteY84" fmla="*/ 457200 h 1209555"/>
                <a:gd name="connsiteX85" fmla="*/ 1088021 w 1736203"/>
                <a:gd name="connsiteY85" fmla="*/ 434051 h 1209555"/>
                <a:gd name="connsiteX86" fmla="*/ 1128532 w 1736203"/>
                <a:gd name="connsiteY86" fmla="*/ 410902 h 1209555"/>
                <a:gd name="connsiteX87" fmla="*/ 1151681 w 1736203"/>
                <a:gd name="connsiteY87" fmla="*/ 405114 h 1209555"/>
                <a:gd name="connsiteX88" fmla="*/ 1169043 w 1736203"/>
                <a:gd name="connsiteY88" fmla="*/ 399327 h 1209555"/>
                <a:gd name="connsiteX89" fmla="*/ 1221129 w 1736203"/>
                <a:gd name="connsiteY89" fmla="*/ 376178 h 1209555"/>
                <a:gd name="connsiteX90" fmla="*/ 1290578 w 1736203"/>
                <a:gd name="connsiteY90" fmla="*/ 353028 h 1209555"/>
                <a:gd name="connsiteX91" fmla="*/ 1342664 w 1736203"/>
                <a:gd name="connsiteY91" fmla="*/ 335666 h 1209555"/>
                <a:gd name="connsiteX92" fmla="*/ 1360026 w 1736203"/>
                <a:gd name="connsiteY92" fmla="*/ 329879 h 1209555"/>
                <a:gd name="connsiteX93" fmla="*/ 1412112 w 1736203"/>
                <a:gd name="connsiteY93" fmla="*/ 306730 h 1209555"/>
                <a:gd name="connsiteX94" fmla="*/ 1469985 w 1736203"/>
                <a:gd name="connsiteY94" fmla="*/ 289368 h 1209555"/>
                <a:gd name="connsiteX95" fmla="*/ 1545221 w 1736203"/>
                <a:gd name="connsiteY95" fmla="*/ 277793 h 1209555"/>
                <a:gd name="connsiteX96" fmla="*/ 1614669 w 1736203"/>
                <a:gd name="connsiteY96" fmla="*/ 266218 h 1209555"/>
                <a:gd name="connsiteX97" fmla="*/ 1649393 w 1736203"/>
                <a:gd name="connsiteY97" fmla="*/ 260431 h 1209555"/>
                <a:gd name="connsiteX98" fmla="*/ 1684117 w 1736203"/>
                <a:gd name="connsiteY98" fmla="*/ 243069 h 1209555"/>
                <a:gd name="connsiteX99" fmla="*/ 1701479 w 1736203"/>
                <a:gd name="connsiteY99" fmla="*/ 237281 h 1209555"/>
                <a:gd name="connsiteX100" fmla="*/ 1724628 w 1736203"/>
                <a:gd name="connsiteY100" fmla="*/ 202557 h 1209555"/>
                <a:gd name="connsiteX101" fmla="*/ 1736203 w 1736203"/>
                <a:gd name="connsiteY101" fmla="*/ 167833 h 1209555"/>
                <a:gd name="connsiteX102" fmla="*/ 1730415 w 1736203"/>
                <a:gd name="connsiteY102" fmla="*/ 104173 h 1209555"/>
                <a:gd name="connsiteX103" fmla="*/ 1718841 w 1736203"/>
                <a:gd name="connsiteY103" fmla="*/ 69449 h 1209555"/>
                <a:gd name="connsiteX104" fmla="*/ 1701479 w 1736203"/>
                <a:gd name="connsiteY104" fmla="*/ 57874 h 1209555"/>
                <a:gd name="connsiteX105" fmla="*/ 1655180 w 1736203"/>
                <a:gd name="connsiteY105" fmla="*/ 17362 h 1209555"/>
                <a:gd name="connsiteX106" fmla="*/ 1637818 w 1736203"/>
                <a:gd name="connsiteY106" fmla="*/ 5788 h 1209555"/>
                <a:gd name="connsiteX107" fmla="*/ 1608881 w 1736203"/>
                <a:gd name="connsiteY107" fmla="*/ 0 h 1209555"/>
                <a:gd name="connsiteX108" fmla="*/ 1545221 w 1736203"/>
                <a:gd name="connsiteY108" fmla="*/ 23150 h 12095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Lst>
              <a:rect l="l" t="t" r="r" b="b"/>
              <a:pathLst>
                <a:path w="1736203" h="1209555">
                  <a:moveTo>
                    <a:pt x="1545221" y="23150"/>
                  </a:moveTo>
                  <a:cubicBezTo>
                    <a:pt x="1510497" y="28937"/>
                    <a:pt x="1561997" y="21269"/>
                    <a:pt x="1400537" y="34724"/>
                  </a:cubicBezTo>
                  <a:cubicBezTo>
                    <a:pt x="1392611" y="35385"/>
                    <a:pt x="1385187" y="38952"/>
                    <a:pt x="1377388" y="40512"/>
                  </a:cubicBezTo>
                  <a:cubicBezTo>
                    <a:pt x="1293331" y="57324"/>
                    <a:pt x="1399655" y="32052"/>
                    <a:pt x="1296365" y="57874"/>
                  </a:cubicBezTo>
                  <a:cubicBezTo>
                    <a:pt x="1288648" y="59803"/>
                    <a:pt x="1280761" y="61146"/>
                    <a:pt x="1273215" y="63661"/>
                  </a:cubicBezTo>
                  <a:cubicBezTo>
                    <a:pt x="1230945" y="77751"/>
                    <a:pt x="1250328" y="72277"/>
                    <a:pt x="1215342" y="81023"/>
                  </a:cubicBezTo>
                  <a:cubicBezTo>
                    <a:pt x="1180157" y="104480"/>
                    <a:pt x="1217541" y="82369"/>
                    <a:pt x="1174831" y="98385"/>
                  </a:cubicBezTo>
                  <a:cubicBezTo>
                    <a:pt x="1149389" y="107926"/>
                    <a:pt x="1155692" y="109322"/>
                    <a:pt x="1134319" y="121535"/>
                  </a:cubicBezTo>
                  <a:cubicBezTo>
                    <a:pt x="1093315" y="144966"/>
                    <a:pt x="1129442" y="123364"/>
                    <a:pt x="1088021" y="138897"/>
                  </a:cubicBezTo>
                  <a:cubicBezTo>
                    <a:pt x="1047422" y="154121"/>
                    <a:pt x="1081101" y="145250"/>
                    <a:pt x="1047509" y="162046"/>
                  </a:cubicBezTo>
                  <a:cubicBezTo>
                    <a:pt x="1042053" y="164774"/>
                    <a:pt x="1035754" y="165430"/>
                    <a:pt x="1030147" y="167833"/>
                  </a:cubicBezTo>
                  <a:cubicBezTo>
                    <a:pt x="987777" y="185992"/>
                    <a:pt x="1026530" y="174525"/>
                    <a:pt x="983848" y="185195"/>
                  </a:cubicBezTo>
                  <a:cubicBezTo>
                    <a:pt x="978061" y="189053"/>
                    <a:pt x="972879" y="194030"/>
                    <a:pt x="966486" y="196770"/>
                  </a:cubicBezTo>
                  <a:cubicBezTo>
                    <a:pt x="940501" y="207906"/>
                    <a:pt x="948518" y="197073"/>
                    <a:pt x="925975" y="208345"/>
                  </a:cubicBezTo>
                  <a:cubicBezTo>
                    <a:pt x="919754" y="211456"/>
                    <a:pt x="914969" y="217094"/>
                    <a:pt x="908613" y="219919"/>
                  </a:cubicBezTo>
                  <a:cubicBezTo>
                    <a:pt x="897464" y="224874"/>
                    <a:pt x="873889" y="231494"/>
                    <a:pt x="873889" y="231494"/>
                  </a:cubicBezTo>
                  <a:cubicBezTo>
                    <a:pt x="824131" y="264667"/>
                    <a:pt x="887086" y="224895"/>
                    <a:pt x="839165" y="248856"/>
                  </a:cubicBezTo>
                  <a:cubicBezTo>
                    <a:pt x="781029" y="277924"/>
                    <a:pt x="869695" y="241559"/>
                    <a:pt x="798653" y="272005"/>
                  </a:cubicBezTo>
                  <a:cubicBezTo>
                    <a:pt x="793046" y="274408"/>
                    <a:pt x="786747" y="275065"/>
                    <a:pt x="781291" y="277793"/>
                  </a:cubicBezTo>
                  <a:cubicBezTo>
                    <a:pt x="736423" y="300228"/>
                    <a:pt x="790200" y="280612"/>
                    <a:pt x="746567" y="295155"/>
                  </a:cubicBezTo>
                  <a:lnTo>
                    <a:pt x="711843" y="318304"/>
                  </a:lnTo>
                  <a:cubicBezTo>
                    <a:pt x="706056" y="322162"/>
                    <a:pt x="700702" y="326768"/>
                    <a:pt x="694481" y="329879"/>
                  </a:cubicBezTo>
                  <a:cubicBezTo>
                    <a:pt x="686765" y="333737"/>
                    <a:pt x="678648" y="336882"/>
                    <a:pt x="671332" y="341454"/>
                  </a:cubicBezTo>
                  <a:cubicBezTo>
                    <a:pt x="663153" y="346566"/>
                    <a:pt x="656362" y="353704"/>
                    <a:pt x="648183" y="358816"/>
                  </a:cubicBezTo>
                  <a:cubicBezTo>
                    <a:pt x="640867" y="363388"/>
                    <a:pt x="632211" y="365605"/>
                    <a:pt x="625033" y="370390"/>
                  </a:cubicBezTo>
                  <a:cubicBezTo>
                    <a:pt x="597226" y="388928"/>
                    <a:pt x="575630" y="408172"/>
                    <a:pt x="549798" y="428264"/>
                  </a:cubicBezTo>
                  <a:cubicBezTo>
                    <a:pt x="549793" y="428268"/>
                    <a:pt x="503504" y="462983"/>
                    <a:pt x="503499" y="462988"/>
                  </a:cubicBezTo>
                  <a:lnTo>
                    <a:pt x="445626" y="520861"/>
                  </a:lnTo>
                  <a:lnTo>
                    <a:pt x="428264" y="538223"/>
                  </a:lnTo>
                  <a:cubicBezTo>
                    <a:pt x="422477" y="544010"/>
                    <a:pt x="417712" y="551045"/>
                    <a:pt x="410902" y="555585"/>
                  </a:cubicBezTo>
                  <a:cubicBezTo>
                    <a:pt x="405115" y="559443"/>
                    <a:pt x="398739" y="562539"/>
                    <a:pt x="393540" y="567160"/>
                  </a:cubicBezTo>
                  <a:cubicBezTo>
                    <a:pt x="381305" y="578035"/>
                    <a:pt x="372435" y="592804"/>
                    <a:pt x="358815" y="601884"/>
                  </a:cubicBezTo>
                  <a:cubicBezTo>
                    <a:pt x="353028" y="605742"/>
                    <a:pt x="346652" y="608838"/>
                    <a:pt x="341453" y="613459"/>
                  </a:cubicBezTo>
                  <a:cubicBezTo>
                    <a:pt x="329219" y="624334"/>
                    <a:pt x="320349" y="639103"/>
                    <a:pt x="306729" y="648183"/>
                  </a:cubicBezTo>
                  <a:cubicBezTo>
                    <a:pt x="300942" y="652041"/>
                    <a:pt x="294537" y="655104"/>
                    <a:pt x="289367" y="659757"/>
                  </a:cubicBezTo>
                  <a:cubicBezTo>
                    <a:pt x="224468" y="718166"/>
                    <a:pt x="271837" y="684949"/>
                    <a:pt x="231494" y="711843"/>
                  </a:cubicBezTo>
                  <a:cubicBezTo>
                    <a:pt x="190126" y="773893"/>
                    <a:pt x="254553" y="679715"/>
                    <a:pt x="202557" y="746568"/>
                  </a:cubicBezTo>
                  <a:cubicBezTo>
                    <a:pt x="174668" y="782426"/>
                    <a:pt x="187332" y="774941"/>
                    <a:pt x="162046" y="804441"/>
                  </a:cubicBezTo>
                  <a:cubicBezTo>
                    <a:pt x="156720" y="810655"/>
                    <a:pt x="149924" y="815516"/>
                    <a:pt x="144684" y="821803"/>
                  </a:cubicBezTo>
                  <a:cubicBezTo>
                    <a:pt x="140231" y="827146"/>
                    <a:pt x="137562" y="833822"/>
                    <a:pt x="133109" y="839165"/>
                  </a:cubicBezTo>
                  <a:cubicBezTo>
                    <a:pt x="127869" y="845452"/>
                    <a:pt x="120987" y="850240"/>
                    <a:pt x="115747" y="856527"/>
                  </a:cubicBezTo>
                  <a:cubicBezTo>
                    <a:pt x="111294" y="861870"/>
                    <a:pt x="108793" y="868690"/>
                    <a:pt x="104172" y="873889"/>
                  </a:cubicBezTo>
                  <a:cubicBezTo>
                    <a:pt x="93297" y="886123"/>
                    <a:pt x="78528" y="894993"/>
                    <a:pt x="69448" y="908613"/>
                  </a:cubicBezTo>
                  <a:cubicBezTo>
                    <a:pt x="65590" y="914400"/>
                    <a:pt x="62327" y="920632"/>
                    <a:pt x="57874" y="925975"/>
                  </a:cubicBezTo>
                  <a:cubicBezTo>
                    <a:pt x="52634" y="932263"/>
                    <a:pt x="45537" y="936877"/>
                    <a:pt x="40512" y="943337"/>
                  </a:cubicBezTo>
                  <a:cubicBezTo>
                    <a:pt x="31971" y="954318"/>
                    <a:pt x="17362" y="978061"/>
                    <a:pt x="17362" y="978061"/>
                  </a:cubicBezTo>
                  <a:lnTo>
                    <a:pt x="5788" y="1012785"/>
                  </a:lnTo>
                  <a:lnTo>
                    <a:pt x="0" y="1030147"/>
                  </a:lnTo>
                  <a:cubicBezTo>
                    <a:pt x="4315" y="1081924"/>
                    <a:pt x="2068" y="1100016"/>
                    <a:pt x="17362" y="1145894"/>
                  </a:cubicBezTo>
                  <a:cubicBezTo>
                    <a:pt x="19291" y="1151681"/>
                    <a:pt x="19339" y="1158492"/>
                    <a:pt x="23150" y="1163256"/>
                  </a:cubicBezTo>
                  <a:cubicBezTo>
                    <a:pt x="27495" y="1168687"/>
                    <a:pt x="34725" y="1170973"/>
                    <a:pt x="40512" y="1174831"/>
                  </a:cubicBezTo>
                  <a:cubicBezTo>
                    <a:pt x="58853" y="1202345"/>
                    <a:pt x="45488" y="1189994"/>
                    <a:pt x="86810" y="1203768"/>
                  </a:cubicBezTo>
                  <a:lnTo>
                    <a:pt x="104172" y="1209555"/>
                  </a:lnTo>
                  <a:cubicBezTo>
                    <a:pt x="125392" y="1207626"/>
                    <a:pt x="146849" y="1207471"/>
                    <a:pt x="167833" y="1203768"/>
                  </a:cubicBezTo>
                  <a:cubicBezTo>
                    <a:pt x="179848" y="1201648"/>
                    <a:pt x="202557" y="1192193"/>
                    <a:pt x="202557" y="1192193"/>
                  </a:cubicBezTo>
                  <a:cubicBezTo>
                    <a:pt x="231296" y="1149086"/>
                    <a:pt x="194360" y="1202030"/>
                    <a:pt x="231494" y="1157469"/>
                  </a:cubicBezTo>
                  <a:cubicBezTo>
                    <a:pt x="235947" y="1152126"/>
                    <a:pt x="238616" y="1145450"/>
                    <a:pt x="243069" y="1140107"/>
                  </a:cubicBezTo>
                  <a:cubicBezTo>
                    <a:pt x="256994" y="1123397"/>
                    <a:pt x="260722" y="1122551"/>
                    <a:pt x="277793" y="1111170"/>
                  </a:cubicBezTo>
                  <a:cubicBezTo>
                    <a:pt x="336295" y="1023416"/>
                    <a:pt x="272977" y="1113476"/>
                    <a:pt x="318304" y="1059084"/>
                  </a:cubicBezTo>
                  <a:cubicBezTo>
                    <a:pt x="322757" y="1053741"/>
                    <a:pt x="325426" y="1047065"/>
                    <a:pt x="329879" y="1041722"/>
                  </a:cubicBezTo>
                  <a:cubicBezTo>
                    <a:pt x="335119" y="1035435"/>
                    <a:pt x="342001" y="1030648"/>
                    <a:pt x="347241" y="1024360"/>
                  </a:cubicBezTo>
                  <a:cubicBezTo>
                    <a:pt x="351694" y="1019017"/>
                    <a:pt x="354194" y="1012197"/>
                    <a:pt x="358815" y="1006998"/>
                  </a:cubicBezTo>
                  <a:cubicBezTo>
                    <a:pt x="369690" y="994763"/>
                    <a:pt x="381965" y="983849"/>
                    <a:pt x="393540" y="972274"/>
                  </a:cubicBezTo>
                  <a:lnTo>
                    <a:pt x="410902" y="954912"/>
                  </a:lnTo>
                  <a:cubicBezTo>
                    <a:pt x="416689" y="949125"/>
                    <a:pt x="423724" y="944360"/>
                    <a:pt x="428264" y="937550"/>
                  </a:cubicBezTo>
                  <a:cubicBezTo>
                    <a:pt x="469609" y="875529"/>
                    <a:pt x="405230" y="969644"/>
                    <a:pt x="457200" y="902826"/>
                  </a:cubicBezTo>
                  <a:cubicBezTo>
                    <a:pt x="480195" y="873262"/>
                    <a:pt x="481380" y="855841"/>
                    <a:pt x="515074" y="833378"/>
                  </a:cubicBezTo>
                  <a:cubicBezTo>
                    <a:pt x="534463" y="820452"/>
                    <a:pt x="565767" y="800046"/>
                    <a:pt x="578734" y="787079"/>
                  </a:cubicBezTo>
                  <a:cubicBezTo>
                    <a:pt x="629469" y="736347"/>
                    <a:pt x="565106" y="798436"/>
                    <a:pt x="613459" y="758142"/>
                  </a:cubicBezTo>
                  <a:cubicBezTo>
                    <a:pt x="619746" y="752902"/>
                    <a:pt x="624161" y="745537"/>
                    <a:pt x="630821" y="740780"/>
                  </a:cubicBezTo>
                  <a:cubicBezTo>
                    <a:pt x="637841" y="735765"/>
                    <a:pt x="646654" y="733777"/>
                    <a:pt x="653970" y="729205"/>
                  </a:cubicBezTo>
                  <a:cubicBezTo>
                    <a:pt x="688652" y="707528"/>
                    <a:pt x="666068" y="718158"/>
                    <a:pt x="694481" y="694481"/>
                  </a:cubicBezTo>
                  <a:cubicBezTo>
                    <a:pt x="699824" y="690028"/>
                    <a:pt x="706056" y="686765"/>
                    <a:pt x="711843" y="682907"/>
                  </a:cubicBezTo>
                  <a:cubicBezTo>
                    <a:pt x="715701" y="677120"/>
                    <a:pt x="718797" y="670744"/>
                    <a:pt x="723418" y="665545"/>
                  </a:cubicBezTo>
                  <a:cubicBezTo>
                    <a:pt x="734293" y="653311"/>
                    <a:pt x="744522" y="639901"/>
                    <a:pt x="758142" y="630821"/>
                  </a:cubicBezTo>
                  <a:cubicBezTo>
                    <a:pt x="814634" y="593158"/>
                    <a:pt x="726805" y="652176"/>
                    <a:pt x="798653" y="601884"/>
                  </a:cubicBezTo>
                  <a:cubicBezTo>
                    <a:pt x="810050" y="593907"/>
                    <a:pt x="821803" y="586451"/>
                    <a:pt x="833378" y="578735"/>
                  </a:cubicBezTo>
                  <a:cubicBezTo>
                    <a:pt x="839165" y="574877"/>
                    <a:pt x="843992" y="568847"/>
                    <a:pt x="850740" y="567160"/>
                  </a:cubicBezTo>
                  <a:cubicBezTo>
                    <a:pt x="858164" y="565304"/>
                    <a:pt x="882944" y="559739"/>
                    <a:pt x="891251" y="555585"/>
                  </a:cubicBezTo>
                  <a:cubicBezTo>
                    <a:pt x="897472" y="552474"/>
                    <a:pt x="902392" y="547122"/>
                    <a:pt x="908613" y="544011"/>
                  </a:cubicBezTo>
                  <a:cubicBezTo>
                    <a:pt x="914069" y="541283"/>
                    <a:pt x="920642" y="541186"/>
                    <a:pt x="925975" y="538223"/>
                  </a:cubicBezTo>
                  <a:cubicBezTo>
                    <a:pt x="925985" y="538217"/>
                    <a:pt x="969375" y="509290"/>
                    <a:pt x="978061" y="503499"/>
                  </a:cubicBezTo>
                  <a:lnTo>
                    <a:pt x="995423" y="491924"/>
                  </a:lnTo>
                  <a:cubicBezTo>
                    <a:pt x="1001210" y="488066"/>
                    <a:pt x="1007867" y="485268"/>
                    <a:pt x="1012785" y="480350"/>
                  </a:cubicBezTo>
                  <a:cubicBezTo>
                    <a:pt x="1034461" y="458674"/>
                    <a:pt x="1022383" y="465576"/>
                    <a:pt x="1047509" y="457200"/>
                  </a:cubicBezTo>
                  <a:cubicBezTo>
                    <a:pt x="1103493" y="415214"/>
                    <a:pt x="1043829" y="456147"/>
                    <a:pt x="1088021" y="434051"/>
                  </a:cubicBezTo>
                  <a:cubicBezTo>
                    <a:pt x="1121611" y="417256"/>
                    <a:pt x="1087938" y="426125"/>
                    <a:pt x="1128532" y="410902"/>
                  </a:cubicBezTo>
                  <a:cubicBezTo>
                    <a:pt x="1135979" y="408109"/>
                    <a:pt x="1144033" y="407299"/>
                    <a:pt x="1151681" y="405114"/>
                  </a:cubicBezTo>
                  <a:cubicBezTo>
                    <a:pt x="1157547" y="403438"/>
                    <a:pt x="1163256" y="401256"/>
                    <a:pt x="1169043" y="399327"/>
                  </a:cubicBezTo>
                  <a:cubicBezTo>
                    <a:pt x="1196558" y="380983"/>
                    <a:pt x="1179804" y="389953"/>
                    <a:pt x="1221129" y="376178"/>
                  </a:cubicBezTo>
                  <a:lnTo>
                    <a:pt x="1290578" y="353028"/>
                  </a:lnTo>
                  <a:lnTo>
                    <a:pt x="1342664" y="335666"/>
                  </a:lnTo>
                  <a:lnTo>
                    <a:pt x="1360026" y="329879"/>
                  </a:lnTo>
                  <a:cubicBezTo>
                    <a:pt x="1387541" y="311535"/>
                    <a:pt x="1370787" y="320505"/>
                    <a:pt x="1412112" y="306730"/>
                  </a:cubicBezTo>
                  <a:cubicBezTo>
                    <a:pt x="1431299" y="300334"/>
                    <a:pt x="1450091" y="293347"/>
                    <a:pt x="1469985" y="289368"/>
                  </a:cubicBezTo>
                  <a:cubicBezTo>
                    <a:pt x="1496066" y="284152"/>
                    <a:pt x="1518782" y="281968"/>
                    <a:pt x="1545221" y="277793"/>
                  </a:cubicBezTo>
                  <a:lnTo>
                    <a:pt x="1614669" y="266218"/>
                  </a:lnTo>
                  <a:lnTo>
                    <a:pt x="1649393" y="260431"/>
                  </a:lnTo>
                  <a:cubicBezTo>
                    <a:pt x="1693033" y="245883"/>
                    <a:pt x="1639241" y="265507"/>
                    <a:pt x="1684117" y="243069"/>
                  </a:cubicBezTo>
                  <a:cubicBezTo>
                    <a:pt x="1689573" y="240341"/>
                    <a:pt x="1695692" y="239210"/>
                    <a:pt x="1701479" y="237281"/>
                  </a:cubicBezTo>
                  <a:cubicBezTo>
                    <a:pt x="1720623" y="179847"/>
                    <a:pt x="1688505" y="267578"/>
                    <a:pt x="1724628" y="202557"/>
                  </a:cubicBezTo>
                  <a:cubicBezTo>
                    <a:pt x="1730553" y="191892"/>
                    <a:pt x="1736203" y="167833"/>
                    <a:pt x="1736203" y="167833"/>
                  </a:cubicBezTo>
                  <a:cubicBezTo>
                    <a:pt x="1734274" y="146613"/>
                    <a:pt x="1734118" y="125156"/>
                    <a:pt x="1730415" y="104173"/>
                  </a:cubicBezTo>
                  <a:cubicBezTo>
                    <a:pt x="1728295" y="92158"/>
                    <a:pt x="1728993" y="76217"/>
                    <a:pt x="1718841" y="69449"/>
                  </a:cubicBezTo>
                  <a:lnTo>
                    <a:pt x="1701479" y="57874"/>
                  </a:lnTo>
                  <a:cubicBezTo>
                    <a:pt x="1682188" y="28938"/>
                    <a:pt x="1695690" y="44369"/>
                    <a:pt x="1655180" y="17362"/>
                  </a:cubicBezTo>
                  <a:cubicBezTo>
                    <a:pt x="1649393" y="13504"/>
                    <a:pt x="1644638" y="7152"/>
                    <a:pt x="1637818" y="5788"/>
                  </a:cubicBezTo>
                  <a:lnTo>
                    <a:pt x="1608881" y="0"/>
                  </a:lnTo>
                  <a:cubicBezTo>
                    <a:pt x="1488826" y="6003"/>
                    <a:pt x="1579945" y="17363"/>
                    <a:pt x="1545221" y="23150"/>
                  </a:cubicBezTo>
                  <a:close/>
                </a:path>
              </a:pathLst>
            </a:cu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a:ln>
                  <a:noFill/>
                </a:ln>
                <a:solidFill>
                  <a:schemeClr val="tx1"/>
                </a:solidFill>
                <a:effectLst/>
                <a:latin typeface="Arial" charset="0"/>
                <a:ea typeface="ＭＳ Ｐゴシック" charset="-128"/>
              </a:endParaRPr>
            </a:p>
          </p:txBody>
        </p:sp>
      </p:grpSp>
      <p:sp>
        <p:nvSpPr>
          <p:cNvPr id="21" name="TextBox 20">
            <a:extLst>
              <a:ext uri="{FF2B5EF4-FFF2-40B4-BE49-F238E27FC236}">
                <a16:creationId xmlns:a16="http://schemas.microsoft.com/office/drawing/2014/main" id="{C64CF1B3-A6FC-7BEC-B0FF-A48A6549930F}"/>
              </a:ext>
            </a:extLst>
          </p:cNvPr>
          <p:cNvSpPr txBox="1"/>
          <p:nvPr/>
        </p:nvSpPr>
        <p:spPr>
          <a:xfrm>
            <a:off x="9020420" y="2576181"/>
            <a:ext cx="2951834" cy="1754326"/>
          </a:xfrm>
          <a:prstGeom prst="rect">
            <a:avLst/>
          </a:prstGeom>
          <a:noFill/>
        </p:spPr>
        <p:txBody>
          <a:bodyPr wrap="square">
            <a:spAutoFit/>
          </a:bodyPr>
          <a:lstStyle/>
          <a:p>
            <a:pPr>
              <a:spcBef>
                <a:spcPct val="0"/>
              </a:spcBef>
              <a:spcAft>
                <a:spcPts val="600"/>
              </a:spcAft>
              <a:buSzPct val="100000"/>
            </a:pPr>
            <a:r>
              <a:rPr lang="en-US" sz="1800" b="0" kern="0" dirty="0">
                <a:solidFill>
                  <a:srgbClr val="333F48"/>
                </a:solidFill>
                <a:latin typeface="+mj-lt"/>
                <a:ea typeface="ＭＳ Ｐゴシック"/>
              </a:rPr>
              <a:t>Larger firms tend to leverage </a:t>
            </a:r>
            <a:r>
              <a:rPr lang="en-US" sz="1800" b="1" kern="0" dirty="0">
                <a:solidFill>
                  <a:srgbClr val="333F48"/>
                </a:solidFill>
                <a:latin typeface="+mj-lt"/>
                <a:ea typeface="ＭＳ Ｐゴシック"/>
              </a:rPr>
              <a:t>PR</a:t>
            </a:r>
            <a:r>
              <a:rPr lang="en-US" sz="1800" b="0" kern="0" dirty="0">
                <a:solidFill>
                  <a:srgbClr val="333F48"/>
                </a:solidFill>
                <a:latin typeface="+mj-lt"/>
                <a:ea typeface="ＭＳ Ｐゴシック"/>
              </a:rPr>
              <a:t>, </a:t>
            </a:r>
            <a:r>
              <a:rPr lang="en-US" sz="1800" b="1" kern="0" dirty="0">
                <a:solidFill>
                  <a:srgbClr val="333F48"/>
                </a:solidFill>
                <a:latin typeface="+mj-lt"/>
                <a:ea typeface="ＭＳ Ｐゴシック"/>
              </a:rPr>
              <a:t>online events</a:t>
            </a:r>
            <a:r>
              <a:rPr lang="en-US" sz="1800" b="0" kern="0" dirty="0">
                <a:solidFill>
                  <a:srgbClr val="333F48"/>
                </a:solidFill>
                <a:latin typeface="+mj-lt"/>
                <a:ea typeface="ＭＳ Ｐゴシック"/>
              </a:rPr>
              <a:t>, </a:t>
            </a:r>
            <a:r>
              <a:rPr lang="en-US" sz="1800" b="1" kern="0" dirty="0">
                <a:solidFill>
                  <a:srgbClr val="333F48"/>
                </a:solidFill>
                <a:latin typeface="+mj-lt"/>
                <a:ea typeface="ＭＳ Ｐゴシック"/>
              </a:rPr>
              <a:t>online advertising</a:t>
            </a:r>
            <a:r>
              <a:rPr lang="en-US" sz="1800" b="0" kern="0" dirty="0">
                <a:solidFill>
                  <a:srgbClr val="333F48"/>
                </a:solidFill>
                <a:latin typeface="+mj-lt"/>
                <a:ea typeface="ＭＳ Ｐゴシック"/>
              </a:rPr>
              <a:t> and </a:t>
            </a:r>
            <a:r>
              <a:rPr lang="en-US" sz="1800" b="1" kern="0" dirty="0">
                <a:solidFill>
                  <a:srgbClr val="333F48"/>
                </a:solidFill>
                <a:latin typeface="+mj-lt"/>
                <a:ea typeface="ＭＳ Ｐゴシック"/>
              </a:rPr>
              <a:t>in-person events </a:t>
            </a:r>
            <a:r>
              <a:rPr lang="en-US" sz="1800" b="0" kern="0" dirty="0">
                <a:solidFill>
                  <a:srgbClr val="333F48"/>
                </a:solidFill>
                <a:latin typeface="+mj-lt"/>
                <a:ea typeface="ＭＳ Ｐゴシック"/>
              </a:rPr>
              <a:t>more frequently than smaller firms</a:t>
            </a:r>
            <a:r>
              <a:rPr lang="en-US" sz="1800" kern="0" dirty="0">
                <a:solidFill>
                  <a:srgbClr val="333F48"/>
                </a:solidFill>
                <a:latin typeface="+mj-lt"/>
              </a:rPr>
              <a:t>.</a:t>
            </a:r>
          </a:p>
        </p:txBody>
      </p:sp>
      <p:pic>
        <p:nvPicPr>
          <p:cNvPr id="22" name="Picture 21" descr="A person sitting on a couch writing on a piece of paper&#10;&#10;Description automatically generated">
            <a:extLst>
              <a:ext uri="{FF2B5EF4-FFF2-40B4-BE49-F238E27FC236}">
                <a16:creationId xmlns:a16="http://schemas.microsoft.com/office/drawing/2014/main" id="{236EA2DA-6AAF-E93F-580E-659ABE3FA708}"/>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l="21107" r="12217"/>
          <a:stretch/>
        </p:blipFill>
        <p:spPr>
          <a:xfrm>
            <a:off x="4729551" y="2433556"/>
            <a:ext cx="1828800" cy="1828800"/>
          </a:xfrm>
          <a:prstGeom prst="ellipse">
            <a:avLst/>
          </a:prstGeom>
          <a:ln>
            <a:solidFill>
              <a:schemeClr val="bg1">
                <a:lumMod val="85000"/>
              </a:schemeClr>
            </a:solidFill>
          </a:ln>
        </p:spPr>
      </p:pic>
      <p:sp>
        <p:nvSpPr>
          <p:cNvPr id="6" name="TextBox 5">
            <a:extLst>
              <a:ext uri="{FF2B5EF4-FFF2-40B4-BE49-F238E27FC236}">
                <a16:creationId xmlns:a16="http://schemas.microsoft.com/office/drawing/2014/main" id="{73776BA6-D51D-ECF8-CC33-E4FBF67EB06F}"/>
              </a:ext>
            </a:extLst>
          </p:cNvPr>
          <p:cNvSpPr txBox="1"/>
          <p:nvPr/>
        </p:nvSpPr>
        <p:spPr>
          <a:xfrm>
            <a:off x="5204530" y="6650790"/>
            <a:ext cx="1036471" cy="246221"/>
          </a:xfrm>
          <a:prstGeom prst="rect">
            <a:avLst/>
          </a:prstGeom>
          <a:noFill/>
        </p:spPr>
        <p:txBody>
          <a:bodyPr wrap="square">
            <a:spAutoFit/>
          </a:bodyPr>
          <a:lstStyle/>
          <a:p>
            <a:pPr marL="0" marR="0" lvl="0" indent="0" algn="l" defTabSz="914400" rtl="0" eaLnBrk="1" fontAlgn="base" latinLnBrk="0" hangingPunct="1">
              <a:lnSpc>
                <a:spcPct val="100000"/>
              </a:lnSpc>
              <a:spcBef>
                <a:spcPts val="372"/>
              </a:spcBef>
              <a:spcAft>
                <a:spcPct val="0"/>
              </a:spcAft>
              <a:buClrTx/>
              <a:buSzTx/>
              <a:buFontTx/>
              <a:buNone/>
              <a:tabLst/>
              <a:defRPr/>
            </a:pPr>
            <a:r>
              <a:rPr lang="en-US" sz="1000" dirty="0">
                <a:solidFill>
                  <a:srgbClr val="000000"/>
                </a:solidFill>
                <a:latin typeface="Arial"/>
              </a:rPr>
              <a:t>1174561.1.0</a:t>
            </a:r>
          </a:p>
        </p:txBody>
      </p:sp>
    </p:spTree>
    <p:custDataLst>
      <p:tags r:id="rId1"/>
    </p:custDataLst>
    <p:extLst>
      <p:ext uri="{BB962C8B-B14F-4D97-AF65-F5344CB8AC3E}">
        <p14:creationId xmlns:p14="http://schemas.microsoft.com/office/powerpoint/2010/main" val="1677897208"/>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FDSMENUDOCLEVELBTNSTATES" val="&lt;btnStates&gt;&lt;btn tag=&quot;1001&quot; state=&quot;UP&quot;/&gt;&lt;/btnStates&gt;&#10;"/>
  <p:tag name="ARTICULATE_DESIGN_ID_FCCS_ONSCREEN_PRESENTATION_16X9" val="Ft02Y2ka"/>
  <p:tag name="ARTICULATE_PROJECT_OPEN" val="0"/>
  <p:tag name="ARTICULATE_SLIDE_COUNT" val="13"/>
</p:tagLst>
</file>

<file path=ppt/tags/tag1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1_FI_External_Print_Presentation_4x3">
  <a:themeElements>
    <a:clrScheme name="107 Evolution">
      <a:dk1>
        <a:srgbClr val="000000"/>
      </a:dk1>
      <a:lt1>
        <a:srgbClr val="FFFFFF"/>
      </a:lt1>
      <a:dk2>
        <a:srgbClr val="212425"/>
      </a:dk2>
      <a:lt2>
        <a:srgbClr val="333F48"/>
      </a:lt2>
      <a:accent1>
        <a:srgbClr val="298FC2"/>
      </a:accent1>
      <a:accent2>
        <a:srgbClr val="4A7729"/>
      </a:accent2>
      <a:accent3>
        <a:srgbClr val="7A9A01"/>
      </a:accent3>
      <a:accent4>
        <a:srgbClr val="6BA4B8"/>
      </a:accent4>
      <a:accent5>
        <a:srgbClr val="768692"/>
      </a:accent5>
      <a:accent6>
        <a:srgbClr val="9BBDAA"/>
      </a:accent6>
      <a:hlink>
        <a:srgbClr val="298FC2"/>
      </a:hlink>
      <a:folHlink>
        <a:srgbClr val="51284F"/>
      </a:folHlink>
    </a:clrScheme>
    <a:fontScheme name="4_pyramis_external_printed_presentation_templat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hlink"/>
        </a:solidFill>
        <a:ln w="9525" cap="flat" cmpd="sng" algn="ctr">
          <a:noFill/>
          <a:prstDash val="solid"/>
          <a:round/>
          <a:headEnd type="none" w="med" len="med"/>
          <a:tailEnd type="none" w="med" len="med"/>
        </a:ln>
        <a:effectLst/>
      </a:spPr>
      <a:bodyPr vert="horz" wrap="square" lIns="91440" tIns="45720" rIns="91440" bIns="45720" numCol="1" anchor="ctr"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1200" b="0" i="0" u="none" strike="noStrike" cap="none" normalizeH="0" baseline="0" smtClean="0">
            <a:ln>
              <a:noFill/>
            </a:ln>
            <a:solidFill>
              <a:schemeClr val="tx1"/>
            </a:solidFill>
            <a:effectLst/>
            <a:latin typeface="Arial" charset="0"/>
            <a:ea typeface="ＭＳ Ｐゴシック" charset="-128"/>
          </a:defRPr>
        </a:defPPr>
      </a:lstStyle>
    </a:spDef>
    <a:lnDef>
      <a:spPr bwMode="auto">
        <a:xfrm>
          <a:off x="0" y="0"/>
          <a:ext cx="1" cy="1"/>
        </a:xfrm>
        <a:custGeom>
          <a:avLst/>
          <a:gdLst/>
          <a:ahLst/>
          <a:cxnLst/>
          <a:rect l="0" t="0" r="0" b="0"/>
          <a:pathLst/>
        </a:custGeom>
        <a:solidFill>
          <a:schemeClr val="hlink"/>
        </a:solidFill>
        <a:ln w="9525" cap="flat" cmpd="sng" algn="ctr">
          <a:noFill/>
          <a:prstDash val="solid"/>
          <a:round/>
          <a:headEnd type="none" w="med" len="med"/>
          <a:tailEnd type="none" w="med" len="med"/>
        </a:ln>
        <a:effectLst/>
      </a:spPr>
      <a:bodyPr vert="horz" wrap="square" lIns="91440" tIns="45720" rIns="91440" bIns="45720" numCol="1" anchor="ctr"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1200" b="0" i="0" u="none" strike="noStrike" cap="none" normalizeH="0" baseline="0" smtClean="0">
            <a:ln>
              <a:noFill/>
            </a:ln>
            <a:solidFill>
              <a:schemeClr val="tx1"/>
            </a:solidFill>
            <a:effectLst/>
            <a:latin typeface="Arial" charset="0"/>
            <a:ea typeface="ＭＳ Ｐゴシック" charset="-128"/>
          </a:defRPr>
        </a:defPPr>
      </a:lstStyle>
    </a:lnDef>
  </a:objectDefaults>
  <a:extraClrSchemeLst>
    <a:extraClrScheme>
      <a:clrScheme name="4_pyramis_external_printed_presentation_template 1">
        <a:dk1>
          <a:srgbClr val="1A2732"/>
        </a:dk1>
        <a:lt1>
          <a:srgbClr val="FFFFFF"/>
        </a:lt1>
        <a:dk2>
          <a:srgbClr val="D6E1EA"/>
        </a:dk2>
        <a:lt2>
          <a:srgbClr val="B6CADA"/>
        </a:lt2>
        <a:accent1>
          <a:srgbClr val="1A2732"/>
        </a:accent1>
        <a:accent2>
          <a:srgbClr val="5580A3"/>
        </a:accent2>
        <a:accent3>
          <a:srgbClr val="FFFFFF"/>
        </a:accent3>
        <a:accent4>
          <a:srgbClr val="142029"/>
        </a:accent4>
        <a:accent5>
          <a:srgbClr val="ABACAD"/>
        </a:accent5>
        <a:accent6>
          <a:srgbClr val="4C7393"/>
        </a:accent6>
        <a:hlink>
          <a:srgbClr val="81A2BD"/>
        </a:hlink>
        <a:folHlink>
          <a:srgbClr val="42637E"/>
        </a:folHlink>
      </a:clrScheme>
      <a:clrMap bg1="lt1" tx1="dk1" bg2="lt2" tx2="dk2" accent1="accent1" accent2="accent2" accent3="accent3" accent4="accent4" accent5="accent5" accent6="accent6" hlink="hlink" folHlink="folHlink"/>
    </a:extraClrScheme>
    <a:extraClrScheme>
      <a:clrScheme name="4_pyramis_external_printed_presentation_template 2">
        <a:dk1>
          <a:srgbClr val="1A2732"/>
        </a:dk1>
        <a:lt1>
          <a:srgbClr val="FFFFFF"/>
        </a:lt1>
        <a:dk2>
          <a:srgbClr val="1A2732"/>
        </a:dk2>
        <a:lt2>
          <a:srgbClr val="D6E1EA"/>
        </a:lt2>
        <a:accent1>
          <a:srgbClr val="D6E1EA"/>
        </a:accent1>
        <a:accent2>
          <a:srgbClr val="788E78"/>
        </a:accent2>
        <a:accent3>
          <a:srgbClr val="FFFFFF"/>
        </a:accent3>
        <a:accent4>
          <a:srgbClr val="142029"/>
        </a:accent4>
        <a:accent5>
          <a:srgbClr val="E8EEF3"/>
        </a:accent5>
        <a:accent6>
          <a:srgbClr val="6C806C"/>
        </a:accent6>
        <a:hlink>
          <a:srgbClr val="B1C785"/>
        </a:hlink>
        <a:folHlink>
          <a:srgbClr val="6A7029"/>
        </a:folHlink>
      </a:clrScheme>
      <a:clrMap bg1="lt1" tx1="dk1" bg2="lt2" tx2="dk2" accent1="accent1" accent2="accent2" accent3="accent3" accent4="accent4" accent5="accent5" accent6="accent6" hlink="hlink" folHlink="folHlink"/>
    </a:extraClrScheme>
    <a:extraClrScheme>
      <a:clrScheme name="4_pyramis_external_printed_presentation_template 3">
        <a:dk1>
          <a:srgbClr val="788E78"/>
        </a:dk1>
        <a:lt1>
          <a:srgbClr val="FFFFFF"/>
        </a:lt1>
        <a:dk2>
          <a:srgbClr val="1A2732"/>
        </a:dk2>
        <a:lt2>
          <a:srgbClr val="D6E1EA"/>
        </a:lt2>
        <a:accent1>
          <a:srgbClr val="B1C785"/>
        </a:accent1>
        <a:accent2>
          <a:srgbClr val="1A2732"/>
        </a:accent2>
        <a:accent3>
          <a:srgbClr val="FFFFFF"/>
        </a:accent3>
        <a:accent4>
          <a:srgbClr val="657865"/>
        </a:accent4>
        <a:accent5>
          <a:srgbClr val="D5E0C2"/>
        </a:accent5>
        <a:accent6>
          <a:srgbClr val="16222C"/>
        </a:accent6>
        <a:hlink>
          <a:srgbClr val="4C5F6C"/>
        </a:hlink>
        <a:folHlink>
          <a:srgbClr val="81A2BD"/>
        </a:folHlink>
      </a:clrScheme>
      <a:clrMap bg1="lt1" tx1="dk1" bg2="lt2" tx2="dk2" accent1="accent1" accent2="accent2" accent3="accent3" accent4="accent4" accent5="accent5" accent6="accent6" hlink="hlink" folHlink="folHlink"/>
    </a:extraClrScheme>
    <a:extraClrScheme>
      <a:clrScheme name="4_pyramis_external_printed_presentation_template 4">
        <a:dk1>
          <a:srgbClr val="19252F"/>
        </a:dk1>
        <a:lt1>
          <a:srgbClr val="FFFFFF"/>
        </a:lt1>
        <a:dk2>
          <a:srgbClr val="B19401"/>
        </a:dk2>
        <a:lt2>
          <a:srgbClr val="EDE7DD"/>
        </a:lt2>
        <a:accent1>
          <a:srgbClr val="B1C785"/>
        </a:accent1>
        <a:accent2>
          <a:srgbClr val="6A7029"/>
        </a:accent2>
        <a:accent3>
          <a:srgbClr val="FFFFFF"/>
        </a:accent3>
        <a:accent4>
          <a:srgbClr val="141E27"/>
        </a:accent4>
        <a:accent5>
          <a:srgbClr val="D5E0C2"/>
        </a:accent5>
        <a:accent6>
          <a:srgbClr val="5F6524"/>
        </a:accent6>
        <a:hlink>
          <a:srgbClr val="ADBBAD"/>
        </a:hlink>
        <a:folHlink>
          <a:srgbClr val="764200"/>
        </a:folHlink>
      </a:clrScheme>
      <a:clrMap bg1="lt1" tx1="dk1" bg2="lt2" tx2="dk2" accent1="accent1" accent2="accent2" accent3="accent3" accent4="accent4" accent5="accent5" accent6="accent6" hlink="hlink" folHlink="folHlink"/>
    </a:extraClrScheme>
    <a:extraClrScheme>
      <a:clrScheme name="4_pyramis_external_printed_presentation_template 5">
        <a:dk1>
          <a:srgbClr val="1A2732"/>
        </a:dk1>
        <a:lt1>
          <a:srgbClr val="FFFFFF"/>
        </a:lt1>
        <a:dk2>
          <a:srgbClr val="B19401"/>
        </a:dk2>
        <a:lt2>
          <a:srgbClr val="EDE7DD"/>
        </a:lt2>
        <a:accent1>
          <a:srgbClr val="B1C785"/>
        </a:accent1>
        <a:accent2>
          <a:srgbClr val="6A7029"/>
        </a:accent2>
        <a:accent3>
          <a:srgbClr val="FFFFFF"/>
        </a:accent3>
        <a:accent4>
          <a:srgbClr val="142029"/>
        </a:accent4>
        <a:accent5>
          <a:srgbClr val="D5E0C2"/>
        </a:accent5>
        <a:accent6>
          <a:srgbClr val="5F6524"/>
        </a:accent6>
        <a:hlink>
          <a:srgbClr val="AAC3B4"/>
        </a:hlink>
        <a:folHlink>
          <a:srgbClr val="764200"/>
        </a:folHlink>
      </a:clrScheme>
      <a:clrMap bg1="lt1" tx1="dk1" bg2="lt2" tx2="dk2" accent1="accent1" accent2="accent2" accent3="accent3" accent4="accent4" accent5="accent5" accent6="accent6" hlink="hlink" folHlink="folHlink"/>
    </a:extraClrScheme>
    <a:extraClrScheme>
      <a:clrScheme name="4_pyramis_external_printed_presentation_template 6">
        <a:dk1>
          <a:srgbClr val="19252F"/>
        </a:dk1>
        <a:lt1>
          <a:srgbClr val="FFFFFF"/>
        </a:lt1>
        <a:dk2>
          <a:srgbClr val="B19401"/>
        </a:dk2>
        <a:lt2>
          <a:srgbClr val="DCDCCE"/>
        </a:lt2>
        <a:accent1>
          <a:srgbClr val="BDD096"/>
        </a:accent1>
        <a:accent2>
          <a:srgbClr val="6A7029"/>
        </a:accent2>
        <a:accent3>
          <a:srgbClr val="FFFFFF"/>
        </a:accent3>
        <a:accent4>
          <a:srgbClr val="141E27"/>
        </a:accent4>
        <a:accent5>
          <a:srgbClr val="DBE4C9"/>
        </a:accent5>
        <a:accent6>
          <a:srgbClr val="5F6524"/>
        </a:accent6>
        <a:hlink>
          <a:srgbClr val="ADBBAD"/>
        </a:hlink>
        <a:folHlink>
          <a:srgbClr val="462900"/>
        </a:folHlink>
      </a:clrScheme>
      <a:clrMap bg1="lt1" tx1="dk1" bg2="lt2" tx2="dk2" accent1="accent1" accent2="accent2" accent3="accent3" accent4="accent4" accent5="accent5" accent6="accent6" hlink="hlink" folHlink="folHlink"/>
    </a:extraClrScheme>
    <a:extraClrScheme>
      <a:clrScheme name="4_pyramis_external_printed_presentation_template 7">
        <a:dk1>
          <a:srgbClr val="19252F"/>
        </a:dk1>
        <a:lt1>
          <a:srgbClr val="FFFFFF"/>
        </a:lt1>
        <a:dk2>
          <a:srgbClr val="B19401"/>
        </a:dk2>
        <a:lt2>
          <a:srgbClr val="DCDCCE"/>
        </a:lt2>
        <a:accent1>
          <a:srgbClr val="BDD096"/>
        </a:accent1>
        <a:accent2>
          <a:srgbClr val="6A7029"/>
        </a:accent2>
        <a:accent3>
          <a:srgbClr val="FFFFFF"/>
        </a:accent3>
        <a:accent4>
          <a:srgbClr val="141E27"/>
        </a:accent4>
        <a:accent5>
          <a:srgbClr val="DBE4C9"/>
        </a:accent5>
        <a:accent6>
          <a:srgbClr val="5F6524"/>
        </a:accent6>
        <a:hlink>
          <a:srgbClr val="AAC3B4"/>
        </a:hlink>
        <a:folHlink>
          <a:srgbClr val="462900"/>
        </a:folHlink>
      </a:clrScheme>
      <a:clrMap bg1="lt1" tx1="dk1" bg2="lt2" tx2="dk2" accent1="accent1" accent2="accent2" accent3="accent3" accent4="accent4" accent5="accent5" accent6="accent6" hlink="hlink" folHlink="folHlink"/>
    </a:extraClrScheme>
    <a:extraClrScheme>
      <a:clrScheme name="4_pyramis_external_printed_presentation_template 8">
        <a:dk1>
          <a:srgbClr val="1A2732"/>
        </a:dk1>
        <a:lt1>
          <a:srgbClr val="FFFFFF"/>
        </a:lt1>
        <a:dk2>
          <a:srgbClr val="203731"/>
        </a:dk2>
        <a:lt2>
          <a:srgbClr val="A4AEB5"/>
        </a:lt2>
        <a:accent1>
          <a:srgbClr val="51626F"/>
        </a:accent1>
        <a:accent2>
          <a:srgbClr val="3E4519"/>
        </a:accent2>
        <a:accent3>
          <a:srgbClr val="FFFFFF"/>
        </a:accent3>
        <a:accent4>
          <a:srgbClr val="142029"/>
        </a:accent4>
        <a:accent5>
          <a:srgbClr val="B3B7BB"/>
        </a:accent5>
        <a:accent6>
          <a:srgbClr val="373E16"/>
        </a:accent6>
        <a:hlink>
          <a:srgbClr val="ABC785"/>
        </a:hlink>
        <a:folHlink>
          <a:srgbClr val="1A2732"/>
        </a:folHlink>
      </a:clrScheme>
      <a:clrMap bg1="lt1" tx1="dk1" bg2="lt2" tx2="dk2" accent1="accent1" accent2="accent2" accent3="accent3" accent4="accent4" accent5="accent5" accent6="accent6" hlink="hlink" folHlink="folHlink"/>
    </a:extraClrScheme>
    <a:extraClrScheme>
      <a:clrScheme name="4_pyramis_external_printed_presentation_template 9">
        <a:dk1>
          <a:srgbClr val="1A2732"/>
        </a:dk1>
        <a:lt1>
          <a:srgbClr val="FFFFFF"/>
        </a:lt1>
        <a:dk2>
          <a:srgbClr val="203731"/>
        </a:dk2>
        <a:lt2>
          <a:srgbClr val="A7B8B4"/>
        </a:lt2>
        <a:accent1>
          <a:srgbClr val="51626F"/>
        </a:accent1>
        <a:accent2>
          <a:srgbClr val="3E4519"/>
        </a:accent2>
        <a:accent3>
          <a:srgbClr val="FFFFFF"/>
        </a:accent3>
        <a:accent4>
          <a:srgbClr val="142029"/>
        </a:accent4>
        <a:accent5>
          <a:srgbClr val="B3B7BB"/>
        </a:accent5>
        <a:accent6>
          <a:srgbClr val="373E16"/>
        </a:accent6>
        <a:hlink>
          <a:srgbClr val="ABC785"/>
        </a:hlink>
        <a:folHlink>
          <a:srgbClr val="1A2732"/>
        </a:folHlink>
      </a:clrScheme>
      <a:clrMap bg1="lt1" tx1="dk1" bg2="lt2" tx2="dk2" accent1="accent1" accent2="accent2" accent3="accent3" accent4="accent4" accent5="accent5" accent6="accent6" hlink="hlink" folHlink="folHlink"/>
    </a:extraClrScheme>
    <a:extraClrScheme>
      <a:clrScheme name="4_pyramis_external_printed_presentation_template 10">
        <a:dk1>
          <a:srgbClr val="1A2732"/>
        </a:dk1>
        <a:lt1>
          <a:srgbClr val="FFFFFF"/>
        </a:lt1>
        <a:dk2>
          <a:srgbClr val="203731"/>
        </a:dk2>
        <a:lt2>
          <a:srgbClr val="A7B8B4"/>
        </a:lt2>
        <a:accent1>
          <a:srgbClr val="51626F"/>
        </a:accent1>
        <a:accent2>
          <a:srgbClr val="3E4519"/>
        </a:accent2>
        <a:accent3>
          <a:srgbClr val="FFFFFF"/>
        </a:accent3>
        <a:accent4>
          <a:srgbClr val="142029"/>
        </a:accent4>
        <a:accent5>
          <a:srgbClr val="B3B7BB"/>
        </a:accent5>
        <a:accent6>
          <a:srgbClr val="373E16"/>
        </a:accent6>
        <a:hlink>
          <a:srgbClr val="ABC785"/>
        </a:hlink>
        <a:folHlink>
          <a:srgbClr val="857363"/>
        </a:folHlink>
      </a:clrScheme>
      <a:clrMap bg1="lt1" tx1="dk1" bg2="lt2" tx2="dk2" accent1="accent1" accent2="accent2" accent3="accent3" accent4="accent4" accent5="accent5" accent6="accent6" hlink="hlink" folHlink="folHlink"/>
    </a:extraClrScheme>
    <a:extraClrScheme>
      <a:clrScheme name="4_pyramis_external_printed_presentation_template 11">
        <a:dk1>
          <a:srgbClr val="1A2732"/>
        </a:dk1>
        <a:lt1>
          <a:srgbClr val="FFFFFF"/>
        </a:lt1>
        <a:dk2>
          <a:srgbClr val="203731"/>
        </a:dk2>
        <a:lt2>
          <a:srgbClr val="A4AEB5"/>
        </a:lt2>
        <a:accent1>
          <a:srgbClr val="51626F"/>
        </a:accent1>
        <a:accent2>
          <a:srgbClr val="3E4519"/>
        </a:accent2>
        <a:accent3>
          <a:srgbClr val="FFFFFF"/>
        </a:accent3>
        <a:accent4>
          <a:srgbClr val="142029"/>
        </a:accent4>
        <a:accent5>
          <a:srgbClr val="B3B7BB"/>
        </a:accent5>
        <a:accent6>
          <a:srgbClr val="373E16"/>
        </a:accent6>
        <a:hlink>
          <a:srgbClr val="ABC785"/>
        </a:hlink>
        <a:folHlink>
          <a:srgbClr val="857363"/>
        </a:folHlink>
      </a:clrScheme>
      <a:clrMap bg1="lt1" tx1="dk1" bg2="lt2" tx2="dk2" accent1="accent1" accent2="accent2" accent3="accent3" accent4="accent4" accent5="accent5" accent6="accent6" hlink="hlink" folHlink="folHlink"/>
    </a:extraClrScheme>
    <a:extraClrScheme>
      <a:clrScheme name="4_pyramis_external_printed_presentation_template 12">
        <a:dk1>
          <a:srgbClr val="172934"/>
        </a:dk1>
        <a:lt1>
          <a:srgbClr val="FFFFFF"/>
        </a:lt1>
        <a:dk2>
          <a:srgbClr val="203731"/>
        </a:dk2>
        <a:lt2>
          <a:srgbClr val="A4AEB5"/>
        </a:lt2>
        <a:accent1>
          <a:srgbClr val="51626F"/>
        </a:accent1>
        <a:accent2>
          <a:srgbClr val="3E4519"/>
        </a:accent2>
        <a:accent3>
          <a:srgbClr val="FFFFFF"/>
        </a:accent3>
        <a:accent4>
          <a:srgbClr val="12212B"/>
        </a:accent4>
        <a:accent5>
          <a:srgbClr val="B3B7BB"/>
        </a:accent5>
        <a:accent6>
          <a:srgbClr val="373E16"/>
        </a:accent6>
        <a:hlink>
          <a:srgbClr val="ABC785"/>
        </a:hlink>
        <a:folHlink>
          <a:srgbClr val="857363"/>
        </a:folHlink>
      </a:clrScheme>
      <a:clrMap bg1="lt1" tx1="dk1" bg2="lt2" tx2="dk2" accent1="accent1" accent2="accent2" accent3="accent3" accent4="accent4" accent5="accent5" accent6="accent6" hlink="hlink" folHlink="folHlink"/>
    </a:extraClrScheme>
    <a:extraClrScheme>
      <a:clrScheme name="4_pyramis_external_printed_presentation_template 13">
        <a:dk1>
          <a:srgbClr val="172934"/>
        </a:dk1>
        <a:lt1>
          <a:srgbClr val="FFFFFF"/>
        </a:lt1>
        <a:dk2>
          <a:srgbClr val="203731"/>
        </a:dk2>
        <a:lt2>
          <a:srgbClr val="A4AEB5"/>
        </a:lt2>
        <a:accent1>
          <a:srgbClr val="51626F"/>
        </a:accent1>
        <a:accent2>
          <a:srgbClr val="3E4519"/>
        </a:accent2>
        <a:accent3>
          <a:srgbClr val="FFFFFF"/>
        </a:accent3>
        <a:accent4>
          <a:srgbClr val="12212B"/>
        </a:accent4>
        <a:accent5>
          <a:srgbClr val="B3B7BB"/>
        </a:accent5>
        <a:accent6>
          <a:srgbClr val="373E16"/>
        </a:accent6>
        <a:hlink>
          <a:srgbClr val="B4CC95"/>
        </a:hlink>
        <a:folHlink>
          <a:srgbClr val="857363"/>
        </a:folHlink>
      </a:clrScheme>
      <a:clrMap bg1="lt1" tx1="dk1" bg2="lt2" tx2="dk2" accent1="accent1" accent2="accent2" accent3="accent3" accent4="accent4" accent5="accent5" accent6="accent6" hlink="hlink" folHlink="folHlink"/>
    </a:extraClrScheme>
    <a:extraClrScheme>
      <a:clrScheme name="4_pyramis_external_printed_presentation_template 14">
        <a:dk1>
          <a:srgbClr val="172934"/>
        </a:dk1>
        <a:lt1>
          <a:srgbClr val="FFFFFF"/>
        </a:lt1>
        <a:dk2>
          <a:srgbClr val="203731"/>
        </a:dk2>
        <a:lt2>
          <a:srgbClr val="A4AEB5"/>
        </a:lt2>
        <a:accent1>
          <a:srgbClr val="4C5F6C"/>
        </a:accent1>
        <a:accent2>
          <a:srgbClr val="3E4519"/>
        </a:accent2>
        <a:accent3>
          <a:srgbClr val="FFFFFF"/>
        </a:accent3>
        <a:accent4>
          <a:srgbClr val="12212B"/>
        </a:accent4>
        <a:accent5>
          <a:srgbClr val="B2B6BA"/>
        </a:accent5>
        <a:accent6>
          <a:srgbClr val="373E16"/>
        </a:accent6>
        <a:hlink>
          <a:srgbClr val="B4CC95"/>
        </a:hlink>
        <a:folHlink>
          <a:srgbClr val="857363"/>
        </a:folHlink>
      </a:clrScheme>
      <a:clrMap bg1="lt1" tx1="dk1" bg2="lt2" tx2="dk2" accent1="accent1" accent2="accent2" accent3="accent3" accent4="accent4" accent5="accent5" accent6="accent6" hlink="hlink" folHlink="folHlink"/>
    </a:extraClrScheme>
    <a:extraClrScheme>
      <a:clrScheme name="4_pyramis_external_printed_presentation_template 15">
        <a:dk1>
          <a:srgbClr val="172934"/>
        </a:dk1>
        <a:lt1>
          <a:srgbClr val="FFFFFF"/>
        </a:lt1>
        <a:dk2>
          <a:srgbClr val="203731"/>
        </a:dk2>
        <a:lt2>
          <a:srgbClr val="5D87A1"/>
        </a:lt2>
        <a:accent1>
          <a:srgbClr val="4C5F6C"/>
        </a:accent1>
        <a:accent2>
          <a:srgbClr val="3E4519"/>
        </a:accent2>
        <a:accent3>
          <a:srgbClr val="FFFFFF"/>
        </a:accent3>
        <a:accent4>
          <a:srgbClr val="12212B"/>
        </a:accent4>
        <a:accent5>
          <a:srgbClr val="B2B6BA"/>
        </a:accent5>
        <a:accent6>
          <a:srgbClr val="373E16"/>
        </a:accent6>
        <a:hlink>
          <a:srgbClr val="B4CC95"/>
        </a:hlink>
        <a:folHlink>
          <a:srgbClr val="857363"/>
        </a:folHlink>
      </a:clrScheme>
      <a:clrMap bg1="lt1" tx1="dk1" bg2="lt2" tx2="dk2" accent1="accent1" accent2="accent2" accent3="accent3" accent4="accent4" accent5="accent5" accent6="accent6" hlink="hlink" folHlink="folHlink"/>
    </a:extraClrScheme>
    <a:extraClrScheme>
      <a:clrScheme name="4_pyramis_external_printed_presentation_template 16">
        <a:dk1>
          <a:srgbClr val="172934"/>
        </a:dk1>
        <a:lt1>
          <a:srgbClr val="FFFFFF"/>
        </a:lt1>
        <a:dk2>
          <a:srgbClr val="172934"/>
        </a:dk2>
        <a:lt2>
          <a:srgbClr val="5D87A1"/>
        </a:lt2>
        <a:accent1>
          <a:srgbClr val="4C5F6C"/>
        </a:accent1>
        <a:accent2>
          <a:srgbClr val="3E4519"/>
        </a:accent2>
        <a:accent3>
          <a:srgbClr val="FFFFFF"/>
        </a:accent3>
        <a:accent4>
          <a:srgbClr val="12212B"/>
        </a:accent4>
        <a:accent5>
          <a:srgbClr val="B2B6BA"/>
        </a:accent5>
        <a:accent6>
          <a:srgbClr val="373E16"/>
        </a:accent6>
        <a:hlink>
          <a:srgbClr val="B4CC95"/>
        </a:hlink>
        <a:folHlink>
          <a:srgbClr val="857363"/>
        </a:folHlink>
      </a:clrScheme>
      <a:clrMap bg1="lt1" tx1="dk1" bg2="lt2" tx2="dk2" accent1="accent1" accent2="accent2" accent3="accent3" accent4="accent4" accent5="accent5" accent6="accent6" hlink="hlink" folHlink="folHlink"/>
    </a:extraClrScheme>
  </a:extraClrSchemeLst>
  <a:custClrLst>
    <a:custClr name="377-100%">
      <a:srgbClr val="7A9A3D"/>
    </a:custClr>
    <a:custClr name="7689-100%">
      <a:srgbClr val="298FC2"/>
    </a:custClr>
    <a:custClr name="7708-100%">
      <a:srgbClr val="004F6B"/>
    </a:custClr>
    <a:custClr name="5503-100%">
      <a:srgbClr val="8FB6BB"/>
    </a:custClr>
    <a:custClr name="7544-100%">
      <a:srgbClr val="768692"/>
    </a:custClr>
    <a:custClr name="7739">
      <a:srgbClr val="368727"/>
    </a:custClr>
    <a:custClr name="639-100%">
      <a:srgbClr val="00A3D4"/>
    </a:custClr>
    <a:custClr name="3285-100%">
      <a:srgbClr val="009681"/>
    </a:custClr>
    <a:custClr name="432-100%">
      <a:srgbClr val="333F48"/>
    </a:custClr>
    <a:custClr name="Cool gray-100%">
      <a:srgbClr val="75787B"/>
    </a:custClr>
    <a:custClr name="377-80%">
      <a:srgbClr val="95AE3C"/>
    </a:custClr>
    <a:custClr name="7689-80%">
      <a:srgbClr val="54A5CE"/>
    </a:custClr>
    <a:custClr name="7708-80%">
      <a:srgbClr val="006682"/>
    </a:custClr>
    <a:custClr name="5503-80%">
      <a:srgbClr val="9FC9CF"/>
    </a:custClr>
    <a:custClr name="7544-80%">
      <a:srgbClr val="919EA8"/>
    </a:custClr>
    <a:custClr name="7739-80%">
      <a:srgbClr val="609F52"/>
    </a:custClr>
    <a:custClr name="639-80%">
      <a:srgbClr val="00AFDD"/>
    </a:custClr>
    <a:custClr name="3285-80%">
      <a:srgbClr val="33AB9A"/>
    </a:custClr>
    <a:custClr name="432-80%">
      <a:srgbClr val="5D656D"/>
    </a:custClr>
    <a:custClr name="Cool gray-80%">
      <a:srgbClr val="919395"/>
    </a:custClr>
    <a:custClr name="377-60%">
      <a:srgbClr val="AFC267"/>
    </a:custClr>
    <a:custClr name="7689-60%">
      <a:srgbClr val="7FBCDA"/>
    </a:custClr>
    <a:custClr name="7708-60%">
      <a:srgbClr val="3F829C"/>
    </a:custClr>
    <a:custClr name="5503-60%">
      <a:srgbClr val="B5D4D9"/>
    </a:custClr>
    <a:custClr name="7544-60%">
      <a:srgbClr val="ADB6BE"/>
    </a:custClr>
    <a:custClr name="7739-60%">
      <a:srgbClr val="87B77D"/>
    </a:custClr>
    <a:custClr name="639-60%">
      <a:srgbClr val="4ABFE3"/>
    </a:custClr>
    <a:custClr name="3285-60%">
      <a:srgbClr val="66C0B3"/>
    </a:custClr>
    <a:custClr name="432-60%">
      <a:srgbClr val="858C91"/>
    </a:custClr>
    <a:custClr name="Cool gray-60%">
      <a:srgbClr val="ADAEB0"/>
    </a:custClr>
    <a:custClr name="377-40%">
      <a:srgbClr val="CBD799"/>
    </a:custClr>
    <a:custClr name="7689-40%">
      <a:srgbClr val="A9D2E7"/>
    </a:custClr>
    <a:custClr name="7708-40%">
      <a:srgbClr val="77A3B8"/>
    </a:custClr>
    <a:custClr name="5503-40%">
      <a:srgbClr val="CAE0E3"/>
    </a:custClr>
    <a:custClr name="7544-40%">
      <a:srgbClr val="C8CFD3"/>
    </a:custClr>
    <a:custClr name="7739-40%">
      <a:srgbClr val="AFCFA9"/>
    </a:custClr>
    <a:custClr name="639-40%">
      <a:srgbClr val="8DD1EB"/>
    </a:custClr>
    <a:custClr name="3285-40%">
      <a:srgbClr val="99D5CC"/>
    </a:custClr>
    <a:custClr name="432-40%">
      <a:srgbClr val="ADB2B6"/>
    </a:custClr>
    <a:custClr name="Cool gray-40%">
      <a:srgbClr val="C8C9C9"/>
    </a:custClr>
  </a:custClrLst>
  <a:extLst>
    <a:ext uri="{05A4C25C-085E-4340-85A3-A5531E510DB2}">
      <thm15:themeFamily xmlns:thm15="http://schemas.microsoft.com/office/thememl/2012/main" name="Presentation2" id="{93025DBD-CD3D-484C-AC19-684C0F7405FE}" vid="{43C5B50D-CDE1-4E14-9034-0C93FE7A5230}"/>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eReviewNumber xmlns="bbd28629-b46d-4be5-9ef2-861c86f0ae3a" xsi:nil="true"/>
    <ExpDate xmlns="bbd28629-b46d-4be5-9ef2-861c86f0ae3a" xsi:nil="true"/>
    <TaxCatchAll xmlns="a322e5c3-9b88-43fb-a179-050b616f6db2" xsi:nil="true"/>
    <lcf76f155ced4ddcb4097134ff3c332f xmlns="bbd28629-b46d-4be5-9ef2-861c86f0ae3a">
      <Terms xmlns="http://schemas.microsoft.com/office/infopath/2007/PartnerControls"/>
    </lcf76f155ced4ddcb4097134ff3c332f>
    <SharedWithUsers xmlns="a322e5c3-9b88-43fb-a179-050b616f6db2">
      <UserInfo>
        <DisplayName>Rota, Doreen</DisplayName>
        <AccountId>26883</AccountId>
        <AccountType/>
      </UserInfo>
    </SharedWithUser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F652B5B699DD354989E8EA45C90B1855" ma:contentTypeVersion="18" ma:contentTypeDescription="Create a new document." ma:contentTypeScope="" ma:versionID="14e7c3e43c36cc9b31c1de33fbd98053">
  <xsd:schema xmlns:xsd="http://www.w3.org/2001/XMLSchema" xmlns:xs="http://www.w3.org/2001/XMLSchema" xmlns:p="http://schemas.microsoft.com/office/2006/metadata/properties" xmlns:ns2="bbd28629-b46d-4be5-9ef2-861c86f0ae3a" xmlns:ns3="a322e5c3-9b88-43fb-a179-050b616f6db2" targetNamespace="http://schemas.microsoft.com/office/2006/metadata/properties" ma:root="true" ma:fieldsID="4a98eec22f8e96f714cbd4abeb2b4143" ns2:_="" ns3:_="">
    <xsd:import namespace="bbd28629-b46d-4be5-9ef2-861c86f0ae3a"/>
    <xsd:import namespace="a322e5c3-9b88-43fb-a179-050b616f6db2"/>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ServiceAutoTags" minOccurs="0"/>
                <xsd:element ref="ns2:MediaServiceOCR" minOccurs="0"/>
                <xsd:element ref="ns2:MediaServiceGenerationTime" minOccurs="0"/>
                <xsd:element ref="ns2:MediaServiceEventHashCode" minOccurs="0"/>
                <xsd:element ref="ns2:MediaServiceAutoKeyPoints" minOccurs="0"/>
                <xsd:element ref="ns2:MediaServiceKeyPoints" minOccurs="0"/>
                <xsd:element ref="ns3:SharedWithUsers" minOccurs="0"/>
                <xsd:element ref="ns3:SharedWithDetails" minOccurs="0"/>
                <xsd:element ref="ns2:eReviewNumber" minOccurs="0"/>
                <xsd:element ref="ns2:MediaLengthInSeconds" minOccurs="0"/>
                <xsd:element ref="ns2:ExpDate" minOccurs="0"/>
                <xsd:element ref="ns2:lcf76f155ced4ddcb4097134ff3c332f" minOccurs="0"/>
                <xsd:element ref="ns3:TaxCatchAll" minOccurs="0"/>
                <xsd:element ref="ns2: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bbd28629-b46d-4be5-9ef2-861c86f0ae3a"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Tags" ma:internalName="MediaServiceAutoTags" ma:readOnly="true">
      <xsd:simpleType>
        <xsd:restriction base="dms:Text"/>
      </xsd:simpleType>
    </xsd:element>
    <xsd:element name="MediaServiceOCR" ma:index="12" nillable="true" ma:displayName="Extracted Text" ma:internalName="MediaServiceOCR" ma:readOnly="true">
      <xsd:simpleType>
        <xsd:restriction base="dms:Note">
          <xsd:maxLength value="255"/>
        </xsd:restriction>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ServiceAutoKeyPoints" ma:index="15" nillable="true" ma:displayName="MediaServiceAutoKeyPoints" ma:hidden="true" ma:internalName="MediaServiceAutoKeyPoints" ma:readOnly="true">
      <xsd:simpleType>
        <xsd:restriction base="dms:Note"/>
      </xsd:simpleType>
    </xsd:element>
    <xsd:element name="MediaServiceKeyPoints" ma:index="16" nillable="true" ma:displayName="KeyPoints" ma:internalName="MediaServiceKeyPoints" ma:readOnly="true">
      <xsd:simpleType>
        <xsd:restriction base="dms:Note">
          <xsd:maxLength value="255"/>
        </xsd:restriction>
      </xsd:simpleType>
    </xsd:element>
    <xsd:element name="eReviewNumber" ma:index="19" nillable="true" ma:displayName="eReview Number" ma:format="Dropdown" ma:internalName="eReviewNumber">
      <xsd:simpleType>
        <xsd:restriction base="dms:Text">
          <xsd:maxLength value="255"/>
        </xsd:restriction>
      </xsd:simpleType>
    </xsd:element>
    <xsd:element name="MediaLengthInSeconds" ma:index="20" nillable="true" ma:displayName="Length (seconds)" ma:internalName="MediaLengthInSeconds" ma:readOnly="true">
      <xsd:simpleType>
        <xsd:restriction base="dms:Unknown"/>
      </xsd:simpleType>
    </xsd:element>
    <xsd:element name="ExpDate" ma:index="21" nillable="true" ma:displayName="Exp Date" ma:format="DateOnly" ma:internalName="ExpDate">
      <xsd:simpleType>
        <xsd:restriction base="dms:DateTime"/>
      </xsd:simpleType>
    </xsd:element>
    <xsd:element name="lcf76f155ced4ddcb4097134ff3c332f" ma:index="23" nillable="true" ma:taxonomy="true" ma:internalName="lcf76f155ced4ddcb4097134ff3c332f" ma:taxonomyFieldName="MediaServiceImageTags" ma:displayName="Image Tags" ma:readOnly="false" ma:fieldId="{5cf76f15-5ced-4ddc-b409-7134ff3c332f}" ma:taxonomyMulti="true" ma:sspId="da5aa731-3981-4550-91eb-7c8270028580"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5" nillable="true" ma:displayName="MediaServiceObjectDetectorVersions"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a322e5c3-9b88-43fb-a179-050b616f6db2" elementFormDefault="qualified">
    <xsd:import namespace="http://schemas.microsoft.com/office/2006/documentManagement/types"/>
    <xsd:import namespace="http://schemas.microsoft.com/office/infopath/2007/PartnerControls"/>
    <xsd:element name="SharedWithUsers" ma:index="17"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8" nillable="true" ma:displayName="Shared With Details" ma:internalName="SharedWithDetails" ma:readOnly="true">
      <xsd:simpleType>
        <xsd:restriction base="dms:Note">
          <xsd:maxLength value="255"/>
        </xsd:restriction>
      </xsd:simpleType>
    </xsd:element>
    <xsd:element name="TaxCatchAll" ma:index="24" nillable="true" ma:displayName="Taxonomy Catch All Column" ma:hidden="true" ma:list="{1f6e3d7c-10f0-4292-9dc6-96cbb7f0a89b}" ma:internalName="TaxCatchAll" ma:showField="CatchAllData" ma:web="a322e5c3-9b88-43fb-a179-050b616f6db2">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415D2F4A-E53C-43DF-ACEB-08A7DEAC5738}">
  <ds:schemaRefs>
    <ds:schemaRef ds:uri="http://purl.org/dc/dcmitype/"/>
    <ds:schemaRef ds:uri="http://schemas.microsoft.com/office/2006/documentManagement/types"/>
    <ds:schemaRef ds:uri="http://purl.org/dc/elements/1.1/"/>
    <ds:schemaRef ds:uri="http://schemas.microsoft.com/office/2006/metadata/properties"/>
    <ds:schemaRef ds:uri="a322e5c3-9b88-43fb-a179-050b616f6db2"/>
    <ds:schemaRef ds:uri="bbd28629-b46d-4be5-9ef2-861c86f0ae3a"/>
    <ds:schemaRef ds:uri="http://purl.org/dc/terms/"/>
    <ds:schemaRef ds:uri="http://schemas.openxmlformats.org/package/2006/metadata/core-properties"/>
    <ds:schemaRef ds:uri="http://schemas.microsoft.com/office/infopath/2007/PartnerControls"/>
    <ds:schemaRef ds:uri="http://www.w3.org/XML/1998/namespace"/>
  </ds:schemaRefs>
</ds:datastoreItem>
</file>

<file path=customXml/itemProps2.xml><?xml version="1.0" encoding="utf-8"?>
<ds:datastoreItem xmlns:ds="http://schemas.openxmlformats.org/officeDocument/2006/customXml" ds:itemID="{962B3214-B866-4ACC-9E82-C65B603AC999}">
  <ds:schemaRefs>
    <ds:schemaRef ds:uri="http://schemas.microsoft.com/sharepoint/v3/contenttype/forms"/>
  </ds:schemaRefs>
</ds:datastoreItem>
</file>

<file path=customXml/itemProps3.xml><?xml version="1.0" encoding="utf-8"?>
<ds:datastoreItem xmlns:ds="http://schemas.openxmlformats.org/officeDocument/2006/customXml" ds:itemID="{BC8B9F2D-24F0-40DB-8372-951F2AC15435}">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bbd28629-b46d-4be5-9ef2-861c86f0ae3a"/>
    <ds:schemaRef ds:uri="a322e5c3-9b88-43fb-a179-050b616f6db2"/>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Fidelity Template</Template>
  <TotalTime>5981</TotalTime>
  <Words>2346</Words>
  <Application>Microsoft Office PowerPoint</Application>
  <PresentationFormat>Widescreen</PresentationFormat>
  <Paragraphs>342</Paragraphs>
  <Slides>25</Slides>
  <Notes>21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25</vt:i4>
      </vt:variant>
    </vt:vector>
  </HeadingPairs>
  <TitlesOfParts>
    <vt:vector size="31" baseType="lpstr">
      <vt:lpstr>ＭＳ Ｐゴシック</vt:lpstr>
      <vt:lpstr>Arial</vt:lpstr>
      <vt:lpstr>Segoe UI</vt:lpstr>
      <vt:lpstr>Symbol</vt:lpstr>
      <vt:lpstr>Wingdings</vt:lpstr>
      <vt:lpstr>1_FI_External_Print_Presentation_4x3</vt:lpstr>
      <vt:lpstr>Organic Growth</vt:lpstr>
      <vt:lpstr>Recap: Exploring levers of growth A framework</vt:lpstr>
      <vt:lpstr>What is organic growth?</vt:lpstr>
      <vt:lpstr>Why organic growth matters</vt:lpstr>
      <vt:lpstr>External growth drivers Clients’ needs and their product needs have evolved</vt:lpstr>
      <vt:lpstr>Internal growth drivers</vt:lpstr>
      <vt:lpstr>Exploring opportunities for organic growth A framework</vt:lpstr>
      <vt:lpstr>Uncover more prospects</vt:lpstr>
      <vt:lpstr>Client acquisition is an omni channel game</vt:lpstr>
      <vt:lpstr>Networking</vt:lpstr>
      <vt:lpstr>Grow your business through client referrals</vt:lpstr>
      <vt:lpstr>Identify your potential COIs</vt:lpstr>
      <vt:lpstr>Table discussion questions</vt:lpstr>
      <vt:lpstr>Expand client relationships</vt:lpstr>
      <vt:lpstr>Deepen relationships with your existing clients with a more personalized approach</vt:lpstr>
      <vt:lpstr>Competition to differentiate service offering is intensifying</vt:lpstr>
      <vt:lpstr>Broaden your investment capabilities</vt:lpstr>
      <vt:lpstr>Table discussion questions</vt:lpstr>
      <vt:lpstr>Scale &amp; optimize your business</vt:lpstr>
      <vt:lpstr>Scale &amp; optimize</vt:lpstr>
      <vt:lpstr>Gain traction with GrowthTech Automate how you execute, optimize and track business development initiatives, deepen client relationships and capture 360-degree customer data for actionable insights​</vt:lpstr>
      <vt:lpstr>Table discussion questions</vt:lpstr>
      <vt:lpstr>PowerPoint Presentation</vt:lpstr>
      <vt:lpstr>Important Information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Organic Growth</dc:title>
  <dc:creator>Choulas, Patrick</dc:creator>
  <cp:keywords>2;#Prospect</cp:keywords>
  <cp:lastModifiedBy>Choulas, Patrick</cp:lastModifiedBy>
  <cp:revision>7</cp:revision>
  <cp:lastPrinted>2016-03-01T21:49:46Z</cp:lastPrinted>
  <dcterms:created xsi:type="dcterms:W3CDTF">2024-11-01T15:35:36Z</dcterms:created>
  <dcterms:modified xsi:type="dcterms:W3CDTF">2024-11-06T16:32:04Z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PreviewStatus">
    <vt:lpwstr>Preview Created</vt:lpwstr>
  </property>
  <property fmtid="{D5CDD505-2E9C-101B-9397-08002B2CF9AE}" pid="3" name="UpdateSource">
    <vt:lpwstr>0</vt:lpwstr>
  </property>
  <property fmtid="{D5CDD505-2E9C-101B-9397-08002B2CF9AE}" pid="4" name="Job Number">
    <vt:lpwstr>201007-7986</vt:lpwstr>
  </property>
  <property fmtid="{D5CDD505-2E9C-101B-9397-08002B2CF9AE}" pid="5" name="ContentType">
    <vt:lpwstr>PowerPoint Document</vt:lpwstr>
  </property>
  <property fmtid="{D5CDD505-2E9C-101B-9397-08002B2CF9AE}" pid="6" name="Categories0">
    <vt:lpwstr>13;#|#!Standard Discipline Presentations!#|;#18;#|#!Standard Discipline Presentations!#||#!Pyramis Firm Level!#|;#1;#|#!_internal!#|</vt:lpwstr>
  </property>
  <property fmtid="{D5CDD505-2E9C-101B-9397-08002B2CF9AE}" pid="7" name="Expiration Date0">
    <vt:lpwstr>2010-10-31T00:00:00Z</vt:lpwstr>
  </property>
  <property fmtid="{D5CDD505-2E9C-101B-9397-08002B2CF9AE}" pid="8" name="ContentFileType">
    <vt:lpwstr>Content File</vt:lpwstr>
  </property>
  <property fmtid="{D5CDD505-2E9C-101B-9397-08002B2CF9AE}" pid="9" name="Status">
    <vt:lpwstr>Q2</vt:lpwstr>
  </property>
  <property fmtid="{D5CDD505-2E9C-101B-9397-08002B2CF9AE}" pid="10" name="PreviewPrefix">
    <vt:lpwstr>https://pyramis.xidocs.net/Content/contentpreview/standard discipline presentations/pyramis firm level/Pyramis Overview_1_256_320X240.jpg</vt:lpwstr>
  </property>
  <property fmtid="{D5CDD505-2E9C-101B-9397-08002B2CF9AE}" pid="11" name="LibraryContentId">
    <vt:lpwstr>1249</vt:lpwstr>
  </property>
  <property fmtid="{D5CDD505-2E9C-101B-9397-08002B2CF9AE}" pid="12" name="Content Owner0">
    <vt:lpwstr/>
  </property>
  <property fmtid="{D5CDD505-2E9C-101B-9397-08002B2CF9AE}" pid="13" name="_NewReviewCycle">
    <vt:lpwstr/>
  </property>
  <property fmtid="{D5CDD505-2E9C-101B-9397-08002B2CF9AE}" pid="14" name="ContentTypeId">
    <vt:lpwstr>0x010100F652B5B699DD354989E8EA45C90B1855</vt:lpwstr>
  </property>
  <property fmtid="{D5CDD505-2E9C-101B-9397-08002B2CF9AE}" pid="15" name="ArticulateGUID">
    <vt:lpwstr>CBEC8BA9-8E2C-4F43-8280-85EB8683F35C</vt:lpwstr>
  </property>
  <property fmtid="{D5CDD505-2E9C-101B-9397-08002B2CF9AE}" pid="16" name="ArticulatePath">
    <vt:lpwstr>https://brightcarbon.sharepoint.com/sites/Intranet/Projects/EFGH/Fidelity/Templates &amp; Toolkit/FCCS_Onscreen_Presentation_16x9</vt:lpwstr>
  </property>
  <property fmtid="{D5CDD505-2E9C-101B-9397-08002B2CF9AE}" pid="17" name="MediaServiceImageTags">
    <vt:lpwstr/>
  </property>
</Properties>
</file>