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8"/>
  </p:sldMasterIdLst>
  <p:notesMasterIdLst>
    <p:notesMasterId r:id="rId11"/>
  </p:notesMasterIdLst>
  <p:sldIdLst>
    <p:sldId id="256" r:id="rId9"/>
    <p:sldId id="257" r:id="rId10"/>
  </p:sldIdLst>
  <p:sldSz cx="12192000" cy="6858000"/>
  <p:notesSz cx="12192000" cy="6858000"/>
  <p:custDataLst>
    <p:custData r:id="rId5"/>
    <p:custData r:id="rId3"/>
    <p:custData r:id="rId2"/>
    <p:custData r:id="rId4"/>
    <p:custData r:id="rId6"/>
    <p:custData r:id="rId1"/>
    <p:custData r:id="rId7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12B6B-0F86-4E80-B5EE-A292105D1DA6}" type="datetimeFigureOut">
              <a:rPr lang="en-US" smtClean="0"/>
              <a:t>01/31/2024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B1A83-E8D5-4125-8EDB-3B75A3B60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1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3B1A83-E8D5-4125-8EDB-3B75A3B602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372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3B1A83-E8D5-4125-8EDB-3B75A3B602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4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01/31/2024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174224" y="6295771"/>
            <a:ext cx="1399540" cy="312420"/>
          </a:xfrm>
          <a:custGeom>
            <a:avLst/>
            <a:gdLst/>
            <a:ahLst/>
            <a:cxnLst/>
            <a:rect l="l" t="t" r="r" b="b"/>
            <a:pathLst>
              <a:path w="1399540" h="312420">
                <a:moveTo>
                  <a:pt x="323977" y="177368"/>
                </a:moveTo>
                <a:lnTo>
                  <a:pt x="323392" y="143230"/>
                </a:lnTo>
                <a:lnTo>
                  <a:pt x="322135" y="137744"/>
                </a:lnTo>
                <a:lnTo>
                  <a:pt x="315861" y="110109"/>
                </a:lnTo>
                <a:lnTo>
                  <a:pt x="303491" y="83210"/>
                </a:lnTo>
                <a:lnTo>
                  <a:pt x="301764" y="79451"/>
                </a:lnTo>
                <a:lnTo>
                  <a:pt x="283730" y="54737"/>
                </a:lnTo>
                <a:lnTo>
                  <a:pt x="269087" y="41084"/>
                </a:lnTo>
                <a:lnTo>
                  <a:pt x="261340" y="33858"/>
                </a:lnTo>
                <a:lnTo>
                  <a:pt x="235788" y="17538"/>
                </a:lnTo>
                <a:lnTo>
                  <a:pt x="234315" y="16954"/>
                </a:lnTo>
                <a:lnTo>
                  <a:pt x="226618" y="13881"/>
                </a:lnTo>
                <a:lnTo>
                  <a:pt x="208267" y="6553"/>
                </a:lnTo>
                <a:lnTo>
                  <a:pt x="182448" y="1130"/>
                </a:lnTo>
                <a:lnTo>
                  <a:pt x="155181" y="0"/>
                </a:lnTo>
                <a:lnTo>
                  <a:pt x="128282" y="3162"/>
                </a:lnTo>
                <a:lnTo>
                  <a:pt x="74879" y="25158"/>
                </a:lnTo>
                <a:lnTo>
                  <a:pt x="27495" y="71310"/>
                </a:lnTo>
                <a:lnTo>
                  <a:pt x="3111" y="129781"/>
                </a:lnTo>
                <a:lnTo>
                  <a:pt x="0" y="161607"/>
                </a:lnTo>
                <a:lnTo>
                  <a:pt x="2959" y="193395"/>
                </a:lnTo>
                <a:lnTo>
                  <a:pt x="26809" y="251637"/>
                </a:lnTo>
                <a:lnTo>
                  <a:pt x="73177" y="297548"/>
                </a:lnTo>
                <a:lnTo>
                  <a:pt x="101320" y="312305"/>
                </a:lnTo>
                <a:lnTo>
                  <a:pt x="122631" y="246176"/>
                </a:lnTo>
                <a:lnTo>
                  <a:pt x="136258" y="203873"/>
                </a:lnTo>
                <a:lnTo>
                  <a:pt x="214198" y="203873"/>
                </a:lnTo>
                <a:lnTo>
                  <a:pt x="197142" y="192773"/>
                </a:lnTo>
                <a:lnTo>
                  <a:pt x="138823" y="192773"/>
                </a:lnTo>
                <a:lnTo>
                  <a:pt x="161696" y="119253"/>
                </a:lnTo>
                <a:lnTo>
                  <a:pt x="123075" y="181432"/>
                </a:lnTo>
                <a:lnTo>
                  <a:pt x="134632" y="189636"/>
                </a:lnTo>
                <a:lnTo>
                  <a:pt x="117944" y="189636"/>
                </a:lnTo>
                <a:lnTo>
                  <a:pt x="103263" y="213017"/>
                </a:lnTo>
                <a:lnTo>
                  <a:pt x="40754" y="245795"/>
                </a:lnTo>
                <a:lnTo>
                  <a:pt x="39700" y="246176"/>
                </a:lnTo>
                <a:lnTo>
                  <a:pt x="39382" y="245986"/>
                </a:lnTo>
                <a:lnTo>
                  <a:pt x="39700" y="245681"/>
                </a:lnTo>
                <a:lnTo>
                  <a:pt x="104089" y="190830"/>
                </a:lnTo>
                <a:lnTo>
                  <a:pt x="117703" y="179235"/>
                </a:lnTo>
                <a:lnTo>
                  <a:pt x="18440" y="190830"/>
                </a:lnTo>
                <a:lnTo>
                  <a:pt x="18262" y="190639"/>
                </a:lnTo>
                <a:lnTo>
                  <a:pt x="18440" y="190144"/>
                </a:lnTo>
                <a:lnTo>
                  <a:pt x="114693" y="161810"/>
                </a:lnTo>
                <a:lnTo>
                  <a:pt x="17945" y="133413"/>
                </a:lnTo>
                <a:lnTo>
                  <a:pt x="17576" y="133286"/>
                </a:lnTo>
                <a:lnTo>
                  <a:pt x="17576" y="132981"/>
                </a:lnTo>
                <a:lnTo>
                  <a:pt x="17945" y="132791"/>
                </a:lnTo>
                <a:lnTo>
                  <a:pt x="117703" y="143383"/>
                </a:lnTo>
                <a:lnTo>
                  <a:pt x="104838" y="132791"/>
                </a:lnTo>
                <a:lnTo>
                  <a:pt x="39509" y="79006"/>
                </a:lnTo>
                <a:lnTo>
                  <a:pt x="39509" y="78816"/>
                </a:lnTo>
                <a:lnTo>
                  <a:pt x="40005" y="78625"/>
                </a:lnTo>
                <a:lnTo>
                  <a:pt x="127889" y="126834"/>
                </a:lnTo>
                <a:lnTo>
                  <a:pt x="102654" y="78625"/>
                </a:lnTo>
                <a:lnTo>
                  <a:pt x="81381" y="38011"/>
                </a:lnTo>
                <a:lnTo>
                  <a:pt x="81508" y="37820"/>
                </a:lnTo>
                <a:lnTo>
                  <a:pt x="81889" y="37820"/>
                </a:lnTo>
                <a:lnTo>
                  <a:pt x="143446" y="117995"/>
                </a:lnTo>
                <a:lnTo>
                  <a:pt x="137896" y="37820"/>
                </a:lnTo>
                <a:lnTo>
                  <a:pt x="136258" y="14198"/>
                </a:lnTo>
                <a:lnTo>
                  <a:pt x="136448" y="13881"/>
                </a:lnTo>
                <a:lnTo>
                  <a:pt x="136944" y="14198"/>
                </a:lnTo>
                <a:lnTo>
                  <a:pt x="163017" y="114300"/>
                </a:lnTo>
                <a:lnTo>
                  <a:pt x="192760" y="17145"/>
                </a:lnTo>
                <a:lnTo>
                  <a:pt x="193078" y="16954"/>
                </a:lnTo>
                <a:lnTo>
                  <a:pt x="193446" y="17335"/>
                </a:lnTo>
                <a:lnTo>
                  <a:pt x="181013" y="117436"/>
                </a:lnTo>
                <a:lnTo>
                  <a:pt x="245757" y="41275"/>
                </a:lnTo>
                <a:lnTo>
                  <a:pt x="246075" y="41084"/>
                </a:lnTo>
                <a:lnTo>
                  <a:pt x="246075" y="41592"/>
                </a:lnTo>
                <a:lnTo>
                  <a:pt x="196507" y="129209"/>
                </a:lnTo>
                <a:lnTo>
                  <a:pt x="286258" y="83578"/>
                </a:lnTo>
                <a:lnTo>
                  <a:pt x="286448" y="83210"/>
                </a:lnTo>
                <a:lnTo>
                  <a:pt x="287134" y="83400"/>
                </a:lnTo>
                <a:lnTo>
                  <a:pt x="286956" y="83705"/>
                </a:lnTo>
                <a:lnTo>
                  <a:pt x="207073" y="144386"/>
                </a:lnTo>
                <a:lnTo>
                  <a:pt x="309079" y="137744"/>
                </a:lnTo>
                <a:lnTo>
                  <a:pt x="309206" y="138239"/>
                </a:lnTo>
                <a:lnTo>
                  <a:pt x="308889" y="138239"/>
                </a:lnTo>
                <a:lnTo>
                  <a:pt x="209448" y="162306"/>
                </a:lnTo>
                <a:lnTo>
                  <a:pt x="305142" y="195973"/>
                </a:lnTo>
                <a:lnTo>
                  <a:pt x="305828" y="196469"/>
                </a:lnTo>
                <a:lnTo>
                  <a:pt x="305828" y="196596"/>
                </a:lnTo>
                <a:lnTo>
                  <a:pt x="305638" y="196786"/>
                </a:lnTo>
                <a:lnTo>
                  <a:pt x="305333" y="196786"/>
                </a:lnTo>
                <a:lnTo>
                  <a:pt x="203822" y="181241"/>
                </a:lnTo>
                <a:lnTo>
                  <a:pt x="282321" y="249186"/>
                </a:lnTo>
                <a:lnTo>
                  <a:pt x="282511" y="249567"/>
                </a:lnTo>
                <a:lnTo>
                  <a:pt x="282321" y="249936"/>
                </a:lnTo>
                <a:lnTo>
                  <a:pt x="282016" y="249936"/>
                </a:lnTo>
                <a:lnTo>
                  <a:pt x="222072" y="216408"/>
                </a:lnTo>
                <a:lnTo>
                  <a:pt x="265137" y="288302"/>
                </a:lnTo>
                <a:lnTo>
                  <a:pt x="297294" y="253136"/>
                </a:lnTo>
                <a:lnTo>
                  <a:pt x="317258" y="211074"/>
                </a:lnTo>
                <a:lnTo>
                  <a:pt x="320116" y="196786"/>
                </a:lnTo>
                <a:lnTo>
                  <a:pt x="323977" y="177368"/>
                </a:lnTo>
                <a:close/>
              </a:path>
              <a:path w="1399540" h="312420">
                <a:moveTo>
                  <a:pt x="571487" y="51689"/>
                </a:moveTo>
                <a:lnTo>
                  <a:pt x="411505" y="51689"/>
                </a:lnTo>
                <a:lnTo>
                  <a:pt x="348983" y="274193"/>
                </a:lnTo>
                <a:lnTo>
                  <a:pt x="427101" y="274193"/>
                </a:lnTo>
                <a:lnTo>
                  <a:pt x="450405" y="190969"/>
                </a:lnTo>
                <a:lnTo>
                  <a:pt x="532028" y="190969"/>
                </a:lnTo>
                <a:lnTo>
                  <a:pt x="545807" y="142354"/>
                </a:lnTo>
                <a:lnTo>
                  <a:pt x="464185" y="142354"/>
                </a:lnTo>
                <a:lnTo>
                  <a:pt x="474649" y="104482"/>
                </a:lnTo>
                <a:lnTo>
                  <a:pt x="556272" y="104482"/>
                </a:lnTo>
                <a:lnTo>
                  <a:pt x="571487" y="51689"/>
                </a:lnTo>
                <a:close/>
              </a:path>
              <a:path w="1399540" h="312420">
                <a:moveTo>
                  <a:pt x="653770" y="111607"/>
                </a:moveTo>
                <a:lnTo>
                  <a:pt x="576275" y="111607"/>
                </a:lnTo>
                <a:lnTo>
                  <a:pt x="530352" y="274193"/>
                </a:lnTo>
                <a:lnTo>
                  <a:pt x="607847" y="274193"/>
                </a:lnTo>
                <a:lnTo>
                  <a:pt x="653770" y="111607"/>
                </a:lnTo>
                <a:close/>
              </a:path>
              <a:path w="1399540" h="312420">
                <a:moveTo>
                  <a:pt x="670560" y="51689"/>
                </a:moveTo>
                <a:lnTo>
                  <a:pt x="593128" y="51689"/>
                </a:lnTo>
                <a:lnTo>
                  <a:pt x="580542" y="96113"/>
                </a:lnTo>
                <a:lnTo>
                  <a:pt x="657974" y="96113"/>
                </a:lnTo>
                <a:lnTo>
                  <a:pt x="670560" y="51689"/>
                </a:lnTo>
                <a:close/>
              </a:path>
              <a:path w="1399540" h="312420">
                <a:moveTo>
                  <a:pt x="870204" y="51689"/>
                </a:moveTo>
                <a:lnTo>
                  <a:pt x="793280" y="51689"/>
                </a:lnTo>
                <a:lnTo>
                  <a:pt x="771791" y="130352"/>
                </a:lnTo>
                <a:lnTo>
                  <a:pt x="765327" y="121932"/>
                </a:lnTo>
                <a:lnTo>
                  <a:pt x="762304" y="119824"/>
                </a:lnTo>
                <a:lnTo>
                  <a:pt x="762304" y="166827"/>
                </a:lnTo>
                <a:lnTo>
                  <a:pt x="746823" y="220408"/>
                </a:lnTo>
                <a:lnTo>
                  <a:pt x="743572" y="222478"/>
                </a:lnTo>
                <a:lnTo>
                  <a:pt x="739635" y="224294"/>
                </a:lnTo>
                <a:lnTo>
                  <a:pt x="726274" y="224294"/>
                </a:lnTo>
                <a:lnTo>
                  <a:pt x="721779" y="218909"/>
                </a:lnTo>
                <a:lnTo>
                  <a:pt x="721779" y="212636"/>
                </a:lnTo>
                <a:lnTo>
                  <a:pt x="732523" y="171970"/>
                </a:lnTo>
                <a:lnTo>
                  <a:pt x="743254" y="160312"/>
                </a:lnTo>
                <a:lnTo>
                  <a:pt x="750125" y="160312"/>
                </a:lnTo>
                <a:lnTo>
                  <a:pt x="754875" y="160248"/>
                </a:lnTo>
                <a:lnTo>
                  <a:pt x="759612" y="162941"/>
                </a:lnTo>
                <a:lnTo>
                  <a:pt x="762304" y="166827"/>
                </a:lnTo>
                <a:lnTo>
                  <a:pt x="762304" y="119824"/>
                </a:lnTo>
                <a:lnTo>
                  <a:pt x="755561" y="115087"/>
                </a:lnTo>
                <a:lnTo>
                  <a:pt x="742886" y="110477"/>
                </a:lnTo>
                <a:lnTo>
                  <a:pt x="727710" y="108788"/>
                </a:lnTo>
                <a:lnTo>
                  <a:pt x="709536" y="110921"/>
                </a:lnTo>
                <a:lnTo>
                  <a:pt x="669010" y="141998"/>
                </a:lnTo>
                <a:lnTo>
                  <a:pt x="649173" y="192125"/>
                </a:lnTo>
                <a:lnTo>
                  <a:pt x="641604" y="241350"/>
                </a:lnTo>
                <a:lnTo>
                  <a:pt x="644499" y="257937"/>
                </a:lnTo>
                <a:lnTo>
                  <a:pt x="652741" y="269608"/>
                </a:lnTo>
                <a:lnTo>
                  <a:pt x="665619" y="276504"/>
                </a:lnTo>
                <a:lnTo>
                  <a:pt x="682434" y="278765"/>
                </a:lnTo>
                <a:lnTo>
                  <a:pt x="699389" y="277126"/>
                </a:lnTo>
                <a:lnTo>
                  <a:pt x="713740" y="272529"/>
                </a:lnTo>
                <a:lnTo>
                  <a:pt x="726287" y="265531"/>
                </a:lnTo>
                <a:lnTo>
                  <a:pt x="737882" y="256641"/>
                </a:lnTo>
                <a:lnTo>
                  <a:pt x="732523" y="274878"/>
                </a:lnTo>
                <a:lnTo>
                  <a:pt x="807885" y="274878"/>
                </a:lnTo>
                <a:lnTo>
                  <a:pt x="812965" y="256641"/>
                </a:lnTo>
                <a:lnTo>
                  <a:pt x="822007" y="224294"/>
                </a:lnTo>
                <a:lnTo>
                  <a:pt x="839889" y="160248"/>
                </a:lnTo>
                <a:lnTo>
                  <a:pt x="848233" y="130352"/>
                </a:lnTo>
                <a:lnTo>
                  <a:pt x="870204" y="51689"/>
                </a:lnTo>
                <a:close/>
              </a:path>
              <a:path w="1399540" h="312420">
                <a:moveTo>
                  <a:pt x="1033259" y="158534"/>
                </a:moveTo>
                <a:lnTo>
                  <a:pt x="1011872" y="118071"/>
                </a:lnTo>
                <a:lnTo>
                  <a:pt x="961517" y="108534"/>
                </a:lnTo>
                <a:lnTo>
                  <a:pt x="961517" y="151663"/>
                </a:lnTo>
                <a:lnTo>
                  <a:pt x="961517" y="163537"/>
                </a:lnTo>
                <a:lnTo>
                  <a:pt x="960335" y="168668"/>
                </a:lnTo>
                <a:lnTo>
                  <a:pt x="959459" y="171919"/>
                </a:lnTo>
                <a:lnTo>
                  <a:pt x="927950" y="171919"/>
                </a:lnTo>
                <a:lnTo>
                  <a:pt x="931545" y="161429"/>
                </a:lnTo>
                <a:lnTo>
                  <a:pt x="936078" y="154305"/>
                </a:lnTo>
                <a:lnTo>
                  <a:pt x="941603" y="150253"/>
                </a:lnTo>
                <a:lnTo>
                  <a:pt x="948194" y="148971"/>
                </a:lnTo>
                <a:lnTo>
                  <a:pt x="956157" y="148971"/>
                </a:lnTo>
                <a:lnTo>
                  <a:pt x="961517" y="151663"/>
                </a:lnTo>
                <a:lnTo>
                  <a:pt x="961517" y="108534"/>
                </a:lnTo>
                <a:lnTo>
                  <a:pt x="908545" y="116001"/>
                </a:lnTo>
                <a:lnTo>
                  <a:pt x="870966" y="142976"/>
                </a:lnTo>
                <a:lnTo>
                  <a:pt x="850861" y="184518"/>
                </a:lnTo>
                <a:lnTo>
                  <a:pt x="842759" y="228320"/>
                </a:lnTo>
                <a:lnTo>
                  <a:pt x="848995" y="254723"/>
                </a:lnTo>
                <a:lnTo>
                  <a:pt x="866127" y="270002"/>
                </a:lnTo>
                <a:lnTo>
                  <a:pt x="891794" y="277050"/>
                </a:lnTo>
                <a:lnTo>
                  <a:pt x="923594" y="278765"/>
                </a:lnTo>
                <a:lnTo>
                  <a:pt x="951699" y="275577"/>
                </a:lnTo>
                <a:lnTo>
                  <a:pt x="981494" y="265074"/>
                </a:lnTo>
                <a:lnTo>
                  <a:pt x="1006792" y="245910"/>
                </a:lnTo>
                <a:lnTo>
                  <a:pt x="1011389" y="236689"/>
                </a:lnTo>
                <a:lnTo>
                  <a:pt x="1021372" y="216687"/>
                </a:lnTo>
                <a:lnTo>
                  <a:pt x="946137" y="216687"/>
                </a:lnTo>
                <a:lnTo>
                  <a:pt x="942644" y="226479"/>
                </a:lnTo>
                <a:lnTo>
                  <a:pt x="938517" y="232613"/>
                </a:lnTo>
                <a:lnTo>
                  <a:pt x="933221" y="235788"/>
                </a:lnTo>
                <a:lnTo>
                  <a:pt x="926211" y="236689"/>
                </a:lnTo>
                <a:lnTo>
                  <a:pt x="915492" y="236689"/>
                </a:lnTo>
                <a:lnTo>
                  <a:pt x="914933" y="228371"/>
                </a:lnTo>
                <a:lnTo>
                  <a:pt x="914933" y="218186"/>
                </a:lnTo>
                <a:lnTo>
                  <a:pt x="917054" y="212178"/>
                </a:lnTo>
                <a:lnTo>
                  <a:pt x="919111" y="203555"/>
                </a:lnTo>
                <a:lnTo>
                  <a:pt x="1024915" y="203555"/>
                </a:lnTo>
                <a:lnTo>
                  <a:pt x="1027988" y="192290"/>
                </a:lnTo>
                <a:lnTo>
                  <a:pt x="1030655" y="179743"/>
                </a:lnTo>
                <a:lnTo>
                  <a:pt x="1031900" y="171919"/>
                </a:lnTo>
                <a:lnTo>
                  <a:pt x="1032548" y="167855"/>
                </a:lnTo>
                <a:lnTo>
                  <a:pt x="1033259" y="158534"/>
                </a:lnTo>
                <a:close/>
              </a:path>
              <a:path w="1399540" h="312420">
                <a:moveTo>
                  <a:pt x="1164336" y="51689"/>
                </a:moveTo>
                <a:lnTo>
                  <a:pt x="1087716" y="51689"/>
                </a:lnTo>
                <a:lnTo>
                  <a:pt x="1025652" y="274193"/>
                </a:lnTo>
                <a:lnTo>
                  <a:pt x="1102271" y="274193"/>
                </a:lnTo>
                <a:lnTo>
                  <a:pt x="1164336" y="51689"/>
                </a:lnTo>
                <a:close/>
              </a:path>
              <a:path w="1399540" h="312420">
                <a:moveTo>
                  <a:pt x="1249819" y="111607"/>
                </a:moveTo>
                <a:lnTo>
                  <a:pt x="1173175" y="111607"/>
                </a:lnTo>
                <a:lnTo>
                  <a:pt x="1127747" y="274193"/>
                </a:lnTo>
                <a:lnTo>
                  <a:pt x="1204404" y="274193"/>
                </a:lnTo>
                <a:lnTo>
                  <a:pt x="1249819" y="111607"/>
                </a:lnTo>
                <a:close/>
              </a:path>
              <a:path w="1399540" h="312420">
                <a:moveTo>
                  <a:pt x="1266431" y="51689"/>
                </a:moveTo>
                <a:lnTo>
                  <a:pt x="1189786" y="51689"/>
                </a:lnTo>
                <a:lnTo>
                  <a:pt x="1177340" y="96113"/>
                </a:lnTo>
                <a:lnTo>
                  <a:pt x="1253998" y="96113"/>
                </a:lnTo>
                <a:lnTo>
                  <a:pt x="1266431" y="51689"/>
                </a:lnTo>
                <a:close/>
              </a:path>
              <a:path w="1399540" h="312420">
                <a:moveTo>
                  <a:pt x="1399032" y="148628"/>
                </a:moveTo>
                <a:lnTo>
                  <a:pt x="1392415" y="112102"/>
                </a:lnTo>
                <a:lnTo>
                  <a:pt x="1350746" y="112102"/>
                </a:lnTo>
                <a:lnTo>
                  <a:pt x="1360843" y="76085"/>
                </a:lnTo>
                <a:lnTo>
                  <a:pt x="1283982" y="76085"/>
                </a:lnTo>
                <a:lnTo>
                  <a:pt x="1239875" y="232257"/>
                </a:lnTo>
                <a:lnTo>
                  <a:pt x="1239012" y="239674"/>
                </a:lnTo>
                <a:lnTo>
                  <a:pt x="1239012" y="246532"/>
                </a:lnTo>
                <a:lnTo>
                  <a:pt x="1240713" y="257873"/>
                </a:lnTo>
                <a:lnTo>
                  <a:pt x="1246149" y="266611"/>
                </a:lnTo>
                <a:lnTo>
                  <a:pt x="1255826" y="272224"/>
                </a:lnTo>
                <a:lnTo>
                  <a:pt x="1270266" y="274205"/>
                </a:lnTo>
                <a:lnTo>
                  <a:pt x="1338757" y="274205"/>
                </a:lnTo>
                <a:lnTo>
                  <a:pt x="1350048" y="234315"/>
                </a:lnTo>
                <a:lnTo>
                  <a:pt x="1323225" y="234315"/>
                </a:lnTo>
                <a:lnTo>
                  <a:pt x="1320228" y="231940"/>
                </a:lnTo>
                <a:lnTo>
                  <a:pt x="1320228" y="220916"/>
                </a:lnTo>
                <a:lnTo>
                  <a:pt x="1321422" y="214934"/>
                </a:lnTo>
                <a:lnTo>
                  <a:pt x="1322920" y="210197"/>
                </a:lnTo>
                <a:lnTo>
                  <a:pt x="1340192" y="148628"/>
                </a:lnTo>
                <a:lnTo>
                  <a:pt x="1399032" y="1486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16868" y="6408420"/>
            <a:ext cx="233679" cy="226060"/>
          </a:xfrm>
          <a:custGeom>
            <a:avLst/>
            <a:gdLst/>
            <a:ahLst/>
            <a:cxnLst/>
            <a:rect l="l" t="t" r="r" b="b"/>
            <a:pathLst>
              <a:path w="233679" h="226059">
                <a:moveTo>
                  <a:pt x="182880" y="161556"/>
                </a:moveTo>
                <a:lnTo>
                  <a:pt x="177241" y="152831"/>
                </a:lnTo>
                <a:lnTo>
                  <a:pt x="177050" y="152527"/>
                </a:lnTo>
                <a:lnTo>
                  <a:pt x="180098" y="152146"/>
                </a:lnTo>
                <a:lnTo>
                  <a:pt x="182422" y="150355"/>
                </a:lnTo>
                <a:lnTo>
                  <a:pt x="182422" y="149491"/>
                </a:lnTo>
                <a:lnTo>
                  <a:pt x="182422" y="143497"/>
                </a:lnTo>
                <a:lnTo>
                  <a:pt x="182422" y="142506"/>
                </a:lnTo>
                <a:lnTo>
                  <a:pt x="179895" y="140220"/>
                </a:lnTo>
                <a:lnTo>
                  <a:pt x="178282" y="140220"/>
                </a:lnTo>
                <a:lnTo>
                  <a:pt x="178282" y="143611"/>
                </a:lnTo>
                <a:lnTo>
                  <a:pt x="178282" y="149301"/>
                </a:lnTo>
                <a:lnTo>
                  <a:pt x="175501" y="149491"/>
                </a:lnTo>
                <a:lnTo>
                  <a:pt x="169989" y="149491"/>
                </a:lnTo>
                <a:lnTo>
                  <a:pt x="169989" y="143497"/>
                </a:lnTo>
                <a:lnTo>
                  <a:pt x="175501" y="143497"/>
                </a:lnTo>
                <a:lnTo>
                  <a:pt x="178282" y="143611"/>
                </a:lnTo>
                <a:lnTo>
                  <a:pt x="178282" y="140220"/>
                </a:lnTo>
                <a:lnTo>
                  <a:pt x="166116" y="140220"/>
                </a:lnTo>
                <a:lnTo>
                  <a:pt x="166116" y="161556"/>
                </a:lnTo>
                <a:lnTo>
                  <a:pt x="169989" y="161556"/>
                </a:lnTo>
                <a:lnTo>
                  <a:pt x="169989" y="152831"/>
                </a:lnTo>
                <a:lnTo>
                  <a:pt x="172974" y="152831"/>
                </a:lnTo>
                <a:lnTo>
                  <a:pt x="178536" y="161556"/>
                </a:lnTo>
                <a:lnTo>
                  <a:pt x="182880" y="161556"/>
                </a:lnTo>
                <a:close/>
              </a:path>
              <a:path w="233679" h="226059">
                <a:moveTo>
                  <a:pt x="195072" y="150114"/>
                </a:moveTo>
                <a:lnTo>
                  <a:pt x="193395" y="142113"/>
                </a:lnTo>
                <a:lnTo>
                  <a:pt x="191249" y="139052"/>
                </a:lnTo>
                <a:lnTo>
                  <a:pt x="191249" y="140779"/>
                </a:lnTo>
                <a:lnTo>
                  <a:pt x="191249" y="159448"/>
                </a:lnTo>
                <a:lnTo>
                  <a:pt x="183413" y="167005"/>
                </a:lnTo>
                <a:lnTo>
                  <a:pt x="164058" y="167005"/>
                </a:lnTo>
                <a:lnTo>
                  <a:pt x="156222" y="159448"/>
                </a:lnTo>
                <a:lnTo>
                  <a:pt x="156222" y="140779"/>
                </a:lnTo>
                <a:lnTo>
                  <a:pt x="164058" y="133223"/>
                </a:lnTo>
                <a:lnTo>
                  <a:pt x="183413" y="133223"/>
                </a:lnTo>
                <a:lnTo>
                  <a:pt x="191249" y="140779"/>
                </a:lnTo>
                <a:lnTo>
                  <a:pt x="191249" y="139052"/>
                </a:lnTo>
                <a:lnTo>
                  <a:pt x="188823" y="135572"/>
                </a:lnTo>
                <a:lnTo>
                  <a:pt x="185216" y="133223"/>
                </a:lnTo>
                <a:lnTo>
                  <a:pt x="182041" y="131165"/>
                </a:lnTo>
                <a:lnTo>
                  <a:pt x="173736" y="129540"/>
                </a:lnTo>
                <a:lnTo>
                  <a:pt x="165430" y="131165"/>
                </a:lnTo>
                <a:lnTo>
                  <a:pt x="158648" y="135572"/>
                </a:lnTo>
                <a:lnTo>
                  <a:pt x="154076" y="142113"/>
                </a:lnTo>
                <a:lnTo>
                  <a:pt x="152400" y="150114"/>
                </a:lnTo>
                <a:lnTo>
                  <a:pt x="154076" y="158127"/>
                </a:lnTo>
                <a:lnTo>
                  <a:pt x="158648" y="164668"/>
                </a:lnTo>
                <a:lnTo>
                  <a:pt x="165430" y="169075"/>
                </a:lnTo>
                <a:lnTo>
                  <a:pt x="173736" y="170688"/>
                </a:lnTo>
                <a:lnTo>
                  <a:pt x="182041" y="169075"/>
                </a:lnTo>
                <a:lnTo>
                  <a:pt x="185216" y="167005"/>
                </a:lnTo>
                <a:lnTo>
                  <a:pt x="188823" y="164668"/>
                </a:lnTo>
                <a:lnTo>
                  <a:pt x="193395" y="158127"/>
                </a:lnTo>
                <a:lnTo>
                  <a:pt x="195072" y="150114"/>
                </a:lnTo>
                <a:close/>
              </a:path>
              <a:path w="233679" h="226059">
                <a:moveTo>
                  <a:pt x="233172" y="127"/>
                </a:moveTo>
                <a:lnTo>
                  <a:pt x="154254" y="0"/>
                </a:lnTo>
                <a:lnTo>
                  <a:pt x="112483" y="89725"/>
                </a:lnTo>
                <a:lnTo>
                  <a:pt x="113677" y="0"/>
                </a:lnTo>
                <a:lnTo>
                  <a:pt x="35763" y="0"/>
                </a:lnTo>
                <a:lnTo>
                  <a:pt x="50711" y="161899"/>
                </a:lnTo>
                <a:lnTo>
                  <a:pt x="48831" y="171361"/>
                </a:lnTo>
                <a:lnTo>
                  <a:pt x="18592" y="181686"/>
                </a:lnTo>
                <a:lnTo>
                  <a:pt x="12255" y="181495"/>
                </a:lnTo>
                <a:lnTo>
                  <a:pt x="0" y="225552"/>
                </a:lnTo>
                <a:lnTo>
                  <a:pt x="52578" y="225552"/>
                </a:lnTo>
                <a:lnTo>
                  <a:pt x="73240" y="222605"/>
                </a:lnTo>
                <a:lnTo>
                  <a:pt x="90106" y="213512"/>
                </a:lnTo>
                <a:lnTo>
                  <a:pt x="105295" y="197967"/>
                </a:lnTo>
                <a:lnTo>
                  <a:pt x="120929" y="175653"/>
                </a:lnTo>
                <a:lnTo>
                  <a:pt x="233172" y="1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01/31/2024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01/31/2024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01/31/2024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01/31/2024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3262" y="377933"/>
            <a:ext cx="10681970" cy="10363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01/31/2024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Technology</a:t>
            </a:r>
            <a:r>
              <a:rPr spc="-85" dirty="0"/>
              <a:t> </a:t>
            </a:r>
            <a:r>
              <a:rPr spc="-10" dirty="0"/>
              <a:t>Placemat</a:t>
            </a:r>
          </a:p>
          <a:p>
            <a:pPr marL="12700" marR="5080">
              <a:lnSpc>
                <a:spcPct val="100000"/>
              </a:lnSpc>
              <a:spcBef>
                <a:spcPts val="35"/>
              </a:spcBef>
            </a:pP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Help</a:t>
            </a:r>
            <a:r>
              <a:rPr sz="1800" b="1" spc="-4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clients</a:t>
            </a:r>
            <a:r>
              <a:rPr sz="1800" b="1" spc="-5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grow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their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businesses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by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offering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the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right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components,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through</a:t>
            </a:r>
            <a:r>
              <a:rPr sz="1800" b="1" spc="-6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delivery</a:t>
            </a:r>
            <a:r>
              <a:rPr sz="1800" b="1" spc="-1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on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both</a:t>
            </a:r>
            <a:r>
              <a:rPr sz="1800" b="1" spc="-5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768592"/>
                </a:solidFill>
                <a:latin typeface="Arial"/>
                <a:cs typeface="Arial"/>
              </a:rPr>
              <a:t>our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own</a:t>
            </a:r>
            <a:r>
              <a:rPr sz="1800" b="1" spc="-6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and</a:t>
            </a:r>
            <a:r>
              <a:rPr sz="1800" b="1" spc="-3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768592"/>
                </a:solidFill>
                <a:latin typeface="Arial"/>
                <a:cs typeface="Arial"/>
              </a:rPr>
              <a:t>third-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party</a:t>
            </a:r>
            <a:r>
              <a:rPr sz="1800" b="1" spc="-3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platforms,</a:t>
            </a:r>
            <a:r>
              <a:rPr sz="1800" b="1" spc="-3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supported</a:t>
            </a:r>
            <a:r>
              <a:rPr sz="1800" b="1" spc="-3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by</a:t>
            </a:r>
            <a:r>
              <a:rPr sz="1800" b="1" spc="-30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a</a:t>
            </a:r>
            <a:r>
              <a:rPr sz="1800" b="1" spc="-35" dirty="0">
                <a:solidFill>
                  <a:srgbClr val="768592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768592"/>
                </a:solidFill>
                <a:latin typeface="Arial"/>
                <a:cs typeface="Arial"/>
              </a:rPr>
              <a:t>seamless</a:t>
            </a:r>
            <a:r>
              <a:rPr sz="1800" b="1" spc="-10" dirty="0">
                <a:solidFill>
                  <a:srgbClr val="768592"/>
                </a:solidFill>
                <a:latin typeface="Arial"/>
                <a:cs typeface="Arial"/>
              </a:rPr>
              <a:t> experience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3058" y="6487585"/>
            <a:ext cx="2975353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b="1" baseline="2777" dirty="0">
                <a:latin typeface="Arial"/>
                <a:cs typeface="Arial"/>
              </a:rPr>
              <a:t>1</a:t>
            </a:r>
            <a:r>
              <a:rPr sz="1500" b="1" spc="254" baseline="2777" dirty="0">
                <a:latin typeface="Arial"/>
                <a:cs typeface="Arial"/>
              </a:rPr>
              <a:t>  </a:t>
            </a:r>
            <a:r>
              <a:rPr sz="1000" dirty="0">
                <a:latin typeface="Arial"/>
                <a:cs typeface="Arial"/>
              </a:rPr>
              <a:t>For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investment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professional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use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only.</a:t>
            </a:r>
            <a:r>
              <a:rPr lang="en-US" sz="1000" spc="-20" dirty="0">
                <a:latin typeface="Arial"/>
                <a:cs typeface="Arial"/>
              </a:rPr>
              <a:t> </a:t>
            </a:r>
            <a:r>
              <a:rPr lang="en-US" sz="1000" spc="-10" dirty="0">
                <a:latin typeface="Fidelity Sans"/>
                <a:cs typeface="Fidelity Sans"/>
              </a:rPr>
              <a:t>944223.3.1</a:t>
            </a:r>
            <a:r>
              <a:rPr lang="en-US" sz="1000" spc="-20" dirty="0">
                <a:latin typeface="Arial"/>
                <a:cs typeface="Arial"/>
              </a:rPr>
              <a:t> </a:t>
            </a:r>
            <a:endParaRPr sz="1000" dirty="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417821" y="2026916"/>
            <a:ext cx="1091565" cy="3866515"/>
            <a:chOff x="5417821" y="2026916"/>
            <a:chExt cx="1091565" cy="3866515"/>
          </a:xfrm>
        </p:grpSpPr>
        <p:sp>
          <p:nvSpPr>
            <p:cNvPr id="5" name="object 5"/>
            <p:cNvSpPr/>
            <p:nvPr/>
          </p:nvSpPr>
          <p:spPr>
            <a:xfrm>
              <a:off x="5757677" y="2065020"/>
              <a:ext cx="351155" cy="3790315"/>
            </a:xfrm>
            <a:custGeom>
              <a:avLst/>
              <a:gdLst/>
              <a:ahLst/>
              <a:cxnLst/>
              <a:rect l="l" t="t" r="r" b="b"/>
              <a:pathLst>
                <a:path w="351154" h="3790315">
                  <a:moveTo>
                    <a:pt x="350570" y="3790188"/>
                  </a:moveTo>
                  <a:lnTo>
                    <a:pt x="212019" y="3790188"/>
                  </a:lnTo>
                  <a:lnTo>
                    <a:pt x="100818" y="3790188"/>
                  </a:lnTo>
                  <a:lnTo>
                    <a:pt x="26851" y="3790188"/>
                  </a:lnTo>
                  <a:lnTo>
                    <a:pt x="0" y="3790188"/>
                  </a:lnTo>
                  <a:lnTo>
                    <a:pt x="0" y="0"/>
                  </a:lnTo>
                  <a:lnTo>
                    <a:pt x="26851" y="0"/>
                  </a:lnTo>
                  <a:lnTo>
                    <a:pt x="100818" y="0"/>
                  </a:lnTo>
                  <a:lnTo>
                    <a:pt x="212019" y="0"/>
                  </a:lnTo>
                  <a:lnTo>
                    <a:pt x="350570" y="0"/>
                  </a:lnTo>
                </a:path>
              </a:pathLst>
            </a:custGeom>
            <a:ln w="15875">
              <a:solidFill>
                <a:srgbClr val="768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096000" y="2026919"/>
              <a:ext cx="76200" cy="3866515"/>
            </a:xfrm>
            <a:custGeom>
              <a:avLst/>
              <a:gdLst/>
              <a:ahLst/>
              <a:cxnLst/>
              <a:rect l="l" t="t" r="r" b="b"/>
              <a:pathLst>
                <a:path w="76200" h="3866515">
                  <a:moveTo>
                    <a:pt x="76200" y="3828288"/>
                  </a:moveTo>
                  <a:lnTo>
                    <a:pt x="0" y="3790188"/>
                  </a:lnTo>
                  <a:lnTo>
                    <a:pt x="0" y="3866388"/>
                  </a:lnTo>
                  <a:lnTo>
                    <a:pt x="76200" y="3828288"/>
                  </a:lnTo>
                  <a:close/>
                </a:path>
                <a:path w="76200" h="3866515">
                  <a:moveTo>
                    <a:pt x="76200" y="3810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76200" y="38100"/>
                  </a:lnTo>
                  <a:close/>
                </a:path>
              </a:pathLst>
            </a:custGeom>
            <a:solidFill>
              <a:srgbClr val="768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17821" y="3968492"/>
              <a:ext cx="297009" cy="7620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922263" y="2229612"/>
              <a:ext cx="586740" cy="3461385"/>
            </a:xfrm>
            <a:custGeom>
              <a:avLst/>
              <a:gdLst/>
              <a:ahLst/>
              <a:cxnLst/>
              <a:rect l="l" t="t" r="r" b="b"/>
              <a:pathLst>
                <a:path w="586740" h="3461385">
                  <a:moveTo>
                    <a:pt x="586739" y="0"/>
                  </a:moveTo>
                  <a:lnTo>
                    <a:pt x="0" y="0"/>
                  </a:lnTo>
                  <a:lnTo>
                    <a:pt x="0" y="3461004"/>
                  </a:lnTo>
                  <a:lnTo>
                    <a:pt x="586739" y="3461004"/>
                  </a:lnTo>
                  <a:lnTo>
                    <a:pt x="586739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854196" y="3968493"/>
            <a:ext cx="276225" cy="76200"/>
            <a:chOff x="3854196" y="3968493"/>
            <a:chExt cx="276225" cy="76200"/>
          </a:xfrm>
        </p:grpSpPr>
        <p:sp>
          <p:nvSpPr>
            <p:cNvPr id="10" name="object 10"/>
            <p:cNvSpPr/>
            <p:nvPr/>
          </p:nvSpPr>
          <p:spPr>
            <a:xfrm>
              <a:off x="3854196" y="4006595"/>
              <a:ext cx="212725" cy="0"/>
            </a:xfrm>
            <a:custGeom>
              <a:avLst/>
              <a:gdLst/>
              <a:ahLst/>
              <a:cxnLst/>
              <a:rect l="l" t="t" r="r" b="b"/>
              <a:pathLst>
                <a:path w="212725">
                  <a:moveTo>
                    <a:pt x="0" y="0"/>
                  </a:moveTo>
                  <a:lnTo>
                    <a:pt x="212661" y="0"/>
                  </a:lnTo>
                </a:path>
              </a:pathLst>
            </a:custGeom>
            <a:ln w="12700">
              <a:solidFill>
                <a:srgbClr val="768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054161" y="396849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8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106677" y="1706172"/>
            <a:ext cx="2100580" cy="41910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1200" b="1" spc="-10" dirty="0">
                <a:solidFill>
                  <a:srgbClr val="004F6B"/>
                </a:solidFill>
                <a:latin typeface="Arial"/>
                <a:cs typeface="Arial"/>
              </a:rPr>
              <a:t>PROFESSIONAL</a:t>
            </a:r>
            <a:r>
              <a:rPr sz="1200" b="1" spc="1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4F6B"/>
                </a:solidFill>
                <a:latin typeface="Arial"/>
                <a:cs typeface="Arial"/>
              </a:rPr>
              <a:t>PLATFORM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200" spc="-25" dirty="0">
                <a:solidFill>
                  <a:srgbClr val="004F6B"/>
                </a:solidFill>
                <a:latin typeface="Arial"/>
                <a:cs typeface="Arial"/>
              </a:rPr>
              <a:t>Tools</a:t>
            </a:r>
            <a:r>
              <a:rPr sz="1200" spc="-4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4F6B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4F6B"/>
                </a:solidFill>
                <a:latin typeface="Arial"/>
                <a:cs typeface="Arial"/>
              </a:rPr>
              <a:t>drive</a:t>
            </a:r>
            <a:r>
              <a:rPr sz="1200" spc="-10" dirty="0">
                <a:solidFill>
                  <a:srgbClr val="004F6B"/>
                </a:solidFill>
                <a:latin typeface="Arial"/>
                <a:cs typeface="Arial"/>
              </a:rPr>
              <a:t> decisions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17030" y="3626358"/>
            <a:ext cx="1445260" cy="61595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62865" rIns="0" bIns="0" rtlCol="0">
            <a:spAutoFit/>
          </a:bodyPr>
          <a:lstStyle/>
          <a:p>
            <a:pPr marL="434340" marR="429259" algn="ctr">
              <a:lnSpc>
                <a:spcPct val="100000"/>
              </a:lnSpc>
              <a:spcBef>
                <a:spcPts val="495"/>
              </a:spcBef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Cash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and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lending products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21602" y="2244089"/>
            <a:ext cx="1434465" cy="61595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143510" rIns="0" bIns="0" rtlCol="0">
            <a:spAutoFit/>
          </a:bodyPr>
          <a:lstStyle/>
          <a:p>
            <a:pPr marL="199390" marR="159385" indent="-33655">
              <a:lnSpc>
                <a:spcPct val="100000"/>
              </a:lnSpc>
              <a:spcBef>
                <a:spcPts val="1130"/>
              </a:spcBef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New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accounts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and </a:t>
            </a: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account</a:t>
            </a: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servicing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260842" y="2237994"/>
            <a:ext cx="1400810" cy="61595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62865" rIns="0" bIns="0" rtlCol="0">
            <a:spAutoFit/>
          </a:bodyPr>
          <a:lstStyle/>
          <a:p>
            <a:pPr marL="45085" marR="40005" algn="ctr">
              <a:lnSpc>
                <a:spcPct val="100000"/>
              </a:lnSpc>
              <a:spcBef>
                <a:spcPts val="495"/>
              </a:spcBef>
            </a:pP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Performance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reporting, </a:t>
            </a: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analytics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and</a:t>
            </a:r>
            <a:r>
              <a:rPr sz="1050" spc="-45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book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reporting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717030" y="2945129"/>
            <a:ext cx="1434465" cy="597535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53975" rIns="0" bIns="0" rtlCol="0">
            <a:spAutoFit/>
          </a:bodyPr>
          <a:lstStyle/>
          <a:p>
            <a:pPr marL="283210" marR="277495" indent="-635" algn="ctr">
              <a:lnSpc>
                <a:spcPct val="100000"/>
              </a:lnSpc>
              <a:spcBef>
                <a:spcPts val="425"/>
              </a:spcBef>
            </a:pP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Investment </a:t>
            </a: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and</a:t>
            </a: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retirement products</a:t>
            </a:r>
            <a:endParaRPr sz="10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20078" y="4335017"/>
            <a:ext cx="1432560" cy="63119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149860" rIns="0" bIns="0" rtlCol="0">
            <a:spAutoFit/>
          </a:bodyPr>
          <a:lstStyle/>
          <a:p>
            <a:pPr marL="220345" marR="52069" indent="-161925">
              <a:lnSpc>
                <a:spcPct val="100000"/>
              </a:lnSpc>
              <a:spcBef>
                <a:spcPts val="1180"/>
              </a:spcBef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Portfolio</a:t>
            </a:r>
            <a:r>
              <a:rPr sz="1050" spc="-4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management </a:t>
            </a: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and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trading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tools</a:t>
            </a:r>
            <a:endParaRPr sz="10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69985" y="4331970"/>
            <a:ext cx="1400810" cy="62992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443865" marR="424815" indent="-15875">
              <a:lnSpc>
                <a:spcPct val="100000"/>
              </a:lnSpc>
              <a:spcBef>
                <a:spcPts val="1185"/>
              </a:spcBef>
            </a:pP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Financial planning</a:t>
            </a:r>
            <a:endParaRPr sz="10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269985" y="3630929"/>
            <a:ext cx="1400810" cy="60833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660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20"/>
              </a:spcBef>
            </a:pPr>
            <a:endParaRPr sz="1050">
              <a:latin typeface="Times New Roman"/>
              <a:cs typeface="Times New Roman"/>
            </a:endParaRPr>
          </a:p>
          <a:p>
            <a:pPr marL="166370">
              <a:lnSpc>
                <a:spcPct val="100000"/>
              </a:lnSpc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Money</a:t>
            </a:r>
            <a:r>
              <a:rPr sz="1050" spc="-3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movement</a:t>
            </a:r>
            <a:endParaRPr sz="10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260842" y="2940557"/>
            <a:ext cx="1400810" cy="61468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1422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20"/>
              </a:spcBef>
            </a:pP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Investment</a:t>
            </a:r>
            <a:endParaRPr sz="10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and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compliance</a:t>
            </a:r>
            <a:r>
              <a:rPr sz="1050" spc="-45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0" dirty="0">
                <a:solidFill>
                  <a:srgbClr val="004F6B"/>
                </a:solidFill>
                <a:latin typeface="Arial"/>
                <a:cs typeface="Arial"/>
              </a:rPr>
              <a:t>tools</a:t>
            </a:r>
            <a:endParaRPr sz="10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13981" y="5060441"/>
            <a:ext cx="1426845" cy="63119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768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5"/>
              </a:spcBef>
            </a:pPr>
            <a:endParaRPr sz="1050">
              <a:latin typeface="Times New Roman"/>
              <a:cs typeface="Times New Roman"/>
            </a:endParaRPr>
          </a:p>
          <a:p>
            <a:pPr marL="145415">
              <a:lnSpc>
                <a:spcPct val="100000"/>
              </a:lnSpc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Managed</a:t>
            </a:r>
            <a:r>
              <a:rPr sz="1050" spc="-50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accounts</a:t>
            </a:r>
            <a:endParaRPr sz="10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260842" y="5065014"/>
            <a:ext cx="1400810" cy="631190"/>
          </a:xfrm>
          <a:prstGeom prst="rect">
            <a:avLst/>
          </a:prstGeom>
          <a:ln w="25400">
            <a:solidFill>
              <a:srgbClr val="004F6B"/>
            </a:solidFill>
          </a:ln>
        </p:spPr>
        <p:txBody>
          <a:bodyPr vert="horz" wrap="square" lIns="0" tIns="71120" rIns="0" bIns="0" rtlCol="0">
            <a:spAutoFit/>
          </a:bodyPr>
          <a:lstStyle/>
          <a:p>
            <a:pPr marL="293370" marR="289560" algn="ctr">
              <a:lnSpc>
                <a:spcPct val="100000"/>
              </a:lnSpc>
              <a:spcBef>
                <a:spcPts val="560"/>
              </a:spcBef>
            </a:pPr>
            <a:r>
              <a:rPr sz="1050" dirty="0">
                <a:solidFill>
                  <a:srgbClr val="004F6B"/>
                </a:solidFill>
                <a:latin typeface="Arial"/>
                <a:cs typeface="Arial"/>
              </a:rPr>
              <a:t>Workflow</a:t>
            </a:r>
            <a:r>
              <a:rPr sz="1050" spc="-65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050" spc="-25" dirty="0">
                <a:solidFill>
                  <a:srgbClr val="004F6B"/>
                </a:solidFill>
                <a:latin typeface="Arial"/>
                <a:cs typeface="Arial"/>
              </a:rPr>
              <a:t>and </a:t>
            </a:r>
            <a:r>
              <a:rPr sz="1050" spc="-10" dirty="0">
                <a:solidFill>
                  <a:srgbClr val="004F6B"/>
                </a:solidFill>
                <a:latin typeface="Arial"/>
                <a:cs typeface="Arial"/>
              </a:rPr>
              <a:t>document management</a:t>
            </a:r>
            <a:endParaRPr sz="10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97679" y="2159507"/>
            <a:ext cx="1028700" cy="1028700"/>
          </a:xfrm>
          <a:prstGeom prst="rect">
            <a:avLst/>
          </a:prstGeom>
          <a:solidFill>
            <a:srgbClr val="00A2D3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1000">
              <a:latin typeface="Times New Roman"/>
              <a:cs typeface="Times New Roman"/>
            </a:endParaRPr>
          </a:p>
          <a:p>
            <a:pPr marL="243204" marR="198755" indent="-76200">
              <a:lnSpc>
                <a:spcPct val="100000"/>
              </a:lnSpc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Integration Strategy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97679" y="3436620"/>
            <a:ext cx="1028700" cy="1028700"/>
          </a:xfrm>
          <a:prstGeom prst="rect">
            <a:avLst/>
          </a:prstGeom>
          <a:solidFill>
            <a:srgbClr val="00A2D3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sz="1000">
              <a:latin typeface="Times New Roman"/>
              <a:cs typeface="Times New Roman"/>
            </a:endParaRPr>
          </a:p>
          <a:p>
            <a:pPr marL="172085" marR="174625" indent="196215">
              <a:lnSpc>
                <a:spcPct val="100000"/>
              </a:lnSpc>
            </a:pPr>
            <a:r>
              <a:rPr sz="1000" b="1" spc="-20" dirty="0">
                <a:solidFill>
                  <a:srgbClr val="FFFFFF"/>
                </a:solidFill>
                <a:latin typeface="Arial"/>
                <a:cs typeface="Arial"/>
              </a:rPr>
              <a:t>User </a:t>
            </a: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Experience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293108" y="4736591"/>
            <a:ext cx="1028700" cy="1028700"/>
          </a:xfrm>
          <a:prstGeom prst="rect">
            <a:avLst/>
          </a:prstGeom>
          <a:solidFill>
            <a:srgbClr val="00A2D3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1000">
              <a:latin typeface="Times New Roman"/>
              <a:cs typeface="Times New Roman"/>
            </a:endParaRPr>
          </a:p>
          <a:p>
            <a:pPr marL="257175" marR="257175" indent="114300">
              <a:lnSpc>
                <a:spcPct val="100000"/>
              </a:lnSpc>
            </a:pPr>
            <a:r>
              <a:rPr sz="1000" b="1" spc="-20" dirty="0">
                <a:solidFill>
                  <a:srgbClr val="FFFFFF"/>
                </a:solidFill>
                <a:latin typeface="Arial"/>
                <a:cs typeface="Arial"/>
              </a:rPr>
              <a:t>Data </a:t>
            </a: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Strategy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062209" y="2443733"/>
            <a:ext cx="914400" cy="914400"/>
          </a:xfrm>
          <a:prstGeom prst="rect">
            <a:avLst/>
          </a:prstGeom>
          <a:ln w="19050">
            <a:solidFill>
              <a:srgbClr val="009581"/>
            </a:solidFill>
          </a:ln>
        </p:spPr>
        <p:txBody>
          <a:bodyPr vert="horz" wrap="square" lIns="0" tIns="138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90"/>
              </a:spcBef>
            </a:pPr>
            <a:endParaRPr sz="1050">
              <a:latin typeface="Times New Roman"/>
              <a:cs typeface="Times New Roman"/>
            </a:endParaRPr>
          </a:p>
          <a:p>
            <a:pPr marL="127635" marR="121285" indent="129539">
              <a:lnSpc>
                <a:spcPct val="100000"/>
              </a:lnSpc>
              <a:spcBef>
                <a:spcPts val="5"/>
              </a:spcBef>
            </a:pPr>
            <a:r>
              <a:rPr sz="1050" spc="-10" dirty="0">
                <a:solidFill>
                  <a:srgbClr val="009581"/>
                </a:solidFill>
                <a:latin typeface="Arial"/>
                <a:cs typeface="Arial"/>
              </a:rPr>
              <a:t>Mobile experience</a:t>
            </a:r>
            <a:endParaRPr sz="10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062209" y="3496817"/>
            <a:ext cx="914400" cy="914400"/>
          </a:xfrm>
          <a:prstGeom prst="rect">
            <a:avLst/>
          </a:prstGeom>
          <a:ln w="19050">
            <a:solidFill>
              <a:srgbClr val="009581"/>
            </a:solidFill>
          </a:ln>
        </p:spPr>
        <p:txBody>
          <a:bodyPr vert="horz" wrap="square" lIns="0" tIns="139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95"/>
              </a:spcBef>
            </a:pPr>
            <a:endParaRPr sz="1050">
              <a:latin typeface="Times New Roman"/>
              <a:cs typeface="Times New Roman"/>
            </a:endParaRPr>
          </a:p>
          <a:p>
            <a:pPr marL="231775" marR="144780" indent="-79375">
              <a:lnSpc>
                <a:spcPct val="100000"/>
              </a:lnSpc>
            </a:pPr>
            <a:r>
              <a:rPr sz="1050" dirty="0">
                <a:solidFill>
                  <a:srgbClr val="799A3C"/>
                </a:solidFill>
                <a:latin typeface="Arial"/>
                <a:cs typeface="Arial"/>
              </a:rPr>
              <a:t>“</a:t>
            </a:r>
            <a:r>
              <a:rPr sz="1050" dirty="0">
                <a:solidFill>
                  <a:srgbClr val="009581"/>
                </a:solidFill>
                <a:latin typeface="Arial"/>
                <a:cs typeface="Arial"/>
              </a:rPr>
              <a:t>How</a:t>
            </a:r>
            <a:r>
              <a:rPr sz="1050" spc="-30" dirty="0">
                <a:solidFill>
                  <a:srgbClr val="009581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009581"/>
                </a:solidFill>
                <a:latin typeface="Arial"/>
                <a:cs typeface="Arial"/>
              </a:rPr>
              <a:t>am</a:t>
            </a:r>
            <a:r>
              <a:rPr sz="1050" spc="-15" dirty="0">
                <a:solidFill>
                  <a:srgbClr val="009581"/>
                </a:solidFill>
                <a:latin typeface="Arial"/>
                <a:cs typeface="Arial"/>
              </a:rPr>
              <a:t> </a:t>
            </a:r>
            <a:r>
              <a:rPr sz="1050" spc="-50" dirty="0">
                <a:solidFill>
                  <a:srgbClr val="009581"/>
                </a:solidFill>
                <a:latin typeface="Arial"/>
                <a:cs typeface="Arial"/>
              </a:rPr>
              <a:t>I </a:t>
            </a:r>
            <a:r>
              <a:rPr sz="1050" spc="-10" dirty="0">
                <a:solidFill>
                  <a:srgbClr val="009581"/>
                </a:solidFill>
                <a:latin typeface="Arial"/>
                <a:cs typeface="Arial"/>
              </a:rPr>
              <a:t>doing?”</a:t>
            </a:r>
            <a:endParaRPr sz="10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101143" y="1720072"/>
            <a:ext cx="8566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9581"/>
                </a:solidFill>
                <a:latin typeface="Arial"/>
                <a:cs typeface="Arial"/>
              </a:rPr>
              <a:t>INVESTOR </a:t>
            </a:r>
            <a:r>
              <a:rPr sz="1200" b="1" spc="-30" dirty="0">
                <a:solidFill>
                  <a:srgbClr val="009581"/>
                </a:solidFill>
                <a:latin typeface="Arial"/>
                <a:cs typeface="Arial"/>
              </a:rPr>
              <a:t>PLATFORM</a:t>
            </a:r>
            <a:endParaRPr sz="12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062209" y="4598670"/>
            <a:ext cx="914400" cy="914400"/>
          </a:xfrm>
          <a:prstGeom prst="rect">
            <a:avLst/>
          </a:prstGeom>
          <a:ln w="19050">
            <a:solidFill>
              <a:srgbClr val="009581"/>
            </a:solidFill>
          </a:ln>
        </p:spPr>
        <p:txBody>
          <a:bodyPr vert="horz" wrap="square" lIns="0" tIns="139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0"/>
              </a:spcBef>
            </a:pPr>
            <a:endParaRPr sz="1050">
              <a:latin typeface="Times New Roman"/>
              <a:cs typeface="Times New Roman"/>
            </a:endParaRPr>
          </a:p>
          <a:p>
            <a:pPr marL="313690" marR="93980" indent="-215265">
              <a:lnSpc>
                <a:spcPct val="100000"/>
              </a:lnSpc>
            </a:pPr>
            <a:r>
              <a:rPr sz="1050" dirty="0">
                <a:solidFill>
                  <a:srgbClr val="009581"/>
                </a:solidFill>
                <a:latin typeface="Arial"/>
                <a:cs typeface="Arial"/>
              </a:rPr>
              <a:t>Self</a:t>
            </a:r>
            <a:r>
              <a:rPr sz="1050" spc="-25" dirty="0">
                <a:solidFill>
                  <a:srgbClr val="009581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009581"/>
                </a:solidFill>
                <a:latin typeface="Arial"/>
                <a:cs typeface="Arial"/>
              </a:rPr>
              <a:t>Service tools</a:t>
            </a:r>
            <a:endParaRPr sz="10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72879" y="3044921"/>
            <a:ext cx="443230" cy="17665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ts val="1864"/>
              </a:lnSpc>
            </a:pPr>
            <a:r>
              <a:rPr sz="1600" b="1" dirty="0">
                <a:latin typeface="Arial"/>
                <a:cs typeface="Arial"/>
              </a:rPr>
              <a:t>Mix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&amp;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Match to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Fit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10"/>
              </a:spcBef>
            </a:pPr>
            <a:r>
              <a:rPr sz="1000" b="1" dirty="0">
                <a:latin typeface="Arial"/>
                <a:cs typeface="Arial"/>
              </a:rPr>
              <a:t>PLATFORM</a:t>
            </a:r>
            <a:r>
              <a:rPr sz="1000" b="1" spc="-55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EXPERIENCE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720840" y="5878067"/>
            <a:ext cx="4666615" cy="265430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476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  <a:tabLst>
                <a:tab pos="913765" algn="l"/>
                <a:tab pos="2742565" algn="l"/>
              </a:tabLst>
            </a:pPr>
            <a:r>
              <a:rPr sz="1050" b="1" spc="-25" dirty="0">
                <a:latin typeface="Arial"/>
                <a:cs typeface="Arial"/>
              </a:rPr>
              <a:t>API</a:t>
            </a:r>
            <a:r>
              <a:rPr sz="1050" b="1" dirty="0">
                <a:latin typeface="Arial"/>
                <a:cs typeface="Arial"/>
              </a:rPr>
              <a:t>	</a:t>
            </a:r>
            <a:r>
              <a:rPr sz="1050" b="1" spc="-10" dirty="0">
                <a:latin typeface="Arial"/>
                <a:cs typeface="Arial"/>
              </a:rPr>
              <a:t>TRANSMISSIONS</a:t>
            </a:r>
            <a:r>
              <a:rPr sz="1050" b="1" dirty="0">
                <a:latin typeface="Arial"/>
                <a:cs typeface="Arial"/>
              </a:rPr>
              <a:t>	</a:t>
            </a:r>
            <a:r>
              <a:rPr sz="1050" b="1" spc="-25" dirty="0">
                <a:latin typeface="Arial"/>
                <a:cs typeface="Arial"/>
              </a:rPr>
              <a:t>SSO</a:t>
            </a:r>
            <a:endParaRPr sz="105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811779" y="2374390"/>
            <a:ext cx="434340" cy="3267710"/>
          </a:xfrm>
          <a:custGeom>
            <a:avLst/>
            <a:gdLst/>
            <a:ahLst/>
            <a:cxnLst/>
            <a:rect l="l" t="t" r="r" b="b"/>
            <a:pathLst>
              <a:path w="434339" h="3267710">
                <a:moveTo>
                  <a:pt x="217170" y="0"/>
                </a:moveTo>
                <a:lnTo>
                  <a:pt x="0" y="217170"/>
                </a:lnTo>
                <a:lnTo>
                  <a:pt x="108585" y="217170"/>
                </a:lnTo>
                <a:lnTo>
                  <a:pt x="108585" y="3050286"/>
                </a:lnTo>
                <a:lnTo>
                  <a:pt x="0" y="3050286"/>
                </a:lnTo>
                <a:lnTo>
                  <a:pt x="217170" y="3267456"/>
                </a:lnTo>
                <a:lnTo>
                  <a:pt x="434340" y="3050286"/>
                </a:lnTo>
                <a:lnTo>
                  <a:pt x="325755" y="3050286"/>
                </a:lnTo>
                <a:lnTo>
                  <a:pt x="325755" y="217170"/>
                </a:lnTo>
                <a:lnTo>
                  <a:pt x="434340" y="217170"/>
                </a:lnTo>
                <a:lnTo>
                  <a:pt x="217170" y="0"/>
                </a:lnTo>
                <a:close/>
              </a:path>
            </a:pathLst>
          </a:custGeom>
          <a:solidFill>
            <a:srgbClr val="368627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2252807" y="5619993"/>
            <a:ext cx="1590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i="1" spc="-10" dirty="0">
                <a:latin typeface="Arial"/>
                <a:cs typeface="Arial"/>
              </a:rPr>
              <a:t>Non-</a:t>
            </a:r>
            <a:r>
              <a:rPr sz="1000" i="1" dirty="0">
                <a:latin typeface="Arial"/>
                <a:cs typeface="Arial"/>
              </a:rPr>
              <a:t>Wealthscape</a:t>
            </a:r>
            <a:r>
              <a:rPr sz="975" i="1" baseline="25641" dirty="0">
                <a:latin typeface="Arial"/>
                <a:cs typeface="Arial"/>
              </a:rPr>
              <a:t>SM</a:t>
            </a:r>
            <a:r>
              <a:rPr sz="975" i="1" spc="-22" baseline="25641" dirty="0">
                <a:latin typeface="Arial"/>
                <a:cs typeface="Arial"/>
              </a:rPr>
              <a:t> </a:t>
            </a:r>
            <a:r>
              <a:rPr sz="1000" i="1" spc="-20" dirty="0">
                <a:latin typeface="Arial"/>
                <a:cs typeface="Arial"/>
              </a:rPr>
              <a:t>Based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69428" y="2177513"/>
            <a:ext cx="12103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i="1" spc="-50" dirty="0">
                <a:latin typeface="Arial"/>
                <a:cs typeface="Arial"/>
              </a:rPr>
              <a:t>Wealthscape</a:t>
            </a:r>
            <a:r>
              <a:rPr sz="975" i="1" spc="-75" baseline="25641" dirty="0">
                <a:latin typeface="Arial"/>
                <a:cs typeface="Arial"/>
              </a:rPr>
              <a:t>SM</a:t>
            </a:r>
            <a:r>
              <a:rPr sz="975" i="1" spc="60" baseline="25641" dirty="0">
                <a:latin typeface="Arial"/>
                <a:cs typeface="Arial"/>
              </a:rPr>
              <a:t> </a:t>
            </a:r>
            <a:r>
              <a:rPr sz="1000" i="1" spc="-20" dirty="0">
                <a:latin typeface="Arial"/>
                <a:cs typeface="Arial"/>
              </a:rPr>
              <a:t>Based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532117" y="4693337"/>
            <a:ext cx="12623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Arial"/>
                <a:cs typeface="Arial"/>
              </a:rPr>
              <a:t>BUILD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YOUR</a:t>
            </a:r>
            <a:r>
              <a:rPr sz="1100" b="1" spc="-11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OWN</a:t>
            </a:r>
            <a:endParaRPr sz="11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79195" y="3642197"/>
            <a:ext cx="7302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Arial"/>
                <a:cs typeface="Arial"/>
              </a:rPr>
              <a:t>MODULAR</a:t>
            </a:r>
            <a:endParaRPr sz="11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556373" y="2662003"/>
            <a:ext cx="12096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60" dirty="0">
                <a:latin typeface="Arial"/>
                <a:cs typeface="Arial"/>
              </a:rPr>
              <a:t>TOTAL</a:t>
            </a:r>
            <a:r>
              <a:rPr sz="1100" b="1" spc="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SOLUTION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2682239" y="2867920"/>
            <a:ext cx="646430" cy="2448560"/>
            <a:chOff x="2682239" y="2867920"/>
            <a:chExt cx="646430" cy="2448560"/>
          </a:xfrm>
        </p:grpSpPr>
        <p:sp>
          <p:nvSpPr>
            <p:cNvPr id="39" name="object 39"/>
            <p:cNvSpPr/>
            <p:nvPr/>
          </p:nvSpPr>
          <p:spPr>
            <a:xfrm>
              <a:off x="2744725" y="2875787"/>
              <a:ext cx="525780" cy="173990"/>
            </a:xfrm>
            <a:custGeom>
              <a:avLst/>
              <a:gdLst/>
              <a:ahLst/>
              <a:cxnLst/>
              <a:rect l="l" t="t" r="r" b="b"/>
              <a:pathLst>
                <a:path w="525779" h="173989">
                  <a:moveTo>
                    <a:pt x="259791" y="0"/>
                  </a:moveTo>
                  <a:lnTo>
                    <a:pt x="0" y="88112"/>
                  </a:lnTo>
                  <a:lnTo>
                    <a:pt x="258559" y="173736"/>
                  </a:lnTo>
                  <a:lnTo>
                    <a:pt x="525780" y="86868"/>
                  </a:lnTo>
                  <a:lnTo>
                    <a:pt x="259791" y="0"/>
                  </a:lnTo>
                  <a:close/>
                </a:path>
              </a:pathLst>
            </a:custGeom>
            <a:solidFill>
              <a:srgbClr val="3686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740150" y="2962659"/>
              <a:ext cx="530225" cy="441959"/>
            </a:xfrm>
            <a:custGeom>
              <a:avLst/>
              <a:gdLst/>
              <a:ahLst/>
              <a:cxnLst/>
              <a:rect l="l" t="t" r="r" b="b"/>
              <a:pathLst>
                <a:path w="530225" h="441960">
                  <a:moveTo>
                    <a:pt x="530123" y="0"/>
                  </a:moveTo>
                  <a:lnTo>
                    <a:pt x="265061" y="88353"/>
                  </a:lnTo>
                  <a:lnTo>
                    <a:pt x="0" y="0"/>
                  </a:lnTo>
                  <a:lnTo>
                    <a:pt x="0" y="353428"/>
                  </a:lnTo>
                  <a:lnTo>
                    <a:pt x="265061" y="441782"/>
                  </a:lnTo>
                  <a:lnTo>
                    <a:pt x="530123" y="353428"/>
                  </a:lnTo>
                  <a:lnTo>
                    <a:pt x="5301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740150" y="2962659"/>
              <a:ext cx="530225" cy="441959"/>
            </a:xfrm>
            <a:custGeom>
              <a:avLst/>
              <a:gdLst/>
              <a:ahLst/>
              <a:cxnLst/>
              <a:rect l="l" t="t" r="r" b="b"/>
              <a:pathLst>
                <a:path w="530225" h="441960">
                  <a:moveTo>
                    <a:pt x="265061" y="441782"/>
                  </a:moveTo>
                  <a:lnTo>
                    <a:pt x="530123" y="353428"/>
                  </a:lnTo>
                  <a:lnTo>
                    <a:pt x="530123" y="0"/>
                  </a:lnTo>
                  <a:lnTo>
                    <a:pt x="265061" y="88353"/>
                  </a:lnTo>
                  <a:lnTo>
                    <a:pt x="0" y="0"/>
                  </a:lnTo>
                  <a:lnTo>
                    <a:pt x="0" y="353428"/>
                  </a:lnTo>
                  <a:lnTo>
                    <a:pt x="265061" y="441782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740149" y="2874270"/>
              <a:ext cx="530225" cy="88900"/>
            </a:xfrm>
            <a:custGeom>
              <a:avLst/>
              <a:gdLst/>
              <a:ahLst/>
              <a:cxnLst/>
              <a:rect l="l" t="t" r="r" b="b"/>
              <a:pathLst>
                <a:path w="530225" h="88900">
                  <a:moveTo>
                    <a:pt x="530123" y="88328"/>
                  </a:moveTo>
                  <a:lnTo>
                    <a:pt x="265061" y="0"/>
                  </a:lnTo>
                  <a:lnTo>
                    <a:pt x="0" y="88328"/>
                  </a:lnTo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003803" y="3051047"/>
              <a:ext cx="0" cy="353695"/>
            </a:xfrm>
            <a:custGeom>
              <a:avLst/>
              <a:gdLst/>
              <a:ahLst/>
              <a:cxnLst/>
              <a:rect l="l" t="t" r="r" b="b"/>
              <a:pathLst>
                <a:path h="353695">
                  <a:moveTo>
                    <a:pt x="0" y="0"/>
                  </a:moveTo>
                  <a:lnTo>
                    <a:pt x="0" y="353453"/>
                  </a:lnTo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82239" y="4270247"/>
              <a:ext cx="646175" cy="292607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2741675" y="4291583"/>
              <a:ext cx="527685" cy="173990"/>
            </a:xfrm>
            <a:custGeom>
              <a:avLst/>
              <a:gdLst/>
              <a:ahLst/>
              <a:cxnLst/>
              <a:rect l="l" t="t" r="r" b="b"/>
              <a:pathLst>
                <a:path w="527685" h="173989">
                  <a:moveTo>
                    <a:pt x="263652" y="0"/>
                  </a:moveTo>
                  <a:lnTo>
                    <a:pt x="0" y="86868"/>
                  </a:lnTo>
                  <a:lnTo>
                    <a:pt x="263652" y="173736"/>
                  </a:lnTo>
                  <a:lnTo>
                    <a:pt x="527304" y="86868"/>
                  </a:lnTo>
                  <a:lnTo>
                    <a:pt x="2636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741675" y="4291583"/>
              <a:ext cx="527685" cy="173990"/>
            </a:xfrm>
            <a:custGeom>
              <a:avLst/>
              <a:gdLst/>
              <a:ahLst/>
              <a:cxnLst/>
              <a:rect l="l" t="t" r="r" b="b"/>
              <a:pathLst>
                <a:path w="527685" h="173989">
                  <a:moveTo>
                    <a:pt x="0" y="86868"/>
                  </a:moveTo>
                  <a:lnTo>
                    <a:pt x="263652" y="0"/>
                  </a:lnTo>
                  <a:lnTo>
                    <a:pt x="527304" y="86868"/>
                  </a:lnTo>
                  <a:lnTo>
                    <a:pt x="263652" y="173736"/>
                  </a:lnTo>
                  <a:lnTo>
                    <a:pt x="0" y="8686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744723" y="4296155"/>
              <a:ext cx="527685" cy="173990"/>
            </a:xfrm>
            <a:custGeom>
              <a:avLst/>
              <a:gdLst/>
              <a:ahLst/>
              <a:cxnLst/>
              <a:rect l="l" t="t" r="r" b="b"/>
              <a:pathLst>
                <a:path w="527685" h="173989">
                  <a:moveTo>
                    <a:pt x="263652" y="0"/>
                  </a:moveTo>
                  <a:lnTo>
                    <a:pt x="0" y="86868"/>
                  </a:lnTo>
                  <a:lnTo>
                    <a:pt x="263652" y="173736"/>
                  </a:lnTo>
                  <a:lnTo>
                    <a:pt x="527304" y="86868"/>
                  </a:lnTo>
                  <a:lnTo>
                    <a:pt x="263652" y="0"/>
                  </a:lnTo>
                  <a:close/>
                </a:path>
              </a:pathLst>
            </a:custGeom>
            <a:solidFill>
              <a:srgbClr val="009581">
                <a:alpha val="749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744723" y="4296155"/>
              <a:ext cx="527685" cy="173990"/>
            </a:xfrm>
            <a:custGeom>
              <a:avLst/>
              <a:gdLst/>
              <a:ahLst/>
              <a:cxnLst/>
              <a:rect l="l" t="t" r="r" b="b"/>
              <a:pathLst>
                <a:path w="527685" h="173989">
                  <a:moveTo>
                    <a:pt x="0" y="86868"/>
                  </a:moveTo>
                  <a:lnTo>
                    <a:pt x="263652" y="0"/>
                  </a:lnTo>
                  <a:lnTo>
                    <a:pt x="527304" y="86868"/>
                  </a:lnTo>
                  <a:lnTo>
                    <a:pt x="263652" y="173736"/>
                  </a:lnTo>
                  <a:lnTo>
                    <a:pt x="0" y="86868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744723" y="4251959"/>
              <a:ext cx="527685" cy="175260"/>
            </a:xfrm>
            <a:custGeom>
              <a:avLst/>
              <a:gdLst/>
              <a:ahLst/>
              <a:cxnLst/>
              <a:rect l="l" t="t" r="r" b="b"/>
              <a:pathLst>
                <a:path w="527685" h="175260">
                  <a:moveTo>
                    <a:pt x="263652" y="0"/>
                  </a:moveTo>
                  <a:lnTo>
                    <a:pt x="0" y="87630"/>
                  </a:lnTo>
                  <a:lnTo>
                    <a:pt x="263652" y="175260"/>
                  </a:lnTo>
                  <a:lnTo>
                    <a:pt x="527304" y="87630"/>
                  </a:lnTo>
                  <a:lnTo>
                    <a:pt x="263652" y="0"/>
                  </a:lnTo>
                  <a:close/>
                </a:path>
              </a:pathLst>
            </a:custGeom>
            <a:solidFill>
              <a:srgbClr val="298FC2">
                <a:alpha val="749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744723" y="4251959"/>
              <a:ext cx="527685" cy="175260"/>
            </a:xfrm>
            <a:custGeom>
              <a:avLst/>
              <a:gdLst/>
              <a:ahLst/>
              <a:cxnLst/>
              <a:rect l="l" t="t" r="r" b="b"/>
              <a:pathLst>
                <a:path w="527685" h="175260">
                  <a:moveTo>
                    <a:pt x="0" y="87630"/>
                  </a:moveTo>
                  <a:lnTo>
                    <a:pt x="263652" y="0"/>
                  </a:lnTo>
                  <a:lnTo>
                    <a:pt x="527304" y="87630"/>
                  </a:lnTo>
                  <a:lnTo>
                    <a:pt x="263652" y="175260"/>
                  </a:lnTo>
                  <a:lnTo>
                    <a:pt x="0" y="87630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749295" y="3834383"/>
              <a:ext cx="523240" cy="172720"/>
            </a:xfrm>
            <a:custGeom>
              <a:avLst/>
              <a:gdLst/>
              <a:ahLst/>
              <a:cxnLst/>
              <a:rect l="l" t="t" r="r" b="b"/>
              <a:pathLst>
                <a:path w="523239" h="172720">
                  <a:moveTo>
                    <a:pt x="258292" y="0"/>
                  </a:moveTo>
                  <a:lnTo>
                    <a:pt x="0" y="87337"/>
                  </a:lnTo>
                  <a:lnTo>
                    <a:pt x="257060" y="172212"/>
                  </a:lnTo>
                  <a:lnTo>
                    <a:pt x="522731" y="86106"/>
                  </a:lnTo>
                  <a:lnTo>
                    <a:pt x="258292" y="0"/>
                  </a:lnTo>
                  <a:close/>
                </a:path>
              </a:pathLst>
            </a:custGeom>
            <a:solidFill>
              <a:srgbClr val="3686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744722" y="3919731"/>
              <a:ext cx="527685" cy="440690"/>
            </a:xfrm>
            <a:custGeom>
              <a:avLst/>
              <a:gdLst/>
              <a:ahLst/>
              <a:cxnLst/>
              <a:rect l="l" t="t" r="r" b="b"/>
              <a:pathLst>
                <a:path w="527685" h="440689">
                  <a:moveTo>
                    <a:pt x="527075" y="0"/>
                  </a:moveTo>
                  <a:lnTo>
                    <a:pt x="263537" y="88049"/>
                  </a:lnTo>
                  <a:lnTo>
                    <a:pt x="0" y="0"/>
                  </a:lnTo>
                  <a:lnTo>
                    <a:pt x="0" y="352209"/>
                  </a:lnTo>
                  <a:lnTo>
                    <a:pt x="263537" y="440258"/>
                  </a:lnTo>
                  <a:lnTo>
                    <a:pt x="527075" y="352209"/>
                  </a:lnTo>
                  <a:lnTo>
                    <a:pt x="5270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744722" y="3919731"/>
              <a:ext cx="527685" cy="440690"/>
            </a:xfrm>
            <a:custGeom>
              <a:avLst/>
              <a:gdLst/>
              <a:ahLst/>
              <a:cxnLst/>
              <a:rect l="l" t="t" r="r" b="b"/>
              <a:pathLst>
                <a:path w="527685" h="440689">
                  <a:moveTo>
                    <a:pt x="263537" y="440258"/>
                  </a:moveTo>
                  <a:lnTo>
                    <a:pt x="527075" y="352209"/>
                  </a:lnTo>
                  <a:lnTo>
                    <a:pt x="527075" y="0"/>
                  </a:lnTo>
                  <a:lnTo>
                    <a:pt x="263537" y="88049"/>
                  </a:lnTo>
                  <a:lnTo>
                    <a:pt x="0" y="0"/>
                  </a:lnTo>
                  <a:lnTo>
                    <a:pt x="0" y="352209"/>
                  </a:lnTo>
                  <a:lnTo>
                    <a:pt x="263537" y="440258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744722" y="3832853"/>
              <a:ext cx="527685" cy="86995"/>
            </a:xfrm>
            <a:custGeom>
              <a:avLst/>
              <a:gdLst/>
              <a:ahLst/>
              <a:cxnLst/>
              <a:rect l="l" t="t" r="r" b="b"/>
              <a:pathLst>
                <a:path w="527685" h="86995">
                  <a:moveTo>
                    <a:pt x="527075" y="86817"/>
                  </a:moveTo>
                  <a:lnTo>
                    <a:pt x="263537" y="0"/>
                  </a:lnTo>
                  <a:lnTo>
                    <a:pt x="0" y="86817"/>
                  </a:lnTo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006851" y="4008119"/>
              <a:ext cx="0" cy="352425"/>
            </a:xfrm>
            <a:custGeom>
              <a:avLst/>
              <a:gdLst/>
              <a:ahLst/>
              <a:cxnLst/>
              <a:rect l="l" t="t" r="r" b="b"/>
              <a:pathLst>
                <a:path h="352425">
                  <a:moveTo>
                    <a:pt x="0" y="0"/>
                  </a:moveTo>
                  <a:lnTo>
                    <a:pt x="0" y="351929"/>
                  </a:lnTo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749295" y="513892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259842" y="0"/>
                  </a:moveTo>
                  <a:lnTo>
                    <a:pt x="0" y="85344"/>
                  </a:lnTo>
                  <a:lnTo>
                    <a:pt x="259842" y="170688"/>
                  </a:lnTo>
                  <a:lnTo>
                    <a:pt x="519684" y="85344"/>
                  </a:lnTo>
                  <a:lnTo>
                    <a:pt x="259842" y="0"/>
                  </a:lnTo>
                  <a:close/>
                </a:path>
              </a:pathLst>
            </a:custGeom>
            <a:solidFill>
              <a:srgbClr val="8FB6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749295" y="513892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0" y="85344"/>
                  </a:moveTo>
                  <a:lnTo>
                    <a:pt x="259842" y="0"/>
                  </a:lnTo>
                  <a:lnTo>
                    <a:pt x="519684" y="85344"/>
                  </a:lnTo>
                  <a:lnTo>
                    <a:pt x="259842" y="170688"/>
                  </a:lnTo>
                  <a:lnTo>
                    <a:pt x="0" y="85344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749295" y="5085588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259842" y="0"/>
                  </a:moveTo>
                  <a:lnTo>
                    <a:pt x="0" y="85343"/>
                  </a:lnTo>
                  <a:lnTo>
                    <a:pt x="259842" y="170687"/>
                  </a:lnTo>
                  <a:lnTo>
                    <a:pt x="519684" y="85343"/>
                  </a:lnTo>
                  <a:lnTo>
                    <a:pt x="259842" y="0"/>
                  </a:lnTo>
                  <a:close/>
                </a:path>
              </a:pathLst>
            </a:custGeom>
            <a:solidFill>
              <a:srgbClr val="6CC2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749295" y="5085588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0" y="85343"/>
                  </a:moveTo>
                  <a:lnTo>
                    <a:pt x="259842" y="0"/>
                  </a:lnTo>
                  <a:lnTo>
                    <a:pt x="519684" y="85343"/>
                  </a:lnTo>
                  <a:lnTo>
                    <a:pt x="259842" y="170687"/>
                  </a:lnTo>
                  <a:lnTo>
                    <a:pt x="0" y="85343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749295" y="503224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259842" y="0"/>
                  </a:moveTo>
                  <a:lnTo>
                    <a:pt x="0" y="85343"/>
                  </a:lnTo>
                  <a:lnTo>
                    <a:pt x="259842" y="170687"/>
                  </a:lnTo>
                  <a:lnTo>
                    <a:pt x="519684" y="85343"/>
                  </a:lnTo>
                  <a:lnTo>
                    <a:pt x="259842" y="0"/>
                  </a:lnTo>
                  <a:close/>
                </a:path>
              </a:pathLst>
            </a:custGeom>
            <a:solidFill>
              <a:srgbClr val="0095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749295" y="503224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0" y="85343"/>
                  </a:moveTo>
                  <a:lnTo>
                    <a:pt x="259842" y="0"/>
                  </a:lnTo>
                  <a:lnTo>
                    <a:pt x="519684" y="85343"/>
                  </a:lnTo>
                  <a:lnTo>
                    <a:pt x="259842" y="170687"/>
                  </a:lnTo>
                  <a:lnTo>
                    <a:pt x="0" y="85343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749295" y="497890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259842" y="0"/>
                  </a:moveTo>
                  <a:lnTo>
                    <a:pt x="0" y="85344"/>
                  </a:lnTo>
                  <a:lnTo>
                    <a:pt x="259842" y="170688"/>
                  </a:lnTo>
                  <a:lnTo>
                    <a:pt x="519684" y="85344"/>
                  </a:lnTo>
                  <a:lnTo>
                    <a:pt x="259842" y="0"/>
                  </a:lnTo>
                  <a:close/>
                </a:path>
              </a:pathLst>
            </a:custGeom>
            <a:solidFill>
              <a:srgbClr val="298F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749295" y="497890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0" y="85344"/>
                  </a:moveTo>
                  <a:lnTo>
                    <a:pt x="259842" y="0"/>
                  </a:lnTo>
                  <a:lnTo>
                    <a:pt x="519684" y="85344"/>
                  </a:lnTo>
                  <a:lnTo>
                    <a:pt x="259842" y="170688"/>
                  </a:lnTo>
                  <a:lnTo>
                    <a:pt x="0" y="85344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749295" y="492556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259842" y="0"/>
                  </a:moveTo>
                  <a:lnTo>
                    <a:pt x="0" y="85343"/>
                  </a:lnTo>
                  <a:lnTo>
                    <a:pt x="259842" y="170687"/>
                  </a:lnTo>
                  <a:lnTo>
                    <a:pt x="519684" y="85343"/>
                  </a:lnTo>
                  <a:lnTo>
                    <a:pt x="259842" y="0"/>
                  </a:lnTo>
                  <a:close/>
                </a:path>
              </a:pathLst>
            </a:custGeom>
            <a:solidFill>
              <a:srgbClr val="3686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2749295" y="4925567"/>
              <a:ext cx="520065" cy="170815"/>
            </a:xfrm>
            <a:custGeom>
              <a:avLst/>
              <a:gdLst/>
              <a:ahLst/>
              <a:cxnLst/>
              <a:rect l="l" t="t" r="r" b="b"/>
              <a:pathLst>
                <a:path w="520064" h="170814">
                  <a:moveTo>
                    <a:pt x="0" y="85343"/>
                  </a:moveTo>
                  <a:lnTo>
                    <a:pt x="259842" y="0"/>
                  </a:lnTo>
                  <a:lnTo>
                    <a:pt x="519684" y="85343"/>
                  </a:lnTo>
                  <a:lnTo>
                    <a:pt x="259842" y="170687"/>
                  </a:lnTo>
                  <a:lnTo>
                    <a:pt x="0" y="85343"/>
                  </a:lnTo>
                  <a:close/>
                </a:path>
              </a:pathLst>
            </a:custGeom>
            <a:ln w="12700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6" name="object 6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96477" y="2671381"/>
            <a:ext cx="171069" cy="172593"/>
          </a:xfrm>
          <a:prstGeom prst="rect">
            <a:avLst/>
          </a:prstGeom>
        </p:spPr>
      </p:pic>
      <p:sp>
        <p:nvSpPr>
          <p:cNvPr id="67" name="object 67"/>
          <p:cNvSpPr txBox="1"/>
          <p:nvPr/>
        </p:nvSpPr>
        <p:spPr>
          <a:xfrm>
            <a:off x="2334074" y="2665640"/>
            <a:ext cx="95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368627"/>
                </a:solidFill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8" name="object 6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01049" y="3646741"/>
            <a:ext cx="171069" cy="172592"/>
          </a:xfrm>
          <a:prstGeom prst="rect">
            <a:avLst/>
          </a:prstGeom>
        </p:spPr>
      </p:pic>
      <p:sp>
        <p:nvSpPr>
          <p:cNvPr id="69" name="object 69"/>
          <p:cNvSpPr txBox="1"/>
          <p:nvPr/>
        </p:nvSpPr>
        <p:spPr>
          <a:xfrm>
            <a:off x="2339323" y="3640965"/>
            <a:ext cx="95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368627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70" name="object 7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296477" y="4695253"/>
            <a:ext cx="171069" cy="171069"/>
          </a:xfrm>
          <a:prstGeom prst="rect">
            <a:avLst/>
          </a:prstGeom>
        </p:spPr>
      </p:pic>
      <p:sp>
        <p:nvSpPr>
          <p:cNvPr id="71" name="object 71"/>
          <p:cNvSpPr txBox="1"/>
          <p:nvPr/>
        </p:nvSpPr>
        <p:spPr>
          <a:xfrm>
            <a:off x="2334074" y="4689423"/>
            <a:ext cx="95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368627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1924811" y="2305811"/>
            <a:ext cx="0" cy="3402329"/>
          </a:xfrm>
          <a:custGeom>
            <a:avLst/>
            <a:gdLst/>
            <a:ahLst/>
            <a:cxnLst/>
            <a:rect l="l" t="t" r="r" b="b"/>
            <a:pathLst>
              <a:path h="3402329">
                <a:moveTo>
                  <a:pt x="0" y="0"/>
                </a:moveTo>
                <a:lnTo>
                  <a:pt x="0" y="3401949"/>
                </a:lnTo>
              </a:path>
            </a:pathLst>
          </a:custGeom>
          <a:ln w="9525">
            <a:solidFill>
              <a:srgbClr val="D9D9D9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721155" y="4212972"/>
            <a:ext cx="9334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3510" marR="5080" indent="-131445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4F6B"/>
                </a:solidFill>
                <a:latin typeface="Arial"/>
                <a:cs typeface="Arial"/>
              </a:rPr>
              <a:t>Front</a:t>
            </a:r>
            <a:r>
              <a:rPr sz="1200" b="1" spc="-35" dirty="0">
                <a:solidFill>
                  <a:srgbClr val="004F6B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4F6B"/>
                </a:solidFill>
                <a:latin typeface="Arial"/>
                <a:cs typeface="Arial"/>
              </a:rPr>
              <a:t>Office/ Advisors</a:t>
            </a:r>
            <a:endParaRPr sz="12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62024" y="2930678"/>
            <a:ext cx="96646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375" marR="5080" indent="-6731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5D646C"/>
                </a:solidFill>
                <a:latin typeface="Arial"/>
                <a:cs typeface="Arial"/>
              </a:rPr>
              <a:t>Home</a:t>
            </a:r>
            <a:r>
              <a:rPr sz="1200" b="1" spc="-25" dirty="0">
                <a:solidFill>
                  <a:srgbClr val="5D646C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5D646C"/>
                </a:solidFill>
                <a:latin typeface="Arial"/>
                <a:cs typeface="Arial"/>
              </a:rPr>
              <a:t>Office/ Operations</a:t>
            </a:r>
            <a:endParaRPr sz="12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92783" y="5457775"/>
            <a:ext cx="7016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9581"/>
                </a:solidFill>
                <a:latin typeface="Arial"/>
                <a:cs typeface="Arial"/>
              </a:rPr>
              <a:t>Investors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819721" y="2256853"/>
            <a:ext cx="639445" cy="637540"/>
            <a:chOff x="819721" y="2256853"/>
            <a:chExt cx="639445" cy="637540"/>
          </a:xfrm>
        </p:grpSpPr>
        <p:sp>
          <p:nvSpPr>
            <p:cNvPr id="77" name="object 77"/>
            <p:cNvSpPr/>
            <p:nvPr/>
          </p:nvSpPr>
          <p:spPr>
            <a:xfrm>
              <a:off x="824483" y="2261616"/>
              <a:ext cx="629920" cy="628015"/>
            </a:xfrm>
            <a:custGeom>
              <a:avLst/>
              <a:gdLst/>
              <a:ahLst/>
              <a:cxnLst/>
              <a:rect l="l" t="t" r="r" b="b"/>
              <a:pathLst>
                <a:path w="629919" h="628014">
                  <a:moveTo>
                    <a:pt x="0" y="313943"/>
                  </a:moveTo>
                  <a:lnTo>
                    <a:pt x="3412" y="267553"/>
                  </a:lnTo>
                  <a:lnTo>
                    <a:pt x="13323" y="223275"/>
                  </a:lnTo>
                  <a:lnTo>
                    <a:pt x="29248" y="181595"/>
                  </a:lnTo>
                  <a:lnTo>
                    <a:pt x="50699" y="143000"/>
                  </a:lnTo>
                  <a:lnTo>
                    <a:pt x="77190" y="107976"/>
                  </a:lnTo>
                  <a:lnTo>
                    <a:pt x="108233" y="77007"/>
                  </a:lnTo>
                  <a:lnTo>
                    <a:pt x="143343" y="50579"/>
                  </a:lnTo>
                  <a:lnTo>
                    <a:pt x="182031" y="29179"/>
                  </a:lnTo>
                  <a:lnTo>
                    <a:pt x="223812" y="13292"/>
                  </a:lnTo>
                  <a:lnTo>
                    <a:pt x="268199" y="3404"/>
                  </a:lnTo>
                  <a:lnTo>
                    <a:pt x="314706" y="0"/>
                  </a:lnTo>
                  <a:lnTo>
                    <a:pt x="361212" y="3404"/>
                  </a:lnTo>
                  <a:lnTo>
                    <a:pt x="405599" y="13292"/>
                  </a:lnTo>
                  <a:lnTo>
                    <a:pt x="447380" y="29179"/>
                  </a:lnTo>
                  <a:lnTo>
                    <a:pt x="486068" y="50579"/>
                  </a:lnTo>
                  <a:lnTo>
                    <a:pt x="521178" y="77007"/>
                  </a:lnTo>
                  <a:lnTo>
                    <a:pt x="552221" y="107976"/>
                  </a:lnTo>
                  <a:lnTo>
                    <a:pt x="578712" y="143000"/>
                  </a:lnTo>
                  <a:lnTo>
                    <a:pt x="600163" y="181595"/>
                  </a:lnTo>
                  <a:lnTo>
                    <a:pt x="616088" y="223275"/>
                  </a:lnTo>
                  <a:lnTo>
                    <a:pt x="625999" y="267553"/>
                  </a:lnTo>
                  <a:lnTo>
                    <a:pt x="629412" y="313943"/>
                  </a:lnTo>
                  <a:lnTo>
                    <a:pt x="625999" y="360334"/>
                  </a:lnTo>
                  <a:lnTo>
                    <a:pt x="616088" y="404612"/>
                  </a:lnTo>
                  <a:lnTo>
                    <a:pt x="600163" y="446292"/>
                  </a:lnTo>
                  <a:lnTo>
                    <a:pt x="578712" y="484887"/>
                  </a:lnTo>
                  <a:lnTo>
                    <a:pt x="552221" y="519911"/>
                  </a:lnTo>
                  <a:lnTo>
                    <a:pt x="521178" y="550880"/>
                  </a:lnTo>
                  <a:lnTo>
                    <a:pt x="486068" y="577308"/>
                  </a:lnTo>
                  <a:lnTo>
                    <a:pt x="447380" y="598708"/>
                  </a:lnTo>
                  <a:lnTo>
                    <a:pt x="405599" y="614595"/>
                  </a:lnTo>
                  <a:lnTo>
                    <a:pt x="361212" y="624483"/>
                  </a:lnTo>
                  <a:lnTo>
                    <a:pt x="314706" y="627887"/>
                  </a:lnTo>
                  <a:lnTo>
                    <a:pt x="268199" y="624483"/>
                  </a:lnTo>
                  <a:lnTo>
                    <a:pt x="223812" y="614595"/>
                  </a:lnTo>
                  <a:lnTo>
                    <a:pt x="182031" y="598708"/>
                  </a:lnTo>
                  <a:lnTo>
                    <a:pt x="143343" y="577308"/>
                  </a:lnTo>
                  <a:lnTo>
                    <a:pt x="108233" y="550880"/>
                  </a:lnTo>
                  <a:lnTo>
                    <a:pt x="77190" y="519911"/>
                  </a:lnTo>
                  <a:lnTo>
                    <a:pt x="50699" y="484887"/>
                  </a:lnTo>
                  <a:lnTo>
                    <a:pt x="29248" y="446292"/>
                  </a:lnTo>
                  <a:lnTo>
                    <a:pt x="13323" y="404612"/>
                  </a:lnTo>
                  <a:lnTo>
                    <a:pt x="3412" y="360334"/>
                  </a:lnTo>
                  <a:lnTo>
                    <a:pt x="0" y="313943"/>
                  </a:lnTo>
                  <a:close/>
                </a:path>
              </a:pathLst>
            </a:custGeom>
            <a:ln w="9525">
              <a:solidFill>
                <a:srgbClr val="5D6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8341" y="2405297"/>
              <a:ext cx="169416" cy="169936"/>
            </a:xfrm>
            <a:prstGeom prst="rect">
              <a:avLst/>
            </a:prstGeom>
          </p:spPr>
        </p:pic>
        <p:sp>
          <p:nvSpPr>
            <p:cNvPr id="79" name="object 79"/>
            <p:cNvSpPr/>
            <p:nvPr/>
          </p:nvSpPr>
          <p:spPr>
            <a:xfrm>
              <a:off x="996201" y="2588620"/>
              <a:ext cx="313690" cy="157480"/>
            </a:xfrm>
            <a:custGeom>
              <a:avLst/>
              <a:gdLst/>
              <a:ahLst/>
              <a:cxnLst/>
              <a:rect l="l" t="t" r="r" b="b"/>
              <a:pathLst>
                <a:path w="313690" h="157480">
                  <a:moveTo>
                    <a:pt x="313695" y="157368"/>
                  </a:moveTo>
                  <a:lnTo>
                    <a:pt x="313695" y="78684"/>
                  </a:lnTo>
                  <a:lnTo>
                    <a:pt x="312623" y="69893"/>
                  </a:lnTo>
                  <a:lnTo>
                    <a:pt x="280825" y="35008"/>
                  </a:lnTo>
                  <a:lnTo>
                    <a:pt x="242042" y="16505"/>
                  </a:lnTo>
                  <a:lnTo>
                    <a:pt x="190668" y="2704"/>
                  </a:lnTo>
                  <a:lnTo>
                    <a:pt x="156847" y="0"/>
                  </a:lnTo>
                  <a:lnTo>
                    <a:pt x="140672" y="706"/>
                  </a:lnTo>
                  <a:lnTo>
                    <a:pt x="92148" y="9835"/>
                  </a:lnTo>
                  <a:lnTo>
                    <a:pt x="51710" y="25572"/>
                  </a:lnTo>
                  <a:lnTo>
                    <a:pt x="15684" y="47210"/>
                  </a:lnTo>
                  <a:lnTo>
                    <a:pt x="0" y="78684"/>
                  </a:lnTo>
                  <a:lnTo>
                    <a:pt x="0" y="157368"/>
                  </a:lnTo>
                  <a:lnTo>
                    <a:pt x="313695" y="157368"/>
                  </a:lnTo>
                  <a:close/>
                </a:path>
              </a:pathLst>
            </a:custGeom>
            <a:ln w="12581">
              <a:solidFill>
                <a:srgbClr val="5D64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819721" y="3532441"/>
            <a:ext cx="639445" cy="639445"/>
            <a:chOff x="819721" y="3532441"/>
            <a:chExt cx="639445" cy="639445"/>
          </a:xfrm>
        </p:grpSpPr>
        <p:sp>
          <p:nvSpPr>
            <p:cNvPr id="81" name="object 81"/>
            <p:cNvSpPr/>
            <p:nvPr/>
          </p:nvSpPr>
          <p:spPr>
            <a:xfrm>
              <a:off x="824483" y="3537203"/>
              <a:ext cx="629920" cy="629920"/>
            </a:xfrm>
            <a:custGeom>
              <a:avLst/>
              <a:gdLst/>
              <a:ahLst/>
              <a:cxnLst/>
              <a:rect l="l" t="t" r="r" b="b"/>
              <a:pathLst>
                <a:path w="629919" h="629920">
                  <a:moveTo>
                    <a:pt x="0" y="314706"/>
                  </a:moveTo>
                  <a:lnTo>
                    <a:pt x="3412" y="268199"/>
                  </a:lnTo>
                  <a:lnTo>
                    <a:pt x="13323" y="223812"/>
                  </a:lnTo>
                  <a:lnTo>
                    <a:pt x="29248" y="182031"/>
                  </a:lnTo>
                  <a:lnTo>
                    <a:pt x="50699" y="143343"/>
                  </a:lnTo>
                  <a:lnTo>
                    <a:pt x="77190" y="108233"/>
                  </a:lnTo>
                  <a:lnTo>
                    <a:pt x="108233" y="77190"/>
                  </a:lnTo>
                  <a:lnTo>
                    <a:pt x="143343" y="50699"/>
                  </a:lnTo>
                  <a:lnTo>
                    <a:pt x="182031" y="29248"/>
                  </a:lnTo>
                  <a:lnTo>
                    <a:pt x="223812" y="13323"/>
                  </a:lnTo>
                  <a:lnTo>
                    <a:pt x="268199" y="3412"/>
                  </a:lnTo>
                  <a:lnTo>
                    <a:pt x="314706" y="0"/>
                  </a:lnTo>
                  <a:lnTo>
                    <a:pt x="361212" y="3412"/>
                  </a:lnTo>
                  <a:lnTo>
                    <a:pt x="405599" y="13323"/>
                  </a:lnTo>
                  <a:lnTo>
                    <a:pt x="447380" y="29248"/>
                  </a:lnTo>
                  <a:lnTo>
                    <a:pt x="486068" y="50699"/>
                  </a:lnTo>
                  <a:lnTo>
                    <a:pt x="521178" y="77190"/>
                  </a:lnTo>
                  <a:lnTo>
                    <a:pt x="552221" y="108233"/>
                  </a:lnTo>
                  <a:lnTo>
                    <a:pt x="578712" y="143343"/>
                  </a:lnTo>
                  <a:lnTo>
                    <a:pt x="600163" y="182031"/>
                  </a:lnTo>
                  <a:lnTo>
                    <a:pt x="616088" y="223812"/>
                  </a:lnTo>
                  <a:lnTo>
                    <a:pt x="625999" y="268199"/>
                  </a:lnTo>
                  <a:lnTo>
                    <a:pt x="629412" y="314706"/>
                  </a:lnTo>
                  <a:lnTo>
                    <a:pt x="625999" y="361212"/>
                  </a:lnTo>
                  <a:lnTo>
                    <a:pt x="616088" y="405599"/>
                  </a:lnTo>
                  <a:lnTo>
                    <a:pt x="600163" y="447380"/>
                  </a:lnTo>
                  <a:lnTo>
                    <a:pt x="578712" y="486068"/>
                  </a:lnTo>
                  <a:lnTo>
                    <a:pt x="552221" y="521178"/>
                  </a:lnTo>
                  <a:lnTo>
                    <a:pt x="521178" y="552221"/>
                  </a:lnTo>
                  <a:lnTo>
                    <a:pt x="486068" y="578712"/>
                  </a:lnTo>
                  <a:lnTo>
                    <a:pt x="447380" y="600163"/>
                  </a:lnTo>
                  <a:lnTo>
                    <a:pt x="405599" y="616088"/>
                  </a:lnTo>
                  <a:lnTo>
                    <a:pt x="361212" y="625999"/>
                  </a:lnTo>
                  <a:lnTo>
                    <a:pt x="314706" y="629412"/>
                  </a:lnTo>
                  <a:lnTo>
                    <a:pt x="268199" y="625999"/>
                  </a:lnTo>
                  <a:lnTo>
                    <a:pt x="223812" y="616088"/>
                  </a:lnTo>
                  <a:lnTo>
                    <a:pt x="182031" y="600163"/>
                  </a:lnTo>
                  <a:lnTo>
                    <a:pt x="143343" y="578712"/>
                  </a:lnTo>
                  <a:lnTo>
                    <a:pt x="108233" y="552221"/>
                  </a:lnTo>
                  <a:lnTo>
                    <a:pt x="77190" y="521178"/>
                  </a:lnTo>
                  <a:lnTo>
                    <a:pt x="50699" y="486068"/>
                  </a:lnTo>
                  <a:lnTo>
                    <a:pt x="29248" y="447380"/>
                  </a:lnTo>
                  <a:lnTo>
                    <a:pt x="13323" y="405599"/>
                  </a:lnTo>
                  <a:lnTo>
                    <a:pt x="3412" y="361212"/>
                  </a:lnTo>
                  <a:lnTo>
                    <a:pt x="0" y="314706"/>
                  </a:lnTo>
                  <a:close/>
                </a:path>
              </a:pathLst>
            </a:custGeom>
            <a:ln w="9525">
              <a:solidFill>
                <a:srgbClr val="004F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" name="object 8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65811" y="3683698"/>
              <a:ext cx="169919" cy="169434"/>
            </a:xfrm>
            <a:prstGeom prst="rect">
              <a:avLst/>
            </a:prstGeom>
          </p:spPr>
        </p:pic>
        <p:sp>
          <p:nvSpPr>
            <p:cNvPr id="83" name="object 83"/>
            <p:cNvSpPr/>
            <p:nvPr/>
          </p:nvSpPr>
          <p:spPr>
            <a:xfrm>
              <a:off x="993420" y="3866456"/>
              <a:ext cx="314960" cy="157480"/>
            </a:xfrm>
            <a:custGeom>
              <a:avLst/>
              <a:gdLst/>
              <a:ahLst/>
              <a:cxnLst/>
              <a:rect l="l" t="t" r="r" b="b"/>
              <a:pathLst>
                <a:path w="314959" h="157479">
                  <a:moveTo>
                    <a:pt x="314701" y="156865"/>
                  </a:moveTo>
                  <a:lnTo>
                    <a:pt x="314701" y="78432"/>
                  </a:lnTo>
                  <a:lnTo>
                    <a:pt x="313625" y="69670"/>
                  </a:lnTo>
                  <a:lnTo>
                    <a:pt x="281725" y="34896"/>
                  </a:lnTo>
                  <a:lnTo>
                    <a:pt x="242817" y="16452"/>
                  </a:lnTo>
                  <a:lnTo>
                    <a:pt x="191279" y="2696"/>
                  </a:lnTo>
                  <a:lnTo>
                    <a:pt x="157350" y="0"/>
                  </a:lnTo>
                  <a:lnTo>
                    <a:pt x="141123" y="704"/>
                  </a:lnTo>
                  <a:lnTo>
                    <a:pt x="92443" y="9804"/>
                  </a:lnTo>
                  <a:lnTo>
                    <a:pt x="51876" y="25490"/>
                  </a:lnTo>
                  <a:lnTo>
                    <a:pt x="15735" y="47059"/>
                  </a:lnTo>
                  <a:lnTo>
                    <a:pt x="0" y="78432"/>
                  </a:lnTo>
                  <a:lnTo>
                    <a:pt x="0" y="156865"/>
                  </a:lnTo>
                  <a:lnTo>
                    <a:pt x="314701" y="156865"/>
                  </a:lnTo>
                  <a:close/>
                </a:path>
              </a:pathLst>
            </a:custGeom>
            <a:ln w="12556">
              <a:solidFill>
                <a:srgbClr val="004F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4" name="object 84"/>
          <p:cNvGrpSpPr/>
          <p:nvPr/>
        </p:nvGrpSpPr>
        <p:grpSpPr>
          <a:xfrm>
            <a:off x="819721" y="4789741"/>
            <a:ext cx="639445" cy="637540"/>
            <a:chOff x="819721" y="4789741"/>
            <a:chExt cx="639445" cy="637540"/>
          </a:xfrm>
        </p:grpSpPr>
        <p:sp>
          <p:nvSpPr>
            <p:cNvPr id="85" name="object 85"/>
            <p:cNvSpPr/>
            <p:nvPr/>
          </p:nvSpPr>
          <p:spPr>
            <a:xfrm>
              <a:off x="824483" y="4794503"/>
              <a:ext cx="629920" cy="628015"/>
            </a:xfrm>
            <a:custGeom>
              <a:avLst/>
              <a:gdLst/>
              <a:ahLst/>
              <a:cxnLst/>
              <a:rect l="l" t="t" r="r" b="b"/>
              <a:pathLst>
                <a:path w="629919" h="628014">
                  <a:moveTo>
                    <a:pt x="0" y="313944"/>
                  </a:moveTo>
                  <a:lnTo>
                    <a:pt x="3412" y="267553"/>
                  </a:lnTo>
                  <a:lnTo>
                    <a:pt x="13323" y="223275"/>
                  </a:lnTo>
                  <a:lnTo>
                    <a:pt x="29248" y="181595"/>
                  </a:lnTo>
                  <a:lnTo>
                    <a:pt x="50699" y="143000"/>
                  </a:lnTo>
                  <a:lnTo>
                    <a:pt x="77190" y="107976"/>
                  </a:lnTo>
                  <a:lnTo>
                    <a:pt x="108233" y="77007"/>
                  </a:lnTo>
                  <a:lnTo>
                    <a:pt x="143343" y="50579"/>
                  </a:lnTo>
                  <a:lnTo>
                    <a:pt x="182031" y="29179"/>
                  </a:lnTo>
                  <a:lnTo>
                    <a:pt x="223812" y="13292"/>
                  </a:lnTo>
                  <a:lnTo>
                    <a:pt x="268199" y="3404"/>
                  </a:lnTo>
                  <a:lnTo>
                    <a:pt x="314706" y="0"/>
                  </a:lnTo>
                  <a:lnTo>
                    <a:pt x="361212" y="3404"/>
                  </a:lnTo>
                  <a:lnTo>
                    <a:pt x="405599" y="13292"/>
                  </a:lnTo>
                  <a:lnTo>
                    <a:pt x="447380" y="29179"/>
                  </a:lnTo>
                  <a:lnTo>
                    <a:pt x="486068" y="50579"/>
                  </a:lnTo>
                  <a:lnTo>
                    <a:pt x="521178" y="77007"/>
                  </a:lnTo>
                  <a:lnTo>
                    <a:pt x="552221" y="107976"/>
                  </a:lnTo>
                  <a:lnTo>
                    <a:pt x="578712" y="143000"/>
                  </a:lnTo>
                  <a:lnTo>
                    <a:pt x="600163" y="181595"/>
                  </a:lnTo>
                  <a:lnTo>
                    <a:pt x="616088" y="223275"/>
                  </a:lnTo>
                  <a:lnTo>
                    <a:pt x="625999" y="267553"/>
                  </a:lnTo>
                  <a:lnTo>
                    <a:pt x="629412" y="313944"/>
                  </a:lnTo>
                  <a:lnTo>
                    <a:pt x="625999" y="360334"/>
                  </a:lnTo>
                  <a:lnTo>
                    <a:pt x="616088" y="404612"/>
                  </a:lnTo>
                  <a:lnTo>
                    <a:pt x="600163" y="446292"/>
                  </a:lnTo>
                  <a:lnTo>
                    <a:pt x="578712" y="484887"/>
                  </a:lnTo>
                  <a:lnTo>
                    <a:pt x="552221" y="519911"/>
                  </a:lnTo>
                  <a:lnTo>
                    <a:pt x="521178" y="550880"/>
                  </a:lnTo>
                  <a:lnTo>
                    <a:pt x="486068" y="577308"/>
                  </a:lnTo>
                  <a:lnTo>
                    <a:pt x="447380" y="598708"/>
                  </a:lnTo>
                  <a:lnTo>
                    <a:pt x="405599" y="614595"/>
                  </a:lnTo>
                  <a:lnTo>
                    <a:pt x="361212" y="624483"/>
                  </a:lnTo>
                  <a:lnTo>
                    <a:pt x="314706" y="627888"/>
                  </a:lnTo>
                  <a:lnTo>
                    <a:pt x="268199" y="624483"/>
                  </a:lnTo>
                  <a:lnTo>
                    <a:pt x="223812" y="614595"/>
                  </a:lnTo>
                  <a:lnTo>
                    <a:pt x="182031" y="598708"/>
                  </a:lnTo>
                  <a:lnTo>
                    <a:pt x="143343" y="577308"/>
                  </a:lnTo>
                  <a:lnTo>
                    <a:pt x="108233" y="550880"/>
                  </a:lnTo>
                  <a:lnTo>
                    <a:pt x="77190" y="519911"/>
                  </a:lnTo>
                  <a:lnTo>
                    <a:pt x="50699" y="484887"/>
                  </a:lnTo>
                  <a:lnTo>
                    <a:pt x="29248" y="446292"/>
                  </a:lnTo>
                  <a:lnTo>
                    <a:pt x="13323" y="404612"/>
                  </a:lnTo>
                  <a:lnTo>
                    <a:pt x="3412" y="360334"/>
                  </a:lnTo>
                  <a:lnTo>
                    <a:pt x="0" y="313944"/>
                  </a:lnTo>
                  <a:close/>
                </a:path>
              </a:pathLst>
            </a:custGeom>
            <a:ln w="9525">
              <a:solidFill>
                <a:srgbClr val="0095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8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9197" y="4930565"/>
              <a:ext cx="169416" cy="169936"/>
            </a:xfrm>
            <a:prstGeom prst="rect">
              <a:avLst/>
            </a:prstGeom>
          </p:spPr>
        </p:pic>
        <p:sp>
          <p:nvSpPr>
            <p:cNvPr id="87" name="object 87"/>
            <p:cNvSpPr/>
            <p:nvPr/>
          </p:nvSpPr>
          <p:spPr>
            <a:xfrm>
              <a:off x="987057" y="5113889"/>
              <a:ext cx="313690" cy="157480"/>
            </a:xfrm>
            <a:custGeom>
              <a:avLst/>
              <a:gdLst/>
              <a:ahLst/>
              <a:cxnLst/>
              <a:rect l="l" t="t" r="r" b="b"/>
              <a:pathLst>
                <a:path w="313690" h="157479">
                  <a:moveTo>
                    <a:pt x="313695" y="157368"/>
                  </a:moveTo>
                  <a:lnTo>
                    <a:pt x="313695" y="78684"/>
                  </a:lnTo>
                  <a:lnTo>
                    <a:pt x="312623" y="69893"/>
                  </a:lnTo>
                  <a:lnTo>
                    <a:pt x="280825" y="35008"/>
                  </a:lnTo>
                  <a:lnTo>
                    <a:pt x="242042" y="16505"/>
                  </a:lnTo>
                  <a:lnTo>
                    <a:pt x="190668" y="2704"/>
                  </a:lnTo>
                  <a:lnTo>
                    <a:pt x="156847" y="0"/>
                  </a:lnTo>
                  <a:lnTo>
                    <a:pt x="140672" y="706"/>
                  </a:lnTo>
                  <a:lnTo>
                    <a:pt x="92148" y="9835"/>
                  </a:lnTo>
                  <a:lnTo>
                    <a:pt x="51710" y="25572"/>
                  </a:lnTo>
                  <a:lnTo>
                    <a:pt x="15684" y="47210"/>
                  </a:lnTo>
                  <a:lnTo>
                    <a:pt x="0" y="78684"/>
                  </a:lnTo>
                  <a:lnTo>
                    <a:pt x="0" y="157368"/>
                  </a:lnTo>
                  <a:lnTo>
                    <a:pt x="313695" y="157368"/>
                  </a:lnTo>
                  <a:close/>
                </a:path>
              </a:pathLst>
            </a:custGeom>
            <a:ln w="12581">
              <a:solidFill>
                <a:srgbClr val="0095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5862" y="5190375"/>
            <a:ext cx="11194415" cy="152019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52069">
              <a:lnSpc>
                <a:spcPct val="100000"/>
              </a:lnSpc>
              <a:spcBef>
                <a:spcPts val="295"/>
              </a:spcBef>
            </a:pPr>
            <a:r>
              <a:rPr sz="1100" b="1" dirty="0">
                <a:latin typeface="Fidelity Sans"/>
                <a:cs typeface="Fidelity Sans"/>
              </a:rPr>
              <a:t>For</a:t>
            </a:r>
            <a:r>
              <a:rPr sz="1100" b="1" spc="-35" dirty="0">
                <a:latin typeface="Fidelity Sans"/>
                <a:cs typeface="Fidelity Sans"/>
              </a:rPr>
              <a:t> </a:t>
            </a:r>
            <a:r>
              <a:rPr sz="1100" b="1" dirty="0">
                <a:latin typeface="Fidelity Sans"/>
                <a:cs typeface="Fidelity Sans"/>
              </a:rPr>
              <a:t>investment</a:t>
            </a:r>
            <a:r>
              <a:rPr sz="1100" b="1" spc="-40" dirty="0">
                <a:latin typeface="Fidelity Sans"/>
                <a:cs typeface="Fidelity Sans"/>
              </a:rPr>
              <a:t> </a:t>
            </a:r>
            <a:r>
              <a:rPr sz="1100" b="1" dirty="0">
                <a:latin typeface="Fidelity Sans"/>
                <a:cs typeface="Fidelity Sans"/>
              </a:rPr>
              <a:t>professional</a:t>
            </a:r>
            <a:r>
              <a:rPr sz="1100" b="1" spc="-30" dirty="0">
                <a:latin typeface="Fidelity Sans"/>
                <a:cs typeface="Fidelity Sans"/>
              </a:rPr>
              <a:t> </a:t>
            </a:r>
            <a:r>
              <a:rPr sz="1100" b="1" dirty="0">
                <a:latin typeface="Fidelity Sans"/>
                <a:cs typeface="Fidelity Sans"/>
              </a:rPr>
              <a:t>use</a:t>
            </a:r>
            <a:r>
              <a:rPr sz="1100" b="1" spc="-40" dirty="0">
                <a:latin typeface="Fidelity Sans"/>
                <a:cs typeface="Fidelity Sans"/>
              </a:rPr>
              <a:t> </a:t>
            </a:r>
            <a:r>
              <a:rPr sz="1100" b="1" spc="-20" dirty="0">
                <a:latin typeface="Fidelity Sans"/>
                <a:cs typeface="Fidelity Sans"/>
              </a:rPr>
              <a:t>only.</a:t>
            </a:r>
            <a:endParaRPr sz="1100" dirty="0">
              <a:latin typeface="Fidelity Sans"/>
              <a:cs typeface="Fidelity Sans"/>
            </a:endParaRPr>
          </a:p>
          <a:p>
            <a:pPr marL="52069">
              <a:lnSpc>
                <a:spcPct val="100000"/>
              </a:lnSpc>
              <a:spcBef>
                <a:spcPts val="200"/>
              </a:spcBef>
            </a:pPr>
            <a:r>
              <a:rPr sz="1100" dirty="0">
                <a:latin typeface="Fidelity Sans"/>
                <a:cs typeface="Fidelity Sans"/>
              </a:rPr>
              <a:t>Not</a:t>
            </a:r>
            <a:r>
              <a:rPr sz="1100" spc="-5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for</a:t>
            </a:r>
            <a:r>
              <a:rPr sz="1100" spc="-2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distribution</a:t>
            </a:r>
            <a:r>
              <a:rPr sz="1100" spc="-1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to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the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public</a:t>
            </a:r>
            <a:r>
              <a:rPr sz="1100" spc="-2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as</a:t>
            </a:r>
            <a:r>
              <a:rPr sz="1100" spc="-4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sales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material</a:t>
            </a:r>
            <a:r>
              <a:rPr sz="1100" spc="-2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in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any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spc="-10" dirty="0">
                <a:latin typeface="Fidelity Sans"/>
                <a:cs typeface="Fidelity Sans"/>
              </a:rPr>
              <a:t>form.</a:t>
            </a:r>
            <a:endParaRPr sz="1100" dirty="0">
              <a:latin typeface="Fidelity Sans"/>
              <a:cs typeface="Fidelity Sans"/>
            </a:endParaRPr>
          </a:p>
          <a:p>
            <a:pPr marL="52069">
              <a:lnSpc>
                <a:spcPct val="100000"/>
              </a:lnSpc>
              <a:spcBef>
                <a:spcPts val="195"/>
              </a:spcBef>
            </a:pPr>
            <a:r>
              <a:rPr sz="1100" dirty="0">
                <a:latin typeface="Fidelity Sans"/>
                <a:cs typeface="Fidelity Sans"/>
              </a:rPr>
              <a:t>Fidelity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Family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Office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Services</a:t>
            </a:r>
            <a:r>
              <a:rPr sz="1100" spc="-4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is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a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division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of</a:t>
            </a:r>
            <a:r>
              <a:rPr sz="1100" spc="-1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Fidelity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spc="-10" dirty="0">
                <a:latin typeface="Fidelity Sans"/>
                <a:cs typeface="Fidelity Sans"/>
              </a:rPr>
              <a:t>Brokerage</a:t>
            </a:r>
            <a:r>
              <a:rPr sz="1100" spc="-4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Services</a:t>
            </a:r>
            <a:r>
              <a:rPr sz="1100" spc="-20" dirty="0">
                <a:latin typeface="Fidelity Sans"/>
                <a:cs typeface="Fidelity Sans"/>
              </a:rPr>
              <a:t> LLC.</a:t>
            </a:r>
            <a:endParaRPr sz="1100" dirty="0">
              <a:latin typeface="Fidelity Sans"/>
              <a:cs typeface="Fidelity Sans"/>
            </a:endParaRPr>
          </a:p>
          <a:p>
            <a:pPr marL="52069">
              <a:lnSpc>
                <a:spcPct val="100000"/>
              </a:lnSpc>
              <a:spcBef>
                <a:spcPts val="600"/>
              </a:spcBef>
            </a:pPr>
            <a:r>
              <a:rPr sz="1100" dirty="0">
                <a:latin typeface="Fidelity Sans"/>
                <a:cs typeface="Fidelity Sans"/>
              </a:rPr>
              <a:t>Fidelity</a:t>
            </a:r>
            <a:r>
              <a:rPr sz="1100" spc="-4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Investments</a:t>
            </a:r>
            <a:r>
              <a:rPr sz="1050" baseline="19841" dirty="0">
                <a:latin typeface="Fidelity Sans"/>
                <a:cs typeface="Fidelity Sans"/>
              </a:rPr>
              <a:t>®</a:t>
            </a:r>
            <a:r>
              <a:rPr sz="1050" spc="172" baseline="19841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provides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clearing,</a:t>
            </a:r>
            <a:r>
              <a:rPr sz="1100" spc="-45" dirty="0">
                <a:latin typeface="Fidelity Sans"/>
                <a:cs typeface="Fidelity Sans"/>
              </a:rPr>
              <a:t> </a:t>
            </a:r>
            <a:r>
              <a:rPr sz="1100" spc="-20" dirty="0">
                <a:latin typeface="Fidelity Sans"/>
                <a:cs typeface="Fidelity Sans"/>
              </a:rPr>
              <a:t>custody,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or</a:t>
            </a:r>
            <a:r>
              <a:rPr sz="1100" spc="-4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other</a:t>
            </a:r>
            <a:r>
              <a:rPr sz="1100" spc="-2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brokerage</a:t>
            </a:r>
            <a:r>
              <a:rPr sz="1100" spc="-3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services</a:t>
            </a:r>
            <a:r>
              <a:rPr sz="1100" spc="-5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through</a:t>
            </a:r>
            <a:r>
              <a:rPr sz="1100" spc="-5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National</a:t>
            </a:r>
            <a:r>
              <a:rPr sz="1100" spc="-4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Financial</a:t>
            </a:r>
            <a:r>
              <a:rPr sz="1100" spc="-5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Services</a:t>
            </a:r>
            <a:r>
              <a:rPr sz="1100" spc="-4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LLC</a:t>
            </a:r>
            <a:r>
              <a:rPr sz="1100" spc="-5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or</a:t>
            </a:r>
            <a:r>
              <a:rPr sz="1100" spc="-2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Fidelity</a:t>
            </a:r>
            <a:r>
              <a:rPr sz="1100" spc="-4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Brokerage</a:t>
            </a:r>
            <a:r>
              <a:rPr sz="1100" spc="-5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Services</a:t>
            </a:r>
            <a:r>
              <a:rPr sz="1100" spc="-5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LLC,</a:t>
            </a:r>
            <a:r>
              <a:rPr sz="1100" spc="-4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Members</a:t>
            </a:r>
            <a:r>
              <a:rPr sz="1100" spc="-4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NYSE,</a:t>
            </a:r>
            <a:r>
              <a:rPr sz="1100" spc="-55" dirty="0">
                <a:latin typeface="Fidelity Sans"/>
                <a:cs typeface="Fidelity Sans"/>
              </a:rPr>
              <a:t> </a:t>
            </a:r>
            <a:r>
              <a:rPr sz="1100" spc="-10" dirty="0">
                <a:latin typeface="Fidelity Sans"/>
                <a:cs typeface="Fidelity Sans"/>
              </a:rPr>
              <a:t>SIPC.</a:t>
            </a:r>
            <a:endParaRPr sz="1100" dirty="0">
              <a:latin typeface="Fidelity Sans"/>
              <a:cs typeface="Fidelity Sans"/>
            </a:endParaRPr>
          </a:p>
          <a:p>
            <a:pPr marL="41275" marR="8866505" indent="8890">
              <a:lnSpc>
                <a:spcPts val="2700"/>
              </a:lnSpc>
              <a:spcBef>
                <a:spcPts val="215"/>
              </a:spcBef>
            </a:pPr>
            <a:r>
              <a:rPr sz="1100" dirty="0">
                <a:latin typeface="Fidelity Sans"/>
                <a:cs typeface="Fidelity Sans"/>
              </a:rPr>
              <a:t>©2023</a:t>
            </a:r>
            <a:r>
              <a:rPr sz="1100" spc="-7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FMR</a:t>
            </a:r>
            <a:r>
              <a:rPr sz="1100" spc="-4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LLC.</a:t>
            </a:r>
            <a:r>
              <a:rPr sz="1100" spc="-5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All</a:t>
            </a:r>
            <a:r>
              <a:rPr sz="1100" spc="-30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rights</a:t>
            </a:r>
            <a:r>
              <a:rPr sz="1100" spc="-20" dirty="0">
                <a:latin typeface="Fidelity Sans"/>
                <a:cs typeface="Fidelity Sans"/>
              </a:rPr>
              <a:t> </a:t>
            </a:r>
            <a:r>
              <a:rPr sz="1100" spc="-10" dirty="0">
                <a:latin typeface="Fidelity Sans"/>
                <a:cs typeface="Fidelity Sans"/>
              </a:rPr>
              <a:t>reserved.</a:t>
            </a:r>
            <a:endParaRPr sz="1100" dirty="0">
              <a:latin typeface="Fidelity Sans"/>
              <a:cs typeface="Fidelity Sans"/>
            </a:endParaRPr>
          </a:p>
          <a:p>
            <a:pPr marL="41275" marR="8866505">
              <a:lnSpc>
                <a:spcPts val="2700"/>
              </a:lnSpc>
            </a:pPr>
            <a:r>
              <a:rPr sz="1100" spc="-10" dirty="0">
                <a:latin typeface="Fidelity Sans"/>
                <a:cs typeface="Fidelity Sans"/>
              </a:rPr>
              <a:t>944223.3.1</a:t>
            </a:r>
            <a:r>
              <a:rPr sz="1100" spc="5" dirty="0">
                <a:latin typeface="Fidelity Sans"/>
                <a:cs typeface="Fidelity Sans"/>
              </a:rPr>
              <a:t> </a:t>
            </a:r>
            <a:r>
              <a:rPr sz="1100" dirty="0">
                <a:latin typeface="Fidelity Sans"/>
                <a:cs typeface="Fidelity Sans"/>
              </a:rPr>
              <a:t>|</a:t>
            </a:r>
            <a:r>
              <a:rPr sz="1100" spc="55" dirty="0">
                <a:latin typeface="Fidelity Sans"/>
                <a:cs typeface="Fidelity Sans"/>
              </a:rPr>
              <a:t> </a:t>
            </a:r>
            <a:r>
              <a:rPr sz="1100" spc="-10" dirty="0">
                <a:latin typeface="Fidelity Sans"/>
                <a:cs typeface="Fidelity Sans"/>
              </a:rPr>
              <a:t>1.9900414.101</a:t>
            </a:r>
            <a:endParaRPr sz="1100" dirty="0">
              <a:latin typeface="Fidelity Sans"/>
              <a:cs typeface="Fidelity Sans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3756" y="4425696"/>
            <a:ext cx="1527047" cy="3383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VariableListDefinition name="AD_HOC" displayName="AD_HOC" id="8dbea3e7-e4fb-4270-9486-b8c64fc7a606" isdomainofvalue="False" dataSourceId="6eee56d4-802a-443e-8732-a11652f8eea5"/>
</file>

<file path=customXml/item2.xml><?xml version="1.0" encoding="utf-8"?>
<VariableList UniqueId="8dbea3e7-e4fb-4270-9486-b8c64fc7a606" Name="AD_HOC" ContentType="XML" MajorVersion="0" MinorVersion="1" isLocalCopy="False" IsBaseObject="False" DataSourceId="6eee56d4-802a-443e-8732-a11652f8eea5" DataSourceMajorVersion="0" DataSourceMinorVersion="1"/>
</file>

<file path=customXml/item3.xml><?xml version="1.0" encoding="utf-8"?>
<VariableListDefinition name="Computed" displayName="Computed" id="10a7fa2e-1a22-486d-b8b5-7bbc6669fe29" isdomainofvalue="False" dataSourceId="500ab17e-5b6d-4c54-95d6-a60c7375dfce"/>
</file>

<file path=customXml/item4.xml><?xml version="1.0" encoding="utf-8"?>
<VariableList UniqueId="10a7fa2e-1a22-486d-b8b5-7bbc6669fe29" Name="Computed" ContentType="XML" MajorVersion="0" MinorVersion="1" isLocalCopy="False" IsBaseObject="False" DataSourceId="500ab17e-5b6d-4c54-95d6-a60c7375dfce" DataSourceMajorVersion="0" DataSourceMinorVersion="1"/>
</file>

<file path=customXml/item5.xml><?xml version="1.0" encoding="utf-8"?>
<VariableListDefinition name="System" displayName="System" id="e6d908c7-0ece-4354-a8de-fb67254ab2b7" isdomainofvalue="False" dataSourceId="0e85b8df-d1e1-4512-9b6d-ac67a90c6e0e"/>
</file>

<file path=customXml/item6.xml><?xml version="1.0" encoding="utf-8"?>
<VariableList UniqueId="e6d908c7-0ece-4354-a8de-fb67254ab2b7" Name="System" ContentType="XML" MajorVersion="0" MinorVersion="1" isLocalCopy="False" IsBaseObject="False" DataSourceId="0e85b8df-d1e1-4512-9b6d-ac67a90c6e0e" DataSourceMajorVersion="0" DataSourceMinorVersion="1"/>
</file>

<file path=customXml/item7.xml><?xml version="1.0" encoding="utf-8"?>
<AllExternalAdhocVariableMappings/>
</file>

<file path=customXml/itemProps1.xml><?xml version="1.0" encoding="utf-8"?>
<ds:datastoreItem xmlns:ds="http://schemas.openxmlformats.org/officeDocument/2006/customXml" ds:itemID="{8FECAD6E-9A41-4361-9061-E512C2830B04}">
  <ds:schemaRefs/>
</ds:datastoreItem>
</file>

<file path=customXml/itemProps2.xml><?xml version="1.0" encoding="utf-8"?>
<ds:datastoreItem xmlns:ds="http://schemas.openxmlformats.org/officeDocument/2006/customXml" ds:itemID="{E570032E-C7E8-41FB-ABEC-0A15D817724C}">
  <ds:schemaRefs/>
</ds:datastoreItem>
</file>

<file path=customXml/itemProps3.xml><?xml version="1.0" encoding="utf-8"?>
<ds:datastoreItem xmlns:ds="http://schemas.openxmlformats.org/officeDocument/2006/customXml" ds:itemID="{71B50CD1-5AE2-453C-9555-4F13BE9C20D0}">
  <ds:schemaRefs/>
</ds:datastoreItem>
</file>

<file path=customXml/itemProps4.xml><?xml version="1.0" encoding="utf-8"?>
<ds:datastoreItem xmlns:ds="http://schemas.openxmlformats.org/officeDocument/2006/customXml" ds:itemID="{BA4BE038-3AC1-4E27-9293-63134F70FC2D}">
  <ds:schemaRefs/>
</ds:datastoreItem>
</file>

<file path=customXml/itemProps5.xml><?xml version="1.0" encoding="utf-8"?>
<ds:datastoreItem xmlns:ds="http://schemas.openxmlformats.org/officeDocument/2006/customXml" ds:itemID="{64FDA68A-A284-4ABB-813E-22860060EA93}">
  <ds:schemaRefs/>
</ds:datastoreItem>
</file>

<file path=customXml/itemProps6.xml><?xml version="1.0" encoding="utf-8"?>
<ds:datastoreItem xmlns:ds="http://schemas.openxmlformats.org/officeDocument/2006/customXml" ds:itemID="{92CECBD9-9893-41BC-ACF0-3D9886FFE96E}">
  <ds:schemaRefs/>
</ds:datastoreItem>
</file>

<file path=customXml/itemProps7.xml><?xml version="1.0" encoding="utf-8"?>
<ds:datastoreItem xmlns:ds="http://schemas.openxmlformats.org/officeDocument/2006/customXml" ds:itemID="{086DF73E-BBBB-40BC-96D8-F80B8EC5A771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208</Words>
  <Application>Microsoft Office PowerPoint</Application>
  <PresentationFormat>Widescreen</PresentationFormat>
  <Paragraphs>56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Fidelity Sans</vt:lpstr>
      <vt:lpstr>Times New Roman</vt:lpstr>
      <vt:lpstr>Office Theme</vt:lpstr>
      <vt:lpstr>Technology Placemat Help clients grow their businesses by offering the right components, through delivery on both our own and third-party platforms, supported by a seamless experience</vt:lpstr>
      <vt:lpstr>PowerPoint Presentation</vt:lpstr>
    </vt:vector>
  </TitlesOfParts>
  <Company>Fidelity Investments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Placemat Help clients grow their businesses by offering the right components, through delivery on both our own and third-party platforms, supported by a seamless experience</dc:title>
  <dc:creator>Riley, Karen</dc:creator>
  <cp:lastModifiedBy>Riley, Karen</cp:lastModifiedBy>
  <cp:revision>3</cp:revision>
  <dcterms:created xsi:type="dcterms:W3CDTF">2024-01-19T17:55:38Z</dcterms:created>
  <dcterms:modified xsi:type="dcterms:W3CDTF">2024-01-31T21:24:03Z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2023-10-30T00:00:00Z</vt:filetime>
  </property>
  <property fmtid="{D5CDD505-2E9C-101B-9397-08002B2CF9AE}" pid="3" name="Creator">
    <vt:lpwstr>Acrobat PDFMaker 23 for PowerPoint</vt:lpwstr>
  </property>
  <property fmtid="{D5CDD505-2E9C-101B-9397-08002B2CF9AE}" pid="4" name="LastSaved">
    <vt:filetime>2024-01-19T00:00:00Z</vt:filetime>
  </property>
  <property fmtid="{D5CDD505-2E9C-101B-9397-08002B2CF9AE}" pid="5" name="Producer">
    <vt:lpwstr>Adobe PDF Library 23.6.136</vt:lpwstr>
  </property>
</Properties>
</file>