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11"/>
    <p:sldMasterId id="2147483832" r:id="rId12"/>
    <p:sldMasterId id="2147483838" r:id="rId13"/>
    <p:sldMasterId id="2147483853" r:id="rId14"/>
  </p:sldMasterIdLst>
  <p:notesMasterIdLst>
    <p:notesMasterId r:id="rId26"/>
  </p:notesMasterIdLst>
  <p:handoutMasterIdLst>
    <p:handoutMasterId r:id="rId27"/>
  </p:handoutMasterIdLst>
  <p:sldIdLst>
    <p:sldId id="291" r:id="rId15"/>
    <p:sldId id="2147471622" r:id="rId16"/>
    <p:sldId id="2147478798" r:id="rId17"/>
    <p:sldId id="2147478716" r:id="rId18"/>
    <p:sldId id="2147471618" r:id="rId19"/>
    <p:sldId id="2147471631" r:id="rId20"/>
    <p:sldId id="2147478718" r:id="rId21"/>
    <p:sldId id="2147471625" r:id="rId22"/>
    <p:sldId id="2145707160" r:id="rId23"/>
    <p:sldId id="265" r:id="rId24"/>
    <p:sldId id="2147478799" r:id="rId25"/>
  </p:sldIdLst>
  <p:sldSz cx="12192000" cy="6858000"/>
  <p:notesSz cx="6985000" cy="9283700"/>
  <p:custDataLst>
    <p:custData r:id="rId4"/>
    <p:custData r:id="rId5"/>
    <p:custData r:id="rId6"/>
    <p:custData r:id="rId7"/>
    <p:custData r:id="rId8"/>
    <p:custData r:id="rId9"/>
    <p:custData r:id="rId10"/>
    <p:tags r:id="rId28"/>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080" userDrawn="1">
          <p15:clr>
            <a:srgbClr val="A4A3A4"/>
          </p15:clr>
        </p15:guide>
        <p15:guide id="2" orient="horz" pos="137" userDrawn="1">
          <p15:clr>
            <a:srgbClr val="A4A3A4"/>
          </p15:clr>
        </p15:guide>
        <p15:guide id="3" orient="horz" pos="1385" userDrawn="1">
          <p15:clr>
            <a:srgbClr val="A4A3A4"/>
          </p15:clr>
        </p15:guide>
        <p15:guide id="4" orient="horz" pos="648" userDrawn="1">
          <p15:clr>
            <a:srgbClr val="A4A3A4"/>
          </p15:clr>
        </p15:guide>
        <p15:guide id="5" orient="horz" pos="4152" userDrawn="1">
          <p15:clr>
            <a:srgbClr val="A4A3A4"/>
          </p15:clr>
        </p15:guide>
        <p15:guide id="6" orient="horz" pos="408" userDrawn="1">
          <p15:clr>
            <a:srgbClr val="A4A3A4"/>
          </p15:clr>
        </p15:guide>
        <p15:guide id="7" orient="horz" pos="1608" userDrawn="1">
          <p15:clr>
            <a:srgbClr val="A4A3A4"/>
          </p15:clr>
        </p15:guide>
        <p15:guide id="9" orient="horz" pos="3792" userDrawn="1">
          <p15:clr>
            <a:srgbClr val="A4A3A4"/>
          </p15:clr>
        </p15:guide>
        <p15:guide id="10" orient="horz" pos="3696" userDrawn="1">
          <p15:clr>
            <a:srgbClr val="A4A3A4"/>
          </p15:clr>
        </p15:guide>
        <p15:guide id="11" orient="horz" pos="2496" userDrawn="1">
          <p15:clr>
            <a:srgbClr val="A4A3A4"/>
          </p15:clr>
        </p15:guide>
        <p15:guide id="12" orient="horz" pos="2232" userDrawn="1">
          <p15:clr>
            <a:srgbClr val="A4A3A4"/>
          </p15:clr>
        </p15:guide>
        <p15:guide id="13" pos="7411" userDrawn="1">
          <p15:clr>
            <a:srgbClr val="A4A3A4"/>
          </p15:clr>
        </p15:guide>
        <p15:guide id="16" pos="672" userDrawn="1">
          <p15:clr>
            <a:srgbClr val="A4A3A4"/>
          </p15:clr>
        </p15:guide>
        <p15:guide id="17" pos="323" userDrawn="1">
          <p15:clr>
            <a:srgbClr val="A4A3A4"/>
          </p15:clr>
        </p15:guide>
        <p15:guide id="18" pos="739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EAEAEA"/>
    <a:srgbClr val="4C4C4C"/>
    <a:srgbClr val="CC0066"/>
    <a:srgbClr val="6CC24A"/>
    <a:srgbClr val="47525B"/>
    <a:srgbClr val="368727"/>
    <a:srgbClr val="298FC2"/>
    <a:srgbClr val="000000"/>
    <a:srgbClr val="858C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01CEAE-AF3A-4515-9E25-D408F5E6FA98}" v="8" dt="2024-12-19T19:39:48.0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792" y="108"/>
      </p:cViewPr>
      <p:guideLst>
        <p:guide orient="horz" pos="4080"/>
        <p:guide orient="horz" pos="137"/>
        <p:guide orient="horz" pos="1385"/>
        <p:guide orient="horz" pos="648"/>
        <p:guide orient="horz" pos="4152"/>
        <p:guide orient="horz" pos="408"/>
        <p:guide orient="horz" pos="1608"/>
        <p:guide orient="horz" pos="3792"/>
        <p:guide orient="horz" pos="3696"/>
        <p:guide orient="horz" pos="2496"/>
        <p:guide orient="horz" pos="2232"/>
        <p:guide pos="7411"/>
        <p:guide pos="672"/>
        <p:guide pos="323"/>
        <p:guide pos="7392"/>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Master" Target="slideMasters/slideMaster3.xml"/><Relationship Id="rId18" Type="http://schemas.openxmlformats.org/officeDocument/2006/relationships/slide" Target="slides/slide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7.xml"/><Relationship Id="rId34" Type="http://schemas.microsoft.com/office/2015/10/relationships/revisionInfo" Target="revisionInfo.xml"/><Relationship Id="rId7" Type="http://schemas.openxmlformats.org/officeDocument/2006/relationships/customXml" Target="../customXml/item7.xml"/><Relationship Id="rId12" Type="http://schemas.openxmlformats.org/officeDocument/2006/relationships/slideMaster" Target="slideMasters/slideMaster2.xml"/><Relationship Id="rId17" Type="http://schemas.openxmlformats.org/officeDocument/2006/relationships/slide" Target="slides/slide3.xml"/><Relationship Id="rId25" Type="http://schemas.openxmlformats.org/officeDocument/2006/relationships/slide" Target="slides/slide1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Master" Target="slideMasters/slideMaster1.xml"/><Relationship Id="rId24" Type="http://schemas.openxmlformats.org/officeDocument/2006/relationships/slide" Target="slides/slide10.xml"/><Relationship Id="rId32"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tags" Target="tags/tag1.xml"/><Relationship Id="rId10" Type="http://schemas.openxmlformats.org/officeDocument/2006/relationships/customXml" Target="../customXml/item10.xml"/><Relationship Id="rId19" Type="http://schemas.openxmlformats.org/officeDocument/2006/relationships/slide" Target="slides/slide5.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Master" Target="slideMasters/slideMaster4.xml"/><Relationship Id="rId22" Type="http://schemas.openxmlformats.org/officeDocument/2006/relationships/slide" Target="slides/slide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ffer, Rachel" userId="ab6106f6-736a-4ccb-bd22-2d14d4207239" providerId="ADAL" clId="{B301CEAE-AF3A-4515-9E25-D408F5E6FA98}"/>
    <pc:docChg chg="redo custSel modSld">
      <pc:chgData name="Shaffer, Rachel" userId="ab6106f6-736a-4ccb-bd22-2d14d4207239" providerId="ADAL" clId="{B301CEAE-AF3A-4515-9E25-D408F5E6FA98}" dt="2024-12-19T19:39:51.527" v="43" actId="207"/>
      <pc:docMkLst>
        <pc:docMk/>
      </pc:docMkLst>
      <pc:sldChg chg="addSp modSp mod">
        <pc:chgData name="Shaffer, Rachel" userId="ab6106f6-736a-4ccb-bd22-2d14d4207239" providerId="ADAL" clId="{B301CEAE-AF3A-4515-9E25-D408F5E6FA98}" dt="2024-12-19T19:39:22.857" v="2" actId="255"/>
        <pc:sldMkLst>
          <pc:docMk/>
          <pc:sldMk cId="0" sldId="265"/>
        </pc:sldMkLst>
        <pc:spChg chg="add mod">
          <ac:chgData name="Shaffer, Rachel" userId="ab6106f6-736a-4ccb-bd22-2d14d4207239" providerId="ADAL" clId="{B301CEAE-AF3A-4515-9E25-D408F5E6FA98}" dt="2024-12-19T19:39:22.857" v="2" actId="255"/>
          <ac:spMkLst>
            <pc:docMk/>
            <pc:sldMk cId="0" sldId="265"/>
            <ac:spMk id="10" creationId="{7C0165D9-0A01-9AAD-4D19-73B1B41059E4}"/>
          </ac:spMkLst>
        </pc:spChg>
      </pc:sldChg>
      <pc:sldChg chg="addSp modSp mod">
        <pc:chgData name="Shaffer, Rachel" userId="ab6106f6-736a-4ccb-bd22-2d14d4207239" providerId="ADAL" clId="{B301CEAE-AF3A-4515-9E25-D408F5E6FA98}" dt="2024-12-19T19:39:51.527" v="43" actId="207"/>
        <pc:sldMkLst>
          <pc:docMk/>
          <pc:sldMk cId="2385094107" sldId="291"/>
        </pc:sldMkLst>
        <pc:spChg chg="add mod">
          <ac:chgData name="Shaffer, Rachel" userId="ab6106f6-736a-4ccb-bd22-2d14d4207239" providerId="ADAL" clId="{B301CEAE-AF3A-4515-9E25-D408F5E6FA98}" dt="2024-12-19T19:39:51.527" v="43" actId="207"/>
          <ac:spMkLst>
            <pc:docMk/>
            <pc:sldMk cId="2385094107" sldId="291"/>
            <ac:spMk id="2" creationId="{3CBD8A37-9624-E128-93E1-7FF4491B2C2C}"/>
          </ac:spMkLst>
        </pc:spChg>
      </pc:sldChg>
      <pc:sldChg chg="addSp modSp">
        <pc:chgData name="Shaffer, Rachel" userId="ab6106f6-736a-4ccb-bd22-2d14d4207239" providerId="ADAL" clId="{B301CEAE-AF3A-4515-9E25-D408F5E6FA98}" dt="2024-12-19T19:39:40.532" v="38"/>
        <pc:sldMkLst>
          <pc:docMk/>
          <pc:sldMk cId="3827827277" sldId="2147471618"/>
        </pc:sldMkLst>
        <pc:spChg chg="add mod">
          <ac:chgData name="Shaffer, Rachel" userId="ab6106f6-736a-4ccb-bd22-2d14d4207239" providerId="ADAL" clId="{B301CEAE-AF3A-4515-9E25-D408F5E6FA98}" dt="2024-12-19T19:39:40.532" v="38"/>
          <ac:spMkLst>
            <pc:docMk/>
            <pc:sldMk cId="3827827277" sldId="2147471618"/>
            <ac:spMk id="4" creationId="{027EA04E-9200-0EE4-D8E6-7B291D3DC313}"/>
          </ac:spMkLst>
        </pc:spChg>
      </pc:sldChg>
      <pc:sldChg chg="addSp modSp">
        <pc:chgData name="Shaffer, Rachel" userId="ab6106f6-736a-4ccb-bd22-2d14d4207239" providerId="ADAL" clId="{B301CEAE-AF3A-4515-9E25-D408F5E6FA98}" dt="2024-12-19T19:39:45.912" v="41"/>
        <pc:sldMkLst>
          <pc:docMk/>
          <pc:sldMk cId="0" sldId="2147471622"/>
        </pc:sldMkLst>
        <pc:spChg chg="add mod">
          <ac:chgData name="Shaffer, Rachel" userId="ab6106f6-736a-4ccb-bd22-2d14d4207239" providerId="ADAL" clId="{B301CEAE-AF3A-4515-9E25-D408F5E6FA98}" dt="2024-12-19T19:39:45.912" v="41"/>
          <ac:spMkLst>
            <pc:docMk/>
            <pc:sldMk cId="0" sldId="2147471622"/>
            <ac:spMk id="2" creationId="{0FC725B9-40C1-074A-E716-9D4CAD973779}"/>
          </ac:spMkLst>
        </pc:spChg>
      </pc:sldChg>
      <pc:sldChg chg="addSp modSp mod">
        <pc:chgData name="Shaffer, Rachel" userId="ab6106f6-736a-4ccb-bd22-2d14d4207239" providerId="ADAL" clId="{B301CEAE-AF3A-4515-9E25-D408F5E6FA98}" dt="2024-12-19T19:39:33.817" v="35" actId="1037"/>
        <pc:sldMkLst>
          <pc:docMk/>
          <pc:sldMk cId="0" sldId="2147471625"/>
        </pc:sldMkLst>
        <pc:spChg chg="add mod">
          <ac:chgData name="Shaffer, Rachel" userId="ab6106f6-736a-4ccb-bd22-2d14d4207239" providerId="ADAL" clId="{B301CEAE-AF3A-4515-9E25-D408F5E6FA98}" dt="2024-12-19T19:39:33.817" v="35" actId="1037"/>
          <ac:spMkLst>
            <pc:docMk/>
            <pc:sldMk cId="0" sldId="2147471625"/>
            <ac:spMk id="2" creationId="{8A7D17DF-B9AD-1C37-BD8E-1F8548911332}"/>
          </ac:spMkLst>
        </pc:spChg>
      </pc:sldChg>
      <pc:sldChg chg="addSp modSp">
        <pc:chgData name="Shaffer, Rachel" userId="ab6106f6-736a-4ccb-bd22-2d14d4207239" providerId="ADAL" clId="{B301CEAE-AF3A-4515-9E25-D408F5E6FA98}" dt="2024-12-19T19:39:38.508" v="37"/>
        <pc:sldMkLst>
          <pc:docMk/>
          <pc:sldMk cId="2090498658" sldId="2147471631"/>
        </pc:sldMkLst>
        <pc:spChg chg="add mod">
          <ac:chgData name="Shaffer, Rachel" userId="ab6106f6-736a-4ccb-bd22-2d14d4207239" providerId="ADAL" clId="{B301CEAE-AF3A-4515-9E25-D408F5E6FA98}" dt="2024-12-19T19:39:38.508" v="37"/>
          <ac:spMkLst>
            <pc:docMk/>
            <pc:sldMk cId="2090498658" sldId="2147471631"/>
            <ac:spMk id="3" creationId="{0E3D70C6-07C8-74B3-B480-31BE4E650547}"/>
          </ac:spMkLst>
        </pc:spChg>
      </pc:sldChg>
      <pc:sldChg chg="addSp modSp">
        <pc:chgData name="Shaffer, Rachel" userId="ab6106f6-736a-4ccb-bd22-2d14d4207239" providerId="ADAL" clId="{B301CEAE-AF3A-4515-9E25-D408F5E6FA98}" dt="2024-12-19T19:39:42.043" v="39"/>
        <pc:sldMkLst>
          <pc:docMk/>
          <pc:sldMk cId="0" sldId="2147478716"/>
        </pc:sldMkLst>
        <pc:spChg chg="add mod">
          <ac:chgData name="Shaffer, Rachel" userId="ab6106f6-736a-4ccb-bd22-2d14d4207239" providerId="ADAL" clId="{B301CEAE-AF3A-4515-9E25-D408F5E6FA98}" dt="2024-12-19T19:39:42.043" v="39"/>
          <ac:spMkLst>
            <pc:docMk/>
            <pc:sldMk cId="0" sldId="2147478716"/>
            <ac:spMk id="2" creationId="{2EAC3115-9B9B-58A5-A5B4-A5E2064F8A20}"/>
          </ac:spMkLst>
        </pc:spChg>
      </pc:sldChg>
      <pc:sldChg chg="addSp modSp">
        <pc:chgData name="Shaffer, Rachel" userId="ab6106f6-736a-4ccb-bd22-2d14d4207239" providerId="ADAL" clId="{B301CEAE-AF3A-4515-9E25-D408F5E6FA98}" dt="2024-12-19T19:39:36.530" v="36"/>
        <pc:sldMkLst>
          <pc:docMk/>
          <pc:sldMk cId="550106213" sldId="2147478718"/>
        </pc:sldMkLst>
        <pc:spChg chg="add mod">
          <ac:chgData name="Shaffer, Rachel" userId="ab6106f6-736a-4ccb-bd22-2d14d4207239" providerId="ADAL" clId="{B301CEAE-AF3A-4515-9E25-D408F5E6FA98}" dt="2024-12-19T19:39:36.530" v="36"/>
          <ac:spMkLst>
            <pc:docMk/>
            <pc:sldMk cId="550106213" sldId="2147478718"/>
            <ac:spMk id="9" creationId="{D7981ED2-E21D-DB83-C621-1C2547E4F5BB}"/>
          </ac:spMkLst>
        </pc:spChg>
      </pc:sldChg>
      <pc:sldChg chg="addSp modSp">
        <pc:chgData name="Shaffer, Rachel" userId="ab6106f6-736a-4ccb-bd22-2d14d4207239" providerId="ADAL" clId="{B301CEAE-AF3A-4515-9E25-D408F5E6FA98}" dt="2024-12-19T19:39:44.367" v="40"/>
        <pc:sldMkLst>
          <pc:docMk/>
          <pc:sldMk cId="3709496182" sldId="2147478798"/>
        </pc:sldMkLst>
        <pc:spChg chg="add mod">
          <ac:chgData name="Shaffer, Rachel" userId="ab6106f6-736a-4ccb-bd22-2d14d4207239" providerId="ADAL" clId="{B301CEAE-AF3A-4515-9E25-D408F5E6FA98}" dt="2024-12-19T19:39:44.367" v="40"/>
          <ac:spMkLst>
            <pc:docMk/>
            <pc:sldMk cId="3709496182" sldId="2147478798"/>
            <ac:spMk id="2" creationId="{A3F06AEF-8624-E929-7852-95A61591E8B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398463" y="696913"/>
            <a:ext cx="6188075"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8203C9FA-C4BE-486E-85AA-ABBD1B25667F}" type="slidenum">
              <a:rPr lang="en-US" smtClean="0"/>
              <a:pPr>
                <a:defRPr/>
              </a:pPr>
              <a:t>1</a:t>
            </a:fld>
            <a:endParaRPr lang="en-US"/>
          </a:p>
        </p:txBody>
      </p:sp>
    </p:spTree>
    <p:extLst>
      <p:ext uri="{BB962C8B-B14F-4D97-AF65-F5344CB8AC3E}">
        <p14:creationId xmlns:p14="http://schemas.microsoft.com/office/powerpoint/2010/main" val="1339533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9726A1-2DCB-424D-A1B3-AFBEEBDE4EE0}" type="slidenum">
              <a:rPr kumimoji="0" lang="en-US" sz="12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4373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8203C9FA-C4BE-486E-85AA-ABBD1B25667F}" type="slidenum">
              <a:rPr lang="en-US" smtClean="0"/>
              <a:pPr>
                <a:defRPr/>
              </a:pPr>
              <a:t>11</a:t>
            </a:fld>
            <a:endParaRPr lang="en-US"/>
          </a:p>
        </p:txBody>
      </p:sp>
    </p:spTree>
    <p:extLst>
      <p:ext uri="{BB962C8B-B14F-4D97-AF65-F5344CB8AC3E}">
        <p14:creationId xmlns:p14="http://schemas.microsoft.com/office/powerpoint/2010/main" val="3205773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8358BFCB-9C36-4877-A587-E1CBA3F4E4A8}"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2</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44950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8203C9FA-C4BE-486E-85AA-ABBD1B25667F}" type="slidenum">
              <a:rPr lang="en-US" smtClean="0"/>
              <a:pPr>
                <a:defRPr/>
              </a:pPr>
              <a:t>3</a:t>
            </a:fld>
            <a:endParaRPr lang="en-US"/>
          </a:p>
        </p:txBody>
      </p:sp>
    </p:spTree>
    <p:extLst>
      <p:ext uri="{BB962C8B-B14F-4D97-AF65-F5344CB8AC3E}">
        <p14:creationId xmlns:p14="http://schemas.microsoft.com/office/powerpoint/2010/main" val="1608190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0403434E-7C9A-45BC-A3CE-9658FC6D5979}"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4</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42196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8358BFCB-9C36-4877-A587-E1CBA3F4E4A8}"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5</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590678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8358BFCB-9C36-4877-A587-E1CBA3F4E4A8}"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6</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157236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9726A1-2DCB-424D-A1B3-AFBEEBDE4EE0}" type="slidenum">
              <a:rPr kumimoji="0" lang="en-US" sz="12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3566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8358BFCB-9C36-4877-A587-E1CBA3F4E4A8}"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8</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781283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500" b="0" i="0" u="none" strike="noStrike" kern="1200" cap="none" spc="0" normalizeH="0" baseline="0" noProof="0" smtClean="0">
                <a:ln>
                  <a:noFill/>
                </a:ln>
                <a:solidFill>
                  <a:srgbClr val="000000"/>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9</a:t>
            </a:fld>
            <a:endParaRPr kumimoji="0" lang="en-US" sz="1500" b="0" i="0" u="none" strike="noStrike" kern="1200" cap="none" spc="0" normalizeH="0" baseline="0" noProof="0">
              <a:ln>
                <a:noFill/>
              </a:ln>
              <a:solidFill>
                <a:srgbClr val="000000"/>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21346114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2.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7.xml"/><Relationship Id="rId5" Type="http://schemas.openxmlformats.org/officeDocument/2006/relationships/image" Target="../media/image5.png"/><Relationship Id="rId4" Type="http://schemas.openxmlformats.org/officeDocument/2006/relationships/image" Target="../media/image2.e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8.xml"/><Relationship Id="rId5" Type="http://schemas.openxmlformats.org/officeDocument/2006/relationships/image" Target="../media/image5.png"/><Relationship Id="rId4" Type="http://schemas.openxmlformats.org/officeDocument/2006/relationships/image" Target="../media/image2.e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tags" Target="../tags/tag9.xml"/><Relationship Id="rId4" Type="http://schemas.openxmlformats.org/officeDocument/2006/relationships/image" Target="../media/image2.e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2.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11.xml"/><Relationship Id="rId5" Type="http://schemas.openxmlformats.org/officeDocument/2006/relationships/image" Target="../media/image5.png"/><Relationship Id="rId4" Type="http://schemas.openxmlformats.org/officeDocument/2006/relationships/image" Target="../media/image2.emf"/></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12.xml"/><Relationship Id="rId5" Type="http://schemas.openxmlformats.org/officeDocument/2006/relationships/image" Target="../media/image5.png"/><Relationship Id="rId4" Type="http://schemas.openxmlformats.org/officeDocument/2006/relationships/image" Target="../media/image2.emf"/></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tags" Target="../tags/tag13.xml"/><Relationship Id="rId4" Type="http://schemas.openxmlformats.org/officeDocument/2006/relationships/image" Target="../media/image2.emf"/></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1_FI_Internal_Onscreen_Cover_2023">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8D4D862-7919-99DB-0A26-BE3A0DAE333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8" name="Content Placeholder 52">
            <a:extLst>
              <a:ext uri="{FF2B5EF4-FFF2-40B4-BE49-F238E27FC236}">
                <a16:creationId xmlns:a16="http://schemas.microsoft.com/office/drawing/2014/main" id="{43BA1E5B-18F8-40E2-9B60-AE1A6A6D64C5}"/>
              </a:ext>
            </a:extLst>
          </p:cNvPr>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0" name="Rectangle 6">
            <a:extLst>
              <a:ext uri="{FF2B5EF4-FFF2-40B4-BE49-F238E27FC236}">
                <a16:creationId xmlns:a16="http://schemas.microsoft.com/office/drawing/2014/main" id="{DBB43A24-833F-4080-BC2A-CF197AC6B16D}"/>
              </a:ext>
            </a:extLst>
          </p:cNvPr>
          <p:cNvSpPr>
            <a:spLocks noGrp="1" noChangeArrowheads="1"/>
          </p:cNvSpPr>
          <p:nvPr>
            <p:ph type="subTitle" idx="1" hasCustomPrompt="1"/>
          </p:nvPr>
        </p:nvSpPr>
        <p:spPr>
          <a:xfrm>
            <a:off x="912792" y="2326745"/>
            <a:ext cx="10407683" cy="563076"/>
          </a:xfrm>
        </p:spPr>
        <p:txBody>
          <a:bodyPr lIns="149438" rIns="149438"/>
          <a:lstStyle>
            <a:lvl1pPr marL="0" indent="0">
              <a:spcBef>
                <a:spcPts val="0"/>
              </a:spcBef>
              <a:defRPr sz="2400" b="0">
                <a:solidFill>
                  <a:srgbClr val="6CC24A"/>
                </a:solidFill>
              </a:defRPr>
            </a:lvl1pPr>
          </a:lstStyle>
          <a:p>
            <a:r>
              <a:rPr lang="en-US"/>
              <a:t>Click to edit master subtitle style</a:t>
            </a:r>
          </a:p>
        </p:txBody>
      </p:sp>
      <p:sp>
        <p:nvSpPr>
          <p:cNvPr id="11" name="Text Placeholder 43">
            <a:extLst>
              <a:ext uri="{FF2B5EF4-FFF2-40B4-BE49-F238E27FC236}">
                <a16:creationId xmlns:a16="http://schemas.microsoft.com/office/drawing/2014/main" id="{E45B4B39-F4F2-4213-BF55-A05E56C082F4}"/>
              </a:ext>
            </a:extLst>
          </p:cNvPr>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12" name="Rectangle 9">
            <a:extLst>
              <a:ext uri="{FF2B5EF4-FFF2-40B4-BE49-F238E27FC236}">
                <a16:creationId xmlns:a16="http://schemas.microsoft.com/office/drawing/2014/main" id="{B647B700-D485-4992-B8AF-C083BA630EB5}"/>
              </a:ext>
            </a:extLst>
          </p:cNvPr>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3" name="Rectangle 176">
            <a:extLst>
              <a:ext uri="{FF2B5EF4-FFF2-40B4-BE49-F238E27FC236}">
                <a16:creationId xmlns:a16="http://schemas.microsoft.com/office/drawing/2014/main" id="{A8D6414B-62A3-4F1F-8402-F16308DA64E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a:t>Insert disclosures. </a:t>
            </a:r>
          </a:p>
          <a:p>
            <a:pPr>
              <a:defRPr/>
            </a:pPr>
            <a:r>
              <a:rPr lang="en-US" b="0"/>
              <a:t>Insert disclosures.</a:t>
            </a:r>
          </a:p>
          <a:p>
            <a:pPr>
              <a:defRPr/>
            </a:pPr>
            <a:r>
              <a:rPr lang="en-US"/>
              <a:t>Page footer. l  </a:t>
            </a:r>
            <a:r>
              <a:rPr lang="en-US" b="0"/>
              <a:t>© 20XX FMR LLC. All rights reserved.</a:t>
            </a:r>
          </a:p>
        </p:txBody>
      </p:sp>
      <p:pic>
        <p:nvPicPr>
          <p:cNvPr id="29" name="Picture 28">
            <a:extLst>
              <a:ext uri="{FF2B5EF4-FFF2-40B4-BE49-F238E27FC236}">
                <a16:creationId xmlns:a16="http://schemas.microsoft.com/office/drawing/2014/main" id="{8C636F8D-8049-0551-5314-F8FF6A171581}"/>
              </a:ext>
            </a:extLst>
          </p:cNvPr>
          <p:cNvPicPr>
            <a:picLocks noChangeAspect="1"/>
          </p:cNvPicPr>
          <p:nvPr userDrawn="1"/>
        </p:nvPicPr>
        <p:blipFill>
          <a:blip r:embed="rId4"/>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685196647"/>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2821" y="228600"/>
            <a:ext cx="10898323" cy="838200"/>
          </a:xfrm>
        </p:spPr>
        <p:txBody>
          <a:bodyPr/>
          <a:lstStyle>
            <a:lvl1pPr>
              <a:defRPr sz="3000"/>
            </a:lvl1pPr>
          </a:lstStyle>
          <a:p>
            <a:r>
              <a:rPr lang="en-US"/>
              <a:t>Click to edit master title style</a:t>
            </a:r>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368727"/>
                </a:solidFill>
              </a:defRPr>
            </a:lvl1pPr>
            <a:lvl2pPr marL="141510" indent="-141510">
              <a:spcBef>
                <a:spcPts val="743"/>
              </a:spcBef>
              <a:buClr>
                <a:srgbClr val="368727"/>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368727"/>
                </a:solidFill>
              </a:defRPr>
            </a:lvl1pPr>
            <a:lvl2pPr marL="141510" indent="-141510">
              <a:spcBef>
                <a:spcPts val="743"/>
              </a:spcBef>
              <a:buClr>
                <a:srgbClr val="368727"/>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4" name="Group 3">
            <a:extLst>
              <a:ext uri="{FF2B5EF4-FFF2-40B4-BE49-F238E27FC236}">
                <a16:creationId xmlns:a16="http://schemas.microsoft.com/office/drawing/2014/main" id="{3AE90BBE-A404-6DC4-60FA-726524ACBA56}"/>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041DBE3E-E9CC-0D65-646E-2995BA62821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5D0D1409-EBEE-C6AA-88ED-1741F92D411E}"/>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A10C71D0-F231-DF20-F738-69791121377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F147D013-AC61-D9B4-F0C7-EE788E0F2AB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4">
              <a:extLst>
                <a:ext uri="{FF2B5EF4-FFF2-40B4-BE49-F238E27FC236}">
                  <a16:creationId xmlns:a16="http://schemas.microsoft.com/office/drawing/2014/main" id="{50E0B6F3-25D1-D68C-F650-14E99EFAF9D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3723D2DB-C714-1563-BAE3-6368D064328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F1D4BCD9-AEBD-CFCA-C37A-50B238A1D1F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397B02A3-2997-B3EF-4E98-13FD07D24A8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D01C3E77-F269-A48B-9B81-00C84330ECE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8C3A1900-5444-BED5-1F79-A836B14E5B62}"/>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F0CD96F4-3DC7-FADC-4EEF-094E871E14B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B022D034-EF73-33D6-C275-AFF61044029D}"/>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8BABD0EC-2DE8-4942-2DF0-7449263EEAA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04E34B4E-9F16-F7D5-0690-CB554C9A44F3}"/>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5B444061-E674-0A38-358A-BA7BA125AC9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0B79C0CB-C5A3-22AC-A07F-5E8252FA5271}"/>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6740DDB0-BCD3-2E28-5E87-66BF412B5B5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BA989B7B-983D-2850-276C-8EF50B5E163F}"/>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4F0E486E-8E83-EC8B-D704-DCD3356E042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0742CBB3-4630-E3C2-1A84-06BCAC9B4F8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EA9F6953-2590-04D9-1CCF-83777F1E7FEE}"/>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5A16AD1A-5B52-7998-CBD6-696E38E284E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A229C355-C64B-DF50-65E1-E5A09CB5B84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0155E273-2C3C-9C94-073B-1566632137A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66F1B400-0251-9C63-9EF8-FFED9BD3DD8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77245A73-336E-1566-8879-71FC3D641126}"/>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5964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iograph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2820" y="228600"/>
            <a:ext cx="10918280" cy="838200"/>
          </a:xfrm>
        </p:spPr>
        <p:txBody>
          <a:bodyPr/>
          <a:lstStyle>
            <a:lvl1pPr>
              <a:defRPr sz="3000"/>
            </a:lvl1pPr>
          </a:lstStyle>
          <a:p>
            <a:r>
              <a:rPr lang="en-US"/>
              <a:t>Click to edit master title style</a:t>
            </a:r>
          </a:p>
        </p:txBody>
      </p:sp>
      <p:sp>
        <p:nvSpPr>
          <p:cNvPr id="3" name="Content Placeholder 2"/>
          <p:cNvSpPr>
            <a:spLocks noGrp="1"/>
          </p:cNvSpPr>
          <p:nvPr>
            <p:ph idx="1" hasCustomPrompt="1"/>
          </p:nvPr>
        </p:nvSpPr>
        <p:spPr>
          <a:xfrm>
            <a:off x="422820" y="1073260"/>
            <a:ext cx="10918280" cy="439305"/>
          </a:xfrm>
        </p:spPr>
        <p:txBody>
          <a:bodyPr lIns="135852"/>
          <a:lstStyle>
            <a:lvl1pPr marL="0" indent="0">
              <a:spcBef>
                <a:spcPts val="0"/>
              </a:spcBef>
              <a:defRPr lang="en-US" sz="1400" b="1" dirty="0" smtClean="0">
                <a:solidFill>
                  <a:srgbClr val="368727"/>
                </a:solidFill>
                <a:latin typeface="+mn-lt"/>
                <a:ea typeface="+mn-ea"/>
                <a:cs typeface="+mn-cs"/>
              </a:defRPr>
            </a:lvl1pPr>
            <a:lvl2pPr marL="0" indent="0">
              <a:spcBef>
                <a:spcPts val="0"/>
              </a:spcBef>
              <a:buNone/>
              <a:defRPr sz="1400" b="0" i="1">
                <a:solidFill>
                  <a:srgbClr val="368727"/>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4" name="Group 3">
            <a:extLst>
              <a:ext uri="{FF2B5EF4-FFF2-40B4-BE49-F238E27FC236}">
                <a16:creationId xmlns:a16="http://schemas.microsoft.com/office/drawing/2014/main" id="{2EBA7982-A0EE-A7DC-C216-9A197D568B6E}"/>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2210428C-2566-D5CC-3EF4-A67B9C6CC46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E2FBB456-E84D-FCF5-6BDC-2F36CB4BB0C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B7455EF1-2552-ABEB-77AF-B89D4F0C87A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CD27A3FE-9C38-B9C7-E458-6F657F641E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5C4B12F0-0F8C-0714-DB88-B406BA38E52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9A0AF7D9-7C38-A73A-0582-E9B7954B5B1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097E5EA9-DC41-B8C5-81D2-C3D8BF2BF42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448EC46F-F77D-266D-64BE-DB8EF6CD8DE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0F0FCAB1-8555-02B2-01FA-3777ED85C7F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CB386637-D3CB-005A-51CE-3A532F66DDB8}"/>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82444B13-636D-9A0C-2B19-10F2B23B3C37}"/>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AAA3E86A-E03F-A6C2-4402-87BCCD84C76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422CC2E4-5F32-4665-253A-07A2EC319E8D}"/>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0C95A355-A4D0-1B7C-A954-9C88465860F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D708F965-D406-A3AF-3E44-AD2D60C0E58E}"/>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D5AE4F59-6E4A-6427-BC2C-895FA083F2B2}"/>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9799D8FF-28F4-E496-DD2B-90AF333D933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BDFF60A3-F16D-FBA2-BE21-3A70CEA9692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A3E3A03D-D00E-0736-716E-EA3918DC867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672DD32C-2BDD-A908-A785-D2BE6B29BE9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A05F7E24-E1DB-4D63-17CF-56E63010DF6D}"/>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4A77A8E7-4A69-7796-C381-362F720C1A8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B0A0788C-D869-BF24-E908-637E0A57FB0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AE7E728F-4C9F-B43E-C491-2C8DA1CEA21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191800F8-A8DB-CB17-9C4A-927626DB1A0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7E2A29F5-5A8B-7AFD-7424-F3C5EF198B9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00567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iography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2821" y="228600"/>
            <a:ext cx="10917264" cy="838200"/>
          </a:xfrm>
        </p:spPr>
        <p:txBody>
          <a:bodyPr/>
          <a:lstStyle>
            <a:lvl1pPr>
              <a:defRPr sz="3000"/>
            </a:lvl1pPr>
          </a:lstStyle>
          <a:p>
            <a:r>
              <a:rPr lang="en-US"/>
              <a:t>Click to edit master title style</a:t>
            </a:r>
          </a:p>
        </p:txBody>
      </p:sp>
      <p:sp>
        <p:nvSpPr>
          <p:cNvPr id="3" name="Content Placeholder 2"/>
          <p:cNvSpPr>
            <a:spLocks noGrp="1"/>
          </p:cNvSpPr>
          <p:nvPr>
            <p:ph idx="1" hasCustomPrompt="1"/>
          </p:nvPr>
        </p:nvSpPr>
        <p:spPr>
          <a:xfrm>
            <a:off x="422821" y="1073260"/>
            <a:ext cx="10917264" cy="439305"/>
          </a:xfrm>
        </p:spPr>
        <p:txBody>
          <a:bodyPr lIns="135852"/>
          <a:lstStyle>
            <a:lvl1pPr marL="0" indent="0">
              <a:spcBef>
                <a:spcPts val="0"/>
              </a:spcBef>
              <a:defRPr lang="en-US" sz="1400" b="1" dirty="0" smtClean="0">
                <a:solidFill>
                  <a:srgbClr val="368727"/>
                </a:solidFill>
                <a:latin typeface="+mn-lt"/>
                <a:ea typeface="+mn-ea"/>
                <a:cs typeface="+mn-cs"/>
              </a:defRPr>
            </a:lvl1pPr>
            <a:lvl2pPr marL="0" indent="0">
              <a:spcBef>
                <a:spcPts val="0"/>
              </a:spcBef>
              <a:buNone/>
              <a:defRPr sz="1400" b="0" i="1">
                <a:solidFill>
                  <a:srgbClr val="368727"/>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7" hasCustomPrompt="1"/>
          </p:nvPr>
        </p:nvSpPr>
        <p:spPr>
          <a:xfrm>
            <a:off x="422820" y="3666460"/>
            <a:ext cx="10918280" cy="439305"/>
          </a:xfrm>
        </p:spPr>
        <p:txBody>
          <a:bodyPr lIns="135852"/>
          <a:lstStyle>
            <a:lvl1pPr marL="0" indent="0">
              <a:spcBef>
                <a:spcPts val="0"/>
              </a:spcBef>
              <a:defRPr lang="en-US" sz="1400" b="1" dirty="0" smtClean="0">
                <a:solidFill>
                  <a:srgbClr val="368727"/>
                </a:solidFill>
                <a:latin typeface="+mn-lt"/>
                <a:ea typeface="+mn-ea"/>
                <a:cs typeface="+mn-cs"/>
              </a:defRPr>
            </a:lvl1pPr>
            <a:lvl2pPr marL="0" indent="0">
              <a:spcBef>
                <a:spcPts val="0"/>
              </a:spcBef>
              <a:buNone/>
              <a:defRPr sz="1400" b="0" i="1">
                <a:solidFill>
                  <a:srgbClr val="368727"/>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4" name="Group 3">
            <a:extLst>
              <a:ext uri="{FF2B5EF4-FFF2-40B4-BE49-F238E27FC236}">
                <a16:creationId xmlns:a16="http://schemas.microsoft.com/office/drawing/2014/main" id="{82E41817-36E9-635E-EE41-FCACD6E465CA}"/>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160E7EF2-5654-B8C4-F114-026A4E7B0D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1CE3841F-FD4E-47C7-0EA3-71997E3678D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CD0070C8-3CB1-52D4-CC4D-86CFB75439A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78868F14-160F-F34B-5C5E-44FC2488066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EB11C89F-76A7-8E8A-EDCD-3CDB87133D4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218DECCA-E136-CEC2-19C0-DD2C07B0E83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6EA38656-32D1-BA3D-E00D-375DD5BDC918}"/>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9E3996DA-C4F2-330F-748D-E429E8B023D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49213ACC-D086-3016-6B34-E23EF88FCF03}"/>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DF813BBE-E41E-115C-6F3E-43D6C4B96B1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B98AB321-A5DA-B8FE-E3F8-366C74B9A80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D0296B1D-3F59-8C4F-B84C-0847D774EB9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8F988080-70EB-B106-61E4-F8CCC523015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17AB16E4-4EA8-8FD3-C1B8-B8E57C36047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79D8F5C3-3195-E761-DA02-8BC6708786E3}"/>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88C66BC1-B8AE-180D-30D5-7D8B4396375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BDF43391-ADBC-1C49-6B10-F985DDD6C72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E076D550-C894-768C-B491-3A5138EAFC9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C9BB031E-D213-522F-8916-3576BEAE8C7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56299568-8C6D-5420-0BB6-AF3F012F3DBF}"/>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852F516A-CC20-02A1-0D3C-42B2ACEFF5E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08A4E568-5D7C-35B8-867F-BB3D5ECC473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38075B8A-E737-CCDB-7E84-6DA90BCE1AE3}"/>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11E28FAF-3E1E-325C-103B-E9EB875E4235}"/>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2" name="Freeform 104">
              <a:extLst>
                <a:ext uri="{FF2B5EF4-FFF2-40B4-BE49-F238E27FC236}">
                  <a16:creationId xmlns:a16="http://schemas.microsoft.com/office/drawing/2014/main" id="{99F725B5-DFC0-DE5B-AEBD-B89645DE987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3" name="Freeform 105">
              <a:extLst>
                <a:ext uri="{FF2B5EF4-FFF2-40B4-BE49-F238E27FC236}">
                  <a16:creationId xmlns:a16="http://schemas.microsoft.com/office/drawing/2014/main" id="{FFD50664-A95B-9EBC-CE5F-DC6205DED91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958908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mportant Informa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4" name="Group 3">
            <a:extLst>
              <a:ext uri="{FF2B5EF4-FFF2-40B4-BE49-F238E27FC236}">
                <a16:creationId xmlns:a16="http://schemas.microsoft.com/office/drawing/2014/main" id="{DF12481C-EEC3-F913-FB2B-5EB9F2845E44}"/>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61EDE009-BB99-A9B3-397E-DCD1D6F48B95}"/>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49DD4EED-588D-4D89-517F-7D18256C541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484C108D-3C9C-65F8-3369-F73938E03BE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3E3B3A6F-310A-2F48-40E5-48B316FA60A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EF25C2D6-8E63-417F-8BEA-518CF29B2B7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26EB048A-C977-BA18-FF19-6DE2B48EA2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BD852FB3-14F9-ACF8-4EC0-0C0135A6ED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6B0C47D5-0CC5-C093-0AA7-E4489734995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BE40BC3C-7191-E316-C4EA-119639919655}"/>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0047AE79-F9F3-50C6-BA1D-321BC2D8683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7231B66D-5B19-6B2F-30F3-D25F2DD6E0B4}"/>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D4096FA5-34D1-2BF8-F13C-06CCD4489A2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49CB2F9C-0EE3-252C-33AC-9BF0FA1715B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20E2E298-24FA-FE78-E2C0-8F9A04AE1DC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5F4EBC49-3CA7-4BC8-C3CD-FAAB67B2A5F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0C807F45-9D8A-52A2-A74D-EA0C5D2A73E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9C554807-B6F3-CA9E-09AD-6700B3CCE05B}"/>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8DAA4D98-2C86-F5EE-9EAB-35375AC0DCD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86F4EDBF-3882-FE9A-1E4F-CBC5F438C7C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AED4F122-F80A-D6A7-5A60-F9FD5EE7AED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2B9D6506-703C-A951-132C-1595C1433E9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F6AC3556-5A4C-4017-A562-6D563F4F2FC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C6DF6892-273E-C78B-F847-5D39E577136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B9F0C77F-B5ED-CB32-5D19-03AD8108C70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7E844525-A2D1-1720-5B84-00E5E51B2C5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65547C59-7B61-7952-D895-F6189517B4C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4292222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a:t>BROKER/DEALER and ADDRESS PLACEHOLDER</a:t>
            </a:r>
            <a:endParaRPr lang="en-US"/>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a:latin typeface="+mj-lt"/>
              </a:rPr>
              <a:t>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a:t>
            </a:r>
          </a:p>
          <a:p>
            <a:pPr eaLnBrk="1" hangingPunct="1">
              <a:spcBef>
                <a:spcPts val="300"/>
              </a:spcBef>
              <a:buClrTx/>
              <a:buSzTx/>
              <a:buFontTx/>
              <a:buNone/>
            </a:pPr>
            <a:r>
              <a:rPr lang="en-US" sz="1251" b="1">
                <a:latin typeface="+mj-lt"/>
              </a:rPr>
              <a:t>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a:t>1.000000.100</a:t>
            </a:r>
          </a:p>
          <a:p>
            <a:pPr lvl="0"/>
            <a:r>
              <a:rPr lang="en-US"/>
              <a:t>0116</a:t>
            </a:r>
          </a:p>
        </p:txBody>
      </p:sp>
    </p:spTree>
    <p:extLst>
      <p:ext uri="{BB962C8B-B14F-4D97-AF65-F5344CB8AC3E}">
        <p14:creationId xmlns:p14="http://schemas.microsoft.com/office/powerpoint/2010/main" val="3852695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
  <p:cSld name="1_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86909" cy="6858000"/>
          </a:xfrm>
          <a:custGeom>
            <a:avLst/>
            <a:gdLst/>
            <a:ahLst/>
            <a:cxnLst/>
            <a:rect l="l" t="t" r="r" b="b"/>
            <a:pathLst>
              <a:path w="12161520" h="6858000">
                <a:moveTo>
                  <a:pt x="12161520" y="0"/>
                </a:moveTo>
                <a:lnTo>
                  <a:pt x="0" y="0"/>
                </a:lnTo>
                <a:lnTo>
                  <a:pt x="0" y="6858000"/>
                </a:lnTo>
                <a:lnTo>
                  <a:pt x="12161520" y="6858000"/>
                </a:lnTo>
                <a:lnTo>
                  <a:pt x="12161520" y="0"/>
                </a:lnTo>
                <a:close/>
              </a:path>
            </a:pathLst>
          </a:custGeom>
          <a:solidFill>
            <a:srgbClr val="1B2B39"/>
          </a:solidFill>
        </p:spPr>
        <p:txBody>
          <a:bodyPr wrap="square" lIns="0" tIns="0" rIns="0" bIns="0" rtlCol="0"/>
          <a:lstStyle/>
          <a:p>
            <a:endParaRPr sz="1800"/>
          </a:p>
        </p:txBody>
      </p:sp>
      <p:sp>
        <p:nvSpPr>
          <p:cNvPr id="2" name="Holder 2"/>
          <p:cNvSpPr>
            <a:spLocks noGrp="1"/>
          </p:cNvSpPr>
          <p:nvPr>
            <p:ph type="title"/>
          </p:nvPr>
        </p:nvSpPr>
        <p:spPr/>
        <p:txBody>
          <a:bodyPr lIns="0" tIns="0" rIns="0" bIns="0"/>
          <a:lstStyle>
            <a:lvl1pPr>
              <a:defRPr sz="2000" b="0" i="0">
                <a:solidFill>
                  <a:srgbClr val="6ABE4A"/>
                </a:solidFill>
                <a:latin typeface="Fidelity Sans Lt"/>
                <a:cs typeface="Fidelity Sans Lt"/>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12/19/2024</a:t>
            </a:fld>
            <a:endParaRPr lang="en-US"/>
          </a:p>
        </p:txBody>
      </p:sp>
      <p:sp>
        <p:nvSpPr>
          <p:cNvPr id="6" name="Holder 6"/>
          <p:cNvSpPr>
            <a:spLocks noGrp="1"/>
          </p:cNvSpPr>
          <p:nvPr>
            <p:ph type="sldNum" sz="quarter" idx="7"/>
          </p:nvPr>
        </p:nvSpPr>
        <p:spPr/>
        <p:txBody>
          <a:bodyPr lIns="0" tIns="0" rIns="0" bIns="0"/>
          <a:lstStyle>
            <a:lvl1pPr>
              <a:defRPr sz="800" b="1" i="0">
                <a:solidFill>
                  <a:srgbClr val="231F20"/>
                </a:solidFill>
                <a:latin typeface="Fidelity Sans"/>
                <a:cs typeface="Fidelity Sans"/>
              </a:defRPr>
            </a:lvl1pPr>
          </a:lstStyle>
          <a:p>
            <a:pPr marL="38100">
              <a:spcBef>
                <a:spcPts val="105"/>
              </a:spcBef>
            </a:pPr>
            <a:fld id="{81D60167-4931-47E6-BA6A-407CBD079E47}" type="slidenum">
              <a:rPr lang="en-US" spc="-50" smtClean="0"/>
              <a:pPr marL="38100">
                <a:spcBef>
                  <a:spcPts val="105"/>
                </a:spcBef>
              </a:pPr>
              <a:t>‹#›</a:t>
            </a:fld>
            <a:endParaRPr lang="en-US" spc="-50"/>
          </a:p>
        </p:txBody>
      </p:sp>
    </p:spTree>
    <p:extLst>
      <p:ext uri="{BB962C8B-B14F-4D97-AF65-F5344CB8AC3E}">
        <p14:creationId xmlns:p14="http://schemas.microsoft.com/office/powerpoint/2010/main" val="27840047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12/19/2024</a:t>
            </a:fld>
            <a:endParaRPr lang="en-US"/>
          </a:p>
        </p:txBody>
      </p:sp>
      <p:sp>
        <p:nvSpPr>
          <p:cNvPr id="4" name="Holder 4"/>
          <p:cNvSpPr>
            <a:spLocks noGrp="1"/>
          </p:cNvSpPr>
          <p:nvPr>
            <p:ph type="sldNum" sz="quarter" idx="7"/>
          </p:nvPr>
        </p:nvSpPr>
        <p:spPr/>
        <p:txBody>
          <a:bodyPr lIns="0" tIns="0" rIns="0" bIns="0"/>
          <a:lstStyle>
            <a:lvl1pPr>
              <a:defRPr sz="800" b="1" i="0">
                <a:solidFill>
                  <a:schemeClr val="bg1"/>
                </a:solidFill>
                <a:latin typeface="Fidelity Sans"/>
                <a:cs typeface="Fidelity Sans"/>
              </a:defRPr>
            </a:lvl1pPr>
          </a:lstStyle>
          <a:p>
            <a:pPr marL="38100">
              <a:spcBef>
                <a:spcPts val="105"/>
              </a:spcBef>
            </a:pPr>
            <a:fld id="{81D60167-4931-47E6-BA6A-407CBD079E47}" type="slidenum">
              <a:rPr lang="en-US" spc="-50" smtClean="0"/>
              <a:pPr marL="38100">
                <a:spcBef>
                  <a:spcPts val="105"/>
                </a:spcBef>
              </a:pPr>
              <a:t>‹#›</a:t>
            </a:fld>
            <a:endParaRPr lang="en-US" spc="-50"/>
          </a:p>
        </p:txBody>
      </p:sp>
    </p:spTree>
    <p:extLst>
      <p:ext uri="{BB962C8B-B14F-4D97-AF65-F5344CB8AC3E}">
        <p14:creationId xmlns:p14="http://schemas.microsoft.com/office/powerpoint/2010/main" val="3094016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307777"/>
          </a:xfrm>
          <a:prstGeom prst="rect">
            <a:avLst/>
          </a:prstGeom>
        </p:spPr>
        <p:txBody>
          <a:bodyPr wrap="square" lIns="0" tIns="0" rIns="0" bIns="0">
            <a:spAutoFit/>
          </a:bodyPr>
          <a:lstStyle>
            <a:lvl1pPr>
              <a:defRPr sz="2000" b="0" i="0">
                <a:solidFill>
                  <a:srgbClr val="6ABE4A"/>
                </a:solidFill>
                <a:latin typeface="Fidelity Sans Lt"/>
                <a:cs typeface="Fidelity Sans Lt"/>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12/19/2024</a:t>
            </a:fld>
            <a:endParaRPr lang="en-US"/>
          </a:p>
        </p:txBody>
      </p:sp>
      <p:sp>
        <p:nvSpPr>
          <p:cNvPr id="6" name="Holder 6"/>
          <p:cNvSpPr>
            <a:spLocks noGrp="1"/>
          </p:cNvSpPr>
          <p:nvPr>
            <p:ph type="sldNum" sz="quarter" idx="7"/>
          </p:nvPr>
        </p:nvSpPr>
        <p:spPr/>
        <p:txBody>
          <a:bodyPr lIns="0" tIns="0" rIns="0" bIns="0"/>
          <a:lstStyle>
            <a:lvl1pPr>
              <a:defRPr sz="800" b="1" i="0">
                <a:solidFill>
                  <a:schemeClr val="bg1"/>
                </a:solidFill>
                <a:latin typeface="Fidelity Sans"/>
                <a:cs typeface="Fidelity Sans"/>
              </a:defRPr>
            </a:lvl1pPr>
          </a:lstStyle>
          <a:p>
            <a:pPr marL="38100">
              <a:spcBef>
                <a:spcPts val="105"/>
              </a:spcBef>
            </a:pPr>
            <a:fld id="{81D60167-4931-47E6-BA6A-407CBD079E47}" type="slidenum">
              <a:rPr lang="en-US" spc="-50" smtClean="0"/>
              <a:pPr marL="38100">
                <a:spcBef>
                  <a:spcPts val="105"/>
                </a:spcBef>
              </a:pPr>
              <a:t>‹#›</a:t>
            </a:fld>
            <a:endParaRPr lang="en-US" spc="-50"/>
          </a:p>
        </p:txBody>
      </p:sp>
    </p:spTree>
    <p:extLst>
      <p:ext uri="{BB962C8B-B14F-4D97-AF65-F5344CB8AC3E}">
        <p14:creationId xmlns:p14="http://schemas.microsoft.com/office/powerpoint/2010/main" val="7168059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86909" cy="6858000"/>
          </a:xfrm>
          <a:custGeom>
            <a:avLst/>
            <a:gdLst/>
            <a:ahLst/>
            <a:cxnLst/>
            <a:rect l="l" t="t" r="r" b="b"/>
            <a:pathLst>
              <a:path w="12161520" h="6858000">
                <a:moveTo>
                  <a:pt x="12161520" y="0"/>
                </a:moveTo>
                <a:lnTo>
                  <a:pt x="0" y="0"/>
                </a:lnTo>
                <a:lnTo>
                  <a:pt x="0" y="6858000"/>
                </a:lnTo>
                <a:lnTo>
                  <a:pt x="12161520" y="6858000"/>
                </a:lnTo>
                <a:lnTo>
                  <a:pt x="12161520" y="0"/>
                </a:lnTo>
                <a:close/>
              </a:path>
            </a:pathLst>
          </a:custGeom>
          <a:solidFill>
            <a:srgbClr val="1B2B39"/>
          </a:solidFill>
        </p:spPr>
        <p:txBody>
          <a:bodyPr wrap="square" lIns="0" tIns="0" rIns="0" bIns="0" rtlCol="0"/>
          <a:lstStyle/>
          <a:p>
            <a:endParaRPr sz="1800"/>
          </a:p>
        </p:txBody>
      </p:sp>
      <p:sp>
        <p:nvSpPr>
          <p:cNvPr id="2" name="Holder 2"/>
          <p:cNvSpPr>
            <a:spLocks noGrp="1"/>
          </p:cNvSpPr>
          <p:nvPr>
            <p:ph type="title"/>
          </p:nvPr>
        </p:nvSpPr>
        <p:spPr/>
        <p:txBody>
          <a:bodyPr lIns="0" tIns="0" rIns="0" bIns="0"/>
          <a:lstStyle>
            <a:lvl1pPr>
              <a:defRPr sz="2000" b="0" i="0">
                <a:solidFill>
                  <a:srgbClr val="6ABE4A"/>
                </a:solidFill>
                <a:latin typeface="Fidelity Sans Lt"/>
                <a:cs typeface="Fidelity Sans Lt"/>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12/19/2024</a:t>
            </a:fld>
            <a:endParaRPr lang="en-US"/>
          </a:p>
        </p:txBody>
      </p:sp>
      <p:sp>
        <p:nvSpPr>
          <p:cNvPr id="6" name="Holder 6"/>
          <p:cNvSpPr>
            <a:spLocks noGrp="1"/>
          </p:cNvSpPr>
          <p:nvPr>
            <p:ph type="sldNum" sz="quarter" idx="7"/>
          </p:nvPr>
        </p:nvSpPr>
        <p:spPr/>
        <p:txBody>
          <a:bodyPr lIns="0" tIns="0" rIns="0" bIns="0"/>
          <a:lstStyle>
            <a:lvl1pPr>
              <a:defRPr sz="800" b="1" i="0">
                <a:solidFill>
                  <a:schemeClr val="bg1"/>
                </a:solidFill>
                <a:latin typeface="Fidelity Sans"/>
                <a:cs typeface="Fidelity Sans"/>
              </a:defRPr>
            </a:lvl1pPr>
          </a:lstStyle>
          <a:p>
            <a:pPr marL="38100">
              <a:spcBef>
                <a:spcPts val="105"/>
              </a:spcBef>
            </a:pPr>
            <a:fld id="{81D60167-4931-47E6-BA6A-407CBD079E47}" type="slidenum">
              <a:rPr lang="en-US" spc="-50" smtClean="0"/>
              <a:pPr marL="38100">
                <a:spcBef>
                  <a:spcPts val="105"/>
                </a:spcBef>
              </a:pPr>
              <a:t>‹#›</a:t>
            </a:fld>
            <a:endParaRPr lang="en-US" spc="-50"/>
          </a:p>
        </p:txBody>
      </p:sp>
    </p:spTree>
    <p:extLst>
      <p:ext uri="{BB962C8B-B14F-4D97-AF65-F5344CB8AC3E}">
        <p14:creationId xmlns:p14="http://schemas.microsoft.com/office/powerpoint/2010/main" val="33551378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0" i="0">
                <a:solidFill>
                  <a:srgbClr val="6ABE4A"/>
                </a:solidFill>
                <a:latin typeface="Fidelity Sans Lt"/>
                <a:cs typeface="Fidelity Sans Lt"/>
              </a:defRPr>
            </a:lvl1pPr>
          </a:lstStyle>
          <a:p>
            <a:endParaRPr/>
          </a:p>
        </p:txBody>
      </p:sp>
      <p:sp>
        <p:nvSpPr>
          <p:cNvPr id="3" name="Holder 3"/>
          <p:cNvSpPr>
            <a:spLocks noGrp="1"/>
          </p:cNvSpPr>
          <p:nvPr>
            <p:ph sz="half" idx="2"/>
          </p:nvPr>
        </p:nvSpPr>
        <p:spPr>
          <a:xfrm>
            <a:off x="609601"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1"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12/19/2024</a:t>
            </a:fld>
            <a:endParaRPr lang="en-US"/>
          </a:p>
        </p:txBody>
      </p:sp>
      <p:sp>
        <p:nvSpPr>
          <p:cNvPr id="7" name="Holder 7"/>
          <p:cNvSpPr>
            <a:spLocks noGrp="1"/>
          </p:cNvSpPr>
          <p:nvPr>
            <p:ph type="sldNum" sz="quarter" idx="7"/>
          </p:nvPr>
        </p:nvSpPr>
        <p:spPr/>
        <p:txBody>
          <a:bodyPr lIns="0" tIns="0" rIns="0" bIns="0"/>
          <a:lstStyle>
            <a:lvl1pPr>
              <a:defRPr sz="800" b="1" i="0">
                <a:solidFill>
                  <a:schemeClr val="bg1"/>
                </a:solidFill>
                <a:latin typeface="Fidelity Sans"/>
                <a:cs typeface="Fidelity Sans"/>
              </a:defRPr>
            </a:lvl1pPr>
          </a:lstStyle>
          <a:p>
            <a:pPr marL="38100">
              <a:spcBef>
                <a:spcPts val="105"/>
              </a:spcBef>
            </a:pPr>
            <a:fld id="{81D60167-4931-47E6-BA6A-407CBD079E47}" type="slidenum">
              <a:rPr lang="en-US" spc="-50" smtClean="0"/>
              <a:pPr marL="38100">
                <a:spcBef>
                  <a:spcPts val="105"/>
                </a:spcBef>
              </a:pPr>
              <a:t>‹#›</a:t>
            </a:fld>
            <a:endParaRPr lang="en-US" spc="-50"/>
          </a:p>
        </p:txBody>
      </p:sp>
    </p:spTree>
    <p:extLst>
      <p:ext uri="{BB962C8B-B14F-4D97-AF65-F5344CB8AC3E}">
        <p14:creationId xmlns:p14="http://schemas.microsoft.com/office/powerpoint/2010/main" val="3204893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M_External_Onscreen_Cover">
    <p:bg>
      <p:bgPr>
        <a:solidFill>
          <a:srgbClr val="47525B"/>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E1B596B-EC9E-A015-7A21-90C02844191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43" name="Rectangle 6"/>
          <p:cNvSpPr>
            <a:spLocks noGrp="1" noChangeArrowheads="1"/>
          </p:cNvSpPr>
          <p:nvPr>
            <p:ph type="subTitle" idx="1" hasCustomPrompt="1"/>
          </p:nvPr>
        </p:nvSpPr>
        <p:spPr>
          <a:xfrm>
            <a:off x="912792" y="2326745"/>
            <a:ext cx="10407683" cy="563076"/>
          </a:xfrm>
        </p:spPr>
        <p:txBody>
          <a:bodyPr lIns="149438" rIns="149438"/>
          <a:lstStyle>
            <a:lvl1pPr marL="0" indent="0">
              <a:spcBef>
                <a:spcPts val="0"/>
              </a:spcBef>
              <a:defRPr sz="2400" b="0">
                <a:solidFill>
                  <a:srgbClr val="6CC24A"/>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9" name="Rectangle 176">
            <a:extLst>
              <a:ext uri="{FF2B5EF4-FFF2-40B4-BE49-F238E27FC236}">
                <a16:creationId xmlns:a16="http://schemas.microsoft.com/office/drawing/2014/main" id="{6FC66AB0-4814-A8D4-0278-64389A5511E2}"/>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a:t>Insert disclosures. </a:t>
            </a:r>
          </a:p>
          <a:p>
            <a:pPr>
              <a:defRPr/>
            </a:pPr>
            <a:r>
              <a:rPr lang="en-US" b="0"/>
              <a:t>Insert disclosures.</a:t>
            </a:r>
          </a:p>
          <a:p>
            <a:pPr>
              <a:defRPr/>
            </a:pPr>
            <a:r>
              <a:rPr lang="en-US"/>
              <a:t>Page footer. l  </a:t>
            </a:r>
            <a:r>
              <a:rPr lang="en-US" b="0"/>
              <a:t>© 20XX FMR LLC. All rights reserved.</a:t>
            </a:r>
          </a:p>
        </p:txBody>
      </p:sp>
      <p:pic>
        <p:nvPicPr>
          <p:cNvPr id="13" name="Picture 12">
            <a:extLst>
              <a:ext uri="{FF2B5EF4-FFF2-40B4-BE49-F238E27FC236}">
                <a16:creationId xmlns:a16="http://schemas.microsoft.com/office/drawing/2014/main" id="{EF250DD0-A8F2-7F30-0BF5-08C95B3F2F16}"/>
              </a:ext>
            </a:extLst>
          </p:cNvPr>
          <p:cNvPicPr>
            <a:picLocks noChangeAspect="1"/>
          </p:cNvPicPr>
          <p:nvPr userDrawn="1"/>
        </p:nvPicPr>
        <p:blipFill>
          <a:blip r:embed="rId4"/>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638963254"/>
      </p:ext>
    </p:extLst>
  </p:cSld>
  <p:clrMapOvr>
    <a:masterClrMapping/>
  </p:clrMapOvr>
  <p:extLst>
    <p:ext uri="{DCECCB84-F9BA-43D5-87BE-67443E8EF086}">
      <p15:sldGuideLst xmlns:p15="http://schemas.microsoft.com/office/powerpoint/2012/main">
        <p15:guide id="1" orient="horz" pos="2160">
          <p15:clr>
            <a:srgbClr val="FBAE40"/>
          </p15:clr>
        </p15:guide>
        <p15:guide id="2" pos="70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0" i="0">
                <a:solidFill>
                  <a:srgbClr val="6ABE4A"/>
                </a:solidFill>
                <a:latin typeface="Fidelity Sans Lt"/>
                <a:cs typeface="Fidelity Sans Lt"/>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12/19/2024</a:t>
            </a:fld>
            <a:endParaRPr lang="en-US"/>
          </a:p>
        </p:txBody>
      </p:sp>
      <p:sp>
        <p:nvSpPr>
          <p:cNvPr id="5" name="Holder 5"/>
          <p:cNvSpPr>
            <a:spLocks noGrp="1"/>
          </p:cNvSpPr>
          <p:nvPr>
            <p:ph type="sldNum" sz="quarter" idx="7"/>
          </p:nvPr>
        </p:nvSpPr>
        <p:spPr/>
        <p:txBody>
          <a:bodyPr lIns="0" tIns="0" rIns="0" bIns="0"/>
          <a:lstStyle>
            <a:lvl1pPr>
              <a:defRPr sz="800" b="1" i="0">
                <a:solidFill>
                  <a:schemeClr val="bg1"/>
                </a:solidFill>
                <a:latin typeface="Fidelity Sans"/>
                <a:cs typeface="Fidelity Sans"/>
              </a:defRPr>
            </a:lvl1pPr>
          </a:lstStyle>
          <a:p>
            <a:pPr marL="38100">
              <a:spcBef>
                <a:spcPts val="105"/>
              </a:spcBef>
            </a:pPr>
            <a:fld id="{81D60167-4931-47E6-BA6A-407CBD079E47}" type="slidenum">
              <a:rPr lang="en-US" spc="-50" smtClean="0"/>
              <a:pPr marL="38100">
                <a:spcBef>
                  <a:spcPts val="105"/>
                </a:spcBef>
              </a:pPr>
              <a:t>‹#›</a:t>
            </a:fld>
            <a:endParaRPr lang="en-US" spc="-50"/>
          </a:p>
        </p:txBody>
      </p:sp>
    </p:spTree>
    <p:extLst>
      <p:ext uri="{BB962C8B-B14F-4D97-AF65-F5344CB8AC3E}">
        <p14:creationId xmlns:p14="http://schemas.microsoft.com/office/powerpoint/2010/main" val="40718597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12/19/2024</a:t>
            </a:fld>
            <a:endParaRPr lang="en-US"/>
          </a:p>
        </p:txBody>
      </p:sp>
      <p:sp>
        <p:nvSpPr>
          <p:cNvPr id="4" name="Holder 4"/>
          <p:cNvSpPr>
            <a:spLocks noGrp="1"/>
          </p:cNvSpPr>
          <p:nvPr>
            <p:ph type="sldNum" sz="quarter" idx="7"/>
          </p:nvPr>
        </p:nvSpPr>
        <p:spPr/>
        <p:txBody>
          <a:bodyPr lIns="0" tIns="0" rIns="0" bIns="0"/>
          <a:lstStyle>
            <a:lvl1pPr>
              <a:defRPr sz="800" b="1" i="0">
                <a:solidFill>
                  <a:schemeClr val="bg1"/>
                </a:solidFill>
                <a:latin typeface="Fidelity Sans"/>
                <a:cs typeface="Fidelity Sans"/>
              </a:defRPr>
            </a:lvl1pPr>
          </a:lstStyle>
          <a:p>
            <a:pPr marL="38100">
              <a:spcBef>
                <a:spcPts val="105"/>
              </a:spcBef>
            </a:pPr>
            <a:fld id="{81D60167-4931-47E6-BA6A-407CBD079E47}" type="slidenum">
              <a:rPr lang="en-US" spc="-50" smtClean="0"/>
              <a:pPr marL="38100">
                <a:spcBef>
                  <a:spcPts val="105"/>
                </a:spcBef>
              </a:pPr>
              <a:t>‹#›</a:t>
            </a:fld>
            <a:endParaRPr lang="en-US" spc="-50"/>
          </a:p>
        </p:txBody>
      </p:sp>
    </p:spTree>
    <p:extLst>
      <p:ext uri="{BB962C8B-B14F-4D97-AF65-F5344CB8AC3E}">
        <p14:creationId xmlns:p14="http://schemas.microsoft.com/office/powerpoint/2010/main" val="1528740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FI_Ex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13" name="Rectangle 176">
            <a:extLst>
              <a:ext uri="{FF2B5EF4-FFF2-40B4-BE49-F238E27FC236}">
                <a16:creationId xmlns:a16="http://schemas.microsoft.com/office/drawing/2014/main" id="{E0CEA082-314F-4934-9A59-2FCE896C053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a:t>Insert disclosures. </a:t>
            </a:r>
          </a:p>
          <a:p>
            <a:pPr>
              <a:defRPr/>
            </a:pPr>
            <a:r>
              <a:rPr lang="en-US" sz="1000" b="0"/>
              <a:t>Insert disclosures.</a:t>
            </a:r>
          </a:p>
          <a:p>
            <a:pPr>
              <a:defRPr/>
            </a:pPr>
            <a:r>
              <a:rPr lang="en-US" sz="1000"/>
              <a:t>Page footer. l  </a:t>
            </a:r>
            <a:r>
              <a:rPr lang="en-US" sz="1000" b="0"/>
              <a:t>© 20XX FMR LLC. All rights reserved.</a:t>
            </a:r>
          </a:p>
        </p:txBody>
      </p:sp>
      <p:pic>
        <p:nvPicPr>
          <p:cNvPr id="16" name="Picture 15">
            <a:extLst>
              <a:ext uri="{FF2B5EF4-FFF2-40B4-BE49-F238E27FC236}">
                <a16:creationId xmlns:a16="http://schemas.microsoft.com/office/drawing/2014/main" id="{D13311C0-553F-444A-A4AD-DA8E77AAA520}"/>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7" name="Picture 16">
            <a:extLst>
              <a:ext uri="{FF2B5EF4-FFF2-40B4-BE49-F238E27FC236}">
                <a16:creationId xmlns:a16="http://schemas.microsoft.com/office/drawing/2014/main" id="{5EA4581E-2004-45FB-9F9D-BB991F56AB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3287699421"/>
      </p:ext>
    </p:extLst>
  </p:cSld>
  <p:clrMapOvr>
    <a:masterClrMapping/>
  </p:clrMapOvr>
  <p:extLst>
    <p:ext uri="{DCECCB84-F9BA-43D5-87BE-67443E8EF086}">
      <p15:sldGuideLst xmlns:p15="http://schemas.microsoft.com/office/powerpoint/2012/main">
        <p15:guide id="1" orient="horz" pos="2160">
          <p15:clr>
            <a:srgbClr val="FBAE40"/>
          </p15:clr>
        </p15:guide>
        <p15:guide id="2" pos="704">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FI_In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1" name="Content Placeholder 52"/>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6" name="Rectangle 176">
            <a:extLst>
              <a:ext uri="{FF2B5EF4-FFF2-40B4-BE49-F238E27FC236}">
                <a16:creationId xmlns:a16="http://schemas.microsoft.com/office/drawing/2014/main" id="{995629D3-A9FF-4D19-B784-949A67B80E95}"/>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a:t>Insert disclosures. </a:t>
            </a:r>
          </a:p>
          <a:p>
            <a:pPr>
              <a:defRPr/>
            </a:pPr>
            <a:r>
              <a:rPr lang="en-US" sz="1000" b="0"/>
              <a:t>Insert disclosures.</a:t>
            </a:r>
          </a:p>
          <a:p>
            <a:pPr>
              <a:defRPr/>
            </a:pPr>
            <a:r>
              <a:rPr lang="en-US" sz="1000"/>
              <a:t>Page footer. l  </a:t>
            </a:r>
            <a:r>
              <a:rPr lang="en-US" sz="1000" b="0"/>
              <a:t>© 20XX FMR LLC. All rights reserved.</a:t>
            </a:r>
          </a:p>
        </p:txBody>
      </p:sp>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pic>
        <p:nvPicPr>
          <p:cNvPr id="10" name="Picture 9">
            <a:extLst>
              <a:ext uri="{FF2B5EF4-FFF2-40B4-BE49-F238E27FC236}">
                <a16:creationId xmlns:a16="http://schemas.microsoft.com/office/drawing/2014/main" id="{3351E0D8-4E11-4261-9743-AE6FD652358B}"/>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1" name="Picture 10">
            <a:extLst>
              <a:ext uri="{FF2B5EF4-FFF2-40B4-BE49-F238E27FC236}">
                <a16:creationId xmlns:a16="http://schemas.microsoft.com/office/drawing/2014/main" id="{2180517F-961B-4AE0-B63A-3439BDB0748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1858319024"/>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Page footer.</a:t>
            </a:r>
          </a:p>
        </p:txBody>
      </p:sp>
      <p:cxnSp>
        <p:nvCxnSpPr>
          <p:cNvPr id="6" name="Straight Connector 5"/>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864682725"/>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59" name="Straight Connector 58"/>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Page footer.</a:t>
            </a:r>
          </a:p>
        </p:txBody>
      </p:sp>
    </p:spTree>
    <p:extLst>
      <p:ext uri="{BB962C8B-B14F-4D97-AF65-F5344CB8AC3E}">
        <p14:creationId xmlns:p14="http://schemas.microsoft.com/office/powerpoint/2010/main" val="614810544"/>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5" name="Group 34">
            <a:extLst>
              <a:ext uri="{FF2B5EF4-FFF2-40B4-BE49-F238E27FC236}">
                <a16:creationId xmlns:a16="http://schemas.microsoft.com/office/drawing/2014/main" id="{550BA3F0-1359-4A16-8F53-8D46EA3D2D14}"/>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7C482834-35AD-4625-AA9E-55C0F51373E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64170FC-8D6E-4539-A777-D804F3B62C2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EC26E4C9-79E0-4FF0-8609-9C1E2650985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70A2BFC0-EC59-4703-84C4-1DC9CE493F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4">
              <a:extLst>
                <a:ext uri="{FF2B5EF4-FFF2-40B4-BE49-F238E27FC236}">
                  <a16:creationId xmlns:a16="http://schemas.microsoft.com/office/drawing/2014/main" id="{BA5C8BEA-31EF-4F5A-BF9C-575F61C2D9D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5">
              <a:extLst>
                <a:ext uri="{FF2B5EF4-FFF2-40B4-BE49-F238E27FC236}">
                  <a16:creationId xmlns:a16="http://schemas.microsoft.com/office/drawing/2014/main" id="{945D18E0-D618-4D71-9AA0-49226A6539E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6">
              <a:extLst>
                <a:ext uri="{FF2B5EF4-FFF2-40B4-BE49-F238E27FC236}">
                  <a16:creationId xmlns:a16="http://schemas.microsoft.com/office/drawing/2014/main" id="{AE523D21-62A3-459F-B3EE-A35C364E78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7">
              <a:extLst>
                <a:ext uri="{FF2B5EF4-FFF2-40B4-BE49-F238E27FC236}">
                  <a16:creationId xmlns:a16="http://schemas.microsoft.com/office/drawing/2014/main" id="{A7BAFE61-8CFA-47F1-9387-B9F80599A2F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8">
              <a:extLst>
                <a:ext uri="{FF2B5EF4-FFF2-40B4-BE49-F238E27FC236}">
                  <a16:creationId xmlns:a16="http://schemas.microsoft.com/office/drawing/2014/main" id="{C7164E93-F32B-4270-A88A-EA1C86DC9F1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9">
              <a:extLst>
                <a:ext uri="{FF2B5EF4-FFF2-40B4-BE49-F238E27FC236}">
                  <a16:creationId xmlns:a16="http://schemas.microsoft.com/office/drawing/2014/main" id="{F979A1D9-F7E8-4B31-BF83-BC0DA9D4C90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90">
              <a:extLst>
                <a:ext uri="{FF2B5EF4-FFF2-40B4-BE49-F238E27FC236}">
                  <a16:creationId xmlns:a16="http://schemas.microsoft.com/office/drawing/2014/main" id="{D876983D-B0E3-4698-88DD-002569D2658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1">
              <a:extLst>
                <a:ext uri="{FF2B5EF4-FFF2-40B4-BE49-F238E27FC236}">
                  <a16:creationId xmlns:a16="http://schemas.microsoft.com/office/drawing/2014/main" id="{8B70D9D3-619E-489B-ADE5-4C1F1D8A663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2">
              <a:extLst>
                <a:ext uri="{FF2B5EF4-FFF2-40B4-BE49-F238E27FC236}">
                  <a16:creationId xmlns:a16="http://schemas.microsoft.com/office/drawing/2014/main" id="{5E12EE61-B7EA-410C-AB20-CCBAA330D96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3">
              <a:extLst>
                <a:ext uri="{FF2B5EF4-FFF2-40B4-BE49-F238E27FC236}">
                  <a16:creationId xmlns:a16="http://schemas.microsoft.com/office/drawing/2014/main" id="{A59707A2-42E0-4C2C-889A-92F4D058FBC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4">
              <a:extLst>
                <a:ext uri="{FF2B5EF4-FFF2-40B4-BE49-F238E27FC236}">
                  <a16:creationId xmlns:a16="http://schemas.microsoft.com/office/drawing/2014/main" id="{C40D2430-F314-4D59-9E50-AD659303430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5">
              <a:extLst>
                <a:ext uri="{FF2B5EF4-FFF2-40B4-BE49-F238E27FC236}">
                  <a16:creationId xmlns:a16="http://schemas.microsoft.com/office/drawing/2014/main" id="{11A61A3B-AC99-4A11-A869-CA10B23EF02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6">
              <a:extLst>
                <a:ext uri="{FF2B5EF4-FFF2-40B4-BE49-F238E27FC236}">
                  <a16:creationId xmlns:a16="http://schemas.microsoft.com/office/drawing/2014/main" id="{2E79E82D-9F50-480A-B516-70AB96F069C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7">
              <a:extLst>
                <a:ext uri="{FF2B5EF4-FFF2-40B4-BE49-F238E27FC236}">
                  <a16:creationId xmlns:a16="http://schemas.microsoft.com/office/drawing/2014/main" id="{92427D14-8FA7-4976-9497-BE52FAD2617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8">
              <a:extLst>
                <a:ext uri="{FF2B5EF4-FFF2-40B4-BE49-F238E27FC236}">
                  <a16:creationId xmlns:a16="http://schemas.microsoft.com/office/drawing/2014/main" id="{5C004A33-FF06-4557-B2CF-FC4BE0C67B8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9">
              <a:extLst>
                <a:ext uri="{FF2B5EF4-FFF2-40B4-BE49-F238E27FC236}">
                  <a16:creationId xmlns:a16="http://schemas.microsoft.com/office/drawing/2014/main" id="{8D60EB51-38EF-498D-A7AB-143F38B255C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100">
              <a:extLst>
                <a:ext uri="{FF2B5EF4-FFF2-40B4-BE49-F238E27FC236}">
                  <a16:creationId xmlns:a16="http://schemas.microsoft.com/office/drawing/2014/main" id="{875B2BF5-5618-4736-A9FD-CA8A95F0322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1">
              <a:extLst>
                <a:ext uri="{FF2B5EF4-FFF2-40B4-BE49-F238E27FC236}">
                  <a16:creationId xmlns:a16="http://schemas.microsoft.com/office/drawing/2014/main" id="{9D1E1698-30DD-4022-9411-9D949CA4564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2">
              <a:extLst>
                <a:ext uri="{FF2B5EF4-FFF2-40B4-BE49-F238E27FC236}">
                  <a16:creationId xmlns:a16="http://schemas.microsoft.com/office/drawing/2014/main" id="{8DD88DA0-5DF6-4D70-92ED-1EFCC5C5CD7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3">
              <a:extLst>
                <a:ext uri="{FF2B5EF4-FFF2-40B4-BE49-F238E27FC236}">
                  <a16:creationId xmlns:a16="http://schemas.microsoft.com/office/drawing/2014/main" id="{DC7D28AC-1E0E-464E-988A-1D4211D831C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4">
              <a:extLst>
                <a:ext uri="{FF2B5EF4-FFF2-40B4-BE49-F238E27FC236}">
                  <a16:creationId xmlns:a16="http://schemas.microsoft.com/office/drawing/2014/main" id="{BC85F20B-9F98-43D9-87B6-8BD6177BC0A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5" name="Freeform 105">
              <a:extLst>
                <a:ext uri="{FF2B5EF4-FFF2-40B4-BE49-F238E27FC236}">
                  <a16:creationId xmlns:a16="http://schemas.microsoft.com/office/drawing/2014/main" id="{E99EF339-8D67-4A35-A01D-5514C81BDCD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348980574"/>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3" name="Group 32">
            <a:extLst>
              <a:ext uri="{FF2B5EF4-FFF2-40B4-BE49-F238E27FC236}">
                <a16:creationId xmlns:a16="http://schemas.microsoft.com/office/drawing/2014/main" id="{4E28DBED-1F29-47C1-A785-9E2CCECF085E}"/>
              </a:ext>
            </a:extLst>
          </p:cNvPr>
          <p:cNvGrpSpPr/>
          <p:nvPr userDrawn="1"/>
        </p:nvGrpSpPr>
        <p:grpSpPr>
          <a:xfrm>
            <a:off x="10215053" y="6295153"/>
            <a:ext cx="1527048" cy="338328"/>
            <a:chOff x="6923088" y="4475163"/>
            <a:chExt cx="1873251" cy="403225"/>
          </a:xfrm>
        </p:grpSpPr>
        <p:sp>
          <p:nvSpPr>
            <p:cNvPr id="34" name="AutoShape 4">
              <a:extLst>
                <a:ext uri="{FF2B5EF4-FFF2-40B4-BE49-F238E27FC236}">
                  <a16:creationId xmlns:a16="http://schemas.microsoft.com/office/drawing/2014/main" id="{354CA2DF-92C1-4AE5-9DE2-C17B850C7E8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6">
              <a:extLst>
                <a:ext uri="{FF2B5EF4-FFF2-40B4-BE49-F238E27FC236}">
                  <a16:creationId xmlns:a16="http://schemas.microsoft.com/office/drawing/2014/main" id="{25B37B6E-DCCC-4ADD-9056-C925F0D607F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7">
              <a:extLst>
                <a:ext uri="{FF2B5EF4-FFF2-40B4-BE49-F238E27FC236}">
                  <a16:creationId xmlns:a16="http://schemas.microsoft.com/office/drawing/2014/main" id="{1F873A83-AAE3-44D1-B173-C7592639221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3">
              <a:extLst>
                <a:ext uri="{FF2B5EF4-FFF2-40B4-BE49-F238E27FC236}">
                  <a16:creationId xmlns:a16="http://schemas.microsoft.com/office/drawing/2014/main" id="{D0A787E4-5B81-464E-A224-0D6FFEC2BF4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4">
              <a:extLst>
                <a:ext uri="{FF2B5EF4-FFF2-40B4-BE49-F238E27FC236}">
                  <a16:creationId xmlns:a16="http://schemas.microsoft.com/office/drawing/2014/main" id="{F3A118D5-A684-4A66-B354-B50F9F1E762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5">
              <a:extLst>
                <a:ext uri="{FF2B5EF4-FFF2-40B4-BE49-F238E27FC236}">
                  <a16:creationId xmlns:a16="http://schemas.microsoft.com/office/drawing/2014/main" id="{D24DE251-FF8A-4F7D-86B7-7050AD09559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6">
              <a:extLst>
                <a:ext uri="{FF2B5EF4-FFF2-40B4-BE49-F238E27FC236}">
                  <a16:creationId xmlns:a16="http://schemas.microsoft.com/office/drawing/2014/main" id="{5EE5D32B-F3B3-451C-AF81-9CF50CB9A4D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7">
              <a:extLst>
                <a:ext uri="{FF2B5EF4-FFF2-40B4-BE49-F238E27FC236}">
                  <a16:creationId xmlns:a16="http://schemas.microsoft.com/office/drawing/2014/main" id="{4190B673-869F-4B5A-B909-1D65B44EED1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8">
              <a:extLst>
                <a:ext uri="{FF2B5EF4-FFF2-40B4-BE49-F238E27FC236}">
                  <a16:creationId xmlns:a16="http://schemas.microsoft.com/office/drawing/2014/main" id="{7E4A8ABA-C166-4BFF-9D0B-8E1A65FC2CA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9">
              <a:extLst>
                <a:ext uri="{FF2B5EF4-FFF2-40B4-BE49-F238E27FC236}">
                  <a16:creationId xmlns:a16="http://schemas.microsoft.com/office/drawing/2014/main" id="{A43514D3-56D5-4809-A809-5B4B1FA991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0">
              <a:extLst>
                <a:ext uri="{FF2B5EF4-FFF2-40B4-BE49-F238E27FC236}">
                  <a16:creationId xmlns:a16="http://schemas.microsoft.com/office/drawing/2014/main" id="{0EFEC20D-0924-4E7D-965B-7AA681BBB13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1">
              <a:extLst>
                <a:ext uri="{FF2B5EF4-FFF2-40B4-BE49-F238E27FC236}">
                  <a16:creationId xmlns:a16="http://schemas.microsoft.com/office/drawing/2014/main" id="{3B5945D4-025A-4212-AF2C-C3D25B56AB0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2">
              <a:extLst>
                <a:ext uri="{FF2B5EF4-FFF2-40B4-BE49-F238E27FC236}">
                  <a16:creationId xmlns:a16="http://schemas.microsoft.com/office/drawing/2014/main" id="{24DC6E91-1937-4E26-A99D-BD657014736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3">
              <a:extLst>
                <a:ext uri="{FF2B5EF4-FFF2-40B4-BE49-F238E27FC236}">
                  <a16:creationId xmlns:a16="http://schemas.microsoft.com/office/drawing/2014/main" id="{136F4DBA-943F-4485-A265-6999F2B7BF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4">
              <a:extLst>
                <a:ext uri="{FF2B5EF4-FFF2-40B4-BE49-F238E27FC236}">
                  <a16:creationId xmlns:a16="http://schemas.microsoft.com/office/drawing/2014/main" id="{94AB506A-52A0-4303-B084-75D28B1A0B3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5">
              <a:extLst>
                <a:ext uri="{FF2B5EF4-FFF2-40B4-BE49-F238E27FC236}">
                  <a16:creationId xmlns:a16="http://schemas.microsoft.com/office/drawing/2014/main" id="{441E1489-4E55-4F92-A23A-4CC967904D1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6">
              <a:extLst>
                <a:ext uri="{FF2B5EF4-FFF2-40B4-BE49-F238E27FC236}">
                  <a16:creationId xmlns:a16="http://schemas.microsoft.com/office/drawing/2014/main" id="{E2938380-2167-4E02-81B1-189DF8E519D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7">
              <a:extLst>
                <a:ext uri="{FF2B5EF4-FFF2-40B4-BE49-F238E27FC236}">
                  <a16:creationId xmlns:a16="http://schemas.microsoft.com/office/drawing/2014/main" id="{307D2305-BBEE-437F-9058-815B72A5299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8">
              <a:extLst>
                <a:ext uri="{FF2B5EF4-FFF2-40B4-BE49-F238E27FC236}">
                  <a16:creationId xmlns:a16="http://schemas.microsoft.com/office/drawing/2014/main" id="{54678D13-16BD-414C-9959-228D32B0F1A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9">
              <a:extLst>
                <a:ext uri="{FF2B5EF4-FFF2-40B4-BE49-F238E27FC236}">
                  <a16:creationId xmlns:a16="http://schemas.microsoft.com/office/drawing/2014/main" id="{EE5572CF-2FD8-4DFE-8548-4FC8B8771FA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0">
              <a:extLst>
                <a:ext uri="{FF2B5EF4-FFF2-40B4-BE49-F238E27FC236}">
                  <a16:creationId xmlns:a16="http://schemas.microsoft.com/office/drawing/2014/main" id="{B8782544-759F-4A17-9450-5B7E65A448F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1">
              <a:extLst>
                <a:ext uri="{FF2B5EF4-FFF2-40B4-BE49-F238E27FC236}">
                  <a16:creationId xmlns:a16="http://schemas.microsoft.com/office/drawing/2014/main" id="{8C6CCFE7-5CB7-442D-BB23-69DAB220A56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2">
              <a:extLst>
                <a:ext uri="{FF2B5EF4-FFF2-40B4-BE49-F238E27FC236}">
                  <a16:creationId xmlns:a16="http://schemas.microsoft.com/office/drawing/2014/main" id="{B6BBDB81-9186-4D77-84F7-46591A2B331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3">
              <a:extLst>
                <a:ext uri="{FF2B5EF4-FFF2-40B4-BE49-F238E27FC236}">
                  <a16:creationId xmlns:a16="http://schemas.microsoft.com/office/drawing/2014/main" id="{62B15F74-9CDF-4590-A192-F3E41CE25F0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4">
              <a:extLst>
                <a:ext uri="{FF2B5EF4-FFF2-40B4-BE49-F238E27FC236}">
                  <a16:creationId xmlns:a16="http://schemas.microsoft.com/office/drawing/2014/main" id="{E1D34A83-FCF6-4916-8AFF-91A42B5F665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5">
              <a:extLst>
                <a:ext uri="{FF2B5EF4-FFF2-40B4-BE49-F238E27FC236}">
                  <a16:creationId xmlns:a16="http://schemas.microsoft.com/office/drawing/2014/main" id="{6B1BD4F9-D7EF-4946-B0ED-96F03B54DCB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665274595"/>
      </p:ext>
    </p:extLst>
  </p:cSld>
  <p:clrMapOvr>
    <a:masterClrMapping/>
  </p:clrMapOvr>
  <p:extLst>
    <p:ext uri="{DCECCB84-F9BA-43D5-87BE-67443E8EF086}">
      <p15:sldGuideLst xmlns:p15="http://schemas.microsoft.com/office/powerpoint/2012/main">
        <p15:guide id="1" orient="horz" pos="2160">
          <p15:clr>
            <a:srgbClr val="FBAE40"/>
          </p15:clr>
        </p15:guide>
        <p15:guide id="2" pos="7392">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4" name="Group 33">
            <a:extLst>
              <a:ext uri="{FF2B5EF4-FFF2-40B4-BE49-F238E27FC236}">
                <a16:creationId xmlns:a16="http://schemas.microsoft.com/office/drawing/2014/main" id="{F6E62061-E1B2-4C1E-95B2-762CF1B881C9}"/>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8055079D-13D3-44E4-9785-A9EB3765D69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9B409620-C01F-4CCF-8E67-ED5AEB13DE0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51A57AC3-D65A-49B8-A1C4-AB5B4AB7E14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B4B57DEE-B0DC-4317-A94C-32FA73B1DEC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88AB428D-711C-40E3-93E5-D5AD3692028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D9C75FDE-FB8E-425A-A9B5-FAB9ACD80F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08BB0907-1766-4B8E-8D56-3710D356B1F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E353BF7F-39C1-4001-B6F3-2ADB6441C2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09656C6B-F0A7-4F27-9DAD-51781546306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FF8DEDE5-A027-43DC-A465-98E5FFEDB85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453899CD-0FE8-410F-AB40-DDE6932A06A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0833C076-706E-4E5B-957D-ECA20719EF5F}"/>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9A0B6FA9-88F5-4633-8771-48D2EA2D460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DDC5475-16E4-4A7E-B308-22C2AF99671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EE67A0EC-6A9B-4849-8936-F34E1A0A84E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30FCC973-85E9-4CBF-8393-55408BBEE9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60CA8FFE-234F-46A1-8A7B-F8C79D02079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1D3BDF5-7C51-4099-A45F-0FF22723D099}"/>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0EE5A69A-9F30-45CA-B8DB-5636501E732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2202343C-12FE-4519-8FA1-C1A8F3BC17A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04FDD4AB-F0D3-4732-99E7-FBED05E0FC7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D411EEFA-B7A2-4B30-867A-2F7FA14D41A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C54726F-543D-4726-8614-47E1CB73B59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EEF25480-4FA8-4DA4-AF9B-A29C762DB09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78259B57-3D57-4514-B038-4AC6CBE8A13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EF64F5DA-6D3E-4160-9B99-D1E3DE012A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3591602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4" name="Group 33">
            <a:extLst>
              <a:ext uri="{FF2B5EF4-FFF2-40B4-BE49-F238E27FC236}">
                <a16:creationId xmlns:a16="http://schemas.microsoft.com/office/drawing/2014/main" id="{3DA7D0A2-6D37-4435-BDBA-DE3FEB1B895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B3EE7F98-F321-4D0C-803D-7B3D294A300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687294CF-EA26-47FE-AEEC-AF16E2303EB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47B69C5D-C844-4E94-9BE9-922EBA9DCFE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D475F07D-8517-4229-A4FD-B4754E6BBB3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4F68A102-799F-4CCC-9880-10B4A90B0D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E6DA3469-7CE5-40C0-B6CE-7F47831582F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BC32028A-ECB1-4437-91EA-385BDC0533D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4F41B773-E1C1-49AC-AAC0-DDC705149FE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8E4E23B-2EAA-4884-951B-7087893F7638}"/>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AE0FDE3D-DF37-49A0-9600-28D4F145BF4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3ACC0254-DDF7-4EE4-A501-7AF31D3303B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1EE3584E-9567-4381-98DE-8D72522865A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A9CB4EB-F89C-463A-8976-5CE92193E80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37E63F6C-6ABA-4164-A3BC-2F43B82B5A6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06563592-22B7-429A-B5F8-C1741220A34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0D2AE38D-121E-4CAD-86B9-FC8B8F5D70E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7FCBD58F-4408-4407-9DB0-3BCFB5D4422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8E799FAF-FA4F-4877-8FF1-D895F4AACA3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541295E1-43D5-4CAF-A561-D6CF1E196D00}"/>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4FEBF633-8A9B-47DA-B7A7-D88B5EFAEFF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594D7258-BED9-47C4-A447-04D7EFA8D4F3}"/>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440F352B-C738-4442-B41C-8FB148B3357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EDB9D29D-B69A-4D9C-B1F8-E88AD5CCB32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4516805B-99EF-49F9-93FC-3F528B5C64A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981D6376-F4D5-4355-8920-1E31E219656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F1801EA5-ABC9-42C4-9526-8806457AF2B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098800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15BEC8-477C-2A3E-8275-C3B90040AB0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658488" name="Rectangle 56"/>
          <p:cNvSpPr>
            <a:spLocks noGrp="1" noChangeArrowheads="1"/>
          </p:cNvSpPr>
          <p:nvPr>
            <p:ph type="ctrTitle" hasCustomPrompt="1"/>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hasCustomPrompt="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6CC24A"/>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Page footer.</a:t>
            </a:r>
          </a:p>
        </p:txBody>
      </p:sp>
      <p:cxnSp>
        <p:nvCxnSpPr>
          <p:cNvPr id="6" name="Straight Connector 5"/>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cxnSp>
        <p:nvCxnSpPr>
          <p:cNvPr id="3" name="Straight Connector 2">
            <a:extLst>
              <a:ext uri="{FF2B5EF4-FFF2-40B4-BE49-F238E27FC236}">
                <a16:creationId xmlns:a16="http://schemas.microsoft.com/office/drawing/2014/main" id="{B5EF048A-F8E0-0F91-3CBD-E1EDDF5C3B66}"/>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2" name="Picture 1">
            <a:extLst>
              <a:ext uri="{FF2B5EF4-FFF2-40B4-BE49-F238E27FC236}">
                <a16:creationId xmlns:a16="http://schemas.microsoft.com/office/drawing/2014/main" id="{5E51B62C-ECED-8A3F-8A48-E2C22FF37377}"/>
              </a:ext>
            </a:extLst>
          </p:cNvPr>
          <p:cNvPicPr>
            <a:picLocks noChangeAspect="1"/>
          </p:cNvPicPr>
          <p:nvPr userDrawn="1"/>
        </p:nvPicPr>
        <p:blipFill>
          <a:blip r:embed="rId4"/>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290106778"/>
      </p:ext>
    </p:extLst>
  </p:cSld>
  <p:clrMapOvr>
    <a:masterClrMapping/>
  </p:clrMapOvr>
  <p:extLst>
    <p:ext uri="{DCECCB84-F9BA-43D5-87BE-67443E8EF086}">
      <p15:sldGuideLst xmlns:p15="http://schemas.microsoft.com/office/powerpoint/2012/main">
        <p15:guide id="3" orient="horz" pos="4176" userDrawn="1">
          <p15:clr>
            <a:srgbClr val="FBAE40"/>
          </p15:clr>
        </p15:guide>
        <p15:guide id="4"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4" name="Group 33">
            <a:extLst>
              <a:ext uri="{FF2B5EF4-FFF2-40B4-BE49-F238E27FC236}">
                <a16:creationId xmlns:a16="http://schemas.microsoft.com/office/drawing/2014/main" id="{95979BCC-BC07-4C0B-BEB7-1206EBE5BFBA}"/>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0CF3F6E4-4FFE-47F7-AD5D-3AF3A6806E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E06DC7D-46F4-4529-9F80-37C737E75DD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17BD02D-2DF3-4D46-8B61-B53F56FD657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4EDFEA9-FCE8-46E8-8492-D22E0B7FDF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EE19ED73-7F9B-4BE4-A67E-4FB14EC205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12E83DEB-5278-4A9C-80E0-44F30F95023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190AF0AF-D80C-4854-ACC3-D83D6B3FEB2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5C3365F2-F439-45BF-A77C-7A376D96DA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BC6ED06F-A9AC-4ADE-A907-A7AADE28A64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D1117C0D-ED7E-4B85-9886-343D587BDC3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AF20EB05-E682-451F-A4D8-1E098558726F}"/>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9191B08-9318-47C8-9441-E9523EB2FE8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C1116C3-EB9E-491D-A42E-6DE160A87D4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B8751B8-3EF5-4AFE-84B4-D5D07E857EF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DD3DC83B-B226-4680-9813-791417B234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1AC26A9B-7597-49AB-8A4B-69454D8C77B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EB322305-8A52-4A83-AFAD-C80059079DB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F4FFFFE4-5746-455C-A853-AE017A3FDE7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C71201A5-1FE5-4D91-BCEB-8671C295F9D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10E63411-C831-49E3-A5D1-DB1965F8B2A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8286CFD3-F86C-458D-8D52-37837897584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51F3242-B41D-46D0-8BA8-86F062BC673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79A08035-DA21-4B77-A5FE-4BF29589E20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1412B28E-A9F7-448B-AA9D-948D3F10BD8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8C941D0A-3A6C-45CF-BB59-ED9F728FE33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D1892786-68FA-49EB-A4F1-9B448112BED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4385496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5" name="Group 34">
            <a:extLst>
              <a:ext uri="{FF2B5EF4-FFF2-40B4-BE49-F238E27FC236}">
                <a16:creationId xmlns:a16="http://schemas.microsoft.com/office/drawing/2014/main" id="{E69A40C0-EBB3-4928-8A37-F3080BEABBD1}"/>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1F0A2C42-11EF-4A14-B581-8C23379A465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42C7A61-C681-49C4-860F-5D1F0E454B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8470EC3B-84EC-47DC-AEED-2BABE8291BF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1C06E9FB-DAFC-46E5-8196-94EAE3D58FB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174B5C38-470D-4D29-992D-35137BBDBA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A9B388DD-4D16-4B75-A6FB-BD5F9A45141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1D7EA3AC-C7C3-4798-BBC9-128F3F8FA4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4B34FACB-F12F-456A-B762-15FB05EC88A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EF0025F0-E3F2-4885-B47C-33C71DFBCBB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BD6D4E4F-646E-4A1E-8849-B110E121367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E497D99E-5754-432A-AD6A-F92D89C8DB1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9D8A866D-850F-4EC3-94E2-06F03E46548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3B440CC8-C3C6-4C4C-9D73-FC66C34FC8C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11297386-9540-433F-993C-EC467DA8B09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62805BB9-191C-4026-888F-25FF28AF75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E8C20767-C6EE-4D6F-A731-5C77DA3EB7D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0CDF7782-0DA4-4CF8-87C3-BCB7672243A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A205F883-0C5E-41DA-B849-40AF24D232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63BAC0AB-4365-47B8-AB3A-CB4C567AF33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04755C1-85C5-48E5-89A9-9B19557A35E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CE5611DE-1A1C-4E52-9C04-845BDAF9A2B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E43E4F94-2D61-4221-8BB7-7A36591BFCE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F3EAB659-25FF-4730-9E9E-209CB30E6D3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E9CE1248-5C12-41EA-BFD3-2A7494F7F3DA}"/>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C96D3304-06E9-4581-8E5B-49BCD22FF9AA}"/>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20A29A3C-4B13-4CB8-95C9-06FD2A64FE8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7789894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5" name="Group 34">
            <a:extLst>
              <a:ext uri="{FF2B5EF4-FFF2-40B4-BE49-F238E27FC236}">
                <a16:creationId xmlns:a16="http://schemas.microsoft.com/office/drawing/2014/main" id="{A3CB867E-115B-4463-B506-1878380C6F85}"/>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8A938654-BDEE-48FC-90AD-62EF747FA9F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6B64FED4-FDF1-49AF-AFDF-938F7B6EEE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D2D9AA8B-3248-4A68-9FE3-18880C2E792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B25141AC-9D65-4587-8283-DF139EC810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04590193-0A66-4090-AFEF-ED3E07DF0C6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B85C986D-333F-48B9-A5D3-24BC0DE9F71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5B5DE2BA-AAE7-4A61-82E0-8C345006C9F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7F875C9F-E06F-49AA-B4C8-B022D50A062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56D7D577-F876-4768-9B18-C0DE1BAFEEF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FB9219A6-61EE-462E-8A8F-DFE9FEB3F82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2636F033-C7F7-4CDB-A526-35C347CD1D5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268BDF96-C2A7-4383-A874-E5A24739677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507977F2-03B4-4332-A46B-712795BF654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8161A06F-0399-4660-836E-2DC9E902932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2616C1AB-30A3-4016-A609-994A50170FD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CAE9B70F-F6F8-4F13-B021-3EEDECC4E62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1F6C7346-29B3-4DC7-B707-E81D155A28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B882B421-9844-4500-9042-0635F6284E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2277F4FC-C774-45D5-9046-755490198F3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B906032-81A5-4A79-9709-3AB64AE0A8A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ED9F5D8E-EFAE-4568-B34C-8FEB8C65305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16AC7C12-4C15-4010-A997-461496C0855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57232508-3C0E-4B70-86C6-A44DE2B1342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7A418493-5C83-4590-AFD0-0E25C7F0434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B69B8624-30F2-4701-BEAD-DC4F37DD5AB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48AE9FB3-CEBD-41A9-9B68-1976B829393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8862964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7" name="Group 36">
            <a:extLst>
              <a:ext uri="{FF2B5EF4-FFF2-40B4-BE49-F238E27FC236}">
                <a16:creationId xmlns:a16="http://schemas.microsoft.com/office/drawing/2014/main" id="{E96FA1CC-8E42-4FAB-BC84-018DDB0DEE68}"/>
              </a:ext>
            </a:extLst>
          </p:cNvPr>
          <p:cNvGrpSpPr/>
          <p:nvPr userDrawn="1"/>
        </p:nvGrpSpPr>
        <p:grpSpPr>
          <a:xfrm>
            <a:off x="10215053" y="6295153"/>
            <a:ext cx="1527048" cy="338328"/>
            <a:chOff x="6923088" y="4475163"/>
            <a:chExt cx="1873251" cy="403225"/>
          </a:xfrm>
        </p:grpSpPr>
        <p:sp>
          <p:nvSpPr>
            <p:cNvPr id="38" name="AutoShape 4">
              <a:extLst>
                <a:ext uri="{FF2B5EF4-FFF2-40B4-BE49-F238E27FC236}">
                  <a16:creationId xmlns:a16="http://schemas.microsoft.com/office/drawing/2014/main" id="{FDB3A529-62F4-42AC-951D-23F4A7E86B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6">
              <a:extLst>
                <a:ext uri="{FF2B5EF4-FFF2-40B4-BE49-F238E27FC236}">
                  <a16:creationId xmlns:a16="http://schemas.microsoft.com/office/drawing/2014/main" id="{B1598055-CFEB-43B6-94D1-91B9BE2040B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7">
              <a:extLst>
                <a:ext uri="{FF2B5EF4-FFF2-40B4-BE49-F238E27FC236}">
                  <a16:creationId xmlns:a16="http://schemas.microsoft.com/office/drawing/2014/main" id="{997E3BA7-7F50-4AC6-9F66-9B16FB28322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1D265DC9-86D8-4E9C-87D7-448058C21A3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4">
              <a:extLst>
                <a:ext uri="{FF2B5EF4-FFF2-40B4-BE49-F238E27FC236}">
                  <a16:creationId xmlns:a16="http://schemas.microsoft.com/office/drawing/2014/main" id="{F7E846A4-4257-46B9-A51C-B7897EB6F49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5">
              <a:extLst>
                <a:ext uri="{FF2B5EF4-FFF2-40B4-BE49-F238E27FC236}">
                  <a16:creationId xmlns:a16="http://schemas.microsoft.com/office/drawing/2014/main" id="{2DF9F73C-B262-4FAE-B63A-8189E784AD7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6">
              <a:extLst>
                <a:ext uri="{FF2B5EF4-FFF2-40B4-BE49-F238E27FC236}">
                  <a16:creationId xmlns:a16="http://schemas.microsoft.com/office/drawing/2014/main" id="{297DEA44-3185-4C0A-9CAC-54EFD4ABC65E}"/>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7">
              <a:extLst>
                <a:ext uri="{FF2B5EF4-FFF2-40B4-BE49-F238E27FC236}">
                  <a16:creationId xmlns:a16="http://schemas.microsoft.com/office/drawing/2014/main" id="{F6ADEFC9-057D-421E-B61E-93A15347DC6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88">
              <a:extLst>
                <a:ext uri="{FF2B5EF4-FFF2-40B4-BE49-F238E27FC236}">
                  <a16:creationId xmlns:a16="http://schemas.microsoft.com/office/drawing/2014/main" id="{4F03F7AC-9440-4F7D-B8BF-C08A1E585F2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89">
              <a:extLst>
                <a:ext uri="{FF2B5EF4-FFF2-40B4-BE49-F238E27FC236}">
                  <a16:creationId xmlns:a16="http://schemas.microsoft.com/office/drawing/2014/main" id="{970712D6-94E2-4C3D-A565-6176B96D6E4A}"/>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0">
              <a:extLst>
                <a:ext uri="{FF2B5EF4-FFF2-40B4-BE49-F238E27FC236}">
                  <a16:creationId xmlns:a16="http://schemas.microsoft.com/office/drawing/2014/main" id="{D1EE7E46-42CC-4959-8346-E808CAF90F8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1">
              <a:extLst>
                <a:ext uri="{FF2B5EF4-FFF2-40B4-BE49-F238E27FC236}">
                  <a16:creationId xmlns:a16="http://schemas.microsoft.com/office/drawing/2014/main" id="{294830DD-B508-4AF3-9D0B-2D211C5D659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2">
              <a:extLst>
                <a:ext uri="{FF2B5EF4-FFF2-40B4-BE49-F238E27FC236}">
                  <a16:creationId xmlns:a16="http://schemas.microsoft.com/office/drawing/2014/main" id="{B93D1C63-6554-4487-89B4-BF0E1D2D7B7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3">
              <a:extLst>
                <a:ext uri="{FF2B5EF4-FFF2-40B4-BE49-F238E27FC236}">
                  <a16:creationId xmlns:a16="http://schemas.microsoft.com/office/drawing/2014/main" id="{2EA68048-B683-4B28-9173-9277014DEE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4">
              <a:extLst>
                <a:ext uri="{FF2B5EF4-FFF2-40B4-BE49-F238E27FC236}">
                  <a16:creationId xmlns:a16="http://schemas.microsoft.com/office/drawing/2014/main" id="{C2D4073F-C390-4BB6-931A-74406761995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5">
              <a:extLst>
                <a:ext uri="{FF2B5EF4-FFF2-40B4-BE49-F238E27FC236}">
                  <a16:creationId xmlns:a16="http://schemas.microsoft.com/office/drawing/2014/main" id="{34B2DE3E-6BE3-46F2-879A-F13FCE9525B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6">
              <a:extLst>
                <a:ext uri="{FF2B5EF4-FFF2-40B4-BE49-F238E27FC236}">
                  <a16:creationId xmlns:a16="http://schemas.microsoft.com/office/drawing/2014/main" id="{6BC5B55E-277C-481A-9759-397524F9C42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7">
              <a:extLst>
                <a:ext uri="{FF2B5EF4-FFF2-40B4-BE49-F238E27FC236}">
                  <a16:creationId xmlns:a16="http://schemas.microsoft.com/office/drawing/2014/main" id="{212C4FC6-A3DC-4F34-9A4A-34B8C646F5C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98">
              <a:extLst>
                <a:ext uri="{FF2B5EF4-FFF2-40B4-BE49-F238E27FC236}">
                  <a16:creationId xmlns:a16="http://schemas.microsoft.com/office/drawing/2014/main" id="{D4FED52E-FCF7-40CD-B884-08CDDEED1F5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99">
              <a:extLst>
                <a:ext uri="{FF2B5EF4-FFF2-40B4-BE49-F238E27FC236}">
                  <a16:creationId xmlns:a16="http://schemas.microsoft.com/office/drawing/2014/main" id="{3A914F48-E51A-44A1-91DC-6262E2E3079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0">
              <a:extLst>
                <a:ext uri="{FF2B5EF4-FFF2-40B4-BE49-F238E27FC236}">
                  <a16:creationId xmlns:a16="http://schemas.microsoft.com/office/drawing/2014/main" id="{60967023-A11C-4C53-ADAC-19B9420B641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1">
              <a:extLst>
                <a:ext uri="{FF2B5EF4-FFF2-40B4-BE49-F238E27FC236}">
                  <a16:creationId xmlns:a16="http://schemas.microsoft.com/office/drawing/2014/main" id="{890FC8D3-8EFF-46D3-A761-53E93E764CB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2">
              <a:extLst>
                <a:ext uri="{FF2B5EF4-FFF2-40B4-BE49-F238E27FC236}">
                  <a16:creationId xmlns:a16="http://schemas.microsoft.com/office/drawing/2014/main" id="{7416EEB4-F19F-4D49-910E-53E1316511A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3">
              <a:extLst>
                <a:ext uri="{FF2B5EF4-FFF2-40B4-BE49-F238E27FC236}">
                  <a16:creationId xmlns:a16="http://schemas.microsoft.com/office/drawing/2014/main" id="{04A63982-716C-45DD-84F2-3E9C5794813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4">
              <a:extLst>
                <a:ext uri="{FF2B5EF4-FFF2-40B4-BE49-F238E27FC236}">
                  <a16:creationId xmlns:a16="http://schemas.microsoft.com/office/drawing/2014/main" id="{49D933E1-1FA0-4B06-BBBB-35C3E611E56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6" name="Freeform 105">
              <a:extLst>
                <a:ext uri="{FF2B5EF4-FFF2-40B4-BE49-F238E27FC236}">
                  <a16:creationId xmlns:a16="http://schemas.microsoft.com/office/drawing/2014/main" id="{E6B2D9F8-5442-4C5E-9D94-47D05A73BF8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3695000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4" name="Group 33">
            <a:extLst>
              <a:ext uri="{FF2B5EF4-FFF2-40B4-BE49-F238E27FC236}">
                <a16:creationId xmlns:a16="http://schemas.microsoft.com/office/drawing/2014/main" id="{BE8EB743-578A-4F2E-9831-A0AD76B8E6F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8D3C79E-30E9-4B4B-A701-FAEF8B1987B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224E115-5A85-4E9E-AE96-ACA56BB87D8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A8B288D-FA7D-4770-85A9-EF4DB41E30D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6AB80B8C-E086-463F-8456-EB675BFFDD9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253B09A1-B315-4923-8D53-F472D03C687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3FAF1FF8-DE53-4A11-A839-59D95821898F}"/>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88E1E33F-F262-4F49-A99D-19DADF0520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74275FC0-B765-4786-B565-C4F57EB7E56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0E6A29A-EFC4-4246-9006-B60905DCF94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44B6AB6A-3514-4FBF-AB9A-A9C60DA105DE}"/>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9EA79B57-CD57-4099-8FB6-77D2B3AB839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CC08612-8488-4B69-8015-6B0D6F45B8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B259BFB8-D7AA-4E37-B932-69F909DC434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9150288D-0BA4-4551-8DBD-3BFF454DEF8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66BBCF85-CD37-4FF8-AEFD-09B0466EE60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DC012AEB-548D-4A4B-B3FC-650800CB1CD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CBAA0F1A-6D07-4906-94FC-22500612957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6467F326-5978-4C5E-ADCF-07DC6704C13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133B0156-6D1E-4B0A-B4BC-64B0CEAB1F4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5B06DDBF-8883-4D66-8D60-AC8DA0296E1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656CA39C-D073-454D-9A21-90212D19FA8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2F49F9C-CB5F-4BB4-8FD4-1F56EF7E525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4291A22E-FAC9-40F5-A833-AAF9D3666A4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866554F8-3A95-4E3A-8257-37B352BBBD7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314B5DDB-8F45-4D5D-948A-E1F84370E53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A3A90DFB-D909-461A-9100-23433D00B7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9204123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a:t>BROKER/DEALER and ADDRESS PLACEHOLDER</a:t>
            </a:r>
            <a:endParaRPr lang="en-US"/>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a:latin typeface="+mj-lt"/>
              </a:rPr>
              <a:t>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a:t>
            </a:r>
          </a:p>
          <a:p>
            <a:pPr eaLnBrk="1" hangingPunct="1">
              <a:spcBef>
                <a:spcPts val="300"/>
              </a:spcBef>
              <a:buClrTx/>
              <a:buSzTx/>
              <a:buFontTx/>
              <a:buNone/>
            </a:pPr>
            <a:r>
              <a:rPr lang="en-US" sz="1251" b="1">
                <a:latin typeface="+mj-lt"/>
              </a:rPr>
              <a:t>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a:t>1.000000.100</a:t>
            </a:r>
          </a:p>
          <a:p>
            <a:pPr lvl="0"/>
            <a:r>
              <a:rPr lang="en-US"/>
              <a:t>0116</a:t>
            </a:r>
          </a:p>
        </p:txBody>
      </p:sp>
    </p:spTree>
    <p:extLst>
      <p:ext uri="{BB962C8B-B14F-4D97-AF65-F5344CB8AC3E}">
        <p14:creationId xmlns:p14="http://schemas.microsoft.com/office/powerpoint/2010/main" val="3705020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FI_Ex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13" name="Rectangle 176">
            <a:extLst>
              <a:ext uri="{FF2B5EF4-FFF2-40B4-BE49-F238E27FC236}">
                <a16:creationId xmlns:a16="http://schemas.microsoft.com/office/drawing/2014/main" id="{E0CEA082-314F-4934-9A59-2FCE896C053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sz="1000" b="0"/>
          </a:p>
        </p:txBody>
      </p:sp>
      <p:pic>
        <p:nvPicPr>
          <p:cNvPr id="16" name="Picture 15">
            <a:extLst>
              <a:ext uri="{FF2B5EF4-FFF2-40B4-BE49-F238E27FC236}">
                <a16:creationId xmlns:a16="http://schemas.microsoft.com/office/drawing/2014/main" id="{D13311C0-553F-444A-A4AD-DA8E77AAA520}"/>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7" name="Picture 16">
            <a:extLst>
              <a:ext uri="{FF2B5EF4-FFF2-40B4-BE49-F238E27FC236}">
                <a16:creationId xmlns:a16="http://schemas.microsoft.com/office/drawing/2014/main" id="{5EA4581E-2004-45FB-9F9D-BB991F56AB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1828146751"/>
      </p:ext>
    </p:extLst>
  </p:cSld>
  <p:clrMapOvr>
    <a:masterClrMapping/>
  </p:clrMapOvr>
  <p:extLst>
    <p:ext uri="{DCECCB84-F9BA-43D5-87BE-67443E8EF086}">
      <p15:sldGuideLst xmlns:p15="http://schemas.microsoft.com/office/powerpoint/2012/main">
        <p15:guide id="1" orient="horz" pos="2160">
          <p15:clr>
            <a:srgbClr val="FBAE40"/>
          </p15:clr>
        </p15:guide>
        <p15:guide id="2" pos="70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FI_In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1" name="Content Placeholder 52"/>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6" name="Rectangle 176">
            <a:extLst>
              <a:ext uri="{FF2B5EF4-FFF2-40B4-BE49-F238E27FC236}">
                <a16:creationId xmlns:a16="http://schemas.microsoft.com/office/drawing/2014/main" id="{995629D3-A9FF-4D19-B784-949A67B80E95}"/>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sz="1000" b="0"/>
          </a:p>
        </p:txBody>
      </p:sp>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pic>
        <p:nvPicPr>
          <p:cNvPr id="10" name="Picture 9">
            <a:extLst>
              <a:ext uri="{FF2B5EF4-FFF2-40B4-BE49-F238E27FC236}">
                <a16:creationId xmlns:a16="http://schemas.microsoft.com/office/drawing/2014/main" id="{3351E0D8-4E11-4261-9743-AE6FD652358B}"/>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1" name="Picture 10">
            <a:extLst>
              <a:ext uri="{FF2B5EF4-FFF2-40B4-BE49-F238E27FC236}">
                <a16:creationId xmlns:a16="http://schemas.microsoft.com/office/drawing/2014/main" id="{2180517F-961B-4AE0-B63A-3439BDB0748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1194183726"/>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cxnSp>
        <p:nvCxnSpPr>
          <p:cNvPr id="6" name="Straight Connector 5"/>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4094905880"/>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59" name="Straight Connector 58"/>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spTree>
    <p:extLst>
      <p:ext uri="{BB962C8B-B14F-4D97-AF65-F5344CB8AC3E}">
        <p14:creationId xmlns:p14="http://schemas.microsoft.com/office/powerpoint/2010/main" val="1360082561"/>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5E7149B-73FF-A4BD-8F3A-763B37B6010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cxnSp>
        <p:nvCxnSpPr>
          <p:cNvPr id="59" name="Straight Connector 58"/>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hasCustomPrompt="1"/>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hasCustomPrompt="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6CC24A"/>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Page footer.</a:t>
            </a:r>
          </a:p>
        </p:txBody>
      </p:sp>
      <p:cxnSp>
        <p:nvCxnSpPr>
          <p:cNvPr id="4" name="Straight Connector 3">
            <a:extLst>
              <a:ext uri="{FF2B5EF4-FFF2-40B4-BE49-F238E27FC236}">
                <a16:creationId xmlns:a16="http://schemas.microsoft.com/office/drawing/2014/main" id="{98445D94-9172-44DF-307A-3C601A602BCC}"/>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3" name="Picture 2">
            <a:extLst>
              <a:ext uri="{FF2B5EF4-FFF2-40B4-BE49-F238E27FC236}">
                <a16:creationId xmlns:a16="http://schemas.microsoft.com/office/drawing/2014/main" id="{649B233D-DA8D-84EE-CCBD-BDB41E3D93CD}"/>
              </a:ext>
            </a:extLst>
          </p:cNvPr>
          <p:cNvPicPr>
            <a:picLocks noChangeAspect="1"/>
          </p:cNvPicPr>
          <p:nvPr userDrawn="1"/>
        </p:nvPicPr>
        <p:blipFill>
          <a:blip r:embed="rId3"/>
          <a:stretch>
            <a:fillRect/>
          </a:stretch>
        </p:blipFill>
        <p:spPr>
          <a:xfrm>
            <a:off x="10223209" y="6298762"/>
            <a:ext cx="1524000" cy="335008"/>
          </a:xfrm>
          <a:prstGeom prst="rect">
            <a:avLst/>
          </a:prstGeom>
        </p:spPr>
      </p:pic>
    </p:spTree>
    <p:extLst>
      <p:ext uri="{BB962C8B-B14F-4D97-AF65-F5344CB8AC3E}">
        <p14:creationId xmlns:p14="http://schemas.microsoft.com/office/powerpoint/2010/main" val="839433924"/>
      </p:ext>
    </p:extLst>
  </p:cSld>
  <p:clrMapOvr>
    <a:masterClrMapping/>
  </p:clrMapOvr>
  <p:extLst>
    <p:ext uri="{DCECCB84-F9BA-43D5-87BE-67443E8EF086}">
      <p15:sldGuideLst xmlns:p15="http://schemas.microsoft.com/office/powerpoint/2012/main">
        <p15:guide id="3" orient="horz" pos="4176" userDrawn="1">
          <p15:clr>
            <a:srgbClr val="FBAE40"/>
          </p15:clr>
        </p15:guide>
        <p15:guide id="4" pos="7392"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550BA3F0-1359-4A16-8F53-8D46EA3D2D14}"/>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7C482834-35AD-4625-AA9E-55C0F51373E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64170FC-8D6E-4539-A777-D804F3B62C2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EC26E4C9-79E0-4FF0-8609-9C1E2650985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70A2BFC0-EC59-4703-84C4-1DC9CE493F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4">
              <a:extLst>
                <a:ext uri="{FF2B5EF4-FFF2-40B4-BE49-F238E27FC236}">
                  <a16:creationId xmlns:a16="http://schemas.microsoft.com/office/drawing/2014/main" id="{BA5C8BEA-31EF-4F5A-BF9C-575F61C2D9D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5">
              <a:extLst>
                <a:ext uri="{FF2B5EF4-FFF2-40B4-BE49-F238E27FC236}">
                  <a16:creationId xmlns:a16="http://schemas.microsoft.com/office/drawing/2014/main" id="{945D18E0-D618-4D71-9AA0-49226A6539E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6">
              <a:extLst>
                <a:ext uri="{FF2B5EF4-FFF2-40B4-BE49-F238E27FC236}">
                  <a16:creationId xmlns:a16="http://schemas.microsoft.com/office/drawing/2014/main" id="{AE523D21-62A3-459F-B3EE-A35C364E78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7">
              <a:extLst>
                <a:ext uri="{FF2B5EF4-FFF2-40B4-BE49-F238E27FC236}">
                  <a16:creationId xmlns:a16="http://schemas.microsoft.com/office/drawing/2014/main" id="{A7BAFE61-8CFA-47F1-9387-B9F80599A2F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8">
              <a:extLst>
                <a:ext uri="{FF2B5EF4-FFF2-40B4-BE49-F238E27FC236}">
                  <a16:creationId xmlns:a16="http://schemas.microsoft.com/office/drawing/2014/main" id="{C7164E93-F32B-4270-A88A-EA1C86DC9F1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9">
              <a:extLst>
                <a:ext uri="{FF2B5EF4-FFF2-40B4-BE49-F238E27FC236}">
                  <a16:creationId xmlns:a16="http://schemas.microsoft.com/office/drawing/2014/main" id="{F979A1D9-F7E8-4B31-BF83-BC0DA9D4C90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90">
              <a:extLst>
                <a:ext uri="{FF2B5EF4-FFF2-40B4-BE49-F238E27FC236}">
                  <a16:creationId xmlns:a16="http://schemas.microsoft.com/office/drawing/2014/main" id="{D876983D-B0E3-4698-88DD-002569D2658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1">
              <a:extLst>
                <a:ext uri="{FF2B5EF4-FFF2-40B4-BE49-F238E27FC236}">
                  <a16:creationId xmlns:a16="http://schemas.microsoft.com/office/drawing/2014/main" id="{8B70D9D3-619E-489B-ADE5-4C1F1D8A663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2">
              <a:extLst>
                <a:ext uri="{FF2B5EF4-FFF2-40B4-BE49-F238E27FC236}">
                  <a16:creationId xmlns:a16="http://schemas.microsoft.com/office/drawing/2014/main" id="{5E12EE61-B7EA-410C-AB20-CCBAA330D96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3">
              <a:extLst>
                <a:ext uri="{FF2B5EF4-FFF2-40B4-BE49-F238E27FC236}">
                  <a16:creationId xmlns:a16="http://schemas.microsoft.com/office/drawing/2014/main" id="{A59707A2-42E0-4C2C-889A-92F4D058FBC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4">
              <a:extLst>
                <a:ext uri="{FF2B5EF4-FFF2-40B4-BE49-F238E27FC236}">
                  <a16:creationId xmlns:a16="http://schemas.microsoft.com/office/drawing/2014/main" id="{C40D2430-F314-4D59-9E50-AD659303430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5">
              <a:extLst>
                <a:ext uri="{FF2B5EF4-FFF2-40B4-BE49-F238E27FC236}">
                  <a16:creationId xmlns:a16="http://schemas.microsoft.com/office/drawing/2014/main" id="{11A61A3B-AC99-4A11-A869-CA10B23EF02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6">
              <a:extLst>
                <a:ext uri="{FF2B5EF4-FFF2-40B4-BE49-F238E27FC236}">
                  <a16:creationId xmlns:a16="http://schemas.microsoft.com/office/drawing/2014/main" id="{2E79E82D-9F50-480A-B516-70AB96F069C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7">
              <a:extLst>
                <a:ext uri="{FF2B5EF4-FFF2-40B4-BE49-F238E27FC236}">
                  <a16:creationId xmlns:a16="http://schemas.microsoft.com/office/drawing/2014/main" id="{92427D14-8FA7-4976-9497-BE52FAD2617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8">
              <a:extLst>
                <a:ext uri="{FF2B5EF4-FFF2-40B4-BE49-F238E27FC236}">
                  <a16:creationId xmlns:a16="http://schemas.microsoft.com/office/drawing/2014/main" id="{5C004A33-FF06-4557-B2CF-FC4BE0C67B8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9">
              <a:extLst>
                <a:ext uri="{FF2B5EF4-FFF2-40B4-BE49-F238E27FC236}">
                  <a16:creationId xmlns:a16="http://schemas.microsoft.com/office/drawing/2014/main" id="{8D60EB51-38EF-498D-A7AB-143F38B255C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100">
              <a:extLst>
                <a:ext uri="{FF2B5EF4-FFF2-40B4-BE49-F238E27FC236}">
                  <a16:creationId xmlns:a16="http://schemas.microsoft.com/office/drawing/2014/main" id="{875B2BF5-5618-4736-A9FD-CA8A95F0322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1">
              <a:extLst>
                <a:ext uri="{FF2B5EF4-FFF2-40B4-BE49-F238E27FC236}">
                  <a16:creationId xmlns:a16="http://schemas.microsoft.com/office/drawing/2014/main" id="{9D1E1698-30DD-4022-9411-9D949CA4564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2">
              <a:extLst>
                <a:ext uri="{FF2B5EF4-FFF2-40B4-BE49-F238E27FC236}">
                  <a16:creationId xmlns:a16="http://schemas.microsoft.com/office/drawing/2014/main" id="{8DD88DA0-5DF6-4D70-92ED-1EFCC5C5CD7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3">
              <a:extLst>
                <a:ext uri="{FF2B5EF4-FFF2-40B4-BE49-F238E27FC236}">
                  <a16:creationId xmlns:a16="http://schemas.microsoft.com/office/drawing/2014/main" id="{DC7D28AC-1E0E-464E-988A-1D4211D831C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4">
              <a:extLst>
                <a:ext uri="{FF2B5EF4-FFF2-40B4-BE49-F238E27FC236}">
                  <a16:creationId xmlns:a16="http://schemas.microsoft.com/office/drawing/2014/main" id="{BC85F20B-9F98-43D9-87B6-8BD6177BC0A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5" name="Freeform 105">
              <a:extLst>
                <a:ext uri="{FF2B5EF4-FFF2-40B4-BE49-F238E27FC236}">
                  <a16:creationId xmlns:a16="http://schemas.microsoft.com/office/drawing/2014/main" id="{E99EF339-8D67-4A35-A01D-5514C81BDCD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622670333"/>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3" name="Group 32">
            <a:extLst>
              <a:ext uri="{FF2B5EF4-FFF2-40B4-BE49-F238E27FC236}">
                <a16:creationId xmlns:a16="http://schemas.microsoft.com/office/drawing/2014/main" id="{4E28DBED-1F29-47C1-A785-9E2CCECF085E}"/>
              </a:ext>
            </a:extLst>
          </p:cNvPr>
          <p:cNvGrpSpPr/>
          <p:nvPr userDrawn="1"/>
        </p:nvGrpSpPr>
        <p:grpSpPr>
          <a:xfrm>
            <a:off x="10215053" y="6295153"/>
            <a:ext cx="1527048" cy="338328"/>
            <a:chOff x="6923088" y="4475163"/>
            <a:chExt cx="1873251" cy="403225"/>
          </a:xfrm>
        </p:grpSpPr>
        <p:sp>
          <p:nvSpPr>
            <p:cNvPr id="34" name="AutoShape 4">
              <a:extLst>
                <a:ext uri="{FF2B5EF4-FFF2-40B4-BE49-F238E27FC236}">
                  <a16:creationId xmlns:a16="http://schemas.microsoft.com/office/drawing/2014/main" id="{354CA2DF-92C1-4AE5-9DE2-C17B850C7E8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6">
              <a:extLst>
                <a:ext uri="{FF2B5EF4-FFF2-40B4-BE49-F238E27FC236}">
                  <a16:creationId xmlns:a16="http://schemas.microsoft.com/office/drawing/2014/main" id="{25B37B6E-DCCC-4ADD-9056-C925F0D607F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7">
              <a:extLst>
                <a:ext uri="{FF2B5EF4-FFF2-40B4-BE49-F238E27FC236}">
                  <a16:creationId xmlns:a16="http://schemas.microsoft.com/office/drawing/2014/main" id="{1F873A83-AAE3-44D1-B173-C7592639221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3">
              <a:extLst>
                <a:ext uri="{FF2B5EF4-FFF2-40B4-BE49-F238E27FC236}">
                  <a16:creationId xmlns:a16="http://schemas.microsoft.com/office/drawing/2014/main" id="{D0A787E4-5B81-464E-A224-0D6FFEC2BF4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4">
              <a:extLst>
                <a:ext uri="{FF2B5EF4-FFF2-40B4-BE49-F238E27FC236}">
                  <a16:creationId xmlns:a16="http://schemas.microsoft.com/office/drawing/2014/main" id="{F3A118D5-A684-4A66-B354-B50F9F1E762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5">
              <a:extLst>
                <a:ext uri="{FF2B5EF4-FFF2-40B4-BE49-F238E27FC236}">
                  <a16:creationId xmlns:a16="http://schemas.microsoft.com/office/drawing/2014/main" id="{D24DE251-FF8A-4F7D-86B7-7050AD09559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6">
              <a:extLst>
                <a:ext uri="{FF2B5EF4-FFF2-40B4-BE49-F238E27FC236}">
                  <a16:creationId xmlns:a16="http://schemas.microsoft.com/office/drawing/2014/main" id="{5EE5D32B-F3B3-451C-AF81-9CF50CB9A4D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7">
              <a:extLst>
                <a:ext uri="{FF2B5EF4-FFF2-40B4-BE49-F238E27FC236}">
                  <a16:creationId xmlns:a16="http://schemas.microsoft.com/office/drawing/2014/main" id="{4190B673-869F-4B5A-B909-1D65B44EED1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8">
              <a:extLst>
                <a:ext uri="{FF2B5EF4-FFF2-40B4-BE49-F238E27FC236}">
                  <a16:creationId xmlns:a16="http://schemas.microsoft.com/office/drawing/2014/main" id="{7E4A8ABA-C166-4BFF-9D0B-8E1A65FC2CA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9">
              <a:extLst>
                <a:ext uri="{FF2B5EF4-FFF2-40B4-BE49-F238E27FC236}">
                  <a16:creationId xmlns:a16="http://schemas.microsoft.com/office/drawing/2014/main" id="{A43514D3-56D5-4809-A809-5B4B1FA991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0">
              <a:extLst>
                <a:ext uri="{FF2B5EF4-FFF2-40B4-BE49-F238E27FC236}">
                  <a16:creationId xmlns:a16="http://schemas.microsoft.com/office/drawing/2014/main" id="{0EFEC20D-0924-4E7D-965B-7AA681BBB13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1">
              <a:extLst>
                <a:ext uri="{FF2B5EF4-FFF2-40B4-BE49-F238E27FC236}">
                  <a16:creationId xmlns:a16="http://schemas.microsoft.com/office/drawing/2014/main" id="{3B5945D4-025A-4212-AF2C-C3D25B56AB0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2">
              <a:extLst>
                <a:ext uri="{FF2B5EF4-FFF2-40B4-BE49-F238E27FC236}">
                  <a16:creationId xmlns:a16="http://schemas.microsoft.com/office/drawing/2014/main" id="{24DC6E91-1937-4E26-A99D-BD657014736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3">
              <a:extLst>
                <a:ext uri="{FF2B5EF4-FFF2-40B4-BE49-F238E27FC236}">
                  <a16:creationId xmlns:a16="http://schemas.microsoft.com/office/drawing/2014/main" id="{136F4DBA-943F-4485-A265-6999F2B7BF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4">
              <a:extLst>
                <a:ext uri="{FF2B5EF4-FFF2-40B4-BE49-F238E27FC236}">
                  <a16:creationId xmlns:a16="http://schemas.microsoft.com/office/drawing/2014/main" id="{94AB506A-52A0-4303-B084-75D28B1A0B3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5">
              <a:extLst>
                <a:ext uri="{FF2B5EF4-FFF2-40B4-BE49-F238E27FC236}">
                  <a16:creationId xmlns:a16="http://schemas.microsoft.com/office/drawing/2014/main" id="{441E1489-4E55-4F92-A23A-4CC967904D1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6">
              <a:extLst>
                <a:ext uri="{FF2B5EF4-FFF2-40B4-BE49-F238E27FC236}">
                  <a16:creationId xmlns:a16="http://schemas.microsoft.com/office/drawing/2014/main" id="{E2938380-2167-4E02-81B1-189DF8E519D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7">
              <a:extLst>
                <a:ext uri="{FF2B5EF4-FFF2-40B4-BE49-F238E27FC236}">
                  <a16:creationId xmlns:a16="http://schemas.microsoft.com/office/drawing/2014/main" id="{307D2305-BBEE-437F-9058-815B72A5299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8">
              <a:extLst>
                <a:ext uri="{FF2B5EF4-FFF2-40B4-BE49-F238E27FC236}">
                  <a16:creationId xmlns:a16="http://schemas.microsoft.com/office/drawing/2014/main" id="{54678D13-16BD-414C-9959-228D32B0F1A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9">
              <a:extLst>
                <a:ext uri="{FF2B5EF4-FFF2-40B4-BE49-F238E27FC236}">
                  <a16:creationId xmlns:a16="http://schemas.microsoft.com/office/drawing/2014/main" id="{EE5572CF-2FD8-4DFE-8548-4FC8B8771FA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0">
              <a:extLst>
                <a:ext uri="{FF2B5EF4-FFF2-40B4-BE49-F238E27FC236}">
                  <a16:creationId xmlns:a16="http://schemas.microsoft.com/office/drawing/2014/main" id="{B8782544-759F-4A17-9450-5B7E65A448F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1">
              <a:extLst>
                <a:ext uri="{FF2B5EF4-FFF2-40B4-BE49-F238E27FC236}">
                  <a16:creationId xmlns:a16="http://schemas.microsoft.com/office/drawing/2014/main" id="{8C6CCFE7-5CB7-442D-BB23-69DAB220A56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2">
              <a:extLst>
                <a:ext uri="{FF2B5EF4-FFF2-40B4-BE49-F238E27FC236}">
                  <a16:creationId xmlns:a16="http://schemas.microsoft.com/office/drawing/2014/main" id="{B6BBDB81-9186-4D77-84F7-46591A2B331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3">
              <a:extLst>
                <a:ext uri="{FF2B5EF4-FFF2-40B4-BE49-F238E27FC236}">
                  <a16:creationId xmlns:a16="http://schemas.microsoft.com/office/drawing/2014/main" id="{62B15F74-9CDF-4590-A192-F3E41CE25F0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4">
              <a:extLst>
                <a:ext uri="{FF2B5EF4-FFF2-40B4-BE49-F238E27FC236}">
                  <a16:creationId xmlns:a16="http://schemas.microsoft.com/office/drawing/2014/main" id="{E1D34A83-FCF6-4916-8AFF-91A42B5F665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5">
              <a:extLst>
                <a:ext uri="{FF2B5EF4-FFF2-40B4-BE49-F238E27FC236}">
                  <a16:creationId xmlns:a16="http://schemas.microsoft.com/office/drawing/2014/main" id="{6B1BD4F9-D7EF-4946-B0ED-96F03B54DCB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313517201"/>
      </p:ext>
    </p:extLst>
  </p:cSld>
  <p:clrMapOvr>
    <a:masterClrMapping/>
  </p:clrMapOvr>
  <p:extLst>
    <p:ext uri="{DCECCB84-F9BA-43D5-87BE-67443E8EF086}">
      <p15:sldGuideLst xmlns:p15="http://schemas.microsoft.com/office/powerpoint/2012/main">
        <p15:guide id="1" orient="horz" pos="2160">
          <p15:clr>
            <a:srgbClr val="FBAE40"/>
          </p15:clr>
        </p15:guide>
        <p15:guide id="2" pos="73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F6E62061-E1B2-4C1E-95B2-762CF1B881C9}"/>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8055079D-13D3-44E4-9785-A9EB3765D69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9B409620-C01F-4CCF-8E67-ED5AEB13DE0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51A57AC3-D65A-49B8-A1C4-AB5B4AB7E14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B4B57DEE-B0DC-4317-A94C-32FA73B1DEC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88AB428D-711C-40E3-93E5-D5AD3692028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D9C75FDE-FB8E-425A-A9B5-FAB9ACD80F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08BB0907-1766-4B8E-8D56-3710D356B1F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E353BF7F-39C1-4001-B6F3-2ADB6441C2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09656C6B-F0A7-4F27-9DAD-51781546306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FF8DEDE5-A027-43DC-A465-98E5FFEDB85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453899CD-0FE8-410F-AB40-DDE6932A06A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0833C076-706E-4E5B-957D-ECA20719EF5F}"/>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9A0B6FA9-88F5-4633-8771-48D2EA2D460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DDC5475-16E4-4A7E-B308-22C2AF99671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EE67A0EC-6A9B-4849-8936-F34E1A0A84E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30FCC973-85E9-4CBF-8393-55408BBEE9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60CA8FFE-234F-46A1-8A7B-F8C79D02079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1D3BDF5-7C51-4099-A45F-0FF22723D099}"/>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0EE5A69A-9F30-45CA-B8DB-5636501E732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2202343C-12FE-4519-8FA1-C1A8F3BC17A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04FDD4AB-F0D3-4732-99E7-FBED05E0FC7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D411EEFA-B7A2-4B30-867A-2F7FA14D41A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C54726F-543D-4726-8614-47E1CB73B59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EEF25480-4FA8-4DA4-AF9B-A29C762DB09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78259B57-3D57-4514-B038-4AC6CBE8A13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EF64F5DA-6D3E-4160-9B99-D1E3DE012A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41492293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3DA7D0A2-6D37-4435-BDBA-DE3FEB1B895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B3EE7F98-F321-4D0C-803D-7B3D294A300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687294CF-EA26-47FE-AEEC-AF16E2303EB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47B69C5D-C844-4E94-9BE9-922EBA9DCFE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D475F07D-8517-4229-A4FD-B4754E6BBB3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4F68A102-799F-4CCC-9880-10B4A90B0D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E6DA3469-7CE5-40C0-B6CE-7F47831582F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BC32028A-ECB1-4437-91EA-385BDC0533D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4F41B773-E1C1-49AC-AAC0-DDC705149FE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8E4E23B-2EAA-4884-951B-7087893F7638}"/>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AE0FDE3D-DF37-49A0-9600-28D4F145BF4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3ACC0254-DDF7-4EE4-A501-7AF31D3303B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1EE3584E-9567-4381-98DE-8D72522865A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A9CB4EB-F89C-463A-8976-5CE92193E80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37E63F6C-6ABA-4164-A3BC-2F43B82B5A6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06563592-22B7-429A-B5F8-C1741220A34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0D2AE38D-121E-4CAD-86B9-FC8B8F5D70E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7FCBD58F-4408-4407-9DB0-3BCFB5D4422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8E799FAF-FA4F-4877-8FF1-D895F4AACA3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541295E1-43D5-4CAF-A561-D6CF1E196D00}"/>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4FEBF633-8A9B-47DA-B7A7-D88B5EFAEFF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594D7258-BED9-47C4-A447-04D7EFA8D4F3}"/>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440F352B-C738-4442-B41C-8FB148B3357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EDB9D29D-B69A-4D9C-B1F8-E88AD5CCB32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4516805B-99EF-49F9-93FC-3F528B5C64A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981D6376-F4D5-4355-8920-1E31E219656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F1801EA5-ABC9-42C4-9526-8806457AF2B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6495707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95979BCC-BC07-4C0B-BEB7-1206EBE5BFBA}"/>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0CF3F6E4-4FFE-47F7-AD5D-3AF3A6806E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E06DC7D-46F4-4529-9F80-37C737E75DD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17BD02D-2DF3-4D46-8B61-B53F56FD657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4EDFEA9-FCE8-46E8-8492-D22E0B7FDF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EE19ED73-7F9B-4BE4-A67E-4FB14EC205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12E83DEB-5278-4A9C-80E0-44F30F95023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190AF0AF-D80C-4854-ACC3-D83D6B3FEB2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5C3365F2-F439-45BF-A77C-7A376D96DA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BC6ED06F-A9AC-4ADE-A907-A7AADE28A64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D1117C0D-ED7E-4B85-9886-343D587BDC3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AF20EB05-E682-451F-A4D8-1E098558726F}"/>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9191B08-9318-47C8-9441-E9523EB2FE8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C1116C3-EB9E-491D-A42E-6DE160A87D4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B8751B8-3EF5-4AFE-84B4-D5D07E857EF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DD3DC83B-B226-4680-9813-791417B234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1AC26A9B-7597-49AB-8A4B-69454D8C77B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EB322305-8A52-4A83-AFAD-C80059079DB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F4FFFFE4-5746-455C-A853-AE017A3FDE7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C71201A5-1FE5-4D91-BCEB-8671C295F9D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10E63411-C831-49E3-A5D1-DB1965F8B2A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8286CFD3-F86C-458D-8D52-37837897584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51F3242-B41D-46D0-8BA8-86F062BC673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79A08035-DA21-4B77-A5FE-4BF29589E20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1412B28E-A9F7-448B-AA9D-948D3F10BD8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8C941D0A-3A6C-45CF-BB59-ED9F728FE33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D1892786-68FA-49EB-A4F1-9B448112BED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650448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E69A40C0-EBB3-4928-8A37-F3080BEABBD1}"/>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1F0A2C42-11EF-4A14-B581-8C23379A465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42C7A61-C681-49C4-860F-5D1F0E454B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8470EC3B-84EC-47DC-AEED-2BABE8291BF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1C06E9FB-DAFC-46E5-8196-94EAE3D58FB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174B5C38-470D-4D29-992D-35137BBDBA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A9B388DD-4D16-4B75-A6FB-BD5F9A45141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1D7EA3AC-C7C3-4798-BBC9-128F3F8FA4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4B34FACB-F12F-456A-B762-15FB05EC88A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EF0025F0-E3F2-4885-B47C-33C71DFBCBB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BD6D4E4F-646E-4A1E-8849-B110E121367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E497D99E-5754-432A-AD6A-F92D89C8DB1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9D8A866D-850F-4EC3-94E2-06F03E46548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3B440CC8-C3C6-4C4C-9D73-FC66C34FC8C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11297386-9540-433F-993C-EC467DA8B09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62805BB9-191C-4026-888F-25FF28AF75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E8C20767-C6EE-4D6F-A731-5C77DA3EB7D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0CDF7782-0DA4-4CF8-87C3-BCB7672243A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A205F883-0C5E-41DA-B849-40AF24D232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63BAC0AB-4365-47B8-AB3A-CB4C567AF33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04755C1-85C5-48E5-89A9-9B19557A35E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CE5611DE-1A1C-4E52-9C04-845BDAF9A2B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E43E4F94-2D61-4221-8BB7-7A36591BFCE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F3EAB659-25FF-4730-9E9E-209CB30E6D3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E9CE1248-5C12-41EA-BFD3-2A7494F7F3DA}"/>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C96D3304-06E9-4581-8E5B-49BCD22FF9AA}"/>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20A29A3C-4B13-4CB8-95C9-06FD2A64FE8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8716501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A3CB867E-115B-4463-B506-1878380C6F85}"/>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8A938654-BDEE-48FC-90AD-62EF747FA9F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6B64FED4-FDF1-49AF-AFDF-938F7B6EEE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D2D9AA8B-3248-4A68-9FE3-18880C2E792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B25141AC-9D65-4587-8283-DF139EC810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04590193-0A66-4090-AFEF-ED3E07DF0C6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B85C986D-333F-48B9-A5D3-24BC0DE9F71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5B5DE2BA-AAE7-4A61-82E0-8C345006C9F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7F875C9F-E06F-49AA-B4C8-B022D50A062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56D7D577-F876-4768-9B18-C0DE1BAFEEF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FB9219A6-61EE-462E-8A8F-DFE9FEB3F82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2636F033-C7F7-4CDB-A526-35C347CD1D5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268BDF96-C2A7-4383-A874-E5A24739677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507977F2-03B4-4332-A46B-712795BF654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8161A06F-0399-4660-836E-2DC9E902932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2616C1AB-30A3-4016-A609-994A50170FD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CAE9B70F-F6F8-4F13-B021-3EEDECC4E62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1F6C7346-29B3-4DC7-B707-E81D155A28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B882B421-9844-4500-9042-0635F6284E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2277F4FC-C774-45D5-9046-755490198F3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B906032-81A5-4A79-9709-3AB64AE0A8A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ED9F5D8E-EFAE-4568-B34C-8FEB8C65305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16AC7C12-4C15-4010-A997-461496C0855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57232508-3C0E-4B70-86C6-A44DE2B1342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7A418493-5C83-4590-AFD0-0E25C7F0434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B69B8624-30F2-4701-BEAD-DC4F37DD5AB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48AE9FB3-CEBD-41A9-9B68-1976B829393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3625951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7" name="Group 36">
            <a:extLst>
              <a:ext uri="{FF2B5EF4-FFF2-40B4-BE49-F238E27FC236}">
                <a16:creationId xmlns:a16="http://schemas.microsoft.com/office/drawing/2014/main" id="{E96FA1CC-8E42-4FAB-BC84-018DDB0DEE68}"/>
              </a:ext>
            </a:extLst>
          </p:cNvPr>
          <p:cNvGrpSpPr/>
          <p:nvPr userDrawn="1"/>
        </p:nvGrpSpPr>
        <p:grpSpPr>
          <a:xfrm>
            <a:off x="10215053" y="6295153"/>
            <a:ext cx="1527048" cy="338328"/>
            <a:chOff x="6923088" y="4475163"/>
            <a:chExt cx="1873251" cy="403225"/>
          </a:xfrm>
        </p:grpSpPr>
        <p:sp>
          <p:nvSpPr>
            <p:cNvPr id="38" name="AutoShape 4">
              <a:extLst>
                <a:ext uri="{FF2B5EF4-FFF2-40B4-BE49-F238E27FC236}">
                  <a16:creationId xmlns:a16="http://schemas.microsoft.com/office/drawing/2014/main" id="{FDB3A529-62F4-42AC-951D-23F4A7E86B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6">
              <a:extLst>
                <a:ext uri="{FF2B5EF4-FFF2-40B4-BE49-F238E27FC236}">
                  <a16:creationId xmlns:a16="http://schemas.microsoft.com/office/drawing/2014/main" id="{B1598055-CFEB-43B6-94D1-91B9BE2040B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7">
              <a:extLst>
                <a:ext uri="{FF2B5EF4-FFF2-40B4-BE49-F238E27FC236}">
                  <a16:creationId xmlns:a16="http://schemas.microsoft.com/office/drawing/2014/main" id="{997E3BA7-7F50-4AC6-9F66-9B16FB28322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1D265DC9-86D8-4E9C-87D7-448058C21A3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4">
              <a:extLst>
                <a:ext uri="{FF2B5EF4-FFF2-40B4-BE49-F238E27FC236}">
                  <a16:creationId xmlns:a16="http://schemas.microsoft.com/office/drawing/2014/main" id="{F7E846A4-4257-46B9-A51C-B7897EB6F49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5">
              <a:extLst>
                <a:ext uri="{FF2B5EF4-FFF2-40B4-BE49-F238E27FC236}">
                  <a16:creationId xmlns:a16="http://schemas.microsoft.com/office/drawing/2014/main" id="{2DF9F73C-B262-4FAE-B63A-8189E784AD7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6">
              <a:extLst>
                <a:ext uri="{FF2B5EF4-FFF2-40B4-BE49-F238E27FC236}">
                  <a16:creationId xmlns:a16="http://schemas.microsoft.com/office/drawing/2014/main" id="{297DEA44-3185-4C0A-9CAC-54EFD4ABC65E}"/>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7">
              <a:extLst>
                <a:ext uri="{FF2B5EF4-FFF2-40B4-BE49-F238E27FC236}">
                  <a16:creationId xmlns:a16="http://schemas.microsoft.com/office/drawing/2014/main" id="{F6ADEFC9-057D-421E-B61E-93A15347DC6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88">
              <a:extLst>
                <a:ext uri="{FF2B5EF4-FFF2-40B4-BE49-F238E27FC236}">
                  <a16:creationId xmlns:a16="http://schemas.microsoft.com/office/drawing/2014/main" id="{4F03F7AC-9440-4F7D-B8BF-C08A1E585F2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89">
              <a:extLst>
                <a:ext uri="{FF2B5EF4-FFF2-40B4-BE49-F238E27FC236}">
                  <a16:creationId xmlns:a16="http://schemas.microsoft.com/office/drawing/2014/main" id="{970712D6-94E2-4C3D-A565-6176B96D6E4A}"/>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0">
              <a:extLst>
                <a:ext uri="{FF2B5EF4-FFF2-40B4-BE49-F238E27FC236}">
                  <a16:creationId xmlns:a16="http://schemas.microsoft.com/office/drawing/2014/main" id="{D1EE7E46-42CC-4959-8346-E808CAF90F8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1">
              <a:extLst>
                <a:ext uri="{FF2B5EF4-FFF2-40B4-BE49-F238E27FC236}">
                  <a16:creationId xmlns:a16="http://schemas.microsoft.com/office/drawing/2014/main" id="{294830DD-B508-4AF3-9D0B-2D211C5D659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2">
              <a:extLst>
                <a:ext uri="{FF2B5EF4-FFF2-40B4-BE49-F238E27FC236}">
                  <a16:creationId xmlns:a16="http://schemas.microsoft.com/office/drawing/2014/main" id="{B93D1C63-6554-4487-89B4-BF0E1D2D7B7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3">
              <a:extLst>
                <a:ext uri="{FF2B5EF4-FFF2-40B4-BE49-F238E27FC236}">
                  <a16:creationId xmlns:a16="http://schemas.microsoft.com/office/drawing/2014/main" id="{2EA68048-B683-4B28-9173-9277014DEE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4">
              <a:extLst>
                <a:ext uri="{FF2B5EF4-FFF2-40B4-BE49-F238E27FC236}">
                  <a16:creationId xmlns:a16="http://schemas.microsoft.com/office/drawing/2014/main" id="{C2D4073F-C390-4BB6-931A-74406761995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5">
              <a:extLst>
                <a:ext uri="{FF2B5EF4-FFF2-40B4-BE49-F238E27FC236}">
                  <a16:creationId xmlns:a16="http://schemas.microsoft.com/office/drawing/2014/main" id="{34B2DE3E-6BE3-46F2-879A-F13FCE9525B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6">
              <a:extLst>
                <a:ext uri="{FF2B5EF4-FFF2-40B4-BE49-F238E27FC236}">
                  <a16:creationId xmlns:a16="http://schemas.microsoft.com/office/drawing/2014/main" id="{6BC5B55E-277C-481A-9759-397524F9C42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7">
              <a:extLst>
                <a:ext uri="{FF2B5EF4-FFF2-40B4-BE49-F238E27FC236}">
                  <a16:creationId xmlns:a16="http://schemas.microsoft.com/office/drawing/2014/main" id="{212C4FC6-A3DC-4F34-9A4A-34B8C646F5C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98">
              <a:extLst>
                <a:ext uri="{FF2B5EF4-FFF2-40B4-BE49-F238E27FC236}">
                  <a16:creationId xmlns:a16="http://schemas.microsoft.com/office/drawing/2014/main" id="{D4FED52E-FCF7-40CD-B884-08CDDEED1F5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99">
              <a:extLst>
                <a:ext uri="{FF2B5EF4-FFF2-40B4-BE49-F238E27FC236}">
                  <a16:creationId xmlns:a16="http://schemas.microsoft.com/office/drawing/2014/main" id="{3A914F48-E51A-44A1-91DC-6262E2E3079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0">
              <a:extLst>
                <a:ext uri="{FF2B5EF4-FFF2-40B4-BE49-F238E27FC236}">
                  <a16:creationId xmlns:a16="http://schemas.microsoft.com/office/drawing/2014/main" id="{60967023-A11C-4C53-ADAC-19B9420B641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1">
              <a:extLst>
                <a:ext uri="{FF2B5EF4-FFF2-40B4-BE49-F238E27FC236}">
                  <a16:creationId xmlns:a16="http://schemas.microsoft.com/office/drawing/2014/main" id="{890FC8D3-8EFF-46D3-A761-53E93E764CB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2">
              <a:extLst>
                <a:ext uri="{FF2B5EF4-FFF2-40B4-BE49-F238E27FC236}">
                  <a16:creationId xmlns:a16="http://schemas.microsoft.com/office/drawing/2014/main" id="{7416EEB4-F19F-4D49-910E-53E1316511A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3">
              <a:extLst>
                <a:ext uri="{FF2B5EF4-FFF2-40B4-BE49-F238E27FC236}">
                  <a16:creationId xmlns:a16="http://schemas.microsoft.com/office/drawing/2014/main" id="{04A63982-716C-45DD-84F2-3E9C5794813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4">
              <a:extLst>
                <a:ext uri="{FF2B5EF4-FFF2-40B4-BE49-F238E27FC236}">
                  <a16:creationId xmlns:a16="http://schemas.microsoft.com/office/drawing/2014/main" id="{49D933E1-1FA0-4B06-BBBB-35C3E611E56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6" name="Freeform 105">
              <a:extLst>
                <a:ext uri="{FF2B5EF4-FFF2-40B4-BE49-F238E27FC236}">
                  <a16:creationId xmlns:a16="http://schemas.microsoft.com/office/drawing/2014/main" id="{E6B2D9F8-5442-4C5E-9D94-47D05A73BF8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0646597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BE8EB743-578A-4F2E-9831-A0AD76B8E6F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8D3C79E-30E9-4B4B-A701-FAEF8B1987B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224E115-5A85-4E9E-AE96-ACA56BB87D8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A8B288D-FA7D-4770-85A9-EF4DB41E30D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6AB80B8C-E086-463F-8456-EB675BFFDD9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253B09A1-B315-4923-8D53-F472D03C687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3FAF1FF8-DE53-4A11-A839-59D95821898F}"/>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88E1E33F-F262-4F49-A99D-19DADF0520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74275FC0-B765-4786-B565-C4F57EB7E56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0E6A29A-EFC4-4246-9006-B60905DCF94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44B6AB6A-3514-4FBF-AB9A-A9C60DA105DE}"/>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9EA79B57-CD57-4099-8FB6-77D2B3AB839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CC08612-8488-4B69-8015-6B0D6F45B8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B259BFB8-D7AA-4E37-B932-69F909DC434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9150288D-0BA4-4551-8DBD-3BFF454DEF8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66BBCF85-CD37-4FF8-AEFD-09B0466EE60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DC012AEB-548D-4A4B-B3FC-650800CB1CD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CBAA0F1A-6D07-4906-94FC-22500612957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6467F326-5978-4C5E-ADCF-07DC6704C13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133B0156-6D1E-4B0A-B4BC-64B0CEAB1F4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5B06DDBF-8883-4D66-8D60-AC8DA0296E1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656CA39C-D073-454D-9A21-90212D19FA8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2F49F9C-CB5F-4BB4-8FD4-1F56EF7E525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4291A22E-FAC9-40F5-A833-AAF9D3666A4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866554F8-3A95-4E3A-8257-37B352BBBD7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314B5DDB-8F45-4D5D-948A-E1F84370E53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A3A90DFB-D909-461A-9100-23433D00B7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5226812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a:t>BROKER/DEALER and ADDRESS PLACEHOLDER</a:t>
            </a:r>
            <a:endParaRPr lang="en-US"/>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a:latin typeface="+mj-lt"/>
              </a:rPr>
              <a:t>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a:t>
            </a:r>
          </a:p>
          <a:p>
            <a:pPr eaLnBrk="1" hangingPunct="1">
              <a:spcBef>
                <a:spcPts val="300"/>
              </a:spcBef>
              <a:buClrTx/>
              <a:buSzTx/>
              <a:buFontTx/>
              <a:buNone/>
            </a:pPr>
            <a:r>
              <a:rPr lang="en-US" sz="1251" b="1">
                <a:latin typeface="+mj-lt"/>
              </a:rPr>
              <a:t>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a:t>1.000000.100</a:t>
            </a:r>
          </a:p>
          <a:p>
            <a:pPr lvl="0"/>
            <a:r>
              <a:rPr lang="en-US"/>
              <a:t>0116</a:t>
            </a:r>
          </a:p>
        </p:txBody>
      </p:sp>
    </p:spTree>
    <p:extLst>
      <p:ext uri="{BB962C8B-B14F-4D97-AF65-F5344CB8AC3E}">
        <p14:creationId xmlns:p14="http://schemas.microsoft.com/office/powerpoint/2010/main" val="3435898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OC/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368727"/>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 name="Group 2">
            <a:extLst>
              <a:ext uri="{FF2B5EF4-FFF2-40B4-BE49-F238E27FC236}">
                <a16:creationId xmlns:a16="http://schemas.microsoft.com/office/drawing/2014/main" id="{53D5F1D5-969A-4B78-1BD8-8150859B3BC2}"/>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A9572F65-EE1A-BFBD-0013-392AF444D0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6">
              <a:extLst>
                <a:ext uri="{FF2B5EF4-FFF2-40B4-BE49-F238E27FC236}">
                  <a16:creationId xmlns:a16="http://schemas.microsoft.com/office/drawing/2014/main" id="{E28CBF8C-2AB3-096A-AC48-BAF9025AB40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7">
              <a:extLst>
                <a:ext uri="{FF2B5EF4-FFF2-40B4-BE49-F238E27FC236}">
                  <a16:creationId xmlns:a16="http://schemas.microsoft.com/office/drawing/2014/main" id="{42FBEF87-2596-6C0F-1F23-FFDBEB86686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7CFC87D3-7146-F607-0C72-685636F5103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2AA1B5B9-7DCC-461B-B4F4-559CF5091E1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7C1EA5EC-6466-5ED0-FBC2-8516E3A3D08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D135D3A3-8ADE-A345-A9B7-0A6DFFEACDE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16E82CBA-701B-8A6F-C69E-0C27DADCCC1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BCA158CB-2147-D0D9-E4CD-5DD4ED12CE45}"/>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CFCDE577-BFD6-AD9F-5BFB-F9007918446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EDE7920B-B6A1-7AC4-0E4E-FFDAADC5656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2E39A493-BEE5-BD3C-32E1-353C9E1AE0F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BCC7ADF8-F674-8A6D-101B-DC90AE7D8459}"/>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F1644343-F99D-5D21-5894-AB8C8D3DD56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C70B5896-996B-51ED-2F53-0559B74E4C98}"/>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4B2C4358-6799-6E4A-5498-CFD28C764CE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47C4982A-7838-F435-D313-7FAE5FAA5C99}"/>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A29344EB-26B5-CC9C-9CB5-F14D7267FC8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4F0BB73B-DC98-9BE1-7387-14047D6E759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CFAA764A-8B6B-AFC2-668E-70F39C198E2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22D087BE-1138-9062-A20F-6E3DBDE98F6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6711D046-484B-37C2-3DED-52861405571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C8616138-0CEC-3224-09F9-FF701119A0A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77D11826-565F-B93F-5EA2-D2C8D75C9B9B}"/>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4">
              <a:extLst>
                <a:ext uri="{FF2B5EF4-FFF2-40B4-BE49-F238E27FC236}">
                  <a16:creationId xmlns:a16="http://schemas.microsoft.com/office/drawing/2014/main" id="{7B8F7574-2050-1EBA-EAB0-4D75BDAED759}"/>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5">
              <a:extLst>
                <a:ext uri="{FF2B5EF4-FFF2-40B4-BE49-F238E27FC236}">
                  <a16:creationId xmlns:a16="http://schemas.microsoft.com/office/drawing/2014/main" id="{1BF73B3E-AF5F-2B7B-EC99-FF11B1439426}"/>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076720017"/>
      </p:ext>
    </p:extLst>
  </p:cSld>
  <p:clrMapOvr>
    <a:masterClrMapping/>
  </p:clrMapOvr>
  <p:extLst>
    <p:ext uri="{DCECCB84-F9BA-43D5-87BE-67443E8EF086}">
      <p15:sldGuideLst xmlns:p15="http://schemas.microsoft.com/office/powerpoint/2012/main">
        <p15:guide id="3" orient="horz" pos="4176" userDrawn="1">
          <p15:clr>
            <a:srgbClr val="FBAE40"/>
          </p15:clr>
        </p15:guide>
        <p15:guide id="4" pos="739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 name="Group 2">
            <a:extLst>
              <a:ext uri="{FF2B5EF4-FFF2-40B4-BE49-F238E27FC236}">
                <a16:creationId xmlns:a16="http://schemas.microsoft.com/office/drawing/2014/main" id="{97E52F2F-9638-35D0-51DB-5608A4B631BA}"/>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FBBC836F-3FD5-EF7D-BB78-0C70F223955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ECF91AC5-7DB7-61D0-619A-85F3FDFA44D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1B67D799-36D3-83FA-9E4E-FB74D892F63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1FC747E1-1799-4BAF-C98D-24F14C5EA4C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EBFB304D-496F-3C3F-80CD-87D28622299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7BA6422A-6F84-4FEC-5835-19F8FC7348B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F25BD340-E654-BFA4-20B6-7DC1FC8DB1EB}"/>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7">
              <a:extLst>
                <a:ext uri="{FF2B5EF4-FFF2-40B4-BE49-F238E27FC236}">
                  <a16:creationId xmlns:a16="http://schemas.microsoft.com/office/drawing/2014/main" id="{9B52DA21-BAB8-EC4C-4F30-58D8DE01DE66}"/>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8">
              <a:extLst>
                <a:ext uri="{FF2B5EF4-FFF2-40B4-BE49-F238E27FC236}">
                  <a16:creationId xmlns:a16="http://schemas.microsoft.com/office/drawing/2014/main" id="{FBBB2D0E-2BE6-31E7-FB72-DDEE23CDA14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9">
              <a:extLst>
                <a:ext uri="{FF2B5EF4-FFF2-40B4-BE49-F238E27FC236}">
                  <a16:creationId xmlns:a16="http://schemas.microsoft.com/office/drawing/2014/main" id="{0182FFD3-D49B-37EA-FD39-D068CE7D86B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90">
              <a:extLst>
                <a:ext uri="{FF2B5EF4-FFF2-40B4-BE49-F238E27FC236}">
                  <a16:creationId xmlns:a16="http://schemas.microsoft.com/office/drawing/2014/main" id="{CCD5A0C9-4532-F996-912C-8C1CE8248D5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1">
              <a:extLst>
                <a:ext uri="{FF2B5EF4-FFF2-40B4-BE49-F238E27FC236}">
                  <a16:creationId xmlns:a16="http://schemas.microsoft.com/office/drawing/2014/main" id="{14B3E155-C16B-4C0E-7AA0-E3F05EE4E60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2">
              <a:extLst>
                <a:ext uri="{FF2B5EF4-FFF2-40B4-BE49-F238E27FC236}">
                  <a16:creationId xmlns:a16="http://schemas.microsoft.com/office/drawing/2014/main" id="{AA94ADF0-D000-CE63-E7EA-ECEC0B8A255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3">
              <a:extLst>
                <a:ext uri="{FF2B5EF4-FFF2-40B4-BE49-F238E27FC236}">
                  <a16:creationId xmlns:a16="http://schemas.microsoft.com/office/drawing/2014/main" id="{A6A5EC5E-C774-5792-999B-C1E6F66F1BC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4">
              <a:extLst>
                <a:ext uri="{FF2B5EF4-FFF2-40B4-BE49-F238E27FC236}">
                  <a16:creationId xmlns:a16="http://schemas.microsoft.com/office/drawing/2014/main" id="{75D7F840-4219-5CC0-CFBF-6455CB4F3E3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5">
              <a:extLst>
                <a:ext uri="{FF2B5EF4-FFF2-40B4-BE49-F238E27FC236}">
                  <a16:creationId xmlns:a16="http://schemas.microsoft.com/office/drawing/2014/main" id="{FF16E565-C2DA-52BB-FA7C-69A834AE3A0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6">
              <a:extLst>
                <a:ext uri="{FF2B5EF4-FFF2-40B4-BE49-F238E27FC236}">
                  <a16:creationId xmlns:a16="http://schemas.microsoft.com/office/drawing/2014/main" id="{8EB3ACE3-64CA-207C-2FEB-AD36319FB44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7">
              <a:extLst>
                <a:ext uri="{FF2B5EF4-FFF2-40B4-BE49-F238E27FC236}">
                  <a16:creationId xmlns:a16="http://schemas.microsoft.com/office/drawing/2014/main" id="{D1B4D796-96E6-5481-249F-59EE219F0F7B}"/>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8">
              <a:extLst>
                <a:ext uri="{FF2B5EF4-FFF2-40B4-BE49-F238E27FC236}">
                  <a16:creationId xmlns:a16="http://schemas.microsoft.com/office/drawing/2014/main" id="{2B9C4837-4CC0-B335-92BC-FDE20B93D396}"/>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9">
              <a:extLst>
                <a:ext uri="{FF2B5EF4-FFF2-40B4-BE49-F238E27FC236}">
                  <a16:creationId xmlns:a16="http://schemas.microsoft.com/office/drawing/2014/main" id="{05B2A057-1297-78B7-F59B-14CD8F7D266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100">
              <a:extLst>
                <a:ext uri="{FF2B5EF4-FFF2-40B4-BE49-F238E27FC236}">
                  <a16:creationId xmlns:a16="http://schemas.microsoft.com/office/drawing/2014/main" id="{8EEB9AC5-AF0E-95F7-C280-0BCC2C1CE22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1">
              <a:extLst>
                <a:ext uri="{FF2B5EF4-FFF2-40B4-BE49-F238E27FC236}">
                  <a16:creationId xmlns:a16="http://schemas.microsoft.com/office/drawing/2014/main" id="{F118327D-730D-972F-07F7-6763F6C445D2}"/>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2">
              <a:extLst>
                <a:ext uri="{FF2B5EF4-FFF2-40B4-BE49-F238E27FC236}">
                  <a16:creationId xmlns:a16="http://schemas.microsoft.com/office/drawing/2014/main" id="{BBE9889C-4CC0-C7A4-B244-EA32AC5A7B7A}"/>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3">
              <a:extLst>
                <a:ext uri="{FF2B5EF4-FFF2-40B4-BE49-F238E27FC236}">
                  <a16:creationId xmlns:a16="http://schemas.microsoft.com/office/drawing/2014/main" id="{96AFFCB1-7A19-9C3E-4E25-CD18C9698A1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4">
              <a:extLst>
                <a:ext uri="{FF2B5EF4-FFF2-40B4-BE49-F238E27FC236}">
                  <a16:creationId xmlns:a16="http://schemas.microsoft.com/office/drawing/2014/main" id="{EF6E541C-1682-3CA6-DC10-D46E1F2AF1EC}"/>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5">
              <a:extLst>
                <a:ext uri="{FF2B5EF4-FFF2-40B4-BE49-F238E27FC236}">
                  <a16:creationId xmlns:a16="http://schemas.microsoft.com/office/drawing/2014/main" id="{2DFB4107-7B47-4AB8-9A18-63AA0CFFE28F}"/>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9820522"/>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739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2820" y="228600"/>
            <a:ext cx="10918280" cy="838200"/>
          </a:xfrm>
        </p:spPr>
        <p:txBody>
          <a:bodyPr/>
          <a:lstStyle>
            <a:lvl1pPr>
              <a:defRPr sz="3000"/>
            </a:lvl1pPr>
          </a:lstStyle>
          <a:p>
            <a:r>
              <a:rPr lang="en-US"/>
              <a:t>Click to edit master title style</a:t>
            </a:r>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368727"/>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 name="Group 2">
            <a:extLst>
              <a:ext uri="{FF2B5EF4-FFF2-40B4-BE49-F238E27FC236}">
                <a16:creationId xmlns:a16="http://schemas.microsoft.com/office/drawing/2014/main" id="{F0169769-1536-A47C-214E-A3D66FD05C07}"/>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255AA71E-290E-B6CF-9718-15359C21C58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0BF5437F-0C38-BC89-CF91-2AC9475B5DD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F687BB0A-BA6D-F5AC-838D-5669E1B750B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58743C14-E1D7-E070-6DD3-B224B426187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F2311A38-C18F-FE35-7988-55D29F3B700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D6C05031-A3A4-E339-E2C2-200FA5109BC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5E611A60-5FB0-5778-7824-2F2B8CBE95F7}"/>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1889A4AA-07EE-EA32-F3AE-5E72D5889AB6}"/>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5072DE8E-C0E4-B3CA-8382-9C83F4AF377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1A7E2973-7828-3236-B81B-221EE5CB9CFB}"/>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77851F97-C5B2-1004-3474-905BF1DBD24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3C8E0078-DE4F-C121-638F-218411B3B8DA}"/>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0ABD5FD7-CE79-F03C-96EB-9587A7A895F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D1733208-1E72-951A-B199-870D70B1EF5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06556999-7008-7CE8-7FBF-BDF6E038E4B6}"/>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0E12319C-8836-44C8-E719-5F0EA2E194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08666BBD-DB8A-C916-1301-394C4F5B544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CB6C2EB1-6DB2-CC8B-2814-0232B6C7D39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E52C4839-8E67-82E6-029B-C304ADA7C0D1}"/>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FBF9E3E9-9B78-FE0C-8C8D-73F986F0788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11E38F36-AF18-D978-68E9-B1E497EE48C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DE5FDE12-ABB5-CF50-BBF0-74DFF344917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3996CFC2-F4D8-09D8-AAE2-756EBB2D7F3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81BEF49F-DE97-525D-FEF2-B8197994597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5D3FC3E1-8FA3-0B52-3147-B557A20FB15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59685E1B-64CC-F6CD-241C-23F6B426A1D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785814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ulleted Lis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2820" y="228600"/>
            <a:ext cx="10918280" cy="841248"/>
          </a:xfrm>
        </p:spPr>
        <p:txBody>
          <a:bodyPr/>
          <a:lstStyle>
            <a:lvl1pPr>
              <a:defRPr sz="3000">
                <a:solidFill>
                  <a:srgbClr val="333F48"/>
                </a:solidFill>
              </a:defRPr>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368727"/>
                </a:solidFill>
                <a:latin typeface="+mn-lt"/>
                <a:ea typeface="+mn-ea"/>
                <a:cs typeface="+mn-cs"/>
              </a:defRPr>
            </a:lvl1pPr>
            <a:lvl2pPr marL="141510" indent="-141510">
              <a:spcBef>
                <a:spcPts val="357"/>
              </a:spcBef>
              <a:buClr>
                <a:srgbClr val="368727"/>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 name="Group 2">
            <a:extLst>
              <a:ext uri="{FF2B5EF4-FFF2-40B4-BE49-F238E27FC236}">
                <a16:creationId xmlns:a16="http://schemas.microsoft.com/office/drawing/2014/main" id="{71A0E898-DDD2-524C-FBCB-03ADAEB7140E}"/>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BE19A19D-F792-0E95-B3F3-7AB06F6829C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408A2B83-004C-5A2E-B36F-11FF9452C97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3BD0FC69-D8A7-54DF-D999-5CC2AED56EF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1DB2C7FD-B75B-B441-12D2-EA17CA7602D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A0BE4958-B922-5975-9B4C-110BD1EE420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3E70224F-22D9-6C18-0E50-5562858D3D1B}"/>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331EF033-6006-A2EE-F09A-D8C8FC588973}"/>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1405C9ED-8F9E-14DF-F0F0-EB644521417F}"/>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83E2EF98-0EB9-1B8D-17FC-9867B0B5076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B45ACBC4-DF53-D27B-2AFC-6DC18DD2988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04FC2178-1637-F5AB-02C0-33FDDB8774C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A58F5615-C61D-E914-07AF-153976A1AFC0}"/>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B485C4E1-6983-0D9A-E2FA-E35F41845F0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E0B7AD6C-209A-CF17-AB03-964B6BA0CF0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2B28207A-B25B-F8F3-7B0F-D07B773C3768}"/>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28ACE57E-96D9-517A-67EE-BB7DF154089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C8583204-8CB0-454A-6881-492798B0186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B79A30C7-5F15-A61B-96E8-992728099D4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94101FD9-ED02-0D73-84F2-7B0A2BF5FF11}"/>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B26090CB-5158-5463-065E-D981F827023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11C518F9-7D18-5CB6-84F4-59F11CFB49C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F2B26A2C-165C-CC9C-CA63-D0CE2ECFD56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2A973CA2-2D88-A905-B839-7C2D5A6569C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8375EC9C-F1C4-E472-344B-733C56A8AFA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A28B34BC-D85B-7489-C1DD-F0E54C3CFEE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EC89673C-90A7-E32B-D74B-B5B761D0E829}"/>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341744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ed List - with subh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2820" y="228600"/>
            <a:ext cx="10918280" cy="841248"/>
          </a:xfrm>
        </p:spPr>
        <p:txBody>
          <a:bodyPr/>
          <a:lstStyle>
            <a:lvl1pPr>
              <a:defRPr sz="3000"/>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368727"/>
                </a:solidFill>
                <a:latin typeface="+mn-lt"/>
                <a:ea typeface="+mn-ea"/>
                <a:cs typeface="+mn-cs"/>
              </a:defRPr>
            </a:lvl1pPr>
            <a:lvl2pPr marL="141510" indent="-141510">
              <a:spcBef>
                <a:spcPts val="357"/>
              </a:spcBef>
              <a:buClr>
                <a:srgbClr val="368727"/>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p>
        </p:txBody>
      </p:sp>
      <p:grpSp>
        <p:nvGrpSpPr>
          <p:cNvPr id="34" name="Group 33">
            <a:extLst>
              <a:ext uri="{FF2B5EF4-FFF2-40B4-BE49-F238E27FC236}">
                <a16:creationId xmlns:a16="http://schemas.microsoft.com/office/drawing/2014/main" id="{F7C11E6A-3F80-DF92-FE97-52C7C0B57EAD}"/>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078D4EB-ED33-5651-B711-8CCE21C2ECD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027ED94F-46A7-9380-559A-2F678AFFD43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EE280276-5D19-A0A9-E4AF-2BED2820DBF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292FD78-3CC2-A8EA-022C-13AE05AD7FB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6FA82AC6-A6A1-4B1A-92F1-79026426722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B1F64223-E43D-F1AB-AD4F-F687731B5E2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6587FF7E-32EE-8ACC-DBD9-FBD7B9FF6D3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870BD5FC-FC17-61FF-4306-EA0A20FD94B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E53817C9-9D43-896C-5EF1-D8AFAD8C5DBD}"/>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3A8DA6E0-27F8-BECB-101A-4B13372B6AA2}"/>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2378608F-AFEB-B8C8-813C-81DFE696554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CBAF0096-8D39-7DEF-BC72-99835231D46C}"/>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1E936FAF-E161-8912-AC71-2F1B654074A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E8207435-F71D-6F9D-5765-C5B78937BCD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F70B1F51-DDB8-0DF0-3891-CDB461D2E95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515A944C-F0E6-5DE8-8BEE-B28E93CC5C4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56767EB5-FC1A-15B0-86E4-A668CD50A9D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A2BEBAA-E3DA-FD81-F25F-78E1E2274CC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D1AC6B93-1BB9-2760-FC00-7E1BBFC07036}"/>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89209292-C5CB-E414-47C7-EE1F5EA8F09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235FA806-D7F7-157B-EFB7-A40B9156489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C1874C67-3EC0-E68A-71FE-4A22B74C5CA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15FE2CA-CA95-52C0-F467-848EA5B3949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C2EA8FF5-5A5C-B4FD-7A31-9D308A37112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0665A21F-56A6-C861-85FC-082A8717923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0A969B6C-1961-F982-9B4D-B1C84594374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288951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tags" Target="../tags/tag6.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theme" Target="../theme/theme3.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6" Type="http://schemas.openxmlformats.org/officeDocument/2006/relationships/tags" Target="../tags/tag10.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theme" Target="../theme/theme4.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text styles</a:t>
            </a:r>
          </a:p>
          <a:p>
            <a:pPr lvl="1"/>
            <a:r>
              <a:rPr lang="en-US"/>
              <a:t>First level</a:t>
            </a:r>
          </a:p>
          <a:p>
            <a:pPr lvl="2"/>
            <a:r>
              <a:rPr lang="en-US"/>
              <a:t>Second level</a:t>
            </a:r>
          </a:p>
          <a:p>
            <a:pPr lvl="3"/>
            <a:r>
              <a:rPr lang="en-US"/>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Production code #</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[insert page footer, i.e., For internal use only./For institutional use only.]</a:t>
            </a:r>
          </a:p>
        </p:txBody>
      </p:sp>
    </p:spTree>
    <p:custDataLst>
      <p:tags r:id="rId18"/>
    </p:custDataLst>
    <p:extLst>
      <p:ext uri="{BB962C8B-B14F-4D97-AF65-F5344CB8AC3E}">
        <p14:creationId xmlns:p14="http://schemas.microsoft.com/office/powerpoint/2010/main" val="1718220986"/>
      </p:ext>
    </p:extLst>
  </p:cSld>
  <p:clrMap bg1="lt1" tx1="dk1" bg2="lt2" tx2="dk2" accent1="accent1" accent2="accent2" accent3="accent3" accent4="accent4" accent5="accent5" accent6="accent6" hlink="hlink" folHlink="folHlink"/>
  <p:sldLayoutIdLst>
    <p:sldLayoutId id="2147483813" r:id="rId1"/>
    <p:sldLayoutId id="2147483828"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30" r:id="rId15"/>
    <p:sldLayoutId id="2147483831" r:id="rId16"/>
  </p:sldLayoutIdLst>
  <p:hf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368727"/>
          </a:solidFill>
          <a:latin typeface="+mn-lt"/>
          <a:ea typeface="+mn-ea"/>
          <a:cs typeface="+mn-cs"/>
        </a:defRPr>
      </a:lvl1pPr>
      <a:lvl2pPr marL="424528" indent="-141510" algn="l" rtl="0" eaLnBrk="1" fontAlgn="base" hangingPunct="1">
        <a:spcBef>
          <a:spcPts val="743"/>
        </a:spcBef>
        <a:spcAft>
          <a:spcPct val="0"/>
        </a:spcAft>
        <a:buClr>
          <a:srgbClr val="368727"/>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87654" y="812800"/>
            <a:ext cx="4498823" cy="307777"/>
          </a:xfrm>
          <a:prstGeom prst="rect">
            <a:avLst/>
          </a:prstGeom>
        </p:spPr>
        <p:txBody>
          <a:bodyPr wrap="square" lIns="0" tIns="0" rIns="0" bIns="0">
            <a:spAutoFit/>
          </a:bodyPr>
          <a:lstStyle>
            <a:lvl1pPr>
              <a:defRPr sz="2000" b="0" i="0">
                <a:solidFill>
                  <a:srgbClr val="6ABE4A"/>
                </a:solidFill>
                <a:latin typeface="Fidelity Sans Lt"/>
                <a:cs typeface="Fidelity Sans Lt"/>
              </a:defRPr>
            </a:lvl1pPr>
          </a:lstStyle>
          <a:p>
            <a:endParaRPr/>
          </a:p>
        </p:txBody>
      </p:sp>
      <p:sp>
        <p:nvSpPr>
          <p:cNvPr id="3" name="Holder 3"/>
          <p:cNvSpPr>
            <a:spLocks noGrp="1"/>
          </p:cNvSpPr>
          <p:nvPr>
            <p:ph type="body" idx="1"/>
          </p:nvPr>
        </p:nvSpPr>
        <p:spPr>
          <a:xfrm>
            <a:off x="609600" y="1577340"/>
            <a:ext cx="10972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12/19/2024</a:t>
            </a:fld>
            <a:endParaRPr lang="en-US"/>
          </a:p>
        </p:txBody>
      </p:sp>
      <p:sp>
        <p:nvSpPr>
          <p:cNvPr id="6" name="Holder 6"/>
          <p:cNvSpPr>
            <a:spLocks noGrp="1"/>
          </p:cNvSpPr>
          <p:nvPr>
            <p:ph type="sldNum" sz="quarter" idx="7"/>
          </p:nvPr>
        </p:nvSpPr>
        <p:spPr>
          <a:xfrm>
            <a:off x="11652677" y="6370276"/>
            <a:ext cx="146355" cy="246221"/>
          </a:xfrm>
          <a:prstGeom prst="rect">
            <a:avLst/>
          </a:prstGeom>
        </p:spPr>
        <p:txBody>
          <a:bodyPr wrap="square" lIns="0" tIns="0" rIns="0" bIns="0">
            <a:spAutoFit/>
          </a:bodyPr>
          <a:lstStyle>
            <a:lvl1pPr>
              <a:defRPr sz="800" b="1" i="0">
                <a:solidFill>
                  <a:schemeClr val="bg1"/>
                </a:solidFill>
                <a:latin typeface="Fidelity Sans"/>
                <a:cs typeface="Fidelity Sans"/>
              </a:defRPr>
            </a:lvl1pPr>
          </a:lstStyle>
          <a:p>
            <a:pPr marL="38100">
              <a:spcBef>
                <a:spcPts val="105"/>
              </a:spcBef>
            </a:pPr>
            <a:fld id="{81D60167-4931-47E6-BA6A-407CBD079E47}" type="slidenum">
              <a:rPr lang="en-US" spc="-50" smtClean="0"/>
              <a:pPr marL="38100">
                <a:spcBef>
                  <a:spcPts val="105"/>
                </a:spcBef>
              </a:pPr>
              <a:t>‹#›</a:t>
            </a:fld>
            <a:endParaRPr lang="en-US" spc="-50"/>
          </a:p>
        </p:txBody>
      </p:sp>
    </p:spTree>
    <p:extLst>
      <p:ext uri="{BB962C8B-B14F-4D97-AF65-F5344CB8AC3E}">
        <p14:creationId xmlns:p14="http://schemas.microsoft.com/office/powerpoint/2010/main" val="2647208990"/>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text styles</a:t>
            </a:r>
          </a:p>
          <a:p>
            <a:pPr lvl="1"/>
            <a:r>
              <a:rPr lang="en-US"/>
              <a:t>First level</a:t>
            </a:r>
          </a:p>
          <a:p>
            <a:pPr lvl="2"/>
            <a:r>
              <a:rPr lang="en-US"/>
              <a:t>Second level</a:t>
            </a:r>
          </a:p>
          <a:p>
            <a:pPr lvl="3"/>
            <a:r>
              <a:rPr lang="en-US"/>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Production code #</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[insert page footer, i.e., For internal use only./For institutional use only.]</a:t>
            </a:r>
          </a:p>
        </p:txBody>
      </p:sp>
    </p:spTree>
    <p:custDataLst>
      <p:tags r:id="rId16"/>
    </p:custDataLst>
    <p:extLst>
      <p:ext uri="{BB962C8B-B14F-4D97-AF65-F5344CB8AC3E}">
        <p14:creationId xmlns:p14="http://schemas.microsoft.com/office/powerpoint/2010/main" val="2586905828"/>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 id="2147483851" r:id="rId13"/>
    <p:sldLayoutId id="2147483852" r:id="rId14"/>
  </p:sldLayoutIdLst>
  <p:hf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text styles</a:t>
            </a:r>
          </a:p>
          <a:p>
            <a:pPr lvl="1"/>
            <a:r>
              <a:rPr lang="en-US"/>
              <a:t>First level</a:t>
            </a:r>
          </a:p>
          <a:p>
            <a:pPr lvl="2"/>
            <a:r>
              <a:rPr lang="en-US"/>
              <a:t>Second level</a:t>
            </a:r>
          </a:p>
          <a:p>
            <a:pPr lvl="3"/>
            <a:r>
              <a:rPr lang="en-US"/>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977497.15.2</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For investment professional use only.</a:t>
            </a:r>
          </a:p>
        </p:txBody>
      </p:sp>
    </p:spTree>
    <p:custDataLst>
      <p:tags r:id="rId16"/>
    </p:custDataLst>
    <p:extLst>
      <p:ext uri="{BB962C8B-B14F-4D97-AF65-F5344CB8AC3E}">
        <p14:creationId xmlns:p14="http://schemas.microsoft.com/office/powerpoint/2010/main" val="2290934356"/>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 id="2147483866" r:id="rId13"/>
    <p:sldLayoutId id="2147483867" r:id="rId14"/>
  </p:sldLayoutIdLst>
  <p:hf sldNum="0"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3" Type="http://schemas.openxmlformats.org/officeDocument/2006/relationships/hyperlink" Target="https://institutional.fidelity.com/app/item/RD_13569_15008.html" TargetMode="External"/><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hyperlink" Target="https://institutional.fidelity.com/advisors/portfolio-construction/tools-and-services/portfolio-quick-check?sapl=org_prvurl" TargetMode="External"/><Relationship Id="rId13" Type="http://schemas.openxmlformats.org/officeDocument/2006/relationships/hyperlink" Target="https://clearingcustody.fidelity.com/app/item/RD_13569_45858.html" TargetMode="External"/><Relationship Id="rId18" Type="http://schemas.openxmlformats.org/officeDocument/2006/relationships/hyperlink" Target="https://clearingcustody.fidelity.com/app/video/9911478" TargetMode="External"/><Relationship Id="rId26" Type="http://schemas.openxmlformats.org/officeDocument/2006/relationships/hyperlink" Target="https://institutional.fidelity.com/advisors/investment-solutions/asset-classes/alternatives" TargetMode="External"/><Relationship Id="rId3" Type="http://schemas.openxmlformats.org/officeDocument/2006/relationships/hyperlink" Target="https://institutional.fidelity.com/advisors/insights/topics/market-commentary/third-quarter-2024-quarterly-market-update" TargetMode="External"/><Relationship Id="rId21" Type="http://schemas.openxmlformats.org/officeDocument/2006/relationships/hyperlink" Target="https://institutional.fidelity.com/advisors/investment-solutions/model-portfolios/explore-models/custom-models" TargetMode="External"/><Relationship Id="rId34" Type="http://schemas.openxmlformats.org/officeDocument/2006/relationships/hyperlink" Target="https://clearingcustody.fidelity.com/app/item/RD_13569_43954.html" TargetMode="External"/><Relationship Id="rId7" Type="http://schemas.openxmlformats.org/officeDocument/2006/relationships/hyperlink" Target="https://institutional.fidelity.com/advisors/insights" TargetMode="External"/><Relationship Id="rId12" Type="http://schemas.openxmlformats.org/officeDocument/2006/relationships/hyperlink" Target="https://clearingcustody.fidelity.com/app/item/RD_9902022.html" TargetMode="External"/><Relationship Id="rId17" Type="http://schemas.openxmlformats.org/officeDocument/2006/relationships/hyperlink" Target="https://institutionalmedia.fidelity.com/fiam/media/videos/9900668.mp4" TargetMode="External"/><Relationship Id="rId25" Type="http://schemas.openxmlformats.org/officeDocument/2006/relationships/hyperlink" Target="https://institutional.fidelity.com/app/item/RD_13569_42837/fidelity-variable-insurance-products.html" TargetMode="External"/><Relationship Id="rId33" Type="http://schemas.openxmlformats.org/officeDocument/2006/relationships/hyperlink" Target="https://institutional.fidelity.com/app/item/RD_13569_20768/subadvised-commingled-pools.html" TargetMode="External"/><Relationship Id="rId2" Type="http://schemas.openxmlformats.org/officeDocument/2006/relationships/notesSlide" Target="../notesSlides/notesSlide9.xml"/><Relationship Id="rId16" Type="http://schemas.openxmlformats.org/officeDocument/2006/relationships/hyperlink" Target="https://clearingcustody.fidelity.com/app/item/RD_9889570.html" TargetMode="External"/><Relationship Id="rId20" Type="http://schemas.openxmlformats.org/officeDocument/2006/relationships/hyperlink" Target="https://institutional.fidelity.com/advisors/investment-solutions/model-portfolios" TargetMode="External"/><Relationship Id="rId29" Type="http://schemas.openxmlformats.org/officeDocument/2006/relationships/hyperlink" Target="https://institutional.fidelity.com/advisors/investment-solutions/strategies/sustainable-investing-esg" TargetMode="External"/><Relationship Id="rId1" Type="http://schemas.openxmlformats.org/officeDocument/2006/relationships/slideLayout" Target="../slideLayouts/slideLayout40.xml"/><Relationship Id="rId6" Type="http://schemas.openxmlformats.org/officeDocument/2006/relationships/hyperlink" Target="https://institutional.fidelity.com/app/literature/item/9899838.html" TargetMode="External"/><Relationship Id="rId11" Type="http://schemas.openxmlformats.org/officeDocument/2006/relationships/hyperlink" Target="https://www.fidelity.com/mutual-funds/all-mutual-funds/overview" TargetMode="External"/><Relationship Id="rId24" Type="http://schemas.openxmlformats.org/officeDocument/2006/relationships/hyperlink" Target="https://institutional.fidelity.com/app/tabbed/avgannualreturns/FIIS_PP_SP34_DPL6_AVG.html?tab=avgannualreturns&amp;productLineId=6&amp;navId=324" TargetMode="External"/><Relationship Id="rId32" Type="http://schemas.openxmlformats.org/officeDocument/2006/relationships/image" Target="../media/image11.png"/><Relationship Id="rId5" Type="http://schemas.openxmlformats.org/officeDocument/2006/relationships/hyperlink" Target="https://institutional.fidelity.com/app/literature/view?itemCode=9905061&amp;renditionType=pdf&amp;pos=contentItem&amp;selectedActivities%5B0%5D.selectedActivityCode=TBNM&amp;selectedActivities%5B0%5D.selectedActivityTx=all&amp;selectedActivities%5B1%5D.selectedActivityCode=DEPT&amp;selectedActivities%5B1%5D.selectedActivityTx=ALL" TargetMode="External"/><Relationship Id="rId15" Type="http://schemas.openxmlformats.org/officeDocument/2006/relationships/hyperlink" Target="https://clearingcustody.fidelity.com/app/item/RD_13569_45788.html" TargetMode="External"/><Relationship Id="rId23" Type="http://schemas.openxmlformats.org/officeDocument/2006/relationships/hyperlink" Target="https://institutional.fidelity.com/advisors/investment-solutions/performance/fidelity-etfs?tab=overview" TargetMode="External"/><Relationship Id="rId28" Type="http://schemas.openxmlformats.org/officeDocument/2006/relationships/hyperlink" Target="https://institutional.fidelity.com/advisors/investment-solutions/strategies/factor-investing" TargetMode="External"/><Relationship Id="rId10" Type="http://schemas.openxmlformats.org/officeDocument/2006/relationships/hyperlink" Target="https://institutional.fidelity.com/advisors/investment-solutions/asset-classes" TargetMode="External"/><Relationship Id="rId19" Type="http://schemas.openxmlformats.org/officeDocument/2006/relationships/hyperlink" Target="https://institutional.fidelity.com/app/item/RD_9890036/fidelity-advisor-separately-managed-accounts.html" TargetMode="External"/><Relationship Id="rId31" Type="http://schemas.openxmlformats.org/officeDocument/2006/relationships/image" Target="../media/image10.png"/><Relationship Id="rId4" Type="http://schemas.openxmlformats.org/officeDocument/2006/relationships/hyperlink" Target="https://institutional.fidelity.com/app/literature/view?itemCode=9906586&amp;renditionType=pdf&amp;pos=contentItem&amp;selectedActivities%5B0%5D.selectedActivityCode=TBNM&amp;selectedActivities%5B0%5D.selectedActivityTx=all&amp;selectedActivities%5B1%5D.selectedActivityCode=DEPT&amp;selectedActivities%5B1%5D.selectedActivityTx=ALL" TargetMode="External"/><Relationship Id="rId9" Type="http://schemas.openxmlformats.org/officeDocument/2006/relationships/hyperlink" Target="https://institutional.fidelity.com/app/userprofile/yourcontacts" TargetMode="External"/><Relationship Id="rId14" Type="http://schemas.openxmlformats.org/officeDocument/2006/relationships/hyperlink" Target="https://clearingcustody.fidelity.com/app/item/RD_9883092/integration-xchange.html" TargetMode="External"/><Relationship Id="rId22" Type="http://schemas.openxmlformats.org/officeDocument/2006/relationships/hyperlink" Target="https://institutional.fidelity.com/advisors/investment-solutions/strategies/thematic-investing" TargetMode="External"/><Relationship Id="rId27" Type="http://schemas.openxmlformats.org/officeDocument/2006/relationships/hyperlink" Target="https://clearingcustody.fidelity.com/app/item/RD_9902266.html" TargetMode="External"/><Relationship Id="rId30" Type="http://schemas.openxmlformats.org/officeDocument/2006/relationships/image" Target="../media/image9.emf"/><Relationship Id="rId3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ontent Placeholder 52">
            <a:extLst>
              <a:ext uri="{FF2B5EF4-FFF2-40B4-BE49-F238E27FC236}">
                <a16:creationId xmlns:a16="http://schemas.microsoft.com/office/drawing/2014/main" id="{AB8F7C68-3C15-4FDA-AE31-9E4608770501}"/>
              </a:ext>
            </a:extLst>
          </p:cNvPr>
          <p:cNvSpPr txBox="1">
            <a:spLocks/>
          </p:cNvSpPr>
          <p:nvPr/>
        </p:nvSpPr>
        <p:spPr bwMode="auto">
          <a:xfrm>
            <a:off x="939754" y="3988171"/>
            <a:ext cx="3435351" cy="1653303"/>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lvl1pPr marL="0" indent="0" algn="l" rtl="0" eaLnBrk="1" fontAlgn="base" hangingPunct="1">
              <a:spcBef>
                <a:spcPts val="1783"/>
              </a:spcBef>
              <a:spcAft>
                <a:spcPct val="0"/>
              </a:spcAft>
              <a:buSzPct val="40000"/>
              <a:defRPr lang="en-US" sz="1500" b="1" kern="1200" dirty="0" smtClean="0">
                <a:solidFill>
                  <a:schemeClr val="bg1"/>
                </a:solidFill>
                <a:latin typeface="Arial" charset="0"/>
                <a:ea typeface="ＭＳ Ｐゴシック" charset="-128"/>
                <a:cs typeface="+mn-cs"/>
              </a:defRPr>
            </a:lvl1pPr>
            <a:lvl2pPr marL="0" indent="0" algn="l" rtl="0" eaLnBrk="1" fontAlgn="base" hangingPunct="1">
              <a:spcBef>
                <a:spcPts val="743"/>
              </a:spcBef>
              <a:spcAft>
                <a:spcPct val="0"/>
              </a:spcAft>
              <a:buClr>
                <a:srgbClr val="7A9B3D"/>
              </a:buClr>
              <a:buFontTx/>
              <a:buNone/>
              <a:defRPr lang="en-US" sz="1500" i="1" kern="1200" dirty="0" smtClean="0">
                <a:solidFill>
                  <a:schemeClr val="bg1"/>
                </a:solidFill>
                <a:latin typeface="Arial" charset="0"/>
                <a:ea typeface="ＭＳ Ｐゴシック" charset="-128"/>
                <a:cs typeface="+mn-cs"/>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a:lstStyle>
          <a:p>
            <a:pPr>
              <a:spcBef>
                <a:spcPts val="1200"/>
              </a:spcBef>
            </a:pPr>
            <a:r>
              <a:rPr lang="en-US" sz="1200"/>
              <a:t>Speaker Name</a:t>
            </a:r>
            <a:br>
              <a:rPr lang="en-US" sz="1200"/>
            </a:br>
            <a:r>
              <a:rPr lang="en-US" sz="1200" b="0" i="1"/>
              <a:t>Speaker Title</a:t>
            </a:r>
          </a:p>
          <a:p>
            <a:pPr>
              <a:spcBef>
                <a:spcPts val="1200"/>
              </a:spcBef>
            </a:pPr>
            <a:r>
              <a:rPr lang="en-US" sz="1200"/>
              <a:t>Speaker Name</a:t>
            </a:r>
            <a:br>
              <a:rPr lang="en-US" sz="1200"/>
            </a:br>
            <a:r>
              <a:rPr lang="en-US" sz="1200" b="0" i="1"/>
              <a:t>Speaker Title</a:t>
            </a:r>
          </a:p>
          <a:p>
            <a:pPr>
              <a:spcBef>
                <a:spcPts val="1200"/>
              </a:spcBef>
            </a:pPr>
            <a:r>
              <a:rPr lang="en-US" sz="1200"/>
              <a:t>Speaker Name</a:t>
            </a:r>
            <a:br>
              <a:rPr lang="en-US" sz="1200"/>
            </a:br>
            <a:r>
              <a:rPr lang="en-US" sz="1200" b="0" i="1"/>
              <a:t>Speaker Title</a:t>
            </a:r>
          </a:p>
        </p:txBody>
      </p:sp>
      <p:sp>
        <p:nvSpPr>
          <p:cNvPr id="47" name="Text Box 15">
            <a:extLst>
              <a:ext uri="{FF2B5EF4-FFF2-40B4-BE49-F238E27FC236}">
                <a16:creationId xmlns:a16="http://schemas.microsoft.com/office/drawing/2014/main" id="{9E5836FD-5FA9-4410-8C78-F498C412F235}"/>
              </a:ext>
            </a:extLst>
          </p:cNvPr>
          <p:cNvSpPr txBox="1">
            <a:spLocks noChangeArrowheads="1"/>
          </p:cNvSpPr>
          <p:nvPr/>
        </p:nvSpPr>
        <p:spPr bwMode="ltGray">
          <a:xfrm>
            <a:off x="558204" y="5901629"/>
            <a:ext cx="3205346" cy="198502"/>
          </a:xfrm>
          <a:prstGeom prst="rect">
            <a:avLst/>
          </a:prstGeom>
          <a:noFill/>
          <a:ln w="9525">
            <a:solidFill>
              <a:schemeClr val="bg1"/>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lnSpc>
                <a:spcPct val="90000"/>
              </a:lnSpc>
            </a:pPr>
            <a:r>
              <a:rPr lang="en-US" sz="900" b="1">
                <a:solidFill>
                  <a:schemeClr val="bg1"/>
                </a:solidFill>
                <a:latin typeface="Arial"/>
              </a:rPr>
              <a:t>Not FDIC Insured </a:t>
            </a:r>
            <a:r>
              <a:rPr lang="en-US" sz="900" b="1">
                <a:solidFill>
                  <a:schemeClr val="bg1"/>
                </a:solidFill>
                <a:latin typeface="Arial"/>
                <a:sym typeface="Wingdings" pitchFamily="2" charset="2"/>
              </a:rPr>
              <a:t> May Lose Value  No Bank Guarantee</a:t>
            </a:r>
          </a:p>
        </p:txBody>
      </p:sp>
      <p:sp>
        <p:nvSpPr>
          <p:cNvPr id="52" name="Title 2">
            <a:extLst>
              <a:ext uri="{FF2B5EF4-FFF2-40B4-BE49-F238E27FC236}">
                <a16:creationId xmlns:a16="http://schemas.microsoft.com/office/drawing/2014/main" id="{8B063E0C-6D1D-4920-AB5E-6697B155CE10}"/>
              </a:ext>
            </a:extLst>
          </p:cNvPr>
          <p:cNvSpPr txBox="1">
            <a:spLocks/>
          </p:cNvSpPr>
          <p:nvPr/>
        </p:nvSpPr>
        <p:spPr bwMode="auto">
          <a:xfrm>
            <a:off x="924667" y="1354953"/>
            <a:ext cx="10407683" cy="534987"/>
          </a:xfrm>
          <a:prstGeom prst="rect">
            <a:avLst/>
          </a:prstGeom>
          <a:noFill/>
          <a:ln w="9525">
            <a:noFill/>
            <a:miter lim="800000"/>
            <a:headEnd/>
            <a:tailEnd/>
          </a:ln>
        </p:spPr>
        <p:txBody>
          <a:bodyPr vert="horz" wrap="square" lIns="135852" tIns="0" rIns="135852" bIns="0" numCol="1" anchor="b" anchorCtr="0" compatLnSpc="1">
            <a:prstTxWarp prst="textNoShape">
              <a:avLst/>
            </a:prstTxWarp>
          </a:bodyPr>
          <a:lst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a:lstStyle>
          <a:p>
            <a:endParaRPr lang="en-US" sz="3800" kern="0">
              <a:solidFill>
                <a:schemeClr val="bg1"/>
              </a:solidFill>
            </a:endParaRPr>
          </a:p>
        </p:txBody>
      </p:sp>
      <p:sp>
        <p:nvSpPr>
          <p:cNvPr id="53" name="Footer Placeholder 13">
            <a:extLst>
              <a:ext uri="{FF2B5EF4-FFF2-40B4-BE49-F238E27FC236}">
                <a16:creationId xmlns:a16="http://schemas.microsoft.com/office/drawing/2014/main" id="{F88D59BC-7435-47D7-A801-7D9B070FBBA6}"/>
              </a:ext>
            </a:extLst>
          </p:cNvPr>
          <p:cNvSpPr txBox="1">
            <a:spLocks/>
          </p:cNvSpPr>
          <p:nvPr/>
        </p:nvSpPr>
        <p:spPr bwMode="auto">
          <a:xfrm>
            <a:off x="421228" y="6211909"/>
            <a:ext cx="8130851" cy="442040"/>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b="1">
                <a:solidFill>
                  <a:schemeClr val="bg1"/>
                </a:solidFill>
              </a:rPr>
              <a:t>For investment professionals use only.  </a:t>
            </a:r>
            <a:r>
              <a:rPr lang="en-US">
                <a:solidFill>
                  <a:schemeClr val="bg1"/>
                </a:solidFill>
              </a:rPr>
              <a:t> © 2024 FMR LLC. All rights reserved.</a:t>
            </a:r>
          </a:p>
        </p:txBody>
      </p:sp>
      <p:sp>
        <p:nvSpPr>
          <p:cNvPr id="4" name="Subtitle 3">
            <a:extLst>
              <a:ext uri="{FF2B5EF4-FFF2-40B4-BE49-F238E27FC236}">
                <a16:creationId xmlns:a16="http://schemas.microsoft.com/office/drawing/2014/main" id="{ED589901-0D53-41CC-B49D-0D607BCF2B25}"/>
              </a:ext>
            </a:extLst>
          </p:cNvPr>
          <p:cNvSpPr>
            <a:spLocks noGrp="1"/>
          </p:cNvSpPr>
          <p:nvPr>
            <p:ph type="subTitle" idx="1"/>
          </p:nvPr>
        </p:nvSpPr>
        <p:spPr/>
        <p:txBody>
          <a:bodyPr/>
          <a:lstStyle/>
          <a:p>
            <a:r>
              <a:rPr lang="en-US"/>
              <a:t> </a:t>
            </a:r>
          </a:p>
          <a:p>
            <a:endParaRPr lang="en-US"/>
          </a:p>
        </p:txBody>
      </p:sp>
      <p:sp>
        <p:nvSpPr>
          <p:cNvPr id="20" name="Text Placeholder 10">
            <a:extLst>
              <a:ext uri="{FF2B5EF4-FFF2-40B4-BE49-F238E27FC236}">
                <a16:creationId xmlns:a16="http://schemas.microsoft.com/office/drawing/2014/main" id="{C2886001-FA54-4604-9E0D-73B0C4D98C7B}"/>
              </a:ext>
            </a:extLst>
          </p:cNvPr>
          <p:cNvSpPr>
            <a:spLocks noGrp="1"/>
          </p:cNvSpPr>
          <p:nvPr>
            <p:ph type="body" sz="quarter" idx="14"/>
          </p:nvPr>
        </p:nvSpPr>
        <p:spPr/>
        <p:txBody>
          <a:bodyPr/>
          <a:lstStyle/>
          <a:p>
            <a:r>
              <a:rPr lang="en-US"/>
              <a:t>Month DD, YYYY</a:t>
            </a:r>
          </a:p>
        </p:txBody>
      </p:sp>
      <p:sp>
        <p:nvSpPr>
          <p:cNvPr id="3" name="Title 2">
            <a:extLst>
              <a:ext uri="{FF2B5EF4-FFF2-40B4-BE49-F238E27FC236}">
                <a16:creationId xmlns:a16="http://schemas.microsoft.com/office/drawing/2014/main" id="{279FB664-3C86-4991-A480-EF5F1FEA9FF0}"/>
              </a:ext>
            </a:extLst>
          </p:cNvPr>
          <p:cNvSpPr>
            <a:spLocks noGrp="1"/>
          </p:cNvSpPr>
          <p:nvPr>
            <p:ph type="title"/>
          </p:nvPr>
        </p:nvSpPr>
        <p:spPr/>
        <p:txBody>
          <a:bodyPr/>
          <a:lstStyle/>
          <a:p>
            <a:r>
              <a:rPr lang="en-US"/>
              <a:t>Portfolio construction</a:t>
            </a:r>
          </a:p>
        </p:txBody>
      </p:sp>
      <p:sp>
        <p:nvSpPr>
          <p:cNvPr id="22" name="Freeform: Shape 21">
            <a:extLst>
              <a:ext uri="{FF2B5EF4-FFF2-40B4-BE49-F238E27FC236}">
                <a16:creationId xmlns:a16="http://schemas.microsoft.com/office/drawing/2014/main" id="{5B73A3AA-664A-4400-8522-52E429CFDF52}"/>
              </a:ext>
            </a:extLst>
          </p:cNvPr>
          <p:cNvSpPr/>
          <p:nvPr/>
        </p:nvSpPr>
        <p:spPr bwMode="auto">
          <a:xfrm rot="1020000">
            <a:off x="8865649" y="3583981"/>
            <a:ext cx="1011291" cy="478829"/>
          </a:xfrm>
          <a:custGeom>
            <a:avLst/>
            <a:gdLst>
              <a:gd name="connsiteX0" fmla="*/ 0 w 1011291"/>
              <a:gd name="connsiteY0" fmla="*/ 309182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8" fmla="*/ 0 w 1011291"/>
              <a:gd name="connsiteY8" fmla="*/ 309182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94884 h 567351"/>
              <a:gd name="connsiteX4" fmla="*/ 1011291 w 1011291"/>
              <a:gd name="connsiteY4" fmla="*/ 88522 h 567351"/>
              <a:gd name="connsiteX5" fmla="*/ 1011291 w 1011291"/>
              <a:gd name="connsiteY5" fmla="*/ 258168 h 567351"/>
              <a:gd name="connsiteX6" fmla="*/ 0 w 1011291"/>
              <a:gd name="connsiteY6" fmla="*/ 567351 h 567351"/>
              <a:gd name="connsiteX0" fmla="*/ 0 w 1011291"/>
              <a:gd name="connsiteY0" fmla="*/ 567351 h 567351"/>
              <a:gd name="connsiteX1" fmla="*/ 1011291 w 1011291"/>
              <a:gd name="connsiteY1" fmla="*/ 0 h 567351"/>
              <a:gd name="connsiteX2" fmla="*/ 9227 w 1011291"/>
              <a:gd name="connsiteY2" fmla="*/ 394884 h 567351"/>
              <a:gd name="connsiteX3" fmla="*/ 1011291 w 1011291"/>
              <a:gd name="connsiteY3" fmla="*/ 88522 h 567351"/>
              <a:gd name="connsiteX4" fmla="*/ 1011291 w 1011291"/>
              <a:gd name="connsiteY4" fmla="*/ 258168 h 567351"/>
              <a:gd name="connsiteX5" fmla="*/ 0 w 1011291"/>
              <a:gd name="connsiteY5" fmla="*/ 567351 h 567351"/>
              <a:gd name="connsiteX0" fmla="*/ 0 w 1011291"/>
              <a:gd name="connsiteY0" fmla="*/ 478829 h 478829"/>
              <a:gd name="connsiteX1" fmla="*/ 9227 w 1011291"/>
              <a:gd name="connsiteY1" fmla="*/ 306362 h 478829"/>
              <a:gd name="connsiteX2" fmla="*/ 1011291 w 1011291"/>
              <a:gd name="connsiteY2" fmla="*/ 0 h 478829"/>
              <a:gd name="connsiteX3" fmla="*/ 1011291 w 1011291"/>
              <a:gd name="connsiteY3" fmla="*/ 169646 h 478829"/>
              <a:gd name="connsiteX4" fmla="*/ 0 w 1011291"/>
              <a:gd name="connsiteY4" fmla="*/ 478829 h 478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291" h="478829">
                <a:moveTo>
                  <a:pt x="0" y="478829"/>
                </a:moveTo>
                <a:lnTo>
                  <a:pt x="9227" y="306362"/>
                </a:lnTo>
                <a:lnTo>
                  <a:pt x="1011291" y="0"/>
                </a:lnTo>
                <a:lnTo>
                  <a:pt x="1011291" y="169646"/>
                </a:lnTo>
                <a:lnTo>
                  <a:pt x="0" y="478829"/>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 name="TextBox 1">
            <a:extLst>
              <a:ext uri="{FF2B5EF4-FFF2-40B4-BE49-F238E27FC236}">
                <a16:creationId xmlns:a16="http://schemas.microsoft.com/office/drawing/2014/main" id="{3CBD8A37-9624-E128-93E1-7FF4491B2C2C}"/>
              </a:ext>
            </a:extLst>
          </p:cNvPr>
          <p:cNvSpPr txBox="1"/>
          <p:nvPr/>
        </p:nvSpPr>
        <p:spPr>
          <a:xfrm>
            <a:off x="426873" y="6612756"/>
            <a:ext cx="6097554" cy="215444"/>
          </a:xfrm>
          <a:prstGeom prst="rect">
            <a:avLst/>
          </a:prstGeom>
          <a:noFill/>
        </p:spPr>
        <p:txBody>
          <a:bodyPr wrap="square">
            <a:spAutoFit/>
          </a:bodyPr>
          <a:lstStyle/>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chemeClr val="bg1"/>
                </a:solidFill>
                <a:effectLst/>
                <a:uLnTx/>
                <a:uFillTx/>
                <a:latin typeface="Arial" pitchFamily="34" charset="0"/>
                <a:ea typeface="ＭＳ Ｐゴシック"/>
                <a:cs typeface="Arial" panose="020B0604020202020204" pitchFamily="34" charset="0"/>
              </a:rPr>
              <a:t>913379.8.3</a:t>
            </a:r>
            <a:endParaRPr lang="en-US" sz="800" dirty="0">
              <a:solidFill>
                <a:schemeClr val="bg1"/>
              </a:solidFill>
            </a:endParaRPr>
          </a:p>
        </p:txBody>
      </p:sp>
    </p:spTree>
    <p:custDataLst>
      <p:tags r:id="rId1"/>
    </p:custDataLst>
    <p:extLst>
      <p:ext uri="{BB962C8B-B14F-4D97-AF65-F5344CB8AC3E}">
        <p14:creationId xmlns:p14="http://schemas.microsoft.com/office/powerpoint/2010/main" val="2385094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4672" y="1246247"/>
            <a:ext cx="1449070" cy="351790"/>
          </a:xfrm>
          <a:custGeom>
            <a:avLst/>
            <a:gdLst/>
            <a:ahLst/>
            <a:cxnLst/>
            <a:rect l="l" t="t" r="r" b="b"/>
            <a:pathLst>
              <a:path w="1449070" h="351789">
                <a:moveTo>
                  <a:pt x="335749" y="183286"/>
                </a:moveTo>
                <a:lnTo>
                  <a:pt x="327342" y="113766"/>
                </a:lnTo>
                <a:lnTo>
                  <a:pt x="294055" y="56540"/>
                </a:lnTo>
                <a:lnTo>
                  <a:pt x="244373" y="18097"/>
                </a:lnTo>
                <a:lnTo>
                  <a:pt x="189090" y="1155"/>
                </a:lnTo>
                <a:lnTo>
                  <a:pt x="160858" y="0"/>
                </a:lnTo>
                <a:lnTo>
                  <a:pt x="132981" y="3263"/>
                </a:lnTo>
                <a:lnTo>
                  <a:pt x="77647" y="25984"/>
                </a:lnTo>
                <a:lnTo>
                  <a:pt x="28511" y="73621"/>
                </a:lnTo>
                <a:lnTo>
                  <a:pt x="3213" y="133997"/>
                </a:lnTo>
                <a:lnTo>
                  <a:pt x="0" y="166878"/>
                </a:lnTo>
                <a:lnTo>
                  <a:pt x="3060" y="199720"/>
                </a:lnTo>
                <a:lnTo>
                  <a:pt x="27774" y="259918"/>
                </a:lnTo>
                <a:lnTo>
                  <a:pt x="75831" y="307390"/>
                </a:lnTo>
                <a:lnTo>
                  <a:pt x="105016" y="322618"/>
                </a:lnTo>
                <a:lnTo>
                  <a:pt x="109093" y="312064"/>
                </a:lnTo>
                <a:lnTo>
                  <a:pt x="141249" y="210591"/>
                </a:lnTo>
                <a:lnTo>
                  <a:pt x="221996" y="210591"/>
                </a:lnTo>
                <a:lnTo>
                  <a:pt x="204343" y="199148"/>
                </a:lnTo>
                <a:lnTo>
                  <a:pt x="143878" y="199110"/>
                </a:lnTo>
                <a:lnTo>
                  <a:pt x="167487" y="123202"/>
                </a:lnTo>
                <a:lnTo>
                  <a:pt x="127457" y="187477"/>
                </a:lnTo>
                <a:lnTo>
                  <a:pt x="139433" y="195935"/>
                </a:lnTo>
                <a:lnTo>
                  <a:pt x="122148" y="195935"/>
                </a:lnTo>
                <a:lnTo>
                  <a:pt x="106959" y="220103"/>
                </a:lnTo>
                <a:lnTo>
                  <a:pt x="42214" y="254000"/>
                </a:lnTo>
                <a:lnTo>
                  <a:pt x="41135" y="254355"/>
                </a:lnTo>
                <a:lnTo>
                  <a:pt x="40792" y="254165"/>
                </a:lnTo>
                <a:lnTo>
                  <a:pt x="40970" y="253809"/>
                </a:lnTo>
                <a:lnTo>
                  <a:pt x="121970" y="185153"/>
                </a:lnTo>
                <a:lnTo>
                  <a:pt x="19100" y="197154"/>
                </a:lnTo>
                <a:lnTo>
                  <a:pt x="18910" y="196621"/>
                </a:lnTo>
                <a:lnTo>
                  <a:pt x="118821" y="167170"/>
                </a:lnTo>
                <a:lnTo>
                  <a:pt x="18199" y="137668"/>
                </a:lnTo>
                <a:lnTo>
                  <a:pt x="18199" y="137363"/>
                </a:lnTo>
                <a:lnTo>
                  <a:pt x="18567" y="137172"/>
                </a:lnTo>
                <a:lnTo>
                  <a:pt x="121970" y="148082"/>
                </a:lnTo>
                <a:lnTo>
                  <a:pt x="40970" y="81559"/>
                </a:lnTo>
                <a:lnTo>
                  <a:pt x="41325" y="81203"/>
                </a:lnTo>
                <a:lnTo>
                  <a:pt x="132575" y="130987"/>
                </a:lnTo>
                <a:lnTo>
                  <a:pt x="84391" y="39230"/>
                </a:lnTo>
                <a:lnTo>
                  <a:pt x="84734" y="38862"/>
                </a:lnTo>
                <a:lnTo>
                  <a:pt x="148640" y="121970"/>
                </a:lnTo>
                <a:lnTo>
                  <a:pt x="141198" y="14681"/>
                </a:lnTo>
                <a:lnTo>
                  <a:pt x="141376" y="14325"/>
                </a:lnTo>
                <a:lnTo>
                  <a:pt x="141922" y="14681"/>
                </a:lnTo>
                <a:lnTo>
                  <a:pt x="160261" y="87045"/>
                </a:lnTo>
                <a:lnTo>
                  <a:pt x="168935" y="118097"/>
                </a:lnTo>
                <a:lnTo>
                  <a:pt x="199783" y="17691"/>
                </a:lnTo>
                <a:lnTo>
                  <a:pt x="200139" y="17513"/>
                </a:lnTo>
                <a:lnTo>
                  <a:pt x="200507" y="17691"/>
                </a:lnTo>
                <a:lnTo>
                  <a:pt x="187629" y="121297"/>
                </a:lnTo>
                <a:lnTo>
                  <a:pt x="254698" y="42583"/>
                </a:lnTo>
                <a:lnTo>
                  <a:pt x="255028" y="42392"/>
                </a:lnTo>
                <a:lnTo>
                  <a:pt x="255028" y="42773"/>
                </a:lnTo>
                <a:lnTo>
                  <a:pt x="203682" y="133489"/>
                </a:lnTo>
                <a:lnTo>
                  <a:pt x="296684" y="86334"/>
                </a:lnTo>
                <a:lnTo>
                  <a:pt x="296849" y="85979"/>
                </a:lnTo>
                <a:lnTo>
                  <a:pt x="297573" y="86144"/>
                </a:lnTo>
                <a:lnTo>
                  <a:pt x="297395" y="86499"/>
                </a:lnTo>
                <a:lnTo>
                  <a:pt x="290347" y="92163"/>
                </a:lnTo>
                <a:lnTo>
                  <a:pt x="214617" y="149161"/>
                </a:lnTo>
                <a:lnTo>
                  <a:pt x="320344" y="142290"/>
                </a:lnTo>
                <a:lnTo>
                  <a:pt x="320509" y="142798"/>
                </a:lnTo>
                <a:lnTo>
                  <a:pt x="217093" y="167690"/>
                </a:lnTo>
                <a:lnTo>
                  <a:pt x="316280" y="202463"/>
                </a:lnTo>
                <a:lnTo>
                  <a:pt x="316966" y="202996"/>
                </a:lnTo>
                <a:lnTo>
                  <a:pt x="316814" y="203339"/>
                </a:lnTo>
                <a:lnTo>
                  <a:pt x="211277" y="187286"/>
                </a:lnTo>
                <a:lnTo>
                  <a:pt x="292608" y="257505"/>
                </a:lnTo>
                <a:lnTo>
                  <a:pt x="292785" y="257860"/>
                </a:lnTo>
                <a:lnTo>
                  <a:pt x="292608" y="258254"/>
                </a:lnTo>
                <a:lnTo>
                  <a:pt x="292252" y="258254"/>
                </a:lnTo>
                <a:lnTo>
                  <a:pt x="230162" y="223621"/>
                </a:lnTo>
                <a:lnTo>
                  <a:pt x="270395" y="291045"/>
                </a:lnTo>
                <a:lnTo>
                  <a:pt x="308089" y="261607"/>
                </a:lnTo>
                <a:lnTo>
                  <a:pt x="328777" y="218147"/>
                </a:lnTo>
                <a:lnTo>
                  <a:pt x="335749" y="183286"/>
                </a:lnTo>
                <a:close/>
              </a:path>
              <a:path w="1449070" h="351789">
                <a:moveTo>
                  <a:pt x="379717" y="309613"/>
                </a:moveTo>
                <a:lnTo>
                  <a:pt x="359841" y="309638"/>
                </a:lnTo>
                <a:lnTo>
                  <a:pt x="347230" y="351116"/>
                </a:lnTo>
                <a:lnTo>
                  <a:pt x="367055" y="351104"/>
                </a:lnTo>
                <a:lnTo>
                  <a:pt x="379717" y="309613"/>
                </a:lnTo>
                <a:close/>
              </a:path>
              <a:path w="1449070" h="351789">
                <a:moveTo>
                  <a:pt x="491655" y="309626"/>
                </a:moveTo>
                <a:lnTo>
                  <a:pt x="474395" y="309651"/>
                </a:lnTo>
                <a:lnTo>
                  <a:pt x="465975" y="337312"/>
                </a:lnTo>
                <a:lnTo>
                  <a:pt x="465772" y="337312"/>
                </a:lnTo>
                <a:lnTo>
                  <a:pt x="458317" y="309651"/>
                </a:lnTo>
                <a:lnTo>
                  <a:pt x="429234" y="309676"/>
                </a:lnTo>
                <a:lnTo>
                  <a:pt x="416775" y="351066"/>
                </a:lnTo>
                <a:lnTo>
                  <a:pt x="434047" y="351053"/>
                </a:lnTo>
                <a:lnTo>
                  <a:pt x="442874" y="321551"/>
                </a:lnTo>
                <a:lnTo>
                  <a:pt x="443001" y="321551"/>
                </a:lnTo>
                <a:lnTo>
                  <a:pt x="451065" y="351116"/>
                </a:lnTo>
                <a:lnTo>
                  <a:pt x="478891" y="351015"/>
                </a:lnTo>
                <a:lnTo>
                  <a:pt x="491655" y="309626"/>
                </a:lnTo>
                <a:close/>
              </a:path>
              <a:path w="1449070" h="351789">
                <a:moveTo>
                  <a:pt x="591489" y="53086"/>
                </a:moveTo>
                <a:lnTo>
                  <a:pt x="426085" y="53086"/>
                </a:lnTo>
                <a:lnTo>
                  <a:pt x="361467" y="283730"/>
                </a:lnTo>
                <a:lnTo>
                  <a:pt x="442163" y="283730"/>
                </a:lnTo>
                <a:lnTo>
                  <a:pt x="466280" y="197459"/>
                </a:lnTo>
                <a:lnTo>
                  <a:pt x="550672" y="197459"/>
                </a:lnTo>
                <a:lnTo>
                  <a:pt x="564908" y="147078"/>
                </a:lnTo>
                <a:lnTo>
                  <a:pt x="480504" y="147078"/>
                </a:lnTo>
                <a:lnTo>
                  <a:pt x="491324" y="107810"/>
                </a:lnTo>
                <a:lnTo>
                  <a:pt x="575729" y="107810"/>
                </a:lnTo>
                <a:lnTo>
                  <a:pt x="591489" y="53086"/>
                </a:lnTo>
                <a:close/>
              </a:path>
              <a:path w="1449070" h="351789">
                <a:moveTo>
                  <a:pt x="595350" y="309638"/>
                </a:moveTo>
                <a:lnTo>
                  <a:pt x="575094" y="309651"/>
                </a:lnTo>
                <a:lnTo>
                  <a:pt x="555078" y="335749"/>
                </a:lnTo>
                <a:lnTo>
                  <a:pt x="551243" y="309676"/>
                </a:lnTo>
                <a:lnTo>
                  <a:pt x="529348" y="309689"/>
                </a:lnTo>
                <a:lnTo>
                  <a:pt x="537641" y="351066"/>
                </a:lnTo>
                <a:lnTo>
                  <a:pt x="561949" y="351040"/>
                </a:lnTo>
                <a:lnTo>
                  <a:pt x="595350" y="309638"/>
                </a:lnTo>
                <a:close/>
              </a:path>
              <a:path w="1449070" h="351789">
                <a:moveTo>
                  <a:pt x="676186" y="115239"/>
                </a:moveTo>
                <a:lnTo>
                  <a:pt x="596430" y="115239"/>
                </a:lnTo>
                <a:lnTo>
                  <a:pt x="549122" y="283743"/>
                </a:lnTo>
                <a:lnTo>
                  <a:pt x="628891" y="283743"/>
                </a:lnTo>
                <a:lnTo>
                  <a:pt x="676186" y="115239"/>
                </a:lnTo>
                <a:close/>
              </a:path>
              <a:path w="1449070" h="351789">
                <a:moveTo>
                  <a:pt x="678700" y="309664"/>
                </a:moveTo>
                <a:lnTo>
                  <a:pt x="633476" y="309702"/>
                </a:lnTo>
                <a:lnTo>
                  <a:pt x="620826" y="351193"/>
                </a:lnTo>
                <a:lnTo>
                  <a:pt x="666305" y="351155"/>
                </a:lnTo>
                <a:lnTo>
                  <a:pt x="668947" y="342760"/>
                </a:lnTo>
                <a:lnTo>
                  <a:pt x="642683" y="342785"/>
                </a:lnTo>
                <a:lnTo>
                  <a:pt x="645198" y="334568"/>
                </a:lnTo>
                <a:lnTo>
                  <a:pt x="669569" y="334556"/>
                </a:lnTo>
                <a:lnTo>
                  <a:pt x="672007" y="326567"/>
                </a:lnTo>
                <a:lnTo>
                  <a:pt x="647636" y="326580"/>
                </a:lnTo>
                <a:lnTo>
                  <a:pt x="650151" y="318084"/>
                </a:lnTo>
                <a:lnTo>
                  <a:pt x="676160" y="318058"/>
                </a:lnTo>
                <a:lnTo>
                  <a:pt x="678700" y="309664"/>
                </a:lnTo>
                <a:close/>
              </a:path>
              <a:path w="1449070" h="351789">
                <a:moveTo>
                  <a:pt x="693508" y="53086"/>
                </a:moveTo>
                <a:lnTo>
                  <a:pt x="613740" y="53086"/>
                </a:lnTo>
                <a:lnTo>
                  <a:pt x="600760" y="99161"/>
                </a:lnTo>
                <a:lnTo>
                  <a:pt x="680516" y="99161"/>
                </a:lnTo>
                <a:lnTo>
                  <a:pt x="693508" y="53086"/>
                </a:lnTo>
                <a:close/>
              </a:path>
              <a:path w="1449070" h="351789">
                <a:moveTo>
                  <a:pt x="866140" y="309714"/>
                </a:moveTo>
                <a:lnTo>
                  <a:pt x="815301" y="309765"/>
                </a:lnTo>
                <a:lnTo>
                  <a:pt x="812241" y="319824"/>
                </a:lnTo>
                <a:lnTo>
                  <a:pt x="827722" y="319811"/>
                </a:lnTo>
                <a:lnTo>
                  <a:pt x="818235" y="351028"/>
                </a:lnTo>
                <a:lnTo>
                  <a:pt x="838098" y="351002"/>
                </a:lnTo>
                <a:lnTo>
                  <a:pt x="847585" y="319798"/>
                </a:lnTo>
                <a:lnTo>
                  <a:pt x="863079" y="319773"/>
                </a:lnTo>
                <a:lnTo>
                  <a:pt x="866140" y="309714"/>
                </a:lnTo>
                <a:close/>
              </a:path>
              <a:path w="1449070" h="351789">
                <a:moveTo>
                  <a:pt x="900430" y="53086"/>
                </a:moveTo>
                <a:lnTo>
                  <a:pt x="820674" y="53086"/>
                </a:lnTo>
                <a:lnTo>
                  <a:pt x="798410" y="134391"/>
                </a:lnTo>
                <a:lnTo>
                  <a:pt x="791692" y="125704"/>
                </a:lnTo>
                <a:lnTo>
                  <a:pt x="788517" y="123494"/>
                </a:lnTo>
                <a:lnTo>
                  <a:pt x="788517" y="172110"/>
                </a:lnTo>
                <a:lnTo>
                  <a:pt x="772439" y="227457"/>
                </a:lnTo>
                <a:lnTo>
                  <a:pt x="769035" y="229616"/>
                </a:lnTo>
                <a:lnTo>
                  <a:pt x="765022" y="231470"/>
                </a:lnTo>
                <a:lnTo>
                  <a:pt x="751103" y="231470"/>
                </a:lnTo>
                <a:lnTo>
                  <a:pt x="746467" y="225907"/>
                </a:lnTo>
                <a:lnTo>
                  <a:pt x="746467" y="219405"/>
                </a:lnTo>
                <a:lnTo>
                  <a:pt x="757605" y="177368"/>
                </a:lnTo>
                <a:lnTo>
                  <a:pt x="768731" y="165303"/>
                </a:lnTo>
                <a:lnTo>
                  <a:pt x="780783" y="165303"/>
                </a:lnTo>
                <a:lnTo>
                  <a:pt x="785736" y="168097"/>
                </a:lnTo>
                <a:lnTo>
                  <a:pt x="788517" y="172110"/>
                </a:lnTo>
                <a:lnTo>
                  <a:pt x="788517" y="123494"/>
                </a:lnTo>
                <a:lnTo>
                  <a:pt x="781558" y="118630"/>
                </a:lnTo>
                <a:lnTo>
                  <a:pt x="768413" y="113880"/>
                </a:lnTo>
                <a:lnTo>
                  <a:pt x="752652" y="112141"/>
                </a:lnTo>
                <a:lnTo>
                  <a:pt x="733793" y="114338"/>
                </a:lnTo>
                <a:lnTo>
                  <a:pt x="691756" y="146456"/>
                </a:lnTo>
                <a:lnTo>
                  <a:pt x="671156" y="198247"/>
                </a:lnTo>
                <a:lnTo>
                  <a:pt x="663308" y="249097"/>
                </a:lnTo>
                <a:lnTo>
                  <a:pt x="666280" y="266230"/>
                </a:lnTo>
                <a:lnTo>
                  <a:pt x="674751" y="278282"/>
                </a:lnTo>
                <a:lnTo>
                  <a:pt x="688086" y="285407"/>
                </a:lnTo>
                <a:lnTo>
                  <a:pt x="705662" y="287743"/>
                </a:lnTo>
                <a:lnTo>
                  <a:pt x="723252" y="286042"/>
                </a:lnTo>
                <a:lnTo>
                  <a:pt x="738124" y="281292"/>
                </a:lnTo>
                <a:lnTo>
                  <a:pt x="751128" y="274053"/>
                </a:lnTo>
                <a:lnTo>
                  <a:pt x="763155" y="264871"/>
                </a:lnTo>
                <a:lnTo>
                  <a:pt x="757605" y="283730"/>
                </a:lnTo>
                <a:lnTo>
                  <a:pt x="835825" y="283730"/>
                </a:lnTo>
                <a:lnTo>
                  <a:pt x="841108" y="264871"/>
                </a:lnTo>
                <a:lnTo>
                  <a:pt x="850468" y="231470"/>
                </a:lnTo>
                <a:lnTo>
                  <a:pt x="868997" y="165303"/>
                </a:lnTo>
                <a:lnTo>
                  <a:pt x="877658" y="134391"/>
                </a:lnTo>
                <a:lnTo>
                  <a:pt x="900430" y="53086"/>
                </a:lnTo>
                <a:close/>
              </a:path>
              <a:path w="1449070" h="351789">
                <a:moveTo>
                  <a:pt x="987196" y="309587"/>
                </a:moveTo>
                <a:lnTo>
                  <a:pt x="956945" y="309613"/>
                </a:lnTo>
                <a:lnTo>
                  <a:pt x="938987" y="337312"/>
                </a:lnTo>
                <a:lnTo>
                  <a:pt x="938847" y="337312"/>
                </a:lnTo>
                <a:lnTo>
                  <a:pt x="937412" y="309626"/>
                </a:lnTo>
                <a:lnTo>
                  <a:pt x="907275" y="309651"/>
                </a:lnTo>
                <a:lnTo>
                  <a:pt x="894727" y="351040"/>
                </a:lnTo>
                <a:lnTo>
                  <a:pt x="911580" y="351028"/>
                </a:lnTo>
                <a:lnTo>
                  <a:pt x="921016" y="319874"/>
                </a:lnTo>
                <a:lnTo>
                  <a:pt x="921219" y="319874"/>
                </a:lnTo>
                <a:lnTo>
                  <a:pt x="923937" y="351116"/>
                </a:lnTo>
                <a:lnTo>
                  <a:pt x="943140" y="351104"/>
                </a:lnTo>
                <a:lnTo>
                  <a:pt x="965517" y="319836"/>
                </a:lnTo>
                <a:lnTo>
                  <a:pt x="965657" y="319836"/>
                </a:lnTo>
                <a:lnTo>
                  <a:pt x="956221" y="351091"/>
                </a:lnTo>
                <a:lnTo>
                  <a:pt x="974648" y="351066"/>
                </a:lnTo>
                <a:lnTo>
                  <a:pt x="987196" y="309587"/>
                </a:lnTo>
                <a:close/>
              </a:path>
              <a:path w="1449070" h="351789">
                <a:moveTo>
                  <a:pt x="1069708" y="163449"/>
                </a:moveTo>
                <a:lnTo>
                  <a:pt x="1047445" y="121577"/>
                </a:lnTo>
                <a:lnTo>
                  <a:pt x="995184" y="111696"/>
                </a:lnTo>
                <a:lnTo>
                  <a:pt x="995184" y="156349"/>
                </a:lnTo>
                <a:lnTo>
                  <a:pt x="995184" y="168706"/>
                </a:lnTo>
                <a:lnTo>
                  <a:pt x="993965" y="173964"/>
                </a:lnTo>
                <a:lnTo>
                  <a:pt x="993025" y="177368"/>
                </a:lnTo>
                <a:lnTo>
                  <a:pt x="960259" y="177368"/>
                </a:lnTo>
                <a:lnTo>
                  <a:pt x="963980" y="166484"/>
                </a:lnTo>
                <a:lnTo>
                  <a:pt x="968679" y="159092"/>
                </a:lnTo>
                <a:lnTo>
                  <a:pt x="974432" y="154901"/>
                </a:lnTo>
                <a:lnTo>
                  <a:pt x="981278" y="153568"/>
                </a:lnTo>
                <a:lnTo>
                  <a:pt x="989622" y="153568"/>
                </a:lnTo>
                <a:lnTo>
                  <a:pt x="995184" y="156349"/>
                </a:lnTo>
                <a:lnTo>
                  <a:pt x="995184" y="111696"/>
                </a:lnTo>
                <a:lnTo>
                  <a:pt x="939965" y="119443"/>
                </a:lnTo>
                <a:lnTo>
                  <a:pt x="900899" y="147383"/>
                </a:lnTo>
                <a:lnTo>
                  <a:pt x="879957" y="190436"/>
                </a:lnTo>
                <a:lnTo>
                  <a:pt x="871537" y="235800"/>
                </a:lnTo>
                <a:lnTo>
                  <a:pt x="878014" y="263144"/>
                </a:lnTo>
                <a:lnTo>
                  <a:pt x="895832" y="278968"/>
                </a:lnTo>
                <a:lnTo>
                  <a:pt x="922528" y="286270"/>
                </a:lnTo>
                <a:lnTo>
                  <a:pt x="955624" y="288036"/>
                </a:lnTo>
                <a:lnTo>
                  <a:pt x="984859" y="284734"/>
                </a:lnTo>
                <a:lnTo>
                  <a:pt x="1015873" y="273862"/>
                </a:lnTo>
                <a:lnTo>
                  <a:pt x="1042174" y="254012"/>
                </a:lnTo>
                <a:lnTo>
                  <a:pt x="1046962" y="244449"/>
                </a:lnTo>
                <a:lnTo>
                  <a:pt x="1057325" y="223735"/>
                </a:lnTo>
                <a:lnTo>
                  <a:pt x="979119" y="223735"/>
                </a:lnTo>
                <a:lnTo>
                  <a:pt x="975487" y="233883"/>
                </a:lnTo>
                <a:lnTo>
                  <a:pt x="971181" y="240245"/>
                </a:lnTo>
                <a:lnTo>
                  <a:pt x="965682" y="243522"/>
                </a:lnTo>
                <a:lnTo>
                  <a:pt x="958405" y="244449"/>
                </a:lnTo>
                <a:lnTo>
                  <a:pt x="947267" y="244449"/>
                </a:lnTo>
                <a:lnTo>
                  <a:pt x="946658" y="235800"/>
                </a:lnTo>
                <a:lnTo>
                  <a:pt x="946658" y="225285"/>
                </a:lnTo>
                <a:lnTo>
                  <a:pt x="948817" y="219100"/>
                </a:lnTo>
                <a:lnTo>
                  <a:pt x="950988" y="210134"/>
                </a:lnTo>
                <a:lnTo>
                  <a:pt x="1061046" y="210134"/>
                </a:lnTo>
                <a:lnTo>
                  <a:pt x="1064221" y="198412"/>
                </a:lnTo>
                <a:lnTo>
                  <a:pt x="1067003" y="185407"/>
                </a:lnTo>
                <a:lnTo>
                  <a:pt x="1068273" y="177368"/>
                </a:lnTo>
                <a:lnTo>
                  <a:pt x="1068959" y="173101"/>
                </a:lnTo>
                <a:lnTo>
                  <a:pt x="1069708" y="163449"/>
                </a:lnTo>
                <a:close/>
              </a:path>
              <a:path w="1449070" h="351789">
                <a:moveTo>
                  <a:pt x="1176159" y="309626"/>
                </a:moveTo>
                <a:lnTo>
                  <a:pt x="1158925" y="309638"/>
                </a:lnTo>
                <a:lnTo>
                  <a:pt x="1150505" y="337312"/>
                </a:lnTo>
                <a:lnTo>
                  <a:pt x="1150315" y="337312"/>
                </a:lnTo>
                <a:lnTo>
                  <a:pt x="1142822" y="309651"/>
                </a:lnTo>
                <a:lnTo>
                  <a:pt x="1113764" y="309676"/>
                </a:lnTo>
                <a:lnTo>
                  <a:pt x="1101102" y="351066"/>
                </a:lnTo>
                <a:lnTo>
                  <a:pt x="1118374" y="351053"/>
                </a:lnTo>
                <a:lnTo>
                  <a:pt x="1127404" y="321551"/>
                </a:lnTo>
                <a:lnTo>
                  <a:pt x="1127531" y="321551"/>
                </a:lnTo>
                <a:lnTo>
                  <a:pt x="1135354" y="351040"/>
                </a:lnTo>
                <a:lnTo>
                  <a:pt x="1163535" y="351116"/>
                </a:lnTo>
                <a:lnTo>
                  <a:pt x="1176159" y="309626"/>
                </a:lnTo>
                <a:close/>
              </a:path>
              <a:path w="1449070" h="351789">
                <a:moveTo>
                  <a:pt x="1205826" y="53086"/>
                </a:moveTo>
                <a:lnTo>
                  <a:pt x="1126058" y="53086"/>
                </a:lnTo>
                <a:lnTo>
                  <a:pt x="1061440" y="283730"/>
                </a:lnTo>
                <a:lnTo>
                  <a:pt x="1141209" y="283730"/>
                </a:lnTo>
                <a:lnTo>
                  <a:pt x="1205826" y="53086"/>
                </a:lnTo>
                <a:close/>
              </a:path>
              <a:path w="1449070" h="351789">
                <a:moveTo>
                  <a:pt x="1262240" y="309651"/>
                </a:moveTo>
                <a:lnTo>
                  <a:pt x="1211402" y="309689"/>
                </a:lnTo>
                <a:lnTo>
                  <a:pt x="1208341" y="319760"/>
                </a:lnTo>
                <a:lnTo>
                  <a:pt x="1223835" y="319747"/>
                </a:lnTo>
                <a:lnTo>
                  <a:pt x="1214323" y="351066"/>
                </a:lnTo>
                <a:lnTo>
                  <a:pt x="1234211" y="351040"/>
                </a:lnTo>
                <a:lnTo>
                  <a:pt x="1243698" y="319735"/>
                </a:lnTo>
                <a:lnTo>
                  <a:pt x="1259192" y="319722"/>
                </a:lnTo>
                <a:lnTo>
                  <a:pt x="1262240" y="309651"/>
                </a:lnTo>
                <a:close/>
              </a:path>
              <a:path w="1449070" h="351789">
                <a:moveTo>
                  <a:pt x="1293888" y="115239"/>
                </a:moveTo>
                <a:lnTo>
                  <a:pt x="1214120" y="115239"/>
                </a:lnTo>
                <a:lnTo>
                  <a:pt x="1166812" y="283743"/>
                </a:lnTo>
                <a:lnTo>
                  <a:pt x="1246593" y="283743"/>
                </a:lnTo>
                <a:lnTo>
                  <a:pt x="1293888" y="115239"/>
                </a:lnTo>
                <a:close/>
              </a:path>
              <a:path w="1449070" h="351789">
                <a:moveTo>
                  <a:pt x="1311198" y="53086"/>
                </a:moveTo>
                <a:lnTo>
                  <a:pt x="1231430" y="53086"/>
                </a:lnTo>
                <a:lnTo>
                  <a:pt x="1218450" y="99161"/>
                </a:lnTo>
                <a:lnTo>
                  <a:pt x="1298219" y="99161"/>
                </a:lnTo>
                <a:lnTo>
                  <a:pt x="1311198" y="53086"/>
                </a:lnTo>
                <a:close/>
              </a:path>
              <a:path w="1449070" h="351789">
                <a:moveTo>
                  <a:pt x="1448562" y="153250"/>
                </a:moveTo>
                <a:lnTo>
                  <a:pt x="1441615" y="115227"/>
                </a:lnTo>
                <a:lnTo>
                  <a:pt x="1398333" y="115227"/>
                </a:lnTo>
                <a:lnTo>
                  <a:pt x="1408849" y="77812"/>
                </a:lnTo>
                <a:lnTo>
                  <a:pt x="1329080" y="77812"/>
                </a:lnTo>
                <a:lnTo>
                  <a:pt x="1283322" y="240131"/>
                </a:lnTo>
                <a:lnTo>
                  <a:pt x="1282395" y="247865"/>
                </a:lnTo>
                <a:lnTo>
                  <a:pt x="1282395" y="254965"/>
                </a:lnTo>
                <a:lnTo>
                  <a:pt x="1284160" y="266776"/>
                </a:lnTo>
                <a:lnTo>
                  <a:pt x="1289812" y="275844"/>
                </a:lnTo>
                <a:lnTo>
                  <a:pt x="1299870" y="281673"/>
                </a:lnTo>
                <a:lnTo>
                  <a:pt x="1314856" y="283730"/>
                </a:lnTo>
                <a:lnTo>
                  <a:pt x="1385963" y="283730"/>
                </a:lnTo>
                <a:lnTo>
                  <a:pt x="1397711" y="242303"/>
                </a:lnTo>
                <a:lnTo>
                  <a:pt x="1369885" y="242303"/>
                </a:lnTo>
                <a:lnTo>
                  <a:pt x="1366786" y="239814"/>
                </a:lnTo>
                <a:lnTo>
                  <a:pt x="1366786" y="228384"/>
                </a:lnTo>
                <a:lnTo>
                  <a:pt x="1368031" y="222199"/>
                </a:lnTo>
                <a:lnTo>
                  <a:pt x="1369580" y="217258"/>
                </a:lnTo>
                <a:lnTo>
                  <a:pt x="1387513" y="153250"/>
                </a:lnTo>
                <a:lnTo>
                  <a:pt x="1448562" y="153250"/>
                </a:lnTo>
                <a:close/>
              </a:path>
            </a:pathLst>
          </a:custGeom>
          <a:solidFill>
            <a:srgbClr val="231F2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3" name="object 3"/>
          <p:cNvSpPr/>
          <p:nvPr/>
        </p:nvSpPr>
        <p:spPr>
          <a:xfrm>
            <a:off x="2002219" y="1496095"/>
            <a:ext cx="43815" cy="43815"/>
          </a:xfrm>
          <a:custGeom>
            <a:avLst/>
            <a:gdLst/>
            <a:ahLst/>
            <a:cxnLst/>
            <a:rect l="l" t="t" r="r" b="b"/>
            <a:pathLst>
              <a:path w="43814" h="43814">
                <a:moveTo>
                  <a:pt x="30848" y="32816"/>
                </a:moveTo>
                <a:lnTo>
                  <a:pt x="25196" y="23660"/>
                </a:lnTo>
                <a:lnTo>
                  <a:pt x="25006" y="23355"/>
                </a:lnTo>
                <a:lnTo>
                  <a:pt x="28067" y="22974"/>
                </a:lnTo>
                <a:lnTo>
                  <a:pt x="30378" y="21082"/>
                </a:lnTo>
                <a:lnTo>
                  <a:pt x="30378" y="20193"/>
                </a:lnTo>
                <a:lnTo>
                  <a:pt x="30378" y="13881"/>
                </a:lnTo>
                <a:lnTo>
                  <a:pt x="30378" y="12877"/>
                </a:lnTo>
                <a:lnTo>
                  <a:pt x="27851" y="10464"/>
                </a:lnTo>
                <a:lnTo>
                  <a:pt x="26263" y="10464"/>
                </a:lnTo>
                <a:lnTo>
                  <a:pt x="26263" y="14033"/>
                </a:lnTo>
                <a:lnTo>
                  <a:pt x="26263" y="20040"/>
                </a:lnTo>
                <a:lnTo>
                  <a:pt x="23482" y="20193"/>
                </a:lnTo>
                <a:lnTo>
                  <a:pt x="17957" y="20193"/>
                </a:lnTo>
                <a:lnTo>
                  <a:pt x="17957" y="13931"/>
                </a:lnTo>
                <a:lnTo>
                  <a:pt x="20955" y="13931"/>
                </a:lnTo>
                <a:lnTo>
                  <a:pt x="23482" y="13881"/>
                </a:lnTo>
                <a:lnTo>
                  <a:pt x="26263" y="14033"/>
                </a:lnTo>
                <a:lnTo>
                  <a:pt x="26263" y="10464"/>
                </a:lnTo>
                <a:lnTo>
                  <a:pt x="14058" y="10464"/>
                </a:lnTo>
                <a:lnTo>
                  <a:pt x="14058" y="32816"/>
                </a:lnTo>
                <a:lnTo>
                  <a:pt x="17957" y="32816"/>
                </a:lnTo>
                <a:lnTo>
                  <a:pt x="17957" y="23660"/>
                </a:lnTo>
                <a:lnTo>
                  <a:pt x="20955" y="23660"/>
                </a:lnTo>
                <a:lnTo>
                  <a:pt x="26530" y="32816"/>
                </a:lnTo>
                <a:lnTo>
                  <a:pt x="30848" y="32816"/>
                </a:lnTo>
                <a:close/>
              </a:path>
              <a:path w="43814" h="43814">
                <a:moveTo>
                  <a:pt x="43370" y="21691"/>
                </a:moveTo>
                <a:lnTo>
                  <a:pt x="41656" y="13246"/>
                </a:lnTo>
                <a:lnTo>
                  <a:pt x="39522" y="10096"/>
                </a:lnTo>
                <a:lnTo>
                  <a:pt x="39522" y="11836"/>
                </a:lnTo>
                <a:lnTo>
                  <a:pt x="39522" y="31534"/>
                </a:lnTo>
                <a:lnTo>
                  <a:pt x="31534" y="39522"/>
                </a:lnTo>
                <a:lnTo>
                  <a:pt x="11823" y="39522"/>
                </a:lnTo>
                <a:lnTo>
                  <a:pt x="3835" y="31534"/>
                </a:lnTo>
                <a:lnTo>
                  <a:pt x="3835" y="11836"/>
                </a:lnTo>
                <a:lnTo>
                  <a:pt x="11823" y="3848"/>
                </a:lnTo>
                <a:lnTo>
                  <a:pt x="31534" y="3848"/>
                </a:lnTo>
                <a:lnTo>
                  <a:pt x="39522" y="11836"/>
                </a:lnTo>
                <a:lnTo>
                  <a:pt x="39522" y="10096"/>
                </a:lnTo>
                <a:lnTo>
                  <a:pt x="36995" y="6350"/>
                </a:lnTo>
                <a:lnTo>
                  <a:pt x="33274" y="3848"/>
                </a:lnTo>
                <a:lnTo>
                  <a:pt x="30099" y="1701"/>
                </a:lnTo>
                <a:lnTo>
                  <a:pt x="21678" y="0"/>
                </a:lnTo>
                <a:lnTo>
                  <a:pt x="13246" y="1701"/>
                </a:lnTo>
                <a:lnTo>
                  <a:pt x="6350" y="6350"/>
                </a:lnTo>
                <a:lnTo>
                  <a:pt x="1701" y="13246"/>
                </a:lnTo>
                <a:lnTo>
                  <a:pt x="0" y="21691"/>
                </a:lnTo>
                <a:lnTo>
                  <a:pt x="1701" y="30111"/>
                </a:lnTo>
                <a:lnTo>
                  <a:pt x="6350" y="37007"/>
                </a:lnTo>
                <a:lnTo>
                  <a:pt x="13246" y="41656"/>
                </a:lnTo>
                <a:lnTo>
                  <a:pt x="21678" y="43370"/>
                </a:lnTo>
                <a:lnTo>
                  <a:pt x="30099" y="41656"/>
                </a:lnTo>
                <a:lnTo>
                  <a:pt x="33274" y="39522"/>
                </a:lnTo>
                <a:lnTo>
                  <a:pt x="36995" y="37007"/>
                </a:lnTo>
                <a:lnTo>
                  <a:pt x="41656" y="30111"/>
                </a:lnTo>
                <a:lnTo>
                  <a:pt x="43370" y="21691"/>
                </a:lnTo>
                <a:close/>
              </a:path>
            </a:pathLst>
          </a:custGeom>
          <a:solidFill>
            <a:srgbClr val="231F2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 name="object 4"/>
          <p:cNvSpPr/>
          <p:nvPr/>
        </p:nvSpPr>
        <p:spPr>
          <a:xfrm>
            <a:off x="1166470" y="1555453"/>
            <a:ext cx="61594" cy="43815"/>
          </a:xfrm>
          <a:custGeom>
            <a:avLst/>
            <a:gdLst/>
            <a:ahLst/>
            <a:cxnLst/>
            <a:rect l="l" t="t" r="r" b="b"/>
            <a:pathLst>
              <a:path w="61594" h="43814">
                <a:moveTo>
                  <a:pt x="38685" y="0"/>
                </a:moveTo>
                <a:lnTo>
                  <a:pt x="5538" y="18364"/>
                </a:lnTo>
                <a:lnTo>
                  <a:pt x="7482" y="20307"/>
                </a:lnTo>
                <a:lnTo>
                  <a:pt x="13754" y="23454"/>
                </a:lnTo>
                <a:lnTo>
                  <a:pt x="22950" y="25842"/>
                </a:lnTo>
                <a:lnTo>
                  <a:pt x="31585" y="27810"/>
                </a:lnTo>
                <a:lnTo>
                  <a:pt x="36171" y="29692"/>
                </a:lnTo>
                <a:lnTo>
                  <a:pt x="36539" y="30213"/>
                </a:lnTo>
                <a:lnTo>
                  <a:pt x="36679" y="30848"/>
                </a:lnTo>
                <a:lnTo>
                  <a:pt x="35460" y="34925"/>
                </a:lnTo>
                <a:lnTo>
                  <a:pt x="30735" y="35763"/>
                </a:lnTo>
                <a:lnTo>
                  <a:pt x="24004" y="35775"/>
                </a:lnTo>
                <a:lnTo>
                  <a:pt x="20601" y="35217"/>
                </a:lnTo>
                <a:lnTo>
                  <a:pt x="18696" y="33045"/>
                </a:lnTo>
                <a:lnTo>
                  <a:pt x="18696" y="31381"/>
                </a:lnTo>
                <a:lnTo>
                  <a:pt x="19229" y="30314"/>
                </a:lnTo>
                <a:lnTo>
                  <a:pt x="789" y="30340"/>
                </a:lnTo>
                <a:lnTo>
                  <a:pt x="0" y="35100"/>
                </a:lnTo>
                <a:lnTo>
                  <a:pt x="1981" y="39306"/>
                </a:lnTo>
                <a:lnTo>
                  <a:pt x="9113" y="42302"/>
                </a:lnTo>
                <a:lnTo>
                  <a:pt x="23776" y="43434"/>
                </a:lnTo>
                <a:lnTo>
                  <a:pt x="37777" y="42469"/>
                </a:lnTo>
                <a:lnTo>
                  <a:pt x="47815" y="39760"/>
                </a:lnTo>
                <a:lnTo>
                  <a:pt x="54288" y="35522"/>
                </a:lnTo>
                <a:lnTo>
                  <a:pt x="57596" y="29972"/>
                </a:lnTo>
                <a:lnTo>
                  <a:pt x="58815" y="25971"/>
                </a:lnTo>
                <a:lnTo>
                  <a:pt x="57608" y="23749"/>
                </a:lnTo>
                <a:lnTo>
                  <a:pt x="56199" y="22326"/>
                </a:lnTo>
                <a:lnTo>
                  <a:pt x="50080" y="19161"/>
                </a:lnTo>
                <a:lnTo>
                  <a:pt x="41102" y="16797"/>
                </a:lnTo>
                <a:lnTo>
                  <a:pt x="32585" y="14873"/>
                </a:lnTo>
                <a:lnTo>
                  <a:pt x="27852" y="13030"/>
                </a:lnTo>
                <a:lnTo>
                  <a:pt x="27408" y="12560"/>
                </a:lnTo>
                <a:lnTo>
                  <a:pt x="27395" y="11772"/>
                </a:lnTo>
                <a:lnTo>
                  <a:pt x="28221" y="9029"/>
                </a:lnTo>
                <a:lnTo>
                  <a:pt x="30862" y="7645"/>
                </a:lnTo>
                <a:lnTo>
                  <a:pt x="37517" y="7645"/>
                </a:lnTo>
                <a:lnTo>
                  <a:pt x="41327" y="7924"/>
                </a:lnTo>
                <a:lnTo>
                  <a:pt x="43588" y="9626"/>
                </a:lnTo>
                <a:lnTo>
                  <a:pt x="43956" y="10909"/>
                </a:lnTo>
                <a:lnTo>
                  <a:pt x="43550" y="12153"/>
                </a:lnTo>
                <a:lnTo>
                  <a:pt x="61152" y="12153"/>
                </a:lnTo>
                <a:lnTo>
                  <a:pt x="61315" y="7127"/>
                </a:lnTo>
                <a:lnTo>
                  <a:pt x="58153" y="3290"/>
                </a:lnTo>
                <a:lnTo>
                  <a:pt x="50874" y="847"/>
                </a:lnTo>
                <a:lnTo>
                  <a:pt x="38685" y="0"/>
                </a:lnTo>
                <a:close/>
              </a:path>
            </a:pathLst>
          </a:custGeom>
          <a:solidFill>
            <a:srgbClr val="231F2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5" name="object 5"/>
          <p:cNvSpPr/>
          <p:nvPr/>
        </p:nvSpPr>
        <p:spPr>
          <a:xfrm>
            <a:off x="1469693" y="1555920"/>
            <a:ext cx="58419" cy="41910"/>
          </a:xfrm>
          <a:custGeom>
            <a:avLst/>
            <a:gdLst/>
            <a:ahLst/>
            <a:cxnLst/>
            <a:rect l="l" t="t" r="r" b="b"/>
            <a:pathLst>
              <a:path w="58419" h="41910">
                <a:moveTo>
                  <a:pt x="57873" y="0"/>
                </a:moveTo>
                <a:lnTo>
                  <a:pt x="12649" y="38"/>
                </a:lnTo>
                <a:lnTo>
                  <a:pt x="0" y="41528"/>
                </a:lnTo>
                <a:lnTo>
                  <a:pt x="45478" y="41490"/>
                </a:lnTo>
                <a:lnTo>
                  <a:pt x="48132" y="33096"/>
                </a:lnTo>
                <a:lnTo>
                  <a:pt x="21856" y="33121"/>
                </a:lnTo>
                <a:lnTo>
                  <a:pt x="24371" y="24904"/>
                </a:lnTo>
                <a:lnTo>
                  <a:pt x="48742" y="24891"/>
                </a:lnTo>
                <a:lnTo>
                  <a:pt x="51180" y="16903"/>
                </a:lnTo>
                <a:lnTo>
                  <a:pt x="26809" y="16916"/>
                </a:lnTo>
                <a:lnTo>
                  <a:pt x="29324" y="8420"/>
                </a:lnTo>
                <a:lnTo>
                  <a:pt x="55333" y="8394"/>
                </a:lnTo>
                <a:lnTo>
                  <a:pt x="57873" y="0"/>
                </a:lnTo>
                <a:close/>
              </a:path>
            </a:pathLst>
          </a:custGeom>
          <a:solidFill>
            <a:srgbClr val="231F2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6" name="object 6"/>
          <p:cNvSpPr/>
          <p:nvPr/>
        </p:nvSpPr>
        <p:spPr>
          <a:xfrm>
            <a:off x="1740636" y="1361474"/>
            <a:ext cx="345440" cy="237490"/>
          </a:xfrm>
          <a:custGeom>
            <a:avLst/>
            <a:gdLst/>
            <a:ahLst/>
            <a:cxnLst/>
            <a:rect l="l" t="t" r="r" b="b"/>
            <a:pathLst>
              <a:path w="345439" h="237489">
                <a:moveTo>
                  <a:pt x="61315" y="201015"/>
                </a:moveTo>
                <a:lnTo>
                  <a:pt x="58153" y="197180"/>
                </a:lnTo>
                <a:lnTo>
                  <a:pt x="50876" y="194729"/>
                </a:lnTo>
                <a:lnTo>
                  <a:pt x="38684" y="193878"/>
                </a:lnTo>
                <a:lnTo>
                  <a:pt x="26047" y="194665"/>
                </a:lnTo>
                <a:lnTo>
                  <a:pt x="5537" y="212242"/>
                </a:lnTo>
                <a:lnTo>
                  <a:pt x="7493" y="214185"/>
                </a:lnTo>
                <a:lnTo>
                  <a:pt x="13766" y="217335"/>
                </a:lnTo>
                <a:lnTo>
                  <a:pt x="22961" y="219722"/>
                </a:lnTo>
                <a:lnTo>
                  <a:pt x="31584" y="221691"/>
                </a:lnTo>
                <a:lnTo>
                  <a:pt x="36169" y="223570"/>
                </a:lnTo>
                <a:lnTo>
                  <a:pt x="36537" y="224091"/>
                </a:lnTo>
                <a:lnTo>
                  <a:pt x="36690" y="224726"/>
                </a:lnTo>
                <a:lnTo>
                  <a:pt x="35458" y="228803"/>
                </a:lnTo>
                <a:lnTo>
                  <a:pt x="30734" y="229641"/>
                </a:lnTo>
                <a:lnTo>
                  <a:pt x="24003" y="229654"/>
                </a:lnTo>
                <a:lnTo>
                  <a:pt x="20599" y="229095"/>
                </a:lnTo>
                <a:lnTo>
                  <a:pt x="18694" y="226923"/>
                </a:lnTo>
                <a:lnTo>
                  <a:pt x="18694" y="225259"/>
                </a:lnTo>
                <a:lnTo>
                  <a:pt x="19227" y="224193"/>
                </a:lnTo>
                <a:lnTo>
                  <a:pt x="800" y="224218"/>
                </a:lnTo>
                <a:lnTo>
                  <a:pt x="0" y="228981"/>
                </a:lnTo>
                <a:lnTo>
                  <a:pt x="1981" y="233184"/>
                </a:lnTo>
                <a:lnTo>
                  <a:pt x="9118" y="236181"/>
                </a:lnTo>
                <a:lnTo>
                  <a:pt x="23774" y="237312"/>
                </a:lnTo>
                <a:lnTo>
                  <a:pt x="37782" y="236347"/>
                </a:lnTo>
                <a:lnTo>
                  <a:pt x="47815" y="233641"/>
                </a:lnTo>
                <a:lnTo>
                  <a:pt x="54292" y="229400"/>
                </a:lnTo>
                <a:lnTo>
                  <a:pt x="57594" y="223850"/>
                </a:lnTo>
                <a:lnTo>
                  <a:pt x="58813" y="219837"/>
                </a:lnTo>
                <a:lnTo>
                  <a:pt x="57607" y="217627"/>
                </a:lnTo>
                <a:lnTo>
                  <a:pt x="56197" y="216204"/>
                </a:lnTo>
                <a:lnTo>
                  <a:pt x="50088" y="213042"/>
                </a:lnTo>
                <a:lnTo>
                  <a:pt x="41109" y="210680"/>
                </a:lnTo>
                <a:lnTo>
                  <a:pt x="32588" y="208762"/>
                </a:lnTo>
                <a:lnTo>
                  <a:pt x="27851" y="206908"/>
                </a:lnTo>
                <a:lnTo>
                  <a:pt x="27419" y="206438"/>
                </a:lnTo>
                <a:lnTo>
                  <a:pt x="27393" y="205651"/>
                </a:lnTo>
                <a:lnTo>
                  <a:pt x="28232" y="202907"/>
                </a:lnTo>
                <a:lnTo>
                  <a:pt x="30861" y="201523"/>
                </a:lnTo>
                <a:lnTo>
                  <a:pt x="37515" y="201523"/>
                </a:lnTo>
                <a:lnTo>
                  <a:pt x="41325" y="201803"/>
                </a:lnTo>
                <a:lnTo>
                  <a:pt x="43586" y="203504"/>
                </a:lnTo>
                <a:lnTo>
                  <a:pt x="43954" y="204787"/>
                </a:lnTo>
                <a:lnTo>
                  <a:pt x="43548" y="206032"/>
                </a:lnTo>
                <a:lnTo>
                  <a:pt x="61150" y="206032"/>
                </a:lnTo>
                <a:lnTo>
                  <a:pt x="61315" y="201015"/>
                </a:lnTo>
                <a:close/>
              </a:path>
              <a:path w="345439" h="237489">
                <a:moveTo>
                  <a:pt x="344957" y="0"/>
                </a:moveTo>
                <a:lnTo>
                  <a:pt x="263334" y="0"/>
                </a:lnTo>
                <a:lnTo>
                  <a:pt x="220052" y="93370"/>
                </a:lnTo>
                <a:lnTo>
                  <a:pt x="221284" y="0"/>
                </a:lnTo>
                <a:lnTo>
                  <a:pt x="140601" y="0"/>
                </a:lnTo>
                <a:lnTo>
                  <a:pt x="156044" y="168503"/>
                </a:lnTo>
                <a:lnTo>
                  <a:pt x="154076" y="178371"/>
                </a:lnTo>
                <a:lnTo>
                  <a:pt x="122770" y="189064"/>
                </a:lnTo>
                <a:lnTo>
                  <a:pt x="116166" y="188899"/>
                </a:lnTo>
                <a:lnTo>
                  <a:pt x="103454" y="234696"/>
                </a:lnTo>
                <a:lnTo>
                  <a:pt x="157899" y="234746"/>
                </a:lnTo>
                <a:lnTo>
                  <a:pt x="196773" y="222186"/>
                </a:lnTo>
                <a:lnTo>
                  <a:pt x="228714" y="182727"/>
                </a:lnTo>
                <a:lnTo>
                  <a:pt x="344957" y="0"/>
                </a:lnTo>
                <a:close/>
              </a:path>
            </a:pathLst>
          </a:custGeom>
          <a:solidFill>
            <a:srgbClr val="231F2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7" name="object 7"/>
          <p:cNvSpPr txBox="1"/>
          <p:nvPr/>
        </p:nvSpPr>
        <p:spPr>
          <a:xfrm>
            <a:off x="278370" y="1717115"/>
            <a:ext cx="11313795" cy="4287071"/>
          </a:xfrm>
          <a:prstGeom prst="rect">
            <a:avLst/>
          </a:prstGeom>
        </p:spPr>
        <p:txBody>
          <a:bodyPr vert="horz" wrap="square" lIns="0" tIns="49530" rIns="0" bIns="0" rtlCol="0">
            <a:spAutoFit/>
          </a:bodyPr>
          <a:lstStyle/>
          <a:p>
            <a:pPr marL="50800" marR="0" lvl="0" indent="0" algn="l" defTabSz="914400" rtl="0" eaLnBrk="1" fontAlgn="auto" latinLnBrk="0" hangingPunct="1">
              <a:lnSpc>
                <a:spcPct val="100000"/>
              </a:lnSpc>
              <a:spcBef>
                <a:spcPts val="390"/>
              </a:spcBef>
              <a:spcAft>
                <a:spcPts val="0"/>
              </a:spcAft>
              <a:buClrTx/>
              <a:buSzTx/>
              <a:buFontTx/>
              <a:buNone/>
              <a:tabLst/>
              <a:defRPr/>
            </a:pPr>
            <a:r>
              <a:rPr kumimoji="0" sz="800" i="0" u="none" strike="noStrike" kern="0" cap="none" normalizeH="0" baseline="0" noProof="0">
                <a:ln>
                  <a:noFill/>
                </a:ln>
                <a:solidFill>
                  <a:srgbClr val="231F20"/>
                </a:solidFill>
                <a:effectLst/>
                <a:uLnTx/>
                <a:uFillTx/>
                <a:ea typeface="+mn-ea"/>
                <a:cs typeface="Arial" panose="020B0604020202020204" pitchFamily="34" charset="0"/>
              </a:rPr>
              <a:t>For investment professionals.</a:t>
            </a:r>
            <a:endParaRPr kumimoji="0" sz="800" i="0" u="none" strike="noStrike" kern="0" cap="none" normalizeH="0" baseline="0" noProof="0">
              <a:ln>
                <a:noFill/>
              </a:ln>
              <a:solidFill>
                <a:sysClr val="windowText" lastClr="000000"/>
              </a:solidFill>
              <a:effectLst/>
              <a:uLnTx/>
              <a:uFillTx/>
              <a:ea typeface="+mn-ea"/>
              <a:cs typeface="Arial" panose="020B0604020202020204" pitchFamily="34" charset="0"/>
            </a:endParaRPr>
          </a:p>
          <a:p>
            <a:pPr marL="50800" marR="306705" lvl="0" indent="0" algn="l" defTabSz="914400" rtl="0" eaLnBrk="1" fontAlgn="auto" latinLnBrk="0" hangingPunct="1">
              <a:lnSpc>
                <a:spcPts val="950"/>
              </a:lnSpc>
              <a:spcBef>
                <a:spcPts val="330"/>
              </a:spcBef>
              <a:spcAft>
                <a:spcPts val="0"/>
              </a:spcAft>
              <a:buClrTx/>
              <a:buSzTx/>
              <a:buFontTx/>
              <a:buNone/>
              <a:tabLst/>
              <a:defRPr/>
            </a:pPr>
            <a:r>
              <a:rPr kumimoji="0" sz="800" b="1" i="0" u="none" strike="noStrike" kern="0" cap="none" normalizeH="0" baseline="0" noProof="0">
                <a:ln>
                  <a:noFill/>
                </a:ln>
                <a:solidFill>
                  <a:srgbClr val="231F20"/>
                </a:solidFill>
                <a:effectLst/>
                <a:uLnTx/>
                <a:uFillTx/>
                <a:ea typeface="+mn-ea"/>
                <a:cs typeface="Arial" panose="020B0604020202020204" pitchFamily="34" charset="0"/>
              </a:rPr>
              <a:t>Information provided in, and presentation of, this document are for informational and educational purposes only and are not a recommendation to take any particular action, or any action at all, nor an offer or solicitation to buy or sell any securities or services presented. It is not investment advice. Fidelity does not provide legal or tax advice.</a:t>
            </a:r>
            <a:endParaRPr kumimoji="0" sz="800" b="0" i="0" u="none" strike="noStrike" kern="0" cap="none" normalizeH="0" baseline="0" noProof="0">
              <a:ln>
                <a:noFill/>
              </a:ln>
              <a:solidFill>
                <a:sysClr val="windowText" lastClr="000000"/>
              </a:solidFill>
              <a:effectLst/>
              <a:uLnTx/>
              <a:uFillTx/>
              <a:ea typeface="+mn-ea"/>
              <a:cs typeface="Arial" panose="020B0604020202020204" pitchFamily="34" charset="0"/>
            </a:endParaRPr>
          </a:p>
          <a:p>
            <a:pPr marL="50800" marR="43180" lvl="0" indent="0" algn="l" defTabSz="914400" rtl="0" eaLnBrk="1" fontAlgn="auto" latinLnBrk="0" hangingPunct="1">
              <a:lnSpc>
                <a:spcPts val="950"/>
              </a:lnSpc>
              <a:spcBef>
                <a:spcPts val="300"/>
              </a:spcBef>
              <a:spcAft>
                <a:spcPts val="0"/>
              </a:spcAft>
              <a:buClrTx/>
              <a:buSzTx/>
              <a:buFontTx/>
              <a:buNone/>
              <a:tabLst/>
              <a:defRPr/>
            </a:pPr>
            <a:r>
              <a:rPr kumimoji="0" sz="800" b="0" i="0" u="none" strike="noStrike" kern="0" cap="none" normalizeH="0" baseline="0" noProof="0">
                <a:ln>
                  <a:noFill/>
                </a:ln>
                <a:solidFill>
                  <a:srgbClr val="231F20"/>
                </a:solidFill>
                <a:effectLst/>
                <a:uLnTx/>
                <a:uFillTx/>
                <a:ea typeface="+mn-ea"/>
                <a:cs typeface="Arial" panose="020B0604020202020204" pitchFamily="34" charset="0"/>
              </a:rPr>
              <a:t>Before making any investment decisions, you should consult with your own professional advisers and take into account all of the particular facts and circumstances of your individual situation. Fidelity and its representatives may have a conflict of interest in the products or services mentioned in these materials because they have a financial interest in them, and receive compensation, directly or indirectly, in connection with the management, distribution, and/or servicing of these products or services, including Fidelity funds, certain third-party funds and products, and certain investment services.</a:t>
            </a:r>
            <a:endParaRPr kumimoji="0" sz="800" b="0" i="0" u="none" strike="noStrike" kern="0" cap="none" normalizeH="0" baseline="0" noProof="0">
              <a:ln>
                <a:noFill/>
              </a:ln>
              <a:solidFill>
                <a:sysClr val="windowText" lastClr="000000"/>
              </a:solidFill>
              <a:effectLst/>
              <a:uLnTx/>
              <a:uFillTx/>
              <a:ea typeface="+mn-ea"/>
              <a:cs typeface="Arial" panose="020B0604020202020204" pitchFamily="34" charset="0"/>
            </a:endParaRPr>
          </a:p>
          <a:p>
            <a:pPr marL="50800" marR="0" lvl="0" indent="0" algn="l" defTabSz="914400" rtl="0" eaLnBrk="1" fontAlgn="auto" latinLnBrk="0" hangingPunct="1">
              <a:lnSpc>
                <a:spcPct val="100000"/>
              </a:lnSpc>
              <a:spcBef>
                <a:spcPts val="259"/>
              </a:spcBef>
              <a:spcAft>
                <a:spcPts val="0"/>
              </a:spcAft>
              <a:buClrTx/>
              <a:buSzTx/>
              <a:buFontTx/>
              <a:buNone/>
              <a:tabLst/>
              <a:defRPr/>
            </a:pPr>
            <a:r>
              <a:rPr kumimoji="0" sz="800" b="0" i="0" u="none" strike="noStrike" kern="0" cap="none" normalizeH="0" baseline="0" noProof="0">
                <a:ln>
                  <a:noFill/>
                </a:ln>
                <a:solidFill>
                  <a:srgbClr val="231F20"/>
                </a:solidFill>
                <a:effectLst/>
                <a:uLnTx/>
                <a:uFillTx/>
                <a:ea typeface="+mn-ea"/>
                <a:cs typeface="Arial" panose="020B0604020202020204" pitchFamily="34" charset="0"/>
              </a:rPr>
              <a:t>Not NCUA or NCUSIF insured. May lose value. No credit union guarantee.</a:t>
            </a:r>
            <a:endParaRPr kumimoji="0" sz="800" b="0" i="0" u="none" strike="noStrike" kern="0" cap="none" normalizeH="0" baseline="0" noProof="0">
              <a:ln>
                <a:noFill/>
              </a:ln>
              <a:solidFill>
                <a:sysClr val="windowText" lastClr="000000"/>
              </a:solidFill>
              <a:effectLst/>
              <a:uLnTx/>
              <a:uFillTx/>
              <a:ea typeface="+mn-ea"/>
              <a:cs typeface="Arial" panose="020B0604020202020204" pitchFamily="34" charset="0"/>
            </a:endParaRPr>
          </a:p>
          <a:p>
            <a:pPr marL="50800" marR="197485" lvl="0" indent="0" algn="l" defTabSz="914400" rtl="0" eaLnBrk="1" fontAlgn="auto" latinLnBrk="0" hangingPunct="1">
              <a:lnSpc>
                <a:spcPct val="100000"/>
              </a:lnSpc>
              <a:spcBef>
                <a:spcPts val="409"/>
              </a:spcBef>
              <a:spcAft>
                <a:spcPts val="0"/>
              </a:spcAft>
              <a:buClrTx/>
              <a:buSzTx/>
              <a:buFontTx/>
              <a:buNone/>
              <a:tabLst/>
              <a:defRPr/>
            </a:pPr>
            <a:r>
              <a:rPr kumimoji="0" lang="en-US" sz="800" b="1" i="0" u="none" strike="noStrike" kern="0" cap="none" normalizeH="0" baseline="0" noProof="0">
                <a:ln>
                  <a:noFill/>
                </a:ln>
                <a:solidFill>
                  <a:srgbClr val="231F20"/>
                </a:solidFill>
                <a:effectLst/>
                <a:uLnTx/>
                <a:uFillTx/>
                <a:ea typeface="+mn-ea"/>
                <a:cs typeface="Arial" panose="020B0604020202020204" pitchFamily="34" charset="0"/>
              </a:rPr>
              <a:t>The 2023 Fidelity Investor Insights Study </a:t>
            </a:r>
            <a:r>
              <a:rPr kumimoji="0" lang="en-US" sz="800" b="0" i="0" u="none" strike="noStrike" kern="0" cap="none" normalizeH="0" baseline="0" noProof="0">
                <a:ln>
                  <a:noFill/>
                </a:ln>
                <a:solidFill>
                  <a:srgbClr val="231F20"/>
                </a:solidFill>
                <a:effectLst/>
                <a:uLnTx/>
                <a:uFillTx/>
                <a:ea typeface="+mn-ea"/>
                <a:cs typeface="Arial" panose="020B0604020202020204" pitchFamily="34" charset="0"/>
              </a:rPr>
              <a:t>was an online, blind study conducted from November 7, 2023, through December 19, 2023. It involved a total of 2,100 online interviews, with the sample provided by </a:t>
            </a:r>
            <a:r>
              <a:rPr kumimoji="0" lang="en-US" sz="800" b="0" i="0" u="none" strike="noStrike" kern="0" cap="none" normalizeH="0" baseline="0" noProof="0" err="1">
                <a:ln>
                  <a:noFill/>
                </a:ln>
                <a:solidFill>
                  <a:srgbClr val="231F20"/>
                </a:solidFill>
                <a:effectLst/>
                <a:uLnTx/>
                <a:uFillTx/>
                <a:ea typeface="+mn-ea"/>
                <a:cs typeface="Arial" panose="020B0604020202020204" pitchFamily="34" charset="0"/>
              </a:rPr>
              <a:t>Brookmark</a:t>
            </a:r>
            <a:r>
              <a:rPr kumimoji="0" lang="en-US" sz="800" b="0" i="0" u="none" strike="noStrike" kern="0" cap="none" normalizeH="0" baseline="0" noProof="0">
                <a:ln>
                  <a:noFill/>
                </a:ln>
                <a:solidFill>
                  <a:srgbClr val="231F20"/>
                </a:solidFill>
                <a:effectLst/>
                <a:uLnTx/>
                <a:uFillTx/>
                <a:ea typeface="+mn-ea"/>
                <a:cs typeface="Arial" panose="020B0604020202020204" pitchFamily="34" charset="0"/>
              </a:rPr>
              <a:t>, a third-party research firm not affiliated with Fidelity. The study was focused on understanding generational investors’ attitudes, goals, behaviors, and preferences related to investing, wealth management, and advice. Target sample included respondents across Generations including Gen YZ (ages 21-42), Gen X (ages 43-58), and Boomers+ (ages 59+) who were required to have the minimum of $50K or more in total household investable assets (Excluding employer-sponsored plan assets and primary residences).</a:t>
            </a:r>
          </a:p>
          <a:p>
            <a:pPr marL="12700">
              <a:spcBef>
                <a:spcPts val="605"/>
              </a:spcBef>
              <a:defRPr/>
            </a:pPr>
            <a:r>
              <a:rPr lang="en-US" sz="800">
                <a:cs typeface="Arial" panose="020B0604020202020204" pitchFamily="34" charset="0"/>
              </a:rPr>
              <a:t>Third party marks are the property of their respective owners; all other marks, including “Fidelity” and “FundsNetwork” are registered service marks of FMR LLC.</a:t>
            </a:r>
          </a:p>
          <a:p>
            <a:pPr marL="12700" marR="0" lvl="0" indent="0" algn="l" defTabSz="914400" rtl="0" eaLnBrk="1" fontAlgn="base" latinLnBrk="0" hangingPunct="1">
              <a:lnSpc>
                <a:spcPct val="100000"/>
              </a:lnSpc>
              <a:spcBef>
                <a:spcPts val="605"/>
              </a:spcBef>
              <a:spcAft>
                <a:spcPct val="0"/>
              </a:spcAft>
              <a:buClrTx/>
              <a:buSzTx/>
              <a:buFontTx/>
              <a:buNone/>
              <a:tabLst/>
              <a:defRPr/>
            </a:pP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FundsNetwork</a:t>
            </a:r>
            <a:r>
              <a:rPr kumimoji="0" lang="en-US" sz="800" b="0" i="0" u="none" strike="noStrike" kern="1200" cap="none" spc="-5" normalizeH="0" baseline="30000" noProof="0">
                <a:ln>
                  <a:noFill/>
                </a:ln>
                <a:solidFill>
                  <a:srgbClr val="000000"/>
                </a:solidFill>
                <a:effectLst/>
                <a:uLnTx/>
                <a:uFillTx/>
                <a:latin typeface="Arial"/>
                <a:ea typeface="ＭＳ Ｐゴシック"/>
                <a:cs typeface="Arial"/>
              </a:rPr>
              <a:t>®</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uses</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clearing,</a:t>
            </a:r>
            <a:r>
              <a:rPr kumimoji="0" lang="en-US" sz="800" b="0" i="0" u="none" strike="noStrike" kern="1200" cap="none" spc="-3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custody</a:t>
            </a:r>
            <a:r>
              <a:rPr kumimoji="0" lang="en-US" sz="800" b="0" i="0" u="none" strike="noStrike" kern="1200" cap="none" spc="-1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or</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other</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brokerage</a:t>
            </a:r>
            <a:r>
              <a:rPr kumimoji="0" lang="en-US" sz="800" b="0" i="0" u="none" strike="noStrike" kern="1200" cap="none" spc="-3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services</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provided</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by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National</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Financial</a:t>
            </a:r>
            <a:r>
              <a:rPr kumimoji="0" lang="en-US" sz="800" b="0" i="0" u="none" strike="noStrike" kern="1200" cap="none" spc="-3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Services</a:t>
            </a:r>
            <a:r>
              <a:rPr kumimoji="0" lang="en-US" sz="800" b="0" i="0" u="none" strike="noStrike" kern="1200" cap="none" spc="-1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LLC or</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Fidelity</a:t>
            </a:r>
            <a:r>
              <a:rPr kumimoji="0" lang="en-US" sz="800" b="0" i="0" u="none" strike="noStrike" kern="1200" cap="none" spc="-1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Brokerage</a:t>
            </a:r>
            <a:r>
              <a:rPr kumimoji="0" lang="en-US" sz="800" b="0" i="0" u="none" strike="noStrike" kern="1200" cap="none" spc="-3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Services LLC, Members </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NYSE,</a:t>
            </a:r>
            <a:r>
              <a:rPr kumimoji="0" lang="en-US" sz="800" b="0" i="0" u="none" strike="noStrike" kern="1200" cap="none" spc="1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SIPC.</a:t>
            </a:r>
            <a:endParaRPr kumimoji="0" lang="en-US" sz="800" b="0" i="0" u="none" strike="noStrike" kern="1200" cap="none" spc="0" normalizeH="0" baseline="0" noProof="0">
              <a:ln>
                <a:noFill/>
              </a:ln>
              <a:solidFill>
                <a:srgbClr val="000000"/>
              </a:solidFill>
              <a:effectLst/>
              <a:uLnTx/>
              <a:uFillTx/>
              <a:latin typeface="Arial"/>
              <a:ea typeface="ＭＳ Ｐゴシック"/>
              <a:cs typeface="Arial"/>
            </a:endParaRPr>
          </a:p>
          <a:p>
            <a:pPr marL="12700" marR="354330" lvl="0" indent="0" algn="l" defTabSz="914400" rtl="0" eaLnBrk="1" fontAlgn="base" latinLnBrk="0" hangingPunct="1">
              <a:lnSpc>
                <a:spcPts val="969"/>
              </a:lnSpc>
              <a:spcBef>
                <a:spcPts val="715"/>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Fidelity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Bond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Beacon</a:t>
            </a:r>
            <a:r>
              <a:rPr kumimoji="0" lang="en-US" sz="800" b="0" i="0" u="none" strike="noStrike" kern="1200" cap="none" spc="0" normalizeH="0" baseline="3000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is made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available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to financial intermediaries including registered investment advisers, retirement plan administrators, banks and family offices on a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non-discretionary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basis by Fidelity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Capital  Markets,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a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division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of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National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Financial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Services LLC, Member </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NYSE,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SIPC</a:t>
            </a:r>
            <a:r>
              <a:rPr kumimoji="0" lang="en-US" sz="800" b="0" i="0" u="none" strike="noStrike" kern="1200" cap="none" spc="-5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(“NFS”).</a:t>
            </a:r>
          </a:p>
          <a:p>
            <a:pPr marL="12700" marR="354330" lvl="0" indent="0" algn="l" defTabSz="914400" rtl="0" eaLnBrk="1" fontAlgn="base" latinLnBrk="0" hangingPunct="1">
              <a:lnSpc>
                <a:spcPts val="969"/>
              </a:lnSpc>
              <a:spcBef>
                <a:spcPts val="715"/>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rPr>
              <a:t>Fidelity Institutional Wealth Adviser LLC (“FIWA”)</a:t>
            </a:r>
            <a:r>
              <a:rPr kumimoji="0" lang="en-US" sz="800" b="0" i="0" u="none" strike="noStrike" kern="1200" cap="none" spc="0" normalizeH="0" baseline="30000" noProof="0">
                <a:ln>
                  <a:noFill/>
                </a:ln>
                <a:solidFill>
                  <a:srgbClr val="000000"/>
                </a:solidFill>
                <a:effectLst/>
                <a:uLnTx/>
                <a:uFillTx/>
                <a:latin typeface="Arial"/>
                <a:ea typeface="ＭＳ Ｐゴシック"/>
              </a:rPr>
              <a:t>®</a:t>
            </a:r>
            <a:r>
              <a:rPr kumimoji="0" lang="en-US" sz="800" b="0" i="0" u="none" strike="noStrike" kern="1200" cap="none" spc="0" normalizeH="0" baseline="0" noProof="0">
                <a:ln>
                  <a:noFill/>
                </a:ln>
                <a:solidFill>
                  <a:srgbClr val="000000"/>
                </a:solidFill>
                <a:effectLst/>
                <a:uLnTx/>
                <a:uFillTx/>
                <a:latin typeface="Arial"/>
                <a:ea typeface="ＭＳ Ｐゴシック"/>
              </a:rPr>
              <a:t> is a registered investment adviser and an indirect, wholly owned subsidiary of FMR LLC. FIWA is the sponsor of the Fidelity Managed Account Xchange® program (“FMAX” or the “Platform”). FMAX is a comprehensive wealth management platform consisting of advisory tools, programs and services, and investment products from Fidelity and other leading asset managers. Some services are provided by affiliated and unaffiliated 3rd parties. FMAX offers robust Fidelity service &amp; support and a simplified client experience. FMAX provides investment advisory and platform services for a fee.  FMAX is offered by FIWA, an affiliate of Fidelity Brokerage Services LLC, Members NYSE, SIPC and National Financial Services LLC.  </a:t>
            </a:r>
            <a:r>
              <a:rPr kumimoji="0" lang="en-US" sz="800" b="0" i="1" u="none" strike="noStrike" kern="1200" cap="none" spc="0" normalizeH="0" baseline="0" noProof="0">
                <a:ln>
                  <a:noFill/>
                </a:ln>
                <a:solidFill>
                  <a:srgbClr val="000000"/>
                </a:solidFill>
                <a:effectLst/>
                <a:uLnTx/>
                <a:uFillTx/>
                <a:latin typeface="Arial"/>
                <a:ea typeface="ＭＳ Ｐゴシック"/>
              </a:rPr>
              <a:t>The FMAX Platform is not a brokerage product.</a:t>
            </a:r>
            <a:endParaRPr kumimoji="0" lang="en-US" sz="800" b="0" i="1" u="none" strike="noStrike" kern="1200" cap="none" spc="0" normalizeH="0" baseline="0" noProof="0">
              <a:ln>
                <a:noFill/>
              </a:ln>
              <a:solidFill>
                <a:srgbClr val="000000"/>
              </a:solidFill>
              <a:effectLst/>
              <a:uLnTx/>
              <a:uFillTx/>
              <a:latin typeface="Arial"/>
              <a:ea typeface="ＭＳ Ｐゴシック"/>
              <a:cs typeface="Arial"/>
            </a:endParaRPr>
          </a:p>
          <a:p>
            <a:pPr marL="12700" marR="79375" lvl="0" indent="0" algn="l" defTabSz="914400" rtl="0" eaLnBrk="1" fontAlgn="base" latinLnBrk="0" hangingPunct="1">
              <a:lnSpc>
                <a:spcPts val="969"/>
              </a:lnSpc>
              <a:spcBef>
                <a:spcPts val="710"/>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rPr>
              <a:t>Fidelity Model Portfolios are made available to Intermediaries on a non-discretionary basis by Fidelity Institutional Wealth Adviser LLC (“FIWA”), a registered investment adviser.  Information about the Models may be provided by representatives of FIWA, or its broker-dealer affiliates Fidelity Distributors Company LLC (“FDC”), Fidelity Brokerage Services LLC (“FBS”), and/or National Financial Services LLC.</a:t>
            </a:r>
          </a:p>
          <a:p>
            <a:pPr marL="12700" marR="79375" lvl="0" indent="0" algn="l" defTabSz="914400" rtl="0" eaLnBrk="1" fontAlgn="base" latinLnBrk="0" hangingPunct="1">
              <a:lnSpc>
                <a:spcPts val="969"/>
              </a:lnSpc>
              <a:spcBef>
                <a:spcPts val="710"/>
              </a:spcBef>
              <a:spcAft>
                <a:spcPct val="0"/>
              </a:spcAft>
              <a:buClrTx/>
              <a:buSzTx/>
              <a:buFontTx/>
              <a:buNone/>
              <a:tabLst/>
              <a:defRPr/>
            </a:pP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The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Fidelity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Advisor </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SMAs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(“SMA Models”)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are made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available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to financial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intermediaries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on a non-  discretionary basis by Fidelity Institutional Wealth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Adviser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LLC (FIWA)</a:t>
            </a:r>
            <a:r>
              <a:rPr kumimoji="0" lang="en-US" sz="800" b="0" i="0" u="none" strike="noStrike" kern="1200" cap="none" spc="0" normalizeH="0" baseline="27777" noProof="0">
                <a:ln>
                  <a:noFill/>
                </a:ln>
                <a:solidFill>
                  <a:srgbClr val="000000"/>
                </a:solidFill>
                <a:effectLst/>
                <a:uLnTx/>
                <a:uFillTx/>
                <a:latin typeface="Arial"/>
                <a:ea typeface="ＭＳ Ｐゴシック"/>
                <a:cs typeface="Arial"/>
              </a:rPr>
              <a:t>SM</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 a registered investment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adviser,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including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intermediaries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referred to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FIWA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by its affiliate Fidelity Distributors Company LLC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(FDC),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a registered  broker-dealer</a:t>
            </a:r>
            <a:r>
              <a:rPr kumimoji="0" lang="en-US" sz="800" b="0" i="0" u="none" strike="noStrike" kern="1200" cap="none" spc="-3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that</a:t>
            </a:r>
            <a:r>
              <a:rPr kumimoji="0" lang="en-US" sz="800" b="0" i="0" u="none" strike="noStrike" kern="1200" cap="none" spc="-2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is</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compensated</a:t>
            </a:r>
            <a:r>
              <a:rPr kumimoji="0" lang="en-US" sz="800" b="0" i="0" u="none" strike="noStrike" kern="1200" cap="none" spc="-4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by</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FIWA</a:t>
            </a:r>
            <a:r>
              <a:rPr kumimoji="0" lang="en-US" sz="800" b="0" i="0" u="none" strike="noStrike" kern="1200" cap="none" spc="-3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for</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such</a:t>
            </a:r>
            <a:r>
              <a:rPr kumimoji="0" lang="en-US" sz="800" b="0" i="0" u="none" strike="noStrike" kern="1200" cap="none" spc="-1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services.</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Financial</a:t>
            </a:r>
            <a:r>
              <a:rPr kumimoji="0" lang="en-US" sz="800" b="0" i="0" u="none" strike="noStrike" kern="1200" cap="none" spc="-3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intermediaries</a:t>
            </a:r>
            <a:r>
              <a:rPr kumimoji="0" lang="en-US" sz="800" b="0" i="0" u="none" strike="noStrike" kern="1200" cap="none" spc="-4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compensate</a:t>
            </a:r>
            <a:r>
              <a:rPr kumimoji="0" lang="en-US" sz="800" b="0" i="0" u="none" strike="noStrike" kern="1200" cap="none" spc="-3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FIWA</a:t>
            </a:r>
            <a:r>
              <a:rPr kumimoji="0" lang="en-US" sz="800" b="0" i="0" u="none" strike="noStrike" kern="1200" cap="none" spc="-3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for</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utilizing</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the</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 SMA</a:t>
            </a:r>
            <a:r>
              <a:rPr kumimoji="0" lang="en-US" sz="800" b="0" i="0" u="none" strike="noStrike" kern="1200" cap="none" spc="1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Models.</a:t>
            </a:r>
          </a:p>
          <a:p>
            <a:pPr marL="12700" marR="50800" lvl="0" indent="0" algn="l" defTabSz="914400" rtl="0" eaLnBrk="1" fontAlgn="base" latinLnBrk="0" hangingPunct="1">
              <a:lnSpc>
                <a:spcPts val="969"/>
              </a:lnSpc>
              <a:spcBef>
                <a:spcPts val="705"/>
              </a:spcBef>
              <a:spcAft>
                <a:spcPct val="0"/>
              </a:spcAft>
              <a:buClrTx/>
              <a:buSzTx/>
              <a:buFontTx/>
              <a:buNone/>
              <a:tabLst/>
              <a:defRPr/>
            </a:pPr>
            <a:r>
              <a:rPr kumimoji="0" sz="800" b="0" i="0" u="none" strike="noStrike" kern="0" cap="none" normalizeH="0" baseline="0" noProof="0">
                <a:ln>
                  <a:noFill/>
                </a:ln>
                <a:solidFill>
                  <a:srgbClr val="231F20"/>
                </a:solidFill>
                <a:effectLst/>
                <a:uLnTx/>
                <a:uFillTx/>
                <a:ea typeface="+mn-ea"/>
                <a:cs typeface="Arial" panose="020B0604020202020204" pitchFamily="34" charset="0"/>
              </a:rPr>
              <a:t>Investment decisions should be based on an individual’s own goals, time horizon, and tolerance for risk. These materials are provided for informational purposes only and should not be used or construed as a recommendation of any security, sector, or investment strategy. Third-party trademarks and service marks are the property of their respective owners</a:t>
            </a:r>
            <a:r>
              <a:rPr lang="en-US" sz="800" kern="0">
                <a:solidFill>
                  <a:srgbClr val="231F20"/>
                </a:solidFill>
                <a:ea typeface="+mn-ea"/>
                <a:cs typeface="Arial" panose="020B0604020202020204" pitchFamily="34" charset="0"/>
              </a:rPr>
              <a:t>. </a:t>
            </a:r>
            <a:r>
              <a:rPr kumimoji="0" sz="800" b="0" i="0" u="none" strike="noStrike" kern="0" cap="none" normalizeH="0" baseline="0" noProof="0">
                <a:ln>
                  <a:noFill/>
                </a:ln>
                <a:solidFill>
                  <a:srgbClr val="231F20"/>
                </a:solidFill>
                <a:effectLst/>
                <a:uLnTx/>
                <a:uFillTx/>
                <a:ea typeface="+mn-ea"/>
                <a:cs typeface="Arial" panose="020B0604020202020204" pitchFamily="34" charset="0"/>
              </a:rPr>
              <a:t>Patented business cycle methodology covers business cycle dating scheme and application of the cycle phases in order to create a portfolio (i.e., a suggested asset allocation for each phase of the business cycle).</a:t>
            </a:r>
            <a:endParaRPr kumimoji="0" sz="800" b="0" i="0" u="none" strike="noStrike" kern="0" cap="none" normalizeH="0" baseline="0" noProof="0">
              <a:ln>
                <a:noFill/>
              </a:ln>
              <a:solidFill>
                <a:sysClr val="windowText" lastClr="000000"/>
              </a:solidFill>
              <a:effectLst/>
              <a:uLnTx/>
              <a:uFillTx/>
              <a:ea typeface="+mn-ea"/>
              <a:cs typeface="Arial" panose="020B0604020202020204" pitchFamily="34" charset="0"/>
            </a:endParaRPr>
          </a:p>
          <a:p>
            <a:pPr marL="50800" marR="247015" lvl="0" indent="0" algn="just" defTabSz="914400" rtl="0" eaLnBrk="1" fontAlgn="auto" latinLnBrk="0" hangingPunct="1">
              <a:lnSpc>
                <a:spcPct val="100000"/>
              </a:lnSpc>
              <a:spcBef>
                <a:spcPts val="439"/>
              </a:spcBef>
              <a:spcAft>
                <a:spcPts val="0"/>
              </a:spcAft>
              <a:buClrTx/>
              <a:buSzTx/>
              <a:buFontTx/>
              <a:buNone/>
              <a:tabLst/>
              <a:defRPr/>
            </a:pPr>
            <a:endParaRPr kumimoji="0" sz="800" b="0" i="0" u="none" strike="noStrike" kern="0" cap="none" spc="0" normalizeH="0" baseline="0" noProof="0">
              <a:ln>
                <a:noFill/>
              </a:ln>
              <a:solidFill>
                <a:sysClr val="windowText" lastClr="000000"/>
              </a:solidFill>
              <a:effectLst/>
              <a:uLnTx/>
              <a:uFillTx/>
              <a:ea typeface="+mn-ea"/>
              <a:cs typeface="Arial" panose="020B0604020202020204" pitchFamily="34" charset="0"/>
            </a:endParaRPr>
          </a:p>
        </p:txBody>
      </p:sp>
      <p:sp>
        <p:nvSpPr>
          <p:cNvPr id="8" name="object 8"/>
          <p:cNvSpPr txBox="1"/>
          <p:nvPr/>
        </p:nvSpPr>
        <p:spPr>
          <a:xfrm>
            <a:off x="441975" y="457200"/>
            <a:ext cx="7953088" cy="484748"/>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1" i="0" u="none" strike="noStrike" kern="0" cap="none" spc="-20" normalizeH="0" baseline="0" noProof="0">
                <a:ln>
                  <a:noFill/>
                </a:ln>
                <a:solidFill>
                  <a:schemeClr val="accent3">
                    <a:lumMod val="75000"/>
                  </a:schemeClr>
                </a:solidFill>
                <a:effectLst/>
                <a:uLnTx/>
                <a:uFillTx/>
                <a:latin typeface="Fidelity Sans"/>
                <a:ea typeface="+mn-ea"/>
                <a:cs typeface="Fidelity Sans"/>
              </a:rPr>
              <a:t>Evolve</a:t>
            </a:r>
            <a:r>
              <a:rPr kumimoji="0" sz="1200" b="1" i="0" u="none" strike="noStrike" kern="0" cap="none" spc="-25" normalizeH="0" baseline="0" noProof="0">
                <a:ln>
                  <a:noFill/>
                </a:ln>
                <a:solidFill>
                  <a:schemeClr val="accent3">
                    <a:lumMod val="75000"/>
                  </a:schemeClr>
                </a:solidFill>
                <a:effectLst/>
                <a:uLnTx/>
                <a:uFillTx/>
                <a:latin typeface="Fidelity Sans"/>
                <a:ea typeface="+mn-ea"/>
                <a:cs typeface="Fidelity Sans"/>
              </a:rPr>
              <a:t> </a:t>
            </a:r>
            <a:r>
              <a:rPr kumimoji="0" sz="1200" b="1" i="0" u="none" strike="noStrike" kern="0" cap="none" spc="-20" normalizeH="0" baseline="0" noProof="0">
                <a:ln>
                  <a:noFill/>
                </a:ln>
                <a:solidFill>
                  <a:schemeClr val="accent3">
                    <a:lumMod val="75000"/>
                  </a:schemeClr>
                </a:solidFill>
                <a:effectLst/>
                <a:uLnTx/>
                <a:uFillTx/>
                <a:latin typeface="Fidelity Sans"/>
                <a:ea typeface="+mn-ea"/>
                <a:cs typeface="Fidelity Sans"/>
              </a:rPr>
              <a:t>your </a:t>
            </a:r>
            <a:r>
              <a:rPr kumimoji="0" sz="1200" b="1" i="0" u="none" strike="noStrike" kern="0" cap="none" spc="-25" normalizeH="0" baseline="0" noProof="0">
                <a:ln>
                  <a:noFill/>
                </a:ln>
                <a:solidFill>
                  <a:schemeClr val="accent3">
                    <a:lumMod val="75000"/>
                  </a:schemeClr>
                </a:solidFill>
                <a:effectLst/>
                <a:uLnTx/>
                <a:uFillTx/>
                <a:latin typeface="Fidelity Sans"/>
                <a:ea typeface="+mn-ea"/>
                <a:cs typeface="Fidelity Sans"/>
              </a:rPr>
              <a:t>approach</a:t>
            </a:r>
            <a:r>
              <a:rPr kumimoji="0" sz="1200" b="1" i="0" u="none" strike="noStrike" kern="0" cap="none" spc="-20" normalizeH="0" baseline="0" noProof="0">
                <a:ln>
                  <a:noFill/>
                </a:ln>
                <a:solidFill>
                  <a:schemeClr val="accent3">
                    <a:lumMod val="75000"/>
                  </a:schemeClr>
                </a:solidFill>
                <a:effectLst/>
                <a:uLnTx/>
                <a:uFillTx/>
                <a:latin typeface="Fidelity Sans"/>
                <a:ea typeface="+mn-ea"/>
                <a:cs typeface="Fidelity Sans"/>
              </a:rPr>
              <a:t> </a:t>
            </a:r>
            <a:r>
              <a:rPr kumimoji="0" sz="1200" b="1" i="0" u="none" strike="noStrike" kern="0" cap="none" spc="0" normalizeH="0" baseline="0" noProof="0">
                <a:ln>
                  <a:noFill/>
                </a:ln>
                <a:solidFill>
                  <a:schemeClr val="accent3">
                    <a:lumMod val="75000"/>
                  </a:schemeClr>
                </a:solidFill>
                <a:effectLst/>
                <a:uLnTx/>
                <a:uFillTx/>
                <a:latin typeface="Fidelity Sans"/>
                <a:ea typeface="+mn-ea"/>
                <a:cs typeface="Fidelity Sans"/>
              </a:rPr>
              <a:t>to</a:t>
            </a:r>
            <a:r>
              <a:rPr kumimoji="0" sz="1200" b="1" i="0" u="none" strike="noStrike" kern="0" cap="none" spc="-25" normalizeH="0" baseline="0" noProof="0">
                <a:ln>
                  <a:noFill/>
                </a:ln>
                <a:solidFill>
                  <a:schemeClr val="accent3">
                    <a:lumMod val="75000"/>
                  </a:schemeClr>
                </a:solidFill>
                <a:effectLst/>
                <a:uLnTx/>
                <a:uFillTx/>
                <a:latin typeface="Fidelity Sans"/>
                <a:ea typeface="+mn-ea"/>
                <a:cs typeface="Fidelity Sans"/>
              </a:rPr>
              <a:t> </a:t>
            </a:r>
            <a:r>
              <a:rPr kumimoji="0" sz="1200" b="1" i="0" u="none" strike="noStrike" kern="0" cap="none" spc="-10" normalizeH="0" baseline="0" noProof="0">
                <a:ln>
                  <a:noFill/>
                </a:ln>
                <a:solidFill>
                  <a:schemeClr val="accent3">
                    <a:lumMod val="75000"/>
                  </a:schemeClr>
                </a:solidFill>
                <a:effectLst/>
                <a:uLnTx/>
                <a:uFillTx/>
                <a:latin typeface="Fidelity Sans"/>
                <a:ea typeface="+mn-ea"/>
                <a:cs typeface="Fidelity Sans"/>
              </a:rPr>
              <a:t>portfolio</a:t>
            </a:r>
            <a:r>
              <a:rPr kumimoji="0" sz="1200" b="1" i="0" u="none" strike="noStrike" kern="0" cap="none" spc="-20" normalizeH="0" baseline="0" noProof="0">
                <a:ln>
                  <a:noFill/>
                </a:ln>
                <a:solidFill>
                  <a:schemeClr val="accent3">
                    <a:lumMod val="75000"/>
                  </a:schemeClr>
                </a:solidFill>
                <a:effectLst/>
                <a:uLnTx/>
                <a:uFillTx/>
                <a:latin typeface="Fidelity Sans"/>
                <a:ea typeface="+mn-ea"/>
                <a:cs typeface="Fidelity Sans"/>
              </a:rPr>
              <a:t> construction. </a:t>
            </a:r>
            <a:r>
              <a:rPr kumimoji="0" sz="1200" b="1" i="0" u="none" strike="noStrike" kern="0" cap="none" spc="-10" normalizeH="0" baseline="0" noProof="0">
                <a:ln>
                  <a:noFill/>
                </a:ln>
                <a:solidFill>
                  <a:schemeClr val="accent3">
                    <a:lumMod val="75000"/>
                  </a:schemeClr>
                </a:solidFill>
                <a:effectLst/>
                <a:uLnTx/>
                <a:uFillTx/>
                <a:latin typeface="Fidelity Sans"/>
                <a:ea typeface="+mn-ea"/>
                <a:cs typeface="Fidelity Sans"/>
                <a:hlinkClick r:id="rId3"/>
              </a:rPr>
              <a:t>Contact</a:t>
            </a:r>
            <a:r>
              <a:rPr kumimoji="0" sz="1200" b="1" i="0" u="none" strike="noStrike" kern="0" cap="none" spc="-20" normalizeH="0" baseline="0" noProof="0">
                <a:ln>
                  <a:noFill/>
                </a:ln>
                <a:solidFill>
                  <a:schemeClr val="accent3">
                    <a:lumMod val="75000"/>
                  </a:schemeClr>
                </a:solidFill>
                <a:effectLst/>
                <a:uLnTx/>
                <a:uFillTx/>
                <a:latin typeface="Fidelity Sans"/>
                <a:ea typeface="+mn-ea"/>
                <a:cs typeface="Fidelity Sans"/>
              </a:rPr>
              <a:t> your</a:t>
            </a:r>
            <a:r>
              <a:rPr kumimoji="0" sz="1200" b="1" i="0" u="none" strike="noStrike" kern="0" cap="none" spc="-25" normalizeH="0" baseline="0" noProof="0">
                <a:ln>
                  <a:noFill/>
                </a:ln>
                <a:solidFill>
                  <a:schemeClr val="accent3">
                    <a:lumMod val="75000"/>
                  </a:schemeClr>
                </a:solidFill>
                <a:effectLst/>
                <a:uLnTx/>
                <a:uFillTx/>
                <a:latin typeface="Fidelity Sans"/>
                <a:ea typeface="+mn-ea"/>
                <a:cs typeface="Fidelity Sans"/>
              </a:rPr>
              <a:t> </a:t>
            </a:r>
            <a:r>
              <a:rPr kumimoji="0" sz="1200" b="1" i="0" u="none" strike="noStrike" kern="0" cap="none" spc="-10" normalizeH="0" baseline="0" noProof="0">
                <a:ln>
                  <a:noFill/>
                </a:ln>
                <a:solidFill>
                  <a:schemeClr val="accent3">
                    <a:lumMod val="75000"/>
                  </a:schemeClr>
                </a:solidFill>
                <a:effectLst/>
                <a:uLnTx/>
                <a:uFillTx/>
                <a:latin typeface="Fidelity Sans"/>
                <a:ea typeface="+mn-ea"/>
                <a:cs typeface="Fidelity Sans"/>
              </a:rPr>
              <a:t>Fidelity</a:t>
            </a:r>
            <a:r>
              <a:rPr kumimoji="0" sz="1200" b="1" i="0" u="none" strike="noStrike" kern="0" cap="none" spc="-20" normalizeH="0" baseline="0" noProof="0">
                <a:ln>
                  <a:noFill/>
                </a:ln>
                <a:solidFill>
                  <a:schemeClr val="accent3">
                    <a:lumMod val="75000"/>
                  </a:schemeClr>
                </a:solidFill>
                <a:effectLst/>
                <a:uLnTx/>
                <a:uFillTx/>
                <a:latin typeface="Fidelity Sans"/>
                <a:ea typeface="+mn-ea"/>
                <a:cs typeface="Fidelity Sans"/>
              </a:rPr>
              <a:t> </a:t>
            </a:r>
            <a:r>
              <a:rPr kumimoji="0" sz="1200" b="1" i="0" u="none" strike="noStrike" kern="0" cap="none" spc="-25" normalizeH="0" baseline="0" noProof="0">
                <a:ln>
                  <a:noFill/>
                </a:ln>
                <a:solidFill>
                  <a:schemeClr val="accent3">
                    <a:lumMod val="75000"/>
                  </a:schemeClr>
                </a:solidFill>
                <a:effectLst/>
                <a:uLnTx/>
                <a:uFillTx/>
                <a:latin typeface="Fidelity Sans"/>
                <a:ea typeface="+mn-ea"/>
                <a:cs typeface="Fidelity Sans"/>
              </a:rPr>
              <a:t>representative</a:t>
            </a:r>
            <a:r>
              <a:rPr kumimoji="0" sz="1200" b="1" i="0" u="none" strike="noStrike" kern="0" cap="none" spc="-20" normalizeH="0" baseline="0" noProof="0">
                <a:ln>
                  <a:noFill/>
                </a:ln>
                <a:solidFill>
                  <a:schemeClr val="accent3">
                    <a:lumMod val="75000"/>
                  </a:schemeClr>
                </a:solidFill>
                <a:effectLst/>
                <a:uLnTx/>
                <a:uFillTx/>
                <a:latin typeface="Fidelity Sans"/>
                <a:ea typeface="+mn-ea"/>
                <a:cs typeface="Fidelity Sans"/>
              </a:rPr>
              <a:t> </a:t>
            </a:r>
            <a:r>
              <a:rPr kumimoji="0" sz="1200" b="1" i="0" u="none" strike="noStrike" kern="0" cap="none" spc="-35" normalizeH="0" baseline="0" noProof="0">
                <a:ln>
                  <a:noFill/>
                </a:ln>
                <a:solidFill>
                  <a:schemeClr val="accent3">
                    <a:lumMod val="75000"/>
                  </a:schemeClr>
                </a:solidFill>
                <a:effectLst/>
                <a:uLnTx/>
                <a:uFillTx/>
                <a:latin typeface="Fidelity Sans"/>
                <a:ea typeface="+mn-ea"/>
                <a:cs typeface="Fidelity Sans"/>
              </a:rPr>
              <a:t>today</a:t>
            </a:r>
            <a:r>
              <a:rPr kumimoji="0" sz="1200" b="1" i="0" u="none" strike="noStrike" kern="0" cap="none" spc="-10" normalizeH="0" baseline="0" noProof="0">
                <a:ln>
                  <a:noFill/>
                </a:ln>
                <a:solidFill>
                  <a:schemeClr val="accent3">
                    <a:lumMod val="75000"/>
                  </a:schemeClr>
                </a:solidFill>
                <a:effectLst/>
                <a:uLnTx/>
                <a:uFillTx/>
                <a:latin typeface="Fidelity Sans"/>
                <a:ea typeface="+mn-ea"/>
                <a:cs typeface="Fidelity Sans"/>
              </a:rPr>
              <a:t>.</a:t>
            </a:r>
            <a:endParaRPr kumimoji="0" sz="1200" b="1" i="0" u="none" strike="noStrike" kern="0" cap="none" spc="0" normalizeH="0" baseline="0" noProof="0">
              <a:ln>
                <a:noFill/>
              </a:ln>
              <a:solidFill>
                <a:schemeClr val="accent3">
                  <a:lumMod val="75000"/>
                </a:schemeClr>
              </a:solidFill>
              <a:effectLst/>
              <a:uLnTx/>
              <a:uFillTx/>
              <a:latin typeface="Fidelity Sans"/>
              <a:ea typeface="+mn-ea"/>
              <a:cs typeface="Fidelity Sans"/>
            </a:endParaRPr>
          </a:p>
          <a:p>
            <a:pPr marL="0" marR="0" lvl="0" indent="0" algn="l" defTabSz="914400" rtl="0" eaLnBrk="1" fontAlgn="auto" latinLnBrk="0" hangingPunct="1">
              <a:lnSpc>
                <a:spcPct val="100000"/>
              </a:lnSpc>
              <a:spcBef>
                <a:spcPts val="770"/>
              </a:spcBef>
              <a:spcAft>
                <a:spcPts val="0"/>
              </a:spcAft>
              <a:buClrTx/>
              <a:buSzTx/>
              <a:buFontTx/>
              <a:buNone/>
              <a:tabLst/>
              <a:defRPr/>
            </a:pPr>
            <a:endParaRPr kumimoji="0" sz="1200" b="0" i="0" u="none" strike="noStrike" kern="0" cap="none" spc="0" normalizeH="0" baseline="0" noProof="0">
              <a:ln>
                <a:noFill/>
              </a:ln>
              <a:solidFill>
                <a:sysClr val="windowText" lastClr="000000"/>
              </a:solidFill>
              <a:effectLst/>
              <a:uLnTx/>
              <a:uFillTx/>
              <a:latin typeface="Fidelity Sans"/>
              <a:ea typeface="+mn-ea"/>
              <a:cs typeface="Fidelity Sans"/>
            </a:endParaRPr>
          </a:p>
        </p:txBody>
      </p:sp>
      <p:sp>
        <p:nvSpPr>
          <p:cNvPr id="10" name="TextBox 9">
            <a:extLst>
              <a:ext uri="{FF2B5EF4-FFF2-40B4-BE49-F238E27FC236}">
                <a16:creationId xmlns:a16="http://schemas.microsoft.com/office/drawing/2014/main" id="{7C0165D9-0A01-9AAD-4D19-73B1B41059E4}"/>
              </a:ext>
            </a:extLst>
          </p:cNvPr>
          <p:cNvSpPr txBox="1"/>
          <p:nvPr/>
        </p:nvSpPr>
        <p:spPr>
          <a:xfrm>
            <a:off x="165619" y="6519446"/>
            <a:ext cx="6097554" cy="215444"/>
          </a:xfrm>
          <a:prstGeom prst="rect">
            <a:avLst/>
          </a:prstGeom>
          <a:noFill/>
        </p:spPr>
        <p:txBody>
          <a:bodyPr wrap="square">
            <a:spAutoFit/>
          </a:bodyPr>
          <a:lstStyle/>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rgbClr val="231F20"/>
                </a:solidFill>
                <a:effectLst/>
                <a:uLnTx/>
                <a:uFillTx/>
                <a:latin typeface="Arial" pitchFamily="34" charset="0"/>
                <a:ea typeface="ＭＳ Ｐゴシック"/>
                <a:cs typeface="Arial" panose="020B0604020202020204" pitchFamily="34" charset="0"/>
              </a:rPr>
              <a:t>913379.8.3</a:t>
            </a:r>
            <a:endParaRPr lang="en-US" sz="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E028FE1-B876-9063-7520-9DFBB6CD1162}"/>
              </a:ext>
            </a:extLst>
          </p:cNvPr>
          <p:cNvSpPr txBox="1"/>
          <p:nvPr/>
        </p:nvSpPr>
        <p:spPr>
          <a:xfrm>
            <a:off x="107576" y="297725"/>
            <a:ext cx="11555505" cy="1982594"/>
          </a:xfrm>
          <a:prstGeom prst="rect">
            <a:avLst/>
          </a:prstGeom>
          <a:noFill/>
        </p:spPr>
        <p:txBody>
          <a:bodyPr wrap="square">
            <a:spAutoFit/>
          </a:bodyPr>
          <a:lstStyle/>
          <a:p>
            <a:pPr marL="50800" marR="247015" lvl="0" indent="0" algn="just" defTabSz="914400" rtl="0" eaLnBrk="1" fontAlgn="auto" latinLnBrk="0" hangingPunct="1">
              <a:lnSpc>
                <a:spcPct val="100000"/>
              </a:lnSpc>
              <a:spcBef>
                <a:spcPts val="439"/>
              </a:spcBef>
              <a:spcAft>
                <a:spcPts val="0"/>
              </a:spcAft>
              <a:buClrTx/>
              <a:buSzTx/>
              <a:buFontTx/>
              <a:buNone/>
              <a:tabLst/>
              <a:defRPr/>
            </a:pPr>
            <a:r>
              <a:rPr kumimoji="0" lang="en-US" sz="800" b="0" i="0" u="none" strike="noStrike" kern="0" cap="none" spc="0" normalizeH="0" baseline="0" noProof="0" dirty="0">
                <a:ln>
                  <a:noFill/>
                </a:ln>
                <a:solidFill>
                  <a:srgbClr val="231F20"/>
                </a:solidFill>
                <a:effectLst/>
                <a:uLnTx/>
                <a:uFillTx/>
                <a:latin typeface="Arial" pitchFamily="34" charset="0"/>
                <a:ea typeface="ＭＳ Ｐゴシック"/>
                <a:cs typeface="Arial" panose="020B0604020202020204" pitchFamily="34" charset="0"/>
              </a:rPr>
              <a:t>Fidelity Portfolio Quick Check</a:t>
            </a:r>
            <a:r>
              <a:rPr kumimoji="0" lang="en-US" sz="800" b="0" i="0" u="none" strike="noStrike" kern="0" cap="none" spc="0" normalizeH="0" baseline="30000" noProof="0" dirty="0">
                <a:ln>
                  <a:noFill/>
                </a:ln>
                <a:solidFill>
                  <a:srgbClr val="231F20"/>
                </a:solidFill>
                <a:effectLst/>
                <a:uLnTx/>
                <a:uFillTx/>
                <a:latin typeface="Arial" pitchFamily="34" charset="0"/>
                <a:ea typeface="ＭＳ Ｐゴシック"/>
                <a:cs typeface="Arial" panose="020B0604020202020204" pitchFamily="34" charset="0"/>
              </a:rPr>
              <a:t>®</a:t>
            </a:r>
            <a:r>
              <a:rPr kumimoji="0" lang="en-US" sz="800" b="0" i="0" u="none" strike="noStrike" kern="0" cap="none" spc="0" normalizeH="0" baseline="0" noProof="0" dirty="0">
                <a:ln>
                  <a:noFill/>
                </a:ln>
                <a:solidFill>
                  <a:srgbClr val="231F20"/>
                </a:solidFill>
                <a:effectLst/>
                <a:uLnTx/>
                <a:uFillTx/>
                <a:latin typeface="Arial" pitchFamily="34" charset="0"/>
                <a:ea typeface="ＭＳ Ｐゴシック"/>
                <a:cs typeface="Arial" panose="020B0604020202020204" pitchFamily="34" charset="0"/>
              </a:rPr>
              <a:t> (PQC) is provided to investment professionals by Fidelity Distributors Company LLC (“FDC”) and may be made available by FDC, Fidelity Brokerage Services LLC, or National Financial Services LLC, Members NYSE/SIPC. Content provided is intended for informational and educational purposes only based on information entered into the PQC tool by your investment professional. It should not be considered as legal, tax, investment or insurance advice or construed as an offer to sell, a solicitation of an offer to buy, or a recommendation for any security by any Fidelity entity. Your investment professional is solely responsible for determining whether any investment, investment strategy, or related transaction is appropriate for you based on your investment objectives, financial</a:t>
            </a:r>
            <a:r>
              <a:rPr lang="en-US" sz="800" kern="0" dirty="0">
                <a:solidFill>
                  <a:sysClr val="windowText" lastClr="000000"/>
                </a:solidFill>
                <a:cs typeface="Arial" panose="020B0604020202020204" pitchFamily="34" charset="0"/>
              </a:rPr>
              <a:t> </a:t>
            </a:r>
            <a:r>
              <a:rPr kumimoji="0" lang="en-US" sz="800" b="0" i="0" u="none" strike="noStrike" kern="0" cap="none" spc="0" normalizeH="0" baseline="0" noProof="0" dirty="0">
                <a:ln>
                  <a:noFill/>
                </a:ln>
                <a:solidFill>
                  <a:srgbClr val="231F20"/>
                </a:solidFill>
                <a:effectLst/>
                <a:uLnTx/>
                <a:uFillTx/>
                <a:latin typeface="Arial" pitchFamily="34" charset="0"/>
                <a:ea typeface="ＭＳ Ｐゴシック"/>
                <a:cs typeface="Arial" panose="020B0604020202020204" pitchFamily="34" charset="0"/>
              </a:rPr>
              <a:t>circumstances and risk tolerance. Your investment professional remains solely responsible for your compliance with applicable federal and state laws, rules and regulations. You should consult your legal, investment or tax professional regarding your specific situation. Use of the site is subject to the Terms of Use.</a:t>
            </a:r>
            <a:endParaRPr kumimoji="0" lang="en-US" sz="800" b="0" i="0" u="none" strike="noStrike" kern="0" cap="none" spc="0" normalizeH="0" baseline="0" noProof="0" dirty="0">
              <a:ln>
                <a:noFill/>
              </a:ln>
              <a:solidFill>
                <a:sysClr val="windowText" lastClr="000000"/>
              </a:solidFill>
              <a:effectLst/>
              <a:uLnTx/>
              <a:uFillTx/>
              <a:latin typeface="Arial" pitchFamily="34" charset="0"/>
              <a:ea typeface="ＭＳ Ｐゴシック"/>
              <a:cs typeface="Arial" panose="020B0604020202020204" pitchFamily="34" charset="0"/>
            </a:endParaRPr>
          </a:p>
          <a:p>
            <a:pPr marL="50800" marR="151130" lvl="0" indent="0" algn="l" defTabSz="914400" rtl="0" eaLnBrk="1" fontAlgn="auto" latinLnBrk="0" hangingPunct="1">
              <a:lnSpc>
                <a:spcPct val="100000"/>
              </a:lnSpc>
              <a:spcBef>
                <a:spcPts val="439"/>
              </a:spcBef>
              <a:spcAft>
                <a:spcPts val="0"/>
              </a:spcAft>
              <a:buClrTx/>
              <a:buSzTx/>
              <a:buFontTx/>
              <a:buNone/>
              <a:tabLst/>
              <a:defRPr/>
            </a:pPr>
            <a:r>
              <a:rPr kumimoji="0" lang="en-US" sz="800" b="0" i="0" u="none" strike="noStrike" kern="0" cap="none" spc="0" normalizeH="0" baseline="0" noProof="0" dirty="0">
                <a:ln>
                  <a:noFill/>
                </a:ln>
                <a:solidFill>
                  <a:srgbClr val="231F20"/>
                </a:solidFill>
                <a:effectLst/>
                <a:uLnTx/>
                <a:uFillTx/>
                <a:latin typeface="Arial" pitchFamily="34" charset="0"/>
                <a:ea typeface="ＭＳ Ｐゴシック"/>
                <a:cs typeface="Arial" panose="020B0604020202020204" pitchFamily="34" charset="0"/>
              </a:rPr>
              <a:t>Information provided by Fidelity through the Portfolio Construction Institute is educational in nature, not individualized, and not intended to serve as the primary or sole basis for your investment or tax-planning decisions. Fidelity does not charge a fee for these services. As always, you should ensure any investment discussed with your client is appropriate for their specific investment objective, risk tolerance, and financial situation.</a:t>
            </a:r>
            <a:endParaRPr kumimoji="0" lang="en-US" sz="800" b="0" i="0" u="none" strike="noStrike" kern="0" cap="none" spc="0" normalizeH="0" baseline="0" noProof="0" dirty="0">
              <a:ln>
                <a:noFill/>
              </a:ln>
              <a:solidFill>
                <a:sysClr val="windowText" lastClr="000000"/>
              </a:solidFill>
              <a:effectLst/>
              <a:uLnTx/>
              <a:uFillTx/>
              <a:latin typeface="Arial" pitchFamily="34" charset="0"/>
              <a:ea typeface="ＭＳ Ｐゴシック"/>
              <a:cs typeface="Arial" panose="020B0604020202020204" pitchFamily="34" charset="0"/>
            </a:endParaRPr>
          </a:p>
          <a:p>
            <a:pPr marL="50800" marR="1045210" lvl="0" indent="0" algn="l" defTabSz="914400" rtl="0" eaLnBrk="1" fontAlgn="auto" latinLnBrk="0" hangingPunct="1">
              <a:lnSpc>
                <a:spcPct val="100000"/>
              </a:lnSpc>
              <a:spcBef>
                <a:spcPts val="280"/>
              </a:spcBef>
              <a:spcAft>
                <a:spcPts val="0"/>
              </a:spcAft>
              <a:buClrTx/>
              <a:buSzTx/>
              <a:buFontTx/>
              <a:buNone/>
              <a:tabLst/>
              <a:defRPr/>
            </a:pPr>
            <a:r>
              <a:rPr kumimoji="0" lang="en-US" sz="800" b="1" i="0" u="none" strike="noStrike" kern="0" cap="none" spc="0" normalizeH="0" baseline="0" noProof="0" dirty="0">
                <a:ln>
                  <a:noFill/>
                </a:ln>
                <a:solidFill>
                  <a:srgbClr val="231F20"/>
                </a:solidFill>
                <a:effectLst/>
                <a:uLnTx/>
                <a:uFillTx/>
                <a:latin typeface="Arial" pitchFamily="34" charset="0"/>
                <a:ea typeface="ＭＳ Ｐゴシック"/>
                <a:cs typeface="Arial" panose="020B0604020202020204" pitchFamily="34" charset="0"/>
              </a:rPr>
              <a:t>Before investing in any mutual fund or exchange traded product, have your client consider the fund’s investment objectives, risks, charges, and expenses. Contact Fidelity for a prospectus or, if available, a summary prospectus containing this information. Have your client read it carefully. </a:t>
            </a:r>
          </a:p>
          <a:p>
            <a:pPr marL="50800" marR="1045210" lvl="0" indent="0" algn="l" defTabSz="914400" rtl="0" eaLnBrk="1" fontAlgn="auto" latinLnBrk="0" hangingPunct="1">
              <a:lnSpc>
                <a:spcPct val="100000"/>
              </a:lnSpc>
              <a:spcBef>
                <a:spcPts val="28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Fidelity </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Investments</a:t>
            </a:r>
            <a:r>
              <a:rPr kumimoji="0" lang="en-US" sz="800" b="0" i="0" u="none" strike="noStrike" kern="1200" cap="none" spc="-5" normalizeH="0" baseline="30000" noProof="0" dirty="0">
                <a:ln>
                  <a:noFill/>
                </a:ln>
                <a:solidFill>
                  <a:srgbClr val="000000"/>
                </a:solidFill>
                <a:effectLst/>
                <a:uLnTx/>
                <a:uFillTx/>
                <a:latin typeface="Arial"/>
                <a:ea typeface="ＭＳ Ｐゴシック"/>
                <a:cs typeface="Arial"/>
              </a:rPr>
              <a:t>®</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 provides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investment products through Fidelity Distributors Company </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LLC;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clearing, custody, or other brokerage services through </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National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Financial </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Services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LLC  or Fidelity Brokerage </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Services LLC, Members </a:t>
            </a:r>
            <a:r>
              <a:rPr kumimoji="0" lang="en-US" sz="800" b="0" i="0" u="none" strike="noStrike" kern="1200" cap="none" spc="-10" normalizeH="0" baseline="0" noProof="0" dirty="0">
                <a:ln>
                  <a:noFill/>
                </a:ln>
                <a:solidFill>
                  <a:srgbClr val="000000"/>
                </a:solidFill>
                <a:effectLst/>
                <a:uLnTx/>
                <a:uFillTx/>
                <a:latin typeface="Arial"/>
                <a:ea typeface="ＭＳ Ｐゴシック"/>
                <a:cs typeface="Arial"/>
              </a:rPr>
              <a:t>NYSE, </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SIPC;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and </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institutional advisory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services through Fidelity </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Institutional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Wealth </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Adviser LLC.</a:t>
            </a:r>
            <a:endParaRPr lang="en-US" sz="800" kern="0" dirty="0">
              <a:solidFill>
                <a:sysClr val="windowText" lastClr="000000"/>
              </a:solidFill>
              <a:cs typeface="Arial" panose="020B0604020202020204" pitchFamily="34" charset="0"/>
            </a:endParaRPr>
          </a:p>
          <a:p>
            <a:pPr marL="50800" marR="1045210" lvl="0" indent="0" algn="l" defTabSz="914400" rtl="0" eaLnBrk="1" fontAlgn="auto" latinLnBrk="0" hangingPunct="1">
              <a:lnSpc>
                <a:spcPct val="100000"/>
              </a:lnSpc>
              <a:spcBef>
                <a:spcPts val="28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Arial" pitchFamily="34" charset="0"/>
                <a:ea typeface="ＭＳ Ｐゴシック"/>
              </a:rPr>
              <a:t>©2024 FMR LLC. All rights reserved.</a:t>
            </a:r>
            <a:endParaRPr kumimoji="0" lang="en-US" sz="800" b="0" i="0" u="none" strike="noStrike" kern="0" cap="none" spc="0" normalizeH="0" baseline="0" noProof="0" dirty="0">
              <a:ln>
                <a:noFill/>
              </a:ln>
              <a:solidFill>
                <a:prstClr val="black"/>
              </a:solidFill>
              <a:effectLst/>
              <a:uLnTx/>
              <a:uFillTx/>
              <a:latin typeface="Arial" pitchFamily="34" charset="0"/>
              <a:ea typeface="ＭＳ Ｐゴシック"/>
              <a:cs typeface="Arial" panose="020B0604020202020204" pitchFamily="34" charset="0"/>
            </a:endParaRPr>
          </a:p>
          <a:p>
            <a:pPr marL="0" marR="0" lvl="0" indent="0" algn="l" defTabSz="914400" rtl="0" eaLnBrk="1" fontAlgn="auto" latinLnBrk="0" hangingPunct="1">
              <a:lnSpc>
                <a:spcPct val="100000"/>
              </a:lnSpc>
              <a:spcBef>
                <a:spcPts val="15"/>
              </a:spcBef>
              <a:spcAft>
                <a:spcPts val="0"/>
              </a:spcAft>
              <a:buClrTx/>
              <a:buSzTx/>
              <a:buFontTx/>
              <a:buNone/>
              <a:tabLst/>
              <a:defRPr/>
            </a:pPr>
            <a:endParaRPr kumimoji="0" lang="en-US" sz="800" b="0" i="0" u="none" strike="noStrike" kern="0" cap="none" spc="0" normalizeH="0" baseline="0" noProof="0" dirty="0">
              <a:ln>
                <a:noFill/>
              </a:ln>
              <a:solidFill>
                <a:sysClr val="windowText" lastClr="000000"/>
              </a:solidFill>
              <a:effectLst/>
              <a:uLnTx/>
              <a:uFillTx/>
              <a:latin typeface="Arial" pitchFamily="34" charset="0"/>
              <a:ea typeface="ＭＳ Ｐゴシック"/>
              <a:cs typeface="Arial" panose="020B0604020202020204" pitchFamily="34" charset="0"/>
            </a:endParaRPr>
          </a:p>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rgbClr val="231F20"/>
                </a:solidFill>
                <a:effectLst/>
                <a:uLnTx/>
                <a:uFillTx/>
                <a:latin typeface="Arial" pitchFamily="34" charset="0"/>
                <a:ea typeface="ＭＳ Ｐゴシック"/>
                <a:cs typeface="Arial" panose="020B0604020202020204" pitchFamily="34" charset="0"/>
              </a:rPr>
              <a:t>913379.8.3</a:t>
            </a:r>
            <a:endParaRPr lang="en-US" dirty="0"/>
          </a:p>
        </p:txBody>
      </p:sp>
    </p:spTree>
    <p:extLst>
      <p:ext uri="{BB962C8B-B14F-4D97-AF65-F5344CB8AC3E}">
        <p14:creationId xmlns:p14="http://schemas.microsoft.com/office/powerpoint/2010/main" val="3340876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79567C1F-90F3-E0A4-9B7B-6AFC7499AB42}"/>
              </a:ext>
            </a:extLst>
          </p:cNvPr>
          <p:cNvSpPr/>
          <p:nvPr/>
        </p:nvSpPr>
        <p:spPr bwMode="auto">
          <a:xfrm>
            <a:off x="1" y="1167579"/>
            <a:ext cx="12192000" cy="4299857"/>
          </a:xfrm>
          <a:prstGeom prst="rect">
            <a:avLst/>
          </a:prstGeom>
          <a:gradFill>
            <a:gsLst>
              <a:gs pos="84000">
                <a:srgbClr val="F6F6F6"/>
              </a:gs>
              <a:gs pos="40000">
                <a:srgbClr val="E8E8E8"/>
              </a:gs>
              <a:gs pos="0">
                <a:schemeClr val="bg1">
                  <a:lumMod val="85000"/>
                  <a:alpha val="71000"/>
                </a:scheme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aphicFrame>
        <p:nvGraphicFramePr>
          <p:cNvPr id="28" name="Table 28">
            <a:extLst>
              <a:ext uri="{FF2B5EF4-FFF2-40B4-BE49-F238E27FC236}">
                <a16:creationId xmlns:a16="http://schemas.microsoft.com/office/drawing/2014/main" id="{D0AFA94E-D7E1-348F-4658-4DDDD8B9E031}"/>
              </a:ext>
            </a:extLst>
          </p:cNvPr>
          <p:cNvGraphicFramePr>
            <a:graphicFrameLocks noGrp="1"/>
          </p:cNvGraphicFramePr>
          <p:nvPr>
            <p:extLst>
              <p:ext uri="{D42A27DB-BD31-4B8C-83A1-F6EECF244321}">
                <p14:modId xmlns:p14="http://schemas.microsoft.com/office/powerpoint/2010/main" val="982843954"/>
              </p:ext>
            </p:extLst>
          </p:nvPr>
        </p:nvGraphicFramePr>
        <p:xfrm>
          <a:off x="544285" y="1878675"/>
          <a:ext cx="10473114" cy="2658412"/>
        </p:xfrm>
        <a:graphic>
          <a:graphicData uri="http://schemas.openxmlformats.org/drawingml/2006/table">
            <a:tbl>
              <a:tblPr firstRow="1" bandRow="1">
                <a:tableStyleId>{5C22544A-7EE6-4342-B048-85BDC9FD1C3A}</a:tableStyleId>
              </a:tblPr>
              <a:tblGrid>
                <a:gridCol w="10473114">
                  <a:extLst>
                    <a:ext uri="{9D8B030D-6E8A-4147-A177-3AD203B41FA5}">
                      <a16:colId xmlns:a16="http://schemas.microsoft.com/office/drawing/2014/main" val="3456547215"/>
                    </a:ext>
                  </a:extLst>
                </a:gridCol>
              </a:tblGrid>
              <a:tr h="623455">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lang="en-US" sz="1600" b="1" kern="0" spc="-20">
                          <a:solidFill>
                            <a:srgbClr val="368727"/>
                          </a:solidFill>
                          <a:latin typeface="+mn-lt"/>
                        </a:rPr>
                        <a:t>The top challenges advisors face today</a:t>
                      </a:r>
                    </a:p>
                  </a:txBody>
                  <a:tcPr marL="274320" marT="91440" marB="9144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6729591"/>
                  </a:ext>
                </a:extLst>
              </a:tr>
              <a:tr h="54864">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endParaRPr lang="en-US" sz="100" b="1" kern="0" spc="-20">
                        <a:solidFill>
                          <a:srgbClr val="368727"/>
                        </a:solidFill>
                        <a:latin typeface="+mn-lt"/>
                      </a:endParaRPr>
                    </a:p>
                  </a:txBody>
                  <a:tcPr marL="0" marR="0" marT="0" marB="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40210055"/>
                  </a:ext>
                </a:extLst>
              </a:tr>
              <a:tr h="623455">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lang="en-US" sz="1600" b="1" kern="0" spc="-20">
                          <a:solidFill>
                            <a:srgbClr val="368727"/>
                          </a:solidFill>
                          <a:latin typeface="+mn-lt"/>
                          <a:cs typeface="Fidelity Sans"/>
                        </a:rPr>
                        <a:t>How to differentiate yourself in a competitive industry</a:t>
                      </a:r>
                      <a:endParaRPr lang="en-US" sz="1600" b="1" kern="0">
                        <a:solidFill>
                          <a:srgbClr val="368727"/>
                        </a:solidFill>
                        <a:latin typeface="+mn-lt"/>
                        <a:cs typeface="Fidelity Sans"/>
                      </a:endParaRPr>
                    </a:p>
                  </a:txBody>
                  <a:tcPr marL="274320" marT="91440" marB="9144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95067482"/>
                  </a:ext>
                </a:extLst>
              </a:tr>
              <a:tr h="54864">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endParaRPr lang="en-US" sz="100" b="1" kern="0">
                        <a:solidFill>
                          <a:srgbClr val="368727"/>
                        </a:solidFill>
                        <a:latin typeface="+mn-lt"/>
                        <a:cs typeface="Fidelity Sans"/>
                      </a:endParaRPr>
                    </a:p>
                  </a:txBody>
                  <a:tcPr marL="0" marR="0" marT="0" marB="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2150482"/>
                  </a:ext>
                </a:extLst>
              </a:tr>
              <a:tr h="623455">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lang="en-US" sz="1600" b="1" kern="0" spc="-20">
                          <a:solidFill>
                            <a:srgbClr val="368727"/>
                          </a:solidFill>
                          <a:latin typeface="+mn-lt"/>
                          <a:cs typeface="Fidelity Sans"/>
                        </a:rPr>
                        <a:t>Why Fidelity is well positioned to help </a:t>
                      </a:r>
                      <a:endParaRPr lang="en-US" sz="1600" b="1" kern="0">
                        <a:solidFill>
                          <a:srgbClr val="368727"/>
                        </a:solidFill>
                        <a:latin typeface="+mn-lt"/>
                        <a:cs typeface="Fidelity Sans"/>
                      </a:endParaRPr>
                    </a:p>
                  </a:txBody>
                  <a:tcPr marL="274320" marT="91440" marB="9144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03759283"/>
                  </a:ext>
                </a:extLst>
              </a:tr>
              <a:tr h="54864">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endParaRPr lang="en-US" sz="100" b="1" kern="0">
                        <a:solidFill>
                          <a:srgbClr val="368727"/>
                        </a:solidFill>
                        <a:latin typeface="+mn-lt"/>
                        <a:cs typeface="Fidelity Sans"/>
                      </a:endParaRPr>
                    </a:p>
                  </a:txBody>
                  <a:tcPr marL="0" marR="0" marT="0" marB="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44829348"/>
                  </a:ext>
                </a:extLst>
              </a:tr>
              <a:tr h="623455">
                <a:tc>
                  <a:txBody>
                    <a:bodyPr/>
                    <a:lstStyle/>
                    <a:p>
                      <a:pPr algn="l"/>
                      <a:r>
                        <a:rPr lang="en-US" sz="1600" b="1">
                          <a:solidFill>
                            <a:srgbClr val="368727"/>
                          </a:solidFill>
                        </a:rPr>
                        <a:t>How we think about building portfolios—and why it matters to your client</a:t>
                      </a:r>
                    </a:p>
                  </a:txBody>
                  <a:tcPr marL="274320" marT="91440" marB="91440"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83266505"/>
                  </a:ext>
                </a:extLst>
              </a:tr>
            </a:tbl>
          </a:graphicData>
        </a:graphic>
      </p:graphicFrame>
      <p:sp>
        <p:nvSpPr>
          <p:cNvPr id="24" name="Title 23">
            <a:extLst>
              <a:ext uri="{FF2B5EF4-FFF2-40B4-BE49-F238E27FC236}">
                <a16:creationId xmlns:a16="http://schemas.microsoft.com/office/drawing/2014/main" id="{05CA84BC-2B8C-BA53-CD60-26F34E8D0AF9}"/>
              </a:ext>
            </a:extLst>
          </p:cNvPr>
          <p:cNvSpPr>
            <a:spLocks noGrp="1"/>
          </p:cNvSpPr>
          <p:nvPr>
            <p:ph type="title"/>
          </p:nvPr>
        </p:nvSpPr>
        <p:spPr/>
        <p:txBody>
          <a:bodyPr/>
          <a:lstStyle/>
          <a:p>
            <a:r>
              <a:rPr lang="en-US"/>
              <a:t>Agenda</a:t>
            </a:r>
          </a:p>
        </p:txBody>
      </p:sp>
      <p:sp>
        <p:nvSpPr>
          <p:cNvPr id="18" name="Slide Number Placeholder 8">
            <a:extLst>
              <a:ext uri="{FF2B5EF4-FFF2-40B4-BE49-F238E27FC236}">
                <a16:creationId xmlns:a16="http://schemas.microsoft.com/office/drawing/2014/main" id="{8E3D0AB9-4660-FDD3-B96B-BB013E04E224}"/>
              </a:ext>
            </a:extLst>
          </p:cNvPr>
          <p:cNvSpPr>
            <a:spLocks noGrp="1"/>
          </p:cNvSpPr>
          <p:nvPr>
            <p:ph type="sldNum" sz="quarter" idx="14"/>
          </p:nvPr>
        </p:nvSpPr>
        <p:spPr/>
        <p:txBody>
          <a:bodyPr/>
          <a:lstStyle/>
          <a:p>
            <a:fld id="{E6474CC2-1230-4213-AD1A-4B2FEEABA7A1}" type="slidenum">
              <a:rPr lang="en-US" smtClean="0"/>
              <a:pPr/>
              <a:t>2</a:t>
            </a:fld>
            <a:endParaRPr lang="en-US"/>
          </a:p>
        </p:txBody>
      </p:sp>
      <p:sp>
        <p:nvSpPr>
          <p:cNvPr id="19" name="Footer Placeholder 3">
            <a:extLst>
              <a:ext uri="{FF2B5EF4-FFF2-40B4-BE49-F238E27FC236}">
                <a16:creationId xmlns:a16="http://schemas.microsoft.com/office/drawing/2014/main" id="{B0319471-5B5B-9107-4B9D-67206750405A}"/>
              </a:ext>
            </a:extLst>
          </p:cNvPr>
          <p:cNvSpPr>
            <a:spLocks noGrp="1"/>
          </p:cNvSpPr>
          <p:nvPr>
            <p:ph type="ftr" sz="quarter" idx="15"/>
          </p:nvPr>
        </p:nvSpPr>
        <p:spPr/>
        <p:txBody>
          <a:bodyPr/>
          <a:lstStyle/>
          <a:p>
            <a:pPr algn="l"/>
            <a:r>
              <a:rPr lang="en-US"/>
              <a:t>For investment professionals use only.</a:t>
            </a:r>
          </a:p>
        </p:txBody>
      </p:sp>
      <p:sp>
        <p:nvSpPr>
          <p:cNvPr id="2" name="TextBox 1">
            <a:extLst>
              <a:ext uri="{FF2B5EF4-FFF2-40B4-BE49-F238E27FC236}">
                <a16:creationId xmlns:a16="http://schemas.microsoft.com/office/drawing/2014/main" id="{0FC725B9-40C1-074A-E716-9D4CAD973779}"/>
              </a:ext>
            </a:extLst>
          </p:cNvPr>
          <p:cNvSpPr txBox="1"/>
          <p:nvPr/>
        </p:nvSpPr>
        <p:spPr>
          <a:xfrm>
            <a:off x="426873" y="6612756"/>
            <a:ext cx="6097554" cy="215444"/>
          </a:xfrm>
          <a:prstGeom prst="rect">
            <a:avLst/>
          </a:prstGeom>
          <a:noFill/>
        </p:spPr>
        <p:txBody>
          <a:bodyPr wrap="square">
            <a:spAutoFit/>
          </a:bodyPr>
          <a:lstStyle/>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rgbClr val="231F20"/>
                </a:solidFill>
                <a:effectLst/>
                <a:uLnTx/>
                <a:uFillTx/>
                <a:latin typeface="Arial" pitchFamily="34" charset="0"/>
                <a:ea typeface="ＭＳ Ｐゴシック"/>
                <a:cs typeface="Arial" panose="020B0604020202020204" pitchFamily="34" charset="0"/>
              </a:rPr>
              <a:t>913379.8.3</a:t>
            </a:r>
            <a:endParaRPr lang="en-US" sz="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object 3">
            <a:extLst>
              <a:ext uri="{FF2B5EF4-FFF2-40B4-BE49-F238E27FC236}">
                <a16:creationId xmlns:a16="http://schemas.microsoft.com/office/drawing/2014/main" id="{CF108CC3-E371-4BCB-156C-26C05F0C3C5D}"/>
              </a:ext>
            </a:extLst>
          </p:cNvPr>
          <p:cNvSpPr txBox="1"/>
          <p:nvPr/>
        </p:nvSpPr>
        <p:spPr>
          <a:xfrm>
            <a:off x="0" y="989024"/>
            <a:ext cx="12188952" cy="4934223"/>
          </a:xfrm>
          <a:prstGeom prst="rect">
            <a:avLst/>
          </a:prstGeom>
          <a:gradFill>
            <a:gsLst>
              <a:gs pos="22000">
                <a:schemeClr val="bg1">
                  <a:lumMod val="95000"/>
                </a:schemeClr>
              </a:gs>
              <a:gs pos="100000">
                <a:schemeClr val="bg1"/>
              </a:gs>
            </a:gsLst>
            <a:lin ang="5400000" scaled="0"/>
          </a:gradFill>
        </p:spPr>
        <p:txBody>
          <a:bodyPr vert="horz" wrap="square" lIns="457200" tIns="137160" rIns="8686800" bIns="1097280" rtlCol="0" anchor="ctr" anchorCtr="0">
            <a:noAutofit/>
          </a:bodyPr>
          <a:lstStyle/>
          <a:p>
            <a:pPr marL="12700" marR="9525" algn="ctr">
              <a:lnSpc>
                <a:spcPct val="110000"/>
              </a:lnSpc>
              <a:spcBef>
                <a:spcPts val="600"/>
              </a:spcBef>
            </a:pPr>
            <a:endParaRPr lang="en-US" sz="1400" b="0" i="0">
              <a:solidFill>
                <a:srgbClr val="368727"/>
              </a:solidFill>
              <a:effectLst/>
              <a:latin typeface="Arial" panose="020B0604020202020204" pitchFamily="34" charset="0"/>
              <a:cs typeface="Arial" panose="020B0604020202020204" pitchFamily="34" charset="0"/>
            </a:endParaRPr>
          </a:p>
        </p:txBody>
      </p:sp>
      <p:graphicFrame>
        <p:nvGraphicFramePr>
          <p:cNvPr id="76" name="Table 75">
            <a:extLst>
              <a:ext uri="{FF2B5EF4-FFF2-40B4-BE49-F238E27FC236}">
                <a16:creationId xmlns:a16="http://schemas.microsoft.com/office/drawing/2014/main" id="{55CD232D-30A5-09BF-0D84-81E92D69B4DA}"/>
              </a:ext>
            </a:extLst>
          </p:cNvPr>
          <p:cNvGraphicFramePr>
            <a:graphicFrameLocks noGrp="1"/>
          </p:cNvGraphicFramePr>
          <p:nvPr>
            <p:extLst>
              <p:ext uri="{D42A27DB-BD31-4B8C-83A1-F6EECF244321}">
                <p14:modId xmlns:p14="http://schemas.microsoft.com/office/powerpoint/2010/main" val="1154268863"/>
              </p:ext>
            </p:extLst>
          </p:nvPr>
        </p:nvGraphicFramePr>
        <p:xfrm>
          <a:off x="1066800" y="1252945"/>
          <a:ext cx="3199221" cy="1901952"/>
        </p:xfrm>
        <a:graphic>
          <a:graphicData uri="http://schemas.openxmlformats.org/drawingml/2006/table">
            <a:tbl>
              <a:tblPr firstRow="1" bandRow="1">
                <a:tableStyleId>{5C22544A-7EE6-4342-B048-85BDC9FD1C3A}</a:tableStyleId>
              </a:tblPr>
              <a:tblGrid>
                <a:gridCol w="3199221">
                  <a:extLst>
                    <a:ext uri="{9D8B030D-6E8A-4147-A177-3AD203B41FA5}">
                      <a16:colId xmlns:a16="http://schemas.microsoft.com/office/drawing/2014/main" val="3787827801"/>
                    </a:ext>
                  </a:extLst>
                </a:gridCol>
              </a:tblGrid>
              <a:tr h="914400">
                <a:tc>
                  <a:txBody>
                    <a:bodyPr/>
                    <a:lstStyle/>
                    <a:p>
                      <a:pPr algn="l"/>
                      <a:endParaRPr lang="en-US" sz="1500">
                        <a:solidFill>
                          <a:srgbClr val="368727"/>
                        </a:solidFill>
                      </a:endParaRPr>
                    </a:p>
                    <a:p>
                      <a:pPr algn="l"/>
                      <a:r>
                        <a:rPr lang="en-US" sz="1500">
                          <a:solidFill>
                            <a:srgbClr val="368727"/>
                          </a:solidFill>
                        </a:rPr>
                        <a:t>Client acquisition </a:t>
                      </a:r>
                      <a:br>
                        <a:rPr lang="en-US" sz="1500">
                          <a:solidFill>
                            <a:srgbClr val="368727"/>
                          </a:solidFill>
                        </a:rPr>
                      </a:br>
                      <a:r>
                        <a:rPr lang="en-US" sz="1500">
                          <a:solidFill>
                            <a:srgbClr val="368727"/>
                          </a:solidFill>
                        </a:rPr>
                        <a:t>and retention</a:t>
                      </a:r>
                      <a:endParaRPr lang="en-US" sz="1500" baseline="30000">
                        <a:solidFill>
                          <a:srgbClr val="368727"/>
                        </a:solidFill>
                      </a:endParaRPr>
                    </a:p>
                  </a:txBody>
                  <a:tcPr marL="822960" marR="182880" marT="91440" marB="13716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58791414"/>
                  </a:ext>
                </a:extLst>
              </a:tr>
              <a:tr h="987552">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Arial" pitchFamily="34" charset="0"/>
                          <a:ea typeface="ＭＳ Ｐゴシック"/>
                        </a:rPr>
                        <a:t>50% percent</a:t>
                      </a:r>
                      <a:r>
                        <a:rPr kumimoji="0" lang="en-US" sz="1100" b="0" i="0" u="none" strike="noStrike" kern="1200" cap="none" spc="0" normalizeH="0" baseline="0" noProof="0">
                          <a:ln>
                            <a:noFill/>
                          </a:ln>
                          <a:solidFill>
                            <a:srgbClr val="000000"/>
                          </a:solidFill>
                          <a:effectLst/>
                          <a:uLnTx/>
                          <a:uFillTx/>
                          <a:latin typeface="Arial" pitchFamily="34" charset="0"/>
                          <a:ea typeface="ＭＳ Ｐゴシック"/>
                        </a:rPr>
                        <a:t> of advisors identify new client acquisition as a top challenge.</a:t>
                      </a:r>
                      <a:r>
                        <a:rPr kumimoji="0" lang="en-US" sz="1100" b="0" i="0" u="none" strike="noStrike" kern="1200" cap="none" spc="0" normalizeH="0" baseline="30000" noProof="0">
                          <a:ln>
                            <a:noFill/>
                          </a:ln>
                          <a:solidFill>
                            <a:srgbClr val="000000"/>
                          </a:solidFill>
                          <a:effectLst/>
                          <a:uLnTx/>
                          <a:uFillTx/>
                          <a:latin typeface="Arial" pitchFamily="34" charset="0"/>
                          <a:ea typeface="ＭＳ Ｐゴシック"/>
                        </a:rPr>
                        <a:t>1</a:t>
                      </a:r>
                      <a:endParaRPr kumimoji="0" lang="en-US" sz="1600" b="1" i="0" u="none" strike="noStrike" kern="0" cap="none" spc="0" normalizeH="0" baseline="30000" noProof="0">
                        <a:ln>
                          <a:noFill/>
                        </a:ln>
                        <a:solidFill>
                          <a:srgbClr val="7A9A3D"/>
                        </a:solidFill>
                        <a:effectLst/>
                        <a:uLnTx/>
                        <a:uFillTx/>
                        <a:latin typeface="Arial" charset="0"/>
                        <a:ea typeface="ＭＳ Ｐゴシック"/>
                        <a:cs typeface="ＭＳ Ｐゴシック"/>
                      </a:endParaRPr>
                    </a:p>
                  </a:txBody>
                  <a:tcPr marL="192024" marR="182880" marT="137160" marB="18288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17504254"/>
                  </a:ext>
                </a:extLst>
              </a:tr>
            </a:tbl>
          </a:graphicData>
        </a:graphic>
      </p:graphicFrame>
      <p:graphicFrame>
        <p:nvGraphicFramePr>
          <p:cNvPr id="78" name="Table 77">
            <a:extLst>
              <a:ext uri="{FF2B5EF4-FFF2-40B4-BE49-F238E27FC236}">
                <a16:creationId xmlns:a16="http://schemas.microsoft.com/office/drawing/2014/main" id="{DE058E24-9C4C-0632-5210-AE19A9CEC36A}"/>
              </a:ext>
            </a:extLst>
          </p:cNvPr>
          <p:cNvGraphicFramePr>
            <a:graphicFrameLocks noGrp="1"/>
          </p:cNvGraphicFramePr>
          <p:nvPr>
            <p:extLst>
              <p:ext uri="{D42A27DB-BD31-4B8C-83A1-F6EECF244321}">
                <p14:modId xmlns:p14="http://schemas.microsoft.com/office/powerpoint/2010/main" val="1316631878"/>
              </p:ext>
            </p:extLst>
          </p:nvPr>
        </p:nvGraphicFramePr>
        <p:xfrm>
          <a:off x="4496390" y="1252945"/>
          <a:ext cx="3199221" cy="1905000"/>
        </p:xfrm>
        <a:graphic>
          <a:graphicData uri="http://schemas.openxmlformats.org/drawingml/2006/table">
            <a:tbl>
              <a:tblPr firstRow="1" bandRow="1">
                <a:tableStyleId>{5C22544A-7EE6-4342-B048-85BDC9FD1C3A}</a:tableStyleId>
              </a:tblPr>
              <a:tblGrid>
                <a:gridCol w="3199221">
                  <a:extLst>
                    <a:ext uri="{9D8B030D-6E8A-4147-A177-3AD203B41FA5}">
                      <a16:colId xmlns:a16="http://schemas.microsoft.com/office/drawing/2014/main" val="3182376938"/>
                    </a:ext>
                  </a:extLst>
                </a:gridCol>
              </a:tblGrid>
              <a:tr h="914400">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lang="en-US" sz="1500">
                          <a:solidFill>
                            <a:srgbClr val="368727"/>
                          </a:solidFill>
                        </a:rPr>
                        <a:t>Industry disruption </a:t>
                      </a:r>
                      <a:br>
                        <a:rPr lang="en-US" sz="1500">
                          <a:solidFill>
                            <a:srgbClr val="368727"/>
                          </a:solidFill>
                        </a:rPr>
                      </a:br>
                      <a:r>
                        <a:rPr lang="en-US" sz="1500">
                          <a:solidFill>
                            <a:srgbClr val="368727"/>
                          </a:solidFill>
                        </a:rPr>
                        <a:t>and innovation </a:t>
                      </a:r>
                    </a:p>
                  </a:txBody>
                  <a:tcPr marL="822960" marR="182880" marT="91440" marB="13716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58791414"/>
                  </a:ext>
                </a:extLst>
              </a:tr>
              <a:tr h="370840">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pitchFamily="34" charset="0"/>
                          <a:ea typeface="ＭＳ Ｐゴシック"/>
                        </a:rPr>
                        <a:t>New investment vehicles may include custom SMAs, alternatives, custom models, and more. Assets invested in custom SMAs alone rose </a:t>
                      </a:r>
                      <a:r>
                        <a:rPr kumimoji="0" lang="en-US" sz="1100" b="1" i="0" u="none" strike="noStrike" kern="1200" cap="none" spc="0" normalizeH="0" baseline="0" noProof="0">
                          <a:ln>
                            <a:noFill/>
                          </a:ln>
                          <a:solidFill>
                            <a:srgbClr val="000000"/>
                          </a:solidFill>
                          <a:effectLst/>
                          <a:uLnTx/>
                          <a:uFillTx/>
                          <a:latin typeface="Arial" pitchFamily="34" charset="0"/>
                          <a:ea typeface="ＭＳ Ｐゴシック"/>
                        </a:rPr>
                        <a:t>~350% between 2015 and 2022</a:t>
                      </a:r>
                      <a:r>
                        <a:rPr kumimoji="0" lang="en-US" sz="1100" b="0" i="0" u="none" strike="noStrike" kern="1200" cap="none" spc="0" normalizeH="0" baseline="0" noProof="0">
                          <a:ln>
                            <a:noFill/>
                          </a:ln>
                          <a:solidFill>
                            <a:srgbClr val="000000"/>
                          </a:solidFill>
                          <a:effectLst/>
                          <a:uLnTx/>
                          <a:uFillTx/>
                          <a:latin typeface="Arial" pitchFamily="34" charset="0"/>
                          <a:ea typeface="ＭＳ Ｐゴシック"/>
                        </a:rPr>
                        <a:t>.</a:t>
                      </a:r>
                      <a:r>
                        <a:rPr kumimoji="0" lang="en-US" sz="1100" b="0" i="0" u="none" strike="noStrike" kern="1200" cap="none" spc="0" normalizeH="0" baseline="30000" noProof="0">
                          <a:ln>
                            <a:noFill/>
                          </a:ln>
                          <a:solidFill>
                            <a:srgbClr val="000000"/>
                          </a:solidFill>
                          <a:effectLst/>
                          <a:uLnTx/>
                          <a:uFillTx/>
                          <a:latin typeface="Arial" pitchFamily="34" charset="0"/>
                          <a:ea typeface="ＭＳ Ｐゴシック"/>
                        </a:rPr>
                        <a:t>2</a:t>
                      </a:r>
                      <a:endParaRPr kumimoji="0" lang="en-US" sz="1100" b="0" i="0" u="none" strike="noStrike" kern="0" cap="none" spc="0" normalizeH="0" baseline="30000" noProof="0">
                        <a:ln>
                          <a:noFill/>
                        </a:ln>
                        <a:solidFill>
                          <a:srgbClr val="000000"/>
                        </a:solidFill>
                        <a:effectLst/>
                        <a:uLnTx/>
                        <a:uFillTx/>
                        <a:latin typeface="Arial" charset="0"/>
                        <a:ea typeface="ＭＳ Ｐゴシック"/>
                        <a:cs typeface="ＭＳ Ｐゴシック"/>
                      </a:endParaRPr>
                    </a:p>
                  </a:txBody>
                  <a:tcPr marL="192024" marR="182880" marT="137160" marB="18288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17504254"/>
                  </a:ext>
                </a:extLst>
              </a:tr>
            </a:tbl>
          </a:graphicData>
        </a:graphic>
      </p:graphicFrame>
      <p:graphicFrame>
        <p:nvGraphicFramePr>
          <p:cNvPr id="79" name="Table 78">
            <a:extLst>
              <a:ext uri="{FF2B5EF4-FFF2-40B4-BE49-F238E27FC236}">
                <a16:creationId xmlns:a16="http://schemas.microsoft.com/office/drawing/2014/main" id="{7C8678D5-58D4-4A28-254B-B5F957EFC096}"/>
              </a:ext>
            </a:extLst>
          </p:cNvPr>
          <p:cNvGraphicFramePr>
            <a:graphicFrameLocks noGrp="1"/>
          </p:cNvGraphicFramePr>
          <p:nvPr>
            <p:extLst>
              <p:ext uri="{D42A27DB-BD31-4B8C-83A1-F6EECF244321}">
                <p14:modId xmlns:p14="http://schemas.microsoft.com/office/powerpoint/2010/main" val="3907101772"/>
              </p:ext>
            </p:extLst>
          </p:nvPr>
        </p:nvGraphicFramePr>
        <p:xfrm>
          <a:off x="7925980" y="1252945"/>
          <a:ext cx="3199221" cy="1901952"/>
        </p:xfrm>
        <a:graphic>
          <a:graphicData uri="http://schemas.openxmlformats.org/drawingml/2006/table">
            <a:tbl>
              <a:tblPr firstRow="1" bandRow="1">
                <a:tableStyleId>{5C22544A-7EE6-4342-B048-85BDC9FD1C3A}</a:tableStyleId>
              </a:tblPr>
              <a:tblGrid>
                <a:gridCol w="3199221">
                  <a:extLst>
                    <a:ext uri="{9D8B030D-6E8A-4147-A177-3AD203B41FA5}">
                      <a16:colId xmlns:a16="http://schemas.microsoft.com/office/drawing/2014/main" val="3182376938"/>
                    </a:ext>
                  </a:extLst>
                </a:gridCol>
              </a:tblGrid>
              <a:tr h="914400">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lang="en-US" sz="1500">
                          <a:solidFill>
                            <a:srgbClr val="368727"/>
                          </a:solidFill>
                        </a:rPr>
                        <a:t>Regulatory </a:t>
                      </a:r>
                      <a:br>
                        <a:rPr lang="en-US" sz="1500">
                          <a:solidFill>
                            <a:srgbClr val="368727"/>
                          </a:solidFill>
                        </a:rPr>
                      </a:br>
                      <a:r>
                        <a:rPr lang="en-US" sz="1500">
                          <a:solidFill>
                            <a:srgbClr val="368727"/>
                          </a:solidFill>
                        </a:rPr>
                        <a:t>compliance</a:t>
                      </a:r>
                    </a:p>
                  </a:txBody>
                  <a:tcPr marL="822960" marR="182880" marT="91440" marB="13716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58791414"/>
                  </a:ext>
                </a:extLst>
              </a:tr>
              <a:tr h="98755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Arial" pitchFamily="34" charset="0"/>
                          <a:ea typeface="ＭＳ Ｐゴシック"/>
                        </a:rPr>
                        <a:t>41% percent </a:t>
                      </a:r>
                      <a:r>
                        <a:rPr kumimoji="0" lang="en-US" sz="1100" b="0" i="0" u="none" strike="noStrike" kern="1200" cap="none" spc="0" normalizeH="0" baseline="0" noProof="0">
                          <a:ln>
                            <a:noFill/>
                          </a:ln>
                          <a:solidFill>
                            <a:srgbClr val="000000"/>
                          </a:solidFill>
                          <a:effectLst/>
                          <a:uLnTx/>
                          <a:uFillTx/>
                          <a:latin typeface="Arial" pitchFamily="34" charset="0"/>
                          <a:ea typeface="ＭＳ Ｐゴシック"/>
                        </a:rPr>
                        <a:t>of advisors cite compliance and regulatory responsibilities as their biggest business challenge.</a:t>
                      </a:r>
                      <a:r>
                        <a:rPr kumimoji="0" lang="en-US" sz="1100" b="0" i="0" u="none" strike="noStrike" kern="1200" cap="none" spc="0" normalizeH="0" baseline="30000" noProof="0">
                          <a:ln>
                            <a:noFill/>
                          </a:ln>
                          <a:solidFill>
                            <a:srgbClr val="000000"/>
                          </a:solidFill>
                          <a:effectLst/>
                          <a:uLnTx/>
                          <a:uFillTx/>
                          <a:latin typeface="Arial" pitchFamily="34" charset="0"/>
                          <a:ea typeface="ＭＳ Ｐゴシック"/>
                        </a:rPr>
                        <a:t>3</a:t>
                      </a:r>
                      <a:r>
                        <a:rPr kumimoji="0" lang="en-US" sz="1100" b="0" i="0" u="none" strike="noStrike" kern="1200" cap="none" spc="0" normalizeH="0" baseline="0" noProof="0">
                          <a:ln>
                            <a:noFill/>
                          </a:ln>
                          <a:solidFill>
                            <a:srgbClr val="000000"/>
                          </a:solidFill>
                          <a:effectLst/>
                          <a:uLnTx/>
                          <a:uFillTx/>
                          <a:latin typeface="Arial" pitchFamily="34" charset="0"/>
                          <a:ea typeface="ＭＳ Ｐゴシック"/>
                        </a:rPr>
                        <a:t> </a:t>
                      </a:r>
                      <a:endParaRPr lang="en-US" sz="1100"/>
                    </a:p>
                  </a:txBody>
                  <a:tcPr marL="192024" marR="182880" marT="137160" marB="18288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17504254"/>
                  </a:ext>
                </a:extLst>
              </a:tr>
            </a:tbl>
          </a:graphicData>
        </a:graphic>
      </p:graphicFrame>
      <p:graphicFrame>
        <p:nvGraphicFramePr>
          <p:cNvPr id="80" name="Table 79">
            <a:extLst>
              <a:ext uri="{FF2B5EF4-FFF2-40B4-BE49-F238E27FC236}">
                <a16:creationId xmlns:a16="http://schemas.microsoft.com/office/drawing/2014/main" id="{4F9932AD-4FD6-C0D5-B59E-962BF127C297}"/>
              </a:ext>
            </a:extLst>
          </p:cNvPr>
          <p:cNvGraphicFramePr>
            <a:graphicFrameLocks noGrp="1"/>
          </p:cNvGraphicFramePr>
          <p:nvPr>
            <p:extLst>
              <p:ext uri="{D42A27DB-BD31-4B8C-83A1-F6EECF244321}">
                <p14:modId xmlns:p14="http://schemas.microsoft.com/office/powerpoint/2010/main" val="2322094227"/>
              </p:ext>
            </p:extLst>
          </p:nvPr>
        </p:nvGraphicFramePr>
        <p:xfrm>
          <a:off x="1066800" y="3421458"/>
          <a:ext cx="3199221" cy="1901952"/>
        </p:xfrm>
        <a:graphic>
          <a:graphicData uri="http://schemas.openxmlformats.org/drawingml/2006/table">
            <a:tbl>
              <a:tblPr firstRow="1" bandRow="1">
                <a:tableStyleId>{5C22544A-7EE6-4342-B048-85BDC9FD1C3A}</a:tableStyleId>
              </a:tblPr>
              <a:tblGrid>
                <a:gridCol w="3199221">
                  <a:extLst>
                    <a:ext uri="{9D8B030D-6E8A-4147-A177-3AD203B41FA5}">
                      <a16:colId xmlns:a16="http://schemas.microsoft.com/office/drawing/2014/main" val="3182376938"/>
                    </a:ext>
                  </a:extLst>
                </a:gridCol>
              </a:tblGrid>
              <a:tr h="914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kern="1200" noProof="0">
                          <a:solidFill>
                            <a:srgbClr val="368727"/>
                          </a:solidFill>
                          <a:latin typeface="+mn-lt"/>
                          <a:ea typeface="+mn-ea"/>
                          <a:cs typeface="+mn-cs"/>
                        </a:rPr>
                        <a:t>Market volatility</a:t>
                      </a:r>
                      <a:br>
                        <a:rPr lang="en-US" sz="1500" b="1" kern="1200" noProof="0">
                          <a:solidFill>
                            <a:srgbClr val="368727"/>
                          </a:solidFill>
                          <a:latin typeface="+mn-lt"/>
                          <a:ea typeface="+mn-ea"/>
                          <a:cs typeface="+mn-cs"/>
                        </a:rPr>
                      </a:br>
                      <a:r>
                        <a:rPr lang="en-US" sz="1500" b="1" kern="1200" noProof="0">
                          <a:solidFill>
                            <a:srgbClr val="368727"/>
                          </a:solidFill>
                          <a:latin typeface="+mn-lt"/>
                          <a:ea typeface="+mn-ea"/>
                          <a:cs typeface="+mn-cs"/>
                        </a:rPr>
                        <a:t>and uncertainty</a:t>
                      </a:r>
                    </a:p>
                  </a:txBody>
                  <a:tcPr marL="822960" marR="182880" marT="182880" marB="13716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58791414"/>
                  </a:ext>
                </a:extLst>
              </a:tr>
              <a:tr h="987552">
                <a:tc>
                  <a:txBody>
                    <a:bodyPr/>
                    <a:lstStyle/>
                    <a:p>
                      <a:pPr marL="0" indent="0" algn="ctr">
                        <a:spcBef>
                          <a:spcPts val="600"/>
                        </a:spcBef>
                        <a:buFont typeface="Arial" panose="020B0604020202020204" pitchFamily="34" charset="0"/>
                        <a:buNone/>
                      </a:pPr>
                      <a:r>
                        <a:rPr kumimoji="0" lang="en-US" sz="1100" b="1" i="0" u="none" strike="noStrike" kern="0" cap="none" spc="0" normalizeH="0" baseline="0" noProof="0">
                          <a:ln>
                            <a:noFill/>
                          </a:ln>
                          <a:solidFill>
                            <a:schemeClr val="tx1"/>
                          </a:solidFill>
                          <a:effectLst/>
                          <a:uLnTx/>
                          <a:uFillTx/>
                          <a:latin typeface="+mn-lt"/>
                          <a:ea typeface="ＭＳ Ｐゴシック"/>
                        </a:rPr>
                        <a:t>75% of advisors </a:t>
                      </a:r>
                      <a:r>
                        <a:rPr kumimoji="0" lang="en-US" sz="1100" b="0" i="0" u="none" strike="noStrike" kern="0" cap="none" spc="0" normalizeH="0" baseline="0" noProof="0">
                          <a:ln>
                            <a:noFill/>
                          </a:ln>
                          <a:solidFill>
                            <a:schemeClr val="tx1"/>
                          </a:solidFill>
                          <a:effectLst/>
                          <a:uLnTx/>
                          <a:uFillTx/>
                          <a:latin typeface="+mn-lt"/>
                          <a:ea typeface="ＭＳ Ｐゴシック"/>
                        </a:rPr>
                        <a:t>identified equity market corrections/volatility as a top impact on their clients' portfolios in the short-term.</a:t>
                      </a:r>
                      <a:r>
                        <a:rPr kumimoji="0" lang="en-US" sz="1100" b="0" i="0" u="none" strike="noStrike" kern="0" cap="none" spc="0" normalizeH="0" baseline="30000" noProof="0">
                          <a:ln>
                            <a:noFill/>
                          </a:ln>
                          <a:solidFill>
                            <a:schemeClr val="tx1"/>
                          </a:solidFill>
                          <a:effectLst/>
                          <a:uLnTx/>
                          <a:uFillTx/>
                          <a:latin typeface="+mn-lt"/>
                          <a:ea typeface="ＭＳ Ｐゴシック"/>
                        </a:rPr>
                        <a:t>4</a:t>
                      </a:r>
                      <a:endParaRPr lang="en-US" sz="1100" baseline="30000">
                        <a:solidFill>
                          <a:schemeClr val="tx1"/>
                        </a:solidFill>
                      </a:endParaRPr>
                    </a:p>
                  </a:txBody>
                  <a:tcPr marL="192024" marR="182880" marT="137160" marB="18288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17504254"/>
                  </a:ext>
                </a:extLst>
              </a:tr>
            </a:tbl>
          </a:graphicData>
        </a:graphic>
      </p:graphicFrame>
      <p:graphicFrame>
        <p:nvGraphicFramePr>
          <p:cNvPr id="81" name="Table 80">
            <a:extLst>
              <a:ext uri="{FF2B5EF4-FFF2-40B4-BE49-F238E27FC236}">
                <a16:creationId xmlns:a16="http://schemas.microsoft.com/office/drawing/2014/main" id="{3BD436F2-D3AC-18F3-C1FE-536833760755}"/>
              </a:ext>
            </a:extLst>
          </p:cNvPr>
          <p:cNvGraphicFramePr>
            <a:graphicFrameLocks noGrp="1"/>
          </p:cNvGraphicFramePr>
          <p:nvPr>
            <p:extLst>
              <p:ext uri="{D42A27DB-BD31-4B8C-83A1-F6EECF244321}">
                <p14:modId xmlns:p14="http://schemas.microsoft.com/office/powerpoint/2010/main" val="3723881881"/>
              </p:ext>
            </p:extLst>
          </p:nvPr>
        </p:nvGraphicFramePr>
        <p:xfrm>
          <a:off x="4496390" y="3421458"/>
          <a:ext cx="3199221" cy="1901952"/>
        </p:xfrm>
        <a:graphic>
          <a:graphicData uri="http://schemas.openxmlformats.org/drawingml/2006/table">
            <a:tbl>
              <a:tblPr firstRow="1" bandRow="1">
                <a:tableStyleId>{5C22544A-7EE6-4342-B048-85BDC9FD1C3A}</a:tableStyleId>
              </a:tblPr>
              <a:tblGrid>
                <a:gridCol w="3199221">
                  <a:extLst>
                    <a:ext uri="{9D8B030D-6E8A-4147-A177-3AD203B41FA5}">
                      <a16:colId xmlns:a16="http://schemas.microsoft.com/office/drawing/2014/main" val="3182376938"/>
                    </a:ext>
                  </a:extLst>
                </a:gridCol>
              </a:tblGrid>
              <a:tr h="914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kern="1200" noProof="0">
                          <a:solidFill>
                            <a:srgbClr val="368727"/>
                          </a:solidFill>
                          <a:latin typeface="+mn-lt"/>
                          <a:ea typeface="+mn-ea"/>
                          <a:cs typeface="+mn-cs"/>
                        </a:rPr>
                        <a:t>Investor behavior </a:t>
                      </a:r>
                      <a:br>
                        <a:rPr lang="en-US" sz="1500" b="1" kern="1200" noProof="0">
                          <a:solidFill>
                            <a:srgbClr val="368727"/>
                          </a:solidFill>
                          <a:latin typeface="+mn-lt"/>
                          <a:ea typeface="+mn-ea"/>
                          <a:cs typeface="+mn-cs"/>
                        </a:rPr>
                      </a:br>
                      <a:r>
                        <a:rPr lang="en-US" sz="1500" b="1" kern="1200" noProof="0">
                          <a:solidFill>
                            <a:srgbClr val="368727"/>
                          </a:solidFill>
                          <a:latin typeface="+mn-lt"/>
                          <a:ea typeface="+mn-ea"/>
                          <a:cs typeface="+mn-cs"/>
                        </a:rPr>
                        <a:t>and expectations</a:t>
                      </a:r>
                    </a:p>
                  </a:txBody>
                  <a:tcPr marL="822960" marR="182880" marT="182880" marB="13716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58791414"/>
                  </a:ext>
                </a:extLst>
              </a:tr>
              <a:tr h="987552">
                <a:tc>
                  <a:txBody>
                    <a:bodyPr/>
                    <a:lstStyle/>
                    <a:p>
                      <a:pPr marL="0" indent="0" algn="ctr">
                        <a:spcBef>
                          <a:spcPts val="600"/>
                        </a:spcBef>
                        <a:buFont typeface="Arial" panose="020B0604020202020204" pitchFamily="34" charset="0"/>
                        <a:buNone/>
                      </a:pPr>
                      <a:r>
                        <a:rPr kumimoji="0" lang="en-US" sz="1100" b="1" i="0" u="none" strike="noStrike" kern="1200" cap="none" spc="0" normalizeH="0" baseline="0" noProof="0">
                          <a:ln>
                            <a:noFill/>
                          </a:ln>
                          <a:solidFill>
                            <a:schemeClr val="tx1"/>
                          </a:solidFill>
                          <a:effectLst/>
                          <a:uLnTx/>
                          <a:uFillTx/>
                          <a:latin typeface="Arial" pitchFamily="34" charset="0"/>
                          <a:ea typeface="ＭＳ Ｐゴシック"/>
                        </a:rPr>
                        <a:t>More than two in five advised investors </a:t>
                      </a:r>
                      <a:r>
                        <a:rPr kumimoji="0" lang="en-US" sz="1100" b="0" i="0" u="none" strike="noStrike" kern="1200" cap="none" spc="0" normalizeH="0" baseline="0" noProof="0">
                          <a:ln>
                            <a:noFill/>
                          </a:ln>
                          <a:solidFill>
                            <a:schemeClr val="tx1"/>
                          </a:solidFill>
                          <a:effectLst/>
                          <a:uLnTx/>
                          <a:uFillTx/>
                          <a:latin typeface="Arial" pitchFamily="34" charset="0"/>
                          <a:ea typeface="ＭＳ Ｐゴシック"/>
                        </a:rPr>
                        <a:t>expect more services than investment management from their advisor.</a:t>
                      </a:r>
                      <a:r>
                        <a:rPr kumimoji="0" lang="en-US" sz="1100" b="0" i="0" u="none" strike="noStrike" kern="0" cap="none" spc="0" normalizeH="0" baseline="30000" noProof="0">
                          <a:ln>
                            <a:noFill/>
                          </a:ln>
                          <a:solidFill>
                            <a:schemeClr val="tx1"/>
                          </a:solidFill>
                          <a:effectLst/>
                          <a:uLnTx/>
                          <a:uFillTx/>
                          <a:latin typeface="+mn-lt"/>
                          <a:ea typeface="ＭＳ Ｐゴシック"/>
                        </a:rPr>
                        <a:t>4</a:t>
                      </a:r>
                      <a:endParaRPr lang="en-US" sz="1100">
                        <a:solidFill>
                          <a:schemeClr val="tx1"/>
                        </a:solidFill>
                      </a:endParaRPr>
                    </a:p>
                  </a:txBody>
                  <a:tcPr marL="192024" marR="182880" marT="137160" marB="18288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17504254"/>
                  </a:ext>
                </a:extLst>
              </a:tr>
            </a:tbl>
          </a:graphicData>
        </a:graphic>
      </p:graphicFrame>
      <p:graphicFrame>
        <p:nvGraphicFramePr>
          <p:cNvPr id="82" name="Table 81">
            <a:extLst>
              <a:ext uri="{FF2B5EF4-FFF2-40B4-BE49-F238E27FC236}">
                <a16:creationId xmlns:a16="http://schemas.microsoft.com/office/drawing/2014/main" id="{2E7CC501-E11A-D98B-D930-97C57E4F4A5C}"/>
              </a:ext>
            </a:extLst>
          </p:cNvPr>
          <p:cNvGraphicFramePr>
            <a:graphicFrameLocks noGrp="1"/>
          </p:cNvGraphicFramePr>
          <p:nvPr>
            <p:extLst>
              <p:ext uri="{D42A27DB-BD31-4B8C-83A1-F6EECF244321}">
                <p14:modId xmlns:p14="http://schemas.microsoft.com/office/powerpoint/2010/main" val="456620275"/>
              </p:ext>
            </p:extLst>
          </p:nvPr>
        </p:nvGraphicFramePr>
        <p:xfrm>
          <a:off x="7925980" y="3421458"/>
          <a:ext cx="3199221" cy="1901952"/>
        </p:xfrm>
        <a:graphic>
          <a:graphicData uri="http://schemas.openxmlformats.org/drawingml/2006/table">
            <a:tbl>
              <a:tblPr firstRow="1" bandRow="1">
                <a:tableStyleId>{5C22544A-7EE6-4342-B048-85BDC9FD1C3A}</a:tableStyleId>
              </a:tblPr>
              <a:tblGrid>
                <a:gridCol w="3199221">
                  <a:extLst>
                    <a:ext uri="{9D8B030D-6E8A-4147-A177-3AD203B41FA5}">
                      <a16:colId xmlns:a16="http://schemas.microsoft.com/office/drawing/2014/main" val="3182376938"/>
                    </a:ext>
                  </a:extLst>
                </a:gridCol>
              </a:tblGrid>
              <a:tr h="914400">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500" b="1" kern="1200" noProof="0">
                          <a:solidFill>
                            <a:srgbClr val="368727"/>
                          </a:solidFill>
                          <a:latin typeface="+mn-lt"/>
                          <a:ea typeface="+mn-ea"/>
                          <a:cs typeface="+mn-cs"/>
                        </a:rPr>
                        <a:t>Profitability and personalization</a:t>
                      </a:r>
                    </a:p>
                  </a:txBody>
                  <a:tcPr marL="822960" marR="182880" marT="182880" marB="13716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58791414"/>
                  </a:ext>
                </a:extLst>
              </a:tr>
              <a:tr h="987552">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mn-lt"/>
                          <a:ea typeface="ＭＳ Ｐゴシック"/>
                          <a:cs typeface="+mn-cs"/>
                        </a:rPr>
                        <a:t>82% of investors </a:t>
                      </a:r>
                      <a:r>
                        <a:rPr kumimoji="0" lang="en-US" sz="1100" b="0" i="0" u="none" strike="noStrike" kern="0" cap="none" spc="0" normalizeH="0" baseline="0" noProof="0">
                          <a:ln>
                            <a:noFill/>
                          </a:ln>
                          <a:solidFill>
                            <a:srgbClr val="000000"/>
                          </a:solidFill>
                          <a:effectLst/>
                          <a:uLnTx/>
                          <a:uFillTx/>
                          <a:latin typeface="+mn-lt"/>
                          <a:ea typeface="ＭＳ Ｐゴシック"/>
                          <a:cs typeface="+mn-cs"/>
                        </a:rPr>
                        <a:t>with advisors are interested in personalized products, and </a:t>
                      </a:r>
                      <a:r>
                        <a:rPr kumimoji="0" lang="en-US" sz="1100" b="1" i="0" u="none" strike="noStrike" kern="0" cap="none" spc="0" normalizeH="0" baseline="0" noProof="0">
                          <a:ln>
                            <a:noFill/>
                          </a:ln>
                          <a:solidFill>
                            <a:srgbClr val="000000"/>
                          </a:solidFill>
                          <a:effectLst/>
                          <a:uLnTx/>
                          <a:uFillTx/>
                          <a:latin typeface="+mn-lt"/>
                          <a:ea typeface="ＭＳ Ｐゴシック"/>
                          <a:cs typeface="+mn-cs"/>
                        </a:rPr>
                        <a:t>62% are willing to pay more</a:t>
                      </a:r>
                      <a:r>
                        <a:rPr kumimoji="0" lang="en-US" sz="1100" b="0" i="0" u="none" strike="noStrike" kern="0" cap="none" spc="0" normalizeH="0" baseline="0" noProof="0">
                          <a:ln>
                            <a:noFill/>
                          </a:ln>
                          <a:solidFill>
                            <a:srgbClr val="000000"/>
                          </a:solidFill>
                          <a:effectLst/>
                          <a:uLnTx/>
                          <a:uFillTx/>
                          <a:latin typeface="+mn-lt"/>
                          <a:ea typeface="ＭＳ Ｐゴシック"/>
                          <a:cs typeface="+mn-cs"/>
                        </a:rPr>
                        <a:t> for customization.</a:t>
                      </a:r>
                      <a:r>
                        <a:rPr kumimoji="0" lang="en-US" sz="1100" b="0" i="0" u="none" strike="noStrike" kern="0" cap="none" spc="0" normalizeH="0" baseline="30000" noProof="0">
                          <a:ln>
                            <a:noFill/>
                          </a:ln>
                          <a:solidFill>
                            <a:srgbClr val="000000"/>
                          </a:solidFill>
                          <a:effectLst/>
                          <a:uLnTx/>
                          <a:uFillTx/>
                          <a:latin typeface="+mn-lt"/>
                          <a:ea typeface="ＭＳ Ｐゴシック"/>
                          <a:cs typeface="+mn-cs"/>
                        </a:rPr>
                        <a:t>5</a:t>
                      </a:r>
                      <a:endParaRPr lang="en-US" sz="1100"/>
                    </a:p>
                  </a:txBody>
                  <a:tcPr marL="192024" marR="182880" marT="137160" marB="18288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17504254"/>
                  </a:ext>
                </a:extLst>
              </a:tr>
            </a:tbl>
          </a:graphicData>
        </a:graphic>
      </p:graphicFrame>
      <p:sp>
        <p:nvSpPr>
          <p:cNvPr id="5" name="Title 4">
            <a:extLst>
              <a:ext uri="{FF2B5EF4-FFF2-40B4-BE49-F238E27FC236}">
                <a16:creationId xmlns:a16="http://schemas.microsoft.com/office/drawing/2014/main" id="{E38D6DFB-CBFB-C105-6ED5-B418582E45D4}"/>
              </a:ext>
            </a:extLst>
          </p:cNvPr>
          <p:cNvSpPr>
            <a:spLocks noGrp="1"/>
          </p:cNvSpPr>
          <p:nvPr>
            <p:ph type="title"/>
          </p:nvPr>
        </p:nvSpPr>
        <p:spPr/>
        <p:txBody>
          <a:bodyPr/>
          <a:lstStyle/>
          <a:p>
            <a:r>
              <a:rPr lang="en-US"/>
              <a:t>The top challenges advisors face today</a:t>
            </a:r>
            <a:br>
              <a:rPr lang="en-US"/>
            </a:br>
            <a:endParaRPr lang="en-US"/>
          </a:p>
        </p:txBody>
      </p:sp>
      <p:sp>
        <p:nvSpPr>
          <p:cNvPr id="11" name="Slide Number Placeholder 8">
            <a:extLst>
              <a:ext uri="{FF2B5EF4-FFF2-40B4-BE49-F238E27FC236}">
                <a16:creationId xmlns:a16="http://schemas.microsoft.com/office/drawing/2014/main" id="{D80B7694-D62D-5089-1A78-0353D8A2952B}"/>
              </a:ext>
            </a:extLst>
          </p:cNvPr>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3</a:t>
            </a:fld>
            <a:endParaRPr lang="en-US"/>
          </a:p>
        </p:txBody>
      </p:sp>
      <p:sp>
        <p:nvSpPr>
          <p:cNvPr id="12" name="Footer Placeholder 3">
            <a:extLst>
              <a:ext uri="{FF2B5EF4-FFF2-40B4-BE49-F238E27FC236}">
                <a16:creationId xmlns:a16="http://schemas.microsoft.com/office/drawing/2014/main" id="{2B2A0F42-CB16-3DCD-595B-2505C32BFB34}"/>
              </a:ext>
            </a:extLst>
          </p:cNvPr>
          <p:cNvSpPr>
            <a:spLocks noGrp="1"/>
          </p:cNvSpPr>
          <p:nvPr>
            <p:ph type="ftr" sz="quarter" idx="15"/>
          </p:nvPr>
        </p:nvSpPr>
        <p:spPr>
          <a:xfrm>
            <a:off x="420111" y="6483292"/>
            <a:ext cx="5245100" cy="172485"/>
          </a:xfrm>
        </p:spPr>
        <p:txBody>
          <a:bodyPr/>
          <a:lstStyle/>
          <a:p>
            <a:pPr algn="l">
              <a:defRPr/>
            </a:pPr>
            <a:r>
              <a:rPr lang="en-US"/>
              <a:t>For investment professionals use only.</a:t>
            </a:r>
          </a:p>
        </p:txBody>
      </p:sp>
      <p:grpSp>
        <p:nvGrpSpPr>
          <p:cNvPr id="14" name="Graphic 6">
            <a:extLst>
              <a:ext uri="{FF2B5EF4-FFF2-40B4-BE49-F238E27FC236}">
                <a16:creationId xmlns:a16="http://schemas.microsoft.com/office/drawing/2014/main" id="{83732B44-B746-B501-57D2-474882424DF0}"/>
              </a:ext>
            </a:extLst>
          </p:cNvPr>
          <p:cNvGrpSpPr/>
          <p:nvPr/>
        </p:nvGrpSpPr>
        <p:grpSpPr>
          <a:xfrm>
            <a:off x="1249937" y="1476590"/>
            <a:ext cx="548755" cy="524313"/>
            <a:chOff x="6017817" y="2730337"/>
            <a:chExt cx="794540" cy="759150"/>
          </a:xfrm>
          <a:noFill/>
        </p:grpSpPr>
        <p:grpSp>
          <p:nvGrpSpPr>
            <p:cNvPr id="15" name="Graphic 6">
              <a:extLst>
                <a:ext uri="{FF2B5EF4-FFF2-40B4-BE49-F238E27FC236}">
                  <a16:creationId xmlns:a16="http://schemas.microsoft.com/office/drawing/2014/main" id="{3C381380-C5C3-EF85-8B09-3D47EC4C448D}"/>
                </a:ext>
              </a:extLst>
            </p:cNvPr>
            <p:cNvGrpSpPr/>
            <p:nvPr/>
          </p:nvGrpSpPr>
          <p:grpSpPr>
            <a:xfrm>
              <a:off x="6017817" y="3091854"/>
              <a:ext cx="261115" cy="325040"/>
              <a:chOff x="6017817" y="3091854"/>
              <a:chExt cx="261115" cy="325040"/>
            </a:xfrm>
            <a:grpFill/>
          </p:grpSpPr>
          <p:sp>
            <p:nvSpPr>
              <p:cNvPr id="24" name="Freeform: Shape 23">
                <a:extLst>
                  <a:ext uri="{FF2B5EF4-FFF2-40B4-BE49-F238E27FC236}">
                    <a16:creationId xmlns:a16="http://schemas.microsoft.com/office/drawing/2014/main" id="{F2A94E41-3B04-EDE5-9185-8B8FB8B8475B}"/>
                  </a:ext>
                </a:extLst>
              </p:cNvPr>
              <p:cNvSpPr/>
              <p:nvPr/>
            </p:nvSpPr>
            <p:spPr>
              <a:xfrm>
                <a:off x="6071988" y="3091854"/>
                <a:ext cx="180578" cy="180578"/>
              </a:xfrm>
              <a:custGeom>
                <a:avLst/>
                <a:gdLst>
                  <a:gd name="connsiteX0" fmla="*/ 180578 w 180578"/>
                  <a:gd name="connsiteY0" fmla="*/ 90289 h 180578"/>
                  <a:gd name="connsiteX1" fmla="*/ 90289 w 180578"/>
                  <a:gd name="connsiteY1" fmla="*/ 180578 h 180578"/>
                  <a:gd name="connsiteX2" fmla="*/ 0 w 180578"/>
                  <a:gd name="connsiteY2" fmla="*/ 90289 h 180578"/>
                  <a:gd name="connsiteX3" fmla="*/ 90289 w 180578"/>
                  <a:gd name="connsiteY3" fmla="*/ 0 h 180578"/>
                  <a:gd name="connsiteX4" fmla="*/ 180578 w 180578"/>
                  <a:gd name="connsiteY4" fmla="*/ 90289 h 180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578" h="180578">
                    <a:moveTo>
                      <a:pt x="180578" y="90289"/>
                    </a:moveTo>
                    <a:cubicBezTo>
                      <a:pt x="180578" y="140154"/>
                      <a:pt x="140154" y="180578"/>
                      <a:pt x="90289" y="180578"/>
                    </a:cubicBezTo>
                    <a:cubicBezTo>
                      <a:pt x="40424" y="180578"/>
                      <a:pt x="0" y="140154"/>
                      <a:pt x="0" y="90289"/>
                    </a:cubicBezTo>
                    <a:cubicBezTo>
                      <a:pt x="0" y="40424"/>
                      <a:pt x="40424" y="0"/>
                      <a:pt x="90289" y="0"/>
                    </a:cubicBezTo>
                    <a:cubicBezTo>
                      <a:pt x="140154" y="0"/>
                      <a:pt x="180578" y="40424"/>
                      <a:pt x="180578" y="90289"/>
                    </a:cubicBezTo>
                    <a:close/>
                  </a:path>
                </a:pathLst>
              </a:custGeom>
              <a:solidFill>
                <a:schemeClr val="bg1"/>
              </a:solidFill>
              <a:ln w="12700" cap="flat" cmpd="sng" algn="ctr">
                <a:solidFill>
                  <a:srgbClr val="4C4C4C"/>
                </a:solidFill>
                <a:prstDash val="solid"/>
                <a:round/>
                <a:headEnd type="none" w="med" len="med"/>
                <a:tailEnd type="none" w="med" len="med"/>
              </a:ln>
              <a:effectLst/>
            </p:spPr>
            <p:txBody>
              <a:bodyPr rtlCol="0" anchor="ctr"/>
              <a:lstStyle/>
              <a:p>
                <a:endParaRPr lang="en-US"/>
              </a:p>
            </p:txBody>
          </p:sp>
          <p:sp>
            <p:nvSpPr>
              <p:cNvPr id="25" name="Freeform: Shape 24">
                <a:extLst>
                  <a:ext uri="{FF2B5EF4-FFF2-40B4-BE49-F238E27FC236}">
                    <a16:creationId xmlns:a16="http://schemas.microsoft.com/office/drawing/2014/main" id="{8D6240FE-DB75-8962-5444-2A286280EAF1}"/>
                  </a:ext>
                </a:extLst>
              </p:cNvPr>
              <p:cNvSpPr/>
              <p:nvPr/>
            </p:nvSpPr>
            <p:spPr>
              <a:xfrm>
                <a:off x="6017817" y="3272432"/>
                <a:ext cx="261115" cy="144462"/>
              </a:xfrm>
              <a:custGeom>
                <a:avLst/>
                <a:gdLst>
                  <a:gd name="connsiteX0" fmla="*/ 201525 w 261115"/>
                  <a:gd name="connsiteY0" fmla="*/ 144463 h 144462"/>
                  <a:gd name="connsiteX1" fmla="*/ 0 w 261115"/>
                  <a:gd name="connsiteY1" fmla="*/ 144463 h 144462"/>
                  <a:gd name="connsiteX2" fmla="*/ 144463 w 261115"/>
                  <a:gd name="connsiteY2" fmla="*/ 0 h 144462"/>
                  <a:gd name="connsiteX3" fmla="*/ 261116 w 261115"/>
                  <a:gd name="connsiteY3" fmla="*/ 59230 h 144462"/>
                </a:gdLst>
                <a:ahLst/>
                <a:cxnLst>
                  <a:cxn ang="0">
                    <a:pos x="connsiteX0" y="connsiteY0"/>
                  </a:cxn>
                  <a:cxn ang="0">
                    <a:pos x="connsiteX1" y="connsiteY1"/>
                  </a:cxn>
                  <a:cxn ang="0">
                    <a:pos x="connsiteX2" y="connsiteY2"/>
                  </a:cxn>
                  <a:cxn ang="0">
                    <a:pos x="connsiteX3" y="connsiteY3"/>
                  </a:cxn>
                </a:cxnLst>
                <a:rect l="l" t="t" r="r" b="b"/>
                <a:pathLst>
                  <a:path w="261115" h="144462">
                    <a:moveTo>
                      <a:pt x="201525" y="144463"/>
                    </a:moveTo>
                    <a:lnTo>
                      <a:pt x="0" y="144463"/>
                    </a:lnTo>
                    <a:cubicBezTo>
                      <a:pt x="0" y="64647"/>
                      <a:pt x="64647" y="0"/>
                      <a:pt x="144463" y="0"/>
                    </a:cubicBezTo>
                    <a:cubicBezTo>
                      <a:pt x="192496" y="0"/>
                      <a:pt x="234752" y="23114"/>
                      <a:pt x="261116" y="59230"/>
                    </a:cubicBezTo>
                  </a:path>
                </a:pathLst>
              </a:custGeom>
              <a:solidFill>
                <a:srgbClr val="AFCFA9"/>
              </a:solidFill>
              <a:ln w="12700" cap="flat" cmpd="sng" algn="ctr">
                <a:solidFill>
                  <a:srgbClr val="4C4C4C"/>
                </a:solidFill>
                <a:prstDash val="solid"/>
                <a:round/>
                <a:headEnd type="none" w="med" len="med"/>
                <a:tailEnd type="none" w="med" len="med"/>
              </a:ln>
              <a:effectLst/>
            </p:spPr>
            <p:txBody>
              <a:bodyPr rtlCol="0" anchor="ctr"/>
              <a:lstStyle/>
              <a:p>
                <a:endParaRPr lang="en-US"/>
              </a:p>
            </p:txBody>
          </p:sp>
        </p:grpSp>
        <p:grpSp>
          <p:nvGrpSpPr>
            <p:cNvPr id="16" name="Graphic 6">
              <a:extLst>
                <a:ext uri="{FF2B5EF4-FFF2-40B4-BE49-F238E27FC236}">
                  <a16:creationId xmlns:a16="http://schemas.microsoft.com/office/drawing/2014/main" id="{47B3AAB4-AC08-152F-8E8B-40002CA63875}"/>
                </a:ext>
              </a:extLst>
            </p:cNvPr>
            <p:cNvGrpSpPr/>
            <p:nvPr/>
          </p:nvGrpSpPr>
          <p:grpSpPr>
            <a:xfrm>
              <a:off x="6551242" y="3091854"/>
              <a:ext cx="261115" cy="325040"/>
              <a:chOff x="6551242" y="3091854"/>
              <a:chExt cx="261115" cy="325040"/>
            </a:xfrm>
            <a:grpFill/>
          </p:grpSpPr>
          <p:sp>
            <p:nvSpPr>
              <p:cNvPr id="22" name="Freeform: Shape 21">
                <a:extLst>
                  <a:ext uri="{FF2B5EF4-FFF2-40B4-BE49-F238E27FC236}">
                    <a16:creationId xmlns:a16="http://schemas.microsoft.com/office/drawing/2014/main" id="{001C13C6-CAA8-BBBC-C849-EF422C73B130}"/>
                  </a:ext>
                </a:extLst>
              </p:cNvPr>
              <p:cNvSpPr/>
              <p:nvPr/>
            </p:nvSpPr>
            <p:spPr>
              <a:xfrm>
                <a:off x="6577606" y="3091854"/>
                <a:ext cx="180578" cy="180578"/>
              </a:xfrm>
              <a:custGeom>
                <a:avLst/>
                <a:gdLst>
                  <a:gd name="connsiteX0" fmla="*/ 180578 w 180578"/>
                  <a:gd name="connsiteY0" fmla="*/ 90289 h 180578"/>
                  <a:gd name="connsiteX1" fmla="*/ 90289 w 180578"/>
                  <a:gd name="connsiteY1" fmla="*/ 180578 h 180578"/>
                  <a:gd name="connsiteX2" fmla="*/ 0 w 180578"/>
                  <a:gd name="connsiteY2" fmla="*/ 90289 h 180578"/>
                  <a:gd name="connsiteX3" fmla="*/ 90289 w 180578"/>
                  <a:gd name="connsiteY3" fmla="*/ 0 h 180578"/>
                  <a:gd name="connsiteX4" fmla="*/ 180578 w 180578"/>
                  <a:gd name="connsiteY4" fmla="*/ 90289 h 180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578" h="180578">
                    <a:moveTo>
                      <a:pt x="180578" y="90289"/>
                    </a:moveTo>
                    <a:cubicBezTo>
                      <a:pt x="180578" y="140154"/>
                      <a:pt x="140154" y="180578"/>
                      <a:pt x="90289" y="180578"/>
                    </a:cubicBezTo>
                    <a:cubicBezTo>
                      <a:pt x="40424" y="180578"/>
                      <a:pt x="0" y="140154"/>
                      <a:pt x="0" y="90289"/>
                    </a:cubicBezTo>
                    <a:cubicBezTo>
                      <a:pt x="0" y="40424"/>
                      <a:pt x="40424" y="0"/>
                      <a:pt x="90289" y="0"/>
                    </a:cubicBezTo>
                    <a:cubicBezTo>
                      <a:pt x="140154" y="0"/>
                      <a:pt x="180578" y="40424"/>
                      <a:pt x="180578" y="90289"/>
                    </a:cubicBezTo>
                    <a:close/>
                  </a:path>
                </a:pathLst>
              </a:custGeom>
              <a:solidFill>
                <a:schemeClr val="bg1"/>
              </a:solidFill>
              <a:ln w="12700" cap="flat" cmpd="sng" algn="ctr">
                <a:solidFill>
                  <a:srgbClr val="4C4C4C"/>
                </a:solidFill>
                <a:prstDash val="solid"/>
                <a:round/>
                <a:headEnd type="none" w="med" len="med"/>
                <a:tailEnd type="none" w="med" len="med"/>
              </a:ln>
              <a:effectLst/>
            </p:spPr>
            <p:txBody>
              <a:bodyPr rtlCol="0" anchor="ctr"/>
              <a:lstStyle/>
              <a:p>
                <a:endParaRPr lang="en-US"/>
              </a:p>
            </p:txBody>
          </p:sp>
          <p:sp>
            <p:nvSpPr>
              <p:cNvPr id="23" name="Freeform: Shape 22">
                <a:extLst>
                  <a:ext uri="{FF2B5EF4-FFF2-40B4-BE49-F238E27FC236}">
                    <a16:creationId xmlns:a16="http://schemas.microsoft.com/office/drawing/2014/main" id="{47E2D14B-B975-7ACE-B29A-E496D5C72086}"/>
                  </a:ext>
                </a:extLst>
              </p:cNvPr>
              <p:cNvSpPr/>
              <p:nvPr/>
            </p:nvSpPr>
            <p:spPr>
              <a:xfrm>
                <a:off x="6551242" y="3272432"/>
                <a:ext cx="261115" cy="144462"/>
              </a:xfrm>
              <a:custGeom>
                <a:avLst/>
                <a:gdLst>
                  <a:gd name="connsiteX0" fmla="*/ 0 w 261115"/>
                  <a:gd name="connsiteY0" fmla="*/ 59230 h 144462"/>
                  <a:gd name="connsiteX1" fmla="*/ 116653 w 261115"/>
                  <a:gd name="connsiteY1" fmla="*/ 0 h 144462"/>
                  <a:gd name="connsiteX2" fmla="*/ 261116 w 261115"/>
                  <a:gd name="connsiteY2" fmla="*/ 144463 h 144462"/>
                  <a:gd name="connsiteX3" fmla="*/ 59591 w 261115"/>
                  <a:gd name="connsiteY3" fmla="*/ 144463 h 144462"/>
                </a:gdLst>
                <a:ahLst/>
                <a:cxnLst>
                  <a:cxn ang="0">
                    <a:pos x="connsiteX0" y="connsiteY0"/>
                  </a:cxn>
                  <a:cxn ang="0">
                    <a:pos x="connsiteX1" y="connsiteY1"/>
                  </a:cxn>
                  <a:cxn ang="0">
                    <a:pos x="connsiteX2" y="connsiteY2"/>
                  </a:cxn>
                  <a:cxn ang="0">
                    <a:pos x="connsiteX3" y="connsiteY3"/>
                  </a:cxn>
                </a:cxnLst>
                <a:rect l="l" t="t" r="r" b="b"/>
                <a:pathLst>
                  <a:path w="261115" h="144462">
                    <a:moveTo>
                      <a:pt x="0" y="59230"/>
                    </a:moveTo>
                    <a:cubicBezTo>
                      <a:pt x="26364" y="23475"/>
                      <a:pt x="68620" y="0"/>
                      <a:pt x="116653" y="0"/>
                    </a:cubicBezTo>
                    <a:cubicBezTo>
                      <a:pt x="196469" y="0"/>
                      <a:pt x="261116" y="64647"/>
                      <a:pt x="261116" y="144463"/>
                    </a:cubicBezTo>
                    <a:lnTo>
                      <a:pt x="59591" y="144463"/>
                    </a:lnTo>
                  </a:path>
                </a:pathLst>
              </a:custGeom>
              <a:solidFill>
                <a:srgbClr val="AFCFA9"/>
              </a:solidFill>
              <a:ln w="12700" cap="flat" cmpd="sng" algn="ctr">
                <a:solidFill>
                  <a:srgbClr val="4C4C4C"/>
                </a:solidFill>
                <a:prstDash val="solid"/>
                <a:round/>
                <a:headEnd type="none" w="med" len="med"/>
                <a:tailEnd type="none" w="med" len="med"/>
              </a:ln>
              <a:effectLst/>
            </p:spPr>
            <p:txBody>
              <a:bodyPr rtlCol="0" anchor="ctr"/>
              <a:lstStyle/>
              <a:p>
                <a:endParaRPr lang="en-US"/>
              </a:p>
            </p:txBody>
          </p:sp>
        </p:grpSp>
        <p:sp>
          <p:nvSpPr>
            <p:cNvPr id="17" name="Freeform: Shape 16">
              <a:extLst>
                <a:ext uri="{FF2B5EF4-FFF2-40B4-BE49-F238E27FC236}">
                  <a16:creationId xmlns:a16="http://schemas.microsoft.com/office/drawing/2014/main" id="{A3BC1126-581C-F102-30AE-19999BE541BB}"/>
                </a:ext>
              </a:extLst>
            </p:cNvPr>
            <p:cNvSpPr/>
            <p:nvPr/>
          </p:nvSpPr>
          <p:spPr>
            <a:xfrm>
              <a:off x="6284709" y="3019984"/>
              <a:ext cx="260754" cy="260754"/>
            </a:xfrm>
            <a:custGeom>
              <a:avLst/>
              <a:gdLst>
                <a:gd name="connsiteX0" fmla="*/ 260755 w 260754"/>
                <a:gd name="connsiteY0" fmla="*/ 130377 h 260754"/>
                <a:gd name="connsiteX1" fmla="*/ 130377 w 260754"/>
                <a:gd name="connsiteY1" fmla="*/ 260755 h 260754"/>
                <a:gd name="connsiteX2" fmla="*/ 0 w 260754"/>
                <a:gd name="connsiteY2" fmla="*/ 130377 h 260754"/>
                <a:gd name="connsiteX3" fmla="*/ 130377 w 260754"/>
                <a:gd name="connsiteY3" fmla="*/ 0 h 260754"/>
                <a:gd name="connsiteX4" fmla="*/ 260755 w 260754"/>
                <a:gd name="connsiteY4" fmla="*/ 130377 h 260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754" h="260754">
                  <a:moveTo>
                    <a:pt x="260755" y="130377"/>
                  </a:moveTo>
                  <a:cubicBezTo>
                    <a:pt x="260755" y="202609"/>
                    <a:pt x="202247" y="260755"/>
                    <a:pt x="130377" y="260755"/>
                  </a:cubicBezTo>
                  <a:cubicBezTo>
                    <a:pt x="58507" y="260755"/>
                    <a:pt x="0" y="202247"/>
                    <a:pt x="0" y="130377"/>
                  </a:cubicBezTo>
                  <a:cubicBezTo>
                    <a:pt x="0" y="58507"/>
                    <a:pt x="58507" y="0"/>
                    <a:pt x="130377" y="0"/>
                  </a:cubicBezTo>
                  <a:cubicBezTo>
                    <a:pt x="202247" y="0"/>
                    <a:pt x="260755" y="58507"/>
                    <a:pt x="260755" y="130377"/>
                  </a:cubicBezTo>
                  <a:close/>
                </a:path>
              </a:pathLst>
            </a:custGeom>
            <a:solidFill>
              <a:schemeClr val="bg1"/>
            </a:solidFill>
            <a:ln w="12700" cap="flat" cmpd="sng" algn="ctr">
              <a:solidFill>
                <a:srgbClr val="4C4C4C"/>
              </a:solidFill>
              <a:prstDash val="solid"/>
              <a:round/>
              <a:headEnd type="none" w="med" len="med"/>
              <a:tailEnd type="none" w="med" len="med"/>
            </a:ln>
            <a:effectLst/>
          </p:spPr>
          <p:txBody>
            <a:bodyPr rtlCol="0" anchor="ctr"/>
            <a:lstStyle/>
            <a:p>
              <a:endParaRPr lang="en-US"/>
            </a:p>
          </p:txBody>
        </p:sp>
        <p:sp>
          <p:nvSpPr>
            <p:cNvPr id="18" name="Freeform: Shape 17">
              <a:extLst>
                <a:ext uri="{FF2B5EF4-FFF2-40B4-BE49-F238E27FC236}">
                  <a16:creationId xmlns:a16="http://schemas.microsoft.com/office/drawing/2014/main" id="{282837EB-911E-0567-053B-0BE6E6029F66}"/>
                </a:ext>
              </a:extLst>
            </p:cNvPr>
            <p:cNvSpPr/>
            <p:nvPr/>
          </p:nvSpPr>
          <p:spPr>
            <a:xfrm>
              <a:off x="6229452" y="2910915"/>
              <a:ext cx="371268" cy="91011"/>
            </a:xfrm>
            <a:custGeom>
              <a:avLst/>
              <a:gdLst>
                <a:gd name="connsiteX0" fmla="*/ 0 w 371268"/>
                <a:gd name="connsiteY0" fmla="*/ 91011 h 91011"/>
                <a:gd name="connsiteX1" fmla="*/ 185634 w 371268"/>
                <a:gd name="connsiteY1" fmla="*/ 0 h 91011"/>
                <a:gd name="connsiteX2" fmla="*/ 371269 w 371268"/>
                <a:gd name="connsiteY2" fmla="*/ 91011 h 91011"/>
              </a:gdLst>
              <a:ahLst/>
              <a:cxnLst>
                <a:cxn ang="0">
                  <a:pos x="connsiteX0" y="connsiteY0"/>
                </a:cxn>
                <a:cxn ang="0">
                  <a:pos x="connsiteX1" y="connsiteY1"/>
                </a:cxn>
                <a:cxn ang="0">
                  <a:pos x="connsiteX2" y="connsiteY2"/>
                </a:cxn>
              </a:cxnLst>
              <a:rect l="l" t="t" r="r" b="b"/>
              <a:pathLst>
                <a:path w="371268" h="91011">
                  <a:moveTo>
                    <a:pt x="0" y="91011"/>
                  </a:moveTo>
                  <a:cubicBezTo>
                    <a:pt x="42978" y="35754"/>
                    <a:pt x="110153" y="0"/>
                    <a:pt x="185634" y="0"/>
                  </a:cubicBezTo>
                  <a:cubicBezTo>
                    <a:pt x="261116" y="0"/>
                    <a:pt x="328291" y="35754"/>
                    <a:pt x="371269" y="91011"/>
                  </a:cubicBezTo>
                </a:path>
              </a:pathLst>
            </a:custGeom>
            <a:grpFill/>
            <a:ln w="12700" cap="flat" cmpd="sng" algn="ctr">
              <a:solidFill>
                <a:srgbClr val="4C4C4C"/>
              </a:solidFill>
              <a:prstDash val="solid"/>
              <a:round/>
              <a:headEnd type="none" w="med" len="med"/>
              <a:tailEnd type="none" w="med" len="med"/>
            </a:ln>
            <a:effectLst/>
          </p:spPr>
          <p:txBody>
            <a:bodyPr rtlCol="0" anchor="ctr"/>
            <a:lstStyle/>
            <a:p>
              <a:endParaRPr lang="en-US"/>
            </a:p>
          </p:txBody>
        </p:sp>
        <p:sp>
          <p:nvSpPr>
            <p:cNvPr id="19" name="Freeform: Shape 18">
              <a:extLst>
                <a:ext uri="{FF2B5EF4-FFF2-40B4-BE49-F238E27FC236}">
                  <a16:creationId xmlns:a16="http://schemas.microsoft.com/office/drawing/2014/main" id="{5AFB03C3-C4DF-13C5-FC70-FC830929FB1B}"/>
                </a:ext>
              </a:extLst>
            </p:cNvPr>
            <p:cNvSpPr/>
            <p:nvPr/>
          </p:nvSpPr>
          <p:spPr>
            <a:xfrm>
              <a:off x="6161915" y="2820265"/>
              <a:ext cx="506341" cy="121348"/>
            </a:xfrm>
            <a:custGeom>
              <a:avLst/>
              <a:gdLst>
                <a:gd name="connsiteX0" fmla="*/ 0 w 506341"/>
                <a:gd name="connsiteY0" fmla="*/ 121349 h 121348"/>
                <a:gd name="connsiteX1" fmla="*/ 253171 w 506341"/>
                <a:gd name="connsiteY1" fmla="*/ 0 h 121348"/>
                <a:gd name="connsiteX2" fmla="*/ 506341 w 506341"/>
                <a:gd name="connsiteY2" fmla="*/ 120987 h 121348"/>
              </a:gdLst>
              <a:ahLst/>
              <a:cxnLst>
                <a:cxn ang="0">
                  <a:pos x="connsiteX0" y="connsiteY0"/>
                </a:cxn>
                <a:cxn ang="0">
                  <a:pos x="connsiteX1" y="connsiteY1"/>
                </a:cxn>
                <a:cxn ang="0">
                  <a:pos x="connsiteX2" y="connsiteY2"/>
                </a:cxn>
              </a:cxnLst>
              <a:rect l="l" t="t" r="r" b="b"/>
              <a:pathLst>
                <a:path w="506341" h="121348">
                  <a:moveTo>
                    <a:pt x="0" y="121349"/>
                  </a:moveTo>
                  <a:cubicBezTo>
                    <a:pt x="59591" y="47311"/>
                    <a:pt x="150963" y="0"/>
                    <a:pt x="253171" y="0"/>
                  </a:cubicBezTo>
                  <a:cubicBezTo>
                    <a:pt x="355378" y="0"/>
                    <a:pt x="446750" y="47311"/>
                    <a:pt x="506341" y="120987"/>
                  </a:cubicBezTo>
                </a:path>
              </a:pathLst>
            </a:custGeom>
            <a:grpFill/>
            <a:ln w="12700" cap="flat" cmpd="sng" algn="ctr">
              <a:solidFill>
                <a:srgbClr val="4C4C4C"/>
              </a:solidFill>
              <a:prstDash val="solid"/>
              <a:round/>
              <a:headEnd type="none" w="med" len="med"/>
              <a:tailEnd type="none" w="med" len="med"/>
            </a:ln>
            <a:effectLst/>
          </p:spPr>
          <p:txBody>
            <a:bodyPr rtlCol="0" anchor="ctr"/>
            <a:lstStyle/>
            <a:p>
              <a:endParaRPr lang="en-US"/>
            </a:p>
          </p:txBody>
        </p:sp>
        <p:sp>
          <p:nvSpPr>
            <p:cNvPr id="20" name="Freeform: Shape 19">
              <a:extLst>
                <a:ext uri="{FF2B5EF4-FFF2-40B4-BE49-F238E27FC236}">
                  <a16:creationId xmlns:a16="http://schemas.microsoft.com/office/drawing/2014/main" id="{DD3FB54B-EBC8-BBB2-B74E-C010784DFD3F}"/>
                </a:ext>
              </a:extLst>
            </p:cNvPr>
            <p:cNvSpPr/>
            <p:nvPr/>
          </p:nvSpPr>
          <p:spPr>
            <a:xfrm>
              <a:off x="6089684" y="2730337"/>
              <a:ext cx="651164" cy="157825"/>
            </a:xfrm>
            <a:custGeom>
              <a:avLst/>
              <a:gdLst>
                <a:gd name="connsiteX0" fmla="*/ 0 w 651164"/>
                <a:gd name="connsiteY0" fmla="*/ 157103 h 157825"/>
                <a:gd name="connsiteX1" fmla="*/ 325402 w 651164"/>
                <a:gd name="connsiteY1" fmla="*/ 0 h 157825"/>
                <a:gd name="connsiteX2" fmla="*/ 651165 w 651164"/>
                <a:gd name="connsiteY2" fmla="*/ 157825 h 157825"/>
              </a:gdLst>
              <a:ahLst/>
              <a:cxnLst>
                <a:cxn ang="0">
                  <a:pos x="connsiteX0" y="connsiteY0"/>
                </a:cxn>
                <a:cxn ang="0">
                  <a:pos x="connsiteX1" y="connsiteY1"/>
                </a:cxn>
                <a:cxn ang="0">
                  <a:pos x="connsiteX2" y="connsiteY2"/>
                </a:cxn>
              </a:cxnLst>
              <a:rect l="l" t="t" r="r" b="b"/>
              <a:pathLst>
                <a:path w="651164" h="157825">
                  <a:moveTo>
                    <a:pt x="0" y="157103"/>
                  </a:moveTo>
                  <a:cubicBezTo>
                    <a:pt x="75843" y="61397"/>
                    <a:pt x="193219" y="0"/>
                    <a:pt x="325402" y="0"/>
                  </a:cubicBezTo>
                  <a:cubicBezTo>
                    <a:pt x="457585" y="0"/>
                    <a:pt x="575322" y="61758"/>
                    <a:pt x="651165" y="157825"/>
                  </a:cubicBezTo>
                </a:path>
              </a:pathLst>
            </a:custGeom>
            <a:grpFill/>
            <a:ln w="12700" cap="flat" cmpd="sng" algn="ctr">
              <a:solidFill>
                <a:srgbClr val="4C4C4C"/>
              </a:solidFill>
              <a:prstDash val="solid"/>
              <a:round/>
              <a:headEnd type="none" w="med" len="med"/>
              <a:tailEnd type="none" w="med" len="med"/>
            </a:ln>
            <a:effectLst/>
          </p:spPr>
          <p:txBody>
            <a:bodyPr rtlCol="0" anchor="ctr"/>
            <a:lstStyle/>
            <a:p>
              <a:endParaRPr lang="en-US"/>
            </a:p>
          </p:txBody>
        </p:sp>
        <p:sp>
          <p:nvSpPr>
            <p:cNvPr id="21" name="Freeform: Shape 20">
              <a:extLst>
                <a:ext uri="{FF2B5EF4-FFF2-40B4-BE49-F238E27FC236}">
                  <a16:creationId xmlns:a16="http://schemas.microsoft.com/office/drawing/2014/main" id="{3E0570A1-C50A-52CA-173F-38038E87FC64}"/>
                </a:ext>
              </a:extLst>
            </p:cNvPr>
            <p:cNvSpPr/>
            <p:nvPr/>
          </p:nvSpPr>
          <p:spPr>
            <a:xfrm>
              <a:off x="6206341" y="3280739"/>
              <a:ext cx="417496" cy="208748"/>
            </a:xfrm>
            <a:custGeom>
              <a:avLst/>
              <a:gdLst>
                <a:gd name="connsiteX0" fmla="*/ 417497 w 417496"/>
                <a:gd name="connsiteY0" fmla="*/ 208748 h 208748"/>
                <a:gd name="connsiteX1" fmla="*/ 0 w 417496"/>
                <a:gd name="connsiteY1" fmla="*/ 208748 h 208748"/>
                <a:gd name="connsiteX2" fmla="*/ 208748 w 417496"/>
                <a:gd name="connsiteY2" fmla="*/ 0 h 208748"/>
                <a:gd name="connsiteX3" fmla="*/ 417497 w 417496"/>
                <a:gd name="connsiteY3" fmla="*/ 208748 h 208748"/>
              </a:gdLst>
              <a:ahLst/>
              <a:cxnLst>
                <a:cxn ang="0">
                  <a:pos x="connsiteX0" y="connsiteY0"/>
                </a:cxn>
                <a:cxn ang="0">
                  <a:pos x="connsiteX1" y="connsiteY1"/>
                </a:cxn>
                <a:cxn ang="0">
                  <a:pos x="connsiteX2" y="connsiteY2"/>
                </a:cxn>
                <a:cxn ang="0">
                  <a:pos x="connsiteX3" y="connsiteY3"/>
                </a:cxn>
              </a:cxnLst>
              <a:rect l="l" t="t" r="r" b="b"/>
              <a:pathLst>
                <a:path w="417496" h="208748">
                  <a:moveTo>
                    <a:pt x="417497" y="208748"/>
                  </a:moveTo>
                  <a:lnTo>
                    <a:pt x="0" y="208748"/>
                  </a:lnTo>
                  <a:cubicBezTo>
                    <a:pt x="0" y="93539"/>
                    <a:pt x="93178" y="0"/>
                    <a:pt x="208748" y="0"/>
                  </a:cubicBezTo>
                  <a:cubicBezTo>
                    <a:pt x="324318" y="0"/>
                    <a:pt x="417497" y="93539"/>
                    <a:pt x="417497" y="208748"/>
                  </a:cubicBezTo>
                  <a:close/>
                </a:path>
              </a:pathLst>
            </a:custGeom>
            <a:solidFill>
              <a:srgbClr val="AFCFA9"/>
            </a:solidFill>
            <a:ln w="12700" cap="flat" cmpd="sng" algn="ctr">
              <a:solidFill>
                <a:srgbClr val="4C4C4C"/>
              </a:solidFill>
              <a:prstDash val="solid"/>
              <a:round/>
              <a:headEnd type="none" w="med" len="med"/>
              <a:tailEnd type="none" w="med" len="med"/>
            </a:ln>
            <a:effectLst/>
          </p:spPr>
          <p:txBody>
            <a:bodyPr rtlCol="0" anchor="ctr"/>
            <a:lstStyle/>
            <a:p>
              <a:endParaRPr lang="en-US"/>
            </a:p>
          </p:txBody>
        </p:sp>
      </p:grpSp>
      <p:grpSp>
        <p:nvGrpSpPr>
          <p:cNvPr id="72" name="Group 71">
            <a:extLst>
              <a:ext uri="{FF2B5EF4-FFF2-40B4-BE49-F238E27FC236}">
                <a16:creationId xmlns:a16="http://schemas.microsoft.com/office/drawing/2014/main" id="{AD3E51DB-8119-C1D6-47AD-E56125C770E1}"/>
              </a:ext>
            </a:extLst>
          </p:cNvPr>
          <p:cNvGrpSpPr/>
          <p:nvPr/>
        </p:nvGrpSpPr>
        <p:grpSpPr>
          <a:xfrm>
            <a:off x="4771803" y="1335816"/>
            <a:ext cx="389077" cy="665087"/>
            <a:chOff x="6056236" y="933530"/>
            <a:chExt cx="389077" cy="665087"/>
          </a:xfrm>
        </p:grpSpPr>
        <p:sp>
          <p:nvSpPr>
            <p:cNvPr id="28" name="Freeform: Shape 27">
              <a:extLst>
                <a:ext uri="{FF2B5EF4-FFF2-40B4-BE49-F238E27FC236}">
                  <a16:creationId xmlns:a16="http://schemas.microsoft.com/office/drawing/2014/main" id="{36B7CE4D-8B2E-2A1F-EA3F-C67B741EBF2E}"/>
                </a:ext>
              </a:extLst>
            </p:cNvPr>
            <p:cNvSpPr/>
            <p:nvPr/>
          </p:nvSpPr>
          <p:spPr bwMode="auto">
            <a:xfrm>
              <a:off x="6191596" y="933530"/>
              <a:ext cx="203991" cy="367184"/>
            </a:xfrm>
            <a:custGeom>
              <a:avLst/>
              <a:gdLst>
                <a:gd name="connsiteX0" fmla="*/ 190500 w 598715"/>
                <a:gd name="connsiteY0" fmla="*/ 0 h 1077686"/>
                <a:gd name="connsiteX1" fmla="*/ 576943 w 598715"/>
                <a:gd name="connsiteY1" fmla="*/ 0 h 1077686"/>
                <a:gd name="connsiteX2" fmla="*/ 288472 w 598715"/>
                <a:gd name="connsiteY2" fmla="*/ 408214 h 1077686"/>
                <a:gd name="connsiteX3" fmla="*/ 598715 w 598715"/>
                <a:gd name="connsiteY3" fmla="*/ 283029 h 1077686"/>
                <a:gd name="connsiteX4" fmla="*/ 27215 w 598715"/>
                <a:gd name="connsiteY4" fmla="*/ 1077686 h 1077686"/>
                <a:gd name="connsiteX5" fmla="*/ 223157 w 598715"/>
                <a:gd name="connsiteY5" fmla="*/ 538843 h 1077686"/>
                <a:gd name="connsiteX6" fmla="*/ 0 w 598715"/>
                <a:gd name="connsiteY6" fmla="*/ 620486 h 1077686"/>
                <a:gd name="connsiteX7" fmla="*/ 190500 w 598715"/>
                <a:gd name="connsiteY7" fmla="*/ 0 h 107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8715" h="1077686">
                  <a:moveTo>
                    <a:pt x="190500" y="0"/>
                  </a:moveTo>
                  <a:lnTo>
                    <a:pt x="576943" y="0"/>
                  </a:lnTo>
                  <a:lnTo>
                    <a:pt x="288472" y="408214"/>
                  </a:lnTo>
                  <a:lnTo>
                    <a:pt x="598715" y="283029"/>
                  </a:lnTo>
                  <a:lnTo>
                    <a:pt x="27215" y="1077686"/>
                  </a:lnTo>
                  <a:lnTo>
                    <a:pt x="223157" y="538843"/>
                  </a:lnTo>
                  <a:lnTo>
                    <a:pt x="0" y="620486"/>
                  </a:lnTo>
                  <a:lnTo>
                    <a:pt x="190500" y="0"/>
                  </a:lnTo>
                  <a:close/>
                </a:path>
              </a:pathLst>
            </a:custGeom>
            <a:solidFill>
              <a:srgbClr val="AFCFA9"/>
            </a:solidFill>
            <a:ln w="12700" cap="flat"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71" name="Group 70">
              <a:extLst>
                <a:ext uri="{FF2B5EF4-FFF2-40B4-BE49-F238E27FC236}">
                  <a16:creationId xmlns:a16="http://schemas.microsoft.com/office/drawing/2014/main" id="{30A187FC-CF55-2CA8-DCED-1E210CEBB53E}"/>
                </a:ext>
              </a:extLst>
            </p:cNvPr>
            <p:cNvGrpSpPr/>
            <p:nvPr/>
          </p:nvGrpSpPr>
          <p:grpSpPr>
            <a:xfrm>
              <a:off x="6056236" y="1321228"/>
              <a:ext cx="389077" cy="277389"/>
              <a:chOff x="6002144" y="1315347"/>
              <a:chExt cx="345382" cy="246237"/>
            </a:xfrm>
          </p:grpSpPr>
          <p:sp>
            <p:nvSpPr>
              <p:cNvPr id="29" name="Rectangle 28">
                <a:extLst>
                  <a:ext uri="{FF2B5EF4-FFF2-40B4-BE49-F238E27FC236}">
                    <a16:creationId xmlns:a16="http://schemas.microsoft.com/office/drawing/2014/main" id="{B2FF41F0-D701-89E1-3E0D-B597866A5385}"/>
                  </a:ext>
                </a:extLst>
              </p:cNvPr>
              <p:cNvSpPr/>
              <p:nvPr/>
            </p:nvSpPr>
            <p:spPr bwMode="auto">
              <a:xfrm>
                <a:off x="6002144" y="1316589"/>
                <a:ext cx="165798" cy="244995"/>
              </a:xfrm>
              <a:custGeom>
                <a:avLst/>
                <a:gdLst>
                  <a:gd name="connsiteX0" fmla="*/ 0 w 672075"/>
                  <a:gd name="connsiteY0" fmla="*/ 0 h 993106"/>
                  <a:gd name="connsiteX1" fmla="*/ 672075 w 672075"/>
                  <a:gd name="connsiteY1" fmla="*/ 0 h 993106"/>
                  <a:gd name="connsiteX2" fmla="*/ 672075 w 672075"/>
                  <a:gd name="connsiteY2" fmla="*/ 993106 h 993106"/>
                  <a:gd name="connsiteX3" fmla="*/ 0 w 672075"/>
                  <a:gd name="connsiteY3" fmla="*/ 993106 h 993106"/>
                  <a:gd name="connsiteX4" fmla="*/ 0 w 672075"/>
                  <a:gd name="connsiteY4" fmla="*/ 0 h 993106"/>
                  <a:gd name="connsiteX0" fmla="*/ 0 w 672075"/>
                  <a:gd name="connsiteY0" fmla="*/ 0 h 993106"/>
                  <a:gd name="connsiteX1" fmla="*/ 672075 w 672075"/>
                  <a:gd name="connsiteY1" fmla="*/ 0 h 993106"/>
                  <a:gd name="connsiteX2" fmla="*/ 672075 w 672075"/>
                  <a:gd name="connsiteY2" fmla="*/ 220220 h 993106"/>
                  <a:gd name="connsiteX3" fmla="*/ 672075 w 672075"/>
                  <a:gd name="connsiteY3" fmla="*/ 993106 h 993106"/>
                  <a:gd name="connsiteX4" fmla="*/ 0 w 672075"/>
                  <a:gd name="connsiteY4" fmla="*/ 993106 h 993106"/>
                  <a:gd name="connsiteX5" fmla="*/ 0 w 672075"/>
                  <a:gd name="connsiteY5" fmla="*/ 0 h 993106"/>
                  <a:gd name="connsiteX0" fmla="*/ 0 w 672075"/>
                  <a:gd name="connsiteY0" fmla="*/ 0 h 993106"/>
                  <a:gd name="connsiteX1" fmla="*/ 672075 w 672075"/>
                  <a:gd name="connsiteY1" fmla="*/ 0 h 993106"/>
                  <a:gd name="connsiteX2" fmla="*/ 672075 w 672075"/>
                  <a:gd name="connsiteY2" fmla="*/ 220220 h 993106"/>
                  <a:gd name="connsiteX3" fmla="*/ 672075 w 672075"/>
                  <a:gd name="connsiteY3" fmla="*/ 387134 h 993106"/>
                  <a:gd name="connsiteX4" fmla="*/ 672075 w 672075"/>
                  <a:gd name="connsiteY4" fmla="*/ 993106 h 993106"/>
                  <a:gd name="connsiteX5" fmla="*/ 0 w 672075"/>
                  <a:gd name="connsiteY5" fmla="*/ 993106 h 993106"/>
                  <a:gd name="connsiteX6" fmla="*/ 0 w 672075"/>
                  <a:gd name="connsiteY6" fmla="*/ 0 h 993106"/>
                  <a:gd name="connsiteX0" fmla="*/ 0 w 672075"/>
                  <a:gd name="connsiteY0" fmla="*/ 0 h 993106"/>
                  <a:gd name="connsiteX1" fmla="*/ 672075 w 672075"/>
                  <a:gd name="connsiteY1" fmla="*/ 0 h 993106"/>
                  <a:gd name="connsiteX2" fmla="*/ 672075 w 672075"/>
                  <a:gd name="connsiteY2" fmla="*/ 220220 h 993106"/>
                  <a:gd name="connsiteX3" fmla="*/ 672075 w 672075"/>
                  <a:gd name="connsiteY3" fmla="*/ 387134 h 993106"/>
                  <a:gd name="connsiteX4" fmla="*/ 672075 w 672075"/>
                  <a:gd name="connsiteY4" fmla="*/ 559492 h 993106"/>
                  <a:gd name="connsiteX5" fmla="*/ 672075 w 672075"/>
                  <a:gd name="connsiteY5" fmla="*/ 993106 h 993106"/>
                  <a:gd name="connsiteX6" fmla="*/ 0 w 672075"/>
                  <a:gd name="connsiteY6" fmla="*/ 993106 h 993106"/>
                  <a:gd name="connsiteX7" fmla="*/ 0 w 672075"/>
                  <a:gd name="connsiteY7" fmla="*/ 0 h 993106"/>
                  <a:gd name="connsiteX0" fmla="*/ 0 w 672075"/>
                  <a:gd name="connsiteY0" fmla="*/ 0 h 993106"/>
                  <a:gd name="connsiteX1" fmla="*/ 672075 w 672075"/>
                  <a:gd name="connsiteY1" fmla="*/ 0 h 993106"/>
                  <a:gd name="connsiteX2" fmla="*/ 672075 w 672075"/>
                  <a:gd name="connsiteY2" fmla="*/ 220220 h 993106"/>
                  <a:gd name="connsiteX3" fmla="*/ 672075 w 672075"/>
                  <a:gd name="connsiteY3" fmla="*/ 387134 h 993106"/>
                  <a:gd name="connsiteX4" fmla="*/ 672075 w 672075"/>
                  <a:gd name="connsiteY4" fmla="*/ 559492 h 993106"/>
                  <a:gd name="connsiteX5" fmla="*/ 670261 w 672075"/>
                  <a:gd name="connsiteY5" fmla="*/ 798977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490646 w 672075"/>
                  <a:gd name="connsiteY2" fmla="*/ 212962 h 993106"/>
                  <a:gd name="connsiteX3" fmla="*/ 672075 w 672075"/>
                  <a:gd name="connsiteY3" fmla="*/ 387134 h 993106"/>
                  <a:gd name="connsiteX4" fmla="*/ 672075 w 672075"/>
                  <a:gd name="connsiteY4" fmla="*/ 559492 h 993106"/>
                  <a:gd name="connsiteX5" fmla="*/ 670261 w 672075"/>
                  <a:gd name="connsiteY5" fmla="*/ 798977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490646 w 672075"/>
                  <a:gd name="connsiteY2" fmla="*/ 212962 h 993106"/>
                  <a:gd name="connsiteX3" fmla="*/ 672075 w 672075"/>
                  <a:gd name="connsiteY3" fmla="*/ 387134 h 993106"/>
                  <a:gd name="connsiteX4" fmla="*/ 494275 w 672075"/>
                  <a:gd name="connsiteY4" fmla="*/ 564935 h 993106"/>
                  <a:gd name="connsiteX5" fmla="*/ 670261 w 672075"/>
                  <a:gd name="connsiteY5" fmla="*/ 798977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490646 w 672075"/>
                  <a:gd name="connsiteY2" fmla="*/ 212962 h 993106"/>
                  <a:gd name="connsiteX3" fmla="*/ 672075 w 672075"/>
                  <a:gd name="connsiteY3" fmla="*/ 387134 h 993106"/>
                  <a:gd name="connsiteX4" fmla="*/ 494275 w 672075"/>
                  <a:gd name="connsiteY4" fmla="*/ 564935 h 993106"/>
                  <a:gd name="connsiteX5" fmla="*/ 663004 w 672075"/>
                  <a:gd name="connsiteY5" fmla="*/ 800792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490646 w 672075"/>
                  <a:gd name="connsiteY2" fmla="*/ 212962 h 993106"/>
                  <a:gd name="connsiteX3" fmla="*/ 672075 w 672075"/>
                  <a:gd name="connsiteY3" fmla="*/ 387134 h 993106"/>
                  <a:gd name="connsiteX4" fmla="*/ 494275 w 672075"/>
                  <a:gd name="connsiteY4" fmla="*/ 564935 h 993106"/>
                  <a:gd name="connsiteX5" fmla="*/ 663004 w 672075"/>
                  <a:gd name="connsiteY5" fmla="*/ 800792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490646 w 672075"/>
                  <a:gd name="connsiteY2" fmla="*/ 212962 h 993106"/>
                  <a:gd name="connsiteX3" fmla="*/ 672075 w 672075"/>
                  <a:gd name="connsiteY3" fmla="*/ 387134 h 993106"/>
                  <a:gd name="connsiteX4" fmla="*/ 494275 w 672075"/>
                  <a:gd name="connsiteY4" fmla="*/ 564935 h 993106"/>
                  <a:gd name="connsiteX5" fmla="*/ 663004 w 672075"/>
                  <a:gd name="connsiteY5" fmla="*/ 800792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531468 w 672075"/>
                  <a:gd name="connsiteY2" fmla="*/ 131319 h 993106"/>
                  <a:gd name="connsiteX3" fmla="*/ 672075 w 672075"/>
                  <a:gd name="connsiteY3" fmla="*/ 387134 h 993106"/>
                  <a:gd name="connsiteX4" fmla="*/ 494275 w 672075"/>
                  <a:gd name="connsiteY4" fmla="*/ 564935 h 993106"/>
                  <a:gd name="connsiteX5" fmla="*/ 663004 w 672075"/>
                  <a:gd name="connsiteY5" fmla="*/ 800792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494275 w 672075"/>
                  <a:gd name="connsiteY4" fmla="*/ 564935 h 993106"/>
                  <a:gd name="connsiteX5" fmla="*/ 663004 w 672075"/>
                  <a:gd name="connsiteY5" fmla="*/ 800792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07882 w 672075"/>
                  <a:gd name="connsiteY4" fmla="*/ 393485 h 993106"/>
                  <a:gd name="connsiteX5" fmla="*/ 663004 w 672075"/>
                  <a:gd name="connsiteY5" fmla="*/ 800792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07882 w 672075"/>
                  <a:gd name="connsiteY4" fmla="*/ 393485 h 993106"/>
                  <a:gd name="connsiteX5" fmla="*/ 635789 w 672075"/>
                  <a:gd name="connsiteY5" fmla="*/ 588521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07882 w 672075"/>
                  <a:gd name="connsiteY4" fmla="*/ 393485 h 993106"/>
                  <a:gd name="connsiteX5" fmla="*/ 622182 w 672075"/>
                  <a:gd name="connsiteY5" fmla="*/ 531371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07882 w 672075"/>
                  <a:gd name="connsiteY4" fmla="*/ 393485 h 993106"/>
                  <a:gd name="connsiteX5" fmla="*/ 622182 w 672075"/>
                  <a:gd name="connsiteY5" fmla="*/ 531371 h 993106"/>
                  <a:gd name="connsiteX6" fmla="*/ 672075 w 672075"/>
                  <a:gd name="connsiteY6" fmla="*/ 993106 h 993106"/>
                  <a:gd name="connsiteX7" fmla="*/ 0 w 672075"/>
                  <a:gd name="connsiteY7" fmla="*/ 993106 h 993106"/>
                  <a:gd name="connsiteX8" fmla="*/ 0 w 672075"/>
                  <a:gd name="connsiteY8"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07882 w 672075"/>
                  <a:gd name="connsiteY4" fmla="*/ 393485 h 993106"/>
                  <a:gd name="connsiteX5" fmla="*/ 622182 w 672075"/>
                  <a:gd name="connsiteY5" fmla="*/ 531371 h 993106"/>
                  <a:gd name="connsiteX6" fmla="*/ 672075 w 672075"/>
                  <a:gd name="connsiteY6" fmla="*/ 993106 h 993106"/>
                  <a:gd name="connsiteX7" fmla="*/ 0 w 672075"/>
                  <a:gd name="connsiteY7" fmla="*/ 993106 h 993106"/>
                  <a:gd name="connsiteX8" fmla="*/ 0 w 672075"/>
                  <a:gd name="connsiteY8" fmla="*/ 0 h 993106"/>
                  <a:gd name="connsiteX0" fmla="*/ 0 w 713169"/>
                  <a:gd name="connsiteY0" fmla="*/ 0 h 993106"/>
                  <a:gd name="connsiteX1" fmla="*/ 672075 w 713169"/>
                  <a:gd name="connsiteY1" fmla="*/ 0 h 993106"/>
                  <a:gd name="connsiteX2" fmla="*/ 531468 w 713169"/>
                  <a:gd name="connsiteY2" fmla="*/ 131319 h 993106"/>
                  <a:gd name="connsiteX3" fmla="*/ 647582 w 713169"/>
                  <a:gd name="connsiteY3" fmla="*/ 280998 h 993106"/>
                  <a:gd name="connsiteX4" fmla="*/ 507882 w 713169"/>
                  <a:gd name="connsiteY4" fmla="*/ 393485 h 993106"/>
                  <a:gd name="connsiteX5" fmla="*/ 622182 w 713169"/>
                  <a:gd name="connsiteY5" fmla="*/ 531371 h 993106"/>
                  <a:gd name="connsiteX6" fmla="*/ 637604 w 713169"/>
                  <a:gd name="connsiteY6" fmla="*/ 668003 h 993106"/>
                  <a:gd name="connsiteX7" fmla="*/ 672075 w 713169"/>
                  <a:gd name="connsiteY7" fmla="*/ 993106 h 993106"/>
                  <a:gd name="connsiteX8" fmla="*/ 0 w 713169"/>
                  <a:gd name="connsiteY8" fmla="*/ 993106 h 993106"/>
                  <a:gd name="connsiteX9" fmla="*/ 0 w 713169"/>
                  <a:gd name="connsiteY9" fmla="*/ 0 h 993106"/>
                  <a:gd name="connsiteX0" fmla="*/ 0 w 695611"/>
                  <a:gd name="connsiteY0" fmla="*/ 0 h 993106"/>
                  <a:gd name="connsiteX1" fmla="*/ 672075 w 695611"/>
                  <a:gd name="connsiteY1" fmla="*/ 0 h 993106"/>
                  <a:gd name="connsiteX2" fmla="*/ 531468 w 695611"/>
                  <a:gd name="connsiteY2" fmla="*/ 131319 h 993106"/>
                  <a:gd name="connsiteX3" fmla="*/ 647582 w 695611"/>
                  <a:gd name="connsiteY3" fmla="*/ 280998 h 993106"/>
                  <a:gd name="connsiteX4" fmla="*/ 507882 w 695611"/>
                  <a:gd name="connsiteY4" fmla="*/ 393485 h 993106"/>
                  <a:gd name="connsiteX5" fmla="*/ 622182 w 695611"/>
                  <a:gd name="connsiteY5" fmla="*/ 531371 h 993106"/>
                  <a:gd name="connsiteX6" fmla="*/ 482482 w 695611"/>
                  <a:gd name="connsiteY6" fmla="*/ 668003 h 993106"/>
                  <a:gd name="connsiteX7" fmla="*/ 672075 w 695611"/>
                  <a:gd name="connsiteY7" fmla="*/ 993106 h 993106"/>
                  <a:gd name="connsiteX8" fmla="*/ 0 w 695611"/>
                  <a:gd name="connsiteY8" fmla="*/ 993106 h 993106"/>
                  <a:gd name="connsiteX9" fmla="*/ 0 w 695611"/>
                  <a:gd name="connsiteY9" fmla="*/ 0 h 993106"/>
                  <a:gd name="connsiteX0" fmla="*/ 0 w 696532"/>
                  <a:gd name="connsiteY0" fmla="*/ 0 h 993106"/>
                  <a:gd name="connsiteX1" fmla="*/ 672075 w 696532"/>
                  <a:gd name="connsiteY1" fmla="*/ 0 h 993106"/>
                  <a:gd name="connsiteX2" fmla="*/ 531468 w 696532"/>
                  <a:gd name="connsiteY2" fmla="*/ 131319 h 993106"/>
                  <a:gd name="connsiteX3" fmla="*/ 647582 w 696532"/>
                  <a:gd name="connsiteY3" fmla="*/ 280998 h 993106"/>
                  <a:gd name="connsiteX4" fmla="*/ 507882 w 696532"/>
                  <a:gd name="connsiteY4" fmla="*/ 393485 h 993106"/>
                  <a:gd name="connsiteX5" fmla="*/ 622182 w 696532"/>
                  <a:gd name="connsiteY5" fmla="*/ 531371 h 993106"/>
                  <a:gd name="connsiteX6" fmla="*/ 496089 w 696532"/>
                  <a:gd name="connsiteY6" fmla="*/ 787746 h 993106"/>
                  <a:gd name="connsiteX7" fmla="*/ 672075 w 696532"/>
                  <a:gd name="connsiteY7" fmla="*/ 993106 h 993106"/>
                  <a:gd name="connsiteX8" fmla="*/ 0 w 696532"/>
                  <a:gd name="connsiteY8" fmla="*/ 993106 h 993106"/>
                  <a:gd name="connsiteX9" fmla="*/ 0 w 696532"/>
                  <a:gd name="connsiteY9" fmla="*/ 0 h 993106"/>
                  <a:gd name="connsiteX0" fmla="*/ 0 w 696532"/>
                  <a:gd name="connsiteY0" fmla="*/ 0 h 993106"/>
                  <a:gd name="connsiteX1" fmla="*/ 672075 w 696532"/>
                  <a:gd name="connsiteY1" fmla="*/ 0 h 993106"/>
                  <a:gd name="connsiteX2" fmla="*/ 531468 w 696532"/>
                  <a:gd name="connsiteY2" fmla="*/ 131319 h 993106"/>
                  <a:gd name="connsiteX3" fmla="*/ 647582 w 696532"/>
                  <a:gd name="connsiteY3" fmla="*/ 280998 h 993106"/>
                  <a:gd name="connsiteX4" fmla="*/ 507882 w 696532"/>
                  <a:gd name="connsiteY4" fmla="*/ 393485 h 993106"/>
                  <a:gd name="connsiteX5" fmla="*/ 630346 w 696532"/>
                  <a:gd name="connsiteY5" fmla="*/ 607571 h 993106"/>
                  <a:gd name="connsiteX6" fmla="*/ 496089 w 696532"/>
                  <a:gd name="connsiteY6" fmla="*/ 787746 h 993106"/>
                  <a:gd name="connsiteX7" fmla="*/ 672075 w 696532"/>
                  <a:gd name="connsiteY7" fmla="*/ 993106 h 993106"/>
                  <a:gd name="connsiteX8" fmla="*/ 0 w 696532"/>
                  <a:gd name="connsiteY8" fmla="*/ 993106 h 993106"/>
                  <a:gd name="connsiteX9" fmla="*/ 0 w 696532"/>
                  <a:gd name="connsiteY9" fmla="*/ 0 h 993106"/>
                  <a:gd name="connsiteX0" fmla="*/ 0 w 696532"/>
                  <a:gd name="connsiteY0" fmla="*/ 0 h 993106"/>
                  <a:gd name="connsiteX1" fmla="*/ 672075 w 696532"/>
                  <a:gd name="connsiteY1" fmla="*/ 0 h 993106"/>
                  <a:gd name="connsiteX2" fmla="*/ 531468 w 696532"/>
                  <a:gd name="connsiteY2" fmla="*/ 131319 h 993106"/>
                  <a:gd name="connsiteX3" fmla="*/ 647582 w 696532"/>
                  <a:gd name="connsiteY3" fmla="*/ 280998 h 993106"/>
                  <a:gd name="connsiteX4" fmla="*/ 526932 w 696532"/>
                  <a:gd name="connsiteY4" fmla="*/ 488735 h 993106"/>
                  <a:gd name="connsiteX5" fmla="*/ 630346 w 696532"/>
                  <a:gd name="connsiteY5" fmla="*/ 607571 h 993106"/>
                  <a:gd name="connsiteX6" fmla="*/ 496089 w 696532"/>
                  <a:gd name="connsiteY6" fmla="*/ 787746 h 993106"/>
                  <a:gd name="connsiteX7" fmla="*/ 672075 w 696532"/>
                  <a:gd name="connsiteY7" fmla="*/ 993106 h 993106"/>
                  <a:gd name="connsiteX8" fmla="*/ 0 w 696532"/>
                  <a:gd name="connsiteY8" fmla="*/ 993106 h 993106"/>
                  <a:gd name="connsiteX9" fmla="*/ 0 w 696532"/>
                  <a:gd name="connsiteY9" fmla="*/ 0 h 993106"/>
                  <a:gd name="connsiteX0" fmla="*/ 0 w 695971"/>
                  <a:gd name="connsiteY0" fmla="*/ 0 h 993106"/>
                  <a:gd name="connsiteX1" fmla="*/ 672075 w 695971"/>
                  <a:gd name="connsiteY1" fmla="*/ 0 h 993106"/>
                  <a:gd name="connsiteX2" fmla="*/ 531468 w 695971"/>
                  <a:gd name="connsiteY2" fmla="*/ 131319 h 993106"/>
                  <a:gd name="connsiteX3" fmla="*/ 647582 w 695971"/>
                  <a:gd name="connsiteY3" fmla="*/ 280998 h 993106"/>
                  <a:gd name="connsiteX4" fmla="*/ 526932 w 695971"/>
                  <a:gd name="connsiteY4" fmla="*/ 488735 h 993106"/>
                  <a:gd name="connsiteX5" fmla="*/ 630346 w 695971"/>
                  <a:gd name="connsiteY5" fmla="*/ 607571 h 993106"/>
                  <a:gd name="connsiteX6" fmla="*/ 487925 w 695971"/>
                  <a:gd name="connsiteY6" fmla="*/ 844896 h 993106"/>
                  <a:gd name="connsiteX7" fmla="*/ 672075 w 695971"/>
                  <a:gd name="connsiteY7" fmla="*/ 993106 h 993106"/>
                  <a:gd name="connsiteX8" fmla="*/ 0 w 695971"/>
                  <a:gd name="connsiteY8" fmla="*/ 993106 h 993106"/>
                  <a:gd name="connsiteX9" fmla="*/ 0 w 695971"/>
                  <a:gd name="connsiteY9"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26932 w 672075"/>
                  <a:gd name="connsiteY4" fmla="*/ 488735 h 993106"/>
                  <a:gd name="connsiteX5" fmla="*/ 630346 w 672075"/>
                  <a:gd name="connsiteY5" fmla="*/ 607571 h 993106"/>
                  <a:gd name="connsiteX6" fmla="*/ 487925 w 672075"/>
                  <a:gd name="connsiteY6" fmla="*/ 844896 h 993106"/>
                  <a:gd name="connsiteX7" fmla="*/ 672075 w 672075"/>
                  <a:gd name="connsiteY7" fmla="*/ 993106 h 993106"/>
                  <a:gd name="connsiteX8" fmla="*/ 0 w 672075"/>
                  <a:gd name="connsiteY8" fmla="*/ 993106 h 993106"/>
                  <a:gd name="connsiteX9" fmla="*/ 0 w 672075"/>
                  <a:gd name="connsiteY9"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26932 w 672075"/>
                  <a:gd name="connsiteY4" fmla="*/ 488735 h 993106"/>
                  <a:gd name="connsiteX5" fmla="*/ 630346 w 672075"/>
                  <a:gd name="connsiteY5" fmla="*/ 607571 h 993106"/>
                  <a:gd name="connsiteX6" fmla="*/ 487925 w 672075"/>
                  <a:gd name="connsiteY6" fmla="*/ 844896 h 993106"/>
                  <a:gd name="connsiteX7" fmla="*/ 672075 w 672075"/>
                  <a:gd name="connsiteY7" fmla="*/ 993106 h 993106"/>
                  <a:gd name="connsiteX8" fmla="*/ 0 w 672075"/>
                  <a:gd name="connsiteY8" fmla="*/ 993106 h 993106"/>
                  <a:gd name="connsiteX9" fmla="*/ 0 w 672075"/>
                  <a:gd name="connsiteY9"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26932 w 672075"/>
                  <a:gd name="connsiteY4" fmla="*/ 488735 h 993106"/>
                  <a:gd name="connsiteX5" fmla="*/ 622182 w 672075"/>
                  <a:gd name="connsiteY5" fmla="*/ 636146 h 993106"/>
                  <a:gd name="connsiteX6" fmla="*/ 487925 w 672075"/>
                  <a:gd name="connsiteY6" fmla="*/ 844896 h 993106"/>
                  <a:gd name="connsiteX7" fmla="*/ 672075 w 672075"/>
                  <a:gd name="connsiteY7" fmla="*/ 993106 h 993106"/>
                  <a:gd name="connsiteX8" fmla="*/ 0 w 672075"/>
                  <a:gd name="connsiteY8" fmla="*/ 993106 h 993106"/>
                  <a:gd name="connsiteX9" fmla="*/ 0 w 672075"/>
                  <a:gd name="connsiteY9"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26932 w 672075"/>
                  <a:gd name="connsiteY4" fmla="*/ 488735 h 993106"/>
                  <a:gd name="connsiteX5" fmla="*/ 622182 w 672075"/>
                  <a:gd name="connsiteY5" fmla="*/ 636146 h 993106"/>
                  <a:gd name="connsiteX6" fmla="*/ 487925 w 672075"/>
                  <a:gd name="connsiteY6" fmla="*/ 844896 h 993106"/>
                  <a:gd name="connsiteX7" fmla="*/ 672075 w 672075"/>
                  <a:gd name="connsiteY7" fmla="*/ 993106 h 993106"/>
                  <a:gd name="connsiteX8" fmla="*/ 0 w 672075"/>
                  <a:gd name="connsiteY8" fmla="*/ 993106 h 993106"/>
                  <a:gd name="connsiteX9" fmla="*/ 0 w 672075"/>
                  <a:gd name="connsiteY9"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26932 w 672075"/>
                  <a:gd name="connsiteY4" fmla="*/ 488735 h 993106"/>
                  <a:gd name="connsiteX5" fmla="*/ 622182 w 672075"/>
                  <a:gd name="connsiteY5" fmla="*/ 636146 h 993106"/>
                  <a:gd name="connsiteX6" fmla="*/ 487925 w 672075"/>
                  <a:gd name="connsiteY6" fmla="*/ 844896 h 993106"/>
                  <a:gd name="connsiteX7" fmla="*/ 672075 w 672075"/>
                  <a:gd name="connsiteY7" fmla="*/ 993106 h 993106"/>
                  <a:gd name="connsiteX8" fmla="*/ 0 w 672075"/>
                  <a:gd name="connsiteY8" fmla="*/ 993106 h 993106"/>
                  <a:gd name="connsiteX9" fmla="*/ 0 w 672075"/>
                  <a:gd name="connsiteY9"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31014 w 672075"/>
                  <a:gd name="connsiteY4" fmla="*/ 483292 h 993106"/>
                  <a:gd name="connsiteX5" fmla="*/ 622182 w 672075"/>
                  <a:gd name="connsiteY5" fmla="*/ 636146 h 993106"/>
                  <a:gd name="connsiteX6" fmla="*/ 487925 w 672075"/>
                  <a:gd name="connsiteY6" fmla="*/ 844896 h 993106"/>
                  <a:gd name="connsiteX7" fmla="*/ 672075 w 672075"/>
                  <a:gd name="connsiteY7" fmla="*/ 993106 h 993106"/>
                  <a:gd name="connsiteX8" fmla="*/ 0 w 672075"/>
                  <a:gd name="connsiteY8" fmla="*/ 993106 h 993106"/>
                  <a:gd name="connsiteX9" fmla="*/ 0 w 672075"/>
                  <a:gd name="connsiteY9"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31014 w 672075"/>
                  <a:gd name="connsiteY4" fmla="*/ 483292 h 993106"/>
                  <a:gd name="connsiteX5" fmla="*/ 622182 w 672075"/>
                  <a:gd name="connsiteY5" fmla="*/ 636146 h 993106"/>
                  <a:gd name="connsiteX6" fmla="*/ 487925 w 672075"/>
                  <a:gd name="connsiteY6" fmla="*/ 844896 h 993106"/>
                  <a:gd name="connsiteX7" fmla="*/ 672075 w 672075"/>
                  <a:gd name="connsiteY7" fmla="*/ 993106 h 993106"/>
                  <a:gd name="connsiteX8" fmla="*/ 0 w 672075"/>
                  <a:gd name="connsiteY8" fmla="*/ 993106 h 993106"/>
                  <a:gd name="connsiteX9" fmla="*/ 0 w 672075"/>
                  <a:gd name="connsiteY9" fmla="*/ 0 h 993106"/>
                  <a:gd name="connsiteX0" fmla="*/ 0 w 672075"/>
                  <a:gd name="connsiteY0" fmla="*/ 0 h 993106"/>
                  <a:gd name="connsiteX1" fmla="*/ 672075 w 672075"/>
                  <a:gd name="connsiteY1" fmla="*/ 0 h 993106"/>
                  <a:gd name="connsiteX2" fmla="*/ 531468 w 672075"/>
                  <a:gd name="connsiteY2" fmla="*/ 131319 h 993106"/>
                  <a:gd name="connsiteX3" fmla="*/ 647582 w 672075"/>
                  <a:gd name="connsiteY3" fmla="*/ 280998 h 993106"/>
                  <a:gd name="connsiteX4" fmla="*/ 531014 w 672075"/>
                  <a:gd name="connsiteY4" fmla="*/ 483292 h 993106"/>
                  <a:gd name="connsiteX5" fmla="*/ 622182 w 672075"/>
                  <a:gd name="connsiteY5" fmla="*/ 636146 h 993106"/>
                  <a:gd name="connsiteX6" fmla="*/ 487925 w 672075"/>
                  <a:gd name="connsiteY6" fmla="*/ 844896 h 993106"/>
                  <a:gd name="connsiteX7" fmla="*/ 672075 w 672075"/>
                  <a:gd name="connsiteY7" fmla="*/ 993106 h 993106"/>
                  <a:gd name="connsiteX8" fmla="*/ 0 w 672075"/>
                  <a:gd name="connsiteY8" fmla="*/ 993106 h 993106"/>
                  <a:gd name="connsiteX9" fmla="*/ 0 w 672075"/>
                  <a:gd name="connsiteY9" fmla="*/ 0 h 993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2075" h="993106">
                    <a:moveTo>
                      <a:pt x="0" y="0"/>
                    </a:moveTo>
                    <a:lnTo>
                      <a:pt x="672075" y="0"/>
                    </a:lnTo>
                    <a:lnTo>
                      <a:pt x="531468" y="131319"/>
                    </a:lnTo>
                    <a:lnTo>
                      <a:pt x="647582" y="280998"/>
                    </a:lnTo>
                    <a:lnTo>
                      <a:pt x="531014" y="483292"/>
                    </a:lnTo>
                    <a:cubicBezTo>
                      <a:pt x="627473" y="630702"/>
                      <a:pt x="537515" y="483294"/>
                      <a:pt x="622182" y="636146"/>
                    </a:cubicBezTo>
                    <a:cubicBezTo>
                      <a:pt x="488680" y="839741"/>
                      <a:pt x="622485" y="637311"/>
                      <a:pt x="487925" y="844896"/>
                    </a:cubicBezTo>
                    <a:cubicBezTo>
                      <a:pt x="674494" y="993970"/>
                      <a:pt x="489871" y="846394"/>
                      <a:pt x="672075" y="993106"/>
                    </a:cubicBezTo>
                    <a:lnTo>
                      <a:pt x="0" y="993106"/>
                    </a:lnTo>
                    <a:lnTo>
                      <a:pt x="0" y="0"/>
                    </a:lnTo>
                    <a:close/>
                  </a:path>
                </a:pathLst>
              </a:custGeom>
              <a:noFill/>
              <a:ln w="12700" cap="flat"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2" name="Freeform: Shape 31">
                <a:extLst>
                  <a:ext uri="{FF2B5EF4-FFF2-40B4-BE49-F238E27FC236}">
                    <a16:creationId xmlns:a16="http://schemas.microsoft.com/office/drawing/2014/main" id="{7E76EA93-6ED7-0B00-B086-D7EC902B6EE9}"/>
                  </a:ext>
                </a:extLst>
              </p:cNvPr>
              <p:cNvSpPr/>
              <p:nvPr/>
            </p:nvSpPr>
            <p:spPr bwMode="auto">
              <a:xfrm>
                <a:off x="6167942" y="1315347"/>
                <a:ext cx="179584" cy="244995"/>
              </a:xfrm>
              <a:custGeom>
                <a:avLst/>
                <a:gdLst>
                  <a:gd name="connsiteX0" fmla="*/ 184150 w 727958"/>
                  <a:gd name="connsiteY0" fmla="*/ 0 h 993106"/>
                  <a:gd name="connsiteX1" fmla="*/ 727958 w 727958"/>
                  <a:gd name="connsiteY1" fmla="*/ 0 h 993106"/>
                  <a:gd name="connsiteX2" fmla="*/ 727958 w 727958"/>
                  <a:gd name="connsiteY2" fmla="*/ 993106 h 993106"/>
                  <a:gd name="connsiteX3" fmla="*/ 184150 w 727958"/>
                  <a:gd name="connsiteY3" fmla="*/ 993106 h 993106"/>
                  <a:gd name="connsiteX4" fmla="*/ 0 w 727958"/>
                  <a:gd name="connsiteY4" fmla="*/ 844896 h 993106"/>
                  <a:gd name="connsiteX5" fmla="*/ 134257 w 727958"/>
                  <a:gd name="connsiteY5" fmla="*/ 636146 h 993106"/>
                  <a:gd name="connsiteX6" fmla="*/ 43089 w 727958"/>
                  <a:gd name="connsiteY6" fmla="*/ 483292 h 993106"/>
                  <a:gd name="connsiteX7" fmla="*/ 159657 w 727958"/>
                  <a:gd name="connsiteY7" fmla="*/ 280998 h 993106"/>
                  <a:gd name="connsiteX8" fmla="*/ 43543 w 727958"/>
                  <a:gd name="connsiteY8" fmla="*/ 131319 h 993106"/>
                  <a:gd name="connsiteX9" fmla="*/ 184150 w 727958"/>
                  <a:gd name="connsiteY9" fmla="*/ 0 h 993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7958" h="993106">
                    <a:moveTo>
                      <a:pt x="184150" y="0"/>
                    </a:moveTo>
                    <a:lnTo>
                      <a:pt x="727958" y="0"/>
                    </a:lnTo>
                    <a:lnTo>
                      <a:pt x="727958" y="993106"/>
                    </a:lnTo>
                    <a:lnTo>
                      <a:pt x="184150" y="993106"/>
                    </a:lnTo>
                    <a:cubicBezTo>
                      <a:pt x="1946" y="846394"/>
                      <a:pt x="186569" y="993970"/>
                      <a:pt x="0" y="844896"/>
                    </a:cubicBezTo>
                    <a:cubicBezTo>
                      <a:pt x="134560" y="637311"/>
                      <a:pt x="755" y="839741"/>
                      <a:pt x="134257" y="636146"/>
                    </a:cubicBezTo>
                    <a:cubicBezTo>
                      <a:pt x="49590" y="483294"/>
                      <a:pt x="139548" y="630702"/>
                      <a:pt x="43089" y="483292"/>
                    </a:cubicBezTo>
                    <a:lnTo>
                      <a:pt x="159657" y="280998"/>
                    </a:lnTo>
                    <a:lnTo>
                      <a:pt x="43543" y="131319"/>
                    </a:lnTo>
                    <a:lnTo>
                      <a:pt x="184150" y="0"/>
                    </a:lnTo>
                    <a:close/>
                  </a:path>
                </a:pathLst>
              </a:custGeom>
              <a:noFill/>
              <a:ln w="12700" cap="flat"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pSp>
      <p:grpSp>
        <p:nvGrpSpPr>
          <p:cNvPr id="35" name="Group 34">
            <a:extLst>
              <a:ext uri="{FF2B5EF4-FFF2-40B4-BE49-F238E27FC236}">
                <a16:creationId xmlns:a16="http://schemas.microsoft.com/office/drawing/2014/main" id="{8FB0C5F3-77EB-D187-5BC4-F4825F8FA1BF}"/>
              </a:ext>
            </a:extLst>
          </p:cNvPr>
          <p:cNvGrpSpPr/>
          <p:nvPr/>
        </p:nvGrpSpPr>
        <p:grpSpPr>
          <a:xfrm>
            <a:off x="8187611" y="1538180"/>
            <a:ext cx="451617" cy="462723"/>
            <a:chOff x="3452278" y="4599069"/>
            <a:chExt cx="691048" cy="708042"/>
          </a:xfrm>
        </p:grpSpPr>
        <p:grpSp>
          <p:nvGrpSpPr>
            <p:cNvPr id="36" name="Group 4">
              <a:extLst>
                <a:ext uri="{FF2B5EF4-FFF2-40B4-BE49-F238E27FC236}">
                  <a16:creationId xmlns:a16="http://schemas.microsoft.com/office/drawing/2014/main" id="{6D9E2169-634C-957D-E224-47EAC0C051F7}"/>
                </a:ext>
              </a:extLst>
            </p:cNvPr>
            <p:cNvGrpSpPr>
              <a:grpSpLocks noChangeAspect="1"/>
            </p:cNvGrpSpPr>
            <p:nvPr/>
          </p:nvGrpSpPr>
          <p:grpSpPr bwMode="auto">
            <a:xfrm>
              <a:off x="3452278" y="4599069"/>
              <a:ext cx="691048" cy="708042"/>
              <a:chOff x="2283" y="2940"/>
              <a:chExt cx="122" cy="125"/>
            </a:xfrm>
          </p:grpSpPr>
          <p:sp>
            <p:nvSpPr>
              <p:cNvPr id="38" name="Freeform 5">
                <a:extLst>
                  <a:ext uri="{FF2B5EF4-FFF2-40B4-BE49-F238E27FC236}">
                    <a16:creationId xmlns:a16="http://schemas.microsoft.com/office/drawing/2014/main" id="{61209403-E65A-1BFA-EFF8-5FFA0DE5F34C}"/>
                  </a:ext>
                </a:extLst>
              </p:cNvPr>
              <p:cNvSpPr>
                <a:spLocks/>
              </p:cNvSpPr>
              <p:nvPr/>
            </p:nvSpPr>
            <p:spPr bwMode="auto">
              <a:xfrm>
                <a:off x="2347" y="3005"/>
                <a:ext cx="58" cy="60"/>
              </a:xfrm>
              <a:custGeom>
                <a:avLst/>
                <a:gdLst>
                  <a:gd name="T0" fmla="*/ 47 w 147"/>
                  <a:gd name="T1" fmla="*/ 134 h 147"/>
                  <a:gd name="T2" fmla="*/ 47 w 147"/>
                  <a:gd name="T3" fmla="*/ 134 h 147"/>
                  <a:gd name="T4" fmla="*/ 0 w 147"/>
                  <a:gd name="T5" fmla="*/ 147 h 147"/>
                  <a:gd name="T6" fmla="*/ 13 w 147"/>
                  <a:gd name="T7" fmla="*/ 100 h 147"/>
                  <a:gd name="T8" fmla="*/ 114 w 147"/>
                  <a:gd name="T9" fmla="*/ 0 h 147"/>
                  <a:gd name="T10" fmla="*/ 147 w 147"/>
                  <a:gd name="T11" fmla="*/ 33 h 147"/>
                  <a:gd name="T12" fmla="*/ 47 w 147"/>
                  <a:gd name="T13" fmla="*/ 134 h 147"/>
                  <a:gd name="T14" fmla="*/ 47 w 147"/>
                  <a:gd name="T15" fmla="*/ 134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147">
                    <a:moveTo>
                      <a:pt x="47" y="134"/>
                    </a:moveTo>
                    <a:lnTo>
                      <a:pt x="47" y="134"/>
                    </a:lnTo>
                    <a:lnTo>
                      <a:pt x="0" y="147"/>
                    </a:lnTo>
                    <a:lnTo>
                      <a:pt x="13" y="100"/>
                    </a:lnTo>
                    <a:lnTo>
                      <a:pt x="114" y="0"/>
                    </a:lnTo>
                    <a:lnTo>
                      <a:pt x="147" y="33"/>
                    </a:lnTo>
                    <a:lnTo>
                      <a:pt x="47" y="134"/>
                    </a:lnTo>
                    <a:lnTo>
                      <a:pt x="47" y="134"/>
                    </a:lnTo>
                    <a:close/>
                  </a:path>
                </a:pathLst>
              </a:custGeom>
              <a:solidFill>
                <a:srgbClr val="AFCFA9"/>
              </a:solidFill>
              <a:ln w="12700" cap="rnd">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6">
                <a:extLst>
                  <a:ext uri="{FF2B5EF4-FFF2-40B4-BE49-F238E27FC236}">
                    <a16:creationId xmlns:a16="http://schemas.microsoft.com/office/drawing/2014/main" id="{0EB24E9B-E135-41EC-20FF-220F5F681260}"/>
                  </a:ext>
                </a:extLst>
              </p:cNvPr>
              <p:cNvSpPr>
                <a:spLocks/>
              </p:cNvSpPr>
              <p:nvPr/>
            </p:nvSpPr>
            <p:spPr bwMode="auto">
              <a:xfrm>
                <a:off x="2381" y="3016"/>
                <a:ext cx="13" cy="14"/>
              </a:xfrm>
              <a:custGeom>
                <a:avLst/>
                <a:gdLst>
                  <a:gd name="T0" fmla="*/ 0 w 33"/>
                  <a:gd name="T1" fmla="*/ 0 h 33"/>
                  <a:gd name="T2" fmla="*/ 0 w 33"/>
                  <a:gd name="T3" fmla="*/ 0 h 33"/>
                  <a:gd name="T4" fmla="*/ 33 w 33"/>
                  <a:gd name="T5" fmla="*/ 33 h 33"/>
                </a:gdLst>
                <a:ahLst/>
                <a:cxnLst>
                  <a:cxn ang="0">
                    <a:pos x="T0" y="T1"/>
                  </a:cxn>
                  <a:cxn ang="0">
                    <a:pos x="T2" y="T3"/>
                  </a:cxn>
                  <a:cxn ang="0">
                    <a:pos x="T4" y="T5"/>
                  </a:cxn>
                </a:cxnLst>
                <a:rect l="0" t="0" r="r" b="b"/>
                <a:pathLst>
                  <a:path w="33" h="33">
                    <a:moveTo>
                      <a:pt x="0" y="0"/>
                    </a:moveTo>
                    <a:lnTo>
                      <a:pt x="0" y="0"/>
                    </a:lnTo>
                    <a:lnTo>
                      <a:pt x="33" y="33"/>
                    </a:lnTo>
                  </a:path>
                </a:pathLst>
              </a:custGeom>
              <a:noFill/>
              <a:ln w="12700" cap="flat">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7">
                <a:extLst>
                  <a:ext uri="{FF2B5EF4-FFF2-40B4-BE49-F238E27FC236}">
                    <a16:creationId xmlns:a16="http://schemas.microsoft.com/office/drawing/2014/main" id="{26EDFE84-963D-E0DD-2ED8-E192CB709857}"/>
                  </a:ext>
                </a:extLst>
              </p:cNvPr>
              <p:cNvSpPr>
                <a:spLocks/>
              </p:cNvSpPr>
              <p:nvPr/>
            </p:nvSpPr>
            <p:spPr bwMode="auto">
              <a:xfrm>
                <a:off x="2352" y="3046"/>
                <a:ext cx="13" cy="14"/>
              </a:xfrm>
              <a:custGeom>
                <a:avLst/>
                <a:gdLst>
                  <a:gd name="T0" fmla="*/ 0 w 34"/>
                  <a:gd name="T1" fmla="*/ 0 h 34"/>
                  <a:gd name="T2" fmla="*/ 0 w 34"/>
                  <a:gd name="T3" fmla="*/ 0 h 34"/>
                  <a:gd name="T4" fmla="*/ 34 w 34"/>
                  <a:gd name="T5" fmla="*/ 34 h 34"/>
                </a:gdLst>
                <a:ahLst/>
                <a:cxnLst>
                  <a:cxn ang="0">
                    <a:pos x="T0" y="T1"/>
                  </a:cxn>
                  <a:cxn ang="0">
                    <a:pos x="T2" y="T3"/>
                  </a:cxn>
                  <a:cxn ang="0">
                    <a:pos x="T4" y="T5"/>
                  </a:cxn>
                </a:cxnLst>
                <a:rect l="0" t="0" r="r" b="b"/>
                <a:pathLst>
                  <a:path w="34" h="34">
                    <a:moveTo>
                      <a:pt x="0" y="0"/>
                    </a:moveTo>
                    <a:lnTo>
                      <a:pt x="0" y="0"/>
                    </a:lnTo>
                    <a:lnTo>
                      <a:pt x="34" y="34"/>
                    </a:ln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8">
                <a:extLst>
                  <a:ext uri="{FF2B5EF4-FFF2-40B4-BE49-F238E27FC236}">
                    <a16:creationId xmlns:a16="http://schemas.microsoft.com/office/drawing/2014/main" id="{E4FE65B0-100C-6E63-ABF4-C8ABD154C5AC}"/>
                  </a:ext>
                </a:extLst>
              </p:cNvPr>
              <p:cNvSpPr>
                <a:spLocks/>
              </p:cNvSpPr>
              <p:nvPr/>
            </p:nvSpPr>
            <p:spPr bwMode="auto">
              <a:xfrm>
                <a:off x="2283" y="2951"/>
                <a:ext cx="51" cy="114"/>
              </a:xfrm>
              <a:custGeom>
                <a:avLst/>
                <a:gdLst>
                  <a:gd name="T0" fmla="*/ 127 w 127"/>
                  <a:gd name="T1" fmla="*/ 280 h 280"/>
                  <a:gd name="T2" fmla="*/ 127 w 127"/>
                  <a:gd name="T3" fmla="*/ 280 h 280"/>
                  <a:gd name="T4" fmla="*/ 0 w 127"/>
                  <a:gd name="T5" fmla="*/ 280 h 280"/>
                  <a:gd name="T6" fmla="*/ 0 w 127"/>
                  <a:gd name="T7" fmla="*/ 0 h 280"/>
                  <a:gd name="T8" fmla="*/ 27 w 127"/>
                  <a:gd name="T9" fmla="*/ 0 h 280"/>
                </a:gdLst>
                <a:ahLst/>
                <a:cxnLst>
                  <a:cxn ang="0">
                    <a:pos x="T0" y="T1"/>
                  </a:cxn>
                  <a:cxn ang="0">
                    <a:pos x="T2" y="T3"/>
                  </a:cxn>
                  <a:cxn ang="0">
                    <a:pos x="T4" y="T5"/>
                  </a:cxn>
                  <a:cxn ang="0">
                    <a:pos x="T6" y="T7"/>
                  </a:cxn>
                  <a:cxn ang="0">
                    <a:pos x="T8" y="T9"/>
                  </a:cxn>
                </a:cxnLst>
                <a:rect l="0" t="0" r="r" b="b"/>
                <a:pathLst>
                  <a:path w="127" h="280">
                    <a:moveTo>
                      <a:pt x="127" y="280"/>
                    </a:moveTo>
                    <a:lnTo>
                      <a:pt x="127" y="280"/>
                    </a:lnTo>
                    <a:lnTo>
                      <a:pt x="0" y="280"/>
                    </a:lnTo>
                    <a:lnTo>
                      <a:pt x="0" y="0"/>
                    </a:lnTo>
                    <a:lnTo>
                      <a:pt x="27" y="0"/>
                    </a:ln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9">
                <a:extLst>
                  <a:ext uri="{FF2B5EF4-FFF2-40B4-BE49-F238E27FC236}">
                    <a16:creationId xmlns:a16="http://schemas.microsoft.com/office/drawing/2014/main" id="{99C131B5-2A7F-71EF-B2F7-9A5AD0B43EFF}"/>
                  </a:ext>
                </a:extLst>
              </p:cNvPr>
              <p:cNvSpPr>
                <a:spLocks/>
              </p:cNvSpPr>
              <p:nvPr/>
            </p:nvSpPr>
            <p:spPr bwMode="auto">
              <a:xfrm>
                <a:off x="2368" y="2951"/>
                <a:ext cx="10" cy="49"/>
              </a:xfrm>
              <a:custGeom>
                <a:avLst/>
                <a:gdLst>
                  <a:gd name="T0" fmla="*/ 0 w 27"/>
                  <a:gd name="T1" fmla="*/ 0 h 120"/>
                  <a:gd name="T2" fmla="*/ 0 w 27"/>
                  <a:gd name="T3" fmla="*/ 0 h 120"/>
                  <a:gd name="T4" fmla="*/ 27 w 27"/>
                  <a:gd name="T5" fmla="*/ 0 h 120"/>
                  <a:gd name="T6" fmla="*/ 27 w 27"/>
                  <a:gd name="T7" fmla="*/ 120 h 120"/>
                </a:gdLst>
                <a:ahLst/>
                <a:cxnLst>
                  <a:cxn ang="0">
                    <a:pos x="T0" y="T1"/>
                  </a:cxn>
                  <a:cxn ang="0">
                    <a:pos x="T2" y="T3"/>
                  </a:cxn>
                  <a:cxn ang="0">
                    <a:pos x="T4" y="T5"/>
                  </a:cxn>
                  <a:cxn ang="0">
                    <a:pos x="T6" y="T7"/>
                  </a:cxn>
                </a:cxnLst>
                <a:rect l="0" t="0" r="r" b="b"/>
                <a:pathLst>
                  <a:path w="27" h="120">
                    <a:moveTo>
                      <a:pt x="0" y="0"/>
                    </a:moveTo>
                    <a:lnTo>
                      <a:pt x="0" y="0"/>
                    </a:lnTo>
                    <a:lnTo>
                      <a:pt x="27" y="0"/>
                    </a:lnTo>
                    <a:lnTo>
                      <a:pt x="27" y="120"/>
                    </a:ln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10">
                <a:extLst>
                  <a:ext uri="{FF2B5EF4-FFF2-40B4-BE49-F238E27FC236}">
                    <a16:creationId xmlns:a16="http://schemas.microsoft.com/office/drawing/2014/main" id="{F78EE6FA-24F8-A11D-24AB-0D383234940F}"/>
                  </a:ext>
                </a:extLst>
              </p:cNvPr>
              <p:cNvSpPr>
                <a:spLocks/>
              </p:cNvSpPr>
              <p:nvPr/>
            </p:nvSpPr>
            <p:spPr bwMode="auto">
              <a:xfrm>
                <a:off x="2304" y="2940"/>
                <a:ext cx="53" cy="27"/>
              </a:xfrm>
              <a:custGeom>
                <a:avLst/>
                <a:gdLst>
                  <a:gd name="T0" fmla="*/ 94 w 134"/>
                  <a:gd name="T1" fmla="*/ 27 h 67"/>
                  <a:gd name="T2" fmla="*/ 94 w 134"/>
                  <a:gd name="T3" fmla="*/ 27 h 67"/>
                  <a:gd name="T4" fmla="*/ 67 w 134"/>
                  <a:gd name="T5" fmla="*/ 0 h 67"/>
                  <a:gd name="T6" fmla="*/ 40 w 134"/>
                  <a:gd name="T7" fmla="*/ 27 h 67"/>
                  <a:gd name="T8" fmla="*/ 0 w 134"/>
                  <a:gd name="T9" fmla="*/ 27 h 67"/>
                  <a:gd name="T10" fmla="*/ 0 w 134"/>
                  <a:gd name="T11" fmla="*/ 67 h 67"/>
                  <a:gd name="T12" fmla="*/ 134 w 134"/>
                  <a:gd name="T13" fmla="*/ 67 h 67"/>
                  <a:gd name="T14" fmla="*/ 134 w 134"/>
                  <a:gd name="T15" fmla="*/ 27 h 67"/>
                  <a:gd name="T16" fmla="*/ 94 w 134"/>
                  <a:gd name="T17" fmla="*/ 27 h 67"/>
                  <a:gd name="T18" fmla="*/ 94 w 134"/>
                  <a:gd name="T19" fmla="*/ 2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67">
                    <a:moveTo>
                      <a:pt x="94" y="27"/>
                    </a:moveTo>
                    <a:lnTo>
                      <a:pt x="94" y="27"/>
                    </a:lnTo>
                    <a:cubicBezTo>
                      <a:pt x="94" y="12"/>
                      <a:pt x="82" y="0"/>
                      <a:pt x="67" y="0"/>
                    </a:cubicBezTo>
                    <a:cubicBezTo>
                      <a:pt x="52" y="0"/>
                      <a:pt x="40" y="12"/>
                      <a:pt x="40" y="27"/>
                    </a:cubicBezTo>
                    <a:lnTo>
                      <a:pt x="0" y="27"/>
                    </a:lnTo>
                    <a:lnTo>
                      <a:pt x="0" y="67"/>
                    </a:lnTo>
                    <a:lnTo>
                      <a:pt x="134" y="67"/>
                    </a:lnTo>
                    <a:lnTo>
                      <a:pt x="134" y="27"/>
                    </a:lnTo>
                    <a:lnTo>
                      <a:pt x="94" y="27"/>
                    </a:lnTo>
                    <a:lnTo>
                      <a:pt x="94" y="27"/>
                    </a:lnTo>
                    <a:close/>
                  </a:path>
                </a:pathLst>
              </a:custGeom>
              <a:solidFill>
                <a:srgbClr val="AFCFA9"/>
              </a:solidFill>
              <a:ln w="12700" cap="rnd">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1">
                <a:extLst>
                  <a:ext uri="{FF2B5EF4-FFF2-40B4-BE49-F238E27FC236}">
                    <a16:creationId xmlns:a16="http://schemas.microsoft.com/office/drawing/2014/main" id="{666A1A91-1F39-0BDD-17AE-ABE09633FA9F}"/>
                  </a:ext>
                </a:extLst>
              </p:cNvPr>
              <p:cNvSpPr>
                <a:spLocks/>
              </p:cNvSpPr>
              <p:nvPr/>
            </p:nvSpPr>
            <p:spPr bwMode="auto">
              <a:xfrm>
                <a:off x="2357" y="2962"/>
                <a:ext cx="11" cy="43"/>
              </a:xfrm>
              <a:custGeom>
                <a:avLst/>
                <a:gdLst>
                  <a:gd name="T0" fmla="*/ 26 w 26"/>
                  <a:gd name="T1" fmla="*/ 106 h 106"/>
                  <a:gd name="T2" fmla="*/ 26 w 26"/>
                  <a:gd name="T3" fmla="*/ 106 h 106"/>
                  <a:gd name="T4" fmla="*/ 26 w 26"/>
                  <a:gd name="T5" fmla="*/ 0 h 106"/>
                  <a:gd name="T6" fmla="*/ 0 w 26"/>
                  <a:gd name="T7" fmla="*/ 0 h 106"/>
                </a:gdLst>
                <a:ahLst/>
                <a:cxnLst>
                  <a:cxn ang="0">
                    <a:pos x="T0" y="T1"/>
                  </a:cxn>
                  <a:cxn ang="0">
                    <a:pos x="T2" y="T3"/>
                  </a:cxn>
                  <a:cxn ang="0">
                    <a:pos x="T4" y="T5"/>
                  </a:cxn>
                  <a:cxn ang="0">
                    <a:pos x="T6" y="T7"/>
                  </a:cxn>
                </a:cxnLst>
                <a:rect l="0" t="0" r="r" b="b"/>
                <a:pathLst>
                  <a:path w="26" h="106">
                    <a:moveTo>
                      <a:pt x="26" y="106"/>
                    </a:moveTo>
                    <a:lnTo>
                      <a:pt x="26" y="106"/>
                    </a:lnTo>
                    <a:lnTo>
                      <a:pt x="26" y="0"/>
                    </a:lnTo>
                    <a:lnTo>
                      <a:pt x="0" y="0"/>
                    </a:ln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2">
                <a:extLst>
                  <a:ext uri="{FF2B5EF4-FFF2-40B4-BE49-F238E27FC236}">
                    <a16:creationId xmlns:a16="http://schemas.microsoft.com/office/drawing/2014/main" id="{A0BD41F7-E974-B59B-4D86-B67E8F94E8B1}"/>
                  </a:ext>
                </a:extLst>
              </p:cNvPr>
              <p:cNvSpPr>
                <a:spLocks/>
              </p:cNvSpPr>
              <p:nvPr/>
            </p:nvSpPr>
            <p:spPr bwMode="auto">
              <a:xfrm>
                <a:off x="2294" y="2962"/>
                <a:ext cx="42" cy="92"/>
              </a:xfrm>
              <a:custGeom>
                <a:avLst/>
                <a:gdLst>
                  <a:gd name="T0" fmla="*/ 26 w 106"/>
                  <a:gd name="T1" fmla="*/ 0 h 226"/>
                  <a:gd name="T2" fmla="*/ 26 w 106"/>
                  <a:gd name="T3" fmla="*/ 0 h 226"/>
                  <a:gd name="T4" fmla="*/ 0 w 106"/>
                  <a:gd name="T5" fmla="*/ 0 h 226"/>
                  <a:gd name="T6" fmla="*/ 0 w 106"/>
                  <a:gd name="T7" fmla="*/ 226 h 226"/>
                  <a:gd name="T8" fmla="*/ 106 w 106"/>
                  <a:gd name="T9" fmla="*/ 226 h 226"/>
                </a:gdLst>
                <a:ahLst/>
                <a:cxnLst>
                  <a:cxn ang="0">
                    <a:pos x="T0" y="T1"/>
                  </a:cxn>
                  <a:cxn ang="0">
                    <a:pos x="T2" y="T3"/>
                  </a:cxn>
                  <a:cxn ang="0">
                    <a:pos x="T4" y="T5"/>
                  </a:cxn>
                  <a:cxn ang="0">
                    <a:pos x="T6" y="T7"/>
                  </a:cxn>
                  <a:cxn ang="0">
                    <a:pos x="T8" y="T9"/>
                  </a:cxn>
                </a:cxnLst>
                <a:rect l="0" t="0" r="r" b="b"/>
                <a:pathLst>
                  <a:path w="106" h="226">
                    <a:moveTo>
                      <a:pt x="26" y="0"/>
                    </a:moveTo>
                    <a:lnTo>
                      <a:pt x="26" y="0"/>
                    </a:lnTo>
                    <a:lnTo>
                      <a:pt x="0" y="0"/>
                    </a:lnTo>
                    <a:lnTo>
                      <a:pt x="0" y="226"/>
                    </a:lnTo>
                    <a:lnTo>
                      <a:pt x="106" y="226"/>
                    </a:ln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7" name="Freeform: Shape 36">
              <a:extLst>
                <a:ext uri="{FF2B5EF4-FFF2-40B4-BE49-F238E27FC236}">
                  <a16:creationId xmlns:a16="http://schemas.microsoft.com/office/drawing/2014/main" id="{8A0DA94D-2F75-278E-0EEE-B5D218D5A674}"/>
                </a:ext>
              </a:extLst>
            </p:cNvPr>
            <p:cNvSpPr/>
            <p:nvPr/>
          </p:nvSpPr>
          <p:spPr bwMode="auto">
            <a:xfrm rot="677744">
              <a:off x="3669228" y="4833701"/>
              <a:ext cx="166521" cy="210925"/>
            </a:xfrm>
            <a:custGeom>
              <a:avLst/>
              <a:gdLst>
                <a:gd name="connsiteX0" fmla="*/ 0 w 174172"/>
                <a:gd name="connsiteY0" fmla="*/ 141514 h 230414"/>
                <a:gd name="connsiteX1" fmla="*/ 58058 w 174172"/>
                <a:gd name="connsiteY1" fmla="*/ 230414 h 230414"/>
                <a:gd name="connsiteX2" fmla="*/ 174172 w 174172"/>
                <a:gd name="connsiteY2" fmla="*/ 0 h 230414"/>
                <a:gd name="connsiteX0" fmla="*/ 0 w 192009"/>
                <a:gd name="connsiteY0" fmla="*/ 149441 h 230414"/>
                <a:gd name="connsiteX1" fmla="*/ 75895 w 192009"/>
                <a:gd name="connsiteY1" fmla="*/ 230414 h 230414"/>
                <a:gd name="connsiteX2" fmla="*/ 192009 w 192009"/>
                <a:gd name="connsiteY2" fmla="*/ 0 h 230414"/>
                <a:gd name="connsiteX0" fmla="*/ 0 w 181908"/>
                <a:gd name="connsiteY0" fmla="*/ 169655 h 230414"/>
                <a:gd name="connsiteX1" fmla="*/ 65794 w 181908"/>
                <a:gd name="connsiteY1" fmla="*/ 230414 h 230414"/>
                <a:gd name="connsiteX2" fmla="*/ 181908 w 181908"/>
                <a:gd name="connsiteY2" fmla="*/ 0 h 230414"/>
              </a:gdLst>
              <a:ahLst/>
              <a:cxnLst>
                <a:cxn ang="0">
                  <a:pos x="connsiteX0" y="connsiteY0"/>
                </a:cxn>
                <a:cxn ang="0">
                  <a:pos x="connsiteX1" y="connsiteY1"/>
                </a:cxn>
                <a:cxn ang="0">
                  <a:pos x="connsiteX2" y="connsiteY2"/>
                </a:cxn>
              </a:cxnLst>
              <a:rect l="l" t="t" r="r" b="b"/>
              <a:pathLst>
                <a:path w="181908" h="230414">
                  <a:moveTo>
                    <a:pt x="0" y="169655"/>
                  </a:moveTo>
                  <a:lnTo>
                    <a:pt x="65794" y="230414"/>
                  </a:lnTo>
                  <a:lnTo>
                    <a:pt x="181908" y="0"/>
                  </a:ln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56" name="Group 55">
            <a:extLst>
              <a:ext uri="{FF2B5EF4-FFF2-40B4-BE49-F238E27FC236}">
                <a16:creationId xmlns:a16="http://schemas.microsoft.com/office/drawing/2014/main" id="{0BD44878-1DF9-AA51-EE8E-87C94BB68365}"/>
              </a:ext>
            </a:extLst>
          </p:cNvPr>
          <p:cNvGrpSpPr/>
          <p:nvPr/>
        </p:nvGrpSpPr>
        <p:grpSpPr>
          <a:xfrm>
            <a:off x="1303468" y="3648797"/>
            <a:ext cx="441693" cy="418829"/>
            <a:chOff x="1280432" y="4020911"/>
            <a:chExt cx="505118" cy="478971"/>
          </a:xfrm>
        </p:grpSpPr>
        <p:sp>
          <p:nvSpPr>
            <p:cNvPr id="55" name="Freeform: Shape 54">
              <a:extLst>
                <a:ext uri="{FF2B5EF4-FFF2-40B4-BE49-F238E27FC236}">
                  <a16:creationId xmlns:a16="http://schemas.microsoft.com/office/drawing/2014/main" id="{A79AEB72-DCE2-0D8D-B698-CAB302EA58E2}"/>
                </a:ext>
              </a:extLst>
            </p:cNvPr>
            <p:cNvSpPr/>
            <p:nvPr/>
          </p:nvSpPr>
          <p:spPr bwMode="auto">
            <a:xfrm>
              <a:off x="1280432" y="4030436"/>
              <a:ext cx="485775" cy="469446"/>
            </a:xfrm>
            <a:custGeom>
              <a:avLst/>
              <a:gdLst>
                <a:gd name="connsiteX0" fmla="*/ 0 w 485775"/>
                <a:gd name="connsiteY0" fmla="*/ 0 h 469446"/>
                <a:gd name="connsiteX1" fmla="*/ 4082 w 485775"/>
                <a:gd name="connsiteY1" fmla="*/ 469446 h 469446"/>
                <a:gd name="connsiteX2" fmla="*/ 485775 w 485775"/>
                <a:gd name="connsiteY2" fmla="*/ 466725 h 469446"/>
                <a:gd name="connsiteX3" fmla="*/ 54429 w 485775"/>
                <a:gd name="connsiteY3" fmla="*/ 432707 h 469446"/>
                <a:gd name="connsiteX4" fmla="*/ 0 w 485775"/>
                <a:gd name="connsiteY4" fmla="*/ 0 h 469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775" h="469446">
                  <a:moveTo>
                    <a:pt x="0" y="0"/>
                  </a:moveTo>
                  <a:cubicBezTo>
                    <a:pt x="1361" y="156482"/>
                    <a:pt x="2721" y="312964"/>
                    <a:pt x="4082" y="469446"/>
                  </a:cubicBezTo>
                  <a:lnTo>
                    <a:pt x="485775" y="466725"/>
                  </a:lnTo>
                  <a:lnTo>
                    <a:pt x="54429" y="432707"/>
                  </a:lnTo>
                  <a:lnTo>
                    <a:pt x="0" y="0"/>
                  </a:lnTo>
                  <a:close/>
                </a:path>
              </a:pathLst>
            </a:custGeom>
            <a:solidFill>
              <a:srgbClr val="AFCFA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54" name="Group 53">
              <a:extLst>
                <a:ext uri="{FF2B5EF4-FFF2-40B4-BE49-F238E27FC236}">
                  <a16:creationId xmlns:a16="http://schemas.microsoft.com/office/drawing/2014/main" id="{40058845-948B-D66D-6985-B48FC239D145}"/>
                </a:ext>
              </a:extLst>
            </p:cNvPr>
            <p:cNvGrpSpPr/>
            <p:nvPr/>
          </p:nvGrpSpPr>
          <p:grpSpPr>
            <a:xfrm>
              <a:off x="1280432" y="4020911"/>
              <a:ext cx="505118" cy="477289"/>
              <a:chOff x="8416834" y="-2312126"/>
              <a:chExt cx="2019531" cy="1908266"/>
            </a:xfrm>
          </p:grpSpPr>
          <p:sp>
            <p:nvSpPr>
              <p:cNvPr id="48" name="Rectangle 47">
                <a:extLst>
                  <a:ext uri="{FF2B5EF4-FFF2-40B4-BE49-F238E27FC236}">
                    <a16:creationId xmlns:a16="http://schemas.microsoft.com/office/drawing/2014/main" id="{8486BD70-EDD1-F16D-CCD6-2F7DB6B63695}"/>
                  </a:ext>
                </a:extLst>
              </p:cNvPr>
              <p:cNvSpPr/>
              <p:nvPr/>
            </p:nvSpPr>
            <p:spPr bwMode="auto">
              <a:xfrm>
                <a:off x="8421189" y="-2312126"/>
                <a:ext cx="1946365" cy="1908266"/>
              </a:xfrm>
              <a:custGeom>
                <a:avLst/>
                <a:gdLst>
                  <a:gd name="connsiteX0" fmla="*/ 0 w 1946365"/>
                  <a:gd name="connsiteY0" fmla="*/ 0 h 1908266"/>
                  <a:gd name="connsiteX1" fmla="*/ 1946365 w 1946365"/>
                  <a:gd name="connsiteY1" fmla="*/ 0 h 1908266"/>
                  <a:gd name="connsiteX2" fmla="*/ 1946365 w 1946365"/>
                  <a:gd name="connsiteY2" fmla="*/ 1908266 h 1908266"/>
                  <a:gd name="connsiteX3" fmla="*/ 0 w 1946365"/>
                  <a:gd name="connsiteY3" fmla="*/ 1908266 h 1908266"/>
                  <a:gd name="connsiteX4" fmla="*/ 0 w 1946365"/>
                  <a:gd name="connsiteY4" fmla="*/ 0 h 1908266"/>
                  <a:gd name="connsiteX0" fmla="*/ 1946365 w 2037805"/>
                  <a:gd name="connsiteY0" fmla="*/ 0 h 1908266"/>
                  <a:gd name="connsiteX1" fmla="*/ 1946365 w 2037805"/>
                  <a:gd name="connsiteY1" fmla="*/ 1908266 h 1908266"/>
                  <a:gd name="connsiteX2" fmla="*/ 0 w 2037805"/>
                  <a:gd name="connsiteY2" fmla="*/ 1908266 h 1908266"/>
                  <a:gd name="connsiteX3" fmla="*/ 0 w 2037805"/>
                  <a:gd name="connsiteY3" fmla="*/ 0 h 1908266"/>
                  <a:gd name="connsiteX4" fmla="*/ 2037805 w 2037805"/>
                  <a:gd name="connsiteY4" fmla="*/ 91440 h 1908266"/>
                  <a:gd name="connsiteX0" fmla="*/ 1946365 w 2037805"/>
                  <a:gd name="connsiteY0" fmla="*/ 1908266 h 1908266"/>
                  <a:gd name="connsiteX1" fmla="*/ 0 w 2037805"/>
                  <a:gd name="connsiteY1" fmla="*/ 1908266 h 1908266"/>
                  <a:gd name="connsiteX2" fmla="*/ 0 w 2037805"/>
                  <a:gd name="connsiteY2" fmla="*/ 0 h 1908266"/>
                  <a:gd name="connsiteX3" fmla="*/ 2037805 w 2037805"/>
                  <a:gd name="connsiteY3" fmla="*/ 91440 h 1908266"/>
                  <a:gd name="connsiteX0" fmla="*/ 1946365 w 1946365"/>
                  <a:gd name="connsiteY0" fmla="*/ 1908266 h 1908266"/>
                  <a:gd name="connsiteX1" fmla="*/ 0 w 1946365"/>
                  <a:gd name="connsiteY1" fmla="*/ 1908266 h 1908266"/>
                  <a:gd name="connsiteX2" fmla="*/ 0 w 1946365"/>
                  <a:gd name="connsiteY2" fmla="*/ 0 h 1908266"/>
                </a:gdLst>
                <a:ahLst/>
                <a:cxnLst>
                  <a:cxn ang="0">
                    <a:pos x="connsiteX0" y="connsiteY0"/>
                  </a:cxn>
                  <a:cxn ang="0">
                    <a:pos x="connsiteX1" y="connsiteY1"/>
                  </a:cxn>
                  <a:cxn ang="0">
                    <a:pos x="connsiteX2" y="connsiteY2"/>
                  </a:cxn>
                </a:cxnLst>
                <a:rect l="l" t="t" r="r" b="b"/>
                <a:pathLst>
                  <a:path w="1946365" h="1908266">
                    <a:moveTo>
                      <a:pt x="1946365" y="1908266"/>
                    </a:moveTo>
                    <a:lnTo>
                      <a:pt x="0" y="1908266"/>
                    </a:lnTo>
                    <a:lnTo>
                      <a:pt x="0" y="0"/>
                    </a:lnTo>
                  </a:path>
                </a:pathLst>
              </a:custGeom>
              <a:noFill/>
              <a:ln w="12700" cap="flat"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49" name="Freeform: Shape 48">
                <a:extLst>
                  <a:ext uri="{FF2B5EF4-FFF2-40B4-BE49-F238E27FC236}">
                    <a16:creationId xmlns:a16="http://schemas.microsoft.com/office/drawing/2014/main" id="{62029EE7-BCC6-3B56-5C71-50BFBFA284E4}"/>
                  </a:ext>
                </a:extLst>
              </p:cNvPr>
              <p:cNvSpPr/>
              <p:nvPr/>
            </p:nvSpPr>
            <p:spPr bwMode="auto">
              <a:xfrm>
                <a:off x="8423365" y="-1776549"/>
                <a:ext cx="1994263" cy="966652"/>
              </a:xfrm>
              <a:custGeom>
                <a:avLst/>
                <a:gdLst>
                  <a:gd name="connsiteX0" fmla="*/ 0 w 1994263"/>
                  <a:gd name="connsiteY0" fmla="*/ 78378 h 966652"/>
                  <a:gd name="connsiteX1" fmla="*/ 383178 w 1994263"/>
                  <a:gd name="connsiteY1" fmla="*/ 0 h 966652"/>
                  <a:gd name="connsiteX2" fmla="*/ 679269 w 1994263"/>
                  <a:gd name="connsiteY2" fmla="*/ 274320 h 966652"/>
                  <a:gd name="connsiteX3" fmla="*/ 1049383 w 1994263"/>
                  <a:gd name="connsiteY3" fmla="*/ 966652 h 966652"/>
                  <a:gd name="connsiteX4" fmla="*/ 1994263 w 1994263"/>
                  <a:gd name="connsiteY4" fmla="*/ 165463 h 966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4263" h="966652">
                    <a:moveTo>
                      <a:pt x="0" y="78378"/>
                    </a:moveTo>
                    <a:lnTo>
                      <a:pt x="383178" y="0"/>
                    </a:lnTo>
                    <a:lnTo>
                      <a:pt x="679269" y="274320"/>
                    </a:lnTo>
                    <a:lnTo>
                      <a:pt x="1049383" y="966652"/>
                    </a:lnTo>
                    <a:lnTo>
                      <a:pt x="1994263" y="165463"/>
                    </a:lnTo>
                  </a:path>
                </a:pathLst>
              </a:custGeom>
              <a:noFill/>
              <a:ln w="12700" cap="flat"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0" name="Freeform: Shape 49">
                <a:extLst>
                  <a:ext uri="{FF2B5EF4-FFF2-40B4-BE49-F238E27FC236}">
                    <a16:creationId xmlns:a16="http://schemas.microsoft.com/office/drawing/2014/main" id="{10CD8169-1C12-E229-034E-A67BE22C3094}"/>
                  </a:ext>
                </a:extLst>
              </p:cNvPr>
              <p:cNvSpPr/>
              <p:nvPr/>
            </p:nvSpPr>
            <p:spPr bwMode="auto">
              <a:xfrm>
                <a:off x="8416834" y="-1537063"/>
                <a:ext cx="2007326" cy="905692"/>
              </a:xfrm>
              <a:custGeom>
                <a:avLst/>
                <a:gdLst>
                  <a:gd name="connsiteX0" fmla="*/ 0 w 2007326"/>
                  <a:gd name="connsiteY0" fmla="*/ 339634 h 905692"/>
                  <a:gd name="connsiteX1" fmla="*/ 287383 w 2007326"/>
                  <a:gd name="connsiteY1" fmla="*/ 701040 h 905692"/>
                  <a:gd name="connsiteX2" fmla="*/ 487680 w 2007326"/>
                  <a:gd name="connsiteY2" fmla="*/ 383177 h 905692"/>
                  <a:gd name="connsiteX3" fmla="*/ 670560 w 2007326"/>
                  <a:gd name="connsiteY3" fmla="*/ 905692 h 905692"/>
                  <a:gd name="connsiteX4" fmla="*/ 1249680 w 2007326"/>
                  <a:gd name="connsiteY4" fmla="*/ 0 h 905692"/>
                  <a:gd name="connsiteX5" fmla="*/ 2007326 w 2007326"/>
                  <a:gd name="connsiteY5" fmla="*/ 753292 h 905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7326" h="905692">
                    <a:moveTo>
                      <a:pt x="0" y="339634"/>
                    </a:moveTo>
                    <a:lnTo>
                      <a:pt x="287383" y="701040"/>
                    </a:lnTo>
                    <a:lnTo>
                      <a:pt x="487680" y="383177"/>
                    </a:lnTo>
                    <a:lnTo>
                      <a:pt x="670560" y="905692"/>
                    </a:lnTo>
                    <a:lnTo>
                      <a:pt x="1249680" y="0"/>
                    </a:lnTo>
                    <a:lnTo>
                      <a:pt x="2007326" y="753292"/>
                    </a:lnTo>
                  </a:path>
                </a:pathLst>
              </a:custGeom>
              <a:noFill/>
              <a:ln w="12700" cap="flat"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2" name="Rectangle 51">
                <a:extLst>
                  <a:ext uri="{FF2B5EF4-FFF2-40B4-BE49-F238E27FC236}">
                    <a16:creationId xmlns:a16="http://schemas.microsoft.com/office/drawing/2014/main" id="{4D000668-8AB6-BBED-4F7C-0667E67B0318}"/>
                  </a:ext>
                </a:extLst>
              </p:cNvPr>
              <p:cNvSpPr/>
              <p:nvPr/>
            </p:nvSpPr>
            <p:spPr bwMode="auto">
              <a:xfrm>
                <a:off x="10196159" y="-1607457"/>
                <a:ext cx="217714" cy="217714"/>
              </a:xfrm>
              <a:custGeom>
                <a:avLst/>
                <a:gdLst>
                  <a:gd name="connsiteX0" fmla="*/ 0 w 217714"/>
                  <a:gd name="connsiteY0" fmla="*/ 0 h 217714"/>
                  <a:gd name="connsiteX1" fmla="*/ 217714 w 217714"/>
                  <a:gd name="connsiteY1" fmla="*/ 0 h 217714"/>
                  <a:gd name="connsiteX2" fmla="*/ 217714 w 217714"/>
                  <a:gd name="connsiteY2" fmla="*/ 217714 h 217714"/>
                  <a:gd name="connsiteX3" fmla="*/ 0 w 217714"/>
                  <a:gd name="connsiteY3" fmla="*/ 217714 h 217714"/>
                  <a:gd name="connsiteX4" fmla="*/ 0 w 217714"/>
                  <a:gd name="connsiteY4" fmla="*/ 0 h 217714"/>
                  <a:gd name="connsiteX0" fmla="*/ 0 w 217714"/>
                  <a:gd name="connsiteY0" fmla="*/ 217714 h 309154"/>
                  <a:gd name="connsiteX1" fmla="*/ 0 w 217714"/>
                  <a:gd name="connsiteY1" fmla="*/ 0 h 309154"/>
                  <a:gd name="connsiteX2" fmla="*/ 217714 w 217714"/>
                  <a:gd name="connsiteY2" fmla="*/ 0 h 309154"/>
                  <a:gd name="connsiteX3" fmla="*/ 217714 w 217714"/>
                  <a:gd name="connsiteY3" fmla="*/ 217714 h 309154"/>
                  <a:gd name="connsiteX4" fmla="*/ 91440 w 217714"/>
                  <a:gd name="connsiteY4" fmla="*/ 309154 h 309154"/>
                  <a:gd name="connsiteX0" fmla="*/ 0 w 217714"/>
                  <a:gd name="connsiteY0" fmla="*/ 0 h 309154"/>
                  <a:gd name="connsiteX1" fmla="*/ 217714 w 217714"/>
                  <a:gd name="connsiteY1" fmla="*/ 0 h 309154"/>
                  <a:gd name="connsiteX2" fmla="*/ 217714 w 217714"/>
                  <a:gd name="connsiteY2" fmla="*/ 217714 h 309154"/>
                  <a:gd name="connsiteX3" fmla="*/ 91440 w 217714"/>
                  <a:gd name="connsiteY3" fmla="*/ 309154 h 309154"/>
                  <a:gd name="connsiteX0" fmla="*/ 0 w 217714"/>
                  <a:gd name="connsiteY0" fmla="*/ 0 h 309154"/>
                  <a:gd name="connsiteX1" fmla="*/ 217714 w 217714"/>
                  <a:gd name="connsiteY1" fmla="*/ 0 h 309154"/>
                  <a:gd name="connsiteX2" fmla="*/ 217714 w 217714"/>
                  <a:gd name="connsiteY2" fmla="*/ 217714 h 309154"/>
                  <a:gd name="connsiteX3" fmla="*/ 95522 w 217714"/>
                  <a:gd name="connsiteY3" fmla="*/ 309154 h 309154"/>
                  <a:gd name="connsiteX0" fmla="*/ 0 w 217714"/>
                  <a:gd name="connsiteY0" fmla="*/ 0 h 217714"/>
                  <a:gd name="connsiteX1" fmla="*/ 217714 w 217714"/>
                  <a:gd name="connsiteY1" fmla="*/ 0 h 217714"/>
                  <a:gd name="connsiteX2" fmla="*/ 217714 w 217714"/>
                  <a:gd name="connsiteY2" fmla="*/ 217714 h 217714"/>
                </a:gdLst>
                <a:ahLst/>
                <a:cxnLst>
                  <a:cxn ang="0">
                    <a:pos x="connsiteX0" y="connsiteY0"/>
                  </a:cxn>
                  <a:cxn ang="0">
                    <a:pos x="connsiteX1" y="connsiteY1"/>
                  </a:cxn>
                  <a:cxn ang="0">
                    <a:pos x="connsiteX2" y="connsiteY2"/>
                  </a:cxn>
                </a:cxnLst>
                <a:rect l="l" t="t" r="r" b="b"/>
                <a:pathLst>
                  <a:path w="217714" h="217714">
                    <a:moveTo>
                      <a:pt x="0" y="0"/>
                    </a:moveTo>
                    <a:lnTo>
                      <a:pt x="217714" y="0"/>
                    </a:lnTo>
                    <a:lnTo>
                      <a:pt x="217714" y="217714"/>
                    </a:lnTo>
                  </a:path>
                </a:pathLst>
              </a:custGeom>
              <a:noFill/>
              <a:ln w="12700" cap="flat"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3" name="Rectangle 51">
                <a:extLst>
                  <a:ext uri="{FF2B5EF4-FFF2-40B4-BE49-F238E27FC236}">
                    <a16:creationId xmlns:a16="http://schemas.microsoft.com/office/drawing/2014/main" id="{A42580AF-9C04-004D-9338-B796C633F15E}"/>
                  </a:ext>
                </a:extLst>
              </p:cNvPr>
              <p:cNvSpPr/>
              <p:nvPr/>
            </p:nvSpPr>
            <p:spPr bwMode="auto">
              <a:xfrm rot="5720574">
                <a:off x="10218651" y="-1005485"/>
                <a:ext cx="217714" cy="217714"/>
              </a:xfrm>
              <a:custGeom>
                <a:avLst/>
                <a:gdLst>
                  <a:gd name="connsiteX0" fmla="*/ 0 w 217714"/>
                  <a:gd name="connsiteY0" fmla="*/ 0 h 217714"/>
                  <a:gd name="connsiteX1" fmla="*/ 217714 w 217714"/>
                  <a:gd name="connsiteY1" fmla="*/ 0 h 217714"/>
                  <a:gd name="connsiteX2" fmla="*/ 217714 w 217714"/>
                  <a:gd name="connsiteY2" fmla="*/ 217714 h 217714"/>
                  <a:gd name="connsiteX3" fmla="*/ 0 w 217714"/>
                  <a:gd name="connsiteY3" fmla="*/ 217714 h 217714"/>
                  <a:gd name="connsiteX4" fmla="*/ 0 w 217714"/>
                  <a:gd name="connsiteY4" fmla="*/ 0 h 217714"/>
                  <a:gd name="connsiteX0" fmla="*/ 0 w 217714"/>
                  <a:gd name="connsiteY0" fmla="*/ 217714 h 309154"/>
                  <a:gd name="connsiteX1" fmla="*/ 0 w 217714"/>
                  <a:gd name="connsiteY1" fmla="*/ 0 h 309154"/>
                  <a:gd name="connsiteX2" fmla="*/ 217714 w 217714"/>
                  <a:gd name="connsiteY2" fmla="*/ 0 h 309154"/>
                  <a:gd name="connsiteX3" fmla="*/ 217714 w 217714"/>
                  <a:gd name="connsiteY3" fmla="*/ 217714 h 309154"/>
                  <a:gd name="connsiteX4" fmla="*/ 91440 w 217714"/>
                  <a:gd name="connsiteY4" fmla="*/ 309154 h 309154"/>
                  <a:gd name="connsiteX0" fmla="*/ 0 w 217714"/>
                  <a:gd name="connsiteY0" fmla="*/ 0 h 309154"/>
                  <a:gd name="connsiteX1" fmla="*/ 217714 w 217714"/>
                  <a:gd name="connsiteY1" fmla="*/ 0 h 309154"/>
                  <a:gd name="connsiteX2" fmla="*/ 217714 w 217714"/>
                  <a:gd name="connsiteY2" fmla="*/ 217714 h 309154"/>
                  <a:gd name="connsiteX3" fmla="*/ 91440 w 217714"/>
                  <a:gd name="connsiteY3" fmla="*/ 309154 h 309154"/>
                  <a:gd name="connsiteX0" fmla="*/ 0 w 217714"/>
                  <a:gd name="connsiteY0" fmla="*/ 0 h 309154"/>
                  <a:gd name="connsiteX1" fmla="*/ 217714 w 217714"/>
                  <a:gd name="connsiteY1" fmla="*/ 0 h 309154"/>
                  <a:gd name="connsiteX2" fmla="*/ 217714 w 217714"/>
                  <a:gd name="connsiteY2" fmla="*/ 217714 h 309154"/>
                  <a:gd name="connsiteX3" fmla="*/ 95522 w 217714"/>
                  <a:gd name="connsiteY3" fmla="*/ 309154 h 309154"/>
                  <a:gd name="connsiteX0" fmla="*/ 0 w 217714"/>
                  <a:gd name="connsiteY0" fmla="*/ 0 h 217714"/>
                  <a:gd name="connsiteX1" fmla="*/ 217714 w 217714"/>
                  <a:gd name="connsiteY1" fmla="*/ 0 h 217714"/>
                  <a:gd name="connsiteX2" fmla="*/ 217714 w 217714"/>
                  <a:gd name="connsiteY2" fmla="*/ 217714 h 217714"/>
                </a:gdLst>
                <a:ahLst/>
                <a:cxnLst>
                  <a:cxn ang="0">
                    <a:pos x="connsiteX0" y="connsiteY0"/>
                  </a:cxn>
                  <a:cxn ang="0">
                    <a:pos x="connsiteX1" y="connsiteY1"/>
                  </a:cxn>
                  <a:cxn ang="0">
                    <a:pos x="connsiteX2" y="connsiteY2"/>
                  </a:cxn>
                </a:cxnLst>
                <a:rect l="l" t="t" r="r" b="b"/>
                <a:pathLst>
                  <a:path w="217714" h="217714">
                    <a:moveTo>
                      <a:pt x="0" y="0"/>
                    </a:moveTo>
                    <a:lnTo>
                      <a:pt x="217714" y="0"/>
                    </a:lnTo>
                    <a:lnTo>
                      <a:pt x="217714" y="217714"/>
                    </a:lnTo>
                  </a:path>
                </a:pathLst>
              </a:custGeom>
              <a:noFill/>
              <a:ln w="12700" cap="flat"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pSp>
      <p:grpSp>
        <p:nvGrpSpPr>
          <p:cNvPr id="57" name="Group 56">
            <a:extLst>
              <a:ext uri="{FF2B5EF4-FFF2-40B4-BE49-F238E27FC236}">
                <a16:creationId xmlns:a16="http://schemas.microsoft.com/office/drawing/2014/main" id="{22BF359F-91FC-61AD-94E4-B3DDDE9426CA}"/>
              </a:ext>
            </a:extLst>
          </p:cNvPr>
          <p:cNvGrpSpPr/>
          <p:nvPr/>
        </p:nvGrpSpPr>
        <p:grpSpPr>
          <a:xfrm>
            <a:off x="4749873" y="3598181"/>
            <a:ext cx="432936" cy="469445"/>
            <a:chOff x="163940" y="823268"/>
            <a:chExt cx="290504" cy="315002"/>
          </a:xfrm>
        </p:grpSpPr>
        <p:sp>
          <p:nvSpPr>
            <p:cNvPr id="58" name="Freeform 89">
              <a:extLst>
                <a:ext uri="{FF2B5EF4-FFF2-40B4-BE49-F238E27FC236}">
                  <a16:creationId xmlns:a16="http://schemas.microsoft.com/office/drawing/2014/main" id="{5F5EDDD5-4B1A-4F49-4BDA-2372058822A1}"/>
                </a:ext>
              </a:extLst>
            </p:cNvPr>
            <p:cNvSpPr>
              <a:spLocks noEditPoints="1"/>
            </p:cNvSpPr>
            <p:nvPr/>
          </p:nvSpPr>
          <p:spPr bwMode="auto">
            <a:xfrm>
              <a:off x="163940" y="1024478"/>
              <a:ext cx="290504" cy="113792"/>
            </a:xfrm>
            <a:custGeom>
              <a:avLst/>
              <a:gdLst>
                <a:gd name="T0" fmla="*/ 76 w 92"/>
                <a:gd name="T1" fmla="*/ 20 h 36"/>
                <a:gd name="T2" fmla="*/ 61 w 92"/>
                <a:gd name="T3" fmla="*/ 31 h 36"/>
                <a:gd name="T4" fmla="*/ 46 w 92"/>
                <a:gd name="T5" fmla="*/ 20 h 36"/>
                <a:gd name="T6" fmla="*/ 31 w 92"/>
                <a:gd name="T7" fmla="*/ 31 h 36"/>
                <a:gd name="T8" fmla="*/ 16 w 92"/>
                <a:gd name="T9" fmla="*/ 20 h 36"/>
                <a:gd name="T10" fmla="*/ 0 w 92"/>
                <a:gd name="T11" fmla="*/ 36 h 36"/>
                <a:gd name="T12" fmla="*/ 92 w 92"/>
                <a:gd name="T13" fmla="*/ 36 h 36"/>
                <a:gd name="T14" fmla="*/ 76 w 92"/>
                <a:gd name="T15" fmla="*/ 20 h 36"/>
                <a:gd name="T16" fmla="*/ 86 w 92"/>
                <a:gd name="T17" fmla="*/ 10 h 36"/>
                <a:gd name="T18" fmla="*/ 76 w 92"/>
                <a:gd name="T19" fmla="*/ 20 h 36"/>
                <a:gd name="T20" fmla="*/ 66 w 92"/>
                <a:gd name="T21" fmla="*/ 10 h 36"/>
                <a:gd name="T22" fmla="*/ 76 w 92"/>
                <a:gd name="T23" fmla="*/ 0 h 36"/>
                <a:gd name="T24" fmla="*/ 86 w 92"/>
                <a:gd name="T25" fmla="*/ 10 h 36"/>
                <a:gd name="T26" fmla="*/ 56 w 92"/>
                <a:gd name="T27" fmla="*/ 10 h 36"/>
                <a:gd name="T28" fmla="*/ 46 w 92"/>
                <a:gd name="T29" fmla="*/ 20 h 36"/>
                <a:gd name="T30" fmla="*/ 36 w 92"/>
                <a:gd name="T31" fmla="*/ 10 h 36"/>
                <a:gd name="T32" fmla="*/ 46 w 92"/>
                <a:gd name="T33" fmla="*/ 0 h 36"/>
                <a:gd name="T34" fmla="*/ 56 w 92"/>
                <a:gd name="T35" fmla="*/ 10 h 36"/>
                <a:gd name="T36" fmla="*/ 26 w 92"/>
                <a:gd name="T37" fmla="*/ 10 h 36"/>
                <a:gd name="T38" fmla="*/ 16 w 92"/>
                <a:gd name="T39" fmla="*/ 20 h 36"/>
                <a:gd name="T40" fmla="*/ 6 w 92"/>
                <a:gd name="T41" fmla="*/ 10 h 36"/>
                <a:gd name="T42" fmla="*/ 16 w 92"/>
                <a:gd name="T43" fmla="*/ 0 h 36"/>
                <a:gd name="T44" fmla="*/ 26 w 92"/>
                <a:gd name="T45" fmla="*/ 1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2" h="36">
                  <a:moveTo>
                    <a:pt x="76" y="20"/>
                  </a:moveTo>
                  <a:cubicBezTo>
                    <a:pt x="69" y="20"/>
                    <a:pt x="63" y="25"/>
                    <a:pt x="61" y="31"/>
                  </a:cubicBezTo>
                  <a:cubicBezTo>
                    <a:pt x="59" y="25"/>
                    <a:pt x="53" y="20"/>
                    <a:pt x="46" y="20"/>
                  </a:cubicBezTo>
                  <a:cubicBezTo>
                    <a:pt x="39" y="20"/>
                    <a:pt x="33" y="25"/>
                    <a:pt x="31" y="31"/>
                  </a:cubicBezTo>
                  <a:cubicBezTo>
                    <a:pt x="29" y="25"/>
                    <a:pt x="23" y="20"/>
                    <a:pt x="16" y="20"/>
                  </a:cubicBezTo>
                  <a:cubicBezTo>
                    <a:pt x="7" y="20"/>
                    <a:pt x="0" y="28"/>
                    <a:pt x="0" y="36"/>
                  </a:cubicBezTo>
                  <a:cubicBezTo>
                    <a:pt x="92" y="36"/>
                    <a:pt x="92" y="36"/>
                    <a:pt x="92" y="36"/>
                  </a:cubicBezTo>
                  <a:cubicBezTo>
                    <a:pt x="92" y="28"/>
                    <a:pt x="85" y="20"/>
                    <a:pt x="76" y="20"/>
                  </a:cubicBezTo>
                  <a:close/>
                  <a:moveTo>
                    <a:pt x="86" y="10"/>
                  </a:moveTo>
                  <a:cubicBezTo>
                    <a:pt x="86" y="16"/>
                    <a:pt x="82" y="20"/>
                    <a:pt x="76" y="20"/>
                  </a:cubicBezTo>
                  <a:cubicBezTo>
                    <a:pt x="70" y="20"/>
                    <a:pt x="66" y="16"/>
                    <a:pt x="66" y="10"/>
                  </a:cubicBezTo>
                  <a:cubicBezTo>
                    <a:pt x="66" y="5"/>
                    <a:pt x="70" y="0"/>
                    <a:pt x="76" y="0"/>
                  </a:cubicBezTo>
                  <a:cubicBezTo>
                    <a:pt x="82" y="0"/>
                    <a:pt x="86" y="5"/>
                    <a:pt x="86" y="10"/>
                  </a:cubicBezTo>
                  <a:close/>
                  <a:moveTo>
                    <a:pt x="56" y="10"/>
                  </a:moveTo>
                  <a:cubicBezTo>
                    <a:pt x="56" y="16"/>
                    <a:pt x="52" y="20"/>
                    <a:pt x="46" y="20"/>
                  </a:cubicBezTo>
                  <a:cubicBezTo>
                    <a:pt x="40" y="20"/>
                    <a:pt x="36" y="16"/>
                    <a:pt x="36" y="10"/>
                  </a:cubicBezTo>
                  <a:cubicBezTo>
                    <a:pt x="36" y="5"/>
                    <a:pt x="40" y="0"/>
                    <a:pt x="46" y="0"/>
                  </a:cubicBezTo>
                  <a:cubicBezTo>
                    <a:pt x="52" y="0"/>
                    <a:pt x="56" y="5"/>
                    <a:pt x="56" y="10"/>
                  </a:cubicBezTo>
                  <a:close/>
                  <a:moveTo>
                    <a:pt x="26" y="10"/>
                  </a:moveTo>
                  <a:cubicBezTo>
                    <a:pt x="26" y="16"/>
                    <a:pt x="22" y="20"/>
                    <a:pt x="16" y="20"/>
                  </a:cubicBezTo>
                  <a:cubicBezTo>
                    <a:pt x="10" y="20"/>
                    <a:pt x="6" y="16"/>
                    <a:pt x="6" y="10"/>
                  </a:cubicBezTo>
                  <a:cubicBezTo>
                    <a:pt x="6" y="5"/>
                    <a:pt x="10" y="0"/>
                    <a:pt x="16" y="0"/>
                  </a:cubicBezTo>
                  <a:cubicBezTo>
                    <a:pt x="22" y="0"/>
                    <a:pt x="26" y="5"/>
                    <a:pt x="26" y="10"/>
                  </a:cubicBezTo>
                  <a:close/>
                </a:path>
              </a:pathLst>
            </a:custGeom>
            <a:solidFill>
              <a:srgbClr val="AFCFA9"/>
            </a:solidFill>
            <a:ln w="12700" cap="rnd">
              <a:solidFill>
                <a:srgbClr val="4C4C4C"/>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59" name="Group 58">
              <a:extLst>
                <a:ext uri="{FF2B5EF4-FFF2-40B4-BE49-F238E27FC236}">
                  <a16:creationId xmlns:a16="http://schemas.microsoft.com/office/drawing/2014/main" id="{898E469C-020A-6847-30B1-C50E46894D00}"/>
                </a:ext>
              </a:extLst>
            </p:cNvPr>
            <p:cNvGrpSpPr/>
            <p:nvPr/>
          </p:nvGrpSpPr>
          <p:grpSpPr>
            <a:xfrm>
              <a:off x="226896" y="823268"/>
              <a:ext cx="164592" cy="167640"/>
              <a:chOff x="3006941" y="441310"/>
              <a:chExt cx="152400" cy="167640"/>
            </a:xfrm>
          </p:grpSpPr>
          <p:sp>
            <p:nvSpPr>
              <p:cNvPr id="60" name="object 26">
                <a:extLst>
                  <a:ext uri="{FF2B5EF4-FFF2-40B4-BE49-F238E27FC236}">
                    <a16:creationId xmlns:a16="http://schemas.microsoft.com/office/drawing/2014/main" id="{A7E1CA18-96B4-F969-50E0-829E5516530D}"/>
                  </a:ext>
                </a:extLst>
              </p:cNvPr>
              <p:cNvSpPr/>
              <p:nvPr/>
            </p:nvSpPr>
            <p:spPr>
              <a:xfrm>
                <a:off x="3058761" y="496174"/>
                <a:ext cx="50800" cy="58419"/>
              </a:xfrm>
              <a:custGeom>
                <a:avLst/>
                <a:gdLst/>
                <a:ahLst/>
                <a:cxnLst/>
                <a:rect l="l" t="t" r="r" b="b"/>
                <a:pathLst>
                  <a:path w="50800" h="58420">
                    <a:moveTo>
                      <a:pt x="0" y="28956"/>
                    </a:moveTo>
                    <a:lnTo>
                      <a:pt x="1975" y="17686"/>
                    </a:lnTo>
                    <a:lnTo>
                      <a:pt x="7362" y="8482"/>
                    </a:lnTo>
                    <a:lnTo>
                      <a:pt x="15355" y="2275"/>
                    </a:lnTo>
                    <a:lnTo>
                      <a:pt x="25146" y="0"/>
                    </a:lnTo>
                    <a:lnTo>
                      <a:pt x="34936" y="2275"/>
                    </a:lnTo>
                    <a:lnTo>
                      <a:pt x="42929" y="8482"/>
                    </a:lnTo>
                    <a:lnTo>
                      <a:pt x="48316" y="17686"/>
                    </a:lnTo>
                    <a:lnTo>
                      <a:pt x="50292" y="28956"/>
                    </a:lnTo>
                    <a:lnTo>
                      <a:pt x="48316" y="40225"/>
                    </a:lnTo>
                    <a:lnTo>
                      <a:pt x="42929" y="49429"/>
                    </a:lnTo>
                    <a:lnTo>
                      <a:pt x="34936" y="55636"/>
                    </a:lnTo>
                    <a:lnTo>
                      <a:pt x="25146" y="57912"/>
                    </a:lnTo>
                    <a:lnTo>
                      <a:pt x="15355" y="55636"/>
                    </a:lnTo>
                    <a:lnTo>
                      <a:pt x="7362" y="49429"/>
                    </a:lnTo>
                    <a:lnTo>
                      <a:pt x="1975" y="40225"/>
                    </a:lnTo>
                    <a:lnTo>
                      <a:pt x="0" y="28956"/>
                    </a:lnTo>
                    <a:close/>
                  </a:path>
                </a:pathLst>
              </a:custGeom>
              <a:ln w="12700">
                <a:solidFill>
                  <a:srgbClr val="4C4C4C"/>
                </a:solidFill>
              </a:ln>
            </p:spPr>
            <p:txBody>
              <a:bodyPr wrap="square" lIns="0" tIns="0" rIns="0" bIns="0" rtlCol="0"/>
              <a:lstStyle/>
              <a:p>
                <a:endParaRPr/>
              </a:p>
            </p:txBody>
          </p:sp>
          <p:sp>
            <p:nvSpPr>
              <p:cNvPr id="61" name="object 27">
                <a:extLst>
                  <a:ext uri="{FF2B5EF4-FFF2-40B4-BE49-F238E27FC236}">
                    <a16:creationId xmlns:a16="http://schemas.microsoft.com/office/drawing/2014/main" id="{42CA4796-0905-65A8-3FBE-AFF9A8A818F0}"/>
                  </a:ext>
                </a:extLst>
              </p:cNvPr>
              <p:cNvSpPr/>
              <p:nvPr/>
            </p:nvSpPr>
            <p:spPr>
              <a:xfrm>
                <a:off x="3006941" y="441310"/>
                <a:ext cx="152400" cy="167640"/>
              </a:xfrm>
              <a:custGeom>
                <a:avLst/>
                <a:gdLst/>
                <a:ahLst/>
                <a:cxnLst/>
                <a:rect l="l" t="t" r="r" b="b"/>
                <a:pathLst>
                  <a:path w="152400" h="167639">
                    <a:moveTo>
                      <a:pt x="135470" y="69850"/>
                    </a:moveTo>
                    <a:lnTo>
                      <a:pt x="152400" y="55880"/>
                    </a:lnTo>
                    <a:lnTo>
                      <a:pt x="135470" y="27940"/>
                    </a:lnTo>
                    <a:lnTo>
                      <a:pt x="118541" y="37249"/>
                    </a:lnTo>
                    <a:lnTo>
                      <a:pt x="112188" y="31139"/>
                    </a:lnTo>
                    <a:lnTo>
                      <a:pt x="105837" y="26773"/>
                    </a:lnTo>
                    <a:lnTo>
                      <a:pt x="99487" y="24152"/>
                    </a:lnTo>
                    <a:lnTo>
                      <a:pt x="93141" y="23279"/>
                    </a:lnTo>
                    <a:lnTo>
                      <a:pt x="93141" y="0"/>
                    </a:lnTo>
                    <a:lnTo>
                      <a:pt x="59270" y="0"/>
                    </a:lnTo>
                    <a:lnTo>
                      <a:pt x="59270" y="23279"/>
                    </a:lnTo>
                    <a:lnTo>
                      <a:pt x="52919" y="24152"/>
                    </a:lnTo>
                    <a:lnTo>
                      <a:pt x="46570" y="26773"/>
                    </a:lnTo>
                    <a:lnTo>
                      <a:pt x="40222" y="31139"/>
                    </a:lnTo>
                    <a:lnTo>
                      <a:pt x="33870" y="37249"/>
                    </a:lnTo>
                    <a:lnTo>
                      <a:pt x="16941" y="27940"/>
                    </a:lnTo>
                    <a:lnTo>
                      <a:pt x="0" y="55880"/>
                    </a:lnTo>
                    <a:lnTo>
                      <a:pt x="16941" y="69850"/>
                    </a:lnTo>
                    <a:lnTo>
                      <a:pt x="16941" y="97790"/>
                    </a:lnTo>
                    <a:lnTo>
                      <a:pt x="0" y="111760"/>
                    </a:lnTo>
                    <a:lnTo>
                      <a:pt x="16941" y="139700"/>
                    </a:lnTo>
                    <a:lnTo>
                      <a:pt x="33870" y="130390"/>
                    </a:lnTo>
                    <a:lnTo>
                      <a:pt x="40222" y="136500"/>
                    </a:lnTo>
                    <a:lnTo>
                      <a:pt x="46570" y="140866"/>
                    </a:lnTo>
                    <a:lnTo>
                      <a:pt x="52919" y="143487"/>
                    </a:lnTo>
                    <a:lnTo>
                      <a:pt x="59270" y="144360"/>
                    </a:lnTo>
                    <a:lnTo>
                      <a:pt x="59270" y="167640"/>
                    </a:lnTo>
                    <a:lnTo>
                      <a:pt x="93141" y="167640"/>
                    </a:lnTo>
                    <a:lnTo>
                      <a:pt x="93141" y="144360"/>
                    </a:lnTo>
                    <a:lnTo>
                      <a:pt x="99487" y="143487"/>
                    </a:lnTo>
                    <a:lnTo>
                      <a:pt x="105837" y="140866"/>
                    </a:lnTo>
                    <a:lnTo>
                      <a:pt x="112188" y="136500"/>
                    </a:lnTo>
                    <a:lnTo>
                      <a:pt x="118541" y="130390"/>
                    </a:lnTo>
                    <a:lnTo>
                      <a:pt x="135470" y="139700"/>
                    </a:lnTo>
                    <a:lnTo>
                      <a:pt x="152400" y="111760"/>
                    </a:lnTo>
                    <a:lnTo>
                      <a:pt x="135470" y="97790"/>
                    </a:lnTo>
                    <a:lnTo>
                      <a:pt x="135470" y="69850"/>
                    </a:lnTo>
                    <a:close/>
                  </a:path>
                </a:pathLst>
              </a:custGeom>
              <a:ln w="12700">
                <a:solidFill>
                  <a:srgbClr val="4C4C4C"/>
                </a:solidFill>
              </a:ln>
            </p:spPr>
            <p:txBody>
              <a:bodyPr wrap="square" lIns="0" tIns="0" rIns="0" bIns="0" rtlCol="0"/>
              <a:lstStyle/>
              <a:p>
                <a:endParaRPr/>
              </a:p>
            </p:txBody>
          </p:sp>
        </p:grpSp>
      </p:grpSp>
      <p:grpSp>
        <p:nvGrpSpPr>
          <p:cNvPr id="63" name="Graphic 1037">
            <a:extLst>
              <a:ext uri="{FF2B5EF4-FFF2-40B4-BE49-F238E27FC236}">
                <a16:creationId xmlns:a16="http://schemas.microsoft.com/office/drawing/2014/main" id="{6BCB38E6-CA2A-FB2B-2323-E94806C75B1A}"/>
              </a:ext>
            </a:extLst>
          </p:cNvPr>
          <p:cNvGrpSpPr/>
          <p:nvPr/>
        </p:nvGrpSpPr>
        <p:grpSpPr>
          <a:xfrm>
            <a:off x="8167138" y="3564907"/>
            <a:ext cx="491791" cy="502719"/>
            <a:chOff x="6120352" y="3384026"/>
            <a:chExt cx="3119691" cy="3189016"/>
          </a:xfrm>
          <a:noFill/>
        </p:grpSpPr>
        <p:sp>
          <p:nvSpPr>
            <p:cNvPr id="65" name="Freeform: Shape 64">
              <a:extLst>
                <a:ext uri="{FF2B5EF4-FFF2-40B4-BE49-F238E27FC236}">
                  <a16:creationId xmlns:a16="http://schemas.microsoft.com/office/drawing/2014/main" id="{C9183906-A780-BC88-E1E2-6561A7D3B9F6}"/>
                </a:ext>
              </a:extLst>
            </p:cNvPr>
            <p:cNvSpPr/>
            <p:nvPr/>
          </p:nvSpPr>
          <p:spPr>
            <a:xfrm>
              <a:off x="6397658" y="3384026"/>
              <a:ext cx="970570" cy="970570"/>
            </a:xfrm>
            <a:custGeom>
              <a:avLst/>
              <a:gdLst>
                <a:gd name="connsiteX0" fmla="*/ 970570 w 970570"/>
                <a:gd name="connsiteY0" fmla="*/ 485285 h 970570"/>
                <a:gd name="connsiteX1" fmla="*/ 485285 w 970570"/>
                <a:gd name="connsiteY1" fmla="*/ 970570 h 970570"/>
                <a:gd name="connsiteX2" fmla="*/ 0 w 970570"/>
                <a:gd name="connsiteY2" fmla="*/ 485285 h 970570"/>
                <a:gd name="connsiteX3" fmla="*/ 485285 w 970570"/>
                <a:gd name="connsiteY3" fmla="*/ 0 h 970570"/>
                <a:gd name="connsiteX4" fmla="*/ 970570 w 970570"/>
                <a:gd name="connsiteY4" fmla="*/ 485285 h 970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0570" h="970570">
                  <a:moveTo>
                    <a:pt x="970570" y="485285"/>
                  </a:moveTo>
                  <a:cubicBezTo>
                    <a:pt x="970570" y="753301"/>
                    <a:pt x="753301" y="970570"/>
                    <a:pt x="485285" y="970570"/>
                  </a:cubicBezTo>
                  <a:cubicBezTo>
                    <a:pt x="217270" y="970570"/>
                    <a:pt x="0" y="753301"/>
                    <a:pt x="0" y="485285"/>
                  </a:cubicBezTo>
                  <a:cubicBezTo>
                    <a:pt x="0" y="217270"/>
                    <a:pt x="217270" y="0"/>
                    <a:pt x="485285" y="0"/>
                  </a:cubicBezTo>
                  <a:cubicBezTo>
                    <a:pt x="753301" y="0"/>
                    <a:pt x="970570" y="217270"/>
                    <a:pt x="970570" y="485285"/>
                  </a:cubicBezTo>
                  <a:close/>
                </a:path>
              </a:pathLst>
            </a:custGeom>
            <a:grp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E4E08521-6DC2-9786-6742-C241F741E996}"/>
                </a:ext>
              </a:extLst>
            </p:cNvPr>
            <p:cNvSpPr/>
            <p:nvPr/>
          </p:nvSpPr>
          <p:spPr>
            <a:xfrm>
              <a:off x="6120352" y="4631902"/>
              <a:ext cx="1525182" cy="1941140"/>
            </a:xfrm>
            <a:custGeom>
              <a:avLst/>
              <a:gdLst>
                <a:gd name="connsiteX0" fmla="*/ 1525182 w 1525182"/>
                <a:gd name="connsiteY0" fmla="*/ 0 h 1941140"/>
                <a:gd name="connsiteX1" fmla="*/ 0 w 1525182"/>
                <a:gd name="connsiteY1" fmla="*/ 0 h 1941140"/>
                <a:gd name="connsiteX2" fmla="*/ 485285 w 1525182"/>
                <a:gd name="connsiteY2" fmla="*/ 1039897 h 1941140"/>
                <a:gd name="connsiteX3" fmla="*/ 485285 w 1525182"/>
                <a:gd name="connsiteY3" fmla="*/ 1941141 h 1941140"/>
                <a:gd name="connsiteX4" fmla="*/ 1039897 w 1525182"/>
                <a:gd name="connsiteY4" fmla="*/ 1941141 h 1941140"/>
                <a:gd name="connsiteX5" fmla="*/ 1039897 w 1525182"/>
                <a:gd name="connsiteY5" fmla="*/ 1039897 h 1941140"/>
                <a:gd name="connsiteX6" fmla="*/ 1525182 w 1525182"/>
                <a:gd name="connsiteY6" fmla="*/ 0 h 1941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182" h="1941140">
                  <a:moveTo>
                    <a:pt x="1525182" y="0"/>
                  </a:moveTo>
                  <a:lnTo>
                    <a:pt x="0" y="0"/>
                  </a:lnTo>
                  <a:cubicBezTo>
                    <a:pt x="0" y="564317"/>
                    <a:pt x="227391" y="892925"/>
                    <a:pt x="485285" y="1039897"/>
                  </a:cubicBezTo>
                  <a:lnTo>
                    <a:pt x="485285" y="1941141"/>
                  </a:lnTo>
                  <a:lnTo>
                    <a:pt x="1039897" y="1941141"/>
                  </a:lnTo>
                  <a:lnTo>
                    <a:pt x="1039897" y="1039897"/>
                  </a:lnTo>
                  <a:cubicBezTo>
                    <a:pt x="1297791" y="892925"/>
                    <a:pt x="1525182" y="564317"/>
                    <a:pt x="1525182" y="0"/>
                  </a:cubicBezTo>
                  <a:close/>
                </a:path>
              </a:pathLst>
            </a:custGeom>
            <a:solidFill>
              <a:srgbClr val="AFCFA9"/>
            </a:solid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063BE554-282C-579E-0F14-FAE0912D07A7}"/>
                </a:ext>
              </a:extLst>
            </p:cNvPr>
            <p:cNvSpPr/>
            <p:nvPr/>
          </p:nvSpPr>
          <p:spPr>
            <a:xfrm>
              <a:off x="7584527" y="3637761"/>
              <a:ext cx="1401780" cy="1433671"/>
            </a:xfrm>
            <a:custGeom>
              <a:avLst/>
              <a:gdLst>
                <a:gd name="connsiteX0" fmla="*/ 0 w 1401780"/>
                <a:gd name="connsiteY0" fmla="*/ 501924 h 1433671"/>
                <a:gd name="connsiteX1" fmla="*/ 684945 w 1401780"/>
                <a:gd name="connsiteY1" fmla="*/ 0 h 1433671"/>
                <a:gd name="connsiteX2" fmla="*/ 1401781 w 1401780"/>
                <a:gd name="connsiteY2" fmla="*/ 716836 h 1433671"/>
                <a:gd name="connsiteX3" fmla="*/ 684945 w 1401780"/>
                <a:gd name="connsiteY3" fmla="*/ 1433671 h 1433671"/>
                <a:gd name="connsiteX4" fmla="*/ 339700 w 1401780"/>
                <a:gd name="connsiteY4" fmla="*/ 1344933 h 1433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1780" h="1433671">
                  <a:moveTo>
                    <a:pt x="0" y="501924"/>
                  </a:moveTo>
                  <a:cubicBezTo>
                    <a:pt x="91511" y="210752"/>
                    <a:pt x="363271" y="0"/>
                    <a:pt x="684945" y="0"/>
                  </a:cubicBezTo>
                  <a:cubicBezTo>
                    <a:pt x="1081493" y="0"/>
                    <a:pt x="1401781" y="321675"/>
                    <a:pt x="1401781" y="716836"/>
                  </a:cubicBezTo>
                  <a:cubicBezTo>
                    <a:pt x="1401781" y="1111997"/>
                    <a:pt x="1080106" y="1433671"/>
                    <a:pt x="684945" y="1433671"/>
                  </a:cubicBezTo>
                  <a:cubicBezTo>
                    <a:pt x="560158" y="1433671"/>
                    <a:pt x="442303" y="1401781"/>
                    <a:pt x="339700" y="1344933"/>
                  </a:cubicBezTo>
                </a:path>
              </a:pathLst>
            </a:custGeom>
            <a:grp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451DB819-021A-D5CA-5ED6-E152DC968984}"/>
                </a:ext>
              </a:extLst>
            </p:cNvPr>
            <p:cNvSpPr/>
            <p:nvPr/>
          </p:nvSpPr>
          <p:spPr>
            <a:xfrm>
              <a:off x="8269473" y="3384026"/>
              <a:ext cx="138652" cy="506083"/>
            </a:xfrm>
            <a:custGeom>
              <a:avLst/>
              <a:gdLst>
                <a:gd name="connsiteX0" fmla="*/ 0 w 138652"/>
                <a:gd name="connsiteY0" fmla="*/ 0 h 506083"/>
                <a:gd name="connsiteX1" fmla="*/ 0 w 138652"/>
                <a:gd name="connsiteY1" fmla="*/ 506083 h 506083"/>
              </a:gdLst>
              <a:ahLst/>
              <a:cxnLst>
                <a:cxn ang="0">
                  <a:pos x="connsiteX0" y="connsiteY0"/>
                </a:cxn>
                <a:cxn ang="0">
                  <a:pos x="connsiteX1" y="connsiteY1"/>
                </a:cxn>
              </a:cxnLst>
              <a:rect l="l" t="t" r="r" b="b"/>
              <a:pathLst>
                <a:path w="138652" h="506083">
                  <a:moveTo>
                    <a:pt x="0" y="0"/>
                  </a:moveTo>
                  <a:lnTo>
                    <a:pt x="0" y="506083"/>
                  </a:lnTo>
                </a:path>
              </a:pathLst>
            </a:custGeom>
            <a:grp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BE35D6DD-A8A1-A818-177E-EEE66835AD77}"/>
                </a:ext>
              </a:extLst>
            </p:cNvPr>
            <p:cNvSpPr/>
            <p:nvPr/>
          </p:nvSpPr>
          <p:spPr>
            <a:xfrm>
              <a:off x="8269473" y="4819084"/>
              <a:ext cx="138652" cy="506083"/>
            </a:xfrm>
            <a:custGeom>
              <a:avLst/>
              <a:gdLst>
                <a:gd name="connsiteX0" fmla="*/ 0 w 138652"/>
                <a:gd name="connsiteY0" fmla="*/ 506083 h 506083"/>
                <a:gd name="connsiteX1" fmla="*/ 0 w 138652"/>
                <a:gd name="connsiteY1" fmla="*/ 0 h 506083"/>
              </a:gdLst>
              <a:ahLst/>
              <a:cxnLst>
                <a:cxn ang="0">
                  <a:pos x="connsiteX0" y="connsiteY0"/>
                </a:cxn>
                <a:cxn ang="0">
                  <a:pos x="connsiteX1" y="connsiteY1"/>
                </a:cxn>
              </a:cxnLst>
              <a:rect l="l" t="t" r="r" b="b"/>
              <a:pathLst>
                <a:path w="138652" h="506083">
                  <a:moveTo>
                    <a:pt x="0" y="506083"/>
                  </a:moveTo>
                  <a:lnTo>
                    <a:pt x="0" y="0"/>
                  </a:lnTo>
                </a:path>
              </a:pathLst>
            </a:custGeom>
            <a:grp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70" name="Freeform: Shape 69">
              <a:extLst>
                <a:ext uri="{FF2B5EF4-FFF2-40B4-BE49-F238E27FC236}">
                  <a16:creationId xmlns:a16="http://schemas.microsoft.com/office/drawing/2014/main" id="{14B37477-D9CC-693C-B3C0-FFA3E715BE09}"/>
                </a:ext>
              </a:extLst>
            </p:cNvPr>
            <p:cNvSpPr/>
            <p:nvPr/>
          </p:nvSpPr>
          <p:spPr>
            <a:xfrm>
              <a:off x="8733960" y="4354596"/>
              <a:ext cx="506083" cy="138652"/>
            </a:xfrm>
            <a:custGeom>
              <a:avLst/>
              <a:gdLst>
                <a:gd name="connsiteX0" fmla="*/ 506083 w 506083"/>
                <a:gd name="connsiteY0" fmla="*/ 0 h 138652"/>
                <a:gd name="connsiteX1" fmla="*/ 0 w 506083"/>
                <a:gd name="connsiteY1" fmla="*/ 0 h 138652"/>
              </a:gdLst>
              <a:ahLst/>
              <a:cxnLst>
                <a:cxn ang="0">
                  <a:pos x="connsiteX0" y="connsiteY0"/>
                </a:cxn>
                <a:cxn ang="0">
                  <a:pos x="connsiteX1" y="connsiteY1"/>
                </a:cxn>
              </a:cxnLst>
              <a:rect l="l" t="t" r="r" b="b"/>
              <a:pathLst>
                <a:path w="506083" h="138652">
                  <a:moveTo>
                    <a:pt x="506083" y="0"/>
                  </a:moveTo>
                  <a:lnTo>
                    <a:pt x="0" y="0"/>
                  </a:lnTo>
                </a:path>
              </a:pathLst>
            </a:custGeom>
            <a:grpFill/>
            <a:ln w="1270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4" name="Text Box 21">
            <a:extLst>
              <a:ext uri="{FF2B5EF4-FFF2-40B4-BE49-F238E27FC236}">
                <a16:creationId xmlns:a16="http://schemas.microsoft.com/office/drawing/2014/main" id="{4E8F1892-5F7A-7225-9304-AB58A7D4DC64}"/>
              </a:ext>
            </a:extLst>
          </p:cNvPr>
          <p:cNvSpPr txBox="1">
            <a:spLocks noChangeArrowheads="1"/>
          </p:cNvSpPr>
          <p:nvPr/>
        </p:nvSpPr>
        <p:spPr bwMode="auto">
          <a:xfrm>
            <a:off x="445085" y="5707284"/>
            <a:ext cx="9046109" cy="8478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657"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200"/>
              </a:spcBef>
              <a:buClrTx/>
              <a:buSzTx/>
              <a:buNone/>
            </a:pPr>
            <a:r>
              <a:rPr lang="en-US" sz="800" baseline="30000">
                <a:solidFill>
                  <a:srgbClr val="000000"/>
                </a:solidFill>
                <a:latin typeface="+mj-lt"/>
              </a:rPr>
              <a:t>1 </a:t>
            </a:r>
            <a:r>
              <a:rPr lang="en-US" sz="800">
                <a:solidFill>
                  <a:srgbClr val="000000"/>
                </a:solidFill>
                <a:latin typeface="+mj-lt"/>
              </a:rPr>
              <a:t>U.S. Advisor Metrics 2023: Specializing for Growth and Differentiation, </a:t>
            </a:r>
            <a:r>
              <a:rPr lang="en-US" sz="800" err="1">
                <a:solidFill>
                  <a:srgbClr val="000000"/>
                </a:solidFill>
                <a:latin typeface="+mj-lt"/>
              </a:rPr>
              <a:t>Cerulli</a:t>
            </a:r>
            <a:r>
              <a:rPr lang="en-US" sz="800">
                <a:solidFill>
                  <a:srgbClr val="000000"/>
                </a:solidFill>
                <a:latin typeface="+mj-lt"/>
              </a:rPr>
              <a:t> Associates, 2023.</a:t>
            </a:r>
            <a:r>
              <a:rPr lang="en-US" sz="800" baseline="30000">
                <a:solidFill>
                  <a:srgbClr val="000000"/>
                </a:solidFill>
                <a:latin typeface="+mj-lt"/>
              </a:rPr>
              <a:t> </a:t>
            </a:r>
          </a:p>
          <a:p>
            <a:pPr eaLnBrk="1" hangingPunct="1">
              <a:spcBef>
                <a:spcPts val="200"/>
              </a:spcBef>
              <a:buClrTx/>
              <a:buSzTx/>
              <a:buNone/>
            </a:pPr>
            <a:r>
              <a:rPr lang="en-US" sz="800" baseline="30000">
                <a:solidFill>
                  <a:srgbClr val="000000"/>
                </a:solidFill>
                <a:latin typeface="+mj-lt"/>
              </a:rPr>
              <a:t>2 </a:t>
            </a:r>
            <a:r>
              <a:rPr lang="en-US" sz="800">
                <a:solidFill>
                  <a:srgbClr val="000000"/>
                </a:solidFill>
                <a:latin typeface="+mj-lt"/>
              </a:rPr>
              <a:t>The </a:t>
            </a:r>
            <a:r>
              <a:rPr lang="en-US" sz="800" err="1">
                <a:solidFill>
                  <a:srgbClr val="000000"/>
                </a:solidFill>
                <a:latin typeface="+mj-lt"/>
              </a:rPr>
              <a:t>Cerulli</a:t>
            </a:r>
            <a:r>
              <a:rPr lang="en-US" sz="800">
                <a:solidFill>
                  <a:srgbClr val="000000"/>
                </a:solidFill>
                <a:latin typeface="+mj-lt"/>
              </a:rPr>
              <a:t> Report—U.S. Managed Accounts 2021, </a:t>
            </a:r>
            <a:r>
              <a:rPr lang="en-US" sz="800" err="1">
                <a:solidFill>
                  <a:srgbClr val="000000"/>
                </a:solidFill>
                <a:latin typeface="+mj-lt"/>
              </a:rPr>
              <a:t>Cerulli</a:t>
            </a:r>
            <a:r>
              <a:rPr lang="en-US" sz="800">
                <a:solidFill>
                  <a:srgbClr val="000000"/>
                </a:solidFill>
                <a:latin typeface="+mj-lt"/>
              </a:rPr>
              <a:t> Associates. </a:t>
            </a:r>
          </a:p>
          <a:p>
            <a:pPr eaLnBrk="1" hangingPunct="1">
              <a:spcBef>
                <a:spcPts val="200"/>
              </a:spcBef>
              <a:buClrTx/>
              <a:buSzTx/>
              <a:buNone/>
            </a:pPr>
            <a:r>
              <a:rPr lang="en-US" sz="800" baseline="30000">
                <a:solidFill>
                  <a:srgbClr val="000000"/>
                </a:solidFill>
                <a:latin typeface="+mj-lt"/>
              </a:rPr>
              <a:t>3 </a:t>
            </a:r>
            <a:r>
              <a:rPr lang="en-US" sz="800" err="1">
                <a:solidFill>
                  <a:srgbClr val="000000"/>
                </a:solidFill>
                <a:latin typeface="+mj-lt"/>
              </a:rPr>
              <a:t>Cerulli</a:t>
            </a:r>
            <a:r>
              <a:rPr lang="en-US" sz="800">
                <a:solidFill>
                  <a:srgbClr val="000000"/>
                </a:solidFill>
                <a:latin typeface="+mj-lt"/>
              </a:rPr>
              <a:t> Edge, U.S. Advisor Edition, 2023. </a:t>
            </a:r>
          </a:p>
          <a:p>
            <a:pPr eaLnBrk="1" hangingPunct="1">
              <a:spcBef>
                <a:spcPts val="200"/>
              </a:spcBef>
              <a:buClrTx/>
              <a:buSzTx/>
              <a:buNone/>
            </a:pPr>
            <a:r>
              <a:rPr lang="en-US" sz="800" baseline="30000">
                <a:solidFill>
                  <a:srgbClr val="000000"/>
                </a:solidFill>
                <a:latin typeface="+mj-lt"/>
              </a:rPr>
              <a:t>4 </a:t>
            </a:r>
            <a:r>
              <a:rPr lang="en-US" sz="800">
                <a:solidFill>
                  <a:srgbClr val="000000"/>
                </a:solidFill>
                <a:latin typeface="+mj-lt"/>
              </a:rPr>
              <a:t>The 2023 Investor Insights Study (See disclosure for additional details) </a:t>
            </a:r>
          </a:p>
          <a:p>
            <a:pPr eaLnBrk="1" hangingPunct="1">
              <a:spcBef>
                <a:spcPts val="200"/>
              </a:spcBef>
              <a:buClrTx/>
              <a:buSzTx/>
              <a:buNone/>
            </a:pPr>
            <a:r>
              <a:rPr lang="en-US" sz="800" baseline="30000">
                <a:solidFill>
                  <a:srgbClr val="000000"/>
                </a:solidFill>
                <a:latin typeface="+mj-lt"/>
              </a:rPr>
              <a:t>5 </a:t>
            </a:r>
            <a:r>
              <a:rPr lang="en-US" sz="800" b="0" i="0">
                <a:solidFill>
                  <a:srgbClr val="222222"/>
                </a:solidFill>
                <a:effectLst/>
                <a:latin typeface="+mj-lt"/>
              </a:rPr>
              <a:t>Enhancing Investors Trust: 2022 CFA Institute Investor Trust Study.</a:t>
            </a:r>
            <a:endParaRPr lang="en-US" sz="800">
              <a:solidFill>
                <a:srgbClr val="000000"/>
              </a:solidFill>
              <a:latin typeface="+mj-lt"/>
            </a:endParaRPr>
          </a:p>
        </p:txBody>
      </p:sp>
      <p:sp>
        <p:nvSpPr>
          <p:cNvPr id="2" name="TextBox 1">
            <a:extLst>
              <a:ext uri="{FF2B5EF4-FFF2-40B4-BE49-F238E27FC236}">
                <a16:creationId xmlns:a16="http://schemas.microsoft.com/office/drawing/2014/main" id="{A3F06AEF-8624-E929-7852-95A61591E8BB}"/>
              </a:ext>
            </a:extLst>
          </p:cNvPr>
          <p:cNvSpPr txBox="1"/>
          <p:nvPr/>
        </p:nvSpPr>
        <p:spPr>
          <a:xfrm>
            <a:off x="426873" y="6612756"/>
            <a:ext cx="6097554" cy="215444"/>
          </a:xfrm>
          <a:prstGeom prst="rect">
            <a:avLst/>
          </a:prstGeom>
          <a:noFill/>
        </p:spPr>
        <p:txBody>
          <a:bodyPr wrap="square">
            <a:spAutoFit/>
          </a:bodyPr>
          <a:lstStyle/>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rgbClr val="231F20"/>
                </a:solidFill>
                <a:effectLst/>
                <a:uLnTx/>
                <a:uFillTx/>
                <a:latin typeface="Arial" pitchFamily="34" charset="0"/>
                <a:ea typeface="ＭＳ Ｐゴシック"/>
                <a:cs typeface="Arial" panose="020B0604020202020204" pitchFamily="34" charset="0"/>
              </a:rPr>
              <a:t>913379.8.3</a:t>
            </a:r>
            <a:endParaRPr lang="en-US" sz="800" dirty="0"/>
          </a:p>
        </p:txBody>
      </p:sp>
    </p:spTree>
    <p:extLst>
      <p:ext uri="{BB962C8B-B14F-4D97-AF65-F5344CB8AC3E}">
        <p14:creationId xmlns:p14="http://schemas.microsoft.com/office/powerpoint/2010/main" val="3709496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bject 3">
            <a:extLst>
              <a:ext uri="{FF2B5EF4-FFF2-40B4-BE49-F238E27FC236}">
                <a16:creationId xmlns:a16="http://schemas.microsoft.com/office/drawing/2014/main" id="{7ABD4D6F-2D42-4BFB-B0E0-0F5C9D23EECF}"/>
              </a:ext>
            </a:extLst>
          </p:cNvPr>
          <p:cNvSpPr txBox="1"/>
          <p:nvPr/>
        </p:nvSpPr>
        <p:spPr>
          <a:xfrm>
            <a:off x="0" y="1262874"/>
            <a:ext cx="12188952" cy="4934223"/>
          </a:xfrm>
          <a:prstGeom prst="rect">
            <a:avLst/>
          </a:prstGeom>
          <a:gradFill>
            <a:gsLst>
              <a:gs pos="2000">
                <a:schemeClr val="bg1">
                  <a:lumMod val="85000"/>
                </a:schemeClr>
              </a:gs>
              <a:gs pos="100000">
                <a:schemeClr val="bg1"/>
              </a:gs>
            </a:gsLst>
            <a:lin ang="5400000" scaled="0"/>
          </a:gradFill>
        </p:spPr>
        <p:txBody>
          <a:bodyPr vert="horz" wrap="square" lIns="457200" tIns="137160" rIns="8686800" bIns="1097280" rtlCol="0" anchor="ctr" anchorCtr="0">
            <a:noAutofit/>
          </a:bodyPr>
          <a:lstStyle/>
          <a:p>
            <a:pPr marL="12700" marR="9525" algn="ctr">
              <a:lnSpc>
                <a:spcPct val="110000"/>
              </a:lnSpc>
              <a:spcBef>
                <a:spcPts val="600"/>
              </a:spcBef>
            </a:pPr>
            <a:endParaRPr lang="en-US" sz="1400" b="0" i="0">
              <a:solidFill>
                <a:srgbClr val="368727"/>
              </a:solidFill>
              <a:effectLst/>
              <a:latin typeface="Arial" panose="020B0604020202020204" pitchFamily="34" charset="0"/>
              <a:cs typeface="Arial" panose="020B0604020202020204" pitchFamily="34" charset="0"/>
            </a:endParaRPr>
          </a:p>
        </p:txBody>
      </p:sp>
      <p:sp>
        <p:nvSpPr>
          <p:cNvPr id="88" name="Rectangle 87">
            <a:extLst>
              <a:ext uri="{FF2B5EF4-FFF2-40B4-BE49-F238E27FC236}">
                <a16:creationId xmlns:a16="http://schemas.microsoft.com/office/drawing/2014/main" id="{DDA7BB0A-48F1-A256-99EE-0FB0A2B4C74C}"/>
              </a:ext>
            </a:extLst>
          </p:cNvPr>
          <p:cNvSpPr/>
          <p:nvPr/>
        </p:nvSpPr>
        <p:spPr bwMode="auto">
          <a:xfrm>
            <a:off x="5858381" y="1028700"/>
            <a:ext cx="6330571" cy="5010912"/>
          </a:xfrm>
          <a:prstGeom prst="rect">
            <a:avLst/>
          </a:prstGeom>
          <a:gradFill>
            <a:gsLst>
              <a:gs pos="0">
                <a:schemeClr val="bg1">
                  <a:alpha val="2000"/>
                </a:schemeClr>
              </a:gs>
              <a:gs pos="33000">
                <a:schemeClr val="bg1"/>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65" name="Freeform: Shape 64">
            <a:extLst>
              <a:ext uri="{FF2B5EF4-FFF2-40B4-BE49-F238E27FC236}">
                <a16:creationId xmlns:a16="http://schemas.microsoft.com/office/drawing/2014/main" id="{7B128DC7-AAFE-57CF-3F22-F24F74482D08}"/>
              </a:ext>
            </a:extLst>
          </p:cNvPr>
          <p:cNvSpPr/>
          <p:nvPr/>
        </p:nvSpPr>
        <p:spPr bwMode="auto">
          <a:xfrm>
            <a:off x="3660882" y="4872295"/>
            <a:ext cx="3731920" cy="222335"/>
          </a:xfrm>
          <a:custGeom>
            <a:avLst/>
            <a:gdLst>
              <a:gd name="connsiteX0" fmla="*/ 0 w 5518205"/>
              <a:gd name="connsiteY0" fmla="*/ 349857 h 357808"/>
              <a:gd name="connsiteX1" fmla="*/ 1447137 w 5518205"/>
              <a:gd name="connsiteY1" fmla="*/ 0 h 357808"/>
              <a:gd name="connsiteX2" fmla="*/ 5518205 w 5518205"/>
              <a:gd name="connsiteY2" fmla="*/ 0 h 357808"/>
              <a:gd name="connsiteX3" fmla="*/ 3919993 w 5518205"/>
              <a:gd name="connsiteY3" fmla="*/ 357808 h 357808"/>
              <a:gd name="connsiteX4" fmla="*/ 0 w 5518205"/>
              <a:gd name="connsiteY4" fmla="*/ 349857 h 357808"/>
              <a:gd name="connsiteX0" fmla="*/ 0 w 5545624"/>
              <a:gd name="connsiteY0" fmla="*/ 349857 h 357808"/>
              <a:gd name="connsiteX1" fmla="*/ 1447137 w 5545624"/>
              <a:gd name="connsiteY1" fmla="*/ 0 h 357808"/>
              <a:gd name="connsiteX2" fmla="*/ 5545624 w 5545624"/>
              <a:gd name="connsiteY2" fmla="*/ 27419 h 357808"/>
              <a:gd name="connsiteX3" fmla="*/ 3919993 w 5545624"/>
              <a:gd name="connsiteY3" fmla="*/ 357808 h 357808"/>
              <a:gd name="connsiteX4" fmla="*/ 0 w 5545624"/>
              <a:gd name="connsiteY4" fmla="*/ 349857 h 357808"/>
              <a:gd name="connsiteX0" fmla="*/ 0 w 5545624"/>
              <a:gd name="connsiteY0" fmla="*/ 322438 h 330389"/>
              <a:gd name="connsiteX1" fmla="*/ 1326495 w 5545624"/>
              <a:gd name="connsiteY1" fmla="*/ 5483 h 330389"/>
              <a:gd name="connsiteX2" fmla="*/ 5545624 w 5545624"/>
              <a:gd name="connsiteY2" fmla="*/ 0 h 330389"/>
              <a:gd name="connsiteX3" fmla="*/ 3919993 w 5545624"/>
              <a:gd name="connsiteY3" fmla="*/ 330389 h 330389"/>
              <a:gd name="connsiteX4" fmla="*/ 0 w 5545624"/>
              <a:gd name="connsiteY4" fmla="*/ 322438 h 330389"/>
              <a:gd name="connsiteX0" fmla="*/ 0 w 5545624"/>
              <a:gd name="connsiteY0" fmla="*/ 322438 h 330389"/>
              <a:gd name="connsiteX1" fmla="*/ 1326495 w 5545624"/>
              <a:gd name="connsiteY1" fmla="*/ 5483 h 330389"/>
              <a:gd name="connsiteX2" fmla="*/ 5545624 w 5545624"/>
              <a:gd name="connsiteY2" fmla="*/ 0 h 330389"/>
              <a:gd name="connsiteX3" fmla="*/ 3919993 w 5545624"/>
              <a:gd name="connsiteY3" fmla="*/ 330389 h 330389"/>
              <a:gd name="connsiteX4" fmla="*/ 0 w 5545624"/>
              <a:gd name="connsiteY4" fmla="*/ 322438 h 330389"/>
              <a:gd name="connsiteX0" fmla="*/ 0 w 5545624"/>
              <a:gd name="connsiteY0" fmla="*/ 322438 h 330389"/>
              <a:gd name="connsiteX1" fmla="*/ 1331979 w 5545624"/>
              <a:gd name="connsiteY1" fmla="*/ 5484 h 330389"/>
              <a:gd name="connsiteX2" fmla="*/ 5545624 w 5545624"/>
              <a:gd name="connsiteY2" fmla="*/ 0 h 330389"/>
              <a:gd name="connsiteX3" fmla="*/ 3919993 w 5545624"/>
              <a:gd name="connsiteY3" fmla="*/ 330389 h 330389"/>
              <a:gd name="connsiteX4" fmla="*/ 0 w 5545624"/>
              <a:gd name="connsiteY4" fmla="*/ 322438 h 330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45624" h="330389">
                <a:moveTo>
                  <a:pt x="0" y="322438"/>
                </a:moveTo>
                <a:lnTo>
                  <a:pt x="1331979" y="5484"/>
                </a:lnTo>
                <a:lnTo>
                  <a:pt x="5545624" y="0"/>
                </a:lnTo>
                <a:lnTo>
                  <a:pt x="3919993" y="330389"/>
                </a:lnTo>
                <a:lnTo>
                  <a:pt x="0" y="322438"/>
                </a:lnTo>
                <a:close/>
              </a:path>
            </a:pathLst>
          </a:custGeom>
          <a:gradFill flip="none" rotWithShape="1">
            <a:gsLst>
              <a:gs pos="0">
                <a:schemeClr val="bg1">
                  <a:lumMod val="95000"/>
                </a:schemeClr>
              </a:gs>
              <a:gs pos="100000">
                <a:srgbClr val="ADB6BE"/>
              </a:gs>
            </a:gsLst>
            <a:lin ang="18900000" scaled="1"/>
            <a:tileRect/>
          </a:gradFill>
          <a:ln w="9525" cap="flat" cmpd="sng" algn="ctr">
            <a:noFill/>
            <a:prstDash val="solid"/>
            <a:round/>
            <a:headEnd type="none" w="med" len="med"/>
            <a:tailEnd type="none" w="med" len="med"/>
          </a:ln>
          <a:effectLst/>
        </p:spPr>
        <p:txBody>
          <a:bodyPr vert="horz" wrap="square" lIns="76200" tIns="38100" rIns="76200" bIns="38100" numCol="1" rtlCol="0" anchor="ctr" anchorCtr="0" compatLnSpc="1">
            <a:prstTxWarp prst="textNoShape">
              <a:avLst/>
            </a:prstTxWarp>
          </a:bodyPr>
          <a:lstStyle/>
          <a:p>
            <a:pPr algn="ctr" defTabSz="761981" eaLnBrk="0" hangingPunct="0"/>
            <a:endParaRPr lang="en-US" sz="1000">
              <a:latin typeface="Arial" charset="0"/>
              <a:ea typeface="ＭＳ Ｐゴシック" charset="-128"/>
            </a:endParaRPr>
          </a:p>
        </p:txBody>
      </p:sp>
      <p:sp>
        <p:nvSpPr>
          <p:cNvPr id="84" name="Rectangle 83">
            <a:extLst>
              <a:ext uri="{FF2B5EF4-FFF2-40B4-BE49-F238E27FC236}">
                <a16:creationId xmlns:a16="http://schemas.microsoft.com/office/drawing/2014/main" id="{BD5A67DA-C28F-947A-F685-9DB440AD12E8}"/>
              </a:ext>
            </a:extLst>
          </p:cNvPr>
          <p:cNvSpPr/>
          <p:nvPr/>
        </p:nvSpPr>
        <p:spPr bwMode="auto">
          <a:xfrm>
            <a:off x="5746812" y="5096791"/>
            <a:ext cx="6442363" cy="630936"/>
          </a:xfrm>
          <a:prstGeom prst="rect">
            <a:avLst/>
          </a:prstGeom>
          <a:gradFill>
            <a:gsLst>
              <a:gs pos="0">
                <a:srgbClr val="DCDCDC"/>
              </a:gs>
              <a:gs pos="100000">
                <a:schemeClr val="bg1"/>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69" name="Freeform: Shape 68">
            <a:extLst>
              <a:ext uri="{FF2B5EF4-FFF2-40B4-BE49-F238E27FC236}">
                <a16:creationId xmlns:a16="http://schemas.microsoft.com/office/drawing/2014/main" id="{8D3C751A-5E74-0293-7D07-098285DD1EBE}"/>
              </a:ext>
            </a:extLst>
          </p:cNvPr>
          <p:cNvSpPr/>
          <p:nvPr/>
        </p:nvSpPr>
        <p:spPr bwMode="auto">
          <a:xfrm>
            <a:off x="3286325" y="5099980"/>
            <a:ext cx="4607055" cy="631397"/>
          </a:xfrm>
          <a:custGeom>
            <a:avLst/>
            <a:gdLst>
              <a:gd name="connsiteX0" fmla="*/ 6846073 w 6846073"/>
              <a:gd name="connsiteY0" fmla="*/ 938254 h 938254"/>
              <a:gd name="connsiteX1" fmla="*/ 0 w 6846073"/>
              <a:gd name="connsiteY1" fmla="*/ 938254 h 938254"/>
              <a:gd name="connsiteX2" fmla="*/ 548640 w 6846073"/>
              <a:gd name="connsiteY2" fmla="*/ 0 h 938254"/>
              <a:gd name="connsiteX3" fmla="*/ 6297433 w 6846073"/>
              <a:gd name="connsiteY3" fmla="*/ 0 h 938254"/>
              <a:gd name="connsiteX4" fmla="*/ 6846073 w 6846073"/>
              <a:gd name="connsiteY4" fmla="*/ 938254 h 938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6073" h="938254">
                <a:moveTo>
                  <a:pt x="6846073" y="938254"/>
                </a:moveTo>
                <a:lnTo>
                  <a:pt x="0" y="938254"/>
                </a:lnTo>
                <a:lnTo>
                  <a:pt x="548640" y="0"/>
                </a:lnTo>
                <a:lnTo>
                  <a:pt x="6297433" y="0"/>
                </a:lnTo>
                <a:lnTo>
                  <a:pt x="6846073" y="938254"/>
                </a:lnTo>
                <a:close/>
              </a:path>
            </a:pathLst>
          </a:custGeom>
          <a:gradFill>
            <a:gsLst>
              <a:gs pos="0">
                <a:srgbClr val="768692"/>
              </a:gs>
              <a:gs pos="100000">
                <a:srgbClr val="919EA8"/>
              </a:gs>
            </a:gsLst>
            <a:lin ang="16200000" scaled="1"/>
          </a:gradFill>
          <a:ln w="47625" cap="flat" cmpd="sng" algn="ctr">
            <a:noFill/>
            <a:prstDash val="solid"/>
            <a:round/>
            <a:headEnd type="none" w="med" len="med"/>
            <a:tailEnd type="none" w="med" len="med"/>
          </a:ln>
          <a:effectLst/>
        </p:spPr>
        <p:txBody>
          <a:bodyPr vert="horz" wrap="square" lIns="76200" tIns="38100" rIns="76200" bIns="38100" numCol="1" rtlCol="0" anchor="ctr" anchorCtr="0" compatLnSpc="1">
            <a:prstTxWarp prst="textNoShape">
              <a:avLst/>
            </a:prstTxWarp>
          </a:bodyPr>
          <a:lstStyle/>
          <a:p>
            <a:pPr algn="ctr" defTabSz="761981" eaLnBrk="0" hangingPunct="0"/>
            <a:endParaRPr lang="en-US" sz="1000">
              <a:latin typeface="Arial" charset="0"/>
              <a:ea typeface="ＭＳ Ｐゴシック" charset="-128"/>
            </a:endParaRPr>
          </a:p>
        </p:txBody>
      </p:sp>
      <p:sp>
        <p:nvSpPr>
          <p:cNvPr id="81" name="Rectangle 80">
            <a:extLst>
              <a:ext uri="{FF2B5EF4-FFF2-40B4-BE49-F238E27FC236}">
                <a16:creationId xmlns:a16="http://schemas.microsoft.com/office/drawing/2014/main" id="{BFACC02F-5853-A623-A08A-D6B812A51B99}"/>
              </a:ext>
            </a:extLst>
          </p:cNvPr>
          <p:cNvSpPr/>
          <p:nvPr/>
        </p:nvSpPr>
        <p:spPr bwMode="auto">
          <a:xfrm>
            <a:off x="5746812" y="2505944"/>
            <a:ext cx="6442363" cy="659257"/>
          </a:xfrm>
          <a:prstGeom prst="rect">
            <a:avLst/>
          </a:prstGeom>
          <a:gradFill>
            <a:gsLst>
              <a:gs pos="0">
                <a:srgbClr val="DCDCDC"/>
              </a:gs>
              <a:gs pos="100000">
                <a:schemeClr val="bg1"/>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2" name="Rectangle 81">
            <a:extLst>
              <a:ext uri="{FF2B5EF4-FFF2-40B4-BE49-F238E27FC236}">
                <a16:creationId xmlns:a16="http://schemas.microsoft.com/office/drawing/2014/main" id="{8A969C65-7EED-1B7A-B59C-3034161E10C3}"/>
              </a:ext>
            </a:extLst>
          </p:cNvPr>
          <p:cNvSpPr/>
          <p:nvPr/>
        </p:nvSpPr>
        <p:spPr bwMode="auto">
          <a:xfrm>
            <a:off x="5746812" y="3351679"/>
            <a:ext cx="6442363" cy="649224"/>
          </a:xfrm>
          <a:prstGeom prst="rect">
            <a:avLst/>
          </a:prstGeom>
          <a:gradFill>
            <a:gsLst>
              <a:gs pos="0">
                <a:srgbClr val="DCDCDC"/>
              </a:gs>
              <a:gs pos="100000">
                <a:schemeClr val="bg1"/>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3" name="Rectangle 82">
            <a:extLst>
              <a:ext uri="{FF2B5EF4-FFF2-40B4-BE49-F238E27FC236}">
                <a16:creationId xmlns:a16="http://schemas.microsoft.com/office/drawing/2014/main" id="{0AF6BD92-3018-769D-28FC-38A65BCB0947}"/>
              </a:ext>
            </a:extLst>
          </p:cNvPr>
          <p:cNvSpPr/>
          <p:nvPr/>
        </p:nvSpPr>
        <p:spPr bwMode="auto">
          <a:xfrm>
            <a:off x="5746812" y="4225171"/>
            <a:ext cx="6442363" cy="649224"/>
          </a:xfrm>
          <a:prstGeom prst="rect">
            <a:avLst/>
          </a:prstGeom>
          <a:gradFill>
            <a:gsLst>
              <a:gs pos="0">
                <a:srgbClr val="DCDCDC"/>
              </a:gs>
              <a:gs pos="100000">
                <a:schemeClr val="bg1"/>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6" name="Title 55">
            <a:extLst>
              <a:ext uri="{FF2B5EF4-FFF2-40B4-BE49-F238E27FC236}">
                <a16:creationId xmlns:a16="http://schemas.microsoft.com/office/drawing/2014/main" id="{90A968E4-ECDE-F324-B930-6843B0F714EC}"/>
              </a:ext>
            </a:extLst>
          </p:cNvPr>
          <p:cNvSpPr>
            <a:spLocks noGrp="1"/>
          </p:cNvSpPr>
          <p:nvPr>
            <p:ph type="title"/>
          </p:nvPr>
        </p:nvSpPr>
        <p:spPr/>
        <p:txBody>
          <a:bodyPr/>
          <a:lstStyle/>
          <a:p>
            <a:r>
              <a:rPr lang="en-US"/>
              <a:t>Advisors can differentiate themselves by moving up the </a:t>
            </a:r>
            <a:br>
              <a:rPr lang="en-US"/>
            </a:br>
            <a:r>
              <a:rPr lang="en-US"/>
              <a:t>Advice Value Stack</a:t>
            </a:r>
            <a:r>
              <a:rPr lang="en-US" baseline="30000"/>
              <a:t>®</a:t>
            </a:r>
          </a:p>
        </p:txBody>
      </p:sp>
      <p:sp>
        <p:nvSpPr>
          <p:cNvPr id="47" name="Slide Number Placeholder 8">
            <a:extLst>
              <a:ext uri="{FF2B5EF4-FFF2-40B4-BE49-F238E27FC236}">
                <a16:creationId xmlns:a16="http://schemas.microsoft.com/office/drawing/2014/main" id="{052615EF-6CB9-9ECE-845E-87AF2D3E5E9A}"/>
              </a:ext>
            </a:extLst>
          </p:cNvPr>
          <p:cNvSpPr>
            <a:spLocks noGrp="1"/>
          </p:cNvSpPr>
          <p:nvPr>
            <p:ph type="sldNum" sz="quarter" idx="14"/>
          </p:nvPr>
        </p:nvSpPr>
        <p:spPr/>
        <p:txBody>
          <a:bodyPr/>
          <a:lstStyle/>
          <a:p>
            <a:fld id="{E6474CC2-1230-4213-AD1A-4B2FEEABA7A1}" type="slidenum">
              <a:rPr lang="en-US" smtClean="0"/>
              <a:pPr/>
              <a:t>4</a:t>
            </a:fld>
            <a:endParaRPr lang="en-US"/>
          </a:p>
        </p:txBody>
      </p:sp>
      <p:sp>
        <p:nvSpPr>
          <p:cNvPr id="51" name="Footer Placeholder 3">
            <a:extLst>
              <a:ext uri="{FF2B5EF4-FFF2-40B4-BE49-F238E27FC236}">
                <a16:creationId xmlns:a16="http://schemas.microsoft.com/office/drawing/2014/main" id="{99261EA9-5E16-3890-CA64-55A30A1E31D4}"/>
              </a:ext>
            </a:extLst>
          </p:cNvPr>
          <p:cNvSpPr>
            <a:spLocks noGrp="1"/>
          </p:cNvSpPr>
          <p:nvPr>
            <p:ph type="ftr" sz="quarter" idx="15"/>
          </p:nvPr>
        </p:nvSpPr>
        <p:spPr/>
        <p:txBody>
          <a:bodyPr/>
          <a:lstStyle/>
          <a:p>
            <a:pPr algn="l"/>
            <a:r>
              <a:rPr lang="en-US"/>
              <a:t>For investment professionals use only.</a:t>
            </a:r>
          </a:p>
        </p:txBody>
      </p:sp>
      <p:sp>
        <p:nvSpPr>
          <p:cNvPr id="14" name="object 14"/>
          <p:cNvSpPr/>
          <p:nvPr/>
        </p:nvSpPr>
        <p:spPr>
          <a:xfrm>
            <a:off x="8635278" y="2736512"/>
            <a:ext cx="0" cy="198120"/>
          </a:xfrm>
          <a:custGeom>
            <a:avLst/>
            <a:gdLst/>
            <a:ahLst/>
            <a:cxnLst/>
            <a:rect l="l" t="t" r="r" b="b"/>
            <a:pathLst>
              <a:path h="198119">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5" name="object 15"/>
          <p:cNvSpPr/>
          <p:nvPr/>
        </p:nvSpPr>
        <p:spPr>
          <a:xfrm>
            <a:off x="8155901" y="3577231"/>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6" name="object 16"/>
          <p:cNvSpPr/>
          <p:nvPr/>
        </p:nvSpPr>
        <p:spPr>
          <a:xfrm>
            <a:off x="8230365" y="4450723"/>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7" name="object 17"/>
          <p:cNvSpPr/>
          <p:nvPr/>
        </p:nvSpPr>
        <p:spPr>
          <a:xfrm>
            <a:off x="9539431" y="3577231"/>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8" name="object 18"/>
          <p:cNvSpPr/>
          <p:nvPr/>
        </p:nvSpPr>
        <p:spPr>
          <a:xfrm>
            <a:off x="11112827" y="3577231"/>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9" name="object 19"/>
          <p:cNvSpPr/>
          <p:nvPr/>
        </p:nvSpPr>
        <p:spPr>
          <a:xfrm>
            <a:off x="9347964" y="4450723"/>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20" name="object 20"/>
          <p:cNvSpPr/>
          <p:nvPr/>
        </p:nvSpPr>
        <p:spPr>
          <a:xfrm>
            <a:off x="10472548" y="4450723"/>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21" name="object 21"/>
          <p:cNvSpPr/>
          <p:nvPr/>
        </p:nvSpPr>
        <p:spPr>
          <a:xfrm>
            <a:off x="11292967" y="4450723"/>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22" name="object 22"/>
          <p:cNvSpPr txBox="1"/>
          <p:nvPr/>
        </p:nvSpPr>
        <p:spPr>
          <a:xfrm>
            <a:off x="6555749" y="2733655"/>
            <a:ext cx="1901189" cy="203835"/>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0" normalizeH="0" baseline="0" noProof="0">
                <a:ln>
                  <a:noFill/>
                </a:ln>
                <a:solidFill>
                  <a:srgbClr val="343D47"/>
                </a:solidFill>
                <a:effectLst/>
                <a:uLnTx/>
                <a:uFillTx/>
                <a:latin typeface="Arial"/>
                <a:cs typeface="Arial"/>
              </a:rPr>
              <a:t>Accomplishing</a:t>
            </a:r>
            <a:r>
              <a:rPr kumimoji="0" sz="1150" b="0" i="0" u="none" strike="noStrike" kern="0" cap="none" spc="65" normalizeH="0" baseline="0" noProof="0">
                <a:ln>
                  <a:noFill/>
                </a:ln>
                <a:solidFill>
                  <a:srgbClr val="343D47"/>
                </a:solidFill>
                <a:effectLst/>
                <a:uLnTx/>
                <a:uFillTx/>
                <a:latin typeface="Arial"/>
                <a:cs typeface="Arial"/>
              </a:rPr>
              <a:t> </a:t>
            </a:r>
            <a:r>
              <a:rPr kumimoji="0" sz="1150" b="0" i="0" u="none" strike="noStrike" kern="0" cap="none" spc="0" normalizeH="0" baseline="0" noProof="0">
                <a:ln>
                  <a:noFill/>
                </a:ln>
                <a:solidFill>
                  <a:srgbClr val="343D47"/>
                </a:solidFill>
                <a:effectLst/>
                <a:uLnTx/>
                <a:uFillTx/>
                <a:latin typeface="Arial"/>
                <a:cs typeface="Arial"/>
              </a:rPr>
              <a:t>life’s</a:t>
            </a:r>
            <a:r>
              <a:rPr kumimoji="0" sz="1150" b="0" i="0" u="none" strike="noStrike" kern="0" cap="none" spc="60" normalizeH="0" baseline="0" noProof="0">
                <a:ln>
                  <a:noFill/>
                </a:ln>
                <a:solidFill>
                  <a:srgbClr val="343D47"/>
                </a:solidFill>
                <a:effectLst/>
                <a:uLnTx/>
                <a:uFillTx/>
                <a:latin typeface="Arial"/>
                <a:cs typeface="Arial"/>
              </a:rPr>
              <a:t> </a:t>
            </a:r>
            <a:r>
              <a:rPr kumimoji="0" sz="1150" b="0" i="0" u="none" strike="noStrike" kern="0" cap="none" spc="-10" normalizeH="0" baseline="0" noProof="0">
                <a:ln>
                  <a:noFill/>
                </a:ln>
                <a:solidFill>
                  <a:srgbClr val="343D47"/>
                </a:solidFill>
                <a:effectLst/>
                <a:uLnTx/>
                <a:uFillTx/>
                <a:latin typeface="Arial"/>
                <a:cs typeface="Arial"/>
              </a:rPr>
              <a:t>purpose</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23" name="object 23"/>
          <p:cNvSpPr txBox="1"/>
          <p:nvPr/>
        </p:nvSpPr>
        <p:spPr>
          <a:xfrm>
            <a:off x="8860082" y="2733655"/>
            <a:ext cx="1140460" cy="203835"/>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0" normalizeH="0" baseline="0" noProof="0">
                <a:ln>
                  <a:noFill/>
                </a:ln>
                <a:solidFill>
                  <a:srgbClr val="343D47"/>
                </a:solidFill>
                <a:effectLst/>
                <a:uLnTx/>
                <a:uFillTx/>
                <a:latin typeface="Arial"/>
                <a:cs typeface="Arial"/>
              </a:rPr>
              <a:t>Leaving</a:t>
            </a:r>
            <a:r>
              <a:rPr kumimoji="0" sz="1150" b="0" i="0" u="none" strike="noStrike" kern="0" cap="none" spc="40" normalizeH="0" baseline="0" noProof="0">
                <a:ln>
                  <a:noFill/>
                </a:ln>
                <a:solidFill>
                  <a:srgbClr val="343D47"/>
                </a:solidFill>
                <a:effectLst/>
                <a:uLnTx/>
                <a:uFillTx/>
                <a:latin typeface="Arial"/>
                <a:cs typeface="Arial"/>
              </a:rPr>
              <a:t> </a:t>
            </a:r>
            <a:r>
              <a:rPr kumimoji="0" sz="1150" b="0" i="0" u="none" strike="noStrike" kern="0" cap="none" spc="0" normalizeH="0" baseline="0" noProof="0">
                <a:ln>
                  <a:noFill/>
                </a:ln>
                <a:solidFill>
                  <a:srgbClr val="343D47"/>
                </a:solidFill>
                <a:effectLst/>
                <a:uLnTx/>
                <a:uFillTx/>
                <a:latin typeface="Arial"/>
                <a:cs typeface="Arial"/>
              </a:rPr>
              <a:t>a</a:t>
            </a:r>
            <a:r>
              <a:rPr kumimoji="0" sz="1150" b="0" i="0" u="none" strike="noStrike" kern="0" cap="none" spc="20" normalizeH="0" baseline="0" noProof="0">
                <a:ln>
                  <a:noFill/>
                </a:ln>
                <a:solidFill>
                  <a:srgbClr val="343D47"/>
                </a:solidFill>
                <a:effectLst/>
                <a:uLnTx/>
                <a:uFillTx/>
                <a:latin typeface="Arial"/>
                <a:cs typeface="Arial"/>
              </a:rPr>
              <a:t> </a:t>
            </a:r>
            <a:r>
              <a:rPr kumimoji="0" sz="1150" b="0" i="0" u="none" strike="noStrike" kern="0" cap="none" spc="-10" normalizeH="0" baseline="0" noProof="0">
                <a:ln>
                  <a:noFill/>
                </a:ln>
                <a:solidFill>
                  <a:srgbClr val="343D47"/>
                </a:solidFill>
                <a:effectLst/>
                <a:uLnTx/>
                <a:uFillTx/>
                <a:latin typeface="Arial"/>
                <a:cs typeface="Arial"/>
              </a:rPr>
              <a:t>legacy</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24" name="object 24"/>
          <p:cNvSpPr txBox="1"/>
          <p:nvPr/>
        </p:nvSpPr>
        <p:spPr>
          <a:xfrm>
            <a:off x="6996776" y="3485156"/>
            <a:ext cx="967105" cy="382270"/>
          </a:xfrm>
          <a:prstGeom prst="rect">
            <a:avLst/>
          </a:prstGeom>
        </p:spPr>
        <p:txBody>
          <a:bodyPr vert="horz" wrap="square" lIns="0" tIns="12065" rIns="0" bIns="0" rtlCol="0">
            <a:spAutoFit/>
          </a:bodyPr>
          <a:lstStyle/>
          <a:p>
            <a:pPr marL="123825" marR="5080" lvl="0" indent="-111760" defTabSz="914400" eaLnBrk="1" fontAlgn="auto" latinLnBrk="0" hangingPunct="1">
              <a:lnSpc>
                <a:spcPct val="101699"/>
              </a:lnSpc>
              <a:spcBef>
                <a:spcPts val="95"/>
              </a:spcBef>
              <a:spcAft>
                <a:spcPts val="0"/>
              </a:spcAft>
              <a:buClrTx/>
              <a:buSzTx/>
              <a:buFontTx/>
              <a:buNone/>
              <a:tabLst/>
              <a:defRPr/>
            </a:pPr>
            <a:r>
              <a:rPr kumimoji="0" sz="1150" b="0" i="0" u="none" strike="noStrike" kern="0" cap="none" spc="0" normalizeH="0" baseline="0" noProof="0">
                <a:ln>
                  <a:noFill/>
                </a:ln>
                <a:solidFill>
                  <a:srgbClr val="343D47"/>
                </a:solidFill>
                <a:effectLst/>
                <a:uLnTx/>
                <a:uFillTx/>
                <a:latin typeface="Arial"/>
                <a:cs typeface="Arial"/>
              </a:rPr>
              <a:t>Taking</a:t>
            </a:r>
            <a:r>
              <a:rPr kumimoji="0" sz="1150" b="0" i="0" u="none" strike="noStrike" kern="0" cap="none" spc="40" normalizeH="0" baseline="0" noProof="0">
                <a:ln>
                  <a:noFill/>
                </a:ln>
                <a:solidFill>
                  <a:srgbClr val="343D47"/>
                </a:solidFill>
                <a:effectLst/>
                <a:uLnTx/>
                <a:uFillTx/>
                <a:latin typeface="Arial"/>
                <a:cs typeface="Arial"/>
              </a:rPr>
              <a:t> </a:t>
            </a:r>
            <a:r>
              <a:rPr kumimoji="0" sz="1150" b="0" i="0" u="none" strike="noStrike" kern="0" cap="none" spc="0" normalizeH="0" baseline="0" noProof="0">
                <a:ln>
                  <a:noFill/>
                </a:ln>
                <a:solidFill>
                  <a:srgbClr val="343D47"/>
                </a:solidFill>
                <a:effectLst/>
                <a:uLnTx/>
                <a:uFillTx/>
                <a:latin typeface="Arial"/>
                <a:cs typeface="Arial"/>
              </a:rPr>
              <a:t>care</a:t>
            </a:r>
            <a:r>
              <a:rPr kumimoji="0" sz="1150" b="0" i="0" u="none" strike="noStrike" kern="0" cap="none" spc="30" normalizeH="0" baseline="0" noProof="0">
                <a:ln>
                  <a:noFill/>
                </a:ln>
                <a:solidFill>
                  <a:srgbClr val="343D47"/>
                </a:solidFill>
                <a:effectLst/>
                <a:uLnTx/>
                <a:uFillTx/>
                <a:latin typeface="Arial"/>
                <a:cs typeface="Arial"/>
              </a:rPr>
              <a:t> </a:t>
            </a:r>
            <a:r>
              <a:rPr kumimoji="0" sz="1150" b="0" i="0" u="none" strike="noStrike" kern="0" cap="none" spc="-25" normalizeH="0" baseline="0" noProof="0">
                <a:ln>
                  <a:noFill/>
                </a:ln>
                <a:solidFill>
                  <a:srgbClr val="343D47"/>
                </a:solidFill>
                <a:effectLst/>
                <a:uLnTx/>
                <a:uFillTx/>
                <a:latin typeface="Arial"/>
                <a:cs typeface="Arial"/>
              </a:rPr>
              <a:t>of </a:t>
            </a:r>
            <a:r>
              <a:rPr kumimoji="0" sz="1150" b="0" i="0" u="none" strike="noStrike" kern="0" cap="none" spc="0" normalizeH="0" baseline="0" noProof="0">
                <a:ln>
                  <a:noFill/>
                </a:ln>
                <a:solidFill>
                  <a:srgbClr val="343D47"/>
                </a:solidFill>
                <a:effectLst/>
                <a:uLnTx/>
                <a:uFillTx/>
                <a:latin typeface="Arial"/>
                <a:cs typeface="Arial"/>
              </a:rPr>
              <a:t>loved</a:t>
            </a:r>
            <a:r>
              <a:rPr kumimoji="0" sz="1150" b="0" i="0" u="none" strike="noStrike" kern="0" cap="none" spc="50" normalizeH="0" baseline="0" noProof="0">
                <a:ln>
                  <a:noFill/>
                </a:ln>
                <a:solidFill>
                  <a:srgbClr val="343D47"/>
                </a:solidFill>
                <a:effectLst/>
                <a:uLnTx/>
                <a:uFillTx/>
                <a:latin typeface="Arial"/>
                <a:cs typeface="Arial"/>
              </a:rPr>
              <a:t> </a:t>
            </a:r>
            <a:r>
              <a:rPr kumimoji="0" sz="1150" b="0" i="0" u="none" strike="noStrike" kern="0" cap="none" spc="-20" normalizeH="0" baseline="0" noProof="0">
                <a:ln>
                  <a:noFill/>
                </a:ln>
                <a:solidFill>
                  <a:srgbClr val="343D47"/>
                </a:solidFill>
                <a:effectLst/>
                <a:uLnTx/>
                <a:uFillTx/>
                <a:latin typeface="Arial"/>
                <a:cs typeface="Arial"/>
              </a:rPr>
              <a:t>ones</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25" name="object 25"/>
          <p:cNvSpPr txBox="1"/>
          <p:nvPr/>
        </p:nvSpPr>
        <p:spPr>
          <a:xfrm>
            <a:off x="8347921" y="3485156"/>
            <a:ext cx="999490" cy="382270"/>
          </a:xfrm>
          <a:prstGeom prst="rect">
            <a:avLst/>
          </a:prstGeom>
        </p:spPr>
        <p:txBody>
          <a:bodyPr vert="horz" wrap="square" lIns="0" tIns="12065" rIns="0" bIns="0" rtlCol="0">
            <a:spAutoFit/>
          </a:bodyPr>
          <a:lstStyle/>
          <a:p>
            <a:pPr marL="198120" marR="5080" lvl="0" indent="-186055" defTabSz="914400" eaLnBrk="1" fontAlgn="auto" latinLnBrk="0" hangingPunct="1">
              <a:lnSpc>
                <a:spcPct val="101699"/>
              </a:lnSpc>
              <a:spcBef>
                <a:spcPts val="95"/>
              </a:spcBef>
              <a:spcAft>
                <a:spcPts val="0"/>
              </a:spcAft>
              <a:buClrTx/>
              <a:buSzTx/>
              <a:buFontTx/>
              <a:buNone/>
              <a:tabLst/>
              <a:defRPr/>
            </a:pPr>
            <a:r>
              <a:rPr kumimoji="0" sz="1150" b="0" i="0" u="none" strike="noStrike" kern="0" cap="none" spc="0" normalizeH="0" baseline="0" noProof="0">
                <a:ln>
                  <a:noFill/>
                </a:ln>
                <a:solidFill>
                  <a:srgbClr val="343D47"/>
                </a:solidFill>
                <a:effectLst/>
                <a:uLnTx/>
                <a:uFillTx/>
                <a:latin typeface="Arial"/>
                <a:cs typeface="Arial"/>
              </a:rPr>
              <a:t>Organized</a:t>
            </a:r>
            <a:r>
              <a:rPr kumimoji="0" sz="1150" b="0" i="0" u="none" strike="noStrike" kern="0" cap="none" spc="70" normalizeH="0" baseline="0" noProof="0">
                <a:ln>
                  <a:noFill/>
                </a:ln>
                <a:solidFill>
                  <a:srgbClr val="343D47"/>
                </a:solidFill>
                <a:effectLst/>
                <a:uLnTx/>
                <a:uFillTx/>
                <a:latin typeface="Arial"/>
                <a:cs typeface="Arial"/>
              </a:rPr>
              <a:t> </a:t>
            </a:r>
            <a:r>
              <a:rPr kumimoji="0" sz="1150" b="0" i="0" u="none" strike="noStrike" kern="0" cap="none" spc="-25" normalizeH="0" baseline="0" noProof="0">
                <a:ln>
                  <a:noFill/>
                </a:ln>
                <a:solidFill>
                  <a:srgbClr val="343D47"/>
                </a:solidFill>
                <a:effectLst/>
                <a:uLnTx/>
                <a:uFillTx/>
                <a:latin typeface="Arial"/>
                <a:cs typeface="Arial"/>
              </a:rPr>
              <a:t>and </a:t>
            </a:r>
            <a:r>
              <a:rPr kumimoji="0" sz="1150" b="0" i="0" u="none" strike="noStrike" kern="0" cap="none" spc="0" normalizeH="0" baseline="0" noProof="0">
                <a:ln>
                  <a:noFill/>
                </a:ln>
                <a:solidFill>
                  <a:srgbClr val="343D47"/>
                </a:solidFill>
                <a:effectLst/>
                <a:uLnTx/>
                <a:uFillTx/>
                <a:latin typeface="Arial"/>
                <a:cs typeface="Arial"/>
              </a:rPr>
              <a:t>in</a:t>
            </a:r>
            <a:r>
              <a:rPr kumimoji="0" sz="1150" b="0" i="0" u="none" strike="noStrike" kern="0" cap="none" spc="15" normalizeH="0" baseline="0" noProof="0">
                <a:ln>
                  <a:noFill/>
                </a:ln>
                <a:solidFill>
                  <a:srgbClr val="343D47"/>
                </a:solidFill>
                <a:effectLst/>
                <a:uLnTx/>
                <a:uFillTx/>
                <a:latin typeface="Arial"/>
                <a:cs typeface="Arial"/>
              </a:rPr>
              <a:t> </a:t>
            </a:r>
            <a:r>
              <a:rPr kumimoji="0" sz="1150" b="0" i="0" u="none" strike="noStrike" kern="0" cap="none" spc="-10" normalizeH="0" baseline="0" noProof="0">
                <a:ln>
                  <a:noFill/>
                </a:ln>
                <a:solidFill>
                  <a:srgbClr val="343D47"/>
                </a:solidFill>
                <a:effectLst/>
                <a:uLnTx/>
                <a:uFillTx/>
                <a:latin typeface="Arial"/>
                <a:cs typeface="Arial"/>
              </a:rPr>
              <a:t>control</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26" name="object 26"/>
          <p:cNvSpPr txBox="1"/>
          <p:nvPr/>
        </p:nvSpPr>
        <p:spPr>
          <a:xfrm>
            <a:off x="9731451" y="3485156"/>
            <a:ext cx="1189355" cy="382270"/>
          </a:xfrm>
          <a:prstGeom prst="rect">
            <a:avLst/>
          </a:prstGeom>
        </p:spPr>
        <p:txBody>
          <a:bodyPr vert="horz" wrap="square" lIns="0" tIns="12065" rIns="0" bIns="0" rtlCol="0">
            <a:spAutoFit/>
          </a:bodyPr>
          <a:lstStyle/>
          <a:p>
            <a:pPr marL="12700" marR="5080" lvl="0" indent="412750" defTabSz="914400" eaLnBrk="1" fontAlgn="auto" latinLnBrk="0" hangingPunct="1">
              <a:lnSpc>
                <a:spcPct val="101699"/>
              </a:lnSpc>
              <a:spcBef>
                <a:spcPts val="95"/>
              </a:spcBef>
              <a:spcAft>
                <a:spcPts val="0"/>
              </a:spcAft>
              <a:buClrTx/>
              <a:buSzTx/>
              <a:buFontTx/>
              <a:buNone/>
              <a:tabLst/>
              <a:defRPr/>
            </a:pPr>
            <a:r>
              <a:rPr kumimoji="0" sz="1150" b="0" i="0" u="none" strike="noStrike" kern="0" cap="none" spc="-20" normalizeH="0" baseline="0" noProof="0">
                <a:ln>
                  <a:noFill/>
                </a:ln>
                <a:solidFill>
                  <a:srgbClr val="343D47"/>
                </a:solidFill>
                <a:effectLst/>
                <a:uLnTx/>
                <a:uFillTx/>
                <a:latin typeface="Arial"/>
                <a:cs typeface="Arial"/>
              </a:rPr>
              <a:t>More </a:t>
            </a:r>
            <a:r>
              <a:rPr kumimoji="0" sz="1150" b="0" i="0" u="none" strike="noStrike" kern="0" cap="none" spc="0" normalizeH="0" baseline="0" noProof="0">
                <a:ln>
                  <a:noFill/>
                </a:ln>
                <a:solidFill>
                  <a:srgbClr val="343D47"/>
                </a:solidFill>
                <a:effectLst/>
                <a:uLnTx/>
                <a:uFillTx/>
                <a:latin typeface="Arial"/>
                <a:cs typeface="Arial"/>
              </a:rPr>
              <a:t>discretionary</a:t>
            </a:r>
            <a:r>
              <a:rPr kumimoji="0" sz="1150" b="0" i="0" u="none" strike="noStrike" kern="0" cap="none" spc="70" normalizeH="0" baseline="0" noProof="0">
                <a:ln>
                  <a:noFill/>
                </a:ln>
                <a:solidFill>
                  <a:srgbClr val="343D47"/>
                </a:solidFill>
                <a:effectLst/>
                <a:uLnTx/>
                <a:uFillTx/>
                <a:latin typeface="Arial"/>
                <a:cs typeface="Arial"/>
              </a:rPr>
              <a:t> </a:t>
            </a:r>
            <a:r>
              <a:rPr kumimoji="0" sz="1150" b="0" i="0" u="none" strike="noStrike" kern="0" cap="none" spc="-20" normalizeH="0" baseline="0" noProof="0">
                <a:ln>
                  <a:noFill/>
                </a:ln>
                <a:solidFill>
                  <a:srgbClr val="343D47"/>
                </a:solidFill>
                <a:effectLst/>
                <a:uLnTx/>
                <a:uFillTx/>
                <a:latin typeface="Arial"/>
                <a:cs typeface="Arial"/>
              </a:rPr>
              <a:t>time</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27" name="object 27"/>
          <p:cNvSpPr txBox="1"/>
          <p:nvPr/>
        </p:nvSpPr>
        <p:spPr>
          <a:xfrm>
            <a:off x="11304849" y="3485156"/>
            <a:ext cx="727075" cy="382270"/>
          </a:xfrm>
          <a:prstGeom prst="rect">
            <a:avLst/>
          </a:prstGeom>
        </p:spPr>
        <p:txBody>
          <a:bodyPr vert="horz" wrap="square" lIns="0" tIns="12065" rIns="0" bIns="0" rtlCol="0">
            <a:spAutoFit/>
          </a:bodyPr>
          <a:lstStyle/>
          <a:p>
            <a:pPr marL="12700" marR="5080" lvl="0" indent="32384" defTabSz="914400" eaLnBrk="1" fontAlgn="auto" latinLnBrk="0" hangingPunct="1">
              <a:lnSpc>
                <a:spcPct val="101699"/>
              </a:lnSpc>
              <a:spcBef>
                <a:spcPts val="95"/>
              </a:spcBef>
              <a:spcAft>
                <a:spcPts val="0"/>
              </a:spcAft>
              <a:buClrTx/>
              <a:buSzTx/>
              <a:buFontTx/>
              <a:buNone/>
              <a:tabLst/>
              <a:defRPr/>
            </a:pPr>
            <a:r>
              <a:rPr kumimoji="0" sz="1150" b="0" i="0" u="none" strike="noStrike" kern="0" cap="none" spc="-10" normalizeH="0" baseline="0" noProof="0">
                <a:ln>
                  <a:noFill/>
                </a:ln>
                <a:solidFill>
                  <a:srgbClr val="343D47"/>
                </a:solidFill>
                <a:effectLst/>
                <a:uLnTx/>
                <a:uFillTx/>
                <a:latin typeface="Arial"/>
                <a:cs typeface="Arial"/>
              </a:rPr>
              <a:t>Freedom </a:t>
            </a:r>
            <a:r>
              <a:rPr kumimoji="0" sz="1150" b="0" i="0" u="none" strike="noStrike" kern="0" cap="none" spc="0" normalizeH="0" baseline="0" noProof="0">
                <a:ln>
                  <a:noFill/>
                </a:ln>
                <a:solidFill>
                  <a:srgbClr val="343D47"/>
                </a:solidFill>
                <a:effectLst/>
                <a:uLnTx/>
                <a:uFillTx/>
                <a:latin typeface="Arial"/>
                <a:cs typeface="Arial"/>
              </a:rPr>
              <a:t>from</a:t>
            </a:r>
            <a:r>
              <a:rPr kumimoji="0" sz="1150" b="0" i="0" u="none" strike="noStrike" kern="0" cap="none" spc="10" normalizeH="0" baseline="0" noProof="0">
                <a:ln>
                  <a:noFill/>
                </a:ln>
                <a:solidFill>
                  <a:srgbClr val="343D47"/>
                </a:solidFill>
                <a:effectLst/>
                <a:uLnTx/>
                <a:uFillTx/>
                <a:latin typeface="Arial"/>
                <a:cs typeface="Arial"/>
              </a:rPr>
              <a:t> </a:t>
            </a:r>
            <a:r>
              <a:rPr kumimoji="0" sz="1150" b="0" i="0" u="none" strike="noStrike" kern="0" cap="none" spc="-10" normalizeH="0" baseline="0" noProof="0">
                <a:ln>
                  <a:noFill/>
                </a:ln>
                <a:solidFill>
                  <a:srgbClr val="343D47"/>
                </a:solidFill>
                <a:effectLst/>
                <a:uLnTx/>
                <a:uFillTx/>
                <a:latin typeface="Arial"/>
                <a:cs typeface="Arial"/>
              </a:rPr>
              <a:t>worry</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28" name="object 28"/>
          <p:cNvSpPr txBox="1"/>
          <p:nvPr/>
        </p:nvSpPr>
        <p:spPr>
          <a:xfrm>
            <a:off x="7515673" y="4447866"/>
            <a:ext cx="527685" cy="203835"/>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10" normalizeH="0" baseline="0" noProof="0">
                <a:ln>
                  <a:noFill/>
                </a:ln>
                <a:solidFill>
                  <a:srgbClr val="343D47"/>
                </a:solidFill>
                <a:effectLst/>
                <a:uLnTx/>
                <a:uFillTx/>
                <a:latin typeface="Arial"/>
                <a:cs typeface="Arial"/>
              </a:rPr>
              <a:t>College</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29" name="object 29"/>
          <p:cNvSpPr txBox="1"/>
          <p:nvPr/>
        </p:nvSpPr>
        <p:spPr>
          <a:xfrm>
            <a:off x="8417372" y="4447866"/>
            <a:ext cx="743585" cy="203835"/>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10" normalizeH="0" baseline="0" noProof="0">
                <a:ln>
                  <a:noFill/>
                </a:ln>
                <a:solidFill>
                  <a:srgbClr val="343D47"/>
                </a:solidFill>
                <a:effectLst/>
                <a:uLnTx/>
                <a:uFillTx/>
                <a:latin typeface="Arial"/>
                <a:cs typeface="Arial"/>
              </a:rPr>
              <a:t>Healthcare</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30" name="object 30"/>
          <p:cNvSpPr txBox="1"/>
          <p:nvPr/>
        </p:nvSpPr>
        <p:spPr>
          <a:xfrm>
            <a:off x="9534971" y="4447866"/>
            <a:ext cx="750570" cy="203835"/>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10" normalizeH="0" baseline="0" noProof="0">
                <a:ln>
                  <a:noFill/>
                </a:ln>
                <a:solidFill>
                  <a:srgbClr val="343D47"/>
                </a:solidFill>
                <a:effectLst/>
                <a:uLnTx/>
                <a:uFillTx/>
                <a:latin typeface="Arial"/>
                <a:cs typeface="Arial"/>
              </a:rPr>
              <a:t>Retirement</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31" name="object 31"/>
          <p:cNvSpPr txBox="1"/>
          <p:nvPr/>
        </p:nvSpPr>
        <p:spPr>
          <a:xfrm>
            <a:off x="10659555" y="4447866"/>
            <a:ext cx="446405" cy="203835"/>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10" normalizeH="0" baseline="0" noProof="0">
                <a:ln>
                  <a:noFill/>
                </a:ln>
                <a:solidFill>
                  <a:srgbClr val="343D47"/>
                </a:solidFill>
                <a:effectLst/>
                <a:uLnTx/>
                <a:uFillTx/>
                <a:latin typeface="Arial"/>
                <a:cs typeface="Arial"/>
              </a:rPr>
              <a:t>Estate</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32" name="object 32"/>
          <p:cNvSpPr txBox="1"/>
          <p:nvPr/>
        </p:nvSpPr>
        <p:spPr>
          <a:xfrm>
            <a:off x="11479971" y="4447866"/>
            <a:ext cx="495300" cy="203835"/>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10" normalizeH="0" baseline="0" noProof="0">
                <a:ln>
                  <a:noFill/>
                </a:ln>
                <a:solidFill>
                  <a:srgbClr val="343D47"/>
                </a:solidFill>
                <a:effectLst/>
                <a:uLnTx/>
                <a:uFillTx/>
                <a:latin typeface="Arial"/>
                <a:cs typeface="Arial"/>
              </a:rPr>
              <a:t>Charity</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63" name="Freeform: Shape 62">
            <a:extLst>
              <a:ext uri="{FF2B5EF4-FFF2-40B4-BE49-F238E27FC236}">
                <a16:creationId xmlns:a16="http://schemas.microsoft.com/office/drawing/2014/main" id="{51D43A98-324C-4C83-C0D5-B79A43E6F219}"/>
              </a:ext>
            </a:extLst>
          </p:cNvPr>
          <p:cNvSpPr/>
          <p:nvPr/>
        </p:nvSpPr>
        <p:spPr bwMode="auto">
          <a:xfrm>
            <a:off x="4169210" y="4013764"/>
            <a:ext cx="2712865" cy="214033"/>
          </a:xfrm>
          <a:custGeom>
            <a:avLst/>
            <a:gdLst>
              <a:gd name="connsiteX0" fmla="*/ 0 w 4031311"/>
              <a:gd name="connsiteY0" fmla="*/ 302150 h 318052"/>
              <a:gd name="connsiteX1" fmla="*/ 954156 w 4031311"/>
              <a:gd name="connsiteY1" fmla="*/ 0 h 318052"/>
              <a:gd name="connsiteX2" fmla="*/ 4031311 w 4031311"/>
              <a:gd name="connsiteY2" fmla="*/ 0 h 318052"/>
              <a:gd name="connsiteX3" fmla="*/ 2798859 w 4031311"/>
              <a:gd name="connsiteY3" fmla="*/ 318052 h 318052"/>
              <a:gd name="connsiteX4" fmla="*/ 0 w 4031311"/>
              <a:gd name="connsiteY4" fmla="*/ 302150 h 318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1311" h="318052">
                <a:moveTo>
                  <a:pt x="0" y="302150"/>
                </a:moveTo>
                <a:lnTo>
                  <a:pt x="954156" y="0"/>
                </a:lnTo>
                <a:lnTo>
                  <a:pt x="4031311" y="0"/>
                </a:lnTo>
                <a:lnTo>
                  <a:pt x="2798859" y="318052"/>
                </a:lnTo>
                <a:lnTo>
                  <a:pt x="0" y="302150"/>
                </a:lnTo>
                <a:close/>
              </a:path>
            </a:pathLst>
          </a:custGeom>
          <a:gradFill>
            <a:gsLst>
              <a:gs pos="0">
                <a:schemeClr val="bg1">
                  <a:lumMod val="95000"/>
                </a:schemeClr>
              </a:gs>
              <a:gs pos="100000">
                <a:srgbClr val="ADB6BE"/>
              </a:gs>
            </a:gsLst>
            <a:lin ang="18900000" scaled="1"/>
          </a:gradFill>
          <a:ln w="9525" cap="flat" cmpd="sng" algn="ctr">
            <a:noFill/>
            <a:prstDash val="solid"/>
            <a:round/>
            <a:headEnd type="none" w="med" len="med"/>
            <a:tailEnd type="none" w="med" len="med"/>
          </a:ln>
          <a:effectLst/>
        </p:spPr>
        <p:txBody>
          <a:bodyPr vert="horz" wrap="square" lIns="76200" tIns="38100" rIns="76200" bIns="38100" numCol="1" rtlCol="0" anchor="ctr" anchorCtr="0" compatLnSpc="1">
            <a:prstTxWarp prst="textNoShape">
              <a:avLst/>
            </a:prstTxWarp>
          </a:bodyPr>
          <a:lstStyle/>
          <a:p>
            <a:pPr algn="ctr" defTabSz="761981" eaLnBrk="0" hangingPunct="0"/>
            <a:endParaRPr lang="en-US" sz="1000">
              <a:latin typeface="Arial" charset="0"/>
              <a:ea typeface="ＭＳ Ｐゴシック" charset="-128"/>
            </a:endParaRPr>
          </a:p>
        </p:txBody>
      </p:sp>
      <p:sp>
        <p:nvSpPr>
          <p:cNvPr id="64" name="Freeform: Shape 63">
            <a:extLst>
              <a:ext uri="{FF2B5EF4-FFF2-40B4-BE49-F238E27FC236}">
                <a16:creationId xmlns:a16="http://schemas.microsoft.com/office/drawing/2014/main" id="{B7216B40-360E-8467-81C6-B3CB69D23BC3}"/>
              </a:ext>
            </a:extLst>
          </p:cNvPr>
          <p:cNvSpPr/>
          <p:nvPr/>
        </p:nvSpPr>
        <p:spPr bwMode="auto">
          <a:xfrm>
            <a:off x="4672187" y="3157633"/>
            <a:ext cx="1706912" cy="208682"/>
          </a:xfrm>
          <a:custGeom>
            <a:avLst/>
            <a:gdLst>
              <a:gd name="connsiteX0" fmla="*/ 0 w 2536467"/>
              <a:gd name="connsiteY0" fmla="*/ 310101 h 310101"/>
              <a:gd name="connsiteX1" fmla="*/ 811034 w 2536467"/>
              <a:gd name="connsiteY1" fmla="*/ 0 h 310101"/>
              <a:gd name="connsiteX2" fmla="*/ 2536467 w 2536467"/>
              <a:gd name="connsiteY2" fmla="*/ 0 h 310101"/>
              <a:gd name="connsiteX3" fmla="*/ 1741336 w 2536467"/>
              <a:gd name="connsiteY3" fmla="*/ 310101 h 310101"/>
              <a:gd name="connsiteX4" fmla="*/ 0 w 2536467"/>
              <a:gd name="connsiteY4" fmla="*/ 310101 h 31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467" h="310101">
                <a:moveTo>
                  <a:pt x="0" y="310101"/>
                </a:moveTo>
                <a:lnTo>
                  <a:pt x="811034" y="0"/>
                </a:lnTo>
                <a:lnTo>
                  <a:pt x="2536467" y="0"/>
                </a:lnTo>
                <a:lnTo>
                  <a:pt x="1741336" y="310101"/>
                </a:lnTo>
                <a:lnTo>
                  <a:pt x="0" y="310101"/>
                </a:lnTo>
                <a:close/>
              </a:path>
            </a:pathLst>
          </a:custGeom>
          <a:gradFill>
            <a:gsLst>
              <a:gs pos="0">
                <a:schemeClr val="bg1">
                  <a:lumMod val="95000"/>
                </a:schemeClr>
              </a:gs>
              <a:gs pos="100000">
                <a:srgbClr val="ADB6BE"/>
              </a:gs>
            </a:gsLst>
            <a:lin ang="18900000" scaled="1"/>
          </a:gradFill>
          <a:ln w="9525" cap="flat" cmpd="sng" algn="ctr">
            <a:noFill/>
            <a:prstDash val="solid"/>
            <a:round/>
            <a:headEnd type="none" w="med" len="med"/>
            <a:tailEnd type="none" w="med" len="med"/>
          </a:ln>
          <a:effectLst/>
        </p:spPr>
        <p:txBody>
          <a:bodyPr vert="horz" wrap="square" lIns="76200" tIns="38100" rIns="76200" bIns="38100" numCol="1" rtlCol="0" anchor="ctr" anchorCtr="0" compatLnSpc="1">
            <a:prstTxWarp prst="textNoShape">
              <a:avLst/>
            </a:prstTxWarp>
          </a:bodyPr>
          <a:lstStyle/>
          <a:p>
            <a:pPr algn="ctr" defTabSz="761981" eaLnBrk="0" hangingPunct="0"/>
            <a:endParaRPr lang="en-US" sz="1000">
              <a:latin typeface="Arial" charset="0"/>
              <a:ea typeface="ＭＳ Ｐゴシック" charset="-128"/>
            </a:endParaRPr>
          </a:p>
        </p:txBody>
      </p:sp>
      <p:sp>
        <p:nvSpPr>
          <p:cNvPr id="66" name="Isosceles Triangle 65">
            <a:extLst>
              <a:ext uri="{FF2B5EF4-FFF2-40B4-BE49-F238E27FC236}">
                <a16:creationId xmlns:a16="http://schemas.microsoft.com/office/drawing/2014/main" id="{A440F8C9-F9B1-FA1D-2D74-0D4BEAA6DA29}"/>
              </a:ext>
            </a:extLst>
          </p:cNvPr>
          <p:cNvSpPr/>
          <p:nvPr/>
        </p:nvSpPr>
        <p:spPr bwMode="auto">
          <a:xfrm>
            <a:off x="4795256" y="1840404"/>
            <a:ext cx="1581435" cy="1322990"/>
          </a:xfrm>
          <a:prstGeom prst="triangle">
            <a:avLst/>
          </a:prstGeom>
          <a:gradFill flip="none" rotWithShape="1">
            <a:gsLst>
              <a:gs pos="0">
                <a:srgbClr val="4B7838"/>
              </a:gs>
              <a:gs pos="100000">
                <a:srgbClr val="6E9254"/>
              </a:gs>
            </a:gsLst>
            <a:lin ang="16200000" scaled="1"/>
            <a:tileRect/>
          </a:gradFill>
          <a:ln w="9525" cap="flat" cmpd="sng" algn="ctr">
            <a:noFill/>
            <a:prstDash val="solid"/>
            <a:round/>
            <a:headEnd type="none" w="med" len="med"/>
            <a:tailEnd type="none" w="med" len="med"/>
          </a:ln>
          <a:effectLst/>
        </p:spPr>
        <p:txBody>
          <a:bodyPr vert="horz" wrap="square" lIns="76200" tIns="38100" rIns="76200" bIns="38100" numCol="1" rtlCol="0" anchor="ctr" anchorCtr="0" compatLnSpc="1">
            <a:prstTxWarp prst="textNoShape">
              <a:avLst/>
            </a:prstTxWarp>
          </a:bodyPr>
          <a:lstStyle/>
          <a:p>
            <a:pPr algn="ctr" defTabSz="761981" eaLnBrk="0" hangingPunct="0"/>
            <a:endParaRPr lang="en-US" sz="1000">
              <a:latin typeface="Arial" charset="0"/>
              <a:ea typeface="ＭＳ Ｐゴシック" charset="-128"/>
            </a:endParaRPr>
          </a:p>
        </p:txBody>
      </p:sp>
      <p:sp>
        <p:nvSpPr>
          <p:cNvPr id="67" name="Freeform: Shape 66">
            <a:extLst>
              <a:ext uri="{FF2B5EF4-FFF2-40B4-BE49-F238E27FC236}">
                <a16:creationId xmlns:a16="http://schemas.microsoft.com/office/drawing/2014/main" id="{90D73EF1-BDBE-1153-F38C-B2A455202DE3}"/>
              </a:ext>
            </a:extLst>
          </p:cNvPr>
          <p:cNvSpPr/>
          <p:nvPr/>
        </p:nvSpPr>
        <p:spPr bwMode="auto">
          <a:xfrm>
            <a:off x="4302980" y="3366315"/>
            <a:ext cx="2573744" cy="647449"/>
          </a:xfrm>
          <a:custGeom>
            <a:avLst/>
            <a:gdLst>
              <a:gd name="connsiteX0" fmla="*/ 3824578 w 3824578"/>
              <a:gd name="connsiteY0" fmla="*/ 962108 h 962108"/>
              <a:gd name="connsiteX1" fmla="*/ 0 w 3824578"/>
              <a:gd name="connsiteY1" fmla="*/ 962108 h 962108"/>
              <a:gd name="connsiteX2" fmla="*/ 564543 w 3824578"/>
              <a:gd name="connsiteY2" fmla="*/ 0 h 962108"/>
              <a:gd name="connsiteX3" fmla="*/ 3267987 w 3824578"/>
              <a:gd name="connsiteY3" fmla="*/ 0 h 962108"/>
              <a:gd name="connsiteX4" fmla="*/ 3824578 w 3824578"/>
              <a:gd name="connsiteY4" fmla="*/ 962108 h 9621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4578" h="962108">
                <a:moveTo>
                  <a:pt x="3824578" y="962108"/>
                </a:moveTo>
                <a:lnTo>
                  <a:pt x="0" y="962108"/>
                </a:lnTo>
                <a:lnTo>
                  <a:pt x="564543" y="0"/>
                </a:lnTo>
                <a:lnTo>
                  <a:pt x="3267987" y="0"/>
                </a:lnTo>
                <a:lnTo>
                  <a:pt x="3824578" y="962108"/>
                </a:lnTo>
                <a:close/>
              </a:path>
            </a:pathLst>
          </a:custGeom>
          <a:gradFill>
            <a:gsLst>
              <a:gs pos="0">
                <a:srgbClr val="7A9B3D"/>
              </a:gs>
              <a:gs pos="100000">
                <a:srgbClr val="94AE3C"/>
              </a:gs>
            </a:gsLst>
            <a:lin ang="16200000" scaled="1"/>
          </a:gradFill>
          <a:ln w="9525" cap="flat" cmpd="sng" algn="ctr">
            <a:noFill/>
            <a:prstDash val="solid"/>
            <a:round/>
            <a:headEnd type="none" w="med" len="med"/>
            <a:tailEnd type="none" w="med" len="med"/>
          </a:ln>
          <a:effectLst/>
        </p:spPr>
        <p:txBody>
          <a:bodyPr vert="horz" wrap="square" lIns="76200" tIns="38100" rIns="76200" bIns="38100" numCol="1" rtlCol="0" anchor="ctr" anchorCtr="0" compatLnSpc="1">
            <a:prstTxWarp prst="textNoShape">
              <a:avLst/>
            </a:prstTxWarp>
          </a:bodyPr>
          <a:lstStyle/>
          <a:p>
            <a:pPr algn="ctr" defTabSz="761981" eaLnBrk="0" hangingPunct="0"/>
            <a:endParaRPr lang="en-US" sz="1000">
              <a:latin typeface="Arial" charset="0"/>
              <a:ea typeface="ＭＳ Ｐゴシック" charset="-128"/>
            </a:endParaRPr>
          </a:p>
        </p:txBody>
      </p:sp>
      <p:sp>
        <p:nvSpPr>
          <p:cNvPr id="68" name="Freeform: Shape 67">
            <a:extLst>
              <a:ext uri="{FF2B5EF4-FFF2-40B4-BE49-F238E27FC236}">
                <a16:creationId xmlns:a16="http://schemas.microsoft.com/office/drawing/2014/main" id="{146412AF-6B60-B890-7D79-29DAC9B9E657}"/>
              </a:ext>
            </a:extLst>
          </p:cNvPr>
          <p:cNvSpPr/>
          <p:nvPr/>
        </p:nvSpPr>
        <p:spPr bwMode="auto">
          <a:xfrm>
            <a:off x="3783951" y="4222446"/>
            <a:ext cx="3606452" cy="652800"/>
          </a:xfrm>
          <a:custGeom>
            <a:avLst/>
            <a:gdLst>
              <a:gd name="connsiteX0" fmla="*/ 5359179 w 5359179"/>
              <a:gd name="connsiteY0" fmla="*/ 970059 h 970059"/>
              <a:gd name="connsiteX1" fmla="*/ 0 w 5359179"/>
              <a:gd name="connsiteY1" fmla="*/ 970059 h 970059"/>
              <a:gd name="connsiteX2" fmla="*/ 572494 w 5359179"/>
              <a:gd name="connsiteY2" fmla="*/ 0 h 970059"/>
              <a:gd name="connsiteX3" fmla="*/ 4786685 w 5359179"/>
              <a:gd name="connsiteY3" fmla="*/ 0 h 970059"/>
              <a:gd name="connsiteX4" fmla="*/ 5359179 w 5359179"/>
              <a:gd name="connsiteY4" fmla="*/ 970059 h 970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9179" h="970059">
                <a:moveTo>
                  <a:pt x="5359179" y="970059"/>
                </a:moveTo>
                <a:lnTo>
                  <a:pt x="0" y="970059"/>
                </a:lnTo>
                <a:lnTo>
                  <a:pt x="572494" y="0"/>
                </a:lnTo>
                <a:lnTo>
                  <a:pt x="4786685" y="0"/>
                </a:lnTo>
                <a:lnTo>
                  <a:pt x="5359179" y="970059"/>
                </a:lnTo>
                <a:close/>
              </a:path>
            </a:pathLst>
          </a:custGeom>
          <a:gradFill>
            <a:gsLst>
              <a:gs pos="0">
                <a:srgbClr val="298FC2"/>
              </a:gs>
              <a:gs pos="100000">
                <a:srgbClr val="53A5CE"/>
              </a:gs>
            </a:gsLst>
            <a:lin ang="16200000" scaled="1"/>
          </a:gradFill>
          <a:ln w="9525" cap="flat" cmpd="sng" algn="ctr">
            <a:noFill/>
            <a:prstDash val="solid"/>
            <a:round/>
            <a:headEnd type="none" w="med" len="med"/>
            <a:tailEnd type="none" w="med" len="med"/>
          </a:ln>
          <a:effectLst/>
        </p:spPr>
        <p:txBody>
          <a:bodyPr vert="horz" wrap="square" lIns="76200" tIns="38100" rIns="76200" bIns="38100" numCol="1" rtlCol="0" anchor="ctr" anchorCtr="0" compatLnSpc="1">
            <a:prstTxWarp prst="textNoShape">
              <a:avLst/>
            </a:prstTxWarp>
          </a:bodyPr>
          <a:lstStyle/>
          <a:p>
            <a:pPr algn="ctr" defTabSz="761981" eaLnBrk="0" hangingPunct="0"/>
            <a:endParaRPr lang="en-US" sz="1000">
              <a:latin typeface="Arial" charset="0"/>
              <a:ea typeface="ＭＳ Ｐゴシック" charset="-128"/>
            </a:endParaRPr>
          </a:p>
        </p:txBody>
      </p:sp>
      <p:sp>
        <p:nvSpPr>
          <p:cNvPr id="70" name="TextBox 69">
            <a:extLst>
              <a:ext uri="{FF2B5EF4-FFF2-40B4-BE49-F238E27FC236}">
                <a16:creationId xmlns:a16="http://schemas.microsoft.com/office/drawing/2014/main" id="{BC54A693-0FE1-FAE0-F711-2757455B9551}"/>
              </a:ext>
            </a:extLst>
          </p:cNvPr>
          <p:cNvSpPr txBox="1"/>
          <p:nvPr/>
        </p:nvSpPr>
        <p:spPr>
          <a:xfrm>
            <a:off x="4907512" y="2851429"/>
            <a:ext cx="1337226" cy="292388"/>
          </a:xfrm>
          <a:prstGeom prst="rect">
            <a:avLst/>
          </a:prstGeom>
          <a:noFill/>
        </p:spPr>
        <p:txBody>
          <a:bodyPr wrap="none" rtlCol="0">
            <a:spAutoFit/>
          </a:bodyPr>
          <a:lstStyle/>
          <a:p>
            <a:pPr algn="ctr"/>
            <a:r>
              <a:rPr lang="en-US" sz="1300">
                <a:solidFill>
                  <a:schemeClr val="bg1"/>
                </a:solidFill>
              </a:rPr>
              <a:t>FULFILLMENT</a:t>
            </a:r>
          </a:p>
        </p:txBody>
      </p:sp>
      <p:sp>
        <p:nvSpPr>
          <p:cNvPr id="71" name="TextBox 70">
            <a:extLst>
              <a:ext uri="{FF2B5EF4-FFF2-40B4-BE49-F238E27FC236}">
                <a16:creationId xmlns:a16="http://schemas.microsoft.com/office/drawing/2014/main" id="{E82E5926-5520-0777-8384-E53AB26C554B}"/>
              </a:ext>
            </a:extLst>
          </p:cNvPr>
          <p:cNvSpPr txBox="1"/>
          <p:nvPr/>
        </p:nvSpPr>
        <p:spPr>
          <a:xfrm>
            <a:off x="4816501" y="3553243"/>
            <a:ext cx="1508747" cy="292388"/>
          </a:xfrm>
          <a:prstGeom prst="rect">
            <a:avLst/>
          </a:prstGeom>
          <a:noFill/>
        </p:spPr>
        <p:txBody>
          <a:bodyPr wrap="none" rtlCol="0">
            <a:spAutoFit/>
          </a:bodyPr>
          <a:lstStyle/>
          <a:p>
            <a:pPr algn="ctr"/>
            <a:r>
              <a:rPr lang="en-US" sz="1300">
                <a:solidFill>
                  <a:schemeClr val="bg1"/>
                </a:solidFill>
              </a:rPr>
              <a:t>PEACE OF MIND</a:t>
            </a:r>
          </a:p>
        </p:txBody>
      </p:sp>
      <p:sp>
        <p:nvSpPr>
          <p:cNvPr id="72" name="TextBox 71">
            <a:extLst>
              <a:ext uri="{FF2B5EF4-FFF2-40B4-BE49-F238E27FC236}">
                <a16:creationId xmlns:a16="http://schemas.microsoft.com/office/drawing/2014/main" id="{D1D104FF-00C0-7B04-DD1B-B97A1380F2FE}"/>
              </a:ext>
            </a:extLst>
          </p:cNvPr>
          <p:cNvSpPr txBox="1"/>
          <p:nvPr/>
        </p:nvSpPr>
        <p:spPr>
          <a:xfrm>
            <a:off x="4687654" y="4412050"/>
            <a:ext cx="1749198" cy="292388"/>
          </a:xfrm>
          <a:prstGeom prst="rect">
            <a:avLst/>
          </a:prstGeom>
          <a:noFill/>
        </p:spPr>
        <p:txBody>
          <a:bodyPr wrap="none" rtlCol="0">
            <a:spAutoFit/>
          </a:bodyPr>
          <a:lstStyle/>
          <a:p>
            <a:pPr algn="ctr"/>
            <a:r>
              <a:rPr lang="en-US" sz="1300">
                <a:solidFill>
                  <a:schemeClr val="bg1"/>
                </a:solidFill>
              </a:rPr>
              <a:t>ACHIEVING GOALS</a:t>
            </a:r>
          </a:p>
        </p:txBody>
      </p:sp>
      <p:sp>
        <p:nvSpPr>
          <p:cNvPr id="37" name="object 37"/>
          <p:cNvSpPr txBox="1"/>
          <p:nvPr/>
        </p:nvSpPr>
        <p:spPr>
          <a:xfrm>
            <a:off x="10834709" y="5163918"/>
            <a:ext cx="1309292" cy="223587"/>
          </a:xfrm>
          <a:prstGeom prst="rect">
            <a:avLst/>
          </a:prstGeom>
        </p:spPr>
        <p:txBody>
          <a:bodyPr vert="horz" wrap="square" lIns="0" tIns="12065" rIns="0" bIns="0" rtlCol="0">
            <a:spAutoFit/>
          </a:bodyPr>
          <a:lstStyle/>
          <a:p>
            <a:pPr marL="12700" marR="5080" lvl="0" indent="-12700" algn="ctr" defTabSz="914400" eaLnBrk="1" fontAlgn="auto" latinLnBrk="0" hangingPunct="1">
              <a:lnSpc>
                <a:spcPct val="134300"/>
              </a:lnSpc>
              <a:spcBef>
                <a:spcPts val="95"/>
              </a:spcBef>
              <a:spcAft>
                <a:spcPts val="0"/>
              </a:spcAft>
              <a:buClrTx/>
              <a:buSzTx/>
              <a:buFontTx/>
              <a:buNone/>
              <a:tabLst>
                <a:tab pos="1071245" algn="l"/>
              </a:tabLst>
              <a:defRPr/>
            </a:pPr>
            <a:r>
              <a:rPr kumimoji="0" sz="1150" b="0" i="0" u="none" strike="noStrike" kern="0" cap="none" spc="0" normalizeH="0" baseline="0" noProof="0">
                <a:ln>
                  <a:noFill/>
                </a:ln>
                <a:solidFill>
                  <a:srgbClr val="343D47"/>
                </a:solidFill>
                <a:effectLst/>
                <a:uLnTx/>
                <a:uFillTx/>
                <a:latin typeface="Arial"/>
                <a:cs typeface="Arial"/>
              </a:rPr>
              <a:t>Income</a:t>
            </a:r>
            <a:r>
              <a:rPr kumimoji="0" sz="1150" b="0" i="0" u="none" strike="noStrike" kern="0" cap="none" spc="20" normalizeH="0" baseline="0" noProof="0">
                <a:ln>
                  <a:noFill/>
                </a:ln>
                <a:solidFill>
                  <a:srgbClr val="343D47"/>
                </a:solidFill>
                <a:effectLst/>
                <a:uLnTx/>
                <a:uFillTx/>
                <a:latin typeface="Arial"/>
                <a:cs typeface="Arial"/>
              </a:rPr>
              <a:t> </a:t>
            </a:r>
            <a:r>
              <a:rPr kumimoji="0" sz="1150" b="0" i="0" u="none" strike="noStrike" kern="0" cap="none" spc="-10" normalizeH="0" baseline="0" noProof="0">
                <a:ln>
                  <a:noFill/>
                </a:ln>
                <a:solidFill>
                  <a:srgbClr val="343D47"/>
                </a:solidFill>
                <a:effectLst/>
                <a:uLnTx/>
                <a:uFillTx/>
                <a:latin typeface="Arial"/>
                <a:cs typeface="Arial"/>
              </a:rPr>
              <a:t>generation</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33" name="object 33"/>
          <p:cNvSpPr txBox="1"/>
          <p:nvPr/>
        </p:nvSpPr>
        <p:spPr>
          <a:xfrm>
            <a:off x="7834532" y="5190300"/>
            <a:ext cx="1725930" cy="192360"/>
          </a:xfrm>
          <a:prstGeom prst="rect">
            <a:avLst/>
          </a:prstGeom>
        </p:spPr>
        <p:txBody>
          <a:bodyPr vert="horz" wrap="square" lIns="0" tIns="15240" rIns="0" bIns="0" rtlCol="0">
            <a:spAutoFit/>
          </a:bodyPr>
          <a:lstStyle/>
          <a:p>
            <a:pPr marL="12700" marR="0" lvl="0" indent="0" algn="ctr"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0" normalizeH="0" baseline="0" noProof="0">
                <a:ln>
                  <a:noFill/>
                </a:ln>
                <a:solidFill>
                  <a:srgbClr val="343D47"/>
                </a:solidFill>
                <a:effectLst/>
                <a:uLnTx/>
                <a:uFillTx/>
                <a:latin typeface="Arial"/>
                <a:cs typeface="Arial"/>
              </a:rPr>
              <a:t>Money</a:t>
            </a:r>
            <a:r>
              <a:rPr kumimoji="0" sz="1150" b="0" i="0" u="none" strike="noStrike" kern="0" cap="none" spc="25" normalizeH="0" baseline="0" noProof="0">
                <a:ln>
                  <a:noFill/>
                </a:ln>
                <a:solidFill>
                  <a:srgbClr val="343D47"/>
                </a:solidFill>
                <a:effectLst/>
                <a:uLnTx/>
                <a:uFillTx/>
                <a:latin typeface="Arial"/>
                <a:cs typeface="Arial"/>
              </a:rPr>
              <a:t> </a:t>
            </a:r>
            <a:r>
              <a:rPr kumimoji="0" sz="1150" b="0" i="0" u="none" strike="noStrike" kern="0" cap="none" spc="0" normalizeH="0" baseline="0" noProof="0">
                <a:ln>
                  <a:noFill/>
                </a:ln>
                <a:solidFill>
                  <a:srgbClr val="343D47"/>
                </a:solidFill>
                <a:effectLst/>
                <a:uLnTx/>
                <a:uFillTx/>
                <a:latin typeface="Arial"/>
                <a:cs typeface="Arial"/>
              </a:rPr>
              <a:t>manager</a:t>
            </a:r>
            <a:r>
              <a:rPr kumimoji="0" sz="1150" b="0" i="0" u="none" strike="noStrike" kern="0" cap="none" spc="30" normalizeH="0" baseline="0" noProof="0">
                <a:ln>
                  <a:noFill/>
                </a:ln>
                <a:solidFill>
                  <a:srgbClr val="343D47"/>
                </a:solidFill>
                <a:effectLst/>
                <a:uLnTx/>
                <a:uFillTx/>
                <a:latin typeface="Arial"/>
                <a:cs typeface="Arial"/>
              </a:rPr>
              <a:t> </a:t>
            </a:r>
            <a:r>
              <a:rPr kumimoji="0" sz="1150" b="0" i="0" u="none" strike="noStrike" kern="0" cap="none" spc="-10" normalizeH="0" baseline="0" noProof="0">
                <a:ln>
                  <a:noFill/>
                </a:ln>
                <a:solidFill>
                  <a:srgbClr val="343D47"/>
                </a:solidFill>
                <a:effectLst/>
                <a:uLnTx/>
                <a:uFillTx/>
                <a:latin typeface="Arial"/>
                <a:cs typeface="Arial"/>
              </a:rPr>
              <a:t>selection</a:t>
            </a:r>
            <a:r>
              <a:rPr kumimoji="0" lang="en-US" sz="1150" b="0" i="0" u="none" strike="noStrike" kern="0" cap="none" spc="-10" normalizeH="0" baseline="0" noProof="0">
                <a:ln>
                  <a:noFill/>
                </a:ln>
                <a:solidFill>
                  <a:srgbClr val="343D47"/>
                </a:solidFill>
                <a:effectLst/>
                <a:uLnTx/>
                <a:uFillTx/>
                <a:latin typeface="Arial"/>
                <a:cs typeface="Arial"/>
              </a:rPr>
              <a:t>  </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34" name="object 34"/>
          <p:cNvSpPr txBox="1"/>
          <p:nvPr/>
        </p:nvSpPr>
        <p:spPr>
          <a:xfrm>
            <a:off x="9665456" y="5184563"/>
            <a:ext cx="1064260" cy="192360"/>
          </a:xfrm>
          <a:prstGeom prst="rect">
            <a:avLst/>
          </a:prstGeom>
        </p:spPr>
        <p:txBody>
          <a:bodyPr vert="horz" wrap="square" lIns="0" tIns="15240" rIns="0" bIns="0" rtlCol="0">
            <a:spAutoFit/>
          </a:bodyPr>
          <a:lstStyle/>
          <a:p>
            <a:pPr marL="12700" marR="0" lvl="0" indent="0" algn="ctr"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0" normalizeH="0" baseline="0" noProof="0">
                <a:ln>
                  <a:noFill/>
                </a:ln>
                <a:solidFill>
                  <a:srgbClr val="343D47"/>
                </a:solidFill>
                <a:effectLst/>
                <a:uLnTx/>
                <a:uFillTx/>
                <a:latin typeface="Arial"/>
                <a:cs typeface="Arial"/>
              </a:rPr>
              <a:t>Asset</a:t>
            </a:r>
            <a:r>
              <a:rPr kumimoji="0" sz="1150" b="0" i="0" u="none" strike="noStrike" kern="0" cap="none" spc="25" normalizeH="0" baseline="0" noProof="0">
                <a:ln>
                  <a:noFill/>
                </a:ln>
                <a:solidFill>
                  <a:srgbClr val="343D47"/>
                </a:solidFill>
                <a:effectLst/>
                <a:uLnTx/>
                <a:uFillTx/>
                <a:latin typeface="Arial"/>
                <a:cs typeface="Arial"/>
              </a:rPr>
              <a:t> </a:t>
            </a:r>
            <a:r>
              <a:rPr kumimoji="0" sz="1150" b="0" i="0" u="none" strike="noStrike" kern="0" cap="none" spc="-10" normalizeH="0" baseline="0" noProof="0">
                <a:ln>
                  <a:noFill/>
                </a:ln>
                <a:solidFill>
                  <a:srgbClr val="343D47"/>
                </a:solidFill>
                <a:effectLst/>
                <a:uLnTx/>
                <a:uFillTx/>
                <a:latin typeface="Arial"/>
                <a:cs typeface="Arial"/>
              </a:rPr>
              <a:t>allocation</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35" name="object 35"/>
          <p:cNvSpPr txBox="1"/>
          <p:nvPr/>
        </p:nvSpPr>
        <p:spPr>
          <a:xfrm>
            <a:off x="9996612" y="5456765"/>
            <a:ext cx="339090" cy="203835"/>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defRPr/>
            </a:pPr>
            <a:r>
              <a:rPr kumimoji="0" sz="1150" b="0" i="0" u="none" strike="noStrike" kern="0" cap="none" spc="-20" normalizeH="0" baseline="0" noProof="0">
                <a:ln>
                  <a:noFill/>
                </a:ln>
                <a:solidFill>
                  <a:srgbClr val="343D47"/>
                </a:solidFill>
                <a:effectLst/>
                <a:uLnTx/>
                <a:uFillTx/>
                <a:latin typeface="Arial"/>
                <a:cs typeface="Arial"/>
              </a:rPr>
              <a:t>Debt</a:t>
            </a:r>
            <a:endParaRPr kumimoji="0" sz="1150" b="0" i="0" u="none" strike="noStrike" kern="0" cap="none" spc="0" normalizeH="0" baseline="0" noProof="0">
              <a:ln>
                <a:noFill/>
              </a:ln>
              <a:solidFill>
                <a:sysClr val="windowText" lastClr="000000"/>
              </a:solidFill>
              <a:effectLst/>
              <a:uLnTx/>
              <a:uFillTx/>
              <a:latin typeface="Arial"/>
              <a:cs typeface="Arial"/>
            </a:endParaRPr>
          </a:p>
        </p:txBody>
      </p:sp>
      <p:sp>
        <p:nvSpPr>
          <p:cNvPr id="36" name="object 36"/>
          <p:cNvSpPr txBox="1"/>
          <p:nvPr/>
        </p:nvSpPr>
        <p:spPr>
          <a:xfrm>
            <a:off x="8025856" y="5462502"/>
            <a:ext cx="1188720" cy="192360"/>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tab pos="1464310" algn="l"/>
              </a:tabLst>
              <a:defRPr/>
            </a:pPr>
            <a:r>
              <a:rPr kumimoji="0" sz="1150" b="0" i="0" u="none" strike="noStrike" kern="0" cap="none" spc="0" normalizeH="0" baseline="0" noProof="0">
                <a:ln>
                  <a:noFill/>
                </a:ln>
                <a:solidFill>
                  <a:srgbClr val="343D47"/>
                </a:solidFill>
                <a:effectLst/>
                <a:uLnTx/>
                <a:uFillTx/>
                <a:latin typeface="Arial"/>
                <a:cs typeface="Arial"/>
              </a:rPr>
              <a:t>Security</a:t>
            </a:r>
            <a:r>
              <a:rPr kumimoji="0" sz="1150" b="0" i="0" u="none" strike="noStrike" kern="0" cap="none" spc="30" normalizeH="0" baseline="0" noProof="0">
                <a:ln>
                  <a:noFill/>
                </a:ln>
                <a:solidFill>
                  <a:srgbClr val="343D47"/>
                </a:solidFill>
                <a:effectLst/>
                <a:uLnTx/>
                <a:uFillTx/>
                <a:latin typeface="Arial"/>
                <a:cs typeface="Arial"/>
              </a:rPr>
              <a:t> </a:t>
            </a:r>
            <a:r>
              <a:rPr kumimoji="0" sz="1150" b="0" i="0" u="none" strike="noStrike" kern="0" cap="none" spc="-10" normalizeH="0" baseline="0" noProof="0">
                <a:ln>
                  <a:noFill/>
                </a:ln>
                <a:solidFill>
                  <a:srgbClr val="343D47"/>
                </a:solidFill>
                <a:effectLst/>
                <a:uLnTx/>
                <a:uFillTx/>
                <a:latin typeface="Arial"/>
                <a:cs typeface="Arial"/>
              </a:rPr>
              <a:t>selection</a:t>
            </a:r>
            <a:endParaRPr kumimoji="0" sz="1725" b="0" i="0" u="none" strike="noStrike" kern="0" cap="none" spc="0" normalizeH="0" baseline="2415" noProof="0">
              <a:ln>
                <a:noFill/>
              </a:ln>
              <a:solidFill>
                <a:sysClr val="windowText" lastClr="000000"/>
              </a:solidFill>
              <a:effectLst/>
              <a:uLnTx/>
              <a:uFillTx/>
              <a:latin typeface="Arial"/>
              <a:cs typeface="Arial"/>
            </a:endParaRPr>
          </a:p>
        </p:txBody>
      </p:sp>
      <p:sp>
        <p:nvSpPr>
          <p:cNvPr id="39" name="object 39"/>
          <p:cNvSpPr/>
          <p:nvPr/>
        </p:nvSpPr>
        <p:spPr>
          <a:xfrm>
            <a:off x="10782213" y="5187420"/>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0" name="object 40"/>
          <p:cNvSpPr/>
          <p:nvPr/>
        </p:nvSpPr>
        <p:spPr>
          <a:xfrm>
            <a:off x="9612959" y="5196596"/>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1" name="object 41"/>
          <p:cNvSpPr/>
          <p:nvPr/>
        </p:nvSpPr>
        <p:spPr>
          <a:xfrm>
            <a:off x="9295785" y="5459622"/>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2" name="object 42"/>
          <p:cNvSpPr/>
          <p:nvPr/>
        </p:nvSpPr>
        <p:spPr>
          <a:xfrm>
            <a:off x="9915403" y="5459622"/>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3" name="object 43"/>
          <p:cNvSpPr/>
          <p:nvPr/>
        </p:nvSpPr>
        <p:spPr>
          <a:xfrm>
            <a:off x="10416911" y="5459622"/>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44" name="object 44"/>
          <p:cNvSpPr/>
          <p:nvPr/>
        </p:nvSpPr>
        <p:spPr>
          <a:xfrm>
            <a:off x="11310849" y="5459622"/>
            <a:ext cx="0" cy="198120"/>
          </a:xfrm>
          <a:custGeom>
            <a:avLst/>
            <a:gdLst/>
            <a:ahLst/>
            <a:cxnLst/>
            <a:rect l="l" t="t" r="r" b="b"/>
            <a:pathLst>
              <a:path h="198120">
                <a:moveTo>
                  <a:pt x="0" y="0"/>
                </a:moveTo>
                <a:lnTo>
                  <a:pt x="0" y="197599"/>
                </a:lnTo>
              </a:path>
            </a:pathLst>
          </a:custGeom>
          <a:ln w="9525">
            <a:solidFill>
              <a:srgbClr val="5D646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7" name="TextBox 76">
            <a:extLst>
              <a:ext uri="{FF2B5EF4-FFF2-40B4-BE49-F238E27FC236}">
                <a16:creationId xmlns:a16="http://schemas.microsoft.com/office/drawing/2014/main" id="{93170DD5-1848-C210-7538-E917FF67E911}"/>
              </a:ext>
            </a:extLst>
          </p:cNvPr>
          <p:cNvSpPr txBox="1"/>
          <p:nvPr/>
        </p:nvSpPr>
        <p:spPr>
          <a:xfrm>
            <a:off x="11392062" y="5462502"/>
            <a:ext cx="731520" cy="192360"/>
          </a:xfrm>
          <a:prstGeom prst="rect">
            <a:avLst/>
          </a:prstGeom>
        </p:spPr>
        <p:txBody>
          <a:bodyPr vert="horz" wrap="square" lIns="0" tIns="15240" rIns="0" bIns="0" rtlCol="0">
            <a:spAutoFit/>
          </a:bodyPr>
          <a:lstStyle>
            <a:defPPr>
              <a:defRPr lang="en-US"/>
            </a:defPPr>
            <a:lvl1pPr marL="12700" marR="0" lvl="0" indent="0" defTabSz="914400" eaLnBrk="1" fontAlgn="auto" latinLnBrk="0" hangingPunct="1">
              <a:lnSpc>
                <a:spcPct val="100000"/>
              </a:lnSpc>
              <a:spcBef>
                <a:spcPts val="120"/>
              </a:spcBef>
              <a:spcAft>
                <a:spcPts val="0"/>
              </a:spcAft>
              <a:buClrTx/>
              <a:buSzTx/>
              <a:buFontTx/>
              <a:buNone/>
              <a:tabLst/>
              <a:defRPr kumimoji="0" sz="1150" b="0" i="0" u="none" strike="noStrike" kern="0" cap="none" spc="0" normalizeH="0" baseline="0">
                <a:ln>
                  <a:noFill/>
                </a:ln>
                <a:solidFill>
                  <a:srgbClr val="343D47"/>
                </a:solidFill>
                <a:effectLst/>
                <a:uLnTx/>
                <a:uFillTx/>
                <a:latin typeface="Arial"/>
                <a:cs typeface="Arial"/>
              </a:defRPr>
            </a:lvl1pPr>
          </a:lstStyle>
          <a:p>
            <a:r>
              <a:rPr lang="en-US"/>
              <a:t>Cash flow</a:t>
            </a:r>
          </a:p>
        </p:txBody>
      </p:sp>
      <p:sp>
        <p:nvSpPr>
          <p:cNvPr id="78" name="TextBox 77">
            <a:extLst>
              <a:ext uri="{FF2B5EF4-FFF2-40B4-BE49-F238E27FC236}">
                <a16:creationId xmlns:a16="http://schemas.microsoft.com/office/drawing/2014/main" id="{D40B37B8-901C-435D-F9ED-2752C4802535}"/>
              </a:ext>
            </a:extLst>
          </p:cNvPr>
          <p:cNvSpPr txBox="1"/>
          <p:nvPr/>
        </p:nvSpPr>
        <p:spPr>
          <a:xfrm>
            <a:off x="10498120" y="5462502"/>
            <a:ext cx="731520" cy="192360"/>
          </a:xfrm>
          <a:prstGeom prst="rect">
            <a:avLst/>
          </a:prstGeom>
        </p:spPr>
        <p:txBody>
          <a:bodyPr vert="horz" wrap="square" lIns="0" tIns="15240" rIns="0" bIns="0" rtlCol="0">
            <a:spAutoFit/>
          </a:bodyPr>
          <a:lstStyle>
            <a:defPPr>
              <a:defRPr lang="en-US"/>
            </a:defPPr>
            <a:lvl1pPr marL="12700" marR="0" lvl="0" indent="0" defTabSz="914400" eaLnBrk="1" fontAlgn="auto" latinLnBrk="0" hangingPunct="1">
              <a:lnSpc>
                <a:spcPct val="100000"/>
              </a:lnSpc>
              <a:spcBef>
                <a:spcPts val="120"/>
              </a:spcBef>
              <a:spcAft>
                <a:spcPts val="0"/>
              </a:spcAft>
              <a:buClrTx/>
              <a:buSzTx/>
              <a:buFontTx/>
              <a:buNone/>
              <a:tabLst/>
              <a:defRPr kumimoji="0" sz="1150" b="0" i="0" u="none" strike="noStrike" kern="0" cap="none" spc="0" normalizeH="0" baseline="0">
                <a:ln>
                  <a:noFill/>
                </a:ln>
                <a:solidFill>
                  <a:srgbClr val="343D47"/>
                </a:solidFill>
                <a:effectLst/>
                <a:uLnTx/>
                <a:uFillTx/>
                <a:latin typeface="Arial"/>
                <a:cs typeface="Arial"/>
              </a:defRPr>
            </a:lvl1pPr>
          </a:lstStyle>
          <a:p>
            <a:r>
              <a:rPr lang="en-US"/>
              <a:t>Insurance</a:t>
            </a:r>
          </a:p>
        </p:txBody>
      </p:sp>
      <p:sp>
        <p:nvSpPr>
          <p:cNvPr id="79" name="object 36">
            <a:extLst>
              <a:ext uri="{FF2B5EF4-FFF2-40B4-BE49-F238E27FC236}">
                <a16:creationId xmlns:a16="http://schemas.microsoft.com/office/drawing/2014/main" id="{69E782AA-2E8F-8132-C399-31821C3010B7}"/>
              </a:ext>
            </a:extLst>
          </p:cNvPr>
          <p:cNvSpPr txBox="1"/>
          <p:nvPr/>
        </p:nvSpPr>
        <p:spPr>
          <a:xfrm>
            <a:off x="9376994" y="5462502"/>
            <a:ext cx="457200" cy="192360"/>
          </a:xfrm>
          <a:prstGeom prst="rect">
            <a:avLst/>
          </a:prstGeom>
        </p:spPr>
        <p:txBody>
          <a:bodyPr vert="horz" wrap="square" lIns="0" tIns="15240" rIns="0" bIns="0" rtlCol="0">
            <a:spAutoFit/>
          </a:bodyPr>
          <a:lstStyle/>
          <a:p>
            <a:pPr marL="12700" marR="0" lvl="0" indent="0" defTabSz="914400" eaLnBrk="1" fontAlgn="auto" latinLnBrk="0" hangingPunct="1">
              <a:lnSpc>
                <a:spcPct val="100000"/>
              </a:lnSpc>
              <a:spcBef>
                <a:spcPts val="120"/>
              </a:spcBef>
              <a:spcAft>
                <a:spcPts val="0"/>
              </a:spcAft>
              <a:buClrTx/>
              <a:buSzTx/>
              <a:buFontTx/>
              <a:buNone/>
              <a:tabLst>
                <a:tab pos="1464310" algn="l"/>
              </a:tabLst>
              <a:defRPr/>
            </a:pPr>
            <a:r>
              <a:rPr kumimoji="0" sz="1725" b="0" i="0" u="none" strike="noStrike" kern="0" cap="none" spc="-15" normalizeH="0" baseline="2415" noProof="0">
                <a:ln>
                  <a:noFill/>
                </a:ln>
                <a:solidFill>
                  <a:srgbClr val="343D47"/>
                </a:solidFill>
                <a:effectLst/>
                <a:uLnTx/>
                <a:uFillTx/>
                <a:latin typeface="Arial"/>
                <a:cs typeface="Arial"/>
              </a:rPr>
              <a:t>Taxes</a:t>
            </a:r>
            <a:endParaRPr kumimoji="0" sz="1725" b="0" i="0" u="none" strike="noStrike" kern="0" cap="none" spc="0" normalizeH="0" baseline="2415" noProof="0">
              <a:ln>
                <a:noFill/>
              </a:ln>
              <a:solidFill>
                <a:sysClr val="windowText" lastClr="000000"/>
              </a:solidFill>
              <a:effectLst/>
              <a:uLnTx/>
              <a:uFillTx/>
              <a:latin typeface="Arial"/>
              <a:cs typeface="Arial"/>
            </a:endParaRPr>
          </a:p>
        </p:txBody>
      </p:sp>
      <p:sp>
        <p:nvSpPr>
          <p:cNvPr id="73" name="TextBox 72">
            <a:extLst>
              <a:ext uri="{FF2B5EF4-FFF2-40B4-BE49-F238E27FC236}">
                <a16:creationId xmlns:a16="http://schemas.microsoft.com/office/drawing/2014/main" id="{4E24ADB2-0798-E616-5A2B-0D504A5F5A11}"/>
              </a:ext>
            </a:extLst>
          </p:cNvPr>
          <p:cNvSpPr txBox="1"/>
          <p:nvPr/>
        </p:nvSpPr>
        <p:spPr>
          <a:xfrm>
            <a:off x="4062831" y="5229007"/>
            <a:ext cx="3054041" cy="384721"/>
          </a:xfrm>
          <a:prstGeom prst="rect">
            <a:avLst/>
          </a:prstGeom>
          <a:noFill/>
        </p:spPr>
        <p:txBody>
          <a:bodyPr wrap="none" rtlCol="0">
            <a:spAutoFit/>
          </a:bodyPr>
          <a:lstStyle/>
          <a:p>
            <a:pPr algn="ctr"/>
            <a:r>
              <a:rPr lang="en-US" sz="1900" b="1">
                <a:solidFill>
                  <a:schemeClr val="bg1"/>
                </a:solidFill>
              </a:rPr>
              <a:t>MANAGING THE MONEY</a:t>
            </a:r>
          </a:p>
        </p:txBody>
      </p:sp>
      <p:sp>
        <p:nvSpPr>
          <p:cNvPr id="87" name="Arrow: Right 86">
            <a:extLst>
              <a:ext uri="{FF2B5EF4-FFF2-40B4-BE49-F238E27FC236}">
                <a16:creationId xmlns:a16="http://schemas.microsoft.com/office/drawing/2014/main" id="{DD6B9A36-74B3-7977-0F3C-9903E51D325E}"/>
              </a:ext>
            </a:extLst>
          </p:cNvPr>
          <p:cNvSpPr/>
          <p:nvPr/>
        </p:nvSpPr>
        <p:spPr bwMode="auto">
          <a:xfrm rot="18077909">
            <a:off x="1090128" y="3414216"/>
            <a:ext cx="5585700" cy="725351"/>
          </a:xfrm>
          <a:prstGeom prst="rightArrow">
            <a:avLst>
              <a:gd name="adj1" fmla="val 50000"/>
              <a:gd name="adj2" fmla="val 53458"/>
            </a:avLst>
          </a:prstGeom>
          <a:gradFill>
            <a:gsLst>
              <a:gs pos="0">
                <a:schemeClr val="bg1">
                  <a:alpha val="0"/>
                </a:schemeClr>
              </a:gs>
              <a:gs pos="100000">
                <a:schemeClr val="bg1"/>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 name="TextBox 2">
            <a:extLst>
              <a:ext uri="{FF2B5EF4-FFF2-40B4-BE49-F238E27FC236}">
                <a16:creationId xmlns:a16="http://schemas.microsoft.com/office/drawing/2014/main" id="{F1D46411-2F1A-FECE-6102-61E472967AB6}"/>
              </a:ext>
            </a:extLst>
          </p:cNvPr>
          <p:cNvSpPr txBox="1"/>
          <p:nvPr/>
        </p:nvSpPr>
        <p:spPr>
          <a:xfrm>
            <a:off x="514798" y="1632857"/>
            <a:ext cx="2909099" cy="4564240"/>
          </a:xfrm>
          <a:prstGeom prst="rect">
            <a:avLst/>
          </a:prstGeom>
          <a:noFill/>
        </p:spPr>
        <p:txBody>
          <a:bodyPr wrap="square" lIns="182880" tIns="822960" rIns="182880">
            <a:noAutofit/>
          </a:bodyPr>
          <a:lstStyle/>
          <a:p>
            <a:pPr marL="12700" marR="9525" lvl="0" indent="0" algn="ctr" defTabSz="914400" rtl="0" eaLnBrk="1" fontAlgn="base" latinLnBrk="0" hangingPunct="1">
              <a:lnSpc>
                <a:spcPct val="110000"/>
              </a:lnSpc>
              <a:spcBef>
                <a:spcPts val="1800"/>
              </a:spcBef>
              <a:spcAft>
                <a:spcPct val="0"/>
              </a:spcAft>
              <a:buClrTx/>
              <a:buSzTx/>
              <a:buFontTx/>
              <a:buNone/>
              <a:tabLst/>
              <a:defRPr/>
            </a:pPr>
            <a:r>
              <a:rPr kumimoji="0" lang="en-US" sz="1600" b="1" i="0" u="none" strike="noStrike" kern="1200" cap="none" spc="0" normalizeH="0" baseline="0" noProof="0">
                <a:ln>
                  <a:noFill/>
                </a:ln>
                <a:solidFill>
                  <a:srgbClr val="368727"/>
                </a:solidFill>
                <a:effectLst/>
                <a:uLnTx/>
                <a:uFillTx/>
                <a:latin typeface="Arial" panose="020B0604020202020204" pitchFamily="34" charset="0"/>
                <a:ea typeface="ＭＳ Ｐゴシック"/>
                <a:cs typeface="Arial" panose="020B0604020202020204" pitchFamily="34" charset="0"/>
              </a:rPr>
              <a:t>Managing the money </a:t>
            </a:r>
            <a:br>
              <a:rPr kumimoji="0" lang="en-US" sz="1800" b="1" i="0" u="none" strike="noStrike" kern="1200" cap="none" spc="0" normalizeH="0" baseline="0" noProof="0">
                <a:ln>
                  <a:noFill/>
                </a:ln>
                <a:solidFill>
                  <a:srgbClr val="368727"/>
                </a:solidFill>
                <a:effectLst/>
                <a:uLnTx/>
                <a:uFillTx/>
                <a:latin typeface="Arial" panose="020B0604020202020204" pitchFamily="34" charset="0"/>
                <a:ea typeface="ＭＳ Ｐゴシック"/>
                <a:cs typeface="Arial" panose="020B0604020202020204" pitchFamily="34" charset="0"/>
              </a:rPr>
            </a:br>
            <a:r>
              <a:rPr kumimoji="0" lang="en-US" sz="1400" b="0" i="0" u="none" strike="noStrike" kern="1200" cap="none" spc="0" normalizeH="0" baseline="0" noProof="0">
                <a:ln>
                  <a:noFill/>
                </a:ln>
                <a:solidFill>
                  <a:srgbClr val="368727"/>
                </a:solidFill>
                <a:effectLst/>
                <a:uLnTx/>
                <a:uFillTx/>
                <a:latin typeface="Arial" panose="020B0604020202020204" pitchFamily="34" charset="0"/>
                <a:ea typeface="ＭＳ Ｐゴシック"/>
                <a:cs typeface="Arial" panose="020B0604020202020204" pitchFamily="34" charset="0"/>
              </a:rPr>
              <a:t>is the foundation of financial advice; it includes services from asset allocation to insurance to cash flow. </a:t>
            </a:r>
          </a:p>
          <a:p>
            <a:pPr marL="12700" marR="9525" lvl="0" indent="0" algn="ctr" defTabSz="914400" rtl="0" eaLnBrk="1" fontAlgn="base" latinLnBrk="0" hangingPunct="1">
              <a:lnSpc>
                <a:spcPct val="110000"/>
              </a:lnSpc>
              <a:spcBef>
                <a:spcPts val="1800"/>
              </a:spcBef>
              <a:spcAft>
                <a:spcPct val="0"/>
              </a:spcAft>
              <a:buClrTx/>
              <a:buSzTx/>
              <a:buFontTx/>
              <a:buNone/>
              <a:tabLst/>
              <a:defRPr/>
            </a:pPr>
            <a:r>
              <a:rPr kumimoji="0" lang="en-US" sz="1400" b="1" i="0" u="none" strike="noStrike" kern="1200" cap="none" spc="0" normalizeH="0" baseline="0" noProof="0">
                <a:ln>
                  <a:noFill/>
                </a:ln>
                <a:solidFill>
                  <a:srgbClr val="368727"/>
                </a:solidFill>
                <a:effectLst/>
                <a:uLnTx/>
                <a:uFillTx/>
                <a:latin typeface="Fidelity Sans" panose="020B0503030202020204" pitchFamily="34" charset="0"/>
                <a:ea typeface="ＭＳ Ｐゴシック"/>
              </a:rPr>
              <a:t>By </a:t>
            </a:r>
            <a:r>
              <a:rPr kumimoji="0" lang="en-US" sz="1400" b="1" i="0" u="none" strike="noStrike" kern="0" cap="none" spc="0" normalizeH="0" baseline="0" noProof="0">
                <a:ln>
                  <a:noFill/>
                </a:ln>
                <a:solidFill>
                  <a:srgbClr val="368727"/>
                </a:solidFill>
                <a:effectLst/>
                <a:uLnTx/>
                <a:uFillTx/>
                <a:latin typeface="Arial" panose="020B0604020202020204" pitchFamily="34" charset="0"/>
                <a:ea typeface="ＭＳ Ｐゴシック"/>
                <a:cs typeface="Arial" panose="020B0604020202020204" pitchFamily="34" charset="0"/>
              </a:rPr>
              <a:t>moving up the </a:t>
            </a:r>
            <a:br>
              <a:rPr kumimoji="0" lang="en-US" sz="1400" b="1" i="0" u="none" strike="noStrike" kern="0" cap="none" spc="0" normalizeH="0" baseline="0" noProof="0">
                <a:ln>
                  <a:noFill/>
                </a:ln>
                <a:solidFill>
                  <a:srgbClr val="368727"/>
                </a:solidFill>
                <a:effectLst/>
                <a:uLnTx/>
                <a:uFillTx/>
                <a:latin typeface="Arial" panose="020B0604020202020204" pitchFamily="34" charset="0"/>
                <a:ea typeface="ＭＳ Ｐゴシック"/>
                <a:cs typeface="Arial" panose="020B0604020202020204" pitchFamily="34" charset="0"/>
              </a:rPr>
            </a:br>
            <a:r>
              <a:rPr kumimoji="0" lang="en-US" sz="1400" b="1" i="0" u="none" strike="noStrike" kern="0" cap="none" spc="0" normalizeH="0" baseline="0" noProof="0">
                <a:ln>
                  <a:noFill/>
                </a:ln>
                <a:solidFill>
                  <a:srgbClr val="368727"/>
                </a:solidFill>
                <a:effectLst/>
                <a:uLnTx/>
                <a:uFillTx/>
                <a:latin typeface="Arial" panose="020B0604020202020204" pitchFamily="34" charset="0"/>
                <a:ea typeface="ＭＳ Ｐゴシック"/>
                <a:cs typeface="Arial" panose="020B0604020202020204" pitchFamily="34" charset="0"/>
              </a:rPr>
              <a:t>Advice Value Stack </a:t>
            </a:r>
            <a:r>
              <a:rPr kumimoji="0" lang="en-US" sz="1400" b="0" i="0" u="none" strike="noStrike" kern="0" cap="none" spc="0" normalizeH="0" baseline="0" noProof="0">
                <a:ln>
                  <a:noFill/>
                </a:ln>
                <a:solidFill>
                  <a:srgbClr val="368727"/>
                </a:solidFill>
                <a:effectLst/>
                <a:uLnTx/>
                <a:uFillTx/>
                <a:latin typeface="Arial" panose="020B0604020202020204" pitchFamily="34" charset="0"/>
                <a:ea typeface="ＭＳ Ｐゴシック"/>
                <a:cs typeface="Arial" panose="020B0604020202020204" pitchFamily="34" charset="0"/>
              </a:rPr>
              <a:t>advisors may be able to enhance their status as a trusted advisor while getting paid for the value they deliver</a:t>
            </a:r>
            <a:r>
              <a:rPr kumimoji="0" lang="en-US" sz="1600" b="0" i="0" u="none" strike="noStrike" kern="0" cap="none" spc="0" normalizeH="0" baseline="0" noProof="0">
                <a:ln>
                  <a:noFill/>
                </a:ln>
                <a:solidFill>
                  <a:srgbClr val="368727"/>
                </a:solidFill>
                <a:effectLst/>
                <a:uLnTx/>
                <a:uFillTx/>
                <a:latin typeface="Arial" panose="020B0604020202020204" pitchFamily="34" charset="0"/>
                <a:ea typeface="ＭＳ Ｐゴシック"/>
                <a:cs typeface="Arial" panose="020B0604020202020204" pitchFamily="34" charset="0"/>
              </a:rPr>
              <a:t>.</a:t>
            </a:r>
            <a:endParaRPr kumimoji="0" lang="en-US" sz="1600" b="1" i="0" u="none" strike="noStrike" kern="0" cap="none" spc="0" normalizeH="0" baseline="0" noProof="0">
              <a:ln>
                <a:noFill/>
              </a:ln>
              <a:solidFill>
                <a:srgbClr val="368727"/>
              </a:solidFill>
              <a:effectLst/>
              <a:uLnTx/>
              <a:uFillTx/>
              <a:latin typeface="Arial" panose="020B0604020202020204" pitchFamily="34" charset="0"/>
              <a:ea typeface="ＭＳ Ｐゴシック"/>
              <a:cs typeface="Arial" panose="020B0604020202020204" pitchFamily="34" charset="0"/>
            </a:endParaRPr>
          </a:p>
        </p:txBody>
      </p:sp>
      <p:sp>
        <p:nvSpPr>
          <p:cNvPr id="2" name="TextBox 1">
            <a:extLst>
              <a:ext uri="{FF2B5EF4-FFF2-40B4-BE49-F238E27FC236}">
                <a16:creationId xmlns:a16="http://schemas.microsoft.com/office/drawing/2014/main" id="{2EAC3115-9B9B-58A5-A5B4-A5E2064F8A20}"/>
              </a:ext>
            </a:extLst>
          </p:cNvPr>
          <p:cNvSpPr txBox="1"/>
          <p:nvPr/>
        </p:nvSpPr>
        <p:spPr>
          <a:xfrm>
            <a:off x="426873" y="6612756"/>
            <a:ext cx="6097554" cy="215444"/>
          </a:xfrm>
          <a:prstGeom prst="rect">
            <a:avLst/>
          </a:prstGeom>
          <a:noFill/>
        </p:spPr>
        <p:txBody>
          <a:bodyPr wrap="square">
            <a:spAutoFit/>
          </a:bodyPr>
          <a:lstStyle/>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rgbClr val="231F20"/>
                </a:solidFill>
                <a:effectLst/>
                <a:uLnTx/>
                <a:uFillTx/>
                <a:latin typeface="Arial" pitchFamily="34" charset="0"/>
                <a:ea typeface="ＭＳ Ｐゴシック"/>
                <a:cs typeface="Arial" panose="020B0604020202020204" pitchFamily="34" charset="0"/>
              </a:rPr>
              <a:t>913379.8.3</a:t>
            </a:r>
            <a:endParaRPr lang="en-US" sz="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703ECD24-65E8-8C60-30D7-227DA8DFFA95}"/>
              </a:ext>
            </a:extLst>
          </p:cNvPr>
          <p:cNvSpPr txBox="1"/>
          <p:nvPr/>
        </p:nvSpPr>
        <p:spPr>
          <a:xfrm>
            <a:off x="35052" y="2423712"/>
            <a:ext cx="12188952" cy="3930824"/>
          </a:xfrm>
          <a:prstGeom prst="rect">
            <a:avLst/>
          </a:prstGeom>
          <a:gradFill>
            <a:gsLst>
              <a:gs pos="22000">
                <a:schemeClr val="bg1">
                  <a:lumMod val="95000"/>
                </a:schemeClr>
              </a:gs>
              <a:gs pos="100000">
                <a:schemeClr val="bg1"/>
              </a:gs>
            </a:gsLst>
            <a:lin ang="5400000" scaled="0"/>
          </a:gradFill>
        </p:spPr>
        <p:txBody>
          <a:bodyPr vert="horz" wrap="square" lIns="457200" tIns="137160" rIns="8686800" bIns="1097280" rtlCol="0" anchor="ctr" anchorCtr="0">
            <a:noAutofit/>
          </a:bodyPr>
          <a:lstStyle/>
          <a:p>
            <a:pPr marL="12700" marR="9525" algn="ctr">
              <a:lnSpc>
                <a:spcPct val="110000"/>
              </a:lnSpc>
              <a:spcBef>
                <a:spcPts val="600"/>
              </a:spcBef>
            </a:pPr>
            <a:endParaRPr lang="en-US" sz="1400" b="0" i="0">
              <a:solidFill>
                <a:srgbClr val="368727"/>
              </a:solidFill>
              <a:effectLst/>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830776A-0579-FD63-1F2A-49861D9D8EA5}"/>
              </a:ext>
            </a:extLst>
          </p:cNvPr>
          <p:cNvSpPr/>
          <p:nvPr/>
        </p:nvSpPr>
        <p:spPr bwMode="auto">
          <a:xfrm>
            <a:off x="12700" y="1239987"/>
            <a:ext cx="12166600" cy="112649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800" b="1" kern="0">
                <a:solidFill>
                  <a:srgbClr val="368727"/>
                </a:solidFill>
                <a:latin typeface="Arial" charset="0"/>
                <a:ea typeface="ＭＳ Ｐゴシック" charset="-128"/>
              </a:rPr>
              <a:t>Our platform is built on specialized and proprietary portfolio construction methodologies,</a:t>
            </a:r>
          </a:p>
          <a:p>
            <a:pPr algn="ctr" eaLnBrk="0" fontAlgn="base" hangingPunct="0">
              <a:spcBef>
                <a:spcPct val="0"/>
              </a:spcBef>
              <a:spcAft>
                <a:spcPct val="0"/>
              </a:spcAft>
            </a:pPr>
            <a:r>
              <a:rPr lang="en-US" sz="1800" kern="0">
                <a:solidFill>
                  <a:srgbClr val="368727"/>
                </a:solidFill>
                <a:latin typeface="Arial" charset="0"/>
                <a:ea typeface="ＭＳ Ｐゴシック" charset="-128"/>
              </a:rPr>
              <a:t>combined with 75+ years of market leadership and expertise. Fidelity offers a suite of services </a:t>
            </a:r>
            <a:br>
              <a:rPr lang="en-US" sz="1800" kern="0">
                <a:solidFill>
                  <a:srgbClr val="368727"/>
                </a:solidFill>
                <a:latin typeface="Arial" charset="0"/>
                <a:ea typeface="ＭＳ Ｐゴシック" charset="-128"/>
              </a:rPr>
            </a:br>
            <a:r>
              <a:rPr lang="en-US" sz="1800" kern="0">
                <a:solidFill>
                  <a:srgbClr val="368727"/>
                </a:solidFill>
                <a:latin typeface="Arial" charset="0"/>
                <a:ea typeface="ＭＳ Ｐゴシック" charset="-128"/>
              </a:rPr>
              <a:t>and capabilities built around Fidelity’s comprehensive money management experience.</a:t>
            </a:r>
          </a:p>
        </p:txBody>
      </p:sp>
      <p:sp>
        <p:nvSpPr>
          <p:cNvPr id="9" name="Title 8">
            <a:extLst>
              <a:ext uri="{FF2B5EF4-FFF2-40B4-BE49-F238E27FC236}">
                <a16:creationId xmlns:a16="http://schemas.microsoft.com/office/drawing/2014/main" id="{4C31AC11-0810-F17D-BA29-CD03F7BECA13}"/>
              </a:ext>
            </a:extLst>
          </p:cNvPr>
          <p:cNvSpPr>
            <a:spLocks noGrp="1"/>
          </p:cNvSpPr>
          <p:nvPr>
            <p:ph type="title"/>
          </p:nvPr>
        </p:nvSpPr>
        <p:spPr>
          <a:xfrm>
            <a:off x="422820" y="228600"/>
            <a:ext cx="10918280" cy="838200"/>
          </a:xfrm>
        </p:spPr>
        <p:txBody>
          <a:bodyPr/>
          <a:lstStyle/>
          <a:p>
            <a:r>
              <a:rPr lang="en-US"/>
              <a:t>Fidelity is positioned to help advisors differentiate themselves</a:t>
            </a:r>
          </a:p>
        </p:txBody>
      </p:sp>
      <p:sp>
        <p:nvSpPr>
          <p:cNvPr id="2" name="Slide Number Placeholder 8">
            <a:extLst>
              <a:ext uri="{FF2B5EF4-FFF2-40B4-BE49-F238E27FC236}">
                <a16:creationId xmlns:a16="http://schemas.microsoft.com/office/drawing/2014/main" id="{2579CD8E-D681-508B-FC75-AE156466EDC1}"/>
              </a:ext>
            </a:extLst>
          </p:cNvPr>
          <p:cNvSpPr>
            <a:spLocks noGrp="1"/>
          </p:cNvSpPr>
          <p:nvPr>
            <p:ph type="sldNum" sz="quarter" idx="14"/>
          </p:nvPr>
        </p:nvSpPr>
        <p:spPr>
          <a:xfrm>
            <a:off x="0" y="6382513"/>
            <a:ext cx="437173" cy="268288"/>
          </a:xfrm>
        </p:spPr>
        <p:txBody>
          <a:bodyPr/>
          <a:lstStyle/>
          <a:p>
            <a:fld id="{E6474CC2-1230-4213-AD1A-4B2FEEABA7A1}" type="slidenum">
              <a:rPr lang="en-US" smtClean="0"/>
              <a:pPr/>
              <a:t>5</a:t>
            </a:fld>
            <a:endParaRPr lang="en-US"/>
          </a:p>
        </p:txBody>
      </p:sp>
      <p:sp>
        <p:nvSpPr>
          <p:cNvPr id="3" name="Footer Placeholder 3">
            <a:extLst>
              <a:ext uri="{FF2B5EF4-FFF2-40B4-BE49-F238E27FC236}">
                <a16:creationId xmlns:a16="http://schemas.microsoft.com/office/drawing/2014/main" id="{97352FE7-03EF-BC92-1E99-7184BA0428DC}"/>
              </a:ext>
            </a:extLst>
          </p:cNvPr>
          <p:cNvSpPr>
            <a:spLocks noGrp="1"/>
          </p:cNvSpPr>
          <p:nvPr>
            <p:ph type="ftr" sz="quarter" idx="15"/>
          </p:nvPr>
        </p:nvSpPr>
        <p:spPr>
          <a:xfrm>
            <a:off x="426722" y="6483292"/>
            <a:ext cx="5245100" cy="172485"/>
          </a:xfrm>
        </p:spPr>
        <p:txBody>
          <a:bodyPr/>
          <a:lstStyle/>
          <a:p>
            <a:pPr algn="l"/>
            <a:r>
              <a:rPr lang="en-US"/>
              <a:t>For investment professionals use only.</a:t>
            </a:r>
          </a:p>
        </p:txBody>
      </p:sp>
      <p:grpSp>
        <p:nvGrpSpPr>
          <p:cNvPr id="13" name="Group 12">
            <a:extLst>
              <a:ext uri="{FF2B5EF4-FFF2-40B4-BE49-F238E27FC236}">
                <a16:creationId xmlns:a16="http://schemas.microsoft.com/office/drawing/2014/main" id="{24C2CACD-19E4-E431-5161-FAEFFD3EA4B0}"/>
              </a:ext>
            </a:extLst>
          </p:cNvPr>
          <p:cNvGrpSpPr/>
          <p:nvPr/>
        </p:nvGrpSpPr>
        <p:grpSpPr>
          <a:xfrm>
            <a:off x="1107408" y="3005299"/>
            <a:ext cx="10439831" cy="1737360"/>
            <a:chOff x="1790834" y="3158561"/>
            <a:chExt cx="9012348" cy="1737360"/>
          </a:xfrm>
        </p:grpSpPr>
        <p:sp>
          <p:nvSpPr>
            <p:cNvPr id="10" name="Rectangle 9">
              <a:extLst>
                <a:ext uri="{FF2B5EF4-FFF2-40B4-BE49-F238E27FC236}">
                  <a16:creationId xmlns:a16="http://schemas.microsoft.com/office/drawing/2014/main" id="{2AC6D1EC-C869-71C4-373A-680439DE9B43}"/>
                </a:ext>
              </a:extLst>
            </p:cNvPr>
            <p:cNvSpPr/>
            <p:nvPr/>
          </p:nvSpPr>
          <p:spPr bwMode="auto">
            <a:xfrm>
              <a:off x="4836672" y="3158561"/>
              <a:ext cx="2920670" cy="1737360"/>
            </a:xfrm>
            <a:prstGeom prst="rect">
              <a:avLst/>
            </a:prstGeom>
            <a:solidFill>
              <a:schemeClr val="bg1"/>
            </a:solidFill>
            <a:ln w="28575" cap="flat" cmpd="sng" algn="ctr">
              <a:solidFill>
                <a:srgbClr val="009681"/>
              </a:solidFill>
              <a:prstDash val="solid"/>
              <a:round/>
              <a:headEnd type="none" w="med" len="med"/>
              <a:tailEnd type="none" w="med" len="med"/>
            </a:ln>
            <a:effectLst/>
          </p:spPr>
          <p:txBody>
            <a:bodyPr vert="horz" wrap="square" lIns="365760" tIns="182880" rIns="365760" bIns="45720" numCol="1" rtlCol="0" anchor="t" anchorCtr="0" compatLnSpc="1">
              <a:prstTxWarp prst="textNoShape">
                <a:avLst/>
              </a:prstTxWarp>
            </a:bodyPr>
            <a:lstStyle/>
            <a:p>
              <a:pPr algn="ctr" eaLnBrk="0" fontAlgn="base" hangingPunct="0">
                <a:spcBef>
                  <a:spcPts val="600"/>
                </a:spcBef>
                <a:spcAft>
                  <a:spcPct val="0"/>
                </a:spcAft>
              </a:pPr>
              <a:r>
                <a:rPr lang="en-US" sz="1600" b="1" kern="0">
                  <a:solidFill>
                    <a:srgbClr val="009681"/>
                  </a:solidFill>
                  <a:latin typeface="Arial" charset="0"/>
                  <a:ea typeface="ＭＳ Ｐゴシック" charset="-128"/>
                </a:rPr>
                <a:t>Our Process</a:t>
              </a:r>
            </a:p>
            <a:p>
              <a:pPr algn="ctr" eaLnBrk="0" fontAlgn="base" hangingPunct="0">
                <a:spcBef>
                  <a:spcPts val="600"/>
                </a:spcBef>
                <a:spcAft>
                  <a:spcPct val="0"/>
                </a:spcAft>
              </a:pPr>
              <a:r>
                <a:rPr lang="en-US" sz="1100" kern="0">
                  <a:solidFill>
                    <a:srgbClr val="333F48"/>
                  </a:solidFill>
                  <a:latin typeface="Arial" charset="0"/>
                  <a:ea typeface="ＭＳ Ｐゴシック" charset="-128"/>
                </a:rPr>
                <a:t>Our process is reflected in our forward-looking analysis and open architecture, and our framework incorporates multiple asset classes, managers and time horizons</a:t>
              </a:r>
            </a:p>
            <a:p>
              <a:pPr algn="ctr" eaLnBrk="0" fontAlgn="base" hangingPunct="0">
                <a:spcBef>
                  <a:spcPts val="600"/>
                </a:spcBef>
                <a:spcAft>
                  <a:spcPct val="0"/>
                </a:spcAft>
              </a:pPr>
              <a:endParaRPr lang="en-US" sz="1200" kern="0">
                <a:solidFill>
                  <a:schemeClr val="bg1"/>
                </a:solidFill>
                <a:latin typeface="Arial" charset="0"/>
                <a:ea typeface="ＭＳ Ｐゴシック" charset="-128"/>
              </a:endParaRPr>
            </a:p>
          </p:txBody>
        </p:sp>
        <p:sp>
          <p:nvSpPr>
            <p:cNvPr id="11" name="Rectangle 10">
              <a:extLst>
                <a:ext uri="{FF2B5EF4-FFF2-40B4-BE49-F238E27FC236}">
                  <a16:creationId xmlns:a16="http://schemas.microsoft.com/office/drawing/2014/main" id="{55A18EA4-3DAC-CBD6-F6E7-7F87D19DD736}"/>
                </a:ext>
              </a:extLst>
            </p:cNvPr>
            <p:cNvSpPr/>
            <p:nvPr/>
          </p:nvSpPr>
          <p:spPr bwMode="auto">
            <a:xfrm>
              <a:off x="1790834" y="3158561"/>
              <a:ext cx="2920670" cy="1737360"/>
            </a:xfrm>
            <a:prstGeom prst="rect">
              <a:avLst/>
            </a:prstGeom>
            <a:solidFill>
              <a:schemeClr val="bg1"/>
            </a:solidFill>
            <a:ln w="28575" cap="flat" cmpd="sng" algn="ctr">
              <a:solidFill>
                <a:srgbClr val="298FC2"/>
              </a:solidFill>
              <a:prstDash val="solid"/>
              <a:round/>
              <a:headEnd type="none" w="med" len="med"/>
              <a:tailEnd type="none" w="med" len="med"/>
            </a:ln>
            <a:effectLst/>
          </p:spPr>
          <p:txBody>
            <a:bodyPr vert="horz" wrap="square" lIns="365760" tIns="182880" rIns="365760" bIns="45720" numCol="1" rtlCol="0" anchor="t" anchorCtr="0" compatLnSpc="1">
              <a:prstTxWarp prst="textNoShape">
                <a:avLst/>
              </a:prstTxWarp>
            </a:bodyPr>
            <a:lstStyle/>
            <a:p>
              <a:pPr algn="ctr" eaLnBrk="0" fontAlgn="base" hangingPunct="0">
                <a:spcBef>
                  <a:spcPts val="600"/>
                </a:spcBef>
                <a:spcAft>
                  <a:spcPct val="0"/>
                </a:spcAft>
              </a:pPr>
              <a:r>
                <a:rPr lang="en-US" sz="1600" b="1" kern="0">
                  <a:solidFill>
                    <a:srgbClr val="298FC2"/>
                  </a:solidFill>
                  <a:latin typeface="Arial"/>
                  <a:ea typeface="ＭＳ Ｐゴシック"/>
                  <a:cs typeface="Arial"/>
                </a:rPr>
                <a:t>Our People </a:t>
              </a:r>
              <a:endParaRPr lang="en-US" sz="1600" kern="0">
                <a:solidFill>
                  <a:srgbClr val="298FC2"/>
                </a:solidFill>
                <a:latin typeface="Arial" charset="0"/>
                <a:ea typeface="ＭＳ Ｐゴシック" charset="-128"/>
              </a:endParaRPr>
            </a:p>
            <a:p>
              <a:pPr algn="ctr" eaLnBrk="0" fontAlgn="base" hangingPunct="0">
                <a:spcBef>
                  <a:spcPts val="600"/>
                </a:spcBef>
                <a:spcAft>
                  <a:spcPct val="0"/>
                </a:spcAft>
              </a:pPr>
              <a:r>
                <a:rPr lang="en-US" sz="1100" kern="0">
                  <a:solidFill>
                    <a:srgbClr val="333F48"/>
                  </a:solidFill>
                  <a:latin typeface="Arial"/>
                  <a:ea typeface="ＭＳ Ｐゴシック"/>
                  <a:cs typeface="Arial"/>
                </a:rPr>
                <a:t>Our team of portfolio construction strategists, asset class specialists, and our investment thought leadership offers institutional asset management expertise to advisors, bringing our differentiated approach to their practice</a:t>
              </a:r>
              <a:endParaRPr lang="en-US" sz="1100" b="1" kern="0">
                <a:solidFill>
                  <a:srgbClr val="333F48"/>
                </a:solidFill>
                <a:latin typeface="Arial"/>
                <a:ea typeface="ＭＳ Ｐゴシック"/>
                <a:cs typeface="Arial"/>
              </a:endParaRPr>
            </a:p>
            <a:p>
              <a:pPr eaLnBrk="0" fontAlgn="base" hangingPunct="0">
                <a:spcBef>
                  <a:spcPts val="600"/>
                </a:spcBef>
                <a:spcAft>
                  <a:spcPct val="0"/>
                </a:spcAft>
              </a:pPr>
              <a:endParaRPr lang="en-US" sz="1100" b="1" kern="0">
                <a:solidFill>
                  <a:srgbClr val="333F48"/>
                </a:solidFill>
                <a:latin typeface="Arial" charset="0"/>
                <a:ea typeface="ＭＳ Ｐゴシック" charset="-128"/>
              </a:endParaRPr>
            </a:p>
            <a:p>
              <a:pPr eaLnBrk="0" fontAlgn="base" hangingPunct="0">
                <a:spcBef>
                  <a:spcPts val="600"/>
                </a:spcBef>
                <a:spcAft>
                  <a:spcPct val="0"/>
                </a:spcAft>
              </a:pPr>
              <a:endParaRPr lang="en-US" sz="1100" b="1" kern="0">
                <a:solidFill>
                  <a:srgbClr val="333F48"/>
                </a:solidFill>
                <a:latin typeface="Arial" charset="0"/>
                <a:ea typeface="ＭＳ Ｐゴシック" charset="-128"/>
              </a:endParaRPr>
            </a:p>
            <a:p>
              <a:pPr eaLnBrk="0" fontAlgn="base" hangingPunct="0">
                <a:spcBef>
                  <a:spcPts val="600"/>
                </a:spcBef>
                <a:spcAft>
                  <a:spcPct val="0"/>
                </a:spcAft>
              </a:pPr>
              <a:endParaRPr lang="en-US" sz="1100" b="1" kern="0">
                <a:solidFill>
                  <a:srgbClr val="333F48"/>
                </a:solidFill>
                <a:latin typeface="Arial" charset="0"/>
                <a:ea typeface="ＭＳ Ｐゴシック" charset="-128"/>
              </a:endParaRPr>
            </a:p>
            <a:p>
              <a:pPr eaLnBrk="0" fontAlgn="base" hangingPunct="0">
                <a:spcBef>
                  <a:spcPts val="600"/>
                </a:spcBef>
                <a:spcAft>
                  <a:spcPct val="0"/>
                </a:spcAft>
              </a:pPr>
              <a:endParaRPr lang="en-US" sz="1100" b="1" kern="0">
                <a:solidFill>
                  <a:srgbClr val="333F48"/>
                </a:solidFill>
                <a:latin typeface="Arial" charset="0"/>
                <a:ea typeface="ＭＳ Ｐゴシック" charset="-128"/>
              </a:endParaRPr>
            </a:p>
            <a:p>
              <a:pPr eaLnBrk="0" fontAlgn="base" hangingPunct="0">
                <a:spcBef>
                  <a:spcPts val="600"/>
                </a:spcBef>
                <a:spcAft>
                  <a:spcPct val="0"/>
                </a:spcAft>
              </a:pPr>
              <a:endParaRPr lang="en-US" sz="1200" b="1" kern="0">
                <a:solidFill>
                  <a:srgbClr val="009681"/>
                </a:solidFill>
                <a:latin typeface="Arial" charset="0"/>
                <a:ea typeface="ＭＳ Ｐゴシック" charset="-128"/>
              </a:endParaRPr>
            </a:p>
          </p:txBody>
        </p:sp>
        <p:sp>
          <p:nvSpPr>
            <p:cNvPr id="14" name="Rectangle 13">
              <a:extLst>
                <a:ext uri="{FF2B5EF4-FFF2-40B4-BE49-F238E27FC236}">
                  <a16:creationId xmlns:a16="http://schemas.microsoft.com/office/drawing/2014/main" id="{91737769-C238-4429-3DF8-633C90F1BDB9}"/>
                </a:ext>
              </a:extLst>
            </p:cNvPr>
            <p:cNvSpPr/>
            <p:nvPr/>
          </p:nvSpPr>
          <p:spPr bwMode="auto">
            <a:xfrm>
              <a:off x="7882512" y="3158561"/>
              <a:ext cx="2920670" cy="1737360"/>
            </a:xfrm>
            <a:prstGeom prst="rect">
              <a:avLst/>
            </a:prstGeom>
            <a:solidFill>
              <a:schemeClr val="bg1"/>
            </a:solidFill>
            <a:ln w="28575" cap="flat" cmpd="sng" algn="ctr">
              <a:solidFill>
                <a:srgbClr val="368727"/>
              </a:solidFill>
              <a:prstDash val="solid"/>
              <a:round/>
              <a:headEnd type="none" w="med" len="med"/>
              <a:tailEnd type="none" w="med" len="med"/>
            </a:ln>
            <a:effectLst/>
          </p:spPr>
          <p:txBody>
            <a:bodyPr vert="horz" wrap="square" lIns="365760" tIns="182880" rIns="365760" bIns="45720" numCol="1" rtlCol="0" anchor="t" anchorCtr="0" compatLnSpc="1">
              <a:prstTxWarp prst="textNoShape">
                <a:avLst/>
              </a:prstTxWarp>
            </a:bodyPr>
            <a:lstStyle/>
            <a:p>
              <a:pPr algn="ctr" eaLnBrk="0" fontAlgn="base" hangingPunct="0">
                <a:spcBef>
                  <a:spcPts val="600"/>
                </a:spcBef>
                <a:spcAft>
                  <a:spcPct val="0"/>
                </a:spcAft>
              </a:pPr>
              <a:r>
                <a:rPr lang="en-US" sz="1600" b="1" kern="0">
                  <a:solidFill>
                    <a:srgbClr val="368727"/>
                  </a:solidFill>
                  <a:latin typeface="Arial"/>
                  <a:ea typeface="ＭＳ Ｐゴシック"/>
                  <a:cs typeface="Arial"/>
                </a:rPr>
                <a:t>Our Product </a:t>
              </a:r>
              <a:endParaRPr lang="en-US" sz="1600" kern="0">
                <a:solidFill>
                  <a:srgbClr val="368727"/>
                </a:solidFill>
                <a:latin typeface="Arial" charset="0"/>
                <a:ea typeface="ＭＳ Ｐゴシック" charset="-128"/>
              </a:endParaRPr>
            </a:p>
            <a:p>
              <a:pPr algn="ctr" eaLnBrk="0" fontAlgn="base" hangingPunct="0">
                <a:spcBef>
                  <a:spcPts val="600"/>
                </a:spcBef>
                <a:spcAft>
                  <a:spcPct val="0"/>
                </a:spcAft>
              </a:pPr>
              <a:r>
                <a:rPr lang="en-US" sz="1100">
                  <a:solidFill>
                    <a:schemeClr val="tx1">
                      <a:lumMod val="75000"/>
                      <a:lumOff val="25000"/>
                    </a:schemeClr>
                  </a:solidFill>
                  <a:effectLst/>
                  <a:ea typeface="Calibri"/>
                </a:rPr>
                <a:t>A suite of timely insights, tools, and established and emerging investment solutions and </a:t>
              </a:r>
              <a:r>
                <a:rPr lang="en-US" sz="1100">
                  <a:solidFill>
                    <a:schemeClr val="tx1">
                      <a:lumMod val="75000"/>
                      <a:lumOff val="25000"/>
                    </a:schemeClr>
                  </a:solidFill>
                  <a:ea typeface="Calibri"/>
                </a:rPr>
                <a:t>products t</a:t>
              </a:r>
              <a:r>
                <a:rPr lang="en-US" sz="1100">
                  <a:solidFill>
                    <a:schemeClr val="tx1">
                      <a:lumMod val="75000"/>
                      <a:lumOff val="25000"/>
                    </a:schemeClr>
                  </a:solidFill>
                  <a:effectLst/>
                  <a:ea typeface="Calibri"/>
                </a:rPr>
                <a:t>hat can be tailored for advisors’ portfolio challenges</a:t>
              </a:r>
              <a:endParaRPr lang="en-US" sz="1100" kern="0">
                <a:solidFill>
                  <a:schemeClr val="tx1">
                    <a:lumMod val="75000"/>
                    <a:lumOff val="25000"/>
                  </a:schemeClr>
                </a:solidFill>
                <a:ea typeface="Calibri"/>
              </a:endParaRPr>
            </a:p>
            <a:p>
              <a:pPr algn="ctr" eaLnBrk="0" fontAlgn="base" hangingPunct="0">
                <a:spcBef>
                  <a:spcPts val="600"/>
                </a:spcBef>
                <a:spcAft>
                  <a:spcPct val="0"/>
                </a:spcAft>
              </a:pPr>
              <a:endParaRPr lang="en-US" sz="1200" kern="0">
                <a:solidFill>
                  <a:schemeClr val="tx1">
                    <a:lumMod val="75000"/>
                    <a:lumOff val="25000"/>
                  </a:schemeClr>
                </a:solidFill>
                <a:latin typeface="Arial" charset="0"/>
                <a:ea typeface="ＭＳ Ｐゴシック" charset="-128"/>
              </a:endParaRPr>
            </a:p>
            <a:p>
              <a:pPr eaLnBrk="0" fontAlgn="base" hangingPunct="0">
                <a:spcBef>
                  <a:spcPts val="600"/>
                </a:spcBef>
                <a:spcAft>
                  <a:spcPct val="0"/>
                </a:spcAft>
              </a:pPr>
              <a:endParaRPr lang="en-US" sz="1200" kern="0">
                <a:solidFill>
                  <a:srgbClr val="000000"/>
                </a:solidFill>
                <a:latin typeface="Arial" charset="0"/>
                <a:ea typeface="ＭＳ Ｐゴシック" charset="-128"/>
                <a:cs typeface="Arial"/>
              </a:endParaRPr>
            </a:p>
          </p:txBody>
        </p:sp>
      </p:grpSp>
      <p:sp>
        <p:nvSpPr>
          <p:cNvPr id="4" name="TextBox 3">
            <a:extLst>
              <a:ext uri="{FF2B5EF4-FFF2-40B4-BE49-F238E27FC236}">
                <a16:creationId xmlns:a16="http://schemas.microsoft.com/office/drawing/2014/main" id="{027EA04E-9200-0EE4-D8E6-7B291D3DC313}"/>
              </a:ext>
            </a:extLst>
          </p:cNvPr>
          <p:cNvSpPr txBox="1"/>
          <p:nvPr/>
        </p:nvSpPr>
        <p:spPr>
          <a:xfrm>
            <a:off x="426873" y="6612756"/>
            <a:ext cx="6097554" cy="215444"/>
          </a:xfrm>
          <a:prstGeom prst="rect">
            <a:avLst/>
          </a:prstGeom>
          <a:noFill/>
        </p:spPr>
        <p:txBody>
          <a:bodyPr wrap="square">
            <a:spAutoFit/>
          </a:bodyPr>
          <a:lstStyle/>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rgbClr val="231F20"/>
                </a:solidFill>
                <a:effectLst/>
                <a:uLnTx/>
                <a:uFillTx/>
                <a:latin typeface="Arial" pitchFamily="34" charset="0"/>
                <a:ea typeface="ＭＳ Ｐゴシック"/>
                <a:cs typeface="Arial" panose="020B0604020202020204" pitchFamily="34" charset="0"/>
              </a:rPr>
              <a:t>913379.8.3</a:t>
            </a:r>
            <a:endParaRPr lang="en-US" sz="800" dirty="0"/>
          </a:p>
        </p:txBody>
      </p:sp>
    </p:spTree>
    <p:extLst>
      <p:ext uri="{BB962C8B-B14F-4D97-AF65-F5344CB8AC3E}">
        <p14:creationId xmlns:p14="http://schemas.microsoft.com/office/powerpoint/2010/main" val="3827827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2041762-8D32-E42F-31CA-878ABC9C6264}"/>
              </a:ext>
            </a:extLst>
          </p:cNvPr>
          <p:cNvSpPr>
            <a:spLocks noGrp="1"/>
          </p:cNvSpPr>
          <p:nvPr>
            <p:ph type="title"/>
          </p:nvPr>
        </p:nvSpPr>
        <p:spPr>
          <a:xfrm>
            <a:off x="422820" y="228600"/>
            <a:ext cx="10918280" cy="838200"/>
          </a:xfrm>
        </p:spPr>
        <p:txBody>
          <a:bodyPr/>
          <a:lstStyle/>
          <a:p>
            <a:r>
              <a:rPr lang="en-US"/>
              <a:t>Our people, our expertise </a:t>
            </a:r>
            <a:br>
              <a:rPr lang="en-US"/>
            </a:br>
            <a:endParaRPr lang="en-US"/>
          </a:p>
        </p:txBody>
      </p:sp>
      <p:sp>
        <p:nvSpPr>
          <p:cNvPr id="6" name="Slide Number Placeholder 8">
            <a:extLst>
              <a:ext uri="{FF2B5EF4-FFF2-40B4-BE49-F238E27FC236}">
                <a16:creationId xmlns:a16="http://schemas.microsoft.com/office/drawing/2014/main" id="{4C8CC9BD-4DA6-FCDC-A2A9-4F0A46342DC6}"/>
              </a:ext>
            </a:extLst>
          </p:cNvPr>
          <p:cNvSpPr>
            <a:spLocks noGrp="1"/>
          </p:cNvSpPr>
          <p:nvPr>
            <p:ph type="sldNum" sz="quarter" idx="14"/>
          </p:nvPr>
        </p:nvSpPr>
        <p:spPr>
          <a:xfrm>
            <a:off x="0" y="6382513"/>
            <a:ext cx="437173" cy="268288"/>
          </a:xfrm>
        </p:spPr>
        <p:txBody>
          <a:bodyPr/>
          <a:lstStyle/>
          <a:p>
            <a:fld id="{E6474CC2-1230-4213-AD1A-4B2FEEABA7A1}" type="slidenum">
              <a:rPr lang="en-US" smtClean="0"/>
              <a:pPr/>
              <a:t>6</a:t>
            </a:fld>
            <a:endParaRPr lang="en-US"/>
          </a:p>
        </p:txBody>
      </p:sp>
      <p:sp>
        <p:nvSpPr>
          <p:cNvPr id="7" name="Footer Placeholder 3">
            <a:extLst>
              <a:ext uri="{FF2B5EF4-FFF2-40B4-BE49-F238E27FC236}">
                <a16:creationId xmlns:a16="http://schemas.microsoft.com/office/drawing/2014/main" id="{9B17D0EC-BF1A-6587-C8F1-6D2A8A312542}"/>
              </a:ext>
            </a:extLst>
          </p:cNvPr>
          <p:cNvSpPr>
            <a:spLocks noGrp="1"/>
          </p:cNvSpPr>
          <p:nvPr>
            <p:ph type="ftr" sz="quarter" idx="15"/>
          </p:nvPr>
        </p:nvSpPr>
        <p:spPr>
          <a:xfrm>
            <a:off x="426722" y="6483292"/>
            <a:ext cx="5245100" cy="172485"/>
          </a:xfrm>
        </p:spPr>
        <p:txBody>
          <a:bodyPr/>
          <a:lstStyle/>
          <a:p>
            <a:pPr algn="l"/>
            <a:r>
              <a:rPr lang="en-US" sz="800"/>
              <a:t>*as of April 2024</a:t>
            </a:r>
          </a:p>
          <a:p>
            <a:pPr algn="l"/>
            <a:r>
              <a:rPr lang="en-US" sz="800"/>
              <a:t>**as of March 2024</a:t>
            </a:r>
          </a:p>
          <a:p>
            <a:pPr algn="l"/>
            <a:r>
              <a:rPr lang="en-US"/>
              <a:t>For investment professionals use only.</a:t>
            </a:r>
          </a:p>
        </p:txBody>
      </p:sp>
      <p:sp>
        <p:nvSpPr>
          <p:cNvPr id="2" name="Rectangle 1">
            <a:extLst>
              <a:ext uri="{FF2B5EF4-FFF2-40B4-BE49-F238E27FC236}">
                <a16:creationId xmlns:a16="http://schemas.microsoft.com/office/drawing/2014/main" id="{A2393619-9DF2-C755-5C3C-4443CB8F1B7A}"/>
              </a:ext>
            </a:extLst>
          </p:cNvPr>
          <p:cNvSpPr/>
          <p:nvPr/>
        </p:nvSpPr>
        <p:spPr bwMode="auto">
          <a:xfrm>
            <a:off x="11525402" y="531460"/>
            <a:ext cx="509966" cy="324744"/>
          </a:xfrm>
          <a:prstGeom prst="rect">
            <a:avLst/>
          </a:prstGeom>
          <a:no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10" name="Rectangle 9">
            <a:extLst>
              <a:ext uri="{FF2B5EF4-FFF2-40B4-BE49-F238E27FC236}">
                <a16:creationId xmlns:a16="http://schemas.microsoft.com/office/drawing/2014/main" id="{938BE8CD-F1AE-7BA9-1375-091749180484}"/>
              </a:ext>
            </a:extLst>
          </p:cNvPr>
          <p:cNvSpPr/>
          <p:nvPr/>
        </p:nvSpPr>
        <p:spPr bwMode="auto">
          <a:xfrm>
            <a:off x="0" y="2433958"/>
            <a:ext cx="12192000" cy="1757421"/>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363" rtl="0" eaLnBrk="0"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Arial" charset="0"/>
              <a:ea typeface="ＭＳ Ｐゴシック" charset="-128"/>
              <a:cs typeface="+mn-cs"/>
            </a:endParaRPr>
          </a:p>
        </p:txBody>
      </p:sp>
      <p:pic>
        <p:nvPicPr>
          <p:cNvPr id="1028" name="Picture 4">
            <a:extLst>
              <a:ext uri="{FF2B5EF4-FFF2-40B4-BE49-F238E27FC236}">
                <a16:creationId xmlns:a16="http://schemas.microsoft.com/office/drawing/2014/main" id="{BB7754EE-9B07-9745-6CB2-6B3876AECE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4028" y="2820222"/>
            <a:ext cx="903872" cy="90387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CD6ED8B-F162-7CB7-E940-2150D2A4ED86}"/>
              </a:ext>
            </a:extLst>
          </p:cNvPr>
          <p:cNvSpPr txBox="1"/>
          <p:nvPr/>
        </p:nvSpPr>
        <p:spPr>
          <a:xfrm>
            <a:off x="8550046" y="2767440"/>
            <a:ext cx="3657600" cy="1046440"/>
          </a:xfrm>
          <a:prstGeom prst="rect">
            <a:avLst/>
          </a:prstGeom>
          <a:noFill/>
        </p:spPr>
        <p:txBody>
          <a:bodyPr wrap="square" rtlCol="0">
            <a:spAutoFit/>
          </a:bodyPr>
          <a:lstStyle/>
          <a:p>
            <a:r>
              <a:rPr lang="en-US" sz="1400" b="1"/>
              <a:t>Taylor Hankins</a:t>
            </a:r>
          </a:p>
          <a:p>
            <a:r>
              <a:rPr lang="en-US" sz="1200" i="1"/>
              <a:t>Portfolio Construction Guidance, </a:t>
            </a:r>
          </a:p>
          <a:p>
            <a:r>
              <a:rPr lang="en-US" sz="1200" i="1"/>
              <a:t>Portfolio Strategist </a:t>
            </a:r>
          </a:p>
          <a:p>
            <a:r>
              <a:rPr kumimoji="0" lang="en-US" sz="1200" b="1" i="0" u="none" strike="noStrike" kern="0" cap="none" spc="0" normalizeH="0" baseline="0" noProof="0">
                <a:ln>
                  <a:noFill/>
                </a:ln>
                <a:solidFill>
                  <a:srgbClr val="000000"/>
                </a:solidFill>
                <a:effectLst/>
                <a:uLnTx/>
                <a:uFillTx/>
                <a:latin typeface="Arial"/>
                <a:ea typeface="+mn-ea"/>
                <a:cs typeface="Arial" panose="020B0604020202020204" pitchFamily="34" charset="0"/>
              </a:rPr>
              <a:t>9 Portfolio Strategists </a:t>
            </a:r>
            <a:r>
              <a:rPr kumimoji="0" lang="en-US" sz="1200" b="0" i="0" u="none" strike="noStrike" kern="0" cap="none" spc="0" normalizeH="0" baseline="0" noProof="0">
                <a:ln>
                  <a:noFill/>
                </a:ln>
                <a:solidFill>
                  <a:srgbClr val="000000"/>
                </a:solidFill>
                <a:effectLst/>
                <a:uLnTx/>
                <a:uFillTx/>
                <a:latin typeface="Arial"/>
                <a:ea typeface="+mn-ea"/>
                <a:cs typeface="Arial" panose="020B0604020202020204" pitchFamily="34" charset="0"/>
              </a:rPr>
              <a:t>with </a:t>
            </a:r>
            <a:r>
              <a:rPr lang="en-US" sz="1200" kern="0">
                <a:solidFill>
                  <a:srgbClr val="000000"/>
                </a:solidFill>
                <a:latin typeface="Arial"/>
                <a:cs typeface="Arial" panose="020B0604020202020204" pitchFamily="34" charset="0"/>
              </a:rPr>
              <a:t>11+ average years</a:t>
            </a:r>
            <a:r>
              <a:rPr kumimoji="0" lang="en-US" sz="1200" b="0" i="0" u="none" strike="noStrike" kern="0" cap="none" spc="0" normalizeH="0" baseline="0" noProof="0">
                <a:ln>
                  <a:noFill/>
                </a:ln>
                <a:solidFill>
                  <a:srgbClr val="000000"/>
                </a:solidFill>
                <a:effectLst/>
                <a:uLnTx/>
                <a:uFillTx/>
                <a:latin typeface="Arial"/>
                <a:ea typeface="+mn-ea"/>
                <a:cs typeface="Arial" panose="020B0604020202020204" pitchFamily="34" charset="0"/>
              </a:rPr>
              <a:t> experience*</a:t>
            </a:r>
          </a:p>
        </p:txBody>
      </p:sp>
      <p:sp>
        <p:nvSpPr>
          <p:cNvPr id="13" name="Rectangle 12">
            <a:extLst>
              <a:ext uri="{FF2B5EF4-FFF2-40B4-BE49-F238E27FC236}">
                <a16:creationId xmlns:a16="http://schemas.microsoft.com/office/drawing/2014/main" id="{17C67A1C-9228-2D6C-E6CB-A91A1BDDEBEF}"/>
              </a:ext>
            </a:extLst>
          </p:cNvPr>
          <p:cNvSpPr/>
          <p:nvPr/>
        </p:nvSpPr>
        <p:spPr bwMode="auto">
          <a:xfrm>
            <a:off x="0" y="4266400"/>
            <a:ext cx="12192000" cy="1757421"/>
          </a:xfrm>
          <a:prstGeom prst="rect">
            <a:avLst/>
          </a:prstGeom>
          <a:solidFill>
            <a:srgbClr val="8DD1EB">
              <a:alpha val="41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363" rtl="0" eaLnBrk="0"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Arial" charset="0"/>
              <a:ea typeface="ＭＳ Ｐゴシック" charset="-128"/>
              <a:cs typeface="+mn-cs"/>
            </a:endParaRPr>
          </a:p>
        </p:txBody>
      </p:sp>
      <p:pic>
        <p:nvPicPr>
          <p:cNvPr id="1032" name="Picture 8">
            <a:extLst>
              <a:ext uri="{FF2B5EF4-FFF2-40B4-BE49-F238E27FC236}">
                <a16:creationId xmlns:a16="http://schemas.microsoft.com/office/drawing/2014/main" id="{EC3B624B-8CC0-CCBD-604C-0AEAE27C80E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0333" b="23667"/>
          <a:stretch/>
        </p:blipFill>
        <p:spPr bwMode="auto">
          <a:xfrm>
            <a:off x="7580170" y="4692482"/>
            <a:ext cx="905256" cy="90525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FE9A5506-2015-7A7A-E7E5-C12874085895}"/>
              </a:ext>
            </a:extLst>
          </p:cNvPr>
          <p:cNvSpPr txBox="1"/>
          <p:nvPr/>
        </p:nvSpPr>
        <p:spPr>
          <a:xfrm>
            <a:off x="8550046" y="4731655"/>
            <a:ext cx="3657600" cy="1231106"/>
          </a:xfrm>
          <a:prstGeom prst="rect">
            <a:avLst/>
          </a:prstGeom>
          <a:noFill/>
        </p:spPr>
        <p:txBody>
          <a:bodyPr wrap="square" rtlCol="0">
            <a:spAutoFit/>
          </a:bodyPr>
          <a:lstStyle/>
          <a:p>
            <a:r>
              <a:rPr lang="en-US" sz="1400" b="1"/>
              <a:t>Dirk </a:t>
            </a:r>
            <a:r>
              <a:rPr lang="en-US" sz="1400" b="1" err="1"/>
              <a:t>Hofschire</a:t>
            </a:r>
            <a:endParaRPr lang="en-US" sz="1400" b="1"/>
          </a:p>
          <a:p>
            <a:r>
              <a:rPr lang="en-US" sz="1200" i="1"/>
              <a:t>Asset Allocation Research Team, </a:t>
            </a:r>
          </a:p>
          <a:p>
            <a:r>
              <a:rPr lang="en-US" sz="1200" i="1"/>
              <a:t>Managing Director of Research </a:t>
            </a:r>
          </a:p>
          <a:p>
            <a:r>
              <a:rPr kumimoji="0" lang="en-US" sz="1200" b="1" u="none" strike="noStrike" kern="0" cap="none" spc="0" normalizeH="0" baseline="0" noProof="0">
                <a:ln>
                  <a:noFill/>
                </a:ln>
                <a:solidFill>
                  <a:srgbClr val="000000"/>
                </a:solidFill>
                <a:effectLst/>
                <a:uLnTx/>
                <a:uFillTx/>
                <a:latin typeface="Arial"/>
                <a:ea typeface="+mn-ea"/>
                <a:cs typeface="Arial" panose="020B0604020202020204" pitchFamily="34" charset="0"/>
              </a:rPr>
              <a:t>11 Research Analysts </a:t>
            </a:r>
            <a:r>
              <a:rPr kumimoji="0" lang="en-US" sz="1200" b="0" i="0" u="none" strike="noStrike" kern="0" cap="none" spc="0" normalizeH="0" baseline="0" noProof="0">
                <a:ln>
                  <a:noFill/>
                </a:ln>
                <a:solidFill>
                  <a:srgbClr val="000000"/>
                </a:solidFill>
                <a:effectLst/>
                <a:uLnTx/>
                <a:uFillTx/>
                <a:latin typeface="Arial"/>
                <a:ea typeface="+mn-ea"/>
                <a:cs typeface="Arial" panose="020B0604020202020204" pitchFamily="34" charset="0"/>
              </a:rPr>
              <a:t>with 12</a:t>
            </a:r>
            <a:r>
              <a:rPr lang="en-US" sz="1200" kern="0">
                <a:solidFill>
                  <a:srgbClr val="000000"/>
                </a:solidFill>
                <a:latin typeface="Arial"/>
                <a:cs typeface="Arial" panose="020B0604020202020204" pitchFamily="34" charset="0"/>
              </a:rPr>
              <a:t> average years</a:t>
            </a:r>
            <a:r>
              <a:rPr kumimoji="0" lang="en-US" sz="1200" b="0" i="0" u="none" strike="noStrike" kern="0" cap="none" spc="0" normalizeH="0" baseline="0" noProof="0">
                <a:ln>
                  <a:noFill/>
                </a:ln>
                <a:solidFill>
                  <a:srgbClr val="000000"/>
                </a:solidFill>
                <a:effectLst/>
                <a:uLnTx/>
                <a:uFillTx/>
                <a:latin typeface="Arial"/>
                <a:ea typeface="+mn-ea"/>
                <a:cs typeface="Arial" panose="020B0604020202020204" pitchFamily="34" charset="0"/>
              </a:rPr>
              <a:t> experience**</a:t>
            </a:r>
          </a:p>
          <a:p>
            <a:endParaRPr lang="en-US" sz="1200" i="1"/>
          </a:p>
        </p:txBody>
      </p:sp>
      <p:sp>
        <p:nvSpPr>
          <p:cNvPr id="16" name="TextBox 15">
            <a:extLst>
              <a:ext uri="{FF2B5EF4-FFF2-40B4-BE49-F238E27FC236}">
                <a16:creationId xmlns:a16="http://schemas.microsoft.com/office/drawing/2014/main" id="{15F8056D-F93D-919E-6633-64E3AD3EBEF1}"/>
              </a:ext>
            </a:extLst>
          </p:cNvPr>
          <p:cNvSpPr txBox="1"/>
          <p:nvPr/>
        </p:nvSpPr>
        <p:spPr>
          <a:xfrm>
            <a:off x="445086" y="4868111"/>
            <a:ext cx="6756498" cy="553998"/>
          </a:xfrm>
          <a:prstGeom prst="rect">
            <a:avLst/>
          </a:prstGeom>
          <a:noFill/>
        </p:spPr>
        <p:txBody>
          <a:bodyPr wrap="square">
            <a:spAutoFit/>
          </a:bodyPr>
          <a:lstStyle/>
          <a:p>
            <a:pPr marL="13970" marR="120650">
              <a:spcBef>
                <a:spcPts val="1530"/>
              </a:spcBef>
            </a:pPr>
            <a:r>
              <a:rPr lang="en-US" kern="0">
                <a:solidFill>
                  <a:srgbClr val="231F20"/>
                </a:solidFill>
                <a:latin typeface="Arial" panose="020B0604020202020204" pitchFamily="34" charset="0"/>
                <a:cs typeface="Arial" panose="020B0604020202020204" pitchFamily="34" charset="0"/>
              </a:rPr>
              <a:t>Our</a:t>
            </a:r>
            <a:r>
              <a:rPr lang="en-US" kern="0" spc="35">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Asset</a:t>
            </a:r>
            <a:r>
              <a:rPr lang="en-US" kern="0" spc="40">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Allocation</a:t>
            </a:r>
            <a:r>
              <a:rPr lang="en-US" kern="0" spc="35">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Research</a:t>
            </a:r>
            <a:r>
              <a:rPr lang="en-US" kern="0" spc="40">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Team</a:t>
            </a:r>
            <a:r>
              <a:rPr lang="en-US" kern="0" spc="35">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(AART)</a:t>
            </a:r>
            <a:r>
              <a:rPr lang="en-US" kern="0" spc="40">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factors</a:t>
            </a:r>
            <a:r>
              <a:rPr lang="en-US" kern="0" spc="35">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business</a:t>
            </a:r>
            <a:r>
              <a:rPr lang="en-US" kern="0" spc="40">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and</a:t>
            </a:r>
            <a:r>
              <a:rPr lang="en-US" kern="0" spc="35">
                <a:solidFill>
                  <a:srgbClr val="231F20"/>
                </a:solidFill>
                <a:latin typeface="Arial" panose="020B0604020202020204" pitchFamily="34" charset="0"/>
                <a:cs typeface="Arial" panose="020B0604020202020204" pitchFamily="34" charset="0"/>
              </a:rPr>
              <a:t> </a:t>
            </a:r>
            <a:r>
              <a:rPr lang="en-US" kern="0" spc="-10">
                <a:solidFill>
                  <a:srgbClr val="231F20"/>
                </a:solidFill>
                <a:latin typeface="Arial" panose="020B0604020202020204" pitchFamily="34" charset="0"/>
                <a:cs typeface="Arial" panose="020B0604020202020204" pitchFamily="34" charset="0"/>
              </a:rPr>
              <a:t>economic </a:t>
            </a:r>
            <a:r>
              <a:rPr lang="en-US" kern="0">
                <a:solidFill>
                  <a:srgbClr val="231F20"/>
                </a:solidFill>
                <a:latin typeface="Arial" panose="020B0604020202020204" pitchFamily="34" charset="0"/>
                <a:cs typeface="Arial" panose="020B0604020202020204" pitchFamily="34" charset="0"/>
              </a:rPr>
              <a:t>cycles</a:t>
            </a:r>
            <a:r>
              <a:rPr lang="en-US" kern="0" spc="30">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into</a:t>
            </a:r>
            <a:r>
              <a:rPr lang="en-US" kern="0" spc="30">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clients’</a:t>
            </a:r>
            <a:r>
              <a:rPr lang="en-US" kern="0" spc="30">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investment</a:t>
            </a:r>
            <a:r>
              <a:rPr lang="en-US" kern="0" spc="35">
                <a:solidFill>
                  <a:srgbClr val="231F20"/>
                </a:solidFill>
                <a:latin typeface="Arial" panose="020B0604020202020204" pitchFamily="34" charset="0"/>
                <a:cs typeface="Arial" panose="020B0604020202020204" pitchFamily="34" charset="0"/>
              </a:rPr>
              <a:t> </a:t>
            </a:r>
            <a:r>
              <a:rPr lang="en-US" kern="0">
                <a:solidFill>
                  <a:srgbClr val="231F20"/>
                </a:solidFill>
                <a:latin typeface="Arial" panose="020B0604020202020204" pitchFamily="34" charset="0"/>
                <a:cs typeface="Arial" panose="020B0604020202020204" pitchFamily="34" charset="0"/>
              </a:rPr>
              <a:t>time</a:t>
            </a:r>
            <a:r>
              <a:rPr lang="en-US" kern="0" spc="30">
                <a:solidFill>
                  <a:srgbClr val="231F20"/>
                </a:solidFill>
                <a:latin typeface="Arial" panose="020B0604020202020204" pitchFamily="34" charset="0"/>
                <a:cs typeface="Arial" panose="020B0604020202020204" pitchFamily="34" charset="0"/>
              </a:rPr>
              <a:t> </a:t>
            </a:r>
            <a:r>
              <a:rPr lang="en-US" kern="0" spc="-10">
                <a:solidFill>
                  <a:srgbClr val="231F20"/>
                </a:solidFill>
                <a:latin typeface="Arial" panose="020B0604020202020204" pitchFamily="34" charset="0"/>
                <a:cs typeface="Arial" panose="020B0604020202020204" pitchFamily="34" charset="0"/>
              </a:rPr>
              <a:t>horizons.</a:t>
            </a:r>
            <a:endParaRPr lang="en-US" kern="0">
              <a:solidFill>
                <a:sysClr val="windowText" lastClr="00000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E8ABF9EA-698F-4BEB-AB59-A9B98C73AEE4}"/>
              </a:ext>
            </a:extLst>
          </p:cNvPr>
          <p:cNvSpPr txBox="1"/>
          <p:nvPr/>
        </p:nvSpPr>
        <p:spPr>
          <a:xfrm>
            <a:off x="460732" y="2879743"/>
            <a:ext cx="6756498" cy="784830"/>
          </a:xfrm>
          <a:prstGeom prst="rect">
            <a:avLst/>
          </a:prstGeom>
          <a:noFill/>
        </p:spPr>
        <p:txBody>
          <a:bodyPr wrap="square">
            <a:spAutoFit/>
          </a:bodyPr>
          <a:lstStyle/>
          <a:p>
            <a:pPr marL="13970" marR="120650">
              <a:spcBef>
                <a:spcPts val="1530"/>
              </a:spcBef>
            </a:pPr>
            <a:r>
              <a:rPr lang="en-US"/>
              <a:t>Our Portfolio Construction Guidance team is a group of strategists that help advisors build better portfolios—we are forward looking, open architecture, and bring the best thinking from Fidelity into 1:1 consultations.</a:t>
            </a:r>
            <a:endParaRPr lang="en-US" kern="0">
              <a:solidFill>
                <a:sysClr val="windowText" lastClr="000000"/>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290A105B-A420-D45C-48C6-F15A10D5767C}"/>
              </a:ext>
            </a:extLst>
          </p:cNvPr>
          <p:cNvSpPr txBox="1"/>
          <p:nvPr/>
        </p:nvSpPr>
        <p:spPr>
          <a:xfrm>
            <a:off x="1783310" y="1315901"/>
            <a:ext cx="8669126" cy="678134"/>
          </a:xfrm>
          <a:prstGeom prst="rect">
            <a:avLst/>
          </a:prstGeom>
          <a:noFill/>
        </p:spPr>
        <p:txBody>
          <a:bodyPr wrap="square">
            <a:spAutoFit/>
          </a:bodyPr>
          <a:lstStyle/>
          <a:p>
            <a:pPr marL="12700" marR="5080" algn="ctr">
              <a:lnSpc>
                <a:spcPct val="110000"/>
              </a:lnSpc>
              <a:spcBef>
                <a:spcPts val="100"/>
              </a:spcBef>
            </a:pPr>
            <a:r>
              <a:rPr lang="en-US" sz="1800" b="1" kern="0">
                <a:solidFill>
                  <a:srgbClr val="368727"/>
                </a:solidFill>
                <a:latin typeface="Arial" panose="020B0604020202020204" pitchFamily="34" charset="0"/>
                <a:cs typeface="Arial" panose="020B0604020202020204" pitchFamily="34" charset="0"/>
              </a:rPr>
              <a:t>Our teams look beyond conventional wisdom </a:t>
            </a:r>
            <a:br>
              <a:rPr lang="en-US" sz="1800" b="1" kern="0">
                <a:solidFill>
                  <a:srgbClr val="368727"/>
                </a:solidFill>
                <a:latin typeface="Arial" panose="020B0604020202020204" pitchFamily="34" charset="0"/>
                <a:cs typeface="Arial" panose="020B0604020202020204" pitchFamily="34" charset="0"/>
              </a:rPr>
            </a:br>
            <a:r>
              <a:rPr lang="en-US" sz="1800" b="1" kern="0">
                <a:solidFill>
                  <a:srgbClr val="368727"/>
                </a:solidFill>
                <a:latin typeface="Arial" panose="020B0604020202020204" pitchFamily="34" charset="0"/>
                <a:cs typeface="Arial" panose="020B0604020202020204" pitchFamily="34" charset="0"/>
              </a:rPr>
              <a:t>at every stage of the portfolio design and construction process. </a:t>
            </a:r>
          </a:p>
        </p:txBody>
      </p:sp>
      <p:sp>
        <p:nvSpPr>
          <p:cNvPr id="3" name="TextBox 2">
            <a:extLst>
              <a:ext uri="{FF2B5EF4-FFF2-40B4-BE49-F238E27FC236}">
                <a16:creationId xmlns:a16="http://schemas.microsoft.com/office/drawing/2014/main" id="{0E3D70C6-07C8-74B3-B480-31BE4E650547}"/>
              </a:ext>
            </a:extLst>
          </p:cNvPr>
          <p:cNvSpPr txBox="1"/>
          <p:nvPr/>
        </p:nvSpPr>
        <p:spPr>
          <a:xfrm>
            <a:off x="426873" y="6612756"/>
            <a:ext cx="6097554" cy="215444"/>
          </a:xfrm>
          <a:prstGeom prst="rect">
            <a:avLst/>
          </a:prstGeom>
          <a:noFill/>
        </p:spPr>
        <p:txBody>
          <a:bodyPr wrap="square">
            <a:spAutoFit/>
          </a:bodyPr>
          <a:lstStyle/>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rgbClr val="231F20"/>
                </a:solidFill>
                <a:effectLst/>
                <a:uLnTx/>
                <a:uFillTx/>
                <a:latin typeface="Arial" pitchFamily="34" charset="0"/>
                <a:ea typeface="ＭＳ Ｐゴシック"/>
                <a:cs typeface="Arial" panose="020B0604020202020204" pitchFamily="34" charset="0"/>
              </a:rPr>
              <a:t>913379.8.3</a:t>
            </a:r>
            <a:endParaRPr lang="en-US" sz="800" dirty="0"/>
          </a:p>
        </p:txBody>
      </p:sp>
    </p:spTree>
    <p:extLst>
      <p:ext uri="{BB962C8B-B14F-4D97-AF65-F5344CB8AC3E}">
        <p14:creationId xmlns:p14="http://schemas.microsoft.com/office/powerpoint/2010/main" val="2090498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2700" y="3316519"/>
            <a:ext cx="12161520" cy="3161030"/>
            <a:chOff x="0" y="2773594"/>
            <a:chExt cx="12161520" cy="3161030"/>
          </a:xfrm>
        </p:grpSpPr>
        <p:sp>
          <p:nvSpPr>
            <p:cNvPr id="3" name="object 3"/>
            <p:cNvSpPr/>
            <p:nvPr/>
          </p:nvSpPr>
          <p:spPr>
            <a:xfrm>
              <a:off x="0" y="3117259"/>
              <a:ext cx="12161520" cy="2146300"/>
            </a:xfrm>
            <a:custGeom>
              <a:avLst/>
              <a:gdLst/>
              <a:ahLst/>
              <a:cxnLst/>
              <a:rect l="l" t="t" r="r" b="b"/>
              <a:pathLst>
                <a:path w="12161520" h="2146300">
                  <a:moveTo>
                    <a:pt x="3341605" y="12700"/>
                  </a:moveTo>
                  <a:lnTo>
                    <a:pt x="2571740" y="12700"/>
                  </a:lnTo>
                  <a:lnTo>
                    <a:pt x="2616278" y="0"/>
                  </a:lnTo>
                  <a:lnTo>
                    <a:pt x="3292987" y="0"/>
                  </a:lnTo>
                  <a:lnTo>
                    <a:pt x="3341605" y="12700"/>
                  </a:lnTo>
                  <a:close/>
                </a:path>
                <a:path w="12161520" h="2146300">
                  <a:moveTo>
                    <a:pt x="3438437" y="25400"/>
                  </a:moveTo>
                  <a:lnTo>
                    <a:pt x="2398974" y="25400"/>
                  </a:lnTo>
                  <a:lnTo>
                    <a:pt x="2441438" y="12700"/>
                  </a:lnTo>
                  <a:lnTo>
                    <a:pt x="3390087" y="12700"/>
                  </a:lnTo>
                  <a:lnTo>
                    <a:pt x="3438437" y="25400"/>
                  </a:lnTo>
                  <a:close/>
                </a:path>
                <a:path w="12161520" h="2146300">
                  <a:moveTo>
                    <a:pt x="3534758" y="38100"/>
                  </a:moveTo>
                  <a:lnTo>
                    <a:pt x="2315263" y="38100"/>
                  </a:lnTo>
                  <a:lnTo>
                    <a:pt x="2356930" y="25400"/>
                  </a:lnTo>
                  <a:lnTo>
                    <a:pt x="3486659" y="25400"/>
                  </a:lnTo>
                  <a:lnTo>
                    <a:pt x="3534758" y="38100"/>
                  </a:lnTo>
                  <a:close/>
                </a:path>
                <a:path w="12161520" h="2146300">
                  <a:moveTo>
                    <a:pt x="2576288" y="50800"/>
                  </a:moveTo>
                  <a:lnTo>
                    <a:pt x="2232907" y="50800"/>
                  </a:lnTo>
                  <a:lnTo>
                    <a:pt x="2273936" y="38100"/>
                  </a:lnTo>
                  <a:lnTo>
                    <a:pt x="2620369" y="38100"/>
                  </a:lnTo>
                  <a:lnTo>
                    <a:pt x="2576288" y="50800"/>
                  </a:lnTo>
                  <a:close/>
                </a:path>
                <a:path w="12161520" h="2146300">
                  <a:moveTo>
                    <a:pt x="3678351" y="63500"/>
                  </a:moveTo>
                  <a:lnTo>
                    <a:pt x="3439053" y="63500"/>
                  </a:lnTo>
                  <a:lnTo>
                    <a:pt x="3390570" y="50800"/>
                  </a:lnTo>
                  <a:lnTo>
                    <a:pt x="3293252" y="50800"/>
                  </a:lnTo>
                  <a:lnTo>
                    <a:pt x="3244409" y="38100"/>
                  </a:lnTo>
                  <a:lnTo>
                    <a:pt x="3582737" y="38100"/>
                  </a:lnTo>
                  <a:lnTo>
                    <a:pt x="3678351" y="63500"/>
                  </a:lnTo>
                  <a:close/>
                </a:path>
                <a:path w="12161520" h="2146300">
                  <a:moveTo>
                    <a:pt x="2405244" y="63500"/>
                  </a:moveTo>
                  <a:lnTo>
                    <a:pt x="2151586" y="63500"/>
                  </a:lnTo>
                  <a:lnTo>
                    <a:pt x="2192137" y="50800"/>
                  </a:lnTo>
                  <a:lnTo>
                    <a:pt x="2447292" y="50800"/>
                  </a:lnTo>
                  <a:lnTo>
                    <a:pt x="2405244" y="63500"/>
                  </a:lnTo>
                  <a:close/>
                </a:path>
                <a:path w="12161520" h="2146300">
                  <a:moveTo>
                    <a:pt x="2240746" y="88900"/>
                  </a:moveTo>
                  <a:lnTo>
                    <a:pt x="2030846" y="88900"/>
                  </a:lnTo>
                  <a:lnTo>
                    <a:pt x="2111214" y="63500"/>
                  </a:lnTo>
                  <a:lnTo>
                    <a:pt x="2363605" y="63500"/>
                  </a:lnTo>
                  <a:lnTo>
                    <a:pt x="2322335" y="76200"/>
                  </a:lnTo>
                  <a:lnTo>
                    <a:pt x="2281396" y="76200"/>
                  </a:lnTo>
                  <a:lnTo>
                    <a:pt x="2240746" y="88900"/>
                  </a:lnTo>
                  <a:close/>
                </a:path>
                <a:path w="12161520" h="2146300">
                  <a:moveTo>
                    <a:pt x="8906371" y="2108200"/>
                  </a:moveTo>
                  <a:lnTo>
                    <a:pt x="8682100" y="2108200"/>
                  </a:lnTo>
                  <a:lnTo>
                    <a:pt x="8602379" y="2082800"/>
                  </a:lnTo>
                  <a:lnTo>
                    <a:pt x="8561617" y="2082800"/>
                  </a:lnTo>
                  <a:lnTo>
                    <a:pt x="8435884" y="2044700"/>
                  </a:lnTo>
                  <a:lnTo>
                    <a:pt x="8215621" y="1981200"/>
                  </a:lnTo>
                  <a:lnTo>
                    <a:pt x="8170080" y="1955800"/>
                  </a:lnTo>
                  <a:lnTo>
                    <a:pt x="8030715" y="1917700"/>
                  </a:lnTo>
                  <a:lnTo>
                    <a:pt x="7983390" y="1892300"/>
                  </a:lnTo>
                  <a:lnTo>
                    <a:pt x="7935652" y="1879600"/>
                  </a:lnTo>
                  <a:lnTo>
                    <a:pt x="7887513" y="1854200"/>
                  </a:lnTo>
                  <a:lnTo>
                    <a:pt x="7838987" y="1841500"/>
                  </a:lnTo>
                  <a:lnTo>
                    <a:pt x="7790087" y="1816100"/>
                  </a:lnTo>
                  <a:lnTo>
                    <a:pt x="7740826" y="1803400"/>
                  </a:lnTo>
                  <a:lnTo>
                    <a:pt x="7691217" y="1778000"/>
                  </a:lnTo>
                  <a:lnTo>
                    <a:pt x="7641274" y="1765300"/>
                  </a:lnTo>
                  <a:lnTo>
                    <a:pt x="7540434" y="1714500"/>
                  </a:lnTo>
                  <a:lnTo>
                    <a:pt x="7489564" y="1701800"/>
                  </a:lnTo>
                  <a:lnTo>
                    <a:pt x="7335311" y="1625600"/>
                  </a:lnTo>
                  <a:lnTo>
                    <a:pt x="7283390" y="1612900"/>
                  </a:lnTo>
                  <a:lnTo>
                    <a:pt x="6967483" y="1460500"/>
                  </a:lnTo>
                  <a:lnTo>
                    <a:pt x="6914224" y="1447800"/>
                  </a:lnTo>
                  <a:lnTo>
                    <a:pt x="6376166" y="1193800"/>
                  </a:lnTo>
                  <a:lnTo>
                    <a:pt x="6322101" y="1155700"/>
                  </a:lnTo>
                  <a:lnTo>
                    <a:pt x="6159989" y="1079500"/>
                  </a:lnTo>
                  <a:lnTo>
                    <a:pt x="6117032" y="1066800"/>
                  </a:lnTo>
                  <a:lnTo>
                    <a:pt x="6030894" y="1016000"/>
                  </a:lnTo>
                  <a:lnTo>
                    <a:pt x="5987898" y="1003300"/>
                  </a:lnTo>
                  <a:lnTo>
                    <a:pt x="5902514" y="952500"/>
                  </a:lnTo>
                  <a:lnTo>
                    <a:pt x="5895173" y="952500"/>
                  </a:lnTo>
                  <a:lnTo>
                    <a:pt x="5847452" y="927100"/>
                  </a:lnTo>
                  <a:lnTo>
                    <a:pt x="5752255" y="889000"/>
                  </a:lnTo>
                  <a:lnTo>
                    <a:pt x="5562732" y="787400"/>
                  </a:lnTo>
                  <a:lnTo>
                    <a:pt x="5515511" y="774700"/>
                  </a:lnTo>
                  <a:lnTo>
                    <a:pt x="5374169" y="698500"/>
                  </a:lnTo>
                  <a:lnTo>
                    <a:pt x="5327150" y="685800"/>
                  </a:lnTo>
                  <a:lnTo>
                    <a:pt x="5186320" y="609600"/>
                  </a:lnTo>
                  <a:lnTo>
                    <a:pt x="5139441" y="596900"/>
                  </a:lnTo>
                  <a:lnTo>
                    <a:pt x="5045755" y="546100"/>
                  </a:lnTo>
                  <a:lnTo>
                    <a:pt x="4998941" y="533400"/>
                  </a:lnTo>
                  <a:lnTo>
                    <a:pt x="4952141" y="508000"/>
                  </a:lnTo>
                  <a:lnTo>
                    <a:pt x="4905351" y="495300"/>
                  </a:lnTo>
                  <a:lnTo>
                    <a:pt x="4858567" y="469900"/>
                  </a:lnTo>
                  <a:lnTo>
                    <a:pt x="4811786" y="457200"/>
                  </a:lnTo>
                  <a:lnTo>
                    <a:pt x="4765004" y="431800"/>
                  </a:lnTo>
                  <a:lnTo>
                    <a:pt x="4718217" y="419100"/>
                  </a:lnTo>
                  <a:lnTo>
                    <a:pt x="4671421" y="393700"/>
                  </a:lnTo>
                  <a:lnTo>
                    <a:pt x="4624611" y="381000"/>
                  </a:lnTo>
                  <a:lnTo>
                    <a:pt x="4577786" y="355600"/>
                  </a:lnTo>
                  <a:lnTo>
                    <a:pt x="4530940" y="342900"/>
                  </a:lnTo>
                  <a:lnTo>
                    <a:pt x="4484070" y="317500"/>
                  </a:lnTo>
                  <a:lnTo>
                    <a:pt x="4343276" y="279400"/>
                  </a:lnTo>
                  <a:lnTo>
                    <a:pt x="4296270" y="254000"/>
                  </a:lnTo>
                  <a:lnTo>
                    <a:pt x="3727730" y="101600"/>
                  </a:lnTo>
                  <a:lnTo>
                    <a:pt x="3679863" y="101600"/>
                  </a:lnTo>
                  <a:lnTo>
                    <a:pt x="3583845" y="76200"/>
                  </a:lnTo>
                  <a:lnTo>
                    <a:pt x="3535687" y="76200"/>
                  </a:lnTo>
                  <a:lnTo>
                    <a:pt x="3487424" y="63500"/>
                  </a:lnTo>
                  <a:lnTo>
                    <a:pt x="3725995" y="63500"/>
                  </a:lnTo>
                  <a:lnTo>
                    <a:pt x="3915572" y="114300"/>
                  </a:lnTo>
                  <a:lnTo>
                    <a:pt x="3962737" y="114300"/>
                  </a:lnTo>
                  <a:lnTo>
                    <a:pt x="4103746" y="152400"/>
                  </a:lnTo>
                  <a:lnTo>
                    <a:pt x="4150600" y="177800"/>
                  </a:lnTo>
                  <a:lnTo>
                    <a:pt x="4383937" y="241300"/>
                  </a:lnTo>
                  <a:lnTo>
                    <a:pt x="4430445" y="266700"/>
                  </a:lnTo>
                  <a:lnTo>
                    <a:pt x="4523335" y="292100"/>
                  </a:lnTo>
                  <a:lnTo>
                    <a:pt x="4569724" y="317500"/>
                  </a:lnTo>
                  <a:lnTo>
                    <a:pt x="4662412" y="342900"/>
                  </a:lnTo>
                  <a:lnTo>
                    <a:pt x="4708719" y="368300"/>
                  </a:lnTo>
                  <a:lnTo>
                    <a:pt x="4755006" y="381000"/>
                  </a:lnTo>
                  <a:lnTo>
                    <a:pt x="4801277" y="406400"/>
                  </a:lnTo>
                  <a:lnTo>
                    <a:pt x="4847537" y="419100"/>
                  </a:lnTo>
                  <a:lnTo>
                    <a:pt x="4893789" y="444500"/>
                  </a:lnTo>
                  <a:lnTo>
                    <a:pt x="4940038" y="457200"/>
                  </a:lnTo>
                  <a:lnTo>
                    <a:pt x="5032540" y="508000"/>
                  </a:lnTo>
                  <a:lnTo>
                    <a:pt x="5078802" y="520700"/>
                  </a:lnTo>
                  <a:lnTo>
                    <a:pt x="5171368" y="571500"/>
                  </a:lnTo>
                  <a:lnTo>
                    <a:pt x="5217679" y="584200"/>
                  </a:lnTo>
                  <a:lnTo>
                    <a:pt x="5310379" y="635000"/>
                  </a:lnTo>
                  <a:lnTo>
                    <a:pt x="5356776" y="647700"/>
                  </a:lnTo>
                  <a:lnTo>
                    <a:pt x="5496202" y="723900"/>
                  </a:lnTo>
                  <a:lnTo>
                    <a:pt x="5542768" y="736600"/>
                  </a:lnTo>
                  <a:lnTo>
                    <a:pt x="5682800" y="812800"/>
                  </a:lnTo>
                  <a:lnTo>
                    <a:pt x="5729601" y="825500"/>
                  </a:lnTo>
                  <a:lnTo>
                    <a:pt x="5917530" y="927100"/>
                  </a:lnTo>
                  <a:lnTo>
                    <a:pt x="6012889" y="965200"/>
                  </a:lnTo>
                  <a:lnTo>
                    <a:pt x="6044668" y="990600"/>
                  </a:lnTo>
                  <a:lnTo>
                    <a:pt x="6047353" y="990600"/>
                  </a:lnTo>
                  <a:lnTo>
                    <a:pt x="6146224" y="1028700"/>
                  </a:lnTo>
                  <a:lnTo>
                    <a:pt x="6179101" y="1054100"/>
                  </a:lnTo>
                  <a:lnTo>
                    <a:pt x="7089246" y="1485900"/>
                  </a:lnTo>
                  <a:lnTo>
                    <a:pt x="7141774" y="1498600"/>
                  </a:lnTo>
                  <a:lnTo>
                    <a:pt x="7349791" y="1600200"/>
                  </a:lnTo>
                  <a:lnTo>
                    <a:pt x="7401206" y="1612900"/>
                  </a:lnTo>
                  <a:lnTo>
                    <a:pt x="7553822" y="1689100"/>
                  </a:lnTo>
                  <a:lnTo>
                    <a:pt x="7604107" y="1701800"/>
                  </a:lnTo>
                  <a:lnTo>
                    <a:pt x="7654077" y="1727200"/>
                  </a:lnTo>
                  <a:lnTo>
                    <a:pt x="7703718" y="1739900"/>
                  </a:lnTo>
                  <a:lnTo>
                    <a:pt x="7753017" y="1765300"/>
                  </a:lnTo>
                  <a:lnTo>
                    <a:pt x="7801961" y="1778000"/>
                  </a:lnTo>
                  <a:lnTo>
                    <a:pt x="7850536" y="1803400"/>
                  </a:lnTo>
                  <a:lnTo>
                    <a:pt x="7898730" y="1816100"/>
                  </a:lnTo>
                  <a:lnTo>
                    <a:pt x="7946528" y="1841500"/>
                  </a:lnTo>
                  <a:lnTo>
                    <a:pt x="7993918" y="1854200"/>
                  </a:lnTo>
                  <a:lnTo>
                    <a:pt x="8040887" y="1879600"/>
                  </a:lnTo>
                  <a:lnTo>
                    <a:pt x="8179130" y="1917700"/>
                  </a:lnTo>
                  <a:lnTo>
                    <a:pt x="8224280" y="1943100"/>
                  </a:lnTo>
                  <a:lnTo>
                    <a:pt x="8442447" y="2006600"/>
                  </a:lnTo>
                  <a:lnTo>
                    <a:pt x="8566803" y="2044700"/>
                  </a:lnTo>
                  <a:lnTo>
                    <a:pt x="8607085" y="2044700"/>
                  </a:lnTo>
                  <a:lnTo>
                    <a:pt x="8685815" y="2070100"/>
                  </a:lnTo>
                  <a:lnTo>
                    <a:pt x="8724235" y="2070100"/>
                  </a:lnTo>
                  <a:lnTo>
                    <a:pt x="8799123" y="2095500"/>
                  </a:lnTo>
                  <a:lnTo>
                    <a:pt x="8871317" y="2095500"/>
                  </a:lnTo>
                  <a:lnTo>
                    <a:pt x="8906371" y="2108200"/>
                  </a:lnTo>
                  <a:close/>
                </a:path>
                <a:path w="12161520" h="2146300">
                  <a:moveTo>
                    <a:pt x="2040469" y="127000"/>
                  </a:moveTo>
                  <a:lnTo>
                    <a:pt x="1870496" y="127000"/>
                  </a:lnTo>
                  <a:lnTo>
                    <a:pt x="1990770" y="88900"/>
                  </a:lnTo>
                  <a:lnTo>
                    <a:pt x="2200348" y="88900"/>
                  </a:lnTo>
                  <a:lnTo>
                    <a:pt x="2160160" y="101600"/>
                  </a:lnTo>
                  <a:lnTo>
                    <a:pt x="2120145" y="101600"/>
                  </a:lnTo>
                  <a:lnTo>
                    <a:pt x="2040469" y="127000"/>
                  </a:lnTo>
                  <a:close/>
                </a:path>
                <a:path w="12161520" h="2146300">
                  <a:moveTo>
                    <a:pt x="0" y="939800"/>
                  </a:moveTo>
                  <a:lnTo>
                    <a:pt x="0" y="901700"/>
                  </a:lnTo>
                  <a:lnTo>
                    <a:pt x="184065" y="812800"/>
                  </a:lnTo>
                  <a:lnTo>
                    <a:pt x="250062" y="774700"/>
                  </a:lnTo>
                  <a:lnTo>
                    <a:pt x="377836" y="723900"/>
                  </a:lnTo>
                  <a:lnTo>
                    <a:pt x="439693" y="685800"/>
                  </a:lnTo>
                  <a:lnTo>
                    <a:pt x="500250" y="660400"/>
                  </a:lnTo>
                  <a:lnTo>
                    <a:pt x="617622" y="609600"/>
                  </a:lnTo>
                  <a:lnTo>
                    <a:pt x="730274" y="558800"/>
                  </a:lnTo>
                  <a:lnTo>
                    <a:pt x="838525" y="508000"/>
                  </a:lnTo>
                  <a:lnTo>
                    <a:pt x="942694" y="457200"/>
                  </a:lnTo>
                  <a:lnTo>
                    <a:pt x="993347" y="444500"/>
                  </a:lnTo>
                  <a:lnTo>
                    <a:pt x="1091994" y="393700"/>
                  </a:lnTo>
                  <a:lnTo>
                    <a:pt x="1140066" y="381000"/>
                  </a:lnTo>
                  <a:lnTo>
                    <a:pt x="1187358" y="355600"/>
                  </a:lnTo>
                  <a:lnTo>
                    <a:pt x="1233910" y="342900"/>
                  </a:lnTo>
                  <a:lnTo>
                    <a:pt x="1279761" y="317500"/>
                  </a:lnTo>
                  <a:lnTo>
                    <a:pt x="1369520" y="292100"/>
                  </a:lnTo>
                  <a:lnTo>
                    <a:pt x="1413509" y="266700"/>
                  </a:lnTo>
                  <a:lnTo>
                    <a:pt x="1542392" y="228600"/>
                  </a:lnTo>
                  <a:lnTo>
                    <a:pt x="1584458" y="203200"/>
                  </a:lnTo>
                  <a:lnTo>
                    <a:pt x="1830256" y="127000"/>
                  </a:lnTo>
                  <a:lnTo>
                    <a:pt x="2000730" y="127000"/>
                  </a:lnTo>
                  <a:lnTo>
                    <a:pt x="1881433" y="165100"/>
                  </a:lnTo>
                  <a:lnTo>
                    <a:pt x="1841509" y="165100"/>
                  </a:lnTo>
                  <a:lnTo>
                    <a:pt x="1555751" y="254000"/>
                  </a:lnTo>
                  <a:lnTo>
                    <a:pt x="1513554" y="279400"/>
                  </a:lnTo>
                  <a:lnTo>
                    <a:pt x="1384034" y="317500"/>
                  </a:lnTo>
                  <a:lnTo>
                    <a:pt x="1339751" y="342900"/>
                  </a:lnTo>
                  <a:lnTo>
                    <a:pt x="1294847" y="355600"/>
                  </a:lnTo>
                  <a:lnTo>
                    <a:pt x="1249283" y="381000"/>
                  </a:lnTo>
                  <a:lnTo>
                    <a:pt x="1203020" y="393700"/>
                  </a:lnTo>
                  <a:lnTo>
                    <a:pt x="1156017" y="419100"/>
                  </a:lnTo>
                  <a:lnTo>
                    <a:pt x="1108234" y="431800"/>
                  </a:lnTo>
                  <a:lnTo>
                    <a:pt x="1010174" y="482600"/>
                  </a:lnTo>
                  <a:lnTo>
                    <a:pt x="959816" y="495300"/>
                  </a:lnTo>
                  <a:lnTo>
                    <a:pt x="856249" y="546100"/>
                  </a:lnTo>
                  <a:lnTo>
                    <a:pt x="748615" y="596900"/>
                  </a:lnTo>
                  <a:lnTo>
                    <a:pt x="636597" y="647700"/>
                  </a:lnTo>
                  <a:lnTo>
                    <a:pt x="519878" y="698500"/>
                  </a:lnTo>
                  <a:lnTo>
                    <a:pt x="398141" y="749300"/>
                  </a:lnTo>
                  <a:lnTo>
                    <a:pt x="335292" y="787400"/>
                  </a:lnTo>
                  <a:lnTo>
                    <a:pt x="205435" y="838200"/>
                  </a:lnTo>
                  <a:lnTo>
                    <a:pt x="138347" y="876300"/>
                  </a:lnTo>
                  <a:lnTo>
                    <a:pt x="0" y="939800"/>
                  </a:lnTo>
                  <a:close/>
                </a:path>
                <a:path w="12161520" h="2146300">
                  <a:moveTo>
                    <a:pt x="9745900" y="2070100"/>
                  </a:moveTo>
                  <a:lnTo>
                    <a:pt x="9576065" y="2070100"/>
                  </a:lnTo>
                  <a:lnTo>
                    <a:pt x="10009071" y="1968500"/>
                  </a:lnTo>
                  <a:lnTo>
                    <a:pt x="10064045" y="1943100"/>
                  </a:lnTo>
                  <a:lnTo>
                    <a:pt x="10174192" y="1917700"/>
                  </a:lnTo>
                  <a:lnTo>
                    <a:pt x="10229299" y="1892300"/>
                  </a:lnTo>
                  <a:lnTo>
                    <a:pt x="10339414" y="1866900"/>
                  </a:lnTo>
                  <a:lnTo>
                    <a:pt x="10394357" y="1841500"/>
                  </a:lnTo>
                  <a:lnTo>
                    <a:pt x="10449177" y="1828800"/>
                  </a:lnTo>
                  <a:lnTo>
                    <a:pt x="10503844" y="1803400"/>
                  </a:lnTo>
                  <a:lnTo>
                    <a:pt x="10558322" y="1790700"/>
                  </a:lnTo>
                  <a:lnTo>
                    <a:pt x="10666583" y="1739900"/>
                  </a:lnTo>
                  <a:lnTo>
                    <a:pt x="10720299" y="1727200"/>
                  </a:lnTo>
                  <a:lnTo>
                    <a:pt x="10826737" y="1676400"/>
                  </a:lnTo>
                  <a:lnTo>
                    <a:pt x="10879392" y="1663700"/>
                  </a:lnTo>
                  <a:lnTo>
                    <a:pt x="10983408" y="1612900"/>
                  </a:lnTo>
                  <a:lnTo>
                    <a:pt x="11034704" y="1600200"/>
                  </a:lnTo>
                  <a:lnTo>
                    <a:pt x="11135703" y="1549400"/>
                  </a:lnTo>
                  <a:lnTo>
                    <a:pt x="11185340" y="1536700"/>
                  </a:lnTo>
                  <a:lnTo>
                    <a:pt x="11234357" y="1511300"/>
                  </a:lnTo>
                  <a:lnTo>
                    <a:pt x="11330403" y="1460500"/>
                  </a:lnTo>
                  <a:lnTo>
                    <a:pt x="11377364" y="1447800"/>
                  </a:lnTo>
                  <a:lnTo>
                    <a:pt x="11468998" y="1397000"/>
                  </a:lnTo>
                  <a:lnTo>
                    <a:pt x="11513604" y="1384300"/>
                  </a:lnTo>
                  <a:lnTo>
                    <a:pt x="11557358" y="1358900"/>
                  </a:lnTo>
                  <a:lnTo>
                    <a:pt x="11600228" y="1333500"/>
                  </a:lnTo>
                  <a:lnTo>
                    <a:pt x="11642180" y="1320800"/>
                  </a:lnTo>
                  <a:lnTo>
                    <a:pt x="11683181" y="1295400"/>
                  </a:lnTo>
                  <a:lnTo>
                    <a:pt x="11723197" y="1282700"/>
                  </a:lnTo>
                  <a:lnTo>
                    <a:pt x="11762197" y="1257300"/>
                  </a:lnTo>
                  <a:lnTo>
                    <a:pt x="11800146" y="1244600"/>
                  </a:lnTo>
                  <a:lnTo>
                    <a:pt x="11837011" y="1219200"/>
                  </a:lnTo>
                  <a:lnTo>
                    <a:pt x="11872759" y="1206500"/>
                  </a:lnTo>
                  <a:lnTo>
                    <a:pt x="11907357" y="1181100"/>
                  </a:lnTo>
                  <a:lnTo>
                    <a:pt x="11940771" y="1168400"/>
                  </a:lnTo>
                  <a:lnTo>
                    <a:pt x="11972969" y="1155700"/>
                  </a:lnTo>
                  <a:lnTo>
                    <a:pt x="12003917" y="1130300"/>
                  </a:lnTo>
                  <a:lnTo>
                    <a:pt x="12033583" y="1117600"/>
                  </a:lnTo>
                  <a:lnTo>
                    <a:pt x="12088932" y="1092200"/>
                  </a:lnTo>
                  <a:lnTo>
                    <a:pt x="12138752" y="1066800"/>
                  </a:lnTo>
                  <a:lnTo>
                    <a:pt x="12161505" y="1054100"/>
                  </a:lnTo>
                  <a:lnTo>
                    <a:pt x="12161505" y="1104900"/>
                  </a:lnTo>
                  <a:lnTo>
                    <a:pt x="11926148" y="1219200"/>
                  </a:lnTo>
                  <a:lnTo>
                    <a:pt x="11774549" y="1295400"/>
                  </a:lnTo>
                  <a:lnTo>
                    <a:pt x="11627171" y="1371600"/>
                  </a:lnTo>
                  <a:lnTo>
                    <a:pt x="11483990" y="1447800"/>
                  </a:lnTo>
                  <a:lnTo>
                    <a:pt x="11413967" y="1473200"/>
                  </a:lnTo>
                  <a:lnTo>
                    <a:pt x="11344985" y="1511300"/>
                  </a:lnTo>
                  <a:lnTo>
                    <a:pt x="11277041" y="1536700"/>
                  </a:lnTo>
                  <a:lnTo>
                    <a:pt x="11210133" y="1574800"/>
                  </a:lnTo>
                  <a:lnTo>
                    <a:pt x="11015594" y="1651000"/>
                  </a:lnTo>
                  <a:lnTo>
                    <a:pt x="10891028" y="1701800"/>
                  </a:lnTo>
                  <a:lnTo>
                    <a:pt x="10770539" y="1752600"/>
                  </a:lnTo>
                  <a:lnTo>
                    <a:pt x="10711815" y="1778000"/>
                  </a:lnTo>
                  <a:lnTo>
                    <a:pt x="10654103" y="1790700"/>
                  </a:lnTo>
                  <a:lnTo>
                    <a:pt x="10541698" y="1841500"/>
                  </a:lnTo>
                  <a:lnTo>
                    <a:pt x="10487000" y="1854200"/>
                  </a:lnTo>
                  <a:lnTo>
                    <a:pt x="10433303" y="1879600"/>
                  </a:lnTo>
                  <a:lnTo>
                    <a:pt x="10328894" y="1905000"/>
                  </a:lnTo>
                  <a:lnTo>
                    <a:pt x="10278179" y="1930400"/>
                  </a:lnTo>
                  <a:lnTo>
                    <a:pt x="10131951" y="1968500"/>
                  </a:lnTo>
                  <a:lnTo>
                    <a:pt x="9994545" y="2006600"/>
                  </a:lnTo>
                  <a:lnTo>
                    <a:pt x="9907806" y="2032000"/>
                  </a:lnTo>
                  <a:lnTo>
                    <a:pt x="9865887" y="2044700"/>
                  </a:lnTo>
                  <a:lnTo>
                    <a:pt x="9824931" y="2044700"/>
                  </a:lnTo>
                  <a:lnTo>
                    <a:pt x="9745900" y="2070100"/>
                  </a:lnTo>
                  <a:close/>
                </a:path>
                <a:path w="12161520" h="2146300">
                  <a:moveTo>
                    <a:pt x="9634511" y="2095500"/>
                  </a:moveTo>
                  <a:lnTo>
                    <a:pt x="9367534" y="2095500"/>
                  </a:lnTo>
                  <a:lnTo>
                    <a:pt x="9418986" y="2082800"/>
                  </a:lnTo>
                  <a:lnTo>
                    <a:pt x="9470914" y="2082800"/>
                  </a:lnTo>
                  <a:lnTo>
                    <a:pt x="9523284" y="2070100"/>
                  </a:lnTo>
                  <a:lnTo>
                    <a:pt x="9707819" y="2070100"/>
                  </a:lnTo>
                  <a:lnTo>
                    <a:pt x="9634511" y="2095500"/>
                  </a:lnTo>
                  <a:close/>
                </a:path>
                <a:path w="12161520" h="2146300">
                  <a:moveTo>
                    <a:pt x="9564991" y="2108200"/>
                  </a:moveTo>
                  <a:lnTo>
                    <a:pt x="9266190" y="2108200"/>
                  </a:lnTo>
                  <a:lnTo>
                    <a:pt x="9316591" y="2095500"/>
                  </a:lnTo>
                  <a:lnTo>
                    <a:pt x="9599279" y="2095500"/>
                  </a:lnTo>
                  <a:lnTo>
                    <a:pt x="9564991" y="2108200"/>
                  </a:lnTo>
                  <a:close/>
                </a:path>
                <a:path w="12161520" h="2146300">
                  <a:moveTo>
                    <a:pt x="9407617" y="2133600"/>
                  </a:moveTo>
                  <a:lnTo>
                    <a:pt x="8796980" y="2133600"/>
                  </a:lnTo>
                  <a:lnTo>
                    <a:pt x="8721033" y="2108200"/>
                  </a:lnTo>
                  <a:lnTo>
                    <a:pt x="9531644" y="2108200"/>
                  </a:lnTo>
                  <a:lnTo>
                    <a:pt x="9499236" y="2120900"/>
                  </a:lnTo>
                  <a:lnTo>
                    <a:pt x="9437226" y="2120900"/>
                  </a:lnTo>
                  <a:lnTo>
                    <a:pt x="9407617" y="2133600"/>
                  </a:lnTo>
                  <a:close/>
                </a:path>
                <a:path w="12161520" h="2146300">
                  <a:moveTo>
                    <a:pt x="9298431" y="2146300"/>
                  </a:moveTo>
                  <a:lnTo>
                    <a:pt x="8905904" y="2146300"/>
                  </a:lnTo>
                  <a:lnTo>
                    <a:pt x="8870280" y="2133600"/>
                  </a:lnTo>
                  <a:lnTo>
                    <a:pt x="9324346" y="2133600"/>
                  </a:lnTo>
                  <a:lnTo>
                    <a:pt x="9298431" y="2146300"/>
                  </a:lnTo>
                  <a:close/>
                </a:path>
              </a:pathLst>
            </a:custGeom>
            <a:solidFill>
              <a:srgbClr val="37884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 name="object 4"/>
            <p:cNvSpPr/>
            <p:nvPr/>
          </p:nvSpPr>
          <p:spPr>
            <a:xfrm>
              <a:off x="0" y="2916435"/>
              <a:ext cx="12161520" cy="2654300"/>
            </a:xfrm>
            <a:custGeom>
              <a:avLst/>
              <a:gdLst/>
              <a:ahLst/>
              <a:cxnLst/>
              <a:rect l="l" t="t" r="r" b="b"/>
              <a:pathLst>
                <a:path w="12161520" h="2654300">
                  <a:moveTo>
                    <a:pt x="2637681" y="647700"/>
                  </a:moveTo>
                  <a:lnTo>
                    <a:pt x="2530517" y="647700"/>
                  </a:lnTo>
                  <a:lnTo>
                    <a:pt x="2554457" y="635000"/>
                  </a:lnTo>
                  <a:lnTo>
                    <a:pt x="2576007" y="635000"/>
                  </a:lnTo>
                  <a:lnTo>
                    <a:pt x="2616337" y="609600"/>
                  </a:lnTo>
                  <a:lnTo>
                    <a:pt x="2657689" y="596900"/>
                  </a:lnTo>
                  <a:lnTo>
                    <a:pt x="2699932" y="571500"/>
                  </a:lnTo>
                  <a:lnTo>
                    <a:pt x="2742937" y="558800"/>
                  </a:lnTo>
                  <a:lnTo>
                    <a:pt x="2830716" y="508000"/>
                  </a:lnTo>
                  <a:lnTo>
                    <a:pt x="2875231" y="469900"/>
                  </a:lnTo>
                  <a:lnTo>
                    <a:pt x="2964862" y="419100"/>
                  </a:lnTo>
                  <a:lnTo>
                    <a:pt x="3009721" y="381000"/>
                  </a:lnTo>
                  <a:lnTo>
                    <a:pt x="3054434" y="355600"/>
                  </a:lnTo>
                  <a:lnTo>
                    <a:pt x="3141123" y="304800"/>
                  </a:lnTo>
                  <a:lnTo>
                    <a:pt x="3185222" y="266700"/>
                  </a:lnTo>
                  <a:lnTo>
                    <a:pt x="3545712" y="63500"/>
                  </a:lnTo>
                  <a:lnTo>
                    <a:pt x="3766028" y="0"/>
                  </a:lnTo>
                  <a:lnTo>
                    <a:pt x="3941118" y="0"/>
                  </a:lnTo>
                  <a:lnTo>
                    <a:pt x="3970680" y="12700"/>
                  </a:lnTo>
                  <a:lnTo>
                    <a:pt x="4003906" y="25400"/>
                  </a:lnTo>
                  <a:lnTo>
                    <a:pt x="3815692" y="25400"/>
                  </a:lnTo>
                  <a:lnTo>
                    <a:pt x="3733666" y="50800"/>
                  </a:lnTo>
                  <a:lnTo>
                    <a:pt x="3691516" y="50800"/>
                  </a:lnTo>
                  <a:lnTo>
                    <a:pt x="3648696" y="76200"/>
                  </a:lnTo>
                  <a:lnTo>
                    <a:pt x="3561306" y="101600"/>
                  </a:lnTo>
                  <a:lnTo>
                    <a:pt x="3243960" y="279400"/>
                  </a:lnTo>
                  <a:lnTo>
                    <a:pt x="3198041" y="317500"/>
                  </a:lnTo>
                  <a:lnTo>
                    <a:pt x="3106421" y="368300"/>
                  </a:lnTo>
                  <a:lnTo>
                    <a:pt x="3020035" y="431800"/>
                  </a:lnTo>
                  <a:lnTo>
                    <a:pt x="2930810" y="482600"/>
                  </a:lnTo>
                  <a:lnTo>
                    <a:pt x="2887013" y="520700"/>
                  </a:lnTo>
                  <a:lnTo>
                    <a:pt x="2801212" y="571500"/>
                  </a:lnTo>
                  <a:lnTo>
                    <a:pt x="2759272" y="584200"/>
                  </a:lnTo>
                  <a:lnTo>
                    <a:pt x="2718016" y="609600"/>
                  </a:lnTo>
                  <a:lnTo>
                    <a:pt x="2677474" y="635000"/>
                  </a:lnTo>
                  <a:lnTo>
                    <a:pt x="2637681" y="647700"/>
                  </a:lnTo>
                  <a:close/>
                </a:path>
                <a:path w="12161520" h="2654300">
                  <a:moveTo>
                    <a:pt x="5420456" y="1257300"/>
                  </a:moveTo>
                  <a:lnTo>
                    <a:pt x="5325835" y="1257300"/>
                  </a:lnTo>
                  <a:lnTo>
                    <a:pt x="5293493" y="1244600"/>
                  </a:lnTo>
                  <a:lnTo>
                    <a:pt x="5260136" y="1231900"/>
                  </a:lnTo>
                  <a:lnTo>
                    <a:pt x="5225833" y="1219200"/>
                  </a:lnTo>
                  <a:lnTo>
                    <a:pt x="5190652" y="1193800"/>
                  </a:lnTo>
                  <a:lnTo>
                    <a:pt x="5154662" y="1168400"/>
                  </a:lnTo>
                  <a:lnTo>
                    <a:pt x="5117930" y="1143000"/>
                  </a:lnTo>
                  <a:lnTo>
                    <a:pt x="5080524" y="1117600"/>
                  </a:lnTo>
                  <a:lnTo>
                    <a:pt x="5042513" y="1079500"/>
                  </a:lnTo>
                  <a:lnTo>
                    <a:pt x="5003965" y="1041400"/>
                  </a:lnTo>
                  <a:lnTo>
                    <a:pt x="4925530" y="965200"/>
                  </a:lnTo>
                  <a:lnTo>
                    <a:pt x="4845763" y="889000"/>
                  </a:lnTo>
                  <a:lnTo>
                    <a:pt x="4805551" y="838200"/>
                  </a:lnTo>
                  <a:lnTo>
                    <a:pt x="4765210" y="800100"/>
                  </a:lnTo>
                  <a:lnTo>
                    <a:pt x="4684416" y="698500"/>
                  </a:lnTo>
                  <a:lnTo>
                    <a:pt x="4644099" y="660400"/>
                  </a:lnTo>
                  <a:lnTo>
                    <a:pt x="4596348" y="609600"/>
                  </a:lnTo>
                  <a:lnTo>
                    <a:pt x="4551939" y="558800"/>
                  </a:lnTo>
                  <a:lnTo>
                    <a:pt x="4508447" y="508000"/>
                  </a:lnTo>
                  <a:lnTo>
                    <a:pt x="4465866" y="457200"/>
                  </a:lnTo>
                  <a:lnTo>
                    <a:pt x="4424191" y="406400"/>
                  </a:lnTo>
                  <a:lnTo>
                    <a:pt x="4383413" y="368300"/>
                  </a:lnTo>
                  <a:lnTo>
                    <a:pt x="4343528" y="330200"/>
                  </a:lnTo>
                  <a:lnTo>
                    <a:pt x="4304528" y="292100"/>
                  </a:lnTo>
                  <a:lnTo>
                    <a:pt x="4266407" y="254000"/>
                  </a:lnTo>
                  <a:lnTo>
                    <a:pt x="4229159" y="215900"/>
                  </a:lnTo>
                  <a:lnTo>
                    <a:pt x="4192778" y="190500"/>
                  </a:lnTo>
                  <a:lnTo>
                    <a:pt x="4157256" y="152400"/>
                  </a:lnTo>
                  <a:lnTo>
                    <a:pt x="4122589" y="127000"/>
                  </a:lnTo>
                  <a:lnTo>
                    <a:pt x="4088768" y="101600"/>
                  </a:lnTo>
                  <a:lnTo>
                    <a:pt x="4055788" y="88900"/>
                  </a:lnTo>
                  <a:lnTo>
                    <a:pt x="4023643" y="63500"/>
                  </a:lnTo>
                  <a:lnTo>
                    <a:pt x="3992325" y="50800"/>
                  </a:lnTo>
                  <a:lnTo>
                    <a:pt x="3961829" y="50800"/>
                  </a:lnTo>
                  <a:lnTo>
                    <a:pt x="3936452" y="38100"/>
                  </a:lnTo>
                  <a:lnTo>
                    <a:pt x="3910014" y="38100"/>
                  </a:lnTo>
                  <a:lnTo>
                    <a:pt x="3882886" y="25400"/>
                  </a:lnTo>
                  <a:lnTo>
                    <a:pt x="4003906" y="25400"/>
                  </a:lnTo>
                  <a:lnTo>
                    <a:pt x="4072266" y="50800"/>
                  </a:lnTo>
                  <a:lnTo>
                    <a:pt x="4107355" y="76200"/>
                  </a:lnTo>
                  <a:lnTo>
                    <a:pt x="4143019" y="101600"/>
                  </a:lnTo>
                  <a:lnTo>
                    <a:pt x="4179235" y="127000"/>
                  </a:lnTo>
                  <a:lnTo>
                    <a:pt x="4215981" y="152400"/>
                  </a:lnTo>
                  <a:lnTo>
                    <a:pt x="4253232" y="190500"/>
                  </a:lnTo>
                  <a:lnTo>
                    <a:pt x="4290967" y="228600"/>
                  </a:lnTo>
                  <a:lnTo>
                    <a:pt x="4329163" y="266700"/>
                  </a:lnTo>
                  <a:lnTo>
                    <a:pt x="4367795" y="304800"/>
                  </a:lnTo>
                  <a:lnTo>
                    <a:pt x="4446281" y="381000"/>
                  </a:lnTo>
                  <a:lnTo>
                    <a:pt x="4486088" y="431800"/>
                  </a:lnTo>
                  <a:lnTo>
                    <a:pt x="4526240" y="469900"/>
                  </a:lnTo>
                  <a:lnTo>
                    <a:pt x="4566715" y="520700"/>
                  </a:lnTo>
                  <a:lnTo>
                    <a:pt x="4607490" y="558800"/>
                  </a:lnTo>
                  <a:lnTo>
                    <a:pt x="4670775" y="635000"/>
                  </a:lnTo>
                  <a:lnTo>
                    <a:pt x="4715798" y="685800"/>
                  </a:lnTo>
                  <a:lnTo>
                    <a:pt x="4759900" y="736600"/>
                  </a:lnTo>
                  <a:lnTo>
                    <a:pt x="4803069" y="774700"/>
                  </a:lnTo>
                  <a:lnTo>
                    <a:pt x="4845292" y="825500"/>
                  </a:lnTo>
                  <a:lnTo>
                    <a:pt x="4886559" y="876300"/>
                  </a:lnTo>
                  <a:lnTo>
                    <a:pt x="4926855" y="914400"/>
                  </a:lnTo>
                  <a:lnTo>
                    <a:pt x="4966169" y="952500"/>
                  </a:lnTo>
                  <a:lnTo>
                    <a:pt x="5004490" y="990600"/>
                  </a:lnTo>
                  <a:lnTo>
                    <a:pt x="5041803" y="1028700"/>
                  </a:lnTo>
                  <a:lnTo>
                    <a:pt x="5078098" y="1066800"/>
                  </a:lnTo>
                  <a:lnTo>
                    <a:pt x="5113362" y="1092200"/>
                  </a:lnTo>
                  <a:lnTo>
                    <a:pt x="5147582" y="1117600"/>
                  </a:lnTo>
                  <a:lnTo>
                    <a:pt x="5180747" y="1143000"/>
                  </a:lnTo>
                  <a:lnTo>
                    <a:pt x="5212844" y="1168400"/>
                  </a:lnTo>
                  <a:lnTo>
                    <a:pt x="5243861" y="1181100"/>
                  </a:lnTo>
                  <a:lnTo>
                    <a:pt x="5273785" y="1193800"/>
                  </a:lnTo>
                  <a:lnTo>
                    <a:pt x="5302605" y="1206500"/>
                  </a:lnTo>
                  <a:lnTo>
                    <a:pt x="5330309" y="1219200"/>
                  </a:lnTo>
                  <a:lnTo>
                    <a:pt x="5509410" y="1219200"/>
                  </a:lnTo>
                  <a:lnTo>
                    <a:pt x="5466140" y="1244600"/>
                  </a:lnTo>
                  <a:lnTo>
                    <a:pt x="5420456" y="1257300"/>
                  </a:lnTo>
                  <a:close/>
                </a:path>
                <a:path w="12161520" h="2654300">
                  <a:moveTo>
                    <a:pt x="0" y="1143000"/>
                  </a:moveTo>
                  <a:lnTo>
                    <a:pt x="0" y="1079500"/>
                  </a:lnTo>
                  <a:lnTo>
                    <a:pt x="5366" y="1079500"/>
                  </a:lnTo>
                  <a:lnTo>
                    <a:pt x="32328" y="1041400"/>
                  </a:lnTo>
                  <a:lnTo>
                    <a:pt x="61107" y="1016000"/>
                  </a:lnTo>
                  <a:lnTo>
                    <a:pt x="91607" y="977900"/>
                  </a:lnTo>
                  <a:lnTo>
                    <a:pt x="123734" y="952500"/>
                  </a:lnTo>
                  <a:lnTo>
                    <a:pt x="157392" y="914400"/>
                  </a:lnTo>
                  <a:lnTo>
                    <a:pt x="192487" y="876300"/>
                  </a:lnTo>
                  <a:lnTo>
                    <a:pt x="228925" y="838200"/>
                  </a:lnTo>
                  <a:lnTo>
                    <a:pt x="266609" y="800100"/>
                  </a:lnTo>
                  <a:lnTo>
                    <a:pt x="305446" y="762000"/>
                  </a:lnTo>
                  <a:lnTo>
                    <a:pt x="345339" y="723900"/>
                  </a:lnTo>
                  <a:lnTo>
                    <a:pt x="386196" y="685800"/>
                  </a:lnTo>
                  <a:lnTo>
                    <a:pt x="427919" y="647700"/>
                  </a:lnTo>
                  <a:lnTo>
                    <a:pt x="470416" y="609600"/>
                  </a:lnTo>
                  <a:lnTo>
                    <a:pt x="513590" y="571500"/>
                  </a:lnTo>
                  <a:lnTo>
                    <a:pt x="557346" y="533400"/>
                  </a:lnTo>
                  <a:lnTo>
                    <a:pt x="601591" y="508000"/>
                  </a:lnTo>
                  <a:lnTo>
                    <a:pt x="691164" y="431800"/>
                  </a:lnTo>
                  <a:lnTo>
                    <a:pt x="736303" y="406400"/>
                  </a:lnTo>
                  <a:lnTo>
                    <a:pt x="781550" y="368300"/>
                  </a:lnTo>
                  <a:lnTo>
                    <a:pt x="871990" y="317500"/>
                  </a:lnTo>
                  <a:lnTo>
                    <a:pt x="916993" y="279400"/>
                  </a:lnTo>
                  <a:lnTo>
                    <a:pt x="961724" y="266700"/>
                  </a:lnTo>
                  <a:lnTo>
                    <a:pt x="1049993" y="215900"/>
                  </a:lnTo>
                  <a:lnTo>
                    <a:pt x="1136039" y="190500"/>
                  </a:lnTo>
                  <a:lnTo>
                    <a:pt x="1213852" y="165100"/>
                  </a:lnTo>
                  <a:lnTo>
                    <a:pt x="1342968" y="165100"/>
                  </a:lnTo>
                  <a:lnTo>
                    <a:pt x="1391873" y="177800"/>
                  </a:lnTo>
                  <a:lnTo>
                    <a:pt x="1440670" y="177800"/>
                  </a:lnTo>
                  <a:lnTo>
                    <a:pt x="1489299" y="190500"/>
                  </a:lnTo>
                  <a:lnTo>
                    <a:pt x="1513500" y="203200"/>
                  </a:lnTo>
                  <a:lnTo>
                    <a:pt x="1224373" y="203200"/>
                  </a:lnTo>
                  <a:lnTo>
                    <a:pt x="1153819" y="228600"/>
                  </a:lnTo>
                  <a:lnTo>
                    <a:pt x="1134462" y="228600"/>
                  </a:lnTo>
                  <a:lnTo>
                    <a:pt x="1113866" y="241300"/>
                  </a:lnTo>
                  <a:lnTo>
                    <a:pt x="1092042" y="241300"/>
                  </a:lnTo>
                  <a:lnTo>
                    <a:pt x="1044751" y="266700"/>
                  </a:lnTo>
                  <a:lnTo>
                    <a:pt x="992672" y="292100"/>
                  </a:lnTo>
                  <a:lnTo>
                    <a:pt x="935888" y="317500"/>
                  </a:lnTo>
                  <a:lnTo>
                    <a:pt x="905757" y="330200"/>
                  </a:lnTo>
                  <a:lnTo>
                    <a:pt x="874481" y="355600"/>
                  </a:lnTo>
                  <a:lnTo>
                    <a:pt x="842070" y="368300"/>
                  </a:lnTo>
                  <a:lnTo>
                    <a:pt x="808534" y="393700"/>
                  </a:lnTo>
                  <a:lnTo>
                    <a:pt x="773884" y="419100"/>
                  </a:lnTo>
                  <a:lnTo>
                    <a:pt x="738130" y="444500"/>
                  </a:lnTo>
                  <a:lnTo>
                    <a:pt x="701282" y="469900"/>
                  </a:lnTo>
                  <a:lnTo>
                    <a:pt x="663351" y="495300"/>
                  </a:lnTo>
                  <a:lnTo>
                    <a:pt x="624348" y="520700"/>
                  </a:lnTo>
                  <a:lnTo>
                    <a:pt x="584281" y="558800"/>
                  </a:lnTo>
                  <a:lnTo>
                    <a:pt x="543163" y="584200"/>
                  </a:lnTo>
                  <a:lnTo>
                    <a:pt x="501002" y="622300"/>
                  </a:lnTo>
                  <a:lnTo>
                    <a:pt x="457811" y="660400"/>
                  </a:lnTo>
                  <a:lnTo>
                    <a:pt x="413598" y="711200"/>
                  </a:lnTo>
                  <a:lnTo>
                    <a:pt x="368374" y="749300"/>
                  </a:lnTo>
                  <a:lnTo>
                    <a:pt x="322150" y="800100"/>
                  </a:lnTo>
                  <a:lnTo>
                    <a:pt x="274935" y="838200"/>
                  </a:lnTo>
                  <a:lnTo>
                    <a:pt x="226741" y="889000"/>
                  </a:lnTo>
                  <a:lnTo>
                    <a:pt x="177578" y="939800"/>
                  </a:lnTo>
                  <a:lnTo>
                    <a:pt x="127455" y="1003300"/>
                  </a:lnTo>
                  <a:lnTo>
                    <a:pt x="76384" y="1054100"/>
                  </a:lnTo>
                  <a:lnTo>
                    <a:pt x="24374" y="1117600"/>
                  </a:lnTo>
                  <a:lnTo>
                    <a:pt x="0" y="1143000"/>
                  </a:lnTo>
                  <a:close/>
                </a:path>
                <a:path w="12161520" h="2654300">
                  <a:moveTo>
                    <a:pt x="2538347" y="685800"/>
                  </a:moveTo>
                  <a:lnTo>
                    <a:pt x="2434034" y="685800"/>
                  </a:lnTo>
                  <a:lnTo>
                    <a:pt x="2255551" y="635000"/>
                  </a:lnTo>
                  <a:lnTo>
                    <a:pt x="2209878" y="609600"/>
                  </a:lnTo>
                  <a:lnTo>
                    <a:pt x="2163952" y="596900"/>
                  </a:lnTo>
                  <a:lnTo>
                    <a:pt x="2071682" y="546100"/>
                  </a:lnTo>
                  <a:lnTo>
                    <a:pt x="2025506" y="508000"/>
                  </a:lnTo>
                  <a:lnTo>
                    <a:pt x="1933495" y="457200"/>
                  </a:lnTo>
                  <a:lnTo>
                    <a:pt x="1917852" y="444500"/>
                  </a:lnTo>
                  <a:lnTo>
                    <a:pt x="1698110" y="317500"/>
                  </a:lnTo>
                  <a:lnTo>
                    <a:pt x="1653727" y="304800"/>
                  </a:lnTo>
                  <a:lnTo>
                    <a:pt x="1564675" y="254000"/>
                  </a:lnTo>
                  <a:lnTo>
                    <a:pt x="1385940" y="203200"/>
                  </a:lnTo>
                  <a:lnTo>
                    <a:pt x="1513500" y="203200"/>
                  </a:lnTo>
                  <a:lnTo>
                    <a:pt x="1537700" y="215900"/>
                  </a:lnTo>
                  <a:lnTo>
                    <a:pt x="1585814" y="228600"/>
                  </a:lnTo>
                  <a:lnTo>
                    <a:pt x="1633581" y="254000"/>
                  </a:lnTo>
                  <a:lnTo>
                    <a:pt x="1680942" y="266700"/>
                  </a:lnTo>
                  <a:lnTo>
                    <a:pt x="1774206" y="317500"/>
                  </a:lnTo>
                  <a:lnTo>
                    <a:pt x="1865129" y="368300"/>
                  </a:lnTo>
                  <a:lnTo>
                    <a:pt x="1909563" y="393700"/>
                  </a:lnTo>
                  <a:lnTo>
                    <a:pt x="1957844" y="431800"/>
                  </a:lnTo>
                  <a:lnTo>
                    <a:pt x="2053978" y="482600"/>
                  </a:lnTo>
                  <a:lnTo>
                    <a:pt x="2102179" y="520700"/>
                  </a:lnTo>
                  <a:lnTo>
                    <a:pt x="2198229" y="571500"/>
                  </a:lnTo>
                  <a:lnTo>
                    <a:pt x="2245829" y="584200"/>
                  </a:lnTo>
                  <a:lnTo>
                    <a:pt x="2292981" y="609600"/>
                  </a:lnTo>
                  <a:lnTo>
                    <a:pt x="2430509" y="647700"/>
                  </a:lnTo>
                  <a:lnTo>
                    <a:pt x="2637681" y="647700"/>
                  </a:lnTo>
                  <a:lnTo>
                    <a:pt x="2598666" y="660400"/>
                  </a:lnTo>
                  <a:lnTo>
                    <a:pt x="2538347" y="685800"/>
                  </a:lnTo>
                  <a:close/>
                </a:path>
                <a:path w="12161520" h="2654300">
                  <a:moveTo>
                    <a:pt x="5509410" y="1219200"/>
                  </a:moveTo>
                  <a:lnTo>
                    <a:pt x="5412676" y="1219200"/>
                  </a:lnTo>
                  <a:lnTo>
                    <a:pt x="5456235" y="1206500"/>
                  </a:lnTo>
                  <a:lnTo>
                    <a:pt x="5497917" y="1181100"/>
                  </a:lnTo>
                  <a:lnTo>
                    <a:pt x="5537853" y="1155700"/>
                  </a:lnTo>
                  <a:lnTo>
                    <a:pt x="5576172" y="1130300"/>
                  </a:lnTo>
                  <a:lnTo>
                    <a:pt x="5613004" y="1104900"/>
                  </a:lnTo>
                  <a:lnTo>
                    <a:pt x="5648480" y="1066800"/>
                  </a:lnTo>
                  <a:lnTo>
                    <a:pt x="5682729" y="1028700"/>
                  </a:lnTo>
                  <a:lnTo>
                    <a:pt x="5715882" y="990600"/>
                  </a:lnTo>
                  <a:lnTo>
                    <a:pt x="5754234" y="952500"/>
                  </a:lnTo>
                  <a:lnTo>
                    <a:pt x="5789821" y="914400"/>
                  </a:lnTo>
                  <a:lnTo>
                    <a:pt x="5825952" y="889000"/>
                  </a:lnTo>
                  <a:lnTo>
                    <a:pt x="5862732" y="863600"/>
                  </a:lnTo>
                  <a:lnTo>
                    <a:pt x="5900270" y="838200"/>
                  </a:lnTo>
                  <a:lnTo>
                    <a:pt x="5978045" y="812800"/>
                  </a:lnTo>
                  <a:lnTo>
                    <a:pt x="5981413" y="812800"/>
                  </a:lnTo>
                  <a:lnTo>
                    <a:pt x="6024280" y="825500"/>
                  </a:lnTo>
                  <a:lnTo>
                    <a:pt x="6066812" y="850900"/>
                  </a:lnTo>
                  <a:lnTo>
                    <a:pt x="5980563" y="850900"/>
                  </a:lnTo>
                  <a:lnTo>
                    <a:pt x="5910037" y="876300"/>
                  </a:lnTo>
                  <a:lnTo>
                    <a:pt x="5873767" y="901700"/>
                  </a:lnTo>
                  <a:lnTo>
                    <a:pt x="5836579" y="939800"/>
                  </a:lnTo>
                  <a:lnTo>
                    <a:pt x="5798287" y="977900"/>
                  </a:lnTo>
                  <a:lnTo>
                    <a:pt x="5758705" y="1016000"/>
                  </a:lnTo>
                  <a:lnTo>
                    <a:pt x="5755146" y="1016000"/>
                  </a:lnTo>
                  <a:lnTo>
                    <a:pt x="5725297" y="1054100"/>
                  </a:lnTo>
                  <a:lnTo>
                    <a:pt x="5693903" y="1079500"/>
                  </a:lnTo>
                  <a:lnTo>
                    <a:pt x="5660839" y="1117600"/>
                  </a:lnTo>
                  <a:lnTo>
                    <a:pt x="5625982" y="1143000"/>
                  </a:lnTo>
                  <a:lnTo>
                    <a:pt x="5589207" y="1181100"/>
                  </a:lnTo>
                  <a:lnTo>
                    <a:pt x="5550392" y="1206500"/>
                  </a:lnTo>
                  <a:lnTo>
                    <a:pt x="5509410" y="1219200"/>
                  </a:lnTo>
                  <a:close/>
                </a:path>
                <a:path w="12161520" h="2654300">
                  <a:moveTo>
                    <a:pt x="7007683" y="1993900"/>
                  </a:moveTo>
                  <a:lnTo>
                    <a:pt x="6783258" y="1993900"/>
                  </a:lnTo>
                  <a:lnTo>
                    <a:pt x="6750423" y="1968500"/>
                  </a:lnTo>
                  <a:lnTo>
                    <a:pt x="6718809" y="1955800"/>
                  </a:lnTo>
                  <a:lnTo>
                    <a:pt x="6688287" y="1930400"/>
                  </a:lnTo>
                  <a:lnTo>
                    <a:pt x="6658727" y="1892300"/>
                  </a:lnTo>
                  <a:lnTo>
                    <a:pt x="6630000" y="1866900"/>
                  </a:lnTo>
                  <a:lnTo>
                    <a:pt x="6601976" y="1828800"/>
                  </a:lnTo>
                  <a:lnTo>
                    <a:pt x="6574525" y="1778000"/>
                  </a:lnTo>
                  <a:lnTo>
                    <a:pt x="6547517" y="1739900"/>
                  </a:lnTo>
                  <a:lnTo>
                    <a:pt x="6520823" y="1689100"/>
                  </a:lnTo>
                  <a:lnTo>
                    <a:pt x="6441327" y="1536700"/>
                  </a:lnTo>
                  <a:lnTo>
                    <a:pt x="6414592" y="1485900"/>
                  </a:lnTo>
                  <a:lnTo>
                    <a:pt x="6387521" y="1422400"/>
                  </a:lnTo>
                  <a:lnTo>
                    <a:pt x="6384634" y="1422400"/>
                  </a:lnTo>
                  <a:lnTo>
                    <a:pt x="6362180" y="1371600"/>
                  </a:lnTo>
                  <a:lnTo>
                    <a:pt x="6339524" y="1320800"/>
                  </a:lnTo>
                  <a:lnTo>
                    <a:pt x="6316602" y="1282700"/>
                  </a:lnTo>
                  <a:lnTo>
                    <a:pt x="6293347" y="1231900"/>
                  </a:lnTo>
                  <a:lnTo>
                    <a:pt x="6269694" y="1181100"/>
                  </a:lnTo>
                  <a:lnTo>
                    <a:pt x="6245578" y="1143000"/>
                  </a:lnTo>
                  <a:lnTo>
                    <a:pt x="6220933" y="1104900"/>
                  </a:lnTo>
                  <a:lnTo>
                    <a:pt x="6195694" y="1054100"/>
                  </a:lnTo>
                  <a:lnTo>
                    <a:pt x="6169795" y="1016000"/>
                  </a:lnTo>
                  <a:lnTo>
                    <a:pt x="6143171" y="977900"/>
                  </a:lnTo>
                  <a:lnTo>
                    <a:pt x="6115757" y="939800"/>
                  </a:lnTo>
                  <a:lnTo>
                    <a:pt x="6080184" y="901700"/>
                  </a:lnTo>
                  <a:lnTo>
                    <a:pt x="6045718" y="876300"/>
                  </a:lnTo>
                  <a:lnTo>
                    <a:pt x="6012472" y="863600"/>
                  </a:lnTo>
                  <a:lnTo>
                    <a:pt x="5980563" y="850900"/>
                  </a:lnTo>
                  <a:lnTo>
                    <a:pt x="6066812" y="850900"/>
                  </a:lnTo>
                  <a:lnTo>
                    <a:pt x="6108863" y="876300"/>
                  </a:lnTo>
                  <a:lnTo>
                    <a:pt x="6150288" y="927100"/>
                  </a:lnTo>
                  <a:lnTo>
                    <a:pt x="6179004" y="965200"/>
                  </a:lnTo>
                  <a:lnTo>
                    <a:pt x="6206896" y="1003300"/>
                  </a:lnTo>
                  <a:lnTo>
                    <a:pt x="6233994" y="1041400"/>
                  </a:lnTo>
                  <a:lnTo>
                    <a:pt x="6260327" y="1092200"/>
                  </a:lnTo>
                  <a:lnTo>
                    <a:pt x="6285925" y="1130300"/>
                  </a:lnTo>
                  <a:lnTo>
                    <a:pt x="6310819" y="1181100"/>
                  </a:lnTo>
                  <a:lnTo>
                    <a:pt x="6335037" y="1231900"/>
                  </a:lnTo>
                  <a:lnTo>
                    <a:pt x="6358610" y="1270000"/>
                  </a:lnTo>
                  <a:lnTo>
                    <a:pt x="6381568" y="1320800"/>
                  </a:lnTo>
                  <a:lnTo>
                    <a:pt x="6403940" y="1371600"/>
                  </a:lnTo>
                  <a:lnTo>
                    <a:pt x="6425756" y="1409700"/>
                  </a:lnTo>
                  <a:lnTo>
                    <a:pt x="6538360" y="1638300"/>
                  </a:lnTo>
                  <a:lnTo>
                    <a:pt x="6564620" y="1689100"/>
                  </a:lnTo>
                  <a:lnTo>
                    <a:pt x="6591130" y="1739900"/>
                  </a:lnTo>
                  <a:lnTo>
                    <a:pt x="6617979" y="1778000"/>
                  </a:lnTo>
                  <a:lnTo>
                    <a:pt x="6645256" y="1816100"/>
                  </a:lnTo>
                  <a:lnTo>
                    <a:pt x="6673050" y="1854200"/>
                  </a:lnTo>
                  <a:lnTo>
                    <a:pt x="6701448" y="1892300"/>
                  </a:lnTo>
                  <a:lnTo>
                    <a:pt x="6730542" y="1917700"/>
                  </a:lnTo>
                  <a:lnTo>
                    <a:pt x="6760417" y="1930400"/>
                  </a:lnTo>
                  <a:lnTo>
                    <a:pt x="6791165" y="1955800"/>
                  </a:lnTo>
                  <a:lnTo>
                    <a:pt x="6822873" y="1968500"/>
                  </a:lnTo>
                  <a:lnTo>
                    <a:pt x="7096522" y="1968500"/>
                  </a:lnTo>
                  <a:lnTo>
                    <a:pt x="7007683" y="1993900"/>
                  </a:lnTo>
                  <a:close/>
                </a:path>
                <a:path w="12161520" h="2654300">
                  <a:moveTo>
                    <a:pt x="11349058" y="1435100"/>
                  </a:moveTo>
                  <a:lnTo>
                    <a:pt x="11119712" y="1435100"/>
                  </a:lnTo>
                  <a:lnTo>
                    <a:pt x="11176073" y="1422400"/>
                  </a:lnTo>
                  <a:lnTo>
                    <a:pt x="11291395" y="1422400"/>
                  </a:lnTo>
                  <a:lnTo>
                    <a:pt x="11349058" y="1435100"/>
                  </a:lnTo>
                  <a:close/>
                </a:path>
                <a:path w="12161520" h="2654300">
                  <a:moveTo>
                    <a:pt x="9711302" y="2616200"/>
                  </a:moveTo>
                  <a:lnTo>
                    <a:pt x="9592774" y="2616200"/>
                  </a:lnTo>
                  <a:lnTo>
                    <a:pt x="9627514" y="2603500"/>
                  </a:lnTo>
                  <a:lnTo>
                    <a:pt x="9662545" y="2603500"/>
                  </a:lnTo>
                  <a:lnTo>
                    <a:pt x="9697846" y="2590800"/>
                  </a:lnTo>
                  <a:lnTo>
                    <a:pt x="9733394" y="2565400"/>
                  </a:lnTo>
                  <a:lnTo>
                    <a:pt x="9769168" y="2552700"/>
                  </a:lnTo>
                  <a:lnTo>
                    <a:pt x="9841307" y="2501900"/>
                  </a:lnTo>
                  <a:lnTo>
                    <a:pt x="9877630" y="2463800"/>
                  </a:lnTo>
                  <a:lnTo>
                    <a:pt x="9914092" y="2438400"/>
                  </a:lnTo>
                  <a:lnTo>
                    <a:pt x="9950672" y="2400300"/>
                  </a:lnTo>
                  <a:lnTo>
                    <a:pt x="9987349" y="2374900"/>
                  </a:lnTo>
                  <a:lnTo>
                    <a:pt x="10097742" y="2260600"/>
                  </a:lnTo>
                  <a:lnTo>
                    <a:pt x="10134588" y="2209800"/>
                  </a:lnTo>
                  <a:lnTo>
                    <a:pt x="10208225" y="2133600"/>
                  </a:lnTo>
                  <a:lnTo>
                    <a:pt x="10244972" y="2082800"/>
                  </a:lnTo>
                  <a:lnTo>
                    <a:pt x="10281643" y="2044700"/>
                  </a:lnTo>
                  <a:lnTo>
                    <a:pt x="10332159" y="1981200"/>
                  </a:lnTo>
                  <a:lnTo>
                    <a:pt x="10370344" y="1943100"/>
                  </a:lnTo>
                  <a:lnTo>
                    <a:pt x="10408230" y="1892300"/>
                  </a:lnTo>
                  <a:lnTo>
                    <a:pt x="10445799" y="1854200"/>
                  </a:lnTo>
                  <a:lnTo>
                    <a:pt x="10483039" y="1803400"/>
                  </a:lnTo>
                  <a:lnTo>
                    <a:pt x="10519934" y="1765300"/>
                  </a:lnTo>
                  <a:lnTo>
                    <a:pt x="10556469" y="1727200"/>
                  </a:lnTo>
                  <a:lnTo>
                    <a:pt x="10592631" y="1689100"/>
                  </a:lnTo>
                  <a:lnTo>
                    <a:pt x="10628404" y="1651000"/>
                  </a:lnTo>
                  <a:lnTo>
                    <a:pt x="10663773" y="1625600"/>
                  </a:lnTo>
                  <a:lnTo>
                    <a:pt x="10698725" y="1587500"/>
                  </a:lnTo>
                  <a:lnTo>
                    <a:pt x="10767316" y="1536700"/>
                  </a:lnTo>
                  <a:lnTo>
                    <a:pt x="10800926" y="1511300"/>
                  </a:lnTo>
                  <a:lnTo>
                    <a:pt x="10866702" y="1485900"/>
                  </a:lnTo>
                  <a:lnTo>
                    <a:pt x="10913250" y="1473200"/>
                  </a:lnTo>
                  <a:lnTo>
                    <a:pt x="10961889" y="1460500"/>
                  </a:lnTo>
                  <a:lnTo>
                    <a:pt x="11065184" y="1435100"/>
                  </a:lnTo>
                  <a:lnTo>
                    <a:pt x="11406946" y="1435100"/>
                  </a:lnTo>
                  <a:lnTo>
                    <a:pt x="11464811" y="1447800"/>
                  </a:lnTo>
                  <a:lnTo>
                    <a:pt x="11522405" y="1447800"/>
                  </a:lnTo>
                  <a:lnTo>
                    <a:pt x="11579481" y="1460500"/>
                  </a:lnTo>
                  <a:lnTo>
                    <a:pt x="11125186" y="1460500"/>
                  </a:lnTo>
                  <a:lnTo>
                    <a:pt x="11073966" y="1473200"/>
                  </a:lnTo>
                  <a:lnTo>
                    <a:pt x="11024784" y="1473200"/>
                  </a:lnTo>
                  <a:lnTo>
                    <a:pt x="10977527" y="1485900"/>
                  </a:lnTo>
                  <a:lnTo>
                    <a:pt x="10932077" y="1498600"/>
                  </a:lnTo>
                  <a:lnTo>
                    <a:pt x="10888320" y="1511300"/>
                  </a:lnTo>
                  <a:lnTo>
                    <a:pt x="10857331" y="1524000"/>
                  </a:lnTo>
                  <a:lnTo>
                    <a:pt x="10825635" y="1549400"/>
                  </a:lnTo>
                  <a:lnTo>
                    <a:pt x="10793263" y="1562100"/>
                  </a:lnTo>
                  <a:lnTo>
                    <a:pt x="10760245" y="1587500"/>
                  </a:lnTo>
                  <a:lnTo>
                    <a:pt x="10726609" y="1625600"/>
                  </a:lnTo>
                  <a:lnTo>
                    <a:pt x="10692387" y="1651000"/>
                  </a:lnTo>
                  <a:lnTo>
                    <a:pt x="10657607" y="1689100"/>
                  </a:lnTo>
                  <a:lnTo>
                    <a:pt x="10622301" y="1714500"/>
                  </a:lnTo>
                  <a:lnTo>
                    <a:pt x="10586496" y="1752600"/>
                  </a:lnTo>
                  <a:lnTo>
                    <a:pt x="10550225" y="1803400"/>
                  </a:lnTo>
                  <a:lnTo>
                    <a:pt x="10513515" y="1841500"/>
                  </a:lnTo>
                  <a:lnTo>
                    <a:pt x="10476398" y="1879600"/>
                  </a:lnTo>
                  <a:lnTo>
                    <a:pt x="10438902" y="1930400"/>
                  </a:lnTo>
                  <a:lnTo>
                    <a:pt x="10401059" y="1968500"/>
                  </a:lnTo>
                  <a:lnTo>
                    <a:pt x="10362897" y="2019300"/>
                  </a:lnTo>
                  <a:lnTo>
                    <a:pt x="10354627" y="2019300"/>
                  </a:lnTo>
                  <a:lnTo>
                    <a:pt x="10317201" y="2070100"/>
                  </a:lnTo>
                  <a:lnTo>
                    <a:pt x="10279666" y="2108200"/>
                  </a:lnTo>
                  <a:lnTo>
                    <a:pt x="10242034" y="2159000"/>
                  </a:lnTo>
                  <a:lnTo>
                    <a:pt x="10204316" y="2197100"/>
                  </a:lnTo>
                  <a:lnTo>
                    <a:pt x="10166523" y="2247900"/>
                  </a:lnTo>
                  <a:lnTo>
                    <a:pt x="9976832" y="2438400"/>
                  </a:lnTo>
                  <a:lnTo>
                    <a:pt x="9938827" y="2463800"/>
                  </a:lnTo>
                  <a:lnTo>
                    <a:pt x="9900825" y="2501900"/>
                  </a:lnTo>
                  <a:lnTo>
                    <a:pt x="9749081" y="2603500"/>
                  </a:lnTo>
                  <a:lnTo>
                    <a:pt x="9711302" y="2616200"/>
                  </a:lnTo>
                  <a:close/>
                </a:path>
                <a:path w="12161520" h="2654300">
                  <a:moveTo>
                    <a:pt x="12161518" y="1689100"/>
                  </a:moveTo>
                  <a:lnTo>
                    <a:pt x="12132503" y="1676400"/>
                  </a:lnTo>
                  <a:lnTo>
                    <a:pt x="12099961" y="1663700"/>
                  </a:lnTo>
                  <a:lnTo>
                    <a:pt x="12064127" y="1638300"/>
                  </a:lnTo>
                  <a:lnTo>
                    <a:pt x="12025234" y="1625600"/>
                  </a:lnTo>
                  <a:lnTo>
                    <a:pt x="11983518" y="1612900"/>
                  </a:lnTo>
                  <a:lnTo>
                    <a:pt x="11939212" y="1600200"/>
                  </a:lnTo>
                  <a:lnTo>
                    <a:pt x="11892551" y="1587500"/>
                  </a:lnTo>
                  <a:lnTo>
                    <a:pt x="11843768" y="1562100"/>
                  </a:lnTo>
                  <a:lnTo>
                    <a:pt x="11740779" y="1536700"/>
                  </a:lnTo>
                  <a:lnTo>
                    <a:pt x="11462592" y="1473200"/>
                  </a:lnTo>
                  <a:lnTo>
                    <a:pt x="11405279" y="1473200"/>
                  </a:lnTo>
                  <a:lnTo>
                    <a:pt x="11347954" y="1460500"/>
                  </a:lnTo>
                  <a:lnTo>
                    <a:pt x="11579481" y="1460500"/>
                  </a:lnTo>
                  <a:lnTo>
                    <a:pt x="11745118" y="1498600"/>
                  </a:lnTo>
                  <a:lnTo>
                    <a:pt x="11797641" y="1524000"/>
                  </a:lnTo>
                  <a:lnTo>
                    <a:pt x="11848406" y="1536700"/>
                  </a:lnTo>
                  <a:lnTo>
                    <a:pt x="11897166" y="1549400"/>
                  </a:lnTo>
                  <a:lnTo>
                    <a:pt x="11943673" y="1562100"/>
                  </a:lnTo>
                  <a:lnTo>
                    <a:pt x="11987679" y="1574800"/>
                  </a:lnTo>
                  <a:lnTo>
                    <a:pt x="12028935" y="1600200"/>
                  </a:lnTo>
                  <a:lnTo>
                    <a:pt x="12067196" y="1612900"/>
                  </a:lnTo>
                  <a:lnTo>
                    <a:pt x="12102211" y="1625600"/>
                  </a:lnTo>
                  <a:lnTo>
                    <a:pt x="12133735" y="1638300"/>
                  </a:lnTo>
                  <a:lnTo>
                    <a:pt x="12161518" y="1651000"/>
                  </a:lnTo>
                  <a:lnTo>
                    <a:pt x="12161518" y="1689100"/>
                  </a:lnTo>
                  <a:close/>
                </a:path>
                <a:path w="12161520" h="2654300">
                  <a:moveTo>
                    <a:pt x="7096522" y="1968500"/>
                  </a:moveTo>
                  <a:lnTo>
                    <a:pt x="6959478" y="1968500"/>
                  </a:lnTo>
                  <a:lnTo>
                    <a:pt x="7003355" y="1955800"/>
                  </a:lnTo>
                  <a:lnTo>
                    <a:pt x="7094688" y="1930400"/>
                  </a:lnTo>
                  <a:lnTo>
                    <a:pt x="7141755" y="1905000"/>
                  </a:lnTo>
                  <a:lnTo>
                    <a:pt x="7189497" y="1892300"/>
                  </a:lnTo>
                  <a:lnTo>
                    <a:pt x="7334824" y="1816100"/>
                  </a:lnTo>
                  <a:lnTo>
                    <a:pt x="7383319" y="1803400"/>
                  </a:lnTo>
                  <a:lnTo>
                    <a:pt x="7479222" y="1752600"/>
                  </a:lnTo>
                  <a:lnTo>
                    <a:pt x="7537084" y="1714500"/>
                  </a:lnTo>
                  <a:lnTo>
                    <a:pt x="7638763" y="1663700"/>
                  </a:lnTo>
                  <a:lnTo>
                    <a:pt x="7737514" y="1612900"/>
                  </a:lnTo>
                  <a:lnTo>
                    <a:pt x="7785469" y="1587500"/>
                  </a:lnTo>
                  <a:lnTo>
                    <a:pt x="7832304" y="1562100"/>
                  </a:lnTo>
                  <a:lnTo>
                    <a:pt x="7922102" y="1536700"/>
                  </a:lnTo>
                  <a:lnTo>
                    <a:pt x="7964806" y="1524000"/>
                  </a:lnTo>
                  <a:lnTo>
                    <a:pt x="8005876" y="1511300"/>
                  </a:lnTo>
                  <a:lnTo>
                    <a:pt x="8045181" y="1498600"/>
                  </a:lnTo>
                  <a:lnTo>
                    <a:pt x="8126814" y="1498600"/>
                  </a:lnTo>
                  <a:lnTo>
                    <a:pt x="8166891" y="1511300"/>
                  </a:lnTo>
                  <a:lnTo>
                    <a:pt x="8205543" y="1524000"/>
                  </a:lnTo>
                  <a:lnTo>
                    <a:pt x="8242972" y="1536700"/>
                  </a:lnTo>
                  <a:lnTo>
                    <a:pt x="8052537" y="1536700"/>
                  </a:lnTo>
                  <a:lnTo>
                    <a:pt x="8014807" y="1549400"/>
                  </a:lnTo>
                  <a:lnTo>
                    <a:pt x="7974566" y="1549400"/>
                  </a:lnTo>
                  <a:lnTo>
                    <a:pt x="7931866" y="1574800"/>
                  </a:lnTo>
                  <a:lnTo>
                    <a:pt x="7886757" y="1587500"/>
                  </a:lnTo>
                  <a:lnTo>
                    <a:pt x="7839290" y="1600200"/>
                  </a:lnTo>
                  <a:lnTo>
                    <a:pt x="7789516" y="1625600"/>
                  </a:lnTo>
                  <a:lnTo>
                    <a:pt x="7737487" y="1651000"/>
                  </a:lnTo>
                  <a:lnTo>
                    <a:pt x="7683252" y="1689100"/>
                  </a:lnTo>
                  <a:lnTo>
                    <a:pt x="7626862" y="1714500"/>
                  </a:lnTo>
                  <a:lnTo>
                    <a:pt x="7568370" y="1739900"/>
                  </a:lnTo>
                  <a:lnTo>
                    <a:pt x="7234848" y="1917700"/>
                  </a:lnTo>
                  <a:lnTo>
                    <a:pt x="7188186" y="1930400"/>
                  </a:lnTo>
                  <a:lnTo>
                    <a:pt x="7142047" y="1955800"/>
                  </a:lnTo>
                  <a:lnTo>
                    <a:pt x="7096522" y="1968500"/>
                  </a:lnTo>
                  <a:close/>
                </a:path>
                <a:path w="12161520" h="2654300">
                  <a:moveTo>
                    <a:pt x="9598293" y="2654300"/>
                  </a:moveTo>
                  <a:lnTo>
                    <a:pt x="9560830" y="2654300"/>
                  </a:lnTo>
                  <a:lnTo>
                    <a:pt x="9514334" y="2641600"/>
                  </a:lnTo>
                  <a:lnTo>
                    <a:pt x="9466904" y="2641600"/>
                  </a:lnTo>
                  <a:lnTo>
                    <a:pt x="9418940" y="2616200"/>
                  </a:lnTo>
                  <a:lnTo>
                    <a:pt x="9370838" y="2603500"/>
                  </a:lnTo>
                  <a:lnTo>
                    <a:pt x="9322998" y="2578100"/>
                  </a:lnTo>
                  <a:lnTo>
                    <a:pt x="9275816" y="2540000"/>
                  </a:lnTo>
                  <a:lnTo>
                    <a:pt x="9229691" y="2514600"/>
                  </a:lnTo>
                  <a:lnTo>
                    <a:pt x="9185021" y="2476500"/>
                  </a:lnTo>
                  <a:lnTo>
                    <a:pt x="9142204" y="2438400"/>
                  </a:lnTo>
                  <a:lnTo>
                    <a:pt x="9101638" y="2413000"/>
                  </a:lnTo>
                  <a:lnTo>
                    <a:pt x="9063721" y="2374900"/>
                  </a:lnTo>
                  <a:lnTo>
                    <a:pt x="9028850" y="2336800"/>
                  </a:lnTo>
                  <a:lnTo>
                    <a:pt x="8997424" y="2298700"/>
                  </a:lnTo>
                  <a:lnTo>
                    <a:pt x="8969841" y="2273300"/>
                  </a:lnTo>
                  <a:lnTo>
                    <a:pt x="8946499" y="2247900"/>
                  </a:lnTo>
                  <a:lnTo>
                    <a:pt x="8927795" y="2222500"/>
                  </a:lnTo>
                  <a:lnTo>
                    <a:pt x="8889292" y="2184400"/>
                  </a:lnTo>
                  <a:lnTo>
                    <a:pt x="8869536" y="2159000"/>
                  </a:lnTo>
                  <a:lnTo>
                    <a:pt x="8849971" y="2133600"/>
                  </a:lnTo>
                  <a:lnTo>
                    <a:pt x="8830784" y="2108200"/>
                  </a:lnTo>
                  <a:lnTo>
                    <a:pt x="8812161" y="2095500"/>
                  </a:lnTo>
                  <a:lnTo>
                    <a:pt x="8765253" y="2032000"/>
                  </a:lnTo>
                  <a:lnTo>
                    <a:pt x="8720527" y="1981200"/>
                  </a:lnTo>
                  <a:lnTo>
                    <a:pt x="8677767" y="1943100"/>
                  </a:lnTo>
                  <a:lnTo>
                    <a:pt x="8636758" y="1892300"/>
                  </a:lnTo>
                  <a:lnTo>
                    <a:pt x="8597282" y="1854200"/>
                  </a:lnTo>
                  <a:lnTo>
                    <a:pt x="8559125" y="1816100"/>
                  </a:lnTo>
                  <a:lnTo>
                    <a:pt x="8522071" y="1778000"/>
                  </a:lnTo>
                  <a:lnTo>
                    <a:pt x="8485903" y="1739900"/>
                  </a:lnTo>
                  <a:lnTo>
                    <a:pt x="8450406" y="1701800"/>
                  </a:lnTo>
                  <a:lnTo>
                    <a:pt x="8345781" y="1625600"/>
                  </a:lnTo>
                  <a:lnTo>
                    <a:pt x="8310808" y="1612900"/>
                  </a:lnTo>
                  <a:lnTo>
                    <a:pt x="8275426" y="1587500"/>
                  </a:lnTo>
                  <a:lnTo>
                    <a:pt x="8239420" y="1574800"/>
                  </a:lnTo>
                  <a:lnTo>
                    <a:pt x="8164670" y="1549400"/>
                  </a:lnTo>
                  <a:lnTo>
                    <a:pt x="8125494" y="1536700"/>
                  </a:lnTo>
                  <a:lnTo>
                    <a:pt x="8242972" y="1536700"/>
                  </a:lnTo>
                  <a:lnTo>
                    <a:pt x="8314956" y="1562100"/>
                  </a:lnTo>
                  <a:lnTo>
                    <a:pt x="8522326" y="1714500"/>
                  </a:lnTo>
                  <a:lnTo>
                    <a:pt x="8557736" y="1752600"/>
                  </a:lnTo>
                  <a:lnTo>
                    <a:pt x="8593921" y="1790700"/>
                  </a:lnTo>
                  <a:lnTo>
                    <a:pt x="8631083" y="1828800"/>
                  </a:lnTo>
                  <a:lnTo>
                    <a:pt x="8669420" y="1866900"/>
                  </a:lnTo>
                  <a:lnTo>
                    <a:pt x="8709132" y="1917700"/>
                  </a:lnTo>
                  <a:lnTo>
                    <a:pt x="8750421" y="1955800"/>
                  </a:lnTo>
                  <a:lnTo>
                    <a:pt x="8793484" y="2006600"/>
                  </a:lnTo>
                  <a:lnTo>
                    <a:pt x="8838524" y="2057400"/>
                  </a:lnTo>
                  <a:lnTo>
                    <a:pt x="8849523" y="2070100"/>
                  </a:lnTo>
                  <a:lnTo>
                    <a:pt x="8864149" y="2095500"/>
                  </a:lnTo>
                  <a:lnTo>
                    <a:pt x="8879054" y="2108200"/>
                  </a:lnTo>
                  <a:lnTo>
                    <a:pt x="8894239" y="2120900"/>
                  </a:lnTo>
                  <a:lnTo>
                    <a:pt x="8909702" y="2146300"/>
                  </a:lnTo>
                  <a:lnTo>
                    <a:pt x="8919269" y="2159000"/>
                  </a:lnTo>
                  <a:lnTo>
                    <a:pt x="8952592" y="2197100"/>
                  </a:lnTo>
                  <a:lnTo>
                    <a:pt x="8963379" y="2197100"/>
                  </a:lnTo>
                  <a:lnTo>
                    <a:pt x="8984190" y="2222500"/>
                  </a:lnTo>
                  <a:lnTo>
                    <a:pt x="9009704" y="2260600"/>
                  </a:lnTo>
                  <a:lnTo>
                    <a:pt x="9039455" y="2286000"/>
                  </a:lnTo>
                  <a:lnTo>
                    <a:pt x="9072982" y="2324100"/>
                  </a:lnTo>
                  <a:lnTo>
                    <a:pt x="9109819" y="2362200"/>
                  </a:lnTo>
                  <a:lnTo>
                    <a:pt x="9149504" y="2400300"/>
                  </a:lnTo>
                  <a:lnTo>
                    <a:pt x="9191574" y="2438400"/>
                  </a:lnTo>
                  <a:lnTo>
                    <a:pt x="9235564" y="2476500"/>
                  </a:lnTo>
                  <a:lnTo>
                    <a:pt x="9281012" y="2501900"/>
                  </a:lnTo>
                  <a:lnTo>
                    <a:pt x="9327453" y="2540000"/>
                  </a:lnTo>
                  <a:lnTo>
                    <a:pt x="9374425" y="2565400"/>
                  </a:lnTo>
                  <a:lnTo>
                    <a:pt x="9421464" y="2578100"/>
                  </a:lnTo>
                  <a:lnTo>
                    <a:pt x="9468106" y="2603500"/>
                  </a:lnTo>
                  <a:lnTo>
                    <a:pt x="9513888" y="2616200"/>
                  </a:lnTo>
                  <a:lnTo>
                    <a:pt x="9711302" y="2616200"/>
                  </a:lnTo>
                  <a:lnTo>
                    <a:pt x="9598293" y="2654300"/>
                  </a:lnTo>
                  <a:close/>
                </a:path>
                <a:path w="12161520" h="2654300">
                  <a:moveTo>
                    <a:pt x="6922406" y="2006600"/>
                  </a:moveTo>
                  <a:lnTo>
                    <a:pt x="6853113" y="2006600"/>
                  </a:lnTo>
                  <a:lnTo>
                    <a:pt x="6817445" y="1993900"/>
                  </a:lnTo>
                  <a:lnTo>
                    <a:pt x="6964553" y="1993900"/>
                  </a:lnTo>
                  <a:lnTo>
                    <a:pt x="6922406" y="2006600"/>
                  </a:lnTo>
                  <a:close/>
                </a:path>
              </a:pathLst>
            </a:custGeom>
            <a:solidFill>
              <a:srgbClr val="1498CB"/>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5" name="object 5"/>
            <p:cNvSpPr/>
            <p:nvPr/>
          </p:nvSpPr>
          <p:spPr>
            <a:xfrm>
              <a:off x="0" y="2773594"/>
              <a:ext cx="12161520" cy="3161030"/>
            </a:xfrm>
            <a:custGeom>
              <a:avLst/>
              <a:gdLst/>
              <a:ahLst/>
              <a:cxnLst/>
              <a:rect l="l" t="t" r="r" b="b"/>
              <a:pathLst>
                <a:path w="12161520" h="3161029">
                  <a:moveTo>
                    <a:pt x="3514584" y="535693"/>
                  </a:moveTo>
                  <a:lnTo>
                    <a:pt x="3468516" y="535693"/>
                  </a:lnTo>
                  <a:lnTo>
                    <a:pt x="3819302" y="0"/>
                  </a:lnTo>
                  <a:lnTo>
                    <a:pt x="3864811" y="71979"/>
                  </a:lnTo>
                  <a:lnTo>
                    <a:pt x="3819749" y="71979"/>
                  </a:lnTo>
                  <a:lnTo>
                    <a:pt x="3514584" y="535693"/>
                  </a:lnTo>
                  <a:close/>
                </a:path>
                <a:path w="12161520" h="3161029">
                  <a:moveTo>
                    <a:pt x="4049060" y="436921"/>
                  </a:moveTo>
                  <a:lnTo>
                    <a:pt x="3819749" y="71979"/>
                  </a:lnTo>
                  <a:lnTo>
                    <a:pt x="3864811" y="71979"/>
                  </a:lnTo>
                  <a:lnTo>
                    <a:pt x="4062208" y="384184"/>
                  </a:lnTo>
                  <a:lnTo>
                    <a:pt x="4124594" y="384184"/>
                  </a:lnTo>
                  <a:lnTo>
                    <a:pt x="4049060" y="436921"/>
                  </a:lnTo>
                  <a:close/>
                </a:path>
                <a:path w="12161520" h="3161029">
                  <a:moveTo>
                    <a:pt x="4124594" y="384184"/>
                  </a:moveTo>
                  <a:lnTo>
                    <a:pt x="4062208" y="384184"/>
                  </a:lnTo>
                  <a:lnTo>
                    <a:pt x="4387895" y="156647"/>
                  </a:lnTo>
                  <a:lnTo>
                    <a:pt x="4408207" y="216336"/>
                  </a:lnTo>
                  <a:lnTo>
                    <a:pt x="4365001" y="216336"/>
                  </a:lnTo>
                  <a:lnTo>
                    <a:pt x="4124594" y="384184"/>
                  </a:lnTo>
                  <a:close/>
                </a:path>
                <a:path w="12161520" h="3161029">
                  <a:moveTo>
                    <a:pt x="1313153" y="525514"/>
                  </a:moveTo>
                  <a:lnTo>
                    <a:pt x="1260262" y="525514"/>
                  </a:lnTo>
                  <a:lnTo>
                    <a:pt x="1615546" y="161595"/>
                  </a:lnTo>
                  <a:lnTo>
                    <a:pt x="1643630" y="230888"/>
                  </a:lnTo>
                  <a:lnTo>
                    <a:pt x="1601268" y="230888"/>
                  </a:lnTo>
                  <a:lnTo>
                    <a:pt x="1313153" y="525514"/>
                  </a:lnTo>
                  <a:close/>
                </a:path>
                <a:path w="12161520" h="3161029">
                  <a:moveTo>
                    <a:pt x="2976581" y="831957"/>
                  </a:moveTo>
                  <a:lnTo>
                    <a:pt x="2933738" y="831957"/>
                  </a:lnTo>
                  <a:lnTo>
                    <a:pt x="3199090" y="171199"/>
                  </a:lnTo>
                  <a:lnTo>
                    <a:pt x="3258479" y="251544"/>
                  </a:lnTo>
                  <a:lnTo>
                    <a:pt x="3210593" y="251544"/>
                  </a:lnTo>
                  <a:lnTo>
                    <a:pt x="2976581" y="831957"/>
                  </a:lnTo>
                  <a:close/>
                </a:path>
                <a:path w="12161520" h="3161029">
                  <a:moveTo>
                    <a:pt x="996715" y="853145"/>
                  </a:moveTo>
                  <a:lnTo>
                    <a:pt x="956574" y="853145"/>
                  </a:lnTo>
                  <a:lnTo>
                    <a:pt x="974220" y="209284"/>
                  </a:lnTo>
                  <a:lnTo>
                    <a:pt x="1064096" y="308646"/>
                  </a:lnTo>
                  <a:lnTo>
                    <a:pt x="1013305" y="308646"/>
                  </a:lnTo>
                  <a:lnTo>
                    <a:pt x="996715" y="853145"/>
                  </a:lnTo>
                  <a:close/>
                </a:path>
                <a:path w="12161520" h="3161029">
                  <a:moveTo>
                    <a:pt x="4684858" y="1150092"/>
                  </a:moveTo>
                  <a:lnTo>
                    <a:pt x="4365001" y="216336"/>
                  </a:lnTo>
                  <a:lnTo>
                    <a:pt x="4408207" y="216336"/>
                  </a:lnTo>
                  <a:lnTo>
                    <a:pt x="4694202" y="1056775"/>
                  </a:lnTo>
                  <a:lnTo>
                    <a:pt x="4739813" y="1056775"/>
                  </a:lnTo>
                  <a:lnTo>
                    <a:pt x="4684858" y="1150092"/>
                  </a:lnTo>
                  <a:close/>
                </a:path>
                <a:path w="12161520" h="3161029">
                  <a:moveTo>
                    <a:pt x="1835905" y="807244"/>
                  </a:moveTo>
                  <a:lnTo>
                    <a:pt x="1601268" y="230888"/>
                  </a:lnTo>
                  <a:lnTo>
                    <a:pt x="1643630" y="230888"/>
                  </a:lnTo>
                  <a:lnTo>
                    <a:pt x="1853182" y="747929"/>
                  </a:lnTo>
                  <a:lnTo>
                    <a:pt x="1913513" y="747929"/>
                  </a:lnTo>
                  <a:lnTo>
                    <a:pt x="1835905" y="807244"/>
                  </a:lnTo>
                  <a:close/>
                </a:path>
                <a:path w="12161520" h="3161029">
                  <a:moveTo>
                    <a:pt x="3469847" y="603672"/>
                  </a:moveTo>
                  <a:lnTo>
                    <a:pt x="3210593" y="251544"/>
                  </a:lnTo>
                  <a:lnTo>
                    <a:pt x="3258479" y="251544"/>
                  </a:lnTo>
                  <a:lnTo>
                    <a:pt x="3468516" y="535693"/>
                  </a:lnTo>
                  <a:lnTo>
                    <a:pt x="3514584" y="535693"/>
                  </a:lnTo>
                  <a:lnTo>
                    <a:pt x="3469847" y="603672"/>
                  </a:lnTo>
                  <a:close/>
                </a:path>
                <a:path w="12161520" h="3161029">
                  <a:moveTo>
                    <a:pt x="1258483" y="581420"/>
                  </a:moveTo>
                  <a:lnTo>
                    <a:pt x="1013305" y="308646"/>
                  </a:lnTo>
                  <a:lnTo>
                    <a:pt x="1064096" y="308646"/>
                  </a:lnTo>
                  <a:lnTo>
                    <a:pt x="1260262" y="525514"/>
                  </a:lnTo>
                  <a:lnTo>
                    <a:pt x="1313153" y="525514"/>
                  </a:lnTo>
                  <a:lnTo>
                    <a:pt x="1258483" y="581420"/>
                  </a:lnTo>
                  <a:close/>
                </a:path>
                <a:path w="12161520" h="3161029">
                  <a:moveTo>
                    <a:pt x="1913513" y="747929"/>
                  </a:moveTo>
                  <a:lnTo>
                    <a:pt x="1853182" y="747929"/>
                  </a:lnTo>
                  <a:lnTo>
                    <a:pt x="2158012" y="514488"/>
                  </a:lnTo>
                  <a:lnTo>
                    <a:pt x="2180443" y="577303"/>
                  </a:lnTo>
                  <a:lnTo>
                    <a:pt x="2136762" y="577303"/>
                  </a:lnTo>
                  <a:lnTo>
                    <a:pt x="1913513" y="747929"/>
                  </a:lnTo>
                  <a:close/>
                </a:path>
                <a:path w="12161520" h="3161029">
                  <a:moveTo>
                    <a:pt x="2390916" y="1044685"/>
                  </a:moveTo>
                  <a:lnTo>
                    <a:pt x="2347341" y="1044685"/>
                  </a:lnTo>
                  <a:lnTo>
                    <a:pt x="2594242" y="515137"/>
                  </a:lnTo>
                  <a:lnTo>
                    <a:pt x="2662435" y="578775"/>
                  </a:lnTo>
                  <a:lnTo>
                    <a:pt x="2606495" y="578775"/>
                  </a:lnTo>
                  <a:lnTo>
                    <a:pt x="2390916" y="1044685"/>
                  </a:lnTo>
                  <a:close/>
                </a:path>
                <a:path w="12161520" h="3161029">
                  <a:moveTo>
                    <a:pt x="2342597" y="1149111"/>
                  </a:moveTo>
                  <a:lnTo>
                    <a:pt x="2136762" y="577303"/>
                  </a:lnTo>
                  <a:lnTo>
                    <a:pt x="2180443" y="577303"/>
                  </a:lnTo>
                  <a:lnTo>
                    <a:pt x="2347341" y="1044685"/>
                  </a:lnTo>
                  <a:lnTo>
                    <a:pt x="2390916" y="1044685"/>
                  </a:lnTo>
                  <a:lnTo>
                    <a:pt x="2342597" y="1149111"/>
                  </a:lnTo>
                  <a:close/>
                </a:path>
                <a:path w="12161520" h="3161029">
                  <a:moveTo>
                    <a:pt x="2949716" y="898590"/>
                  </a:moveTo>
                  <a:lnTo>
                    <a:pt x="2606495" y="578775"/>
                  </a:lnTo>
                  <a:lnTo>
                    <a:pt x="2662435" y="578775"/>
                  </a:lnTo>
                  <a:lnTo>
                    <a:pt x="2933738" y="831957"/>
                  </a:lnTo>
                  <a:lnTo>
                    <a:pt x="2976581" y="831957"/>
                  </a:lnTo>
                  <a:lnTo>
                    <a:pt x="2949716" y="898590"/>
                  </a:lnTo>
                  <a:close/>
                </a:path>
                <a:path w="12161520" h="3161029">
                  <a:moveTo>
                    <a:pt x="87901" y="1661778"/>
                  </a:moveTo>
                  <a:lnTo>
                    <a:pt x="46135" y="1661778"/>
                  </a:lnTo>
                  <a:lnTo>
                    <a:pt x="385463" y="585004"/>
                  </a:lnTo>
                  <a:lnTo>
                    <a:pt x="490897" y="634506"/>
                  </a:lnTo>
                  <a:lnTo>
                    <a:pt x="411109" y="634506"/>
                  </a:lnTo>
                  <a:lnTo>
                    <a:pt x="87901" y="1661778"/>
                  </a:lnTo>
                  <a:close/>
                </a:path>
                <a:path w="12161520" h="3161029">
                  <a:moveTo>
                    <a:pt x="994988" y="909815"/>
                  </a:moveTo>
                  <a:lnTo>
                    <a:pt x="411109" y="634506"/>
                  </a:lnTo>
                  <a:lnTo>
                    <a:pt x="490897" y="634506"/>
                  </a:lnTo>
                  <a:lnTo>
                    <a:pt x="956574" y="853145"/>
                  </a:lnTo>
                  <a:lnTo>
                    <a:pt x="996715" y="853145"/>
                  </a:lnTo>
                  <a:lnTo>
                    <a:pt x="994988" y="909815"/>
                  </a:lnTo>
                  <a:close/>
                </a:path>
                <a:path w="12161520" h="3161029">
                  <a:moveTo>
                    <a:pt x="4739813" y="1056775"/>
                  </a:moveTo>
                  <a:lnTo>
                    <a:pt x="4694202" y="1056775"/>
                  </a:lnTo>
                  <a:lnTo>
                    <a:pt x="4903270" y="701895"/>
                  </a:lnTo>
                  <a:lnTo>
                    <a:pt x="4929799" y="803419"/>
                  </a:lnTo>
                  <a:lnTo>
                    <a:pt x="4889014" y="803419"/>
                  </a:lnTo>
                  <a:lnTo>
                    <a:pt x="4739813" y="1056775"/>
                  </a:lnTo>
                  <a:close/>
                </a:path>
                <a:path w="12161520" h="3161029">
                  <a:moveTo>
                    <a:pt x="5730445" y="1532048"/>
                  </a:moveTo>
                  <a:lnTo>
                    <a:pt x="5687478" y="1532048"/>
                  </a:lnTo>
                  <a:lnTo>
                    <a:pt x="6038521" y="723041"/>
                  </a:lnTo>
                  <a:lnTo>
                    <a:pt x="6077941" y="832174"/>
                  </a:lnTo>
                  <a:lnTo>
                    <a:pt x="6035500" y="832174"/>
                  </a:lnTo>
                  <a:lnTo>
                    <a:pt x="5730445" y="1532048"/>
                  </a:lnTo>
                  <a:close/>
                </a:path>
                <a:path w="12161520" h="3161029">
                  <a:moveTo>
                    <a:pt x="5137168" y="1750821"/>
                  </a:moveTo>
                  <a:lnTo>
                    <a:pt x="4889014" y="803419"/>
                  </a:lnTo>
                  <a:lnTo>
                    <a:pt x="4929799" y="803419"/>
                  </a:lnTo>
                  <a:lnTo>
                    <a:pt x="5147933" y="1638187"/>
                  </a:lnTo>
                  <a:lnTo>
                    <a:pt x="5193385" y="1638187"/>
                  </a:lnTo>
                  <a:lnTo>
                    <a:pt x="5137168" y="1750821"/>
                  </a:lnTo>
                  <a:close/>
                </a:path>
                <a:path w="12161520" h="3161029">
                  <a:moveTo>
                    <a:pt x="6294788" y="1548139"/>
                  </a:moveTo>
                  <a:lnTo>
                    <a:pt x="6035500" y="832174"/>
                  </a:lnTo>
                  <a:lnTo>
                    <a:pt x="6077941" y="832174"/>
                  </a:lnTo>
                  <a:lnTo>
                    <a:pt x="6315612" y="1490146"/>
                  </a:lnTo>
                  <a:lnTo>
                    <a:pt x="6378980" y="1490146"/>
                  </a:lnTo>
                  <a:lnTo>
                    <a:pt x="6294788" y="1548139"/>
                  </a:lnTo>
                  <a:close/>
                </a:path>
                <a:path w="12161520" h="3161029">
                  <a:moveTo>
                    <a:pt x="5193385" y="1638187"/>
                  </a:moveTo>
                  <a:lnTo>
                    <a:pt x="5147933" y="1638187"/>
                  </a:lnTo>
                  <a:lnTo>
                    <a:pt x="5414684" y="1104290"/>
                  </a:lnTo>
                  <a:lnTo>
                    <a:pt x="5465970" y="1184709"/>
                  </a:lnTo>
                  <a:lnTo>
                    <a:pt x="5419719" y="1184709"/>
                  </a:lnTo>
                  <a:lnTo>
                    <a:pt x="5193385" y="1638187"/>
                  </a:lnTo>
                  <a:close/>
                </a:path>
                <a:path w="12161520" h="3161029">
                  <a:moveTo>
                    <a:pt x="5693599" y="1616583"/>
                  </a:moveTo>
                  <a:lnTo>
                    <a:pt x="5419719" y="1184709"/>
                  </a:lnTo>
                  <a:lnTo>
                    <a:pt x="5465970" y="1184709"/>
                  </a:lnTo>
                  <a:lnTo>
                    <a:pt x="5687478" y="1532048"/>
                  </a:lnTo>
                  <a:lnTo>
                    <a:pt x="5730445" y="1532048"/>
                  </a:lnTo>
                  <a:lnTo>
                    <a:pt x="5693599" y="1616583"/>
                  </a:lnTo>
                  <a:close/>
                </a:path>
                <a:path w="12161520" h="3161029">
                  <a:moveTo>
                    <a:pt x="6378980" y="1490146"/>
                  </a:moveTo>
                  <a:lnTo>
                    <a:pt x="6315612" y="1490146"/>
                  </a:lnTo>
                  <a:lnTo>
                    <a:pt x="6629852" y="1272413"/>
                  </a:lnTo>
                  <a:lnTo>
                    <a:pt x="6645529" y="1334979"/>
                  </a:lnTo>
                  <a:lnTo>
                    <a:pt x="6604250" y="1334979"/>
                  </a:lnTo>
                  <a:lnTo>
                    <a:pt x="6378980" y="1490146"/>
                  </a:lnTo>
                  <a:close/>
                </a:path>
                <a:path w="12161520" h="3161029">
                  <a:moveTo>
                    <a:pt x="6881553" y="2444284"/>
                  </a:moveTo>
                  <a:lnTo>
                    <a:pt x="6604250" y="1334979"/>
                  </a:lnTo>
                  <a:lnTo>
                    <a:pt x="6645529" y="1334979"/>
                  </a:lnTo>
                  <a:lnTo>
                    <a:pt x="6899333" y="2347857"/>
                  </a:lnTo>
                  <a:lnTo>
                    <a:pt x="6945971" y="2347857"/>
                  </a:lnTo>
                  <a:lnTo>
                    <a:pt x="6881553" y="2444284"/>
                  </a:lnTo>
                  <a:close/>
                </a:path>
                <a:path w="12161520" h="3161029">
                  <a:moveTo>
                    <a:pt x="10490106" y="2378117"/>
                  </a:moveTo>
                  <a:lnTo>
                    <a:pt x="10447565" y="2378117"/>
                  </a:lnTo>
                  <a:lnTo>
                    <a:pt x="10790104" y="1439871"/>
                  </a:lnTo>
                  <a:lnTo>
                    <a:pt x="10843241" y="1533387"/>
                  </a:lnTo>
                  <a:lnTo>
                    <a:pt x="10798048" y="1533387"/>
                  </a:lnTo>
                  <a:lnTo>
                    <a:pt x="10490106" y="2378117"/>
                  </a:lnTo>
                  <a:close/>
                </a:path>
                <a:path w="12161520" h="3161029">
                  <a:moveTo>
                    <a:pt x="7982571" y="1988386"/>
                  </a:moveTo>
                  <a:lnTo>
                    <a:pt x="7937704" y="1988386"/>
                  </a:lnTo>
                  <a:lnTo>
                    <a:pt x="8244760" y="1478962"/>
                  </a:lnTo>
                  <a:lnTo>
                    <a:pt x="8280950" y="1565742"/>
                  </a:lnTo>
                  <a:lnTo>
                    <a:pt x="8238673" y="1565742"/>
                  </a:lnTo>
                  <a:lnTo>
                    <a:pt x="7982571" y="1988386"/>
                  </a:lnTo>
                  <a:close/>
                </a:path>
                <a:path w="12161520" h="3161029">
                  <a:moveTo>
                    <a:pt x="11103150" y="1901173"/>
                  </a:moveTo>
                  <a:lnTo>
                    <a:pt x="11052222" y="1901173"/>
                  </a:lnTo>
                  <a:lnTo>
                    <a:pt x="11391449" y="1526219"/>
                  </a:lnTo>
                  <a:lnTo>
                    <a:pt x="11430520" y="1589999"/>
                  </a:lnTo>
                  <a:lnTo>
                    <a:pt x="11385116" y="1589999"/>
                  </a:lnTo>
                  <a:lnTo>
                    <a:pt x="11103150" y="1901173"/>
                  </a:lnTo>
                  <a:close/>
                </a:path>
                <a:path w="12161520" h="3161029">
                  <a:moveTo>
                    <a:pt x="11044166" y="1966267"/>
                  </a:moveTo>
                  <a:lnTo>
                    <a:pt x="10798048" y="1533387"/>
                  </a:lnTo>
                  <a:lnTo>
                    <a:pt x="10843241" y="1533387"/>
                  </a:lnTo>
                  <a:lnTo>
                    <a:pt x="11052222" y="1901173"/>
                  </a:lnTo>
                  <a:lnTo>
                    <a:pt x="11103150" y="1901173"/>
                  </a:lnTo>
                  <a:lnTo>
                    <a:pt x="11044166" y="1966267"/>
                  </a:lnTo>
                  <a:close/>
                </a:path>
                <a:path w="12161520" h="3161029">
                  <a:moveTo>
                    <a:pt x="52356" y="1774753"/>
                  </a:moveTo>
                  <a:lnTo>
                    <a:pt x="0" y="1657641"/>
                  </a:lnTo>
                  <a:lnTo>
                    <a:pt x="0" y="1558589"/>
                  </a:lnTo>
                  <a:lnTo>
                    <a:pt x="46135" y="1661778"/>
                  </a:lnTo>
                  <a:lnTo>
                    <a:pt x="87901" y="1661778"/>
                  </a:lnTo>
                  <a:lnTo>
                    <a:pt x="52356" y="1774753"/>
                  </a:lnTo>
                  <a:close/>
                </a:path>
                <a:path w="12161520" h="3161029">
                  <a:moveTo>
                    <a:pt x="8536084" y="2285790"/>
                  </a:moveTo>
                  <a:lnTo>
                    <a:pt x="8238673" y="1565742"/>
                  </a:lnTo>
                  <a:lnTo>
                    <a:pt x="8280950" y="1565742"/>
                  </a:lnTo>
                  <a:lnTo>
                    <a:pt x="8553048" y="2218227"/>
                  </a:lnTo>
                  <a:lnTo>
                    <a:pt x="8603138" y="2218227"/>
                  </a:lnTo>
                  <a:lnTo>
                    <a:pt x="8536084" y="2285790"/>
                  </a:lnTo>
                  <a:close/>
                </a:path>
                <a:path w="12161520" h="3161029">
                  <a:moveTo>
                    <a:pt x="11659845" y="2036234"/>
                  </a:moveTo>
                  <a:lnTo>
                    <a:pt x="11385116" y="1589999"/>
                  </a:lnTo>
                  <a:lnTo>
                    <a:pt x="11430520" y="1589999"/>
                  </a:lnTo>
                  <a:lnTo>
                    <a:pt x="11665888" y="1974225"/>
                  </a:lnTo>
                  <a:lnTo>
                    <a:pt x="11717613" y="1974225"/>
                  </a:lnTo>
                  <a:lnTo>
                    <a:pt x="11659845" y="2036234"/>
                  </a:lnTo>
                  <a:close/>
                </a:path>
                <a:path w="12161520" h="3161029">
                  <a:moveTo>
                    <a:pt x="7465331" y="2232288"/>
                  </a:moveTo>
                  <a:lnTo>
                    <a:pt x="7421825" y="2232288"/>
                  </a:lnTo>
                  <a:lnTo>
                    <a:pt x="7630278" y="1606838"/>
                  </a:lnTo>
                  <a:lnTo>
                    <a:pt x="7694726" y="1686824"/>
                  </a:lnTo>
                  <a:lnTo>
                    <a:pt x="7644086" y="1686824"/>
                  </a:lnTo>
                  <a:lnTo>
                    <a:pt x="7465331" y="2232288"/>
                  </a:lnTo>
                  <a:close/>
                </a:path>
                <a:path w="12161520" h="3161029">
                  <a:moveTo>
                    <a:pt x="11717613" y="1974225"/>
                  </a:moveTo>
                  <a:lnTo>
                    <a:pt x="11665888" y="1974225"/>
                  </a:lnTo>
                  <a:lnTo>
                    <a:pt x="11978584" y="1636890"/>
                  </a:lnTo>
                  <a:lnTo>
                    <a:pt x="12015516" y="1702308"/>
                  </a:lnTo>
                  <a:lnTo>
                    <a:pt x="11970930" y="1702308"/>
                  </a:lnTo>
                  <a:lnTo>
                    <a:pt x="11717613" y="1974225"/>
                  </a:lnTo>
                  <a:close/>
                </a:path>
                <a:path w="12161520" h="3161029">
                  <a:moveTo>
                    <a:pt x="7942482" y="2054544"/>
                  </a:moveTo>
                  <a:lnTo>
                    <a:pt x="7644086" y="1686824"/>
                  </a:lnTo>
                  <a:lnTo>
                    <a:pt x="7694726" y="1686824"/>
                  </a:lnTo>
                  <a:lnTo>
                    <a:pt x="7937704" y="1988386"/>
                  </a:lnTo>
                  <a:lnTo>
                    <a:pt x="7982571" y="1988386"/>
                  </a:lnTo>
                  <a:lnTo>
                    <a:pt x="7942482" y="2054544"/>
                  </a:lnTo>
                  <a:close/>
                </a:path>
                <a:path w="12161520" h="3161029">
                  <a:moveTo>
                    <a:pt x="12161502" y="2042537"/>
                  </a:moveTo>
                  <a:lnTo>
                    <a:pt x="11970930" y="1702308"/>
                  </a:lnTo>
                  <a:lnTo>
                    <a:pt x="12015516" y="1702308"/>
                  </a:lnTo>
                  <a:lnTo>
                    <a:pt x="12123983" y="1894438"/>
                  </a:lnTo>
                  <a:lnTo>
                    <a:pt x="12161502" y="1968296"/>
                  </a:lnTo>
                  <a:lnTo>
                    <a:pt x="12161502" y="2042537"/>
                  </a:lnTo>
                  <a:close/>
                </a:path>
                <a:path w="12161520" h="3161029">
                  <a:moveTo>
                    <a:pt x="6945971" y="2347857"/>
                  </a:moveTo>
                  <a:lnTo>
                    <a:pt x="6899333" y="2347857"/>
                  </a:lnTo>
                  <a:lnTo>
                    <a:pt x="7192291" y="1906503"/>
                  </a:lnTo>
                  <a:lnTo>
                    <a:pt x="7241393" y="1976196"/>
                  </a:lnTo>
                  <a:lnTo>
                    <a:pt x="7194260" y="1976196"/>
                  </a:lnTo>
                  <a:lnTo>
                    <a:pt x="6945971" y="2347857"/>
                  </a:lnTo>
                  <a:close/>
                </a:path>
                <a:path w="12161520" h="3161029">
                  <a:moveTo>
                    <a:pt x="8603138" y="2218227"/>
                  </a:moveTo>
                  <a:lnTo>
                    <a:pt x="8553048" y="2218227"/>
                  </a:lnTo>
                  <a:lnTo>
                    <a:pt x="8847091" y="1920565"/>
                  </a:lnTo>
                  <a:lnTo>
                    <a:pt x="8870779" y="1992444"/>
                  </a:lnTo>
                  <a:lnTo>
                    <a:pt x="8827218" y="1992444"/>
                  </a:lnTo>
                  <a:lnTo>
                    <a:pt x="8603138" y="2218227"/>
                  </a:lnTo>
                  <a:close/>
                </a:path>
                <a:path w="12161520" h="3161029">
                  <a:moveTo>
                    <a:pt x="7436797" y="2319360"/>
                  </a:moveTo>
                  <a:lnTo>
                    <a:pt x="7194260" y="1976196"/>
                  </a:lnTo>
                  <a:lnTo>
                    <a:pt x="7241393" y="1976196"/>
                  </a:lnTo>
                  <a:lnTo>
                    <a:pt x="7421825" y="2232288"/>
                  </a:lnTo>
                  <a:lnTo>
                    <a:pt x="7465331" y="2232288"/>
                  </a:lnTo>
                  <a:lnTo>
                    <a:pt x="7436797" y="2319360"/>
                  </a:lnTo>
                  <a:close/>
                </a:path>
                <a:path w="12161520" h="3161029">
                  <a:moveTo>
                    <a:pt x="9121742" y="2889055"/>
                  </a:moveTo>
                  <a:lnTo>
                    <a:pt x="8827218" y="1992444"/>
                  </a:lnTo>
                  <a:lnTo>
                    <a:pt x="8870779" y="1992444"/>
                  </a:lnTo>
                  <a:lnTo>
                    <a:pt x="9140261" y="2810174"/>
                  </a:lnTo>
                  <a:lnTo>
                    <a:pt x="9188273" y="2810174"/>
                  </a:lnTo>
                  <a:lnTo>
                    <a:pt x="9121742" y="2889055"/>
                  </a:lnTo>
                  <a:close/>
                </a:path>
                <a:path w="12161520" h="3161029">
                  <a:moveTo>
                    <a:pt x="10129661" y="2830198"/>
                  </a:moveTo>
                  <a:lnTo>
                    <a:pt x="10088912" y="2830198"/>
                  </a:lnTo>
                  <a:lnTo>
                    <a:pt x="10185345" y="2025033"/>
                  </a:lnTo>
                  <a:lnTo>
                    <a:pt x="10262120" y="2128411"/>
                  </a:lnTo>
                  <a:lnTo>
                    <a:pt x="10211865" y="2128411"/>
                  </a:lnTo>
                  <a:lnTo>
                    <a:pt x="10129661" y="2830198"/>
                  </a:lnTo>
                  <a:close/>
                </a:path>
                <a:path w="12161520" h="3161029">
                  <a:moveTo>
                    <a:pt x="10460444" y="2459485"/>
                  </a:moveTo>
                  <a:lnTo>
                    <a:pt x="10211865" y="2128411"/>
                  </a:lnTo>
                  <a:lnTo>
                    <a:pt x="10262120" y="2128411"/>
                  </a:lnTo>
                  <a:lnTo>
                    <a:pt x="10447565" y="2378117"/>
                  </a:lnTo>
                  <a:lnTo>
                    <a:pt x="10490106" y="2378117"/>
                  </a:lnTo>
                  <a:lnTo>
                    <a:pt x="10460444" y="2459485"/>
                  </a:lnTo>
                  <a:close/>
                </a:path>
                <a:path w="12161520" h="3161029">
                  <a:moveTo>
                    <a:pt x="9188273" y="2810174"/>
                  </a:moveTo>
                  <a:lnTo>
                    <a:pt x="9140261" y="2810174"/>
                  </a:lnTo>
                  <a:lnTo>
                    <a:pt x="9420720" y="2478020"/>
                  </a:lnTo>
                  <a:lnTo>
                    <a:pt x="9448901" y="2552119"/>
                  </a:lnTo>
                  <a:lnTo>
                    <a:pt x="9405927" y="2552119"/>
                  </a:lnTo>
                  <a:lnTo>
                    <a:pt x="9188273" y="2810174"/>
                  </a:lnTo>
                  <a:close/>
                </a:path>
                <a:path w="12161520" h="3161029">
                  <a:moveTo>
                    <a:pt x="9637072" y="3160747"/>
                  </a:moveTo>
                  <a:lnTo>
                    <a:pt x="9405927" y="2552119"/>
                  </a:lnTo>
                  <a:lnTo>
                    <a:pt x="9448901" y="2552119"/>
                  </a:lnTo>
                  <a:lnTo>
                    <a:pt x="9643831" y="3064670"/>
                  </a:lnTo>
                  <a:lnTo>
                    <a:pt x="9687163" y="3064670"/>
                  </a:lnTo>
                  <a:lnTo>
                    <a:pt x="9637072" y="3160747"/>
                  </a:lnTo>
                  <a:close/>
                </a:path>
                <a:path w="12161520" h="3161029">
                  <a:moveTo>
                    <a:pt x="9687163" y="3064670"/>
                  </a:moveTo>
                  <a:lnTo>
                    <a:pt x="9643831" y="3064670"/>
                  </a:lnTo>
                  <a:lnTo>
                    <a:pt x="9860296" y="2646184"/>
                  </a:lnTo>
                  <a:lnTo>
                    <a:pt x="9932613" y="2704393"/>
                  </a:lnTo>
                  <a:lnTo>
                    <a:pt x="9874999" y="2704393"/>
                  </a:lnTo>
                  <a:lnTo>
                    <a:pt x="9687163" y="3064670"/>
                  </a:lnTo>
                  <a:close/>
                </a:path>
                <a:path w="12161520" h="3161029">
                  <a:moveTo>
                    <a:pt x="10121083" y="2903433"/>
                  </a:moveTo>
                  <a:lnTo>
                    <a:pt x="9874999" y="2704393"/>
                  </a:lnTo>
                  <a:lnTo>
                    <a:pt x="9932613" y="2704393"/>
                  </a:lnTo>
                  <a:lnTo>
                    <a:pt x="10088912" y="2830198"/>
                  </a:lnTo>
                  <a:lnTo>
                    <a:pt x="10129661" y="2830198"/>
                  </a:lnTo>
                  <a:lnTo>
                    <a:pt x="10121083" y="2903433"/>
                  </a:lnTo>
                  <a:close/>
                </a:path>
              </a:pathLst>
            </a:custGeom>
            <a:solidFill>
              <a:srgbClr val="BCC0C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grpSp>
      <p:sp>
        <p:nvSpPr>
          <p:cNvPr id="6" name="object 6"/>
          <p:cNvSpPr txBox="1"/>
          <p:nvPr/>
        </p:nvSpPr>
        <p:spPr>
          <a:xfrm>
            <a:off x="7922490" y="3225759"/>
            <a:ext cx="3181985" cy="827086"/>
          </a:xfrm>
          <a:prstGeom prst="rect">
            <a:avLst/>
          </a:prstGeom>
        </p:spPr>
        <p:txBody>
          <a:bodyPr vert="horz" wrap="square" lIns="0" tIns="60960" rIns="0" bIns="0" rtlCol="0">
            <a:spAutoFit/>
          </a:bodyPr>
          <a:lstStyle/>
          <a:p>
            <a:pPr marL="12700" marR="0" lvl="0" indent="0" algn="l" defTabSz="914400" rtl="0" eaLnBrk="1" fontAlgn="auto" latinLnBrk="0" hangingPunct="1">
              <a:lnSpc>
                <a:spcPct val="100000"/>
              </a:lnSpc>
              <a:spcBef>
                <a:spcPts val="480"/>
              </a:spcBef>
              <a:spcAft>
                <a:spcPts val="0"/>
              </a:spcAft>
              <a:buClrTx/>
              <a:buSzTx/>
              <a:buFontTx/>
              <a:buNone/>
              <a:tabLst/>
              <a:defRPr/>
            </a:pPr>
            <a:r>
              <a:rPr kumimoji="0" sz="1050" b="1" i="0" u="none" strike="noStrike" kern="0" cap="none" spc="-75" normalizeH="0" baseline="0" noProof="0">
                <a:ln>
                  <a:noFill/>
                </a:ln>
                <a:solidFill>
                  <a:srgbClr val="1498CB"/>
                </a:solidFill>
                <a:effectLst/>
                <a:uLnTx/>
                <a:uFillTx/>
                <a:latin typeface="+mj-lt"/>
                <a:ea typeface="+mn-ea"/>
                <a:cs typeface="Fidelity Sans"/>
              </a:rPr>
              <a:t>Business</a:t>
            </a:r>
            <a:r>
              <a:rPr kumimoji="0" sz="1050" b="1" i="0" u="none" strike="noStrike" kern="0" cap="none" spc="-25" normalizeH="0" baseline="0" noProof="0">
                <a:ln>
                  <a:noFill/>
                </a:ln>
                <a:solidFill>
                  <a:srgbClr val="1498CB"/>
                </a:solidFill>
                <a:effectLst/>
                <a:uLnTx/>
                <a:uFillTx/>
                <a:latin typeface="+mj-lt"/>
                <a:ea typeface="+mn-ea"/>
                <a:cs typeface="Fidelity Sans"/>
              </a:rPr>
              <a:t> </a:t>
            </a:r>
            <a:r>
              <a:rPr kumimoji="0" sz="1050" b="1" i="0" u="none" strike="noStrike" kern="0" cap="none" spc="-85" normalizeH="0" baseline="0" noProof="0">
                <a:ln>
                  <a:noFill/>
                </a:ln>
                <a:solidFill>
                  <a:srgbClr val="1498CB"/>
                </a:solidFill>
                <a:effectLst/>
                <a:uLnTx/>
                <a:uFillTx/>
                <a:latin typeface="+mj-lt"/>
                <a:ea typeface="+mn-ea"/>
                <a:cs typeface="Fidelity Sans"/>
              </a:rPr>
              <a:t>Cycle</a:t>
            </a:r>
            <a:r>
              <a:rPr kumimoji="0" sz="1050" b="1" i="0" u="none" strike="noStrike" kern="0" cap="none" spc="-20" normalizeH="0" baseline="0" noProof="0">
                <a:ln>
                  <a:noFill/>
                </a:ln>
                <a:solidFill>
                  <a:srgbClr val="1498CB"/>
                </a:solidFill>
                <a:effectLst/>
                <a:uLnTx/>
                <a:uFillTx/>
                <a:latin typeface="+mj-lt"/>
                <a:ea typeface="+mn-ea"/>
                <a:cs typeface="Fidelity Sans"/>
              </a:rPr>
              <a:t> </a:t>
            </a:r>
            <a:r>
              <a:rPr kumimoji="0" sz="1050" b="1" i="0" u="none" strike="noStrike" kern="0" cap="none" spc="-100" normalizeH="0" baseline="0" noProof="0">
                <a:ln>
                  <a:noFill/>
                </a:ln>
                <a:solidFill>
                  <a:srgbClr val="1498CB"/>
                </a:solidFill>
                <a:effectLst/>
                <a:uLnTx/>
                <a:uFillTx/>
                <a:latin typeface="+mj-lt"/>
                <a:ea typeface="+mn-ea"/>
                <a:cs typeface="Fidelity Sans"/>
              </a:rPr>
              <a:t>(1–10</a:t>
            </a:r>
            <a:r>
              <a:rPr kumimoji="0" sz="1050" b="1" i="0" u="none" strike="noStrike" kern="0" cap="none" spc="-25" normalizeH="0" baseline="0" noProof="0">
                <a:ln>
                  <a:noFill/>
                </a:ln>
                <a:solidFill>
                  <a:srgbClr val="1498CB"/>
                </a:solidFill>
                <a:effectLst/>
                <a:uLnTx/>
                <a:uFillTx/>
                <a:latin typeface="+mj-lt"/>
                <a:ea typeface="+mn-ea"/>
                <a:cs typeface="Fidelity Sans"/>
              </a:rPr>
              <a:t> </a:t>
            </a:r>
            <a:r>
              <a:rPr kumimoji="0" sz="1050" b="1" i="0" u="none" strike="noStrike" kern="0" cap="none" spc="-10" normalizeH="0" baseline="0" noProof="0">
                <a:ln>
                  <a:noFill/>
                </a:ln>
                <a:solidFill>
                  <a:srgbClr val="1498CB"/>
                </a:solidFill>
                <a:effectLst/>
                <a:uLnTx/>
                <a:uFillTx/>
                <a:latin typeface="+mj-lt"/>
                <a:ea typeface="+mn-ea"/>
                <a:cs typeface="Fidelity Sans"/>
              </a:rPr>
              <a:t>Years)</a:t>
            </a:r>
            <a:endParaRPr kumimoji="0" sz="1050" b="0" i="0" u="none" strike="noStrike" kern="0" cap="none" spc="0" normalizeH="0" baseline="0" noProof="0">
              <a:ln>
                <a:noFill/>
              </a:ln>
              <a:solidFill>
                <a:sysClr val="windowText" lastClr="000000"/>
              </a:solidFill>
              <a:effectLst/>
              <a:uLnTx/>
              <a:uFillTx/>
              <a:latin typeface="+mj-lt"/>
              <a:ea typeface="+mn-ea"/>
              <a:cs typeface="Fidelity Sans"/>
            </a:endParaRPr>
          </a:p>
          <a:p>
            <a:pPr marL="12700" marR="5080" lvl="0" indent="0" algn="l" defTabSz="914400" rtl="0" eaLnBrk="1" fontAlgn="auto" latinLnBrk="0" hangingPunct="1">
              <a:lnSpc>
                <a:spcPct val="128800"/>
              </a:lnSpc>
              <a:spcBef>
                <a:spcPts val="0"/>
              </a:spcBef>
              <a:spcAft>
                <a:spcPts val="0"/>
              </a:spcAft>
              <a:buClrTx/>
              <a:buSzTx/>
              <a:buFontTx/>
              <a:buNone/>
              <a:tabLst/>
              <a:defRPr/>
            </a:pPr>
            <a:r>
              <a:rPr kumimoji="0" sz="1050" b="0" i="0" u="none" strike="noStrike" kern="0" cap="none" spc="-85" normalizeH="0" baseline="0" noProof="0">
                <a:ln>
                  <a:noFill/>
                </a:ln>
                <a:solidFill>
                  <a:srgbClr val="231F20"/>
                </a:solidFill>
                <a:effectLst/>
                <a:uLnTx/>
                <a:uFillTx/>
                <a:latin typeface="+mj-lt"/>
                <a:ea typeface="+mn-ea"/>
                <a:cs typeface="Fidelity Sans"/>
              </a:rPr>
              <a:t>Over</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the</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85" normalizeH="0" baseline="0" noProof="0">
                <a:ln>
                  <a:noFill/>
                </a:ln>
                <a:solidFill>
                  <a:srgbClr val="231F20"/>
                </a:solidFill>
                <a:effectLst/>
                <a:uLnTx/>
                <a:uFillTx/>
                <a:latin typeface="+mj-lt"/>
                <a:ea typeface="+mn-ea"/>
                <a:cs typeface="Fidelity Sans"/>
              </a:rPr>
              <a:t>intermediate</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80" normalizeH="0" baseline="0" noProof="0">
                <a:ln>
                  <a:noFill/>
                </a:ln>
                <a:solidFill>
                  <a:srgbClr val="231F20"/>
                </a:solidFill>
                <a:effectLst/>
                <a:uLnTx/>
                <a:uFillTx/>
                <a:latin typeface="+mj-lt"/>
                <a:ea typeface="+mn-ea"/>
                <a:cs typeface="Fidelity Sans"/>
              </a:rPr>
              <a:t>term,</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70" normalizeH="0" baseline="0" noProof="0">
                <a:ln>
                  <a:noFill/>
                </a:ln>
                <a:solidFill>
                  <a:srgbClr val="231F20"/>
                </a:solidFill>
                <a:effectLst/>
                <a:uLnTx/>
                <a:uFillTx/>
                <a:latin typeface="+mj-lt"/>
                <a:ea typeface="+mn-ea"/>
                <a:cs typeface="Fidelity Sans"/>
              </a:rPr>
              <a:t>asset</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85" normalizeH="0" baseline="0" noProof="0">
                <a:ln>
                  <a:noFill/>
                </a:ln>
                <a:solidFill>
                  <a:srgbClr val="231F20"/>
                </a:solidFill>
                <a:effectLst/>
                <a:uLnTx/>
                <a:uFillTx/>
                <a:latin typeface="+mj-lt"/>
                <a:ea typeface="+mn-ea"/>
                <a:cs typeface="Fidelity Sans"/>
              </a:rPr>
              <a:t>performance</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50" normalizeH="0" baseline="0" noProof="0">
                <a:ln>
                  <a:noFill/>
                </a:ln>
                <a:solidFill>
                  <a:srgbClr val="231F20"/>
                </a:solidFill>
                <a:effectLst/>
                <a:uLnTx/>
                <a:uFillTx/>
                <a:latin typeface="+mj-lt"/>
                <a:ea typeface="+mn-ea"/>
                <a:cs typeface="Fidelity Sans"/>
              </a:rPr>
              <a:t>is</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20" normalizeH="0" baseline="0" noProof="0">
                <a:ln>
                  <a:noFill/>
                </a:ln>
                <a:solidFill>
                  <a:srgbClr val="231F20"/>
                </a:solidFill>
                <a:effectLst/>
                <a:uLnTx/>
                <a:uFillTx/>
                <a:latin typeface="+mj-lt"/>
                <a:ea typeface="+mn-ea"/>
                <a:cs typeface="Fidelity Sans"/>
              </a:rPr>
              <a:t>often </a:t>
            </a:r>
            <a:r>
              <a:rPr kumimoji="0" sz="1050" b="0" i="0" u="none" strike="noStrike" kern="0" cap="none" spc="-85" normalizeH="0" baseline="0" noProof="0">
                <a:ln>
                  <a:noFill/>
                </a:ln>
                <a:solidFill>
                  <a:srgbClr val="231F20"/>
                </a:solidFill>
                <a:effectLst/>
                <a:uLnTx/>
                <a:uFillTx/>
                <a:latin typeface="+mj-lt"/>
                <a:ea typeface="+mn-ea"/>
                <a:cs typeface="Fidelity Sans"/>
              </a:rPr>
              <a:t>driven</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largely</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85" normalizeH="0" baseline="0" noProof="0">
                <a:ln>
                  <a:noFill/>
                </a:ln>
                <a:solidFill>
                  <a:srgbClr val="231F20"/>
                </a:solidFill>
                <a:effectLst/>
                <a:uLnTx/>
                <a:uFillTx/>
                <a:latin typeface="+mj-lt"/>
                <a:ea typeface="+mn-ea"/>
                <a:cs typeface="Fidelity Sans"/>
              </a:rPr>
              <a:t>by</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70" normalizeH="0" baseline="0" noProof="0">
                <a:ln>
                  <a:noFill/>
                </a:ln>
                <a:solidFill>
                  <a:srgbClr val="231F20"/>
                </a:solidFill>
                <a:effectLst/>
                <a:uLnTx/>
                <a:uFillTx/>
                <a:latin typeface="+mj-lt"/>
                <a:ea typeface="+mn-ea"/>
                <a:cs typeface="Fidelity Sans"/>
              </a:rPr>
              <a:t>fluctuations</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in</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the</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100" normalizeH="0" baseline="0" noProof="0">
                <a:ln>
                  <a:noFill/>
                </a:ln>
                <a:solidFill>
                  <a:srgbClr val="231F20"/>
                </a:solidFill>
                <a:effectLst/>
                <a:uLnTx/>
                <a:uFillTx/>
                <a:latin typeface="+mj-lt"/>
                <a:ea typeface="+mn-ea"/>
                <a:cs typeface="Fidelity Sans"/>
              </a:rPr>
              <a:t>economy,</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10" normalizeH="0" baseline="0" noProof="0">
                <a:ln>
                  <a:noFill/>
                </a:ln>
                <a:solidFill>
                  <a:srgbClr val="231F20"/>
                </a:solidFill>
                <a:effectLst/>
                <a:uLnTx/>
                <a:uFillTx/>
                <a:latin typeface="+mj-lt"/>
                <a:ea typeface="+mn-ea"/>
                <a:cs typeface="Fidelity Sans"/>
              </a:rPr>
              <a:t>including </a:t>
            </a:r>
            <a:r>
              <a:rPr kumimoji="0" sz="1050" b="0" i="0" u="none" strike="noStrike" kern="0" cap="none" spc="-80" normalizeH="0" baseline="0" noProof="0">
                <a:ln>
                  <a:noFill/>
                </a:ln>
                <a:solidFill>
                  <a:srgbClr val="231F20"/>
                </a:solidFill>
                <a:effectLst/>
                <a:uLnTx/>
                <a:uFillTx/>
                <a:latin typeface="+mj-lt"/>
                <a:ea typeface="+mn-ea"/>
                <a:cs typeface="Fidelity Sans"/>
              </a:rPr>
              <a:t>swings</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in</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80" normalizeH="0" baseline="0" noProof="0">
                <a:ln>
                  <a:noFill/>
                </a:ln>
                <a:solidFill>
                  <a:srgbClr val="231F20"/>
                </a:solidFill>
                <a:effectLst/>
                <a:uLnTx/>
                <a:uFillTx/>
                <a:latin typeface="+mj-lt"/>
                <a:ea typeface="+mn-ea"/>
                <a:cs typeface="Fidelity Sans"/>
              </a:rPr>
              <a:t>corporate</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80" normalizeH="0" baseline="0" noProof="0">
                <a:ln>
                  <a:noFill/>
                </a:ln>
                <a:solidFill>
                  <a:srgbClr val="231F20"/>
                </a:solidFill>
                <a:effectLst/>
                <a:uLnTx/>
                <a:uFillTx/>
                <a:latin typeface="+mj-lt"/>
                <a:ea typeface="+mn-ea"/>
                <a:cs typeface="Fidelity Sans"/>
              </a:rPr>
              <a:t>earnings,</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interest</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70" normalizeH="0" baseline="0" noProof="0">
                <a:ln>
                  <a:noFill/>
                </a:ln>
                <a:solidFill>
                  <a:srgbClr val="231F20"/>
                </a:solidFill>
                <a:effectLst/>
                <a:uLnTx/>
                <a:uFillTx/>
                <a:latin typeface="+mj-lt"/>
                <a:ea typeface="+mn-ea"/>
                <a:cs typeface="Fidelity Sans"/>
              </a:rPr>
              <a:t>rates,</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85" normalizeH="0" baseline="0" noProof="0">
                <a:ln>
                  <a:noFill/>
                </a:ln>
                <a:solidFill>
                  <a:srgbClr val="231F20"/>
                </a:solidFill>
                <a:effectLst/>
                <a:uLnTx/>
                <a:uFillTx/>
                <a:latin typeface="+mj-lt"/>
                <a:ea typeface="+mn-ea"/>
                <a:cs typeface="Fidelity Sans"/>
              </a:rPr>
              <a:t>and</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50" normalizeH="0" baseline="0" noProof="0">
                <a:ln>
                  <a:noFill/>
                </a:ln>
                <a:solidFill>
                  <a:srgbClr val="231F20"/>
                </a:solidFill>
                <a:effectLst/>
                <a:uLnTx/>
                <a:uFillTx/>
                <a:latin typeface="+mj-lt"/>
                <a:ea typeface="+mn-ea"/>
                <a:cs typeface="Fidelity Sans"/>
              </a:rPr>
              <a:t>inflation.</a:t>
            </a:r>
            <a:endParaRPr kumimoji="0" sz="1050" b="0" i="0" u="none" strike="noStrike" kern="0" cap="none" spc="0" normalizeH="0" baseline="0" noProof="0">
              <a:ln>
                <a:noFill/>
              </a:ln>
              <a:solidFill>
                <a:sysClr val="windowText" lastClr="000000"/>
              </a:solidFill>
              <a:effectLst/>
              <a:uLnTx/>
              <a:uFillTx/>
              <a:latin typeface="+mj-lt"/>
              <a:ea typeface="+mn-ea"/>
              <a:cs typeface="Fidelity Sans"/>
            </a:endParaRPr>
          </a:p>
        </p:txBody>
      </p:sp>
      <p:sp>
        <p:nvSpPr>
          <p:cNvPr id="7" name="object 7"/>
          <p:cNvSpPr txBox="1"/>
          <p:nvPr/>
        </p:nvSpPr>
        <p:spPr>
          <a:xfrm>
            <a:off x="5212872" y="5612381"/>
            <a:ext cx="2809240" cy="827086"/>
          </a:xfrm>
          <a:prstGeom prst="rect">
            <a:avLst/>
          </a:prstGeom>
        </p:spPr>
        <p:txBody>
          <a:bodyPr vert="horz" wrap="square" lIns="0" tIns="60960" rIns="0" bIns="0" rtlCol="0">
            <a:spAutoFit/>
          </a:bodyPr>
          <a:lstStyle/>
          <a:p>
            <a:pPr marL="12700" marR="0" lvl="0" indent="0" algn="l" defTabSz="914400" rtl="0" eaLnBrk="1" fontAlgn="auto" latinLnBrk="0" hangingPunct="1">
              <a:lnSpc>
                <a:spcPct val="100000"/>
              </a:lnSpc>
              <a:spcBef>
                <a:spcPts val="480"/>
              </a:spcBef>
              <a:spcAft>
                <a:spcPts val="0"/>
              </a:spcAft>
              <a:buClrTx/>
              <a:buSzTx/>
              <a:buFontTx/>
              <a:buNone/>
              <a:tabLst/>
              <a:defRPr/>
            </a:pPr>
            <a:r>
              <a:rPr kumimoji="0" sz="1050" b="1" i="0" u="none" strike="noStrike" kern="0" cap="none" spc="-60" normalizeH="0" baseline="0" noProof="0">
                <a:ln>
                  <a:noFill/>
                </a:ln>
                <a:solidFill>
                  <a:srgbClr val="A3A2A4"/>
                </a:solidFill>
                <a:effectLst/>
                <a:uLnTx/>
                <a:uFillTx/>
                <a:latin typeface="+mj-lt"/>
                <a:ea typeface="+mn-ea"/>
                <a:cs typeface="Fidelity Sans"/>
              </a:rPr>
              <a:t>Tactical</a:t>
            </a:r>
            <a:r>
              <a:rPr kumimoji="0" sz="1050" b="1" i="0" u="none" strike="noStrike" kern="0" cap="none" spc="-25" normalizeH="0" baseline="0" noProof="0">
                <a:ln>
                  <a:noFill/>
                </a:ln>
                <a:solidFill>
                  <a:srgbClr val="A3A2A4"/>
                </a:solidFill>
                <a:effectLst/>
                <a:uLnTx/>
                <a:uFillTx/>
                <a:latin typeface="+mj-lt"/>
                <a:ea typeface="+mn-ea"/>
                <a:cs typeface="Fidelity Sans"/>
              </a:rPr>
              <a:t> </a:t>
            </a:r>
            <a:r>
              <a:rPr kumimoji="0" sz="1050" b="1" i="0" u="none" strike="noStrike" kern="0" cap="none" spc="-85" normalizeH="0" baseline="0" noProof="0">
                <a:ln>
                  <a:noFill/>
                </a:ln>
                <a:solidFill>
                  <a:srgbClr val="A3A2A4"/>
                </a:solidFill>
                <a:effectLst/>
                <a:uLnTx/>
                <a:uFillTx/>
                <a:latin typeface="+mj-lt"/>
                <a:ea typeface="+mn-ea"/>
                <a:cs typeface="Fidelity Sans"/>
              </a:rPr>
              <a:t>(1–12</a:t>
            </a:r>
            <a:r>
              <a:rPr kumimoji="0" sz="1050" b="1" i="0" u="none" strike="noStrike" kern="0" cap="none" spc="-25" normalizeH="0" baseline="0" noProof="0">
                <a:ln>
                  <a:noFill/>
                </a:ln>
                <a:solidFill>
                  <a:srgbClr val="A3A2A4"/>
                </a:solidFill>
                <a:effectLst/>
                <a:uLnTx/>
                <a:uFillTx/>
                <a:latin typeface="+mj-lt"/>
                <a:ea typeface="+mn-ea"/>
                <a:cs typeface="Fidelity Sans"/>
              </a:rPr>
              <a:t> </a:t>
            </a:r>
            <a:r>
              <a:rPr kumimoji="0" sz="1050" b="1" i="0" u="none" strike="noStrike" kern="0" cap="none" spc="-10" normalizeH="0" baseline="0" noProof="0">
                <a:ln>
                  <a:noFill/>
                </a:ln>
                <a:solidFill>
                  <a:srgbClr val="A3A2A4"/>
                </a:solidFill>
                <a:effectLst/>
                <a:uLnTx/>
                <a:uFillTx/>
                <a:latin typeface="+mj-lt"/>
                <a:ea typeface="+mn-ea"/>
                <a:cs typeface="Fidelity Sans"/>
              </a:rPr>
              <a:t>Months)</a:t>
            </a:r>
            <a:endParaRPr kumimoji="0" sz="1050" b="0" i="0" u="none" strike="noStrike" kern="0" cap="none" spc="0" normalizeH="0" baseline="0" noProof="0">
              <a:ln>
                <a:noFill/>
              </a:ln>
              <a:solidFill>
                <a:sysClr val="windowText" lastClr="000000"/>
              </a:solidFill>
              <a:effectLst/>
              <a:uLnTx/>
              <a:uFillTx/>
              <a:latin typeface="+mj-lt"/>
              <a:ea typeface="+mn-ea"/>
              <a:cs typeface="Fidelity Sans"/>
            </a:endParaRPr>
          </a:p>
          <a:p>
            <a:pPr marL="12700" marR="5080" lvl="0" indent="0" algn="l" defTabSz="914400" rtl="0" eaLnBrk="1" fontAlgn="auto" latinLnBrk="0" hangingPunct="1">
              <a:lnSpc>
                <a:spcPct val="128800"/>
              </a:lnSpc>
              <a:spcBef>
                <a:spcPts val="0"/>
              </a:spcBef>
              <a:spcAft>
                <a:spcPts val="0"/>
              </a:spcAft>
              <a:buClrTx/>
              <a:buSzTx/>
              <a:buFontTx/>
              <a:buNone/>
              <a:tabLst/>
              <a:defRPr/>
            </a:pPr>
            <a:r>
              <a:rPr kumimoji="0" sz="1050" b="0" i="0" u="none" strike="noStrike" kern="0" cap="none" spc="-70" normalizeH="0" baseline="0" noProof="0">
                <a:ln>
                  <a:noFill/>
                </a:ln>
                <a:solidFill>
                  <a:srgbClr val="231F20"/>
                </a:solidFill>
                <a:effectLst/>
                <a:uLnTx/>
                <a:uFillTx/>
                <a:latin typeface="+mj-lt"/>
                <a:ea typeface="+mn-ea"/>
                <a:cs typeface="Fidelity Sans"/>
              </a:rPr>
              <a:t>Over</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60" normalizeH="0" baseline="0" noProof="0">
                <a:ln>
                  <a:noFill/>
                </a:ln>
                <a:solidFill>
                  <a:srgbClr val="231F20"/>
                </a:solidFill>
                <a:effectLst/>
                <a:uLnTx/>
                <a:uFillTx/>
                <a:latin typeface="+mj-lt"/>
                <a:ea typeface="+mn-ea"/>
                <a:cs typeface="Fidelity Sans"/>
              </a:rPr>
              <a:t>shorter</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time</a:t>
            </a:r>
            <a:r>
              <a:rPr kumimoji="0" sz="1050" b="0" i="0" u="none" strike="noStrike" kern="0" cap="none" spc="-20"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periods,</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markets</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55" normalizeH="0" baseline="0" noProof="0">
                <a:ln>
                  <a:noFill/>
                </a:ln>
                <a:solidFill>
                  <a:srgbClr val="231F20"/>
                </a:solidFill>
                <a:effectLst/>
                <a:uLnTx/>
                <a:uFillTx/>
                <a:latin typeface="+mj-lt"/>
                <a:ea typeface="+mn-ea"/>
                <a:cs typeface="Fidelity Sans"/>
              </a:rPr>
              <a:t>can</a:t>
            </a:r>
            <a:r>
              <a:rPr kumimoji="0" sz="1050" b="0" i="0" u="none" strike="noStrike" kern="0" cap="none" spc="-20" normalizeH="0" baseline="0" noProof="0">
                <a:ln>
                  <a:noFill/>
                </a:ln>
                <a:solidFill>
                  <a:srgbClr val="231F20"/>
                </a:solidFill>
                <a:effectLst/>
                <a:uLnTx/>
                <a:uFillTx/>
                <a:latin typeface="+mj-lt"/>
                <a:ea typeface="+mn-ea"/>
                <a:cs typeface="Fidelity Sans"/>
              </a:rPr>
              <a:t> </a:t>
            </a:r>
            <a:r>
              <a:rPr kumimoji="0" sz="1050" b="0" i="0" u="none" strike="noStrike" kern="0" cap="none" spc="-10" normalizeH="0" baseline="0" noProof="0">
                <a:ln>
                  <a:noFill/>
                </a:ln>
                <a:solidFill>
                  <a:srgbClr val="231F20"/>
                </a:solidFill>
                <a:effectLst/>
                <a:uLnTx/>
                <a:uFillTx/>
                <a:latin typeface="+mj-lt"/>
                <a:ea typeface="+mn-ea"/>
                <a:cs typeface="Fidelity Sans"/>
              </a:rPr>
              <a:t>deviate </a:t>
            </a:r>
            <a:r>
              <a:rPr kumimoji="0" sz="1050" b="0" i="0" u="none" strike="noStrike" kern="0" cap="none" spc="-75" normalizeH="0" baseline="0" noProof="0">
                <a:ln>
                  <a:noFill/>
                </a:ln>
                <a:solidFill>
                  <a:srgbClr val="231F20"/>
                </a:solidFill>
                <a:effectLst/>
                <a:uLnTx/>
                <a:uFillTx/>
                <a:latin typeface="+mj-lt"/>
                <a:ea typeface="+mn-ea"/>
                <a:cs typeface="Fidelity Sans"/>
              </a:rPr>
              <a:t>from</a:t>
            </a:r>
            <a:r>
              <a:rPr kumimoji="0" sz="1050" b="0" i="0" u="none" strike="noStrike" kern="0" cap="none" spc="-20" normalizeH="0" baseline="0" noProof="0">
                <a:ln>
                  <a:noFill/>
                </a:ln>
                <a:solidFill>
                  <a:srgbClr val="231F20"/>
                </a:solidFill>
                <a:effectLst/>
                <a:uLnTx/>
                <a:uFillTx/>
                <a:latin typeface="+mj-lt"/>
                <a:ea typeface="+mn-ea"/>
                <a:cs typeface="Fidelity Sans"/>
              </a:rPr>
              <a:t> </a:t>
            </a:r>
            <a:r>
              <a:rPr kumimoji="0" sz="1050" b="0" i="0" u="none" strike="noStrike" kern="0" cap="none" spc="-60" normalizeH="0" baseline="0" noProof="0">
                <a:ln>
                  <a:noFill/>
                </a:ln>
                <a:solidFill>
                  <a:srgbClr val="231F20"/>
                </a:solidFill>
                <a:effectLst/>
                <a:uLnTx/>
                <a:uFillTx/>
                <a:latin typeface="+mj-lt"/>
                <a:ea typeface="+mn-ea"/>
                <a:cs typeface="Fidelity Sans"/>
              </a:rPr>
              <a:t>their</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longer-</a:t>
            </a:r>
            <a:r>
              <a:rPr kumimoji="0" sz="1050" b="0" i="0" u="none" strike="noStrike" kern="0" cap="none" spc="-65" normalizeH="0" baseline="0" noProof="0">
                <a:ln>
                  <a:noFill/>
                </a:ln>
                <a:solidFill>
                  <a:srgbClr val="231F20"/>
                </a:solidFill>
                <a:effectLst/>
                <a:uLnTx/>
                <a:uFillTx/>
                <a:latin typeface="+mj-lt"/>
                <a:ea typeface="+mn-ea"/>
                <a:cs typeface="Fidelity Sans"/>
              </a:rPr>
              <a:t>term</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trends</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and</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55" normalizeH="0" baseline="0" noProof="0">
                <a:ln>
                  <a:noFill/>
                </a:ln>
                <a:solidFill>
                  <a:srgbClr val="231F20"/>
                </a:solidFill>
                <a:effectLst/>
                <a:uLnTx/>
                <a:uFillTx/>
                <a:latin typeface="+mj-lt"/>
                <a:ea typeface="+mn-ea"/>
                <a:cs typeface="Fidelity Sans"/>
              </a:rPr>
              <a:t>can</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20" normalizeH="0" baseline="0" noProof="0">
                <a:ln>
                  <a:noFill/>
                </a:ln>
                <a:solidFill>
                  <a:srgbClr val="231F20"/>
                </a:solidFill>
                <a:effectLst/>
                <a:uLnTx/>
                <a:uFillTx/>
                <a:latin typeface="+mj-lt"/>
                <a:ea typeface="+mn-ea"/>
                <a:cs typeface="Fidelity Sans"/>
              </a:rPr>
              <a:t>offer </a:t>
            </a:r>
            <a:r>
              <a:rPr kumimoji="0" sz="1050" b="0" i="0" u="none" strike="noStrike" kern="0" cap="none" spc="-65" normalizeH="0" baseline="0" noProof="0">
                <a:ln>
                  <a:noFill/>
                </a:ln>
                <a:solidFill>
                  <a:srgbClr val="231F20"/>
                </a:solidFill>
                <a:effectLst/>
                <a:uLnTx/>
                <a:uFillTx/>
                <a:latin typeface="+mj-lt"/>
                <a:ea typeface="+mn-ea"/>
                <a:cs typeface="Fidelity Sans"/>
              </a:rPr>
              <a:t>opportunities</a:t>
            </a:r>
            <a:r>
              <a:rPr kumimoji="0" sz="1050" b="0" i="0" u="none" strike="noStrike" kern="0" cap="none" spc="-10"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for</a:t>
            </a:r>
            <a:r>
              <a:rPr kumimoji="0" sz="1050" b="0" i="0" u="none" strike="noStrike" kern="0" cap="none" spc="-10" normalizeH="0" baseline="0" noProof="0">
                <a:ln>
                  <a:noFill/>
                </a:ln>
                <a:solidFill>
                  <a:srgbClr val="231F20"/>
                </a:solidFill>
                <a:effectLst/>
                <a:uLnTx/>
                <a:uFillTx/>
                <a:latin typeface="+mj-lt"/>
                <a:ea typeface="+mn-ea"/>
                <a:cs typeface="Fidelity Sans"/>
              </a:rPr>
              <a:t> </a:t>
            </a:r>
            <a:r>
              <a:rPr kumimoji="0" sz="1050" b="0" i="0" u="none" strike="noStrike" kern="0" cap="none" spc="-50" normalizeH="0" baseline="0" noProof="0">
                <a:ln>
                  <a:noFill/>
                </a:ln>
                <a:solidFill>
                  <a:srgbClr val="231F20"/>
                </a:solidFill>
                <a:effectLst/>
                <a:uLnTx/>
                <a:uFillTx/>
                <a:latin typeface="+mj-lt"/>
                <a:ea typeface="+mn-ea"/>
                <a:cs typeface="Fidelity Sans"/>
              </a:rPr>
              <a:t>attractive</a:t>
            </a:r>
            <a:r>
              <a:rPr kumimoji="0" sz="1050" b="0" i="0" u="none" strike="noStrike" kern="0" cap="none" spc="-5" normalizeH="0" baseline="0" noProof="0">
                <a:ln>
                  <a:noFill/>
                </a:ln>
                <a:solidFill>
                  <a:srgbClr val="231F20"/>
                </a:solidFill>
                <a:effectLst/>
                <a:uLnTx/>
                <a:uFillTx/>
                <a:latin typeface="+mj-lt"/>
                <a:ea typeface="+mn-ea"/>
                <a:cs typeface="Fidelity Sans"/>
              </a:rPr>
              <a:t> </a:t>
            </a:r>
            <a:r>
              <a:rPr kumimoji="0" sz="1050" b="0" i="0" u="none" strike="noStrike" kern="0" cap="none" spc="-50" normalizeH="0" baseline="0" noProof="0">
                <a:ln>
                  <a:noFill/>
                </a:ln>
                <a:solidFill>
                  <a:srgbClr val="231F20"/>
                </a:solidFill>
                <a:effectLst/>
                <a:uLnTx/>
                <a:uFillTx/>
                <a:latin typeface="+mj-lt"/>
                <a:ea typeface="+mn-ea"/>
                <a:cs typeface="Fidelity Sans"/>
              </a:rPr>
              <a:t>entry</a:t>
            </a:r>
            <a:r>
              <a:rPr kumimoji="0" sz="1050" b="0" i="0" u="none" strike="noStrike" kern="0" cap="none" spc="-10"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and</a:t>
            </a:r>
            <a:r>
              <a:rPr kumimoji="0" sz="1050" b="0" i="0" u="none" strike="noStrike" kern="0" cap="none" spc="-5" normalizeH="0" baseline="0" noProof="0">
                <a:ln>
                  <a:noFill/>
                </a:ln>
                <a:solidFill>
                  <a:srgbClr val="231F20"/>
                </a:solidFill>
                <a:effectLst/>
                <a:uLnTx/>
                <a:uFillTx/>
                <a:latin typeface="+mj-lt"/>
                <a:ea typeface="+mn-ea"/>
                <a:cs typeface="Fidelity Sans"/>
              </a:rPr>
              <a:t> </a:t>
            </a:r>
            <a:r>
              <a:rPr kumimoji="0" sz="1050" b="0" i="0" u="none" strike="noStrike" kern="0" cap="none" spc="-50" normalizeH="0" baseline="0" noProof="0">
                <a:ln>
                  <a:noFill/>
                </a:ln>
                <a:solidFill>
                  <a:srgbClr val="231F20"/>
                </a:solidFill>
                <a:effectLst/>
                <a:uLnTx/>
                <a:uFillTx/>
                <a:latin typeface="+mj-lt"/>
                <a:ea typeface="+mn-ea"/>
                <a:cs typeface="Fidelity Sans"/>
              </a:rPr>
              <a:t>exit</a:t>
            </a:r>
            <a:r>
              <a:rPr kumimoji="0" sz="1050" b="0" i="0" u="none" strike="noStrike" kern="0" cap="none" spc="-10" normalizeH="0" baseline="0" noProof="0">
                <a:ln>
                  <a:noFill/>
                </a:ln>
                <a:solidFill>
                  <a:srgbClr val="231F20"/>
                </a:solidFill>
                <a:effectLst/>
                <a:uLnTx/>
                <a:uFillTx/>
                <a:latin typeface="+mj-lt"/>
                <a:ea typeface="+mn-ea"/>
                <a:cs typeface="Fidelity Sans"/>
              </a:rPr>
              <a:t> </a:t>
            </a:r>
            <a:r>
              <a:rPr kumimoji="0" sz="1050" b="0" i="0" u="none" strike="noStrike" kern="0" cap="none" spc="-35" normalizeH="0" baseline="0" noProof="0">
                <a:ln>
                  <a:noFill/>
                </a:ln>
                <a:solidFill>
                  <a:srgbClr val="231F20"/>
                </a:solidFill>
                <a:effectLst/>
                <a:uLnTx/>
                <a:uFillTx/>
                <a:latin typeface="+mj-lt"/>
                <a:ea typeface="+mn-ea"/>
                <a:cs typeface="Fidelity Sans"/>
              </a:rPr>
              <a:t>points.</a:t>
            </a:r>
            <a:endParaRPr kumimoji="0" sz="1050" b="0" i="0" u="none" strike="noStrike" kern="0" cap="none" spc="0" normalizeH="0" baseline="0" noProof="0">
              <a:ln>
                <a:noFill/>
              </a:ln>
              <a:solidFill>
                <a:sysClr val="windowText" lastClr="000000"/>
              </a:solidFill>
              <a:effectLst/>
              <a:uLnTx/>
              <a:uFillTx/>
              <a:latin typeface="+mj-lt"/>
              <a:ea typeface="+mn-ea"/>
              <a:cs typeface="Fidelity Sans"/>
            </a:endParaRPr>
          </a:p>
        </p:txBody>
      </p:sp>
      <p:sp>
        <p:nvSpPr>
          <p:cNvPr id="8" name="object 8"/>
          <p:cNvSpPr txBox="1"/>
          <p:nvPr/>
        </p:nvSpPr>
        <p:spPr>
          <a:xfrm>
            <a:off x="923164" y="4925628"/>
            <a:ext cx="2753360" cy="827086"/>
          </a:xfrm>
          <a:prstGeom prst="rect">
            <a:avLst/>
          </a:prstGeom>
        </p:spPr>
        <p:txBody>
          <a:bodyPr vert="horz" wrap="square" lIns="0" tIns="60960" rIns="0" bIns="0" rtlCol="0">
            <a:spAutoFit/>
          </a:bodyPr>
          <a:lstStyle/>
          <a:p>
            <a:pPr marL="12700" marR="0" lvl="0" indent="0" algn="l" defTabSz="914400" rtl="0" eaLnBrk="1" fontAlgn="auto" latinLnBrk="0" hangingPunct="1">
              <a:lnSpc>
                <a:spcPct val="100000"/>
              </a:lnSpc>
              <a:spcBef>
                <a:spcPts val="480"/>
              </a:spcBef>
              <a:spcAft>
                <a:spcPts val="0"/>
              </a:spcAft>
              <a:buClrTx/>
              <a:buSzTx/>
              <a:buFontTx/>
              <a:buNone/>
              <a:tabLst/>
              <a:defRPr/>
            </a:pPr>
            <a:r>
              <a:rPr kumimoji="0" sz="1050" b="1" i="0" u="none" strike="noStrike" kern="0" cap="none" spc="-55" normalizeH="0" baseline="0" noProof="0">
                <a:ln>
                  <a:noFill/>
                </a:ln>
                <a:solidFill>
                  <a:srgbClr val="368727"/>
                </a:solidFill>
                <a:effectLst/>
                <a:uLnTx/>
                <a:uFillTx/>
                <a:latin typeface="+mj-lt"/>
                <a:ea typeface="+mn-ea"/>
                <a:cs typeface="Fidelity Sans"/>
              </a:rPr>
              <a:t>Secular</a:t>
            </a:r>
            <a:r>
              <a:rPr kumimoji="0" sz="1050" b="1" i="0" u="none" strike="noStrike" kern="0" cap="none" spc="-25" normalizeH="0" baseline="0" noProof="0">
                <a:ln>
                  <a:noFill/>
                </a:ln>
                <a:solidFill>
                  <a:srgbClr val="368727"/>
                </a:solidFill>
                <a:effectLst/>
                <a:uLnTx/>
                <a:uFillTx/>
                <a:latin typeface="+mj-lt"/>
                <a:ea typeface="+mn-ea"/>
                <a:cs typeface="Fidelity Sans"/>
              </a:rPr>
              <a:t> </a:t>
            </a:r>
            <a:r>
              <a:rPr kumimoji="0" sz="1050" b="1" i="0" u="none" strike="noStrike" kern="0" cap="none" spc="-55" normalizeH="0" baseline="0" noProof="0">
                <a:ln>
                  <a:noFill/>
                </a:ln>
                <a:solidFill>
                  <a:srgbClr val="368727"/>
                </a:solidFill>
                <a:effectLst/>
                <a:uLnTx/>
                <a:uFillTx/>
                <a:latin typeface="+mj-lt"/>
                <a:ea typeface="+mn-ea"/>
                <a:cs typeface="Fidelity Sans"/>
              </a:rPr>
              <a:t>(10–30</a:t>
            </a:r>
            <a:r>
              <a:rPr kumimoji="0" sz="1050" b="1" i="0" u="none" strike="noStrike" kern="0" cap="none" spc="-25" normalizeH="0" baseline="0" noProof="0">
                <a:ln>
                  <a:noFill/>
                </a:ln>
                <a:solidFill>
                  <a:srgbClr val="368727"/>
                </a:solidFill>
                <a:effectLst/>
                <a:uLnTx/>
                <a:uFillTx/>
                <a:latin typeface="+mj-lt"/>
                <a:ea typeface="+mn-ea"/>
                <a:cs typeface="Fidelity Sans"/>
              </a:rPr>
              <a:t> </a:t>
            </a:r>
            <a:r>
              <a:rPr kumimoji="0" sz="1050" b="1" i="0" u="none" strike="noStrike" kern="0" cap="none" spc="-10" normalizeH="0" baseline="0" noProof="0">
                <a:ln>
                  <a:noFill/>
                </a:ln>
                <a:solidFill>
                  <a:srgbClr val="368727"/>
                </a:solidFill>
                <a:effectLst/>
                <a:uLnTx/>
                <a:uFillTx/>
                <a:latin typeface="+mj-lt"/>
                <a:ea typeface="+mn-ea"/>
                <a:cs typeface="Fidelity Sans"/>
              </a:rPr>
              <a:t>Years)</a:t>
            </a:r>
            <a:endParaRPr kumimoji="0" sz="1050" b="0" i="0" u="none" strike="noStrike" kern="0" cap="none" spc="0" normalizeH="0" baseline="0" noProof="0">
              <a:ln>
                <a:noFill/>
              </a:ln>
              <a:solidFill>
                <a:srgbClr val="368727"/>
              </a:solidFill>
              <a:effectLst/>
              <a:uLnTx/>
              <a:uFillTx/>
              <a:latin typeface="+mj-lt"/>
              <a:ea typeface="+mn-ea"/>
              <a:cs typeface="Fidelity Sans"/>
            </a:endParaRPr>
          </a:p>
          <a:p>
            <a:pPr marL="12700" marR="5080" lvl="0" indent="0" algn="l" defTabSz="914400" rtl="0" eaLnBrk="1" fontAlgn="auto" latinLnBrk="0" hangingPunct="1">
              <a:lnSpc>
                <a:spcPct val="128800"/>
              </a:lnSpc>
              <a:spcBef>
                <a:spcPts val="0"/>
              </a:spcBef>
              <a:spcAft>
                <a:spcPts val="0"/>
              </a:spcAft>
              <a:buClrTx/>
              <a:buSzTx/>
              <a:buFontTx/>
              <a:buNone/>
              <a:tabLst/>
              <a:defRPr/>
            </a:pPr>
            <a:r>
              <a:rPr kumimoji="0" sz="1050" b="0" i="0" u="none" strike="noStrike" kern="0" cap="none" spc="-70" normalizeH="0" baseline="0" noProof="0">
                <a:ln>
                  <a:noFill/>
                </a:ln>
                <a:solidFill>
                  <a:srgbClr val="231F20"/>
                </a:solidFill>
                <a:effectLst/>
                <a:uLnTx/>
                <a:uFillTx/>
                <a:latin typeface="+mj-lt"/>
                <a:ea typeface="+mn-ea"/>
                <a:cs typeface="Fidelity Sans"/>
              </a:rPr>
              <a:t>Over</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60" normalizeH="0" baseline="0" noProof="0">
                <a:ln>
                  <a:noFill/>
                </a:ln>
                <a:solidFill>
                  <a:srgbClr val="231F20"/>
                </a:solidFill>
                <a:effectLst/>
                <a:uLnTx/>
                <a:uFillTx/>
                <a:latin typeface="+mj-lt"/>
                <a:ea typeface="+mn-ea"/>
                <a:cs typeface="Fidelity Sans"/>
              </a:rPr>
              <a:t>the</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long</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term,</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55" normalizeH="0" baseline="0" noProof="0">
                <a:ln>
                  <a:noFill/>
                </a:ln>
                <a:solidFill>
                  <a:srgbClr val="231F20"/>
                </a:solidFill>
                <a:effectLst/>
                <a:uLnTx/>
                <a:uFillTx/>
                <a:latin typeface="+mj-lt"/>
                <a:ea typeface="+mn-ea"/>
                <a:cs typeface="Fidelity Sans"/>
              </a:rPr>
              <a:t>asset</a:t>
            </a:r>
            <a:r>
              <a:rPr kumimoji="0" sz="1050" b="0" i="0" u="none" strike="noStrike" kern="0" cap="none" spc="-25"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performance</a:t>
            </a:r>
            <a:r>
              <a:rPr kumimoji="0" sz="1050" b="0" i="0" u="none" strike="noStrike" kern="0" cap="none" spc="-30" normalizeH="0" baseline="0" noProof="0">
                <a:ln>
                  <a:noFill/>
                </a:ln>
                <a:solidFill>
                  <a:srgbClr val="231F20"/>
                </a:solidFill>
                <a:effectLst/>
                <a:uLnTx/>
                <a:uFillTx/>
                <a:latin typeface="+mj-lt"/>
                <a:ea typeface="+mn-ea"/>
                <a:cs typeface="Fidelity Sans"/>
              </a:rPr>
              <a:t> </a:t>
            </a:r>
            <a:r>
              <a:rPr kumimoji="0" sz="1050" b="0" i="0" u="none" strike="noStrike" kern="0" cap="none" spc="-25" normalizeH="0" baseline="0" noProof="0">
                <a:ln>
                  <a:noFill/>
                </a:ln>
                <a:solidFill>
                  <a:srgbClr val="231F20"/>
                </a:solidFill>
                <a:effectLst/>
                <a:uLnTx/>
                <a:uFillTx/>
                <a:latin typeface="+mj-lt"/>
                <a:ea typeface="+mn-ea"/>
                <a:cs typeface="Fidelity Sans"/>
              </a:rPr>
              <a:t>is </a:t>
            </a:r>
            <a:r>
              <a:rPr kumimoji="0" sz="1050" b="0" i="0" u="none" strike="noStrike" kern="0" cap="none" spc="-60" normalizeH="0" baseline="0" noProof="0">
                <a:ln>
                  <a:noFill/>
                </a:ln>
                <a:solidFill>
                  <a:srgbClr val="231F20"/>
                </a:solidFill>
                <a:effectLst/>
                <a:uLnTx/>
                <a:uFillTx/>
                <a:latin typeface="+mj-lt"/>
                <a:ea typeface="+mn-ea"/>
                <a:cs typeface="Fidelity Sans"/>
              </a:rPr>
              <a:t>heavily</a:t>
            </a:r>
            <a:r>
              <a:rPr kumimoji="0" sz="1050" b="0" i="0" u="none" strike="noStrike" kern="0" cap="none" spc="-20"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influenced</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by</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economic</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trends</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65" normalizeH="0" baseline="0" noProof="0">
                <a:ln>
                  <a:noFill/>
                </a:ln>
                <a:solidFill>
                  <a:srgbClr val="231F20"/>
                </a:solidFill>
                <a:effectLst/>
                <a:uLnTx/>
                <a:uFillTx/>
                <a:latin typeface="+mj-lt"/>
                <a:ea typeface="+mn-ea"/>
                <a:cs typeface="Fidelity Sans"/>
              </a:rPr>
              <a:t>such</a:t>
            </a:r>
            <a:r>
              <a:rPr kumimoji="0" sz="1050" b="0" i="0" u="none" strike="noStrike" kern="0" cap="none" spc="-15" normalizeH="0" baseline="0" noProof="0">
                <a:ln>
                  <a:noFill/>
                </a:ln>
                <a:solidFill>
                  <a:srgbClr val="231F20"/>
                </a:solidFill>
                <a:effectLst/>
                <a:uLnTx/>
                <a:uFillTx/>
                <a:latin typeface="+mj-lt"/>
                <a:ea typeface="+mn-ea"/>
                <a:cs typeface="Fidelity Sans"/>
              </a:rPr>
              <a:t> </a:t>
            </a:r>
            <a:r>
              <a:rPr kumimoji="0" sz="1050" b="0" i="0" u="none" strike="noStrike" kern="0" cap="none" spc="-25" normalizeH="0" baseline="0" noProof="0">
                <a:ln>
                  <a:noFill/>
                </a:ln>
                <a:solidFill>
                  <a:srgbClr val="231F20"/>
                </a:solidFill>
                <a:effectLst/>
                <a:uLnTx/>
                <a:uFillTx/>
                <a:latin typeface="+mj-lt"/>
                <a:ea typeface="+mn-ea"/>
                <a:cs typeface="Fidelity Sans"/>
              </a:rPr>
              <a:t>as </a:t>
            </a:r>
            <a:r>
              <a:rPr kumimoji="0" sz="1050" b="0" i="0" u="none" strike="noStrike" kern="0" cap="none" spc="-75" normalizeH="0" baseline="0" noProof="0">
                <a:ln>
                  <a:noFill/>
                </a:ln>
                <a:solidFill>
                  <a:srgbClr val="231F20"/>
                </a:solidFill>
                <a:effectLst/>
                <a:uLnTx/>
                <a:uFillTx/>
                <a:latin typeface="+mj-lt"/>
                <a:ea typeface="+mn-ea"/>
                <a:cs typeface="Fidelity Sans"/>
              </a:rPr>
              <a:t>demographic</a:t>
            </a:r>
            <a:r>
              <a:rPr kumimoji="0" sz="1050" b="0" i="0" u="none" strike="noStrike" kern="0" cap="none" spc="-5" normalizeH="0" baseline="0" noProof="0">
                <a:ln>
                  <a:noFill/>
                </a:ln>
                <a:solidFill>
                  <a:srgbClr val="231F20"/>
                </a:solidFill>
                <a:effectLst/>
                <a:uLnTx/>
                <a:uFillTx/>
                <a:latin typeface="+mj-lt"/>
                <a:ea typeface="+mn-ea"/>
                <a:cs typeface="Fidelity Sans"/>
              </a:rPr>
              <a:t> </a:t>
            </a:r>
            <a:r>
              <a:rPr kumimoji="0" sz="1050" b="0" i="0" u="none" strike="noStrike" kern="0" cap="none" spc="-70" normalizeH="0" baseline="0" noProof="0">
                <a:ln>
                  <a:noFill/>
                </a:ln>
                <a:solidFill>
                  <a:srgbClr val="231F20"/>
                </a:solidFill>
                <a:effectLst/>
                <a:uLnTx/>
                <a:uFillTx/>
                <a:latin typeface="+mj-lt"/>
                <a:ea typeface="+mn-ea"/>
                <a:cs typeface="Fidelity Sans"/>
              </a:rPr>
              <a:t>changes</a:t>
            </a:r>
            <a:r>
              <a:rPr kumimoji="0" sz="1050" b="0" i="0" u="none" strike="noStrike" kern="0" cap="none" spc="0" normalizeH="0" baseline="0" noProof="0">
                <a:ln>
                  <a:noFill/>
                </a:ln>
                <a:solidFill>
                  <a:srgbClr val="231F20"/>
                </a:solidFill>
                <a:effectLst/>
                <a:uLnTx/>
                <a:uFillTx/>
                <a:latin typeface="+mj-lt"/>
                <a:ea typeface="+mn-ea"/>
                <a:cs typeface="Fidelity Sans"/>
              </a:rPr>
              <a:t> </a:t>
            </a:r>
            <a:r>
              <a:rPr kumimoji="0" sz="1050" b="0" i="0" u="none" strike="noStrike" kern="0" cap="none" spc="-75" normalizeH="0" baseline="0" noProof="0">
                <a:ln>
                  <a:noFill/>
                </a:ln>
                <a:solidFill>
                  <a:srgbClr val="231F20"/>
                </a:solidFill>
                <a:effectLst/>
                <a:uLnTx/>
                <a:uFillTx/>
                <a:latin typeface="+mj-lt"/>
                <a:ea typeface="+mn-ea"/>
                <a:cs typeface="Fidelity Sans"/>
              </a:rPr>
              <a:t>and</a:t>
            </a:r>
            <a:r>
              <a:rPr kumimoji="0" sz="1050" b="0" i="0" u="none" strike="noStrike" kern="0" cap="none" spc="-5" normalizeH="0" baseline="0" noProof="0">
                <a:ln>
                  <a:noFill/>
                </a:ln>
                <a:solidFill>
                  <a:srgbClr val="231F20"/>
                </a:solidFill>
                <a:effectLst/>
                <a:uLnTx/>
                <a:uFillTx/>
                <a:latin typeface="+mj-lt"/>
                <a:ea typeface="+mn-ea"/>
                <a:cs typeface="Fidelity Sans"/>
              </a:rPr>
              <a:t> </a:t>
            </a:r>
            <a:r>
              <a:rPr kumimoji="0" sz="1050" b="0" i="0" u="none" strike="noStrike" kern="0" cap="none" spc="-55" normalizeH="0" baseline="0" noProof="0">
                <a:ln>
                  <a:noFill/>
                </a:ln>
                <a:solidFill>
                  <a:srgbClr val="231F20"/>
                </a:solidFill>
                <a:effectLst/>
                <a:uLnTx/>
                <a:uFillTx/>
                <a:latin typeface="+mj-lt"/>
                <a:ea typeface="+mn-ea"/>
                <a:cs typeface="Fidelity Sans"/>
              </a:rPr>
              <a:t>productivity</a:t>
            </a:r>
            <a:r>
              <a:rPr kumimoji="0" sz="1050" b="0" i="0" u="none" strike="noStrike" kern="0" cap="none" spc="0" normalizeH="0" baseline="0" noProof="0">
                <a:ln>
                  <a:noFill/>
                </a:ln>
                <a:solidFill>
                  <a:srgbClr val="231F20"/>
                </a:solidFill>
                <a:effectLst/>
                <a:uLnTx/>
                <a:uFillTx/>
                <a:latin typeface="+mj-lt"/>
                <a:ea typeface="+mn-ea"/>
                <a:cs typeface="Fidelity Sans"/>
              </a:rPr>
              <a:t> </a:t>
            </a:r>
            <a:r>
              <a:rPr kumimoji="0" sz="1050" b="0" i="0" u="none" strike="noStrike" kern="0" cap="none" spc="-40" normalizeH="0" baseline="0" noProof="0">
                <a:ln>
                  <a:noFill/>
                </a:ln>
                <a:solidFill>
                  <a:srgbClr val="231F20"/>
                </a:solidFill>
                <a:effectLst/>
                <a:uLnTx/>
                <a:uFillTx/>
                <a:latin typeface="+mj-lt"/>
                <a:ea typeface="+mn-ea"/>
                <a:cs typeface="Fidelity Sans"/>
              </a:rPr>
              <a:t>growth.</a:t>
            </a:r>
            <a:endParaRPr kumimoji="0" sz="1050" b="0" i="0" u="none" strike="noStrike" kern="0" cap="none" spc="0" normalizeH="0" baseline="0" noProof="0">
              <a:ln>
                <a:noFill/>
              </a:ln>
              <a:solidFill>
                <a:sysClr val="windowText" lastClr="000000"/>
              </a:solidFill>
              <a:effectLst/>
              <a:uLnTx/>
              <a:uFillTx/>
              <a:latin typeface="+mj-lt"/>
              <a:ea typeface="+mn-ea"/>
              <a:cs typeface="Fidelity Sans"/>
            </a:endParaRPr>
          </a:p>
        </p:txBody>
      </p:sp>
      <p:sp>
        <p:nvSpPr>
          <p:cNvPr id="10" name="object 10"/>
          <p:cNvSpPr/>
          <p:nvPr/>
        </p:nvSpPr>
        <p:spPr>
          <a:xfrm>
            <a:off x="838772" y="4309355"/>
            <a:ext cx="0" cy="1645920"/>
          </a:xfrm>
          <a:custGeom>
            <a:avLst/>
            <a:gdLst/>
            <a:ahLst/>
            <a:cxnLst/>
            <a:rect l="l" t="t" r="r" b="b"/>
            <a:pathLst>
              <a:path h="1755139">
                <a:moveTo>
                  <a:pt x="0" y="1755038"/>
                </a:moveTo>
                <a:lnTo>
                  <a:pt x="0" y="0"/>
                </a:lnTo>
              </a:path>
            </a:pathLst>
          </a:custGeom>
          <a:ln w="12700">
            <a:solidFill>
              <a:srgbClr val="73A333"/>
            </a:solidFill>
            <a:prstDash val="dot"/>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2" name="object 12"/>
          <p:cNvSpPr/>
          <p:nvPr/>
        </p:nvSpPr>
        <p:spPr>
          <a:xfrm>
            <a:off x="813372" y="5948378"/>
            <a:ext cx="50800" cy="50800"/>
          </a:xfrm>
          <a:custGeom>
            <a:avLst/>
            <a:gdLst/>
            <a:ahLst/>
            <a:cxnLst/>
            <a:rect l="l" t="t" r="r" b="b"/>
            <a:pathLst>
              <a:path w="50800" h="50800">
                <a:moveTo>
                  <a:pt x="25400" y="50799"/>
                </a:moveTo>
                <a:lnTo>
                  <a:pt x="35289" y="48804"/>
                </a:lnTo>
                <a:lnTo>
                  <a:pt x="43362" y="43362"/>
                </a:lnTo>
                <a:lnTo>
                  <a:pt x="48804" y="35289"/>
                </a:lnTo>
                <a:lnTo>
                  <a:pt x="50800" y="25399"/>
                </a:lnTo>
                <a:lnTo>
                  <a:pt x="48804" y="15510"/>
                </a:lnTo>
                <a:lnTo>
                  <a:pt x="43362" y="7437"/>
                </a:lnTo>
                <a:lnTo>
                  <a:pt x="35289" y="1995"/>
                </a:lnTo>
                <a:lnTo>
                  <a:pt x="25400" y="0"/>
                </a:lnTo>
                <a:lnTo>
                  <a:pt x="15510" y="1995"/>
                </a:lnTo>
                <a:lnTo>
                  <a:pt x="7437" y="7437"/>
                </a:lnTo>
                <a:lnTo>
                  <a:pt x="1995" y="15510"/>
                </a:lnTo>
                <a:lnTo>
                  <a:pt x="0" y="25399"/>
                </a:lnTo>
                <a:lnTo>
                  <a:pt x="1995" y="35289"/>
                </a:lnTo>
                <a:lnTo>
                  <a:pt x="7437" y="43362"/>
                </a:lnTo>
                <a:lnTo>
                  <a:pt x="15510" y="48804"/>
                </a:lnTo>
                <a:lnTo>
                  <a:pt x="25400" y="50799"/>
                </a:lnTo>
                <a:close/>
              </a:path>
            </a:pathLst>
          </a:custGeom>
          <a:ln w="12700">
            <a:solidFill>
              <a:srgbClr val="73A333"/>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3" name="object 13"/>
          <p:cNvSpPr/>
          <p:nvPr/>
        </p:nvSpPr>
        <p:spPr>
          <a:xfrm>
            <a:off x="813372" y="4239682"/>
            <a:ext cx="50800" cy="50800"/>
          </a:xfrm>
          <a:custGeom>
            <a:avLst/>
            <a:gdLst/>
            <a:ahLst/>
            <a:cxnLst/>
            <a:rect l="l" t="t" r="r" b="b"/>
            <a:pathLst>
              <a:path w="50800" h="50800">
                <a:moveTo>
                  <a:pt x="25400" y="50800"/>
                </a:moveTo>
                <a:lnTo>
                  <a:pt x="35289" y="48804"/>
                </a:lnTo>
                <a:lnTo>
                  <a:pt x="43362" y="43362"/>
                </a:lnTo>
                <a:lnTo>
                  <a:pt x="48804" y="35289"/>
                </a:lnTo>
                <a:lnTo>
                  <a:pt x="50800" y="25400"/>
                </a:lnTo>
                <a:lnTo>
                  <a:pt x="48804" y="15510"/>
                </a:lnTo>
                <a:lnTo>
                  <a:pt x="43362" y="7437"/>
                </a:lnTo>
                <a:lnTo>
                  <a:pt x="35289" y="1995"/>
                </a:lnTo>
                <a:lnTo>
                  <a:pt x="25400" y="0"/>
                </a:lnTo>
                <a:lnTo>
                  <a:pt x="15510" y="1995"/>
                </a:lnTo>
                <a:lnTo>
                  <a:pt x="7437" y="7437"/>
                </a:lnTo>
                <a:lnTo>
                  <a:pt x="1995" y="15510"/>
                </a:lnTo>
                <a:lnTo>
                  <a:pt x="0" y="25400"/>
                </a:lnTo>
                <a:lnTo>
                  <a:pt x="1995" y="35289"/>
                </a:lnTo>
                <a:lnTo>
                  <a:pt x="7437" y="43362"/>
                </a:lnTo>
                <a:lnTo>
                  <a:pt x="15510" y="48804"/>
                </a:lnTo>
                <a:lnTo>
                  <a:pt x="25400" y="50800"/>
                </a:lnTo>
                <a:close/>
              </a:path>
            </a:pathLst>
          </a:custGeom>
          <a:ln w="12700">
            <a:solidFill>
              <a:srgbClr val="73A333"/>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4" name="object 14"/>
          <p:cNvSpPr/>
          <p:nvPr/>
        </p:nvSpPr>
        <p:spPr>
          <a:xfrm>
            <a:off x="7811008" y="3295804"/>
            <a:ext cx="0" cy="1635760"/>
          </a:xfrm>
          <a:custGeom>
            <a:avLst/>
            <a:gdLst/>
            <a:ahLst/>
            <a:cxnLst/>
            <a:rect l="l" t="t" r="r" b="b"/>
            <a:pathLst>
              <a:path h="1635760">
                <a:moveTo>
                  <a:pt x="0" y="1635315"/>
                </a:moveTo>
                <a:lnTo>
                  <a:pt x="0" y="0"/>
                </a:lnTo>
              </a:path>
            </a:pathLst>
          </a:custGeom>
          <a:ln w="12700">
            <a:solidFill>
              <a:srgbClr val="1498CB"/>
            </a:solidFill>
            <a:prstDash val="dot"/>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5" name="object 15"/>
          <p:cNvSpPr/>
          <p:nvPr/>
        </p:nvSpPr>
        <p:spPr>
          <a:xfrm>
            <a:off x="7804659" y="3270219"/>
            <a:ext cx="12700" cy="1706245"/>
          </a:xfrm>
          <a:custGeom>
            <a:avLst/>
            <a:gdLst/>
            <a:ahLst/>
            <a:cxnLst/>
            <a:rect l="l" t="t" r="r" b="b"/>
            <a:pathLst>
              <a:path w="12700" h="1706245">
                <a:moveTo>
                  <a:pt x="12700" y="1699387"/>
                </a:moveTo>
                <a:lnTo>
                  <a:pt x="10833" y="1694891"/>
                </a:lnTo>
                <a:lnTo>
                  <a:pt x="6350" y="1693037"/>
                </a:lnTo>
                <a:lnTo>
                  <a:pt x="1854" y="1694891"/>
                </a:lnTo>
                <a:lnTo>
                  <a:pt x="0" y="1699387"/>
                </a:lnTo>
                <a:lnTo>
                  <a:pt x="1854" y="1703870"/>
                </a:lnTo>
                <a:lnTo>
                  <a:pt x="6350" y="1705737"/>
                </a:lnTo>
                <a:lnTo>
                  <a:pt x="10833" y="1703870"/>
                </a:lnTo>
                <a:lnTo>
                  <a:pt x="12700" y="1699387"/>
                </a:lnTo>
                <a:close/>
              </a:path>
              <a:path w="12700" h="1706245">
                <a:moveTo>
                  <a:pt x="12700" y="6350"/>
                </a:moveTo>
                <a:lnTo>
                  <a:pt x="10833" y="1854"/>
                </a:lnTo>
                <a:lnTo>
                  <a:pt x="6350" y="0"/>
                </a:lnTo>
                <a:lnTo>
                  <a:pt x="1854" y="1854"/>
                </a:lnTo>
                <a:lnTo>
                  <a:pt x="0" y="6350"/>
                </a:lnTo>
                <a:lnTo>
                  <a:pt x="1854" y="10833"/>
                </a:lnTo>
                <a:lnTo>
                  <a:pt x="6350" y="12700"/>
                </a:lnTo>
                <a:lnTo>
                  <a:pt x="10833" y="10833"/>
                </a:lnTo>
                <a:lnTo>
                  <a:pt x="12700" y="6350"/>
                </a:lnTo>
                <a:close/>
              </a:path>
            </a:pathLst>
          </a:custGeom>
          <a:solidFill>
            <a:srgbClr val="1498CB"/>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6" name="object 16"/>
          <p:cNvSpPr/>
          <p:nvPr/>
        </p:nvSpPr>
        <p:spPr>
          <a:xfrm>
            <a:off x="7785608" y="4969598"/>
            <a:ext cx="50800" cy="50800"/>
          </a:xfrm>
          <a:custGeom>
            <a:avLst/>
            <a:gdLst/>
            <a:ahLst/>
            <a:cxnLst/>
            <a:rect l="l" t="t" r="r" b="b"/>
            <a:pathLst>
              <a:path w="50800" h="50800">
                <a:moveTo>
                  <a:pt x="25400" y="50799"/>
                </a:moveTo>
                <a:lnTo>
                  <a:pt x="35289" y="48804"/>
                </a:lnTo>
                <a:lnTo>
                  <a:pt x="43362" y="43362"/>
                </a:lnTo>
                <a:lnTo>
                  <a:pt x="48804" y="35289"/>
                </a:lnTo>
                <a:lnTo>
                  <a:pt x="50800" y="25399"/>
                </a:lnTo>
                <a:lnTo>
                  <a:pt x="48804" y="15516"/>
                </a:lnTo>
                <a:lnTo>
                  <a:pt x="43362" y="7442"/>
                </a:lnTo>
                <a:lnTo>
                  <a:pt x="35289" y="1997"/>
                </a:lnTo>
                <a:lnTo>
                  <a:pt x="25400" y="0"/>
                </a:lnTo>
                <a:lnTo>
                  <a:pt x="15510" y="1997"/>
                </a:lnTo>
                <a:lnTo>
                  <a:pt x="7437" y="7442"/>
                </a:lnTo>
                <a:lnTo>
                  <a:pt x="1995" y="15516"/>
                </a:lnTo>
                <a:lnTo>
                  <a:pt x="0" y="25399"/>
                </a:lnTo>
                <a:lnTo>
                  <a:pt x="1995" y="35289"/>
                </a:lnTo>
                <a:lnTo>
                  <a:pt x="7437" y="43362"/>
                </a:lnTo>
                <a:lnTo>
                  <a:pt x="15510" y="48804"/>
                </a:lnTo>
                <a:lnTo>
                  <a:pt x="25400" y="50799"/>
                </a:lnTo>
                <a:close/>
              </a:path>
            </a:pathLst>
          </a:custGeom>
          <a:ln w="12700">
            <a:solidFill>
              <a:srgbClr val="1498CB"/>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7" name="object 17"/>
          <p:cNvSpPr/>
          <p:nvPr/>
        </p:nvSpPr>
        <p:spPr>
          <a:xfrm>
            <a:off x="7785608" y="3225759"/>
            <a:ext cx="50800" cy="50800"/>
          </a:xfrm>
          <a:custGeom>
            <a:avLst/>
            <a:gdLst/>
            <a:ahLst/>
            <a:cxnLst/>
            <a:rect l="l" t="t" r="r" b="b"/>
            <a:pathLst>
              <a:path w="50800" h="50800">
                <a:moveTo>
                  <a:pt x="25400" y="50800"/>
                </a:moveTo>
                <a:lnTo>
                  <a:pt x="35289" y="48804"/>
                </a:lnTo>
                <a:lnTo>
                  <a:pt x="43362" y="43362"/>
                </a:lnTo>
                <a:lnTo>
                  <a:pt x="48804" y="35289"/>
                </a:lnTo>
                <a:lnTo>
                  <a:pt x="50800" y="25400"/>
                </a:lnTo>
                <a:lnTo>
                  <a:pt x="48804" y="15510"/>
                </a:lnTo>
                <a:lnTo>
                  <a:pt x="43362" y="7437"/>
                </a:lnTo>
                <a:lnTo>
                  <a:pt x="35289" y="1995"/>
                </a:lnTo>
                <a:lnTo>
                  <a:pt x="25400" y="0"/>
                </a:lnTo>
                <a:lnTo>
                  <a:pt x="15510" y="1995"/>
                </a:lnTo>
                <a:lnTo>
                  <a:pt x="7437" y="7437"/>
                </a:lnTo>
                <a:lnTo>
                  <a:pt x="1995" y="15510"/>
                </a:lnTo>
                <a:lnTo>
                  <a:pt x="0" y="25400"/>
                </a:lnTo>
                <a:lnTo>
                  <a:pt x="1995" y="35289"/>
                </a:lnTo>
                <a:lnTo>
                  <a:pt x="7437" y="43362"/>
                </a:lnTo>
                <a:lnTo>
                  <a:pt x="15510" y="48804"/>
                </a:lnTo>
                <a:lnTo>
                  <a:pt x="25400" y="50800"/>
                </a:lnTo>
                <a:close/>
              </a:path>
            </a:pathLst>
          </a:custGeom>
          <a:ln w="12700">
            <a:solidFill>
              <a:srgbClr val="1498CB"/>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8" name="object 18"/>
          <p:cNvSpPr/>
          <p:nvPr/>
        </p:nvSpPr>
        <p:spPr>
          <a:xfrm>
            <a:off x="5144072" y="5270411"/>
            <a:ext cx="0" cy="1421765"/>
          </a:xfrm>
          <a:custGeom>
            <a:avLst/>
            <a:gdLst/>
            <a:ahLst/>
            <a:cxnLst/>
            <a:rect l="l" t="t" r="r" b="b"/>
            <a:pathLst>
              <a:path h="1421764">
                <a:moveTo>
                  <a:pt x="0" y="1421180"/>
                </a:moveTo>
                <a:lnTo>
                  <a:pt x="0" y="0"/>
                </a:lnTo>
              </a:path>
            </a:pathLst>
          </a:custGeom>
          <a:ln w="12700">
            <a:solidFill>
              <a:srgbClr val="969597"/>
            </a:solidFill>
            <a:prstDash val="dot"/>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9" name="object 19"/>
          <p:cNvSpPr/>
          <p:nvPr/>
        </p:nvSpPr>
        <p:spPr>
          <a:xfrm>
            <a:off x="5137722" y="5245101"/>
            <a:ext cx="12700" cy="1490980"/>
          </a:xfrm>
          <a:custGeom>
            <a:avLst/>
            <a:gdLst/>
            <a:ahLst/>
            <a:cxnLst/>
            <a:rect l="l" t="t" r="r" b="b"/>
            <a:pathLst>
              <a:path w="12700" h="1490979">
                <a:moveTo>
                  <a:pt x="12700" y="1484388"/>
                </a:moveTo>
                <a:lnTo>
                  <a:pt x="10833" y="1479905"/>
                </a:lnTo>
                <a:lnTo>
                  <a:pt x="6350" y="1478038"/>
                </a:lnTo>
                <a:lnTo>
                  <a:pt x="1854" y="1479905"/>
                </a:lnTo>
                <a:lnTo>
                  <a:pt x="0" y="1484388"/>
                </a:lnTo>
                <a:lnTo>
                  <a:pt x="1854" y="1488884"/>
                </a:lnTo>
                <a:lnTo>
                  <a:pt x="6350" y="1490738"/>
                </a:lnTo>
                <a:lnTo>
                  <a:pt x="10833" y="1488884"/>
                </a:lnTo>
                <a:lnTo>
                  <a:pt x="12700" y="1484388"/>
                </a:lnTo>
                <a:close/>
              </a:path>
              <a:path w="12700" h="1490979">
                <a:moveTo>
                  <a:pt x="12700" y="6350"/>
                </a:moveTo>
                <a:lnTo>
                  <a:pt x="10833" y="1866"/>
                </a:lnTo>
                <a:lnTo>
                  <a:pt x="6350" y="0"/>
                </a:lnTo>
                <a:lnTo>
                  <a:pt x="1854" y="1866"/>
                </a:lnTo>
                <a:lnTo>
                  <a:pt x="0" y="6350"/>
                </a:lnTo>
                <a:lnTo>
                  <a:pt x="1854" y="10845"/>
                </a:lnTo>
                <a:lnTo>
                  <a:pt x="6350" y="12700"/>
                </a:lnTo>
                <a:lnTo>
                  <a:pt x="10833" y="10845"/>
                </a:lnTo>
                <a:lnTo>
                  <a:pt x="12700" y="6350"/>
                </a:lnTo>
                <a:close/>
              </a:path>
            </a:pathLst>
          </a:custGeom>
          <a:solidFill>
            <a:srgbClr val="96959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0" name="object 20"/>
          <p:cNvSpPr/>
          <p:nvPr/>
        </p:nvSpPr>
        <p:spPr>
          <a:xfrm flipV="1">
            <a:off x="5118672" y="6692175"/>
            <a:ext cx="50800" cy="46021"/>
          </a:xfrm>
          <a:custGeom>
            <a:avLst/>
            <a:gdLst/>
            <a:ahLst/>
            <a:cxnLst/>
            <a:rect l="l" t="t" r="r" b="b"/>
            <a:pathLst>
              <a:path w="50800" h="50800">
                <a:moveTo>
                  <a:pt x="25400" y="50800"/>
                </a:moveTo>
                <a:lnTo>
                  <a:pt x="35289" y="48804"/>
                </a:lnTo>
                <a:lnTo>
                  <a:pt x="43362" y="43362"/>
                </a:lnTo>
                <a:lnTo>
                  <a:pt x="48804" y="35289"/>
                </a:lnTo>
                <a:lnTo>
                  <a:pt x="50800" y="25400"/>
                </a:lnTo>
                <a:lnTo>
                  <a:pt x="48804" y="15516"/>
                </a:lnTo>
                <a:lnTo>
                  <a:pt x="43362" y="7442"/>
                </a:lnTo>
                <a:lnTo>
                  <a:pt x="35289" y="1997"/>
                </a:lnTo>
                <a:lnTo>
                  <a:pt x="25400" y="0"/>
                </a:lnTo>
                <a:lnTo>
                  <a:pt x="15510" y="1997"/>
                </a:lnTo>
                <a:lnTo>
                  <a:pt x="7437" y="7442"/>
                </a:lnTo>
                <a:lnTo>
                  <a:pt x="1995" y="15516"/>
                </a:lnTo>
                <a:lnTo>
                  <a:pt x="0" y="25400"/>
                </a:lnTo>
                <a:lnTo>
                  <a:pt x="1995" y="35289"/>
                </a:lnTo>
                <a:lnTo>
                  <a:pt x="7437" y="43362"/>
                </a:lnTo>
                <a:lnTo>
                  <a:pt x="15510" y="48804"/>
                </a:lnTo>
                <a:lnTo>
                  <a:pt x="25400" y="50800"/>
                </a:lnTo>
                <a:close/>
              </a:path>
            </a:pathLst>
          </a:custGeom>
          <a:ln w="12700">
            <a:solidFill>
              <a:srgbClr val="969597"/>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1" name="object 21"/>
          <p:cNvSpPr/>
          <p:nvPr/>
        </p:nvSpPr>
        <p:spPr>
          <a:xfrm>
            <a:off x="5118672" y="5200656"/>
            <a:ext cx="50800" cy="50800"/>
          </a:xfrm>
          <a:custGeom>
            <a:avLst/>
            <a:gdLst/>
            <a:ahLst/>
            <a:cxnLst/>
            <a:rect l="l" t="t" r="r" b="b"/>
            <a:pathLst>
              <a:path w="50800" h="50800">
                <a:moveTo>
                  <a:pt x="25400" y="50799"/>
                </a:moveTo>
                <a:lnTo>
                  <a:pt x="35289" y="48802"/>
                </a:lnTo>
                <a:lnTo>
                  <a:pt x="43362" y="43357"/>
                </a:lnTo>
                <a:lnTo>
                  <a:pt x="48804" y="35283"/>
                </a:lnTo>
                <a:lnTo>
                  <a:pt x="50800" y="25399"/>
                </a:lnTo>
                <a:lnTo>
                  <a:pt x="48804" y="15510"/>
                </a:lnTo>
                <a:lnTo>
                  <a:pt x="43362" y="7437"/>
                </a:lnTo>
                <a:lnTo>
                  <a:pt x="35289" y="1995"/>
                </a:lnTo>
                <a:lnTo>
                  <a:pt x="25400" y="0"/>
                </a:lnTo>
                <a:lnTo>
                  <a:pt x="15510" y="1995"/>
                </a:lnTo>
                <a:lnTo>
                  <a:pt x="7437" y="7437"/>
                </a:lnTo>
                <a:lnTo>
                  <a:pt x="1995" y="15510"/>
                </a:lnTo>
                <a:lnTo>
                  <a:pt x="0" y="25399"/>
                </a:lnTo>
                <a:lnTo>
                  <a:pt x="1995" y="35283"/>
                </a:lnTo>
                <a:lnTo>
                  <a:pt x="7437" y="43357"/>
                </a:lnTo>
                <a:lnTo>
                  <a:pt x="15510" y="48802"/>
                </a:lnTo>
                <a:lnTo>
                  <a:pt x="25400" y="50799"/>
                </a:lnTo>
                <a:close/>
              </a:path>
            </a:pathLst>
          </a:custGeom>
          <a:ln w="12700">
            <a:solidFill>
              <a:srgbClr val="969597"/>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2" name="Title 21">
            <a:extLst>
              <a:ext uri="{FF2B5EF4-FFF2-40B4-BE49-F238E27FC236}">
                <a16:creationId xmlns:a16="http://schemas.microsoft.com/office/drawing/2014/main" id="{1A33310E-1F4B-4412-3AA5-C5239BD7CA3A}"/>
              </a:ext>
            </a:extLst>
          </p:cNvPr>
          <p:cNvSpPr>
            <a:spLocks noGrp="1"/>
          </p:cNvSpPr>
          <p:nvPr>
            <p:ph type="title"/>
          </p:nvPr>
        </p:nvSpPr>
        <p:spPr/>
        <p:txBody>
          <a:bodyPr/>
          <a:lstStyle/>
          <a:p>
            <a:r>
              <a:rPr lang="en-US"/>
              <a:t>Our proprietary process of building portfolios</a:t>
            </a:r>
            <a:br>
              <a:rPr lang="en-US"/>
            </a:br>
            <a:endParaRPr lang="en-US"/>
          </a:p>
        </p:txBody>
      </p:sp>
      <p:sp>
        <p:nvSpPr>
          <p:cNvPr id="24" name="object 24"/>
          <p:cNvSpPr txBox="1">
            <a:spLocks noGrp="1"/>
          </p:cNvSpPr>
          <p:nvPr>
            <p:ph type="sldNum" sz="quarter" idx="14"/>
          </p:nvPr>
        </p:nvSpPr>
        <p:spPr>
          <a:prstGeom prst="rect">
            <a:avLst/>
          </a:prstGeom>
        </p:spPr>
        <p:txBody>
          <a:bodyPr vert="horz" wrap="square" lIns="0" tIns="13335" rIns="0" bIns="0" rtlCol="0">
            <a:spAutoFit/>
          </a:bodyPr>
          <a:lstStyle/>
          <a:p>
            <a:pPr marL="38100" marR="0" lvl="0" indent="0" algn="l" defTabSz="914400" rtl="0" eaLnBrk="1" fontAlgn="auto" latinLnBrk="0" hangingPunct="1">
              <a:lnSpc>
                <a:spcPct val="100000"/>
              </a:lnSpc>
              <a:spcBef>
                <a:spcPts val="105"/>
              </a:spcBef>
              <a:spcAft>
                <a:spcPts val="0"/>
              </a:spcAft>
              <a:buClrTx/>
              <a:buSzTx/>
              <a:buFontTx/>
              <a:buNone/>
              <a:tabLst/>
              <a:defRPr/>
            </a:pPr>
            <a:fld id="{81D60167-4931-47E6-BA6A-407CBD079E47}" type="slidenum">
              <a:rPr kumimoji="0" sz="900" b="1" i="0" u="none" strike="noStrike" kern="0" cap="none" spc="-50" normalizeH="0" baseline="0" noProof="0" dirty="0">
                <a:ln>
                  <a:noFill/>
                </a:ln>
                <a:solidFill>
                  <a:prstClr val="white"/>
                </a:solidFill>
                <a:effectLst/>
                <a:uLnTx/>
                <a:uFillTx/>
                <a:latin typeface="Fidelity Sans"/>
                <a:ea typeface="+mn-ea"/>
              </a:rPr>
              <a:pPr marL="38100" marR="0" lvl="0" indent="0" algn="l" defTabSz="914400" rtl="0" eaLnBrk="1" fontAlgn="auto" latinLnBrk="0" hangingPunct="1">
                <a:lnSpc>
                  <a:spcPct val="100000"/>
                </a:lnSpc>
                <a:spcBef>
                  <a:spcPts val="105"/>
                </a:spcBef>
                <a:spcAft>
                  <a:spcPts val="0"/>
                </a:spcAft>
                <a:buClrTx/>
                <a:buSzTx/>
                <a:buFontTx/>
                <a:buNone/>
                <a:tabLst/>
                <a:defRPr/>
              </a:pPr>
              <a:t>7</a:t>
            </a:fld>
            <a:endParaRPr kumimoji="0" sz="900" b="1" i="0" u="none" strike="noStrike" kern="0" cap="none" spc="-50" normalizeH="0" baseline="0" noProof="0">
              <a:ln>
                <a:noFill/>
              </a:ln>
              <a:solidFill>
                <a:prstClr val="white"/>
              </a:solidFill>
              <a:effectLst/>
              <a:uLnTx/>
              <a:uFillTx/>
              <a:latin typeface="Fidelity Sans"/>
              <a:ea typeface="+mn-ea"/>
            </a:endParaRPr>
          </a:p>
        </p:txBody>
      </p:sp>
      <p:sp>
        <p:nvSpPr>
          <p:cNvPr id="23" name="object 23"/>
          <p:cNvSpPr txBox="1"/>
          <p:nvPr/>
        </p:nvSpPr>
        <p:spPr>
          <a:xfrm>
            <a:off x="322921" y="1172929"/>
            <a:ext cx="5027295" cy="320601"/>
          </a:xfrm>
          <a:prstGeom prst="rect">
            <a:avLst/>
          </a:prstGeom>
        </p:spPr>
        <p:txBody>
          <a:bodyPr vert="horz" wrap="square" lIns="0" tIns="1270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US" sz="1000" b="0">
              <a:solidFill>
                <a:srgbClr val="231F20"/>
              </a:solidFill>
              <a:latin typeface="Arial" panose="020B0604020202020204" pitchFamily="34" charset="0"/>
              <a:cs typeface="Arial" panose="020B060402020202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US" sz="1000" b="0">
              <a:solidFill>
                <a:srgbClr val="231F20"/>
              </a:solidFill>
              <a:latin typeface="Arial" panose="020B0604020202020204" pitchFamily="34" charset="0"/>
              <a:cs typeface="Arial" panose="020B0604020202020204" pitchFamily="34" charset="0"/>
            </a:endParaRPr>
          </a:p>
        </p:txBody>
      </p:sp>
      <p:cxnSp>
        <p:nvCxnSpPr>
          <p:cNvPr id="30" name="Straight Connector 29">
            <a:extLst>
              <a:ext uri="{FF2B5EF4-FFF2-40B4-BE49-F238E27FC236}">
                <a16:creationId xmlns:a16="http://schemas.microsoft.com/office/drawing/2014/main" id="{3E02D09E-5C14-52E9-0F52-ECDF1DCB2566}"/>
              </a:ext>
            </a:extLst>
          </p:cNvPr>
          <p:cNvCxnSpPr>
            <a:cxnSpLocks/>
          </p:cNvCxnSpPr>
          <p:nvPr/>
        </p:nvCxnSpPr>
        <p:spPr>
          <a:xfrm>
            <a:off x="8063542" y="1492430"/>
            <a:ext cx="0" cy="118872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694694DA-1BB6-3C19-CCB1-F74ED86FD681}"/>
              </a:ext>
            </a:extLst>
          </p:cNvPr>
          <p:cNvSpPr txBox="1"/>
          <p:nvPr/>
        </p:nvSpPr>
        <p:spPr>
          <a:xfrm>
            <a:off x="424929" y="1448886"/>
            <a:ext cx="3509547" cy="1292662"/>
          </a:xfrm>
          <a:prstGeom prst="rect">
            <a:avLst/>
          </a:prstGeom>
          <a:noFill/>
        </p:spPr>
        <p:txBody>
          <a:bodyPr wrap="square" lIns="91440" tIns="45720" rIns="91440" bIns="45720" rtlCol="0" anchor="t">
            <a:spAutoFit/>
          </a:bodyPr>
          <a:lstStyle/>
          <a:p>
            <a:pPr marL="13970" marR="119380"/>
            <a:r>
              <a:rPr lang="en-US" sz="1200">
                <a:solidFill>
                  <a:srgbClr val="231F20"/>
                </a:solidFill>
                <a:latin typeface="Arial"/>
                <a:cs typeface="Arial"/>
              </a:rPr>
              <a:t>Our</a:t>
            </a:r>
            <a:r>
              <a:rPr lang="en-US" sz="1200" spc="-35">
                <a:solidFill>
                  <a:srgbClr val="231F20"/>
                </a:solidFill>
                <a:latin typeface="Arial"/>
                <a:cs typeface="Arial"/>
              </a:rPr>
              <a:t> </a:t>
            </a:r>
            <a:r>
              <a:rPr lang="en-US" sz="1200" b="1" spc="-25">
                <a:solidFill>
                  <a:srgbClr val="231F20"/>
                </a:solidFill>
                <a:latin typeface="Arial"/>
                <a:cs typeface="Arial"/>
              </a:rPr>
              <a:t>forward-</a:t>
            </a:r>
            <a:r>
              <a:rPr lang="en-US" sz="1200" b="1" spc="-10">
                <a:solidFill>
                  <a:srgbClr val="231F20"/>
                </a:solidFill>
                <a:latin typeface="Arial"/>
                <a:cs typeface="Arial"/>
              </a:rPr>
              <a:t>looking analysis </a:t>
            </a:r>
            <a:r>
              <a:rPr lang="en-US" sz="1200" spc="-10">
                <a:solidFill>
                  <a:srgbClr val="231F20"/>
                </a:solidFill>
                <a:latin typeface="Arial"/>
                <a:cs typeface="Arial"/>
              </a:rPr>
              <a:t>is a</a:t>
            </a:r>
            <a:r>
              <a:rPr lang="en-US" sz="1200" spc="-30">
                <a:solidFill>
                  <a:srgbClr val="231F20"/>
                </a:solidFill>
                <a:latin typeface="Arial"/>
                <a:cs typeface="Arial"/>
              </a:rPr>
              <a:t> </a:t>
            </a:r>
            <a:r>
              <a:rPr lang="en-US" sz="1200" spc="-10">
                <a:solidFill>
                  <a:srgbClr val="231F20"/>
                </a:solidFill>
                <a:latin typeface="Arial"/>
                <a:cs typeface="Arial"/>
              </a:rPr>
              <a:t>global</a:t>
            </a:r>
            <a:r>
              <a:rPr lang="en-US" sz="1200" spc="-35">
                <a:solidFill>
                  <a:srgbClr val="231F20"/>
                </a:solidFill>
                <a:latin typeface="Arial"/>
                <a:cs typeface="Arial"/>
              </a:rPr>
              <a:t> </a:t>
            </a:r>
            <a:r>
              <a:rPr lang="en-US" sz="1200" spc="-10">
                <a:solidFill>
                  <a:srgbClr val="231F20"/>
                </a:solidFill>
                <a:latin typeface="Arial"/>
                <a:cs typeface="Arial"/>
              </a:rPr>
              <a:t>approach that</a:t>
            </a:r>
            <a:r>
              <a:rPr lang="en-US" sz="1200" spc="-30">
                <a:solidFill>
                  <a:srgbClr val="231F20"/>
                </a:solidFill>
                <a:latin typeface="Arial"/>
                <a:cs typeface="Arial"/>
              </a:rPr>
              <a:t> </a:t>
            </a:r>
            <a:r>
              <a:rPr lang="en-US" sz="1200" spc="-10">
                <a:solidFill>
                  <a:srgbClr val="231F20"/>
                </a:solidFill>
                <a:latin typeface="Arial"/>
                <a:cs typeface="Arial"/>
              </a:rPr>
              <a:t>emphasizes</a:t>
            </a:r>
            <a:r>
              <a:rPr lang="en-US" sz="1200" spc="-35">
                <a:solidFill>
                  <a:srgbClr val="231F20"/>
                </a:solidFill>
                <a:latin typeface="Arial"/>
                <a:cs typeface="Arial"/>
              </a:rPr>
              <a:t> </a:t>
            </a:r>
            <a:r>
              <a:rPr lang="en-US" sz="1200">
                <a:solidFill>
                  <a:srgbClr val="231F20"/>
                </a:solidFill>
                <a:latin typeface="Arial"/>
                <a:cs typeface="Arial"/>
              </a:rPr>
              <a:t>the</a:t>
            </a:r>
            <a:r>
              <a:rPr lang="en-US" sz="1200" spc="-30">
                <a:solidFill>
                  <a:srgbClr val="231F20"/>
                </a:solidFill>
                <a:latin typeface="Arial"/>
                <a:cs typeface="Arial"/>
              </a:rPr>
              <a:t> </a:t>
            </a:r>
            <a:r>
              <a:rPr lang="en-US" sz="1200" spc="-10">
                <a:solidFill>
                  <a:srgbClr val="231F20"/>
                </a:solidFill>
                <a:latin typeface="Arial"/>
                <a:cs typeface="Arial"/>
              </a:rPr>
              <a:t>key</a:t>
            </a:r>
            <a:r>
              <a:rPr lang="en-US" sz="1200" spc="-35">
                <a:solidFill>
                  <a:srgbClr val="231F20"/>
                </a:solidFill>
                <a:latin typeface="Arial"/>
                <a:cs typeface="Arial"/>
              </a:rPr>
              <a:t> </a:t>
            </a:r>
            <a:r>
              <a:rPr lang="en-US" sz="1200" spc="-10">
                <a:solidFill>
                  <a:srgbClr val="231F20"/>
                </a:solidFill>
                <a:latin typeface="Arial"/>
                <a:cs typeface="Arial"/>
              </a:rPr>
              <a:t>components</a:t>
            </a:r>
            <a:r>
              <a:rPr lang="en-US" sz="1200" spc="-30">
                <a:solidFill>
                  <a:srgbClr val="231F20"/>
                </a:solidFill>
                <a:latin typeface="Arial"/>
                <a:cs typeface="Arial"/>
              </a:rPr>
              <a:t> </a:t>
            </a:r>
            <a:r>
              <a:rPr lang="en-US" sz="1200">
                <a:solidFill>
                  <a:srgbClr val="231F20"/>
                </a:solidFill>
                <a:latin typeface="Arial"/>
                <a:cs typeface="Arial"/>
              </a:rPr>
              <a:t>of</a:t>
            </a:r>
            <a:r>
              <a:rPr lang="en-US" sz="1200" spc="-35">
                <a:solidFill>
                  <a:srgbClr val="231F20"/>
                </a:solidFill>
                <a:latin typeface="Arial"/>
                <a:cs typeface="Arial"/>
              </a:rPr>
              <a:t> </a:t>
            </a:r>
            <a:r>
              <a:rPr lang="en-US" sz="1200" spc="-10">
                <a:solidFill>
                  <a:srgbClr val="231F20"/>
                </a:solidFill>
                <a:latin typeface="Arial"/>
                <a:cs typeface="Arial"/>
              </a:rPr>
              <a:t>gross</a:t>
            </a:r>
            <a:r>
              <a:rPr lang="en-US" sz="1200" spc="-30">
                <a:solidFill>
                  <a:srgbClr val="231F20"/>
                </a:solidFill>
                <a:latin typeface="Arial"/>
                <a:cs typeface="Arial"/>
              </a:rPr>
              <a:t> </a:t>
            </a:r>
            <a:r>
              <a:rPr lang="en-US" sz="1200" spc="-10">
                <a:solidFill>
                  <a:srgbClr val="231F20"/>
                </a:solidFill>
                <a:latin typeface="Arial"/>
                <a:cs typeface="Arial"/>
              </a:rPr>
              <a:t>domestic product</a:t>
            </a:r>
            <a:r>
              <a:rPr lang="en-US" sz="1200" spc="-15">
                <a:solidFill>
                  <a:srgbClr val="231F20"/>
                </a:solidFill>
                <a:latin typeface="Arial"/>
                <a:cs typeface="Arial"/>
              </a:rPr>
              <a:t> </a:t>
            </a:r>
            <a:r>
              <a:rPr lang="en-US" sz="1200" spc="-20">
                <a:solidFill>
                  <a:srgbClr val="231F20"/>
                </a:solidFill>
                <a:latin typeface="Arial"/>
                <a:cs typeface="Arial"/>
              </a:rPr>
              <a:t>(GDP)</a:t>
            </a:r>
            <a:r>
              <a:rPr lang="en-US" sz="1200" spc="-15">
                <a:solidFill>
                  <a:srgbClr val="231F20"/>
                </a:solidFill>
                <a:latin typeface="Arial"/>
                <a:cs typeface="Arial"/>
              </a:rPr>
              <a:t> </a:t>
            </a:r>
            <a:r>
              <a:rPr lang="en-US" sz="1200" spc="-25">
                <a:solidFill>
                  <a:srgbClr val="231F20"/>
                </a:solidFill>
                <a:latin typeface="Arial"/>
                <a:cs typeface="Arial"/>
              </a:rPr>
              <a:t>growth </a:t>
            </a:r>
            <a:r>
              <a:rPr lang="en-US" sz="1200">
                <a:solidFill>
                  <a:srgbClr val="231F20"/>
                </a:solidFill>
                <a:latin typeface="Arial"/>
                <a:cs typeface="Arial"/>
              </a:rPr>
              <a:t>and</a:t>
            </a:r>
            <a:r>
              <a:rPr lang="en-US" sz="1200" spc="-10">
                <a:solidFill>
                  <a:srgbClr val="231F20"/>
                </a:solidFill>
                <a:latin typeface="Arial"/>
                <a:cs typeface="Arial"/>
              </a:rPr>
              <a:t> calculates</a:t>
            </a:r>
            <a:r>
              <a:rPr lang="en-US" sz="1200" spc="-15">
                <a:solidFill>
                  <a:srgbClr val="231F20"/>
                </a:solidFill>
                <a:latin typeface="Arial"/>
                <a:cs typeface="Arial"/>
              </a:rPr>
              <a:t> </a:t>
            </a:r>
            <a:r>
              <a:rPr lang="en-US" sz="1200">
                <a:solidFill>
                  <a:srgbClr val="231F20"/>
                </a:solidFill>
                <a:latin typeface="Arial"/>
                <a:cs typeface="Arial"/>
              </a:rPr>
              <a:t>the</a:t>
            </a:r>
            <a:r>
              <a:rPr lang="en-US" sz="1200" spc="-15">
                <a:solidFill>
                  <a:srgbClr val="231F20"/>
                </a:solidFill>
                <a:latin typeface="Arial"/>
                <a:cs typeface="Arial"/>
              </a:rPr>
              <a:t> </a:t>
            </a:r>
            <a:r>
              <a:rPr lang="en-US" sz="1200" spc="-10">
                <a:solidFill>
                  <a:srgbClr val="231F20"/>
                </a:solidFill>
                <a:latin typeface="Arial"/>
                <a:cs typeface="Arial"/>
              </a:rPr>
              <a:t>critical</a:t>
            </a:r>
            <a:r>
              <a:rPr lang="en-US" sz="1200" spc="-15">
                <a:solidFill>
                  <a:srgbClr val="231F20"/>
                </a:solidFill>
                <a:latin typeface="Arial"/>
                <a:cs typeface="Arial"/>
              </a:rPr>
              <a:t> </a:t>
            </a:r>
            <a:r>
              <a:rPr lang="en-US" sz="1200" spc="-10">
                <a:solidFill>
                  <a:srgbClr val="231F20"/>
                </a:solidFill>
                <a:latin typeface="Arial"/>
                <a:cs typeface="Arial"/>
              </a:rPr>
              <a:t>drivers </a:t>
            </a:r>
            <a:r>
              <a:rPr lang="en-US" sz="1200" spc="-25">
                <a:solidFill>
                  <a:srgbClr val="231F20"/>
                </a:solidFill>
                <a:latin typeface="Arial"/>
                <a:cs typeface="Arial"/>
              </a:rPr>
              <a:t>we</a:t>
            </a:r>
            <a:r>
              <a:rPr lang="en-US" sz="1200" spc="-10">
                <a:solidFill>
                  <a:srgbClr val="231F20"/>
                </a:solidFill>
                <a:latin typeface="Arial"/>
                <a:cs typeface="Arial"/>
              </a:rPr>
              <a:t> have</a:t>
            </a:r>
            <a:r>
              <a:rPr lang="en-US" sz="1200" spc="-40">
                <a:solidFill>
                  <a:srgbClr val="231F20"/>
                </a:solidFill>
                <a:latin typeface="Arial"/>
                <a:cs typeface="Arial"/>
              </a:rPr>
              <a:t> </a:t>
            </a:r>
            <a:r>
              <a:rPr lang="en-US" sz="1200" spc="-10">
                <a:solidFill>
                  <a:srgbClr val="231F20"/>
                </a:solidFill>
                <a:latin typeface="Arial"/>
                <a:cs typeface="Arial"/>
              </a:rPr>
              <a:t>found</a:t>
            </a:r>
            <a:r>
              <a:rPr lang="en-US" sz="1200" spc="-40">
                <a:solidFill>
                  <a:srgbClr val="231F20"/>
                </a:solidFill>
                <a:latin typeface="Arial"/>
                <a:cs typeface="Arial"/>
              </a:rPr>
              <a:t> </a:t>
            </a:r>
            <a:r>
              <a:rPr lang="en-US" sz="1200">
                <a:solidFill>
                  <a:srgbClr val="231F20"/>
                </a:solidFill>
                <a:latin typeface="Arial"/>
                <a:cs typeface="Arial"/>
              </a:rPr>
              <a:t>to</a:t>
            </a:r>
            <a:r>
              <a:rPr lang="en-US" sz="1200" spc="-40">
                <a:solidFill>
                  <a:srgbClr val="231F20"/>
                </a:solidFill>
                <a:latin typeface="Arial"/>
                <a:cs typeface="Arial"/>
              </a:rPr>
              <a:t> </a:t>
            </a:r>
            <a:r>
              <a:rPr lang="en-US" sz="1200">
                <a:solidFill>
                  <a:srgbClr val="231F20"/>
                </a:solidFill>
                <a:latin typeface="Arial"/>
                <a:cs typeface="Arial"/>
              </a:rPr>
              <a:t>be</a:t>
            </a:r>
            <a:r>
              <a:rPr lang="en-US" sz="1200" spc="-40">
                <a:solidFill>
                  <a:srgbClr val="231F20"/>
                </a:solidFill>
                <a:latin typeface="Arial"/>
                <a:cs typeface="Arial"/>
              </a:rPr>
              <a:t> </a:t>
            </a:r>
            <a:r>
              <a:rPr lang="en-US" sz="1200" spc="-10">
                <a:solidFill>
                  <a:srgbClr val="231F20"/>
                </a:solidFill>
                <a:latin typeface="Arial"/>
                <a:cs typeface="Arial"/>
              </a:rPr>
              <a:t>most</a:t>
            </a:r>
            <a:r>
              <a:rPr lang="en-US" sz="1200" spc="-40">
                <a:solidFill>
                  <a:srgbClr val="231F20"/>
                </a:solidFill>
                <a:latin typeface="Arial"/>
                <a:cs typeface="Arial"/>
              </a:rPr>
              <a:t> </a:t>
            </a:r>
            <a:r>
              <a:rPr lang="en-US" sz="1200" spc="-10">
                <a:solidFill>
                  <a:srgbClr val="231F20"/>
                </a:solidFill>
                <a:latin typeface="Arial"/>
                <a:cs typeface="Arial"/>
              </a:rPr>
              <a:t>predictive.</a:t>
            </a:r>
            <a:endParaRPr lang="en-US" sz="1200">
              <a:latin typeface="Arial"/>
              <a:cs typeface="Arial"/>
            </a:endParaRPr>
          </a:p>
          <a:p>
            <a:endParaRPr lang="en-US"/>
          </a:p>
        </p:txBody>
      </p:sp>
      <p:sp>
        <p:nvSpPr>
          <p:cNvPr id="32" name="TextBox 31">
            <a:extLst>
              <a:ext uri="{FF2B5EF4-FFF2-40B4-BE49-F238E27FC236}">
                <a16:creationId xmlns:a16="http://schemas.microsoft.com/office/drawing/2014/main" id="{965297D3-79B6-1E8A-6D4F-9A281A3FBDA8}"/>
              </a:ext>
            </a:extLst>
          </p:cNvPr>
          <p:cNvSpPr txBox="1"/>
          <p:nvPr/>
        </p:nvSpPr>
        <p:spPr>
          <a:xfrm>
            <a:off x="4230465" y="1448886"/>
            <a:ext cx="3509547" cy="1200329"/>
          </a:xfrm>
          <a:prstGeom prst="rect">
            <a:avLst/>
          </a:prstGeom>
          <a:noFill/>
        </p:spPr>
        <p:txBody>
          <a:bodyPr wrap="square" rtlCol="0">
            <a:spAutoFit/>
          </a:bodyPr>
          <a:lstStyle/>
          <a:p>
            <a:pPr marL="12700"/>
            <a:r>
              <a:rPr lang="en-US" sz="1200">
                <a:latin typeface="Arial" panose="020B0604020202020204" pitchFamily="34" charset="0"/>
                <a:cs typeface="Arial" panose="020B0604020202020204" pitchFamily="34" charset="0"/>
              </a:rPr>
              <a:t>The </a:t>
            </a:r>
            <a:r>
              <a:rPr lang="en-US" sz="1200" b="1">
                <a:latin typeface="Arial" panose="020B0604020202020204" pitchFamily="34" charset="0"/>
                <a:cs typeface="Arial" panose="020B0604020202020204" pitchFamily="34" charset="0"/>
              </a:rPr>
              <a:t>Multi-time-horizon framework </a:t>
            </a:r>
            <a:r>
              <a:rPr lang="en-US" sz="1200">
                <a:latin typeface="Arial" panose="020B0604020202020204" pitchFamily="34" charset="0"/>
                <a:cs typeface="Arial" panose="020B0604020202020204" pitchFamily="34" charset="0"/>
              </a:rPr>
              <a:t>allows us to formulate conclusions customized to the specific objectives and the </a:t>
            </a:r>
            <a:r>
              <a:rPr lang="en-US" sz="1200" b="1">
                <a:solidFill>
                  <a:srgbClr val="368727"/>
                </a:solidFill>
                <a:latin typeface="Arial" panose="020B0604020202020204" pitchFamily="34" charset="0"/>
                <a:cs typeface="Arial" panose="020B0604020202020204" pitchFamily="34" charset="0"/>
              </a:rPr>
              <a:t>Secular</a:t>
            </a:r>
            <a:r>
              <a:rPr lang="en-US" sz="1200">
                <a:latin typeface="Arial" panose="020B0604020202020204" pitchFamily="34" charset="0"/>
                <a:cs typeface="Arial" panose="020B0604020202020204" pitchFamily="34" charset="0"/>
              </a:rPr>
              <a:t>, </a:t>
            </a:r>
            <a:r>
              <a:rPr lang="en-US" sz="1200" b="1">
                <a:solidFill>
                  <a:schemeClr val="bg1">
                    <a:lumMod val="50000"/>
                  </a:schemeClr>
                </a:solidFill>
                <a:latin typeface="Arial" panose="020B0604020202020204" pitchFamily="34" charset="0"/>
                <a:cs typeface="Arial" panose="020B0604020202020204" pitchFamily="34" charset="0"/>
              </a:rPr>
              <a:t>Tactical</a:t>
            </a:r>
            <a:r>
              <a:rPr lang="en-US" sz="1200">
                <a:latin typeface="Arial" panose="020B0604020202020204" pitchFamily="34" charset="0"/>
                <a:cs typeface="Arial" panose="020B0604020202020204" pitchFamily="34" charset="0"/>
              </a:rPr>
              <a:t>, and </a:t>
            </a:r>
            <a:r>
              <a:rPr lang="en-US" sz="1200" b="1">
                <a:solidFill>
                  <a:srgbClr val="1498CB"/>
                </a:solidFill>
                <a:latin typeface="Arial" panose="020B0604020202020204" pitchFamily="34" charset="0"/>
                <a:cs typeface="Arial" panose="020B0604020202020204" pitchFamily="34" charset="0"/>
              </a:rPr>
              <a:t>Business Cycle </a:t>
            </a:r>
            <a:r>
              <a:rPr lang="en-US" sz="1200">
                <a:latin typeface="Arial" panose="020B0604020202020204" pitchFamily="34" charset="0"/>
                <a:cs typeface="Arial" panose="020B0604020202020204" pitchFamily="34" charset="0"/>
              </a:rPr>
              <a:t>time horizons of particular investment strategies and asset allocation recommendations.</a:t>
            </a:r>
          </a:p>
        </p:txBody>
      </p:sp>
      <p:sp>
        <p:nvSpPr>
          <p:cNvPr id="33" name="TextBox 32">
            <a:extLst>
              <a:ext uri="{FF2B5EF4-FFF2-40B4-BE49-F238E27FC236}">
                <a16:creationId xmlns:a16="http://schemas.microsoft.com/office/drawing/2014/main" id="{EEBAA702-32A9-194E-023E-1A9382AB0A9D}"/>
              </a:ext>
            </a:extLst>
          </p:cNvPr>
          <p:cNvSpPr txBox="1"/>
          <p:nvPr/>
        </p:nvSpPr>
        <p:spPr>
          <a:xfrm>
            <a:off x="8359532" y="1448886"/>
            <a:ext cx="3509547" cy="830997"/>
          </a:xfrm>
          <a:prstGeom prst="rect">
            <a:avLst/>
          </a:prstGeom>
          <a:noFill/>
        </p:spPr>
        <p:txBody>
          <a:bodyPr wrap="square" rtlCol="0">
            <a:spAutoFit/>
          </a:bodyPr>
          <a:lstStyle/>
          <a:p>
            <a:pPr marR="100330"/>
            <a:r>
              <a:rPr lang="en-US" sz="1200" spc="-25">
                <a:solidFill>
                  <a:srgbClr val="231F20"/>
                </a:solidFill>
                <a:latin typeface="Arial" panose="020B0604020202020204" pitchFamily="34" charset="0"/>
                <a:cs typeface="Arial" panose="020B0604020202020204" pitchFamily="34" charset="0"/>
              </a:rPr>
              <a:t>Our </a:t>
            </a:r>
            <a:r>
              <a:rPr lang="en-US" sz="1200" b="1" spc="-25">
                <a:solidFill>
                  <a:srgbClr val="231F20"/>
                </a:solidFill>
                <a:latin typeface="Arial" panose="020B0604020202020204" pitchFamily="34" charset="0"/>
                <a:cs typeface="Arial" panose="020B0604020202020204" pitchFamily="34" charset="0"/>
              </a:rPr>
              <a:t>Open architecture </a:t>
            </a:r>
            <a:r>
              <a:rPr lang="en-US" sz="1200" spc="-25">
                <a:solidFill>
                  <a:srgbClr val="231F20"/>
                </a:solidFill>
                <a:latin typeface="Arial" panose="020B0604020202020204" pitchFamily="34" charset="0"/>
                <a:cs typeface="Arial" panose="020B0604020202020204" pitchFamily="34" charset="0"/>
              </a:rPr>
              <a:t>is a </a:t>
            </a:r>
            <a:r>
              <a:rPr lang="en-US" sz="1200" spc="-10">
                <a:solidFill>
                  <a:srgbClr val="231F20"/>
                </a:solidFill>
                <a:latin typeface="Arial" panose="020B0604020202020204" pitchFamily="34" charset="0"/>
                <a:cs typeface="Arial" panose="020B0604020202020204" pitchFamily="34" charset="0"/>
              </a:rPr>
              <a:t>diversified</a:t>
            </a:r>
            <a:r>
              <a:rPr lang="en-US" sz="1200" spc="-25">
                <a:solidFill>
                  <a:srgbClr val="231F20"/>
                </a:solidFill>
                <a:latin typeface="Arial" panose="020B0604020202020204" pitchFamily="34" charset="0"/>
                <a:cs typeface="Arial" panose="020B0604020202020204" pitchFamily="34" charset="0"/>
              </a:rPr>
              <a:t> </a:t>
            </a:r>
            <a:r>
              <a:rPr lang="en-US" sz="1200" spc="-10">
                <a:solidFill>
                  <a:srgbClr val="231F20"/>
                </a:solidFill>
                <a:latin typeface="Arial" panose="020B0604020202020204" pitchFamily="34" charset="0"/>
                <a:cs typeface="Arial" panose="020B0604020202020204" pitchFamily="34" charset="0"/>
              </a:rPr>
              <a:t>approach</a:t>
            </a:r>
            <a:r>
              <a:rPr lang="en-US" sz="1200" spc="-25">
                <a:solidFill>
                  <a:srgbClr val="231F20"/>
                </a:solidFill>
                <a:latin typeface="Arial" panose="020B0604020202020204" pitchFamily="34" charset="0"/>
                <a:cs typeface="Arial" panose="020B0604020202020204" pitchFamily="34" charset="0"/>
              </a:rPr>
              <a:t> </a:t>
            </a:r>
            <a:r>
              <a:rPr lang="en-US" sz="1200" spc="-10">
                <a:solidFill>
                  <a:srgbClr val="231F20"/>
                </a:solidFill>
                <a:latin typeface="Arial" panose="020B0604020202020204" pitchFamily="34" charset="0"/>
                <a:cs typeface="Arial" panose="020B0604020202020204" pitchFamily="34" charset="0"/>
              </a:rPr>
              <a:t>across</a:t>
            </a:r>
            <a:r>
              <a:rPr lang="en-US" sz="1200" spc="-20">
                <a:solidFill>
                  <a:srgbClr val="231F20"/>
                </a:solidFill>
                <a:latin typeface="Arial" panose="020B0604020202020204" pitchFamily="34" charset="0"/>
                <a:cs typeface="Arial" panose="020B0604020202020204" pitchFamily="34" charset="0"/>
              </a:rPr>
              <a:t> </a:t>
            </a:r>
            <a:r>
              <a:rPr lang="en-US" sz="1200" spc="-10">
                <a:solidFill>
                  <a:srgbClr val="231F20"/>
                </a:solidFill>
                <a:latin typeface="Arial" panose="020B0604020202020204" pitchFamily="34" charset="0"/>
                <a:cs typeface="Arial" panose="020B0604020202020204" pitchFamily="34" charset="0"/>
              </a:rPr>
              <a:t>multiple</a:t>
            </a:r>
            <a:r>
              <a:rPr lang="en-US" sz="1200" spc="-25">
                <a:solidFill>
                  <a:srgbClr val="231F20"/>
                </a:solidFill>
                <a:latin typeface="Arial" panose="020B0604020202020204" pitchFamily="34" charset="0"/>
                <a:cs typeface="Arial" panose="020B0604020202020204" pitchFamily="34" charset="0"/>
              </a:rPr>
              <a:t> </a:t>
            </a:r>
            <a:r>
              <a:rPr lang="en-US" sz="1200" spc="-10">
                <a:solidFill>
                  <a:srgbClr val="231F20"/>
                </a:solidFill>
                <a:latin typeface="Arial" panose="020B0604020202020204" pitchFamily="34" charset="0"/>
                <a:cs typeface="Arial" panose="020B0604020202020204" pitchFamily="34" charset="0"/>
              </a:rPr>
              <a:t>fund families</a:t>
            </a:r>
            <a:r>
              <a:rPr lang="en-US" sz="1200" spc="-25">
                <a:solidFill>
                  <a:srgbClr val="231F20"/>
                </a:solidFill>
                <a:latin typeface="Arial" panose="020B0604020202020204" pitchFamily="34" charset="0"/>
                <a:cs typeface="Arial" panose="020B0604020202020204" pitchFamily="34" charset="0"/>
              </a:rPr>
              <a:t> </a:t>
            </a:r>
            <a:r>
              <a:rPr lang="en-US" sz="1200">
                <a:solidFill>
                  <a:srgbClr val="231F20"/>
                </a:solidFill>
                <a:latin typeface="Arial" panose="020B0604020202020204" pitchFamily="34" charset="0"/>
                <a:cs typeface="Arial" panose="020B0604020202020204" pitchFamily="34" charset="0"/>
              </a:rPr>
              <a:t>and</a:t>
            </a:r>
            <a:r>
              <a:rPr lang="en-US" sz="1200" spc="-25">
                <a:solidFill>
                  <a:srgbClr val="231F20"/>
                </a:solidFill>
                <a:latin typeface="Arial" panose="020B0604020202020204" pitchFamily="34" charset="0"/>
                <a:cs typeface="Arial" panose="020B0604020202020204" pitchFamily="34" charset="0"/>
              </a:rPr>
              <a:t> </a:t>
            </a:r>
            <a:r>
              <a:rPr lang="en-US" sz="1200" spc="-10">
                <a:solidFill>
                  <a:srgbClr val="231F20"/>
                </a:solidFill>
                <a:latin typeface="Arial" panose="020B0604020202020204" pitchFamily="34" charset="0"/>
                <a:cs typeface="Arial" panose="020B0604020202020204" pitchFamily="34" charset="0"/>
              </a:rPr>
              <a:t>asset</a:t>
            </a:r>
            <a:r>
              <a:rPr lang="en-US" sz="1200" spc="-25">
                <a:solidFill>
                  <a:srgbClr val="231F20"/>
                </a:solidFill>
                <a:latin typeface="Arial" panose="020B0604020202020204" pitchFamily="34" charset="0"/>
                <a:cs typeface="Arial" panose="020B0604020202020204" pitchFamily="34" charset="0"/>
              </a:rPr>
              <a:t> </a:t>
            </a:r>
            <a:r>
              <a:rPr lang="en-US" sz="1200" spc="-20">
                <a:solidFill>
                  <a:srgbClr val="231F20"/>
                </a:solidFill>
                <a:latin typeface="Arial" panose="020B0604020202020204" pitchFamily="34" charset="0"/>
                <a:cs typeface="Arial" panose="020B0604020202020204" pitchFamily="34" charset="0"/>
              </a:rPr>
              <a:t>management </a:t>
            </a:r>
            <a:r>
              <a:rPr lang="en-US" sz="1200" spc="-10">
                <a:solidFill>
                  <a:srgbClr val="231F20"/>
                </a:solidFill>
                <a:latin typeface="Arial" panose="020B0604020202020204" pitchFamily="34" charset="0"/>
                <a:cs typeface="Arial" panose="020B0604020202020204" pitchFamily="34" charset="0"/>
              </a:rPr>
              <a:t>firms,</a:t>
            </a:r>
            <a:r>
              <a:rPr lang="en-US" sz="1200" spc="-25">
                <a:solidFill>
                  <a:srgbClr val="231F20"/>
                </a:solidFill>
                <a:latin typeface="Arial" panose="020B0604020202020204" pitchFamily="34" charset="0"/>
                <a:cs typeface="Arial" panose="020B0604020202020204" pitchFamily="34" charset="0"/>
              </a:rPr>
              <a:t> </a:t>
            </a:r>
            <a:r>
              <a:rPr lang="en-US" sz="1200" spc="-10">
                <a:solidFill>
                  <a:srgbClr val="231F20"/>
                </a:solidFill>
                <a:latin typeface="Arial" panose="020B0604020202020204" pitchFamily="34" charset="0"/>
                <a:cs typeface="Arial" panose="020B0604020202020204" pitchFamily="34" charset="0"/>
              </a:rPr>
              <a:t>rather </a:t>
            </a:r>
            <a:r>
              <a:rPr lang="en-US" sz="1200">
                <a:solidFill>
                  <a:srgbClr val="231F20"/>
                </a:solidFill>
                <a:latin typeface="Arial" panose="020B0604020202020204" pitchFamily="34" charset="0"/>
                <a:cs typeface="Arial" panose="020B0604020202020204" pitchFamily="34" charset="0"/>
              </a:rPr>
              <a:t>than</a:t>
            </a:r>
            <a:r>
              <a:rPr lang="en-US" sz="1200" spc="-20">
                <a:solidFill>
                  <a:srgbClr val="231F20"/>
                </a:solidFill>
                <a:latin typeface="Arial" panose="020B0604020202020204" pitchFamily="34" charset="0"/>
                <a:cs typeface="Arial" panose="020B0604020202020204" pitchFamily="34" charset="0"/>
              </a:rPr>
              <a:t> focusing</a:t>
            </a:r>
            <a:r>
              <a:rPr lang="en-US" sz="1200" spc="-15">
                <a:solidFill>
                  <a:srgbClr val="231F20"/>
                </a:solidFill>
                <a:latin typeface="Arial" panose="020B0604020202020204" pitchFamily="34" charset="0"/>
                <a:cs typeface="Arial" panose="020B0604020202020204" pitchFamily="34" charset="0"/>
              </a:rPr>
              <a:t> </a:t>
            </a:r>
            <a:r>
              <a:rPr lang="en-US" sz="1200" spc="-10">
                <a:solidFill>
                  <a:srgbClr val="231F20"/>
                </a:solidFill>
                <a:latin typeface="Arial" panose="020B0604020202020204" pitchFamily="34" charset="0"/>
                <a:cs typeface="Arial" panose="020B0604020202020204" pitchFamily="34" charset="0"/>
              </a:rPr>
              <a:t>solely</a:t>
            </a:r>
            <a:r>
              <a:rPr lang="en-US" sz="1200" spc="-15">
                <a:solidFill>
                  <a:srgbClr val="231F20"/>
                </a:solidFill>
                <a:latin typeface="Arial" panose="020B0604020202020204" pitchFamily="34" charset="0"/>
                <a:cs typeface="Arial" panose="020B0604020202020204" pitchFamily="34" charset="0"/>
              </a:rPr>
              <a:t> </a:t>
            </a:r>
            <a:r>
              <a:rPr lang="en-US" sz="1200">
                <a:solidFill>
                  <a:srgbClr val="231F20"/>
                </a:solidFill>
                <a:latin typeface="Arial" panose="020B0604020202020204" pitchFamily="34" charset="0"/>
                <a:cs typeface="Arial" panose="020B0604020202020204" pitchFamily="34" charset="0"/>
              </a:rPr>
              <a:t>on</a:t>
            </a:r>
            <a:r>
              <a:rPr lang="en-US" sz="1200" spc="-15">
                <a:solidFill>
                  <a:srgbClr val="231F20"/>
                </a:solidFill>
                <a:latin typeface="Arial" panose="020B0604020202020204" pitchFamily="34" charset="0"/>
                <a:cs typeface="Arial" panose="020B0604020202020204" pitchFamily="34" charset="0"/>
              </a:rPr>
              <a:t> </a:t>
            </a:r>
            <a:r>
              <a:rPr lang="en-US" sz="1200" spc="-20">
                <a:solidFill>
                  <a:srgbClr val="231F20"/>
                </a:solidFill>
                <a:latin typeface="Arial" panose="020B0604020202020204" pitchFamily="34" charset="0"/>
                <a:cs typeface="Arial" panose="020B0604020202020204" pitchFamily="34" charset="0"/>
              </a:rPr>
              <a:t>proprietary</a:t>
            </a:r>
            <a:r>
              <a:rPr lang="en-US" sz="1200" spc="-15">
                <a:solidFill>
                  <a:srgbClr val="231F20"/>
                </a:solidFill>
                <a:latin typeface="Arial" panose="020B0604020202020204" pitchFamily="34" charset="0"/>
                <a:cs typeface="Arial" panose="020B0604020202020204" pitchFamily="34" charset="0"/>
              </a:rPr>
              <a:t> </a:t>
            </a:r>
            <a:r>
              <a:rPr lang="en-US" sz="1200" spc="-20">
                <a:solidFill>
                  <a:srgbClr val="231F20"/>
                </a:solidFill>
                <a:latin typeface="Arial" panose="020B0604020202020204" pitchFamily="34" charset="0"/>
                <a:cs typeface="Arial" panose="020B0604020202020204" pitchFamily="34" charset="0"/>
              </a:rPr>
              <a:t>Fidelity</a:t>
            </a:r>
            <a:r>
              <a:rPr lang="en-US" sz="1200" spc="-15">
                <a:solidFill>
                  <a:srgbClr val="231F20"/>
                </a:solidFill>
                <a:latin typeface="Arial" panose="020B0604020202020204" pitchFamily="34" charset="0"/>
                <a:cs typeface="Arial" panose="020B0604020202020204" pitchFamily="34" charset="0"/>
              </a:rPr>
              <a:t> </a:t>
            </a:r>
            <a:r>
              <a:rPr lang="en-US" sz="1200" spc="-10">
                <a:solidFill>
                  <a:srgbClr val="231F20"/>
                </a:solidFill>
                <a:latin typeface="Arial" panose="020B0604020202020204" pitchFamily="34" charset="0"/>
                <a:cs typeface="Arial" panose="020B0604020202020204" pitchFamily="34" charset="0"/>
              </a:rPr>
              <a:t>funds.</a:t>
            </a:r>
            <a:r>
              <a:rPr lang="en-US" sz="1200" spc="-15">
                <a:solidFill>
                  <a:srgbClr val="231F20"/>
                </a:solidFill>
                <a:latin typeface="Arial" panose="020B0604020202020204" pitchFamily="34" charset="0"/>
                <a:cs typeface="Arial" panose="020B0604020202020204" pitchFamily="34" charset="0"/>
              </a:rPr>
              <a:t> </a:t>
            </a:r>
            <a:endParaRPr lang="en-US" sz="1200">
              <a:latin typeface="Arial" panose="020B0604020202020204" pitchFamily="34" charset="0"/>
              <a:cs typeface="Arial" panose="020B0604020202020204" pitchFamily="34" charset="0"/>
            </a:endParaRPr>
          </a:p>
        </p:txBody>
      </p:sp>
      <p:sp>
        <p:nvSpPr>
          <p:cNvPr id="34" name="Slide Number Placeholder 8">
            <a:extLst>
              <a:ext uri="{FF2B5EF4-FFF2-40B4-BE49-F238E27FC236}">
                <a16:creationId xmlns:a16="http://schemas.microsoft.com/office/drawing/2014/main" id="{502F60AB-EA18-50B7-25B8-BAA8EEE1EA61}"/>
              </a:ext>
            </a:extLst>
          </p:cNvPr>
          <p:cNvSpPr txBox="1">
            <a:spLocks/>
          </p:cNvSpPr>
          <p:nvPr/>
        </p:nvSpPr>
        <p:spPr bwMode="auto">
          <a:xfrm>
            <a:off x="0" y="6381750"/>
            <a:ext cx="436563" cy="2682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en-US"/>
            </a:defPPr>
            <a:lvl1pPr algn="r" rtl="0" eaLnBrk="0" fontAlgn="base" hangingPunct="0">
              <a:spcBef>
                <a:spcPct val="0"/>
              </a:spcBef>
              <a:spcAft>
                <a:spcPct val="0"/>
              </a:spcAft>
              <a:defRPr sz="1000" b="1" kern="120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fld id="{E6474CC2-1230-4213-AD1A-4B2FEEABA7A1}" type="slidenum">
              <a:rPr lang="en-US" smtClean="0"/>
              <a:pPr/>
              <a:t>7</a:t>
            </a:fld>
            <a:endParaRPr lang="en-US"/>
          </a:p>
        </p:txBody>
      </p:sp>
      <p:sp>
        <p:nvSpPr>
          <p:cNvPr id="35" name="Footer Placeholder 3">
            <a:extLst>
              <a:ext uri="{FF2B5EF4-FFF2-40B4-BE49-F238E27FC236}">
                <a16:creationId xmlns:a16="http://schemas.microsoft.com/office/drawing/2014/main" id="{5A28EB0B-6C22-3DF0-14AF-F982F3C2F210}"/>
              </a:ext>
            </a:extLst>
          </p:cNvPr>
          <p:cNvSpPr>
            <a:spLocks noGrp="1"/>
          </p:cNvSpPr>
          <p:nvPr>
            <p:ph type="ftr" sz="quarter" idx="15"/>
          </p:nvPr>
        </p:nvSpPr>
        <p:spPr>
          <a:xfrm>
            <a:off x="427038" y="6483350"/>
            <a:ext cx="5245100" cy="173038"/>
          </a:xfrm>
        </p:spPr>
        <p:txBody>
          <a:bodyPr/>
          <a:lstStyle/>
          <a:p>
            <a:pPr algn="l"/>
            <a:r>
              <a:rPr lang="en-US"/>
              <a:t>For investment professionals use only.</a:t>
            </a:r>
          </a:p>
        </p:txBody>
      </p:sp>
      <p:cxnSp>
        <p:nvCxnSpPr>
          <p:cNvPr id="29" name="Straight Connector 28">
            <a:extLst>
              <a:ext uri="{FF2B5EF4-FFF2-40B4-BE49-F238E27FC236}">
                <a16:creationId xmlns:a16="http://schemas.microsoft.com/office/drawing/2014/main" id="{B4E6CD72-81AF-027A-06CE-A37D1A4AECBC}"/>
              </a:ext>
            </a:extLst>
          </p:cNvPr>
          <p:cNvCxnSpPr>
            <a:cxnSpLocks/>
          </p:cNvCxnSpPr>
          <p:nvPr/>
        </p:nvCxnSpPr>
        <p:spPr>
          <a:xfrm>
            <a:off x="3934476" y="1492430"/>
            <a:ext cx="0" cy="118872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7981ED2-E21D-DB83-C621-1C2547E4F5BB}"/>
              </a:ext>
            </a:extLst>
          </p:cNvPr>
          <p:cNvSpPr txBox="1"/>
          <p:nvPr/>
        </p:nvSpPr>
        <p:spPr>
          <a:xfrm>
            <a:off x="426873" y="6612756"/>
            <a:ext cx="6097554" cy="215444"/>
          </a:xfrm>
          <a:prstGeom prst="rect">
            <a:avLst/>
          </a:prstGeom>
          <a:noFill/>
        </p:spPr>
        <p:txBody>
          <a:bodyPr wrap="square">
            <a:spAutoFit/>
          </a:bodyPr>
          <a:lstStyle/>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rgbClr val="231F20"/>
                </a:solidFill>
                <a:effectLst/>
                <a:uLnTx/>
                <a:uFillTx/>
                <a:latin typeface="Arial" pitchFamily="34" charset="0"/>
                <a:ea typeface="ＭＳ Ｐゴシック"/>
                <a:cs typeface="Arial" panose="020B0604020202020204" pitchFamily="34" charset="0"/>
              </a:rPr>
              <a:t>913379.8.3</a:t>
            </a:r>
            <a:endParaRPr lang="en-US" sz="800" dirty="0"/>
          </a:p>
        </p:txBody>
      </p:sp>
    </p:spTree>
    <p:extLst>
      <p:ext uri="{BB962C8B-B14F-4D97-AF65-F5344CB8AC3E}">
        <p14:creationId xmlns:p14="http://schemas.microsoft.com/office/powerpoint/2010/main" val="550106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DA7CD6BF-9EE6-C1AA-EEF2-D1116FFD07C4}"/>
              </a:ext>
            </a:extLst>
          </p:cNvPr>
          <p:cNvSpPr>
            <a:spLocks noGrp="1"/>
          </p:cNvSpPr>
          <p:nvPr>
            <p:ph type="title"/>
          </p:nvPr>
        </p:nvSpPr>
        <p:spPr/>
        <p:txBody>
          <a:bodyPr/>
          <a:lstStyle/>
          <a:p>
            <a:r>
              <a:rPr lang="en-US"/>
              <a:t>Three ways advisors can work with us and utilize our product-based offerings to support their portfolio construction needs</a:t>
            </a:r>
          </a:p>
        </p:txBody>
      </p:sp>
      <p:sp>
        <p:nvSpPr>
          <p:cNvPr id="4" name="Slide Number Placeholder 8">
            <a:extLst>
              <a:ext uri="{FF2B5EF4-FFF2-40B4-BE49-F238E27FC236}">
                <a16:creationId xmlns:a16="http://schemas.microsoft.com/office/drawing/2014/main" id="{8823FE09-9E35-0500-AA72-02E0A1524A91}"/>
              </a:ext>
            </a:extLst>
          </p:cNvPr>
          <p:cNvSpPr>
            <a:spLocks noGrp="1"/>
          </p:cNvSpPr>
          <p:nvPr>
            <p:ph type="sldNum" sz="quarter" idx="14"/>
          </p:nvPr>
        </p:nvSpPr>
        <p:spPr/>
        <p:txBody>
          <a:bodyPr/>
          <a:lstStyle/>
          <a:p>
            <a:fld id="{E6474CC2-1230-4213-AD1A-4B2FEEABA7A1}" type="slidenum">
              <a:rPr lang="en-US" smtClean="0"/>
              <a:pPr/>
              <a:t>8</a:t>
            </a:fld>
            <a:endParaRPr lang="en-US"/>
          </a:p>
        </p:txBody>
      </p:sp>
      <p:sp>
        <p:nvSpPr>
          <p:cNvPr id="5" name="Footer Placeholder 3">
            <a:extLst>
              <a:ext uri="{FF2B5EF4-FFF2-40B4-BE49-F238E27FC236}">
                <a16:creationId xmlns:a16="http://schemas.microsoft.com/office/drawing/2014/main" id="{17E8A0F4-581A-7A49-E36E-5A84B1E4A122}"/>
              </a:ext>
            </a:extLst>
          </p:cNvPr>
          <p:cNvSpPr>
            <a:spLocks noGrp="1"/>
          </p:cNvSpPr>
          <p:nvPr>
            <p:ph type="ftr" sz="quarter" idx="15"/>
          </p:nvPr>
        </p:nvSpPr>
        <p:spPr/>
        <p:txBody>
          <a:bodyPr/>
          <a:lstStyle/>
          <a:p>
            <a:pPr algn="l"/>
            <a:r>
              <a:rPr lang="en-US"/>
              <a:t>For investment professionals use only.</a:t>
            </a:r>
          </a:p>
        </p:txBody>
      </p:sp>
      <p:graphicFrame>
        <p:nvGraphicFramePr>
          <p:cNvPr id="10" name="Table 9">
            <a:extLst>
              <a:ext uri="{FF2B5EF4-FFF2-40B4-BE49-F238E27FC236}">
                <a16:creationId xmlns:a16="http://schemas.microsoft.com/office/drawing/2014/main" id="{5E0283D3-BEA8-7896-6C23-B40C05048C9C}"/>
              </a:ext>
            </a:extLst>
          </p:cNvPr>
          <p:cNvGraphicFramePr>
            <a:graphicFrameLocks noGrp="1"/>
          </p:cNvGraphicFramePr>
          <p:nvPr>
            <p:extLst>
              <p:ext uri="{D42A27DB-BD31-4B8C-83A1-F6EECF244321}">
                <p14:modId xmlns:p14="http://schemas.microsoft.com/office/powerpoint/2010/main" val="2621037175"/>
              </p:ext>
            </p:extLst>
          </p:nvPr>
        </p:nvGraphicFramePr>
        <p:xfrm>
          <a:off x="1203840" y="1886408"/>
          <a:ext cx="4467982" cy="3972243"/>
        </p:xfrm>
        <a:graphic>
          <a:graphicData uri="http://schemas.openxmlformats.org/drawingml/2006/table">
            <a:tbl>
              <a:tblPr firstRow="1" bandRow="1">
                <a:tableStyleId>{5C22544A-7EE6-4342-B048-85BDC9FD1C3A}</a:tableStyleId>
              </a:tblPr>
              <a:tblGrid>
                <a:gridCol w="4467982">
                  <a:extLst>
                    <a:ext uri="{9D8B030D-6E8A-4147-A177-3AD203B41FA5}">
                      <a16:colId xmlns:a16="http://schemas.microsoft.com/office/drawing/2014/main" val="3787827801"/>
                    </a:ext>
                  </a:extLst>
                </a:gridCol>
              </a:tblGrid>
              <a:tr h="548640">
                <a:tc>
                  <a:txBody>
                    <a:bodyPr/>
                    <a:lstStyle/>
                    <a:p>
                      <a:pPr algn="ctr"/>
                      <a:r>
                        <a:rPr lang="en-US" sz="1600">
                          <a:solidFill>
                            <a:srgbClr val="368727"/>
                          </a:solidFill>
                        </a:rPr>
                        <a:t>Service-based Offerings</a:t>
                      </a:r>
                    </a:p>
                  </a:txBody>
                  <a:tcPr marL="0" marR="0" marT="91440" marB="137160" anchor="b">
                    <a:lnL w="28575" cap="flat" cmpd="sng" algn="ctr">
                      <a:solidFill>
                        <a:srgbClr val="368727"/>
                      </a:solidFill>
                      <a:prstDash val="solid"/>
                      <a:round/>
                      <a:headEnd type="none" w="med" len="med"/>
                      <a:tailEnd type="none" w="med" len="med"/>
                    </a:lnL>
                    <a:lnR w="28575" cap="flat" cmpd="sng" algn="ctr">
                      <a:solidFill>
                        <a:srgbClr val="368727"/>
                      </a:solidFill>
                      <a:prstDash val="solid"/>
                      <a:round/>
                      <a:headEnd type="none" w="med" len="med"/>
                      <a:tailEnd type="none" w="med" len="med"/>
                    </a:lnR>
                    <a:lnT w="28575" cap="flat" cmpd="sng" algn="ctr">
                      <a:solidFill>
                        <a:srgbClr val="368727"/>
                      </a:solidFill>
                      <a:prstDash val="solid"/>
                      <a:round/>
                      <a:headEnd type="none" w="med" len="med"/>
                      <a:tailEnd type="none" w="med" len="med"/>
                    </a:lnT>
                    <a:lnB w="28575" cap="flat" cmpd="sng" algn="ctr">
                      <a:noFill/>
                      <a:prstDash val="solid"/>
                      <a:round/>
                      <a:headEnd type="none" w="med" len="med"/>
                      <a:tailEnd type="none" w="med" len="med"/>
                    </a:lnB>
                    <a:solidFill>
                      <a:srgbClr val="AFCFA9">
                        <a:alpha val="48000"/>
                      </a:srgbClr>
                    </a:solidFill>
                  </a:tcPr>
                </a:tc>
                <a:extLst>
                  <a:ext uri="{0D108BD9-81ED-4DB2-BD59-A6C34878D82A}">
                    <a16:rowId xmlns:a16="http://schemas.microsoft.com/office/drawing/2014/main" val="2458791414"/>
                  </a:ext>
                </a:extLst>
              </a:tr>
              <a:tr h="987552">
                <a:tc>
                  <a:txBody>
                    <a:bodyPr/>
                    <a:lstStyle/>
                    <a:p>
                      <a:pPr marL="12700" marR="0" lvl="0" indent="0" algn="l" defTabSz="914400" rtl="0" eaLnBrk="1" fontAlgn="base" latinLnBrk="0" hangingPunct="1">
                        <a:lnSpc>
                          <a:spcPct val="100000"/>
                        </a:lnSpc>
                        <a:spcBef>
                          <a:spcPts val="735"/>
                        </a:spcBef>
                        <a:spcAft>
                          <a:spcPct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PORTFOLIO CONSTRUCTION INSTITUTE (PCI)</a:t>
                      </a:r>
                      <a:r>
                        <a:rPr kumimoji="0" lang="en-US" sz="1400" b="1" i="0" u="none" strike="noStrike" kern="0" cap="none" spc="0" normalizeH="0" baseline="30000" noProof="0">
                          <a:ln>
                            <a:noFill/>
                          </a:ln>
                          <a:solidFill>
                            <a:schemeClr val="tx1"/>
                          </a:solidFill>
                          <a:effectLst/>
                          <a:uLnTx/>
                          <a:uFillTx/>
                          <a:latin typeface="Arial" panose="020B0604020202020204" pitchFamily="34" charset="0"/>
                          <a:ea typeface="ＭＳ Ｐゴシック"/>
                          <a:cs typeface="Arial" panose="020B0604020202020204" pitchFamily="34" charset="0"/>
                        </a:rPr>
                        <a:t>®</a:t>
                      </a:r>
                    </a:p>
                    <a:p>
                      <a:pPr marL="12700" marR="70485" lvl="0" indent="0" algn="l" defTabSz="914400" rtl="0" eaLnBrk="1" fontAlgn="base" latinLnBrk="0" hangingPunct="1">
                        <a:lnSpc>
                          <a:spcPct val="129600"/>
                        </a:lnSpc>
                        <a:spcBef>
                          <a:spcPts val="0"/>
                        </a:spcBef>
                        <a:spcAft>
                          <a:spcPct val="0"/>
                        </a:spcAft>
                        <a:buClrTx/>
                        <a:buSzTx/>
                        <a:buFontTx/>
                        <a:buNone/>
                        <a:tabLst/>
                        <a:defRPr/>
                      </a:pPr>
                      <a:r>
                        <a:rPr kumimoji="0" lang="en-US" sz="1000" b="0"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Attend our investment seminars that highlight consensus portfolio myths to avoid and offer actionable guidance to navigate the current market.</a:t>
                      </a:r>
                    </a:p>
                    <a:p>
                      <a:pPr marL="12700" marR="0" lvl="0" indent="0" algn="l" defTabSz="914400" rtl="0" eaLnBrk="1" fontAlgn="base" latinLnBrk="0" hangingPunct="1">
                        <a:lnSpc>
                          <a:spcPct val="100000"/>
                        </a:lnSpc>
                        <a:spcBef>
                          <a:spcPts val="1200"/>
                        </a:spcBef>
                        <a:spcAft>
                          <a:spcPct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Digital Tools</a:t>
                      </a:r>
                      <a:endParaRPr kumimoji="0" lang="en-US" sz="1400" b="1" i="0" u="none" strike="noStrike" kern="0" cap="none" spc="0" normalizeH="0" baseline="30000" noProof="0">
                        <a:ln>
                          <a:noFill/>
                        </a:ln>
                        <a:solidFill>
                          <a:schemeClr val="tx1"/>
                        </a:solidFill>
                        <a:effectLst/>
                        <a:uLnTx/>
                        <a:uFillTx/>
                        <a:latin typeface="Arial" panose="020B0604020202020204" pitchFamily="34" charset="0"/>
                        <a:ea typeface="ＭＳ Ｐゴシック"/>
                        <a:cs typeface="Arial" panose="020B0604020202020204" pitchFamily="34" charset="0"/>
                      </a:endParaRPr>
                    </a:p>
                    <a:p>
                      <a:pPr marL="12700" marR="5080" lvl="0" indent="0" algn="l" defTabSz="914400" rtl="0" eaLnBrk="1" fontAlgn="base" latinLnBrk="0" hangingPunct="1">
                        <a:lnSpc>
                          <a:spcPct val="129600"/>
                        </a:lnSpc>
                        <a:spcBef>
                          <a:spcPts val="0"/>
                        </a:spcBef>
                        <a:spcAft>
                          <a:spcPct val="0"/>
                        </a:spcAft>
                        <a:buClrTx/>
                        <a:buSzTx/>
                        <a:buFontTx/>
                        <a:buNone/>
                        <a:tabLst/>
                        <a:defRPr/>
                      </a:pPr>
                      <a:r>
                        <a:rPr kumimoji="0" lang="en-US" sz="1000" b="0"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Portfolio Quick Check</a:t>
                      </a:r>
                      <a:r>
                        <a:rPr kumimoji="0" lang="en-US" sz="1000" b="0" i="0" u="none" strike="noStrike" kern="0" cap="none" spc="0" normalizeH="0" baseline="30000" noProof="0">
                          <a:ln>
                            <a:noFill/>
                          </a:ln>
                          <a:solidFill>
                            <a:schemeClr val="tx1"/>
                          </a:solidFill>
                          <a:effectLst/>
                          <a:uLnTx/>
                          <a:uFillTx/>
                          <a:latin typeface="Arial" panose="020B0604020202020204" pitchFamily="34" charset="0"/>
                          <a:ea typeface="ＭＳ Ｐゴシック"/>
                          <a:cs typeface="Arial" panose="020B0604020202020204" pitchFamily="34" charset="0"/>
                        </a:rPr>
                        <a:t>®</a:t>
                      </a:r>
                      <a:r>
                        <a:rPr kumimoji="0" lang="en-US" sz="1000" b="0"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 is an online tool that can offer a fast, deep analysis of any client portfolio, assessing multiple factors of composition and performance—from correlation to the S&amp;P 500</a:t>
                      </a:r>
                      <a:r>
                        <a:rPr kumimoji="0" lang="en-US" sz="1000" b="0" i="0" u="none" strike="noStrike" kern="0" cap="none" spc="0" normalizeH="0" baseline="30000" noProof="0">
                          <a:ln>
                            <a:noFill/>
                          </a:ln>
                          <a:solidFill>
                            <a:schemeClr val="tx1"/>
                          </a:solidFill>
                          <a:effectLst/>
                          <a:uLnTx/>
                          <a:uFillTx/>
                          <a:latin typeface="Arial" panose="020B0604020202020204" pitchFamily="34" charset="0"/>
                          <a:ea typeface="ＭＳ Ｐゴシック"/>
                          <a:cs typeface="Arial" panose="020B0604020202020204" pitchFamily="34" charset="0"/>
                        </a:rPr>
                        <a:t>®</a:t>
                      </a:r>
                      <a:r>
                        <a:rPr kumimoji="0" lang="en-US" sz="1000" b="0"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 and equity sector distributions, to business cycle analysis and Fidelity’s viewpoint on economic trends and capital markets.</a:t>
                      </a:r>
                    </a:p>
                    <a:p>
                      <a:pPr marL="14604" marR="0" lvl="0" indent="0" algn="l" defTabSz="914400" rtl="0" eaLnBrk="1" fontAlgn="base" latinLnBrk="0" hangingPunct="1">
                        <a:lnSpc>
                          <a:spcPct val="100000"/>
                        </a:lnSpc>
                        <a:spcBef>
                          <a:spcPts val="1200"/>
                        </a:spcBef>
                        <a:spcAft>
                          <a:spcPct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Tailored Consult</a:t>
                      </a:r>
                    </a:p>
                    <a:p>
                      <a:pPr marL="14604" marR="73660" lvl="0" indent="0" algn="l" defTabSz="914400" rtl="0" eaLnBrk="1" fontAlgn="base" latinLnBrk="0" hangingPunct="1">
                        <a:lnSpc>
                          <a:spcPct val="129600"/>
                        </a:lnSpc>
                        <a:spcBef>
                          <a:spcPts val="0"/>
                        </a:spcBef>
                        <a:spcAft>
                          <a:spcPct val="0"/>
                        </a:spcAft>
                        <a:buClrTx/>
                        <a:buSzTx/>
                        <a:buFontTx/>
                        <a:buNone/>
                        <a:tabLst/>
                        <a:defRPr/>
                      </a:pPr>
                      <a:r>
                        <a:rPr kumimoji="0" lang="en-US" sz="1000" b="0"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A one-on-one consultative review of your portfolio, utilizing a forward-looking approach and considerations of both proprietary and external products</a:t>
                      </a:r>
                      <a:r>
                        <a:rPr kumimoji="0" lang="en-US" sz="1000" b="0" i="0" u="none" strike="noStrike" kern="0" cap="none" spc="-1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a:t>
                      </a:r>
                      <a:endParaRPr kumimoji="0" lang="en-US" sz="1000" b="0"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endParaRPr>
                    </a:p>
                  </a:txBody>
                  <a:tcPr marL="192024" marR="182880" marT="137160" marB="182880">
                    <a:lnL w="28575" cap="flat" cmpd="sng" algn="ctr">
                      <a:solidFill>
                        <a:srgbClr val="368727"/>
                      </a:solidFill>
                      <a:prstDash val="solid"/>
                      <a:round/>
                      <a:headEnd type="none" w="med" len="med"/>
                      <a:tailEnd type="none" w="med" len="med"/>
                    </a:lnL>
                    <a:lnR w="28575" cap="flat" cmpd="sng" algn="ctr">
                      <a:solidFill>
                        <a:srgbClr val="368727"/>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368727"/>
                      </a:solidFill>
                      <a:prstDash val="solid"/>
                      <a:round/>
                      <a:headEnd type="none" w="med" len="med"/>
                      <a:tailEnd type="none" w="med" len="med"/>
                    </a:lnB>
                    <a:solidFill>
                      <a:schemeClr val="bg1"/>
                    </a:solidFill>
                  </a:tcPr>
                </a:tc>
                <a:extLst>
                  <a:ext uri="{0D108BD9-81ED-4DB2-BD59-A6C34878D82A}">
                    <a16:rowId xmlns:a16="http://schemas.microsoft.com/office/drawing/2014/main" val="2417504254"/>
                  </a:ext>
                </a:extLst>
              </a:tr>
            </a:tbl>
          </a:graphicData>
        </a:graphic>
      </p:graphicFrame>
      <p:graphicFrame>
        <p:nvGraphicFramePr>
          <p:cNvPr id="13" name="Table 12">
            <a:extLst>
              <a:ext uri="{FF2B5EF4-FFF2-40B4-BE49-F238E27FC236}">
                <a16:creationId xmlns:a16="http://schemas.microsoft.com/office/drawing/2014/main" id="{0AFF749C-98EC-2857-56DC-08BD2DEB2AE9}"/>
              </a:ext>
            </a:extLst>
          </p:cNvPr>
          <p:cNvGraphicFramePr>
            <a:graphicFrameLocks noGrp="1"/>
          </p:cNvGraphicFramePr>
          <p:nvPr>
            <p:extLst>
              <p:ext uri="{D42A27DB-BD31-4B8C-83A1-F6EECF244321}">
                <p14:modId xmlns:p14="http://schemas.microsoft.com/office/powerpoint/2010/main" val="3394295238"/>
              </p:ext>
            </p:extLst>
          </p:nvPr>
        </p:nvGraphicFramePr>
        <p:xfrm>
          <a:off x="6212541" y="1886408"/>
          <a:ext cx="4471825" cy="3968496"/>
        </p:xfrm>
        <a:graphic>
          <a:graphicData uri="http://schemas.openxmlformats.org/drawingml/2006/table">
            <a:tbl>
              <a:tblPr firstRow="1" bandRow="1">
                <a:tableStyleId>{5C22544A-7EE6-4342-B048-85BDC9FD1C3A}</a:tableStyleId>
              </a:tblPr>
              <a:tblGrid>
                <a:gridCol w="4471825">
                  <a:extLst>
                    <a:ext uri="{9D8B030D-6E8A-4147-A177-3AD203B41FA5}">
                      <a16:colId xmlns:a16="http://schemas.microsoft.com/office/drawing/2014/main" val="3182376938"/>
                    </a:ext>
                  </a:extLst>
                </a:gridCol>
              </a:tblGrid>
              <a:tr h="548640">
                <a:tc>
                  <a:txBody>
                    <a:bodyPr/>
                    <a:lstStyle/>
                    <a:p>
                      <a:pPr marL="0" marR="0" lvl="0" indent="0" algn="ctr" defTabSz="1132076" rtl="0" eaLnBrk="1" fontAlgn="auto" latinLnBrk="0" hangingPunct="1">
                        <a:lnSpc>
                          <a:spcPct val="100000"/>
                        </a:lnSpc>
                        <a:spcBef>
                          <a:spcPts val="0"/>
                        </a:spcBef>
                        <a:spcAft>
                          <a:spcPts val="0"/>
                        </a:spcAft>
                        <a:buClrTx/>
                        <a:buSzTx/>
                        <a:buFontTx/>
                        <a:buNone/>
                        <a:tabLst/>
                        <a:defRPr/>
                      </a:pPr>
                      <a:r>
                        <a:rPr lang="en-US" sz="1600">
                          <a:solidFill>
                            <a:srgbClr val="298FC2"/>
                          </a:solidFill>
                        </a:rPr>
                        <a:t>Product-based Offerings</a:t>
                      </a:r>
                    </a:p>
                  </a:txBody>
                  <a:tcPr marL="0" marR="0" marT="91440" marB="137160" anchor="b">
                    <a:lnL w="28575" cap="flat" cmpd="sng" algn="ctr">
                      <a:solidFill>
                        <a:srgbClr val="298FC2"/>
                      </a:solidFill>
                      <a:prstDash val="solid"/>
                      <a:round/>
                      <a:headEnd type="none" w="med" len="med"/>
                      <a:tailEnd type="none" w="med" len="med"/>
                    </a:lnL>
                    <a:lnR w="28575" cap="flat" cmpd="sng" algn="ctr">
                      <a:solidFill>
                        <a:srgbClr val="298FC2"/>
                      </a:solidFill>
                      <a:prstDash val="solid"/>
                      <a:round/>
                      <a:headEnd type="none" w="med" len="med"/>
                      <a:tailEnd type="none" w="med" len="med"/>
                    </a:lnR>
                    <a:lnT w="28575" cap="flat" cmpd="sng" algn="ctr">
                      <a:solidFill>
                        <a:srgbClr val="298FC2"/>
                      </a:solidFill>
                      <a:prstDash val="solid"/>
                      <a:round/>
                      <a:headEnd type="none" w="med" len="med"/>
                      <a:tailEnd type="none" w="med" len="med"/>
                    </a:lnT>
                    <a:lnB w="28575" cap="flat" cmpd="sng" algn="ctr">
                      <a:noFill/>
                      <a:prstDash val="solid"/>
                      <a:round/>
                      <a:headEnd type="none" w="med" len="med"/>
                      <a:tailEnd type="none" w="med" len="med"/>
                    </a:lnB>
                    <a:solidFill>
                      <a:srgbClr val="A9D2E7">
                        <a:alpha val="59000"/>
                      </a:srgbClr>
                    </a:solidFill>
                  </a:tcPr>
                </a:tc>
                <a:extLst>
                  <a:ext uri="{0D108BD9-81ED-4DB2-BD59-A6C34878D82A}">
                    <a16:rowId xmlns:a16="http://schemas.microsoft.com/office/drawing/2014/main" val="2458791414"/>
                  </a:ext>
                </a:extLst>
              </a:tr>
              <a:tr h="3419856">
                <a:tc>
                  <a:txBody>
                    <a:bodyPr/>
                    <a:lstStyle/>
                    <a:p>
                      <a:pPr marL="12700" marR="0" lvl="0" indent="0" algn="l" defTabSz="914400" rtl="0" eaLnBrk="1" fontAlgn="base" latinLnBrk="0" hangingPunct="1">
                        <a:lnSpc>
                          <a:spcPct val="100000"/>
                        </a:lnSpc>
                        <a:spcBef>
                          <a:spcPts val="735"/>
                        </a:spcBef>
                        <a:spcAft>
                          <a:spcPct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Building Blocks</a:t>
                      </a:r>
                    </a:p>
                    <a:p>
                      <a:pPr marL="12700" marR="5080" lvl="0" indent="0" algn="l" defTabSz="914400" rtl="0" eaLnBrk="1" fontAlgn="base" latinLnBrk="0" hangingPunct="1">
                        <a:lnSpc>
                          <a:spcPct val="129600"/>
                        </a:lnSpc>
                        <a:spcBef>
                          <a:spcPts val="0"/>
                        </a:spcBef>
                        <a:spcAft>
                          <a:spcPct val="0"/>
                        </a:spcAft>
                        <a:buClrTx/>
                        <a:buSzTx/>
                        <a:buFontTx/>
                        <a:buNone/>
                        <a:tabLst/>
                        <a:defRPr/>
                      </a:pPr>
                      <a:r>
                        <a:rPr kumimoji="0" lang="en-US" sz="1000" b="0" i="0" u="none" strike="noStrike" kern="0" cap="none" spc="0" normalizeH="0" baseline="0">
                          <a:ln>
                            <a:noFill/>
                          </a:ln>
                          <a:solidFill>
                            <a:schemeClr val="tx1"/>
                          </a:solidFill>
                          <a:effectLst/>
                          <a:uLnTx/>
                          <a:uFillTx/>
                          <a:latin typeface="Arial" panose="020B0604020202020204" pitchFamily="34" charset="0"/>
                          <a:ea typeface="ＭＳ Ｐゴシック"/>
                          <a:cs typeface="Arial" panose="020B0604020202020204" pitchFamily="34" charset="0"/>
                        </a:rPr>
                        <a:t>Underlying investment types within a portfolio (i.e., mutual funds, </a:t>
                      </a:r>
                      <a:br>
                        <a:rPr kumimoji="0" lang="en-US" sz="1000" b="0" i="0" u="none" strike="noStrike" kern="0" cap="none" spc="0" normalizeH="0" baseline="0">
                          <a:ln>
                            <a:noFill/>
                          </a:ln>
                          <a:solidFill>
                            <a:schemeClr val="tx1"/>
                          </a:solidFill>
                          <a:effectLst/>
                          <a:uLnTx/>
                          <a:uFillTx/>
                          <a:latin typeface="Arial" panose="020B0604020202020204" pitchFamily="34" charset="0"/>
                          <a:ea typeface="ＭＳ Ｐゴシック"/>
                          <a:cs typeface="Arial" panose="020B0604020202020204" pitchFamily="34" charset="0"/>
                        </a:rPr>
                      </a:br>
                      <a:r>
                        <a:rPr kumimoji="0" lang="en-US" sz="1000" b="0" i="0" u="none" strike="noStrike" kern="0" cap="none" spc="0" normalizeH="0" baseline="0">
                          <a:ln>
                            <a:noFill/>
                          </a:ln>
                          <a:solidFill>
                            <a:schemeClr val="tx1"/>
                          </a:solidFill>
                          <a:effectLst/>
                          <a:uLnTx/>
                          <a:uFillTx/>
                          <a:latin typeface="Arial" panose="020B0604020202020204" pitchFamily="34" charset="0"/>
                          <a:ea typeface="ＭＳ Ｐゴシック"/>
                          <a:cs typeface="Arial" panose="020B0604020202020204" pitchFamily="34" charset="0"/>
                        </a:rPr>
                        <a:t>ETFs, SMAs).</a:t>
                      </a:r>
                      <a:endParaRPr kumimoji="0" lang="en-US" sz="1000" b="0"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endParaRPr>
                    </a:p>
                    <a:p>
                      <a:pPr marL="12700" marR="0" lvl="0" indent="0" algn="l" defTabSz="914400" rtl="0" eaLnBrk="1" fontAlgn="base" latinLnBrk="0" hangingPunct="1">
                        <a:lnSpc>
                          <a:spcPct val="100000"/>
                        </a:lnSpc>
                        <a:spcBef>
                          <a:spcPts val="1200"/>
                        </a:spcBef>
                        <a:spcAft>
                          <a:spcPct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Turnkey Model </a:t>
                      </a:r>
                      <a:endParaRPr kumimoji="0" lang="en-US" sz="1400" b="1" i="0" u="none" strike="noStrike" kern="0" cap="none" spc="0" normalizeH="0" baseline="30000" noProof="0">
                        <a:ln>
                          <a:noFill/>
                        </a:ln>
                        <a:solidFill>
                          <a:schemeClr val="tx1"/>
                        </a:solidFill>
                        <a:effectLst/>
                        <a:uLnTx/>
                        <a:uFillTx/>
                        <a:latin typeface="Arial" panose="020B0604020202020204" pitchFamily="34" charset="0"/>
                        <a:ea typeface="ＭＳ Ｐゴシック"/>
                        <a:cs typeface="Arial" panose="020B0604020202020204" pitchFamily="34" charset="0"/>
                      </a:endParaRPr>
                    </a:p>
                    <a:p>
                      <a:pPr marL="12700" marR="5080" lvl="0" indent="0" algn="l" defTabSz="914400" rtl="0" eaLnBrk="1" fontAlgn="base" latinLnBrk="0" hangingPunct="1">
                        <a:lnSpc>
                          <a:spcPct val="129600"/>
                        </a:lnSpc>
                        <a:spcBef>
                          <a:spcPts val="120"/>
                        </a:spcBef>
                        <a:spcAft>
                          <a:spcPct val="0"/>
                        </a:spcAft>
                        <a:buClrTx/>
                        <a:buSzTx/>
                        <a:buFontTx/>
                        <a:buNone/>
                        <a:tabLst/>
                        <a:defRPr/>
                      </a:pPr>
                      <a:r>
                        <a:rPr kumimoji="0" lang="en-US" sz="1000" b="0" i="0" u="none" strike="noStrike" kern="0" cap="none" spc="0" normalizeH="0" baseline="0">
                          <a:ln>
                            <a:noFill/>
                          </a:ln>
                          <a:solidFill>
                            <a:schemeClr val="tx1"/>
                          </a:solidFill>
                          <a:effectLst/>
                          <a:uLnTx/>
                          <a:uFillTx/>
                          <a:latin typeface="Arial" panose="020B0604020202020204" pitchFamily="34" charset="0"/>
                          <a:ea typeface="ＭＳ Ｐゴシック"/>
                          <a:cs typeface="Arial" panose="020B0604020202020204" pitchFamily="34" charset="0"/>
                        </a:rPr>
                        <a:t>Off the shelf solutions designed to help advisors construct and manage client portfolios.</a:t>
                      </a:r>
                      <a:endParaRPr kumimoji="0" lang="en-US" sz="1000" b="0"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endParaRPr>
                    </a:p>
                    <a:p>
                      <a:pPr marL="12700" marR="0" lvl="0" indent="0" algn="l" defTabSz="914400" rtl="0" eaLnBrk="1" fontAlgn="base" latinLnBrk="0" hangingPunct="1">
                        <a:lnSpc>
                          <a:spcPct val="100000"/>
                        </a:lnSpc>
                        <a:spcBef>
                          <a:spcPts val="1200"/>
                        </a:spcBef>
                        <a:spcAft>
                          <a:spcPct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Custom Model</a:t>
                      </a:r>
                    </a:p>
                    <a:p>
                      <a:pPr marL="12700" marR="0" lvl="0" indent="0" algn="l" defTabSz="914400" rtl="0" eaLnBrk="1" fontAlgn="base" latinLnBrk="0" hangingPunct="1">
                        <a:lnSpc>
                          <a:spcPct val="100000"/>
                        </a:lnSpc>
                        <a:spcBef>
                          <a:spcPts val="0"/>
                        </a:spcBef>
                        <a:spcAft>
                          <a:spcPct val="0"/>
                        </a:spcAft>
                        <a:buClrTx/>
                        <a:buSzTx/>
                        <a:buFontTx/>
                        <a:buNone/>
                        <a:tabLst/>
                        <a:defRPr/>
                      </a:pPr>
                      <a:r>
                        <a:rPr kumimoji="0" lang="en-US" sz="1000" b="0" i="0" u="none" strike="noStrike" kern="0" cap="none" spc="0" normalizeH="0" baseline="0" noProof="0">
                          <a:ln>
                            <a:noFill/>
                          </a:ln>
                          <a:solidFill>
                            <a:schemeClr val="tx1"/>
                          </a:solidFill>
                          <a:effectLst/>
                          <a:uLnTx/>
                          <a:uFillTx/>
                          <a:latin typeface="Arial" panose="020B0604020202020204" pitchFamily="34" charset="0"/>
                          <a:ea typeface="ＭＳ Ｐゴシック"/>
                          <a:cs typeface="Arial" panose="020B0604020202020204" pitchFamily="34" charset="0"/>
                        </a:rPr>
                        <a:t>Model portfolio solutions tailored to your firms’ preferences and portfolio construction solutions designed to align to your firms’ needs.  </a:t>
                      </a:r>
                    </a:p>
                    <a:p>
                      <a:pPr marL="12700" marR="0" lvl="0" indent="0" algn="l" defTabSz="914400" rtl="0" eaLnBrk="1" fontAlgn="base" latinLnBrk="0" hangingPunct="1">
                        <a:lnSpc>
                          <a:spcPct val="100000"/>
                        </a:lnSpc>
                        <a:spcBef>
                          <a:spcPts val="735"/>
                        </a:spcBef>
                        <a:spcAft>
                          <a:spcPct val="0"/>
                        </a:spcAft>
                        <a:buClrTx/>
                        <a:buSzTx/>
                        <a:buFontTx/>
                        <a:buNone/>
                        <a:tabLst/>
                        <a:defRPr/>
                      </a:pPr>
                      <a:endParaRPr kumimoji="0" lang="en-US" sz="1800" b="1" i="0" u="none" strike="noStrike" kern="0" cap="none" spc="0" normalizeH="0" baseline="30000" noProof="0">
                        <a:ln>
                          <a:noFill/>
                        </a:ln>
                        <a:solidFill>
                          <a:sysClr val="windowText" lastClr="000000"/>
                        </a:solidFill>
                        <a:effectLst/>
                        <a:uLnTx/>
                        <a:uFillTx/>
                        <a:latin typeface="Arial" panose="020B0604020202020204" pitchFamily="34" charset="0"/>
                        <a:ea typeface="ＭＳ Ｐゴシック"/>
                        <a:cs typeface="Arial" panose="020B0604020202020204" pitchFamily="34" charset="0"/>
                      </a:endParaRPr>
                    </a:p>
                  </a:txBody>
                  <a:tcPr marL="192024" marR="182880" marT="137160" marB="182880">
                    <a:lnL w="28575" cap="flat" cmpd="sng" algn="ctr">
                      <a:solidFill>
                        <a:srgbClr val="298FC2"/>
                      </a:solidFill>
                      <a:prstDash val="solid"/>
                      <a:round/>
                      <a:headEnd type="none" w="med" len="med"/>
                      <a:tailEnd type="none" w="med" len="med"/>
                    </a:lnL>
                    <a:lnR w="28575" cap="flat" cmpd="sng" algn="ctr">
                      <a:solidFill>
                        <a:srgbClr val="298FC2"/>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rgbClr val="298FC2"/>
                      </a:solidFill>
                      <a:prstDash val="solid"/>
                      <a:round/>
                      <a:headEnd type="none" w="med" len="med"/>
                      <a:tailEnd type="none" w="med" len="med"/>
                    </a:lnB>
                    <a:solidFill>
                      <a:schemeClr val="bg1"/>
                    </a:solidFill>
                  </a:tcPr>
                </a:tc>
                <a:extLst>
                  <a:ext uri="{0D108BD9-81ED-4DB2-BD59-A6C34878D82A}">
                    <a16:rowId xmlns:a16="http://schemas.microsoft.com/office/drawing/2014/main" val="2417504254"/>
                  </a:ext>
                </a:extLst>
              </a:tr>
            </a:tbl>
          </a:graphicData>
        </a:graphic>
      </p:graphicFrame>
      <p:sp>
        <p:nvSpPr>
          <p:cNvPr id="2" name="TextBox 1">
            <a:extLst>
              <a:ext uri="{FF2B5EF4-FFF2-40B4-BE49-F238E27FC236}">
                <a16:creationId xmlns:a16="http://schemas.microsoft.com/office/drawing/2014/main" id="{8A7D17DF-B9AD-1C37-BD8E-1F8548911332}"/>
              </a:ext>
            </a:extLst>
          </p:cNvPr>
          <p:cNvSpPr txBox="1"/>
          <p:nvPr/>
        </p:nvSpPr>
        <p:spPr>
          <a:xfrm>
            <a:off x="426873" y="6612756"/>
            <a:ext cx="6097554" cy="215444"/>
          </a:xfrm>
          <a:prstGeom prst="rect">
            <a:avLst/>
          </a:prstGeom>
          <a:noFill/>
        </p:spPr>
        <p:txBody>
          <a:bodyPr wrap="square">
            <a:spAutoFit/>
          </a:bodyPr>
          <a:lstStyle/>
          <a:p>
            <a:pPr marL="50800" marR="0" lvl="0" indent="0" algn="l" defTabSz="914400" rtl="0" eaLnBrk="1" fontAlgn="auto" latinLnBrk="0" hangingPunct="1">
              <a:lnSpc>
                <a:spcPct val="100000"/>
              </a:lnSpc>
              <a:spcBef>
                <a:spcPts val="0"/>
              </a:spcBef>
              <a:spcAft>
                <a:spcPts val="0"/>
              </a:spcAft>
              <a:buClrTx/>
              <a:buSzTx/>
              <a:buFontTx/>
              <a:buNone/>
              <a:tabLst>
                <a:tab pos="10609580" algn="l"/>
              </a:tabLst>
              <a:defRPr/>
            </a:pPr>
            <a:r>
              <a:rPr kumimoji="0" lang="en-US" sz="800" b="0" i="0" u="none" strike="noStrike" kern="0" cap="none" spc="-10" normalizeH="0" baseline="0" noProof="0" dirty="0">
                <a:ln>
                  <a:noFill/>
                </a:ln>
                <a:solidFill>
                  <a:srgbClr val="231F20"/>
                </a:solidFill>
                <a:effectLst/>
                <a:uLnTx/>
                <a:uFillTx/>
                <a:latin typeface="Arial" pitchFamily="34" charset="0"/>
                <a:ea typeface="ＭＳ Ｐゴシック"/>
                <a:cs typeface="Arial" panose="020B0604020202020204" pitchFamily="34" charset="0"/>
              </a:rPr>
              <a:t>913379.8.3</a:t>
            </a:r>
            <a:endParaRPr lang="en-US" sz="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7" name="Table 187">
            <a:extLst>
              <a:ext uri="{FF2B5EF4-FFF2-40B4-BE49-F238E27FC236}">
                <a16:creationId xmlns:a16="http://schemas.microsoft.com/office/drawing/2014/main" id="{78644650-9ACE-475D-AAFE-DC4D2DC59694}"/>
              </a:ext>
            </a:extLst>
          </p:cNvPr>
          <p:cNvGraphicFramePr>
            <a:graphicFrameLocks noGrp="1"/>
          </p:cNvGraphicFramePr>
          <p:nvPr/>
        </p:nvGraphicFramePr>
        <p:xfrm>
          <a:off x="102665" y="1111578"/>
          <a:ext cx="11560895" cy="4915408"/>
        </p:xfrm>
        <a:graphic>
          <a:graphicData uri="http://schemas.openxmlformats.org/drawingml/2006/table">
            <a:tbl>
              <a:tblPr firstRow="1" bandRow="1">
                <a:tableStyleId>{2D5ABB26-0587-4C30-8999-92F81FD0307C}</a:tableStyleId>
              </a:tblPr>
              <a:tblGrid>
                <a:gridCol w="1097280">
                  <a:extLst>
                    <a:ext uri="{9D8B030D-6E8A-4147-A177-3AD203B41FA5}">
                      <a16:colId xmlns:a16="http://schemas.microsoft.com/office/drawing/2014/main" val="3620462465"/>
                    </a:ext>
                  </a:extLst>
                </a:gridCol>
                <a:gridCol w="1188720">
                  <a:extLst>
                    <a:ext uri="{9D8B030D-6E8A-4147-A177-3AD203B41FA5}">
                      <a16:colId xmlns:a16="http://schemas.microsoft.com/office/drawing/2014/main" val="64161726"/>
                    </a:ext>
                  </a:extLst>
                </a:gridCol>
                <a:gridCol w="1854979">
                  <a:extLst>
                    <a:ext uri="{9D8B030D-6E8A-4147-A177-3AD203B41FA5}">
                      <a16:colId xmlns:a16="http://schemas.microsoft.com/office/drawing/2014/main" val="1944305254"/>
                    </a:ext>
                  </a:extLst>
                </a:gridCol>
                <a:gridCol w="463745">
                  <a:extLst>
                    <a:ext uri="{9D8B030D-6E8A-4147-A177-3AD203B41FA5}">
                      <a16:colId xmlns:a16="http://schemas.microsoft.com/office/drawing/2014/main" val="98725843"/>
                    </a:ext>
                  </a:extLst>
                </a:gridCol>
                <a:gridCol w="1062790">
                  <a:extLst>
                    <a:ext uri="{9D8B030D-6E8A-4147-A177-3AD203B41FA5}">
                      <a16:colId xmlns:a16="http://schemas.microsoft.com/office/drawing/2014/main" val="2438039890"/>
                    </a:ext>
                  </a:extLst>
                </a:gridCol>
                <a:gridCol w="328445">
                  <a:extLst>
                    <a:ext uri="{9D8B030D-6E8A-4147-A177-3AD203B41FA5}">
                      <a16:colId xmlns:a16="http://schemas.microsoft.com/office/drawing/2014/main" val="3528675535"/>
                    </a:ext>
                  </a:extLst>
                </a:gridCol>
                <a:gridCol w="1255990">
                  <a:extLst>
                    <a:ext uri="{9D8B030D-6E8A-4147-A177-3AD203B41FA5}">
                      <a16:colId xmlns:a16="http://schemas.microsoft.com/office/drawing/2014/main" val="2561354804"/>
                    </a:ext>
                  </a:extLst>
                </a:gridCol>
                <a:gridCol w="598986">
                  <a:extLst>
                    <a:ext uri="{9D8B030D-6E8A-4147-A177-3AD203B41FA5}">
                      <a16:colId xmlns:a16="http://schemas.microsoft.com/office/drawing/2014/main" val="3646130760"/>
                    </a:ext>
                  </a:extLst>
                </a:gridCol>
                <a:gridCol w="358550">
                  <a:extLst>
                    <a:ext uri="{9D8B030D-6E8A-4147-A177-3AD203B41FA5}">
                      <a16:colId xmlns:a16="http://schemas.microsoft.com/office/drawing/2014/main" val="896234163"/>
                    </a:ext>
                  </a:extLst>
                </a:gridCol>
                <a:gridCol w="1032686">
                  <a:extLst>
                    <a:ext uri="{9D8B030D-6E8A-4147-A177-3AD203B41FA5}">
                      <a16:colId xmlns:a16="http://schemas.microsoft.com/office/drawing/2014/main" val="3805592400"/>
                    </a:ext>
                  </a:extLst>
                </a:gridCol>
                <a:gridCol w="463745">
                  <a:extLst>
                    <a:ext uri="{9D8B030D-6E8A-4147-A177-3AD203B41FA5}">
                      <a16:colId xmlns:a16="http://schemas.microsoft.com/office/drawing/2014/main" val="378381640"/>
                    </a:ext>
                  </a:extLst>
                </a:gridCol>
                <a:gridCol w="1854979">
                  <a:extLst>
                    <a:ext uri="{9D8B030D-6E8A-4147-A177-3AD203B41FA5}">
                      <a16:colId xmlns:a16="http://schemas.microsoft.com/office/drawing/2014/main" val="1553958420"/>
                    </a:ext>
                  </a:extLst>
                </a:gridCol>
              </a:tblGrid>
              <a:tr h="274320">
                <a:tc rowSpan="2">
                  <a:txBody>
                    <a:bodyPr/>
                    <a:lstStyle/>
                    <a:p>
                      <a:pPr algn="ctr"/>
                      <a:r>
                        <a:rPr lang="en-US" sz="1000" b="1">
                          <a:solidFill>
                            <a:srgbClr val="378728"/>
                          </a:solidFill>
                        </a:rPr>
                        <a:t>ACCESS </a:t>
                      </a:r>
                    </a:p>
                    <a:p>
                      <a:pPr algn="ctr"/>
                      <a:r>
                        <a:rPr lang="en-US" sz="800" b="0">
                          <a:solidFill>
                            <a:schemeClr val="tx1"/>
                          </a:solidFill>
                        </a:rPr>
                        <a:t>to Ideas</a:t>
                      </a:r>
                    </a:p>
                  </a:txBody>
                  <a:tcPr>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INSIGHTS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368727"/>
                    </a:solidFill>
                  </a:tcPr>
                </a:tc>
                <a:tc>
                  <a:txBody>
                    <a:bodyPr/>
                    <a:lstStyle/>
                    <a:p>
                      <a:pPr algn="ctr"/>
                      <a:r>
                        <a:rPr lang="en-US" sz="800" b="1">
                          <a:solidFill>
                            <a:srgbClr val="95AE3C"/>
                          </a:solidFill>
                          <a:hlinkClick r:id="rId3"/>
                        </a:rPr>
                        <a:t>Economy &amp; Market</a:t>
                      </a:r>
                      <a:endParaRPr lang="en-US" sz="800" b="1">
                        <a:solidFill>
                          <a:srgbClr val="95AE3C"/>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gridSpan="3">
                  <a:txBody>
                    <a:bodyPr/>
                    <a:lstStyle/>
                    <a:p>
                      <a:pPr algn="ctr"/>
                      <a:r>
                        <a:rPr lang="en-US" sz="800" b="1">
                          <a:solidFill>
                            <a:srgbClr val="95AE3C"/>
                          </a:solidFill>
                          <a:hlinkClick r:id="rId4"/>
                        </a:rPr>
                        <a:t>Investment themes</a:t>
                      </a: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b="1">
                          <a:solidFill>
                            <a:srgbClr val="95AE3C"/>
                          </a:solidFill>
                          <a:hlinkClick r:id="rId5"/>
                        </a:rPr>
                        <a:t>Perspectives on asset class</a:t>
                      </a: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tcPr>
                </a:tc>
                <a:tc gridSpan="3">
                  <a:txBody>
                    <a:bodyPr/>
                    <a:lstStyle/>
                    <a:p>
                      <a:pPr algn="ctr"/>
                      <a:r>
                        <a:rPr lang="en-US" sz="800" b="1">
                          <a:solidFill>
                            <a:srgbClr val="FF0000"/>
                          </a:solidFill>
                          <a:hlinkClick r:id="rId6"/>
                        </a:rPr>
                        <a:t>Portfolio Construction Institute</a:t>
                      </a:r>
                      <a:endParaRPr lang="en-US" sz="800" b="1">
                        <a:solidFill>
                          <a:srgbClr val="FF0000"/>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tcPr>
                </a:tc>
                <a:tc>
                  <a:txBody>
                    <a:bodyPr/>
                    <a:lstStyle/>
                    <a:p>
                      <a:pPr algn="ctr"/>
                      <a:r>
                        <a:rPr lang="en-US" sz="800" b="1">
                          <a:solidFill>
                            <a:srgbClr val="95AE3C"/>
                          </a:solidFill>
                          <a:hlinkClick r:id="rId7"/>
                        </a:rPr>
                        <a:t>Thought leadership</a:t>
                      </a: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35257591"/>
                  </a:ext>
                </a:extLst>
              </a:tr>
              <a:tr h="1005840">
                <a:tc vMerge="1">
                  <a:txBody>
                    <a:bodyPr/>
                    <a:lstStyle/>
                    <a:p>
                      <a:endParaRPr lang="en-US"/>
                    </a:p>
                  </a:txBody>
                  <a:tcPr/>
                </a:tc>
                <a:tc vMerge="1">
                  <a:txBody>
                    <a:bodyPr/>
                    <a:lstStyle/>
                    <a:p>
                      <a:endParaRPr lang="en-US"/>
                    </a:p>
                  </a:txBody>
                  <a:tcPr/>
                </a:tc>
                <a:tc>
                  <a:txBody>
                    <a:bodyPr/>
                    <a:lstStyle/>
                    <a:p>
                      <a:pPr algn="ctr"/>
                      <a:r>
                        <a:rPr lang="en-US" sz="800">
                          <a:solidFill>
                            <a:schemeClr val="tx1"/>
                          </a:solidFill>
                        </a:rPr>
                        <a:t>Examines major themes in global financial markets to present its investment outlook</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gridSpan="3">
                  <a:txBody>
                    <a:bodyPr/>
                    <a:lstStyle/>
                    <a:p>
                      <a:pPr algn="ctr"/>
                      <a:r>
                        <a:rPr lang="en-US" sz="800">
                          <a:solidFill>
                            <a:schemeClr val="tx1"/>
                          </a:solidFill>
                        </a:rPr>
                        <a:t>Evolving macro themes and megatrends to help navigate asset allocation decisions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a:solidFill>
                            <a:schemeClr val="tx1"/>
                          </a:solidFill>
                        </a:rPr>
                        <a:t>Deep asset class expertise with strategic perspective from our investment teams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tcPr>
                </a:tc>
                <a:tc gridSpan="3">
                  <a:txBody>
                    <a:bodyPr/>
                    <a:lstStyle/>
                    <a:p>
                      <a:pPr algn="ctr"/>
                      <a:r>
                        <a:rPr lang="en-US" sz="800">
                          <a:solidFill>
                            <a:schemeClr val="tx1"/>
                          </a:solidFill>
                        </a:rPr>
                        <a:t>Addressing myths and realities of portfolio construction with other topical areas of interest</a:t>
                      </a:r>
                    </a:p>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tcPr>
                </a:tc>
                <a:tc>
                  <a:txBody>
                    <a:bodyPr/>
                    <a:lstStyle/>
                    <a:p>
                      <a:pPr algn="ctr"/>
                      <a:r>
                        <a:rPr lang="en-US" sz="800">
                          <a:solidFill>
                            <a:schemeClr val="tx1"/>
                          </a:solidFill>
                        </a:rPr>
                        <a:t>Leading ideas and emerging trends, and their investment implications with actionable insights</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21164805"/>
                  </a:ext>
                </a:extLst>
              </a:tr>
              <a:tr h="338328">
                <a:tc rowSpan="2">
                  <a:txBody>
                    <a:bodyPr/>
                    <a:lstStyle/>
                    <a:p>
                      <a:endParaRPr lang="en-US" sz="800">
                        <a:solidFill>
                          <a:schemeClr val="tx1"/>
                        </a:solidFill>
                      </a:endParaRPr>
                    </a:p>
                  </a:txBody>
                  <a:tcPr>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PORTFOLIO CONSTRUCTION</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33AB9A"/>
                    </a:solidFill>
                  </a:tcPr>
                </a:tc>
                <a:tc gridSpan="2">
                  <a:txBody>
                    <a:bodyPr/>
                    <a:lstStyle/>
                    <a:p>
                      <a:pPr algn="ctr"/>
                      <a:r>
                        <a:rPr lang="en-US" sz="800" b="1">
                          <a:solidFill>
                            <a:srgbClr val="44B2A2"/>
                          </a:solidFill>
                          <a:hlinkClick r:id="rId8"/>
                        </a:rPr>
                        <a:t>Advisor self-guided</a:t>
                      </a:r>
                      <a:endParaRPr lang="en-US" sz="800" b="1">
                        <a:solidFill>
                          <a:srgbClr val="44B2A2"/>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44B2A2"/>
                          </a:solidFill>
                          <a:hlinkClick r:id="rId9"/>
                        </a:rPr>
                        <a:t>Regional Director-Led</a:t>
                      </a:r>
                      <a:endParaRPr lang="en-US" sz="800" b="1">
                        <a:solidFill>
                          <a:srgbClr val="44B2A2"/>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44B2A2"/>
                          </a:solidFill>
                        </a:rPr>
                        <a:t>Strategist-delivered</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en-US" sz="800" b="1">
                          <a:solidFill>
                            <a:srgbClr val="33AB9A"/>
                          </a:solidFill>
                        </a:rPr>
                        <a:t>CIO (FIWA)</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2103407"/>
                  </a:ext>
                </a:extLst>
              </a:tr>
              <a:tr h="691051">
                <a:tc vMerge="1">
                  <a:txBody>
                    <a:bodyPr/>
                    <a:lstStyle/>
                    <a:p>
                      <a:endParaRPr lang="en-US"/>
                    </a:p>
                  </a:txBody>
                  <a:tcPr/>
                </a:tc>
                <a:tc vMerge="1">
                  <a:txBody>
                    <a:bodyPr/>
                    <a:lstStyle/>
                    <a:p>
                      <a:endParaRPr lang="en-US"/>
                    </a:p>
                  </a:txBody>
                  <a:tcPr/>
                </a:tc>
                <a:tc gridSpan="2">
                  <a:txBody>
                    <a:bodyPr/>
                    <a:lstStyle/>
                    <a:p>
                      <a:pPr algn="ctr"/>
                      <a:r>
                        <a:rPr lang="en-US" sz="800">
                          <a:solidFill>
                            <a:schemeClr val="tx1"/>
                          </a:solidFill>
                        </a:rPr>
                        <a:t>Identify sources of risk and returns</a:t>
                      </a:r>
                      <a:br>
                        <a:rPr lang="en-US" sz="800">
                          <a:solidFill>
                            <a:schemeClr val="tx1"/>
                          </a:solidFill>
                        </a:rPr>
                      </a:br>
                      <a:r>
                        <a:rPr lang="en-US" sz="800">
                          <a:solidFill>
                            <a:schemeClr val="tx1"/>
                          </a:solidFill>
                        </a:rPr>
                        <a:t>paired with personalized observations</a:t>
                      </a:r>
                      <a:br>
                        <a:rPr lang="en-US" sz="800">
                          <a:solidFill>
                            <a:schemeClr val="tx1"/>
                          </a:solidFill>
                        </a:rPr>
                      </a:br>
                      <a:r>
                        <a:rPr lang="en-US" sz="800">
                          <a:solidFill>
                            <a:schemeClr val="tx1"/>
                          </a:solidFill>
                        </a:rPr>
                        <a:t>and actionable insights.</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r>
                        <a:rPr lang="en-US" sz="800">
                          <a:solidFill>
                            <a:schemeClr val="tx1"/>
                          </a:solidFill>
                        </a:rPr>
                        <a:t>Guided-tour provided by your wholesaler</a:t>
                      </a:r>
                      <a:br>
                        <a:rPr lang="en-US" sz="800">
                          <a:solidFill>
                            <a:schemeClr val="tx1"/>
                          </a:solidFill>
                        </a:rPr>
                      </a:br>
                      <a:r>
                        <a:rPr lang="en-US" sz="800">
                          <a:solidFill>
                            <a:schemeClr val="tx1"/>
                          </a:solidFill>
                        </a:rPr>
                        <a:t>that identifies gaps and biases within your portfolio with a call-to-action.</a:t>
                      </a:r>
                    </a:p>
                    <a:p>
                      <a:pPr algn="ctr"/>
                      <a:endParaRPr lang="en-US" sz="800">
                        <a:solidFill>
                          <a:schemeClr val="tx1"/>
                        </a:solidFill>
                      </a:endParaRPr>
                    </a:p>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r>
                        <a:rPr lang="en-US" sz="800">
                          <a:solidFill>
                            <a:schemeClr val="tx1"/>
                          </a:solidFill>
                        </a:rPr>
                        <a:t>1:1 consultation with a CFA Strategist providing forward-looking analysis under a multi-horizon framework</a:t>
                      </a:r>
                    </a:p>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tc>
                <a:tc gridSpan="2">
                  <a:txBody>
                    <a:bodyPr/>
                    <a:lstStyle/>
                    <a:p>
                      <a:pPr marL="171450" indent="-171450" algn="l">
                        <a:lnSpc>
                          <a:spcPct val="100000"/>
                        </a:lnSpc>
                        <a:spcAft>
                          <a:spcPts val="400"/>
                        </a:spcAft>
                        <a:buClr>
                          <a:srgbClr val="000000"/>
                        </a:buClr>
                        <a:buFont typeface="Arial,Sans-Serif" panose="020B0604020202020204" pitchFamily="34" charset="0"/>
                        <a:buChar char="•"/>
                      </a:pPr>
                      <a:r>
                        <a:rPr lang="en-US" sz="800" b="0" i="0" u="none" strike="noStrike" noProof="0">
                          <a:solidFill>
                            <a:schemeClr val="tx1"/>
                          </a:solidFill>
                          <a:latin typeface="Arial"/>
                        </a:rPr>
                        <a:t>Manager Research</a:t>
                      </a:r>
                      <a:endParaRPr lang="en-US" sz="800" b="0" i="0" u="none" strike="noStrike" noProof="0">
                        <a:solidFill>
                          <a:srgbClr val="000000"/>
                        </a:solidFill>
                        <a:latin typeface="Arial"/>
                      </a:endParaRPr>
                    </a:p>
                    <a:p>
                      <a:pPr marL="171450" lvl="0" indent="-171450" algn="l">
                        <a:lnSpc>
                          <a:spcPct val="100000"/>
                        </a:lnSpc>
                        <a:spcAft>
                          <a:spcPts val="400"/>
                        </a:spcAft>
                        <a:buClr>
                          <a:srgbClr val="000000"/>
                        </a:buClr>
                        <a:buFont typeface="Arial,Sans-Serif" panose="020B0604020202020204" pitchFamily="34" charset="0"/>
                        <a:buChar char="•"/>
                      </a:pPr>
                      <a:r>
                        <a:rPr lang="en-US" sz="800" b="0" i="0" u="none" strike="noStrike" noProof="0">
                          <a:solidFill>
                            <a:schemeClr val="tx1"/>
                          </a:solidFill>
                          <a:latin typeface="Arial"/>
                        </a:rPr>
                        <a:t>Portfolio Engineering </a:t>
                      </a:r>
                      <a:endParaRPr lang="en-US"/>
                    </a:p>
                    <a:p>
                      <a:pPr algn="l">
                        <a:lnSpc>
                          <a:spcPct val="150000"/>
                        </a:lnSpc>
                        <a:spcAft>
                          <a:spcPts val="400"/>
                        </a:spcAft>
                      </a:pP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3593619310"/>
                  </a:ext>
                </a:extLst>
              </a:tr>
              <a:tr h="182880">
                <a:tc rowSpan="2">
                  <a:txBody>
                    <a:bodyPr/>
                    <a:lstStyle/>
                    <a:p>
                      <a:endParaRPr lang="en-US" sz="800">
                        <a:solidFill>
                          <a:schemeClr val="tx1"/>
                        </a:solidFill>
                      </a:endParaRPr>
                    </a:p>
                  </a:txBody>
                  <a:tcPr>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BUILDING BLOCKS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9050" cap="flat" cmpd="sng" algn="ctr">
                      <a:solidFill>
                        <a:schemeClr val="bg1"/>
                      </a:solidFill>
                      <a:prstDash val="sysDash"/>
                      <a:round/>
                      <a:headEnd type="none" w="med" len="med"/>
                      <a:tailEnd type="none" w="med" len="med"/>
                    </a:lnB>
                    <a:solidFill>
                      <a:srgbClr val="54A5CE"/>
                    </a:solidFill>
                  </a:tcPr>
                </a:tc>
                <a:tc gridSpan="2">
                  <a:txBody>
                    <a:bodyPr/>
                    <a:lstStyle/>
                    <a:p>
                      <a:pPr algn="ctr"/>
                      <a:r>
                        <a:rPr lang="en-US" sz="800" b="1">
                          <a:solidFill>
                            <a:srgbClr val="54A5CE"/>
                          </a:solidFill>
                        </a:rPr>
                        <a:t>Established</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54A5CE"/>
                          </a:solidFill>
                        </a:rPr>
                        <a:t>Emerging next wave</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54A5CE"/>
                          </a:solidFill>
                          <a:hlinkClick r:id="rId10"/>
                        </a:rPr>
                        <a:t>Asset class capabilities</a:t>
                      </a:r>
                      <a:endParaRPr lang="en-US" sz="800" b="1">
                        <a:solidFill>
                          <a:srgbClr val="54A5CE"/>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en-US" sz="800" b="1">
                          <a:solidFill>
                            <a:srgbClr val="54A5CE"/>
                          </a:solidFill>
                          <a:hlinkClick r:id="rId11"/>
                        </a:rPr>
                        <a:t>Third-party solutions* </a:t>
                      </a:r>
                      <a:r>
                        <a:rPr lang="en-US" sz="800" b="1">
                          <a:solidFill>
                            <a:srgbClr val="54A5CE"/>
                          </a:solidFill>
                        </a:rPr>
                        <a:t>(FundsNetwork</a:t>
                      </a:r>
                      <a:r>
                        <a:rPr lang="en-US" sz="800" b="1" baseline="30000">
                          <a:solidFill>
                            <a:srgbClr val="54A5CE"/>
                          </a:solidFill>
                        </a:rPr>
                        <a:t>®</a:t>
                      </a:r>
                      <a:r>
                        <a:rPr lang="en-US" sz="800" b="1" baseline="0">
                          <a:solidFill>
                            <a:srgbClr val="54A5CE"/>
                          </a:solidFill>
                        </a:rPr>
                        <a:t>)</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192951"/>
                  </a:ext>
                </a:extLst>
              </a:tr>
              <a:tr h="594360">
                <a:tc vMerge="1">
                  <a:txBody>
                    <a:bodyPr/>
                    <a:lstStyle/>
                    <a:p>
                      <a:endParaRPr lang="en-US"/>
                    </a:p>
                  </a:txBody>
                  <a:tcPr/>
                </a:tc>
                <a:tc vMerge="1">
                  <a:txBody>
                    <a:bodyPr/>
                    <a:lstStyle/>
                    <a:p>
                      <a:endParaRPr lang="en-US"/>
                    </a:p>
                  </a:txBody>
                  <a:tcPr/>
                </a:tc>
                <a:tc gridSpan="2">
                  <a:txBody>
                    <a:bodyPr/>
                    <a:lstStyle/>
                    <a:p>
                      <a:pPr algn="ctr"/>
                      <a:endParaRPr lang="en-US" sz="800">
                        <a:solidFill>
                          <a:schemeClr val="tx1"/>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rowSpan="2" gridSpan="2">
                  <a:txBody>
                    <a:bodyPr/>
                    <a:lstStyle/>
                    <a:p>
                      <a:pPr marL="171450" indent="-171450" algn="l">
                        <a:spcBef>
                          <a:spcPts val="0"/>
                        </a:spcBef>
                        <a:spcAft>
                          <a:spcPts val="200"/>
                        </a:spcAft>
                        <a:buFont typeface="Arial" panose="020B0604020202020204" pitchFamily="34" charset="0"/>
                        <a:buChar char="•"/>
                      </a:pPr>
                      <a:r>
                        <a:rPr lang="en-US" sz="800">
                          <a:solidFill>
                            <a:schemeClr val="tx1"/>
                          </a:solidFill>
                        </a:rPr>
                        <a:t>Alternatives</a:t>
                      </a:r>
                    </a:p>
                    <a:p>
                      <a:pPr marL="171450" indent="-171450" algn="l">
                        <a:spcBef>
                          <a:spcPts val="0"/>
                        </a:spcBef>
                        <a:spcAft>
                          <a:spcPts val="200"/>
                        </a:spcAft>
                        <a:buFont typeface="Arial" panose="020B0604020202020204" pitchFamily="34" charset="0"/>
                        <a:buChar char="•"/>
                      </a:pPr>
                      <a:r>
                        <a:rPr lang="en-US" sz="800">
                          <a:solidFill>
                            <a:schemeClr val="tx1"/>
                          </a:solidFill>
                        </a:rPr>
                        <a:t>Digital Assets</a:t>
                      </a:r>
                    </a:p>
                    <a:p>
                      <a:pPr marL="171450" indent="-171450" algn="l">
                        <a:spcBef>
                          <a:spcPts val="0"/>
                        </a:spcBef>
                        <a:spcAft>
                          <a:spcPts val="200"/>
                        </a:spcAft>
                        <a:buFont typeface="Arial" panose="020B0604020202020204" pitchFamily="34" charset="0"/>
                        <a:buChar char="•"/>
                      </a:pPr>
                      <a:r>
                        <a:rPr lang="en-US" sz="800">
                          <a:solidFill>
                            <a:schemeClr val="tx1"/>
                          </a:solidFill>
                        </a:rPr>
                        <a:t>Domestic Equity</a:t>
                      </a:r>
                    </a:p>
                    <a:p>
                      <a:pPr marL="171450" indent="-171450" algn="l">
                        <a:spcBef>
                          <a:spcPts val="0"/>
                        </a:spcBef>
                        <a:spcAft>
                          <a:spcPts val="200"/>
                        </a:spcAft>
                        <a:buFont typeface="Arial" panose="020B0604020202020204" pitchFamily="34" charset="0"/>
                        <a:buChar char="•"/>
                      </a:pPr>
                      <a:r>
                        <a:rPr lang="en-US" sz="800">
                          <a:solidFill>
                            <a:schemeClr val="tx1"/>
                          </a:solidFill>
                        </a:rPr>
                        <a:t>International Equity</a:t>
                      </a:r>
                    </a:p>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Money Market</a:t>
                      </a:r>
                    </a:p>
                  </a:txBody>
                  <a:tcPr anchor="ctr">
                    <a:lnL w="19050" cap="flat" cmpd="sng" algn="ctr">
                      <a:solidFill>
                        <a:schemeClr val="bg1"/>
                      </a:solidFill>
                      <a:prstDash val="solid"/>
                      <a:round/>
                      <a:headEnd type="none" w="med" len="med"/>
                      <a:tailEnd type="none" w="med" len="med"/>
                    </a:lnL>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rowSpan="2" hMerge="1">
                  <a:txBody>
                    <a:bodyPr/>
                    <a:lstStyle/>
                    <a:p>
                      <a:endParaRPr lang="en-US"/>
                    </a:p>
                  </a:txBody>
                  <a:tcPr/>
                </a:tc>
                <a:tc rowSpan="2">
                  <a:txBody>
                    <a:bodyPr/>
                    <a:lstStyle/>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Muni Income</a:t>
                      </a:r>
                    </a:p>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Sector / Industry </a:t>
                      </a:r>
                    </a:p>
                    <a:p>
                      <a:pPr marL="171450" indent="-171450" algn="l">
                        <a:spcAft>
                          <a:spcPts val="200"/>
                        </a:spcAft>
                        <a:buFont typeface="Arial" panose="020B0604020202020204" pitchFamily="34" charset="0"/>
                        <a:buChar char="•"/>
                      </a:pPr>
                      <a:r>
                        <a:rPr lang="en-US" sz="800">
                          <a:solidFill>
                            <a:schemeClr val="tx1"/>
                          </a:solidFill>
                        </a:rPr>
                        <a:t>Sustainable</a:t>
                      </a:r>
                    </a:p>
                    <a:p>
                      <a:pPr marL="171450" indent="-171450" algn="l">
                        <a:spcBef>
                          <a:spcPts val="0"/>
                        </a:spcBef>
                        <a:spcAft>
                          <a:spcPts val="200"/>
                        </a:spcAft>
                        <a:buFont typeface="Arial" panose="020B0604020202020204" pitchFamily="34" charset="0"/>
                        <a:buChar char="•"/>
                      </a:pPr>
                      <a:r>
                        <a:rPr lang="en-US" sz="800">
                          <a:solidFill>
                            <a:schemeClr val="tx1"/>
                          </a:solidFill>
                        </a:rPr>
                        <a:t>Strategic Beta</a:t>
                      </a:r>
                    </a:p>
                    <a:p>
                      <a:pPr marL="171450" indent="-171450" algn="l">
                        <a:spcBef>
                          <a:spcPts val="0"/>
                        </a:spcBef>
                        <a:spcAft>
                          <a:spcPts val="200"/>
                        </a:spcAft>
                        <a:buFont typeface="Arial" panose="020B0604020202020204" pitchFamily="34" charset="0"/>
                        <a:buChar char="•"/>
                      </a:pPr>
                      <a:r>
                        <a:rPr lang="en-US" sz="800">
                          <a:solidFill>
                            <a:schemeClr val="tx1"/>
                          </a:solidFill>
                        </a:rPr>
                        <a:t>Taxable Income</a:t>
                      </a:r>
                    </a:p>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Multi-Asset Solutions</a:t>
                      </a:r>
                    </a:p>
                  </a:txBody>
                  <a:tcPr anchor="ctr">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rowSpan="2" gridSpan="2">
                  <a:txBody>
                    <a:bodyPr/>
                    <a:lstStyle/>
                    <a:p>
                      <a:pPr marL="171450" indent="-171450" algn="l">
                        <a:lnSpc>
                          <a:spcPct val="100000"/>
                        </a:lnSpc>
                        <a:spcBef>
                          <a:spcPts val="0"/>
                        </a:spcBef>
                        <a:spcAft>
                          <a:spcPts val="400"/>
                        </a:spcAft>
                        <a:buFont typeface="Arial" panose="020B0604020202020204" pitchFamily="34" charset="0"/>
                        <a:buChar char="•"/>
                      </a:pPr>
                      <a:r>
                        <a:rPr lang="en-US" sz="800">
                          <a:solidFill>
                            <a:schemeClr val="tx1"/>
                          </a:solidFill>
                        </a:rPr>
                        <a:t>600+ third-party asset managers</a:t>
                      </a:r>
                    </a:p>
                    <a:p>
                      <a:pPr marL="171450" indent="-171450" algn="l">
                        <a:lnSpc>
                          <a:spcPct val="100000"/>
                        </a:lnSpc>
                        <a:spcBef>
                          <a:spcPts val="0"/>
                        </a:spcBef>
                        <a:spcAft>
                          <a:spcPts val="400"/>
                        </a:spcAft>
                        <a:buFont typeface="Arial" panose="020B0604020202020204" pitchFamily="34" charset="0"/>
                        <a:buChar char="•"/>
                      </a:pPr>
                      <a:r>
                        <a:rPr lang="en-US" sz="800">
                          <a:solidFill>
                            <a:schemeClr val="tx1"/>
                          </a:solidFill>
                        </a:rPr>
                        <a:t>18K+ mutual funds</a:t>
                      </a:r>
                    </a:p>
                    <a:p>
                      <a:pPr marL="171450" indent="-171450" algn="l">
                        <a:lnSpc>
                          <a:spcPct val="100000"/>
                        </a:lnSpc>
                        <a:spcBef>
                          <a:spcPts val="0"/>
                        </a:spcBef>
                        <a:spcAft>
                          <a:spcPts val="400"/>
                        </a:spcAft>
                        <a:buFont typeface="Arial" panose="020B0604020202020204" pitchFamily="34" charset="0"/>
                        <a:buChar char="•"/>
                      </a:pPr>
                      <a:r>
                        <a:rPr lang="en-US" sz="800">
                          <a:solidFill>
                            <a:schemeClr val="tx1"/>
                          </a:solidFill>
                        </a:rPr>
                        <a:t>2K+ ETFs</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rowSpan="2" hMerge="1">
                  <a:txBody>
                    <a:bodyPr/>
                    <a:lstStyle/>
                    <a:p>
                      <a:endParaRPr lang="en-US"/>
                    </a:p>
                  </a:txBody>
                  <a:tcPr/>
                </a:tc>
                <a:extLst>
                  <a:ext uri="{0D108BD9-81ED-4DB2-BD59-A6C34878D82A}">
                    <a16:rowId xmlns:a16="http://schemas.microsoft.com/office/drawing/2014/main" val="84866832"/>
                  </a:ext>
                </a:extLst>
              </a:tr>
              <a:tr h="376788">
                <a:tc>
                  <a:txBody>
                    <a:bodyPr/>
                    <a:lstStyle/>
                    <a:p>
                      <a:endParaRPr lang="en-US" sz="800">
                        <a:solidFill>
                          <a:schemeClr val="tx1"/>
                        </a:solidFill>
                      </a:endParaRPr>
                    </a:p>
                  </a:txBody>
                  <a:tcPr>
                    <a:lnR w="57150" cap="flat" cmpd="sng" algn="ctr">
                      <a:solidFill>
                        <a:schemeClr val="bg1"/>
                      </a:solidFill>
                      <a:prstDash val="solid"/>
                      <a:round/>
                      <a:headEnd type="none" w="med" len="med"/>
                      <a:tailEnd type="none" w="med" len="med"/>
                    </a:lnR>
                  </a:tcPr>
                </a:tc>
                <a:tc>
                  <a:txBody>
                    <a:bodyPr/>
                    <a:lstStyle/>
                    <a:p>
                      <a:pPr algn="ctr"/>
                      <a:r>
                        <a:rPr lang="en-US" sz="900" b="1">
                          <a:solidFill>
                            <a:schemeClr val="bg1"/>
                          </a:solidFill>
                        </a:rPr>
                        <a:t>MANAGED SOLUTIONS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9050" cap="flat" cmpd="sng" algn="ctr">
                      <a:solidFill>
                        <a:schemeClr val="bg1"/>
                      </a:solidFill>
                      <a:prstDash val="sysDash"/>
                      <a:round/>
                      <a:headEnd type="none" w="med" len="med"/>
                      <a:tailEnd type="none" w="med" len="med"/>
                    </a:lnT>
                    <a:lnB w="57150" cap="flat" cmpd="sng" algn="ctr">
                      <a:solidFill>
                        <a:schemeClr val="bg1"/>
                      </a:solidFill>
                      <a:prstDash val="solid"/>
                      <a:round/>
                      <a:headEnd type="none" w="med" len="med"/>
                      <a:tailEnd type="none" w="med" len="med"/>
                    </a:lnB>
                    <a:solidFill>
                      <a:srgbClr val="298FC2"/>
                    </a:solidFill>
                  </a:tcPr>
                </a:tc>
                <a:tc gridSpan="2">
                  <a:txBody>
                    <a:bodyPr/>
                    <a:lstStyle/>
                    <a:p>
                      <a:pPr algn="ctr"/>
                      <a:endParaRPr lang="en-US" sz="800">
                        <a:solidFill>
                          <a:schemeClr val="tx1"/>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2"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635842"/>
                  </a:ext>
                </a:extLst>
              </a:tr>
              <a:tr h="274320">
                <a:tc rowSpan="2">
                  <a:txBody>
                    <a:bodyPr/>
                    <a:lstStyle/>
                    <a:p>
                      <a:pPr algn="ctr"/>
                      <a:r>
                        <a:rPr lang="en-US" sz="1000" b="1">
                          <a:solidFill>
                            <a:srgbClr val="004F6B"/>
                          </a:solidFill>
                        </a:rPr>
                        <a:t>EXECUTION</a:t>
                      </a:r>
                    </a:p>
                    <a:p>
                      <a:pPr algn="ctr"/>
                      <a:r>
                        <a:rPr lang="en-US" sz="900">
                          <a:solidFill>
                            <a:schemeClr val="tx1"/>
                          </a:solidFill>
                        </a:rPr>
                        <a:t>to Implement</a:t>
                      </a:r>
                    </a:p>
                  </a:txBody>
                  <a:tcPr anchor="b">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PLATFORMS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3F829C"/>
                    </a:solidFill>
                  </a:tcPr>
                </a:tc>
                <a:tc>
                  <a:txBody>
                    <a:bodyPr/>
                    <a:lstStyle/>
                    <a:p>
                      <a:pPr algn="ctr"/>
                      <a:r>
                        <a:rPr lang="en-US" sz="800" b="1">
                          <a:solidFill>
                            <a:srgbClr val="3F829C"/>
                          </a:solidFill>
                          <a:hlinkClick r:id="rId12"/>
                        </a:rPr>
                        <a:t>Fidelity Managed Account Xchange (FMAX)</a:t>
                      </a:r>
                      <a:r>
                        <a:rPr lang="en-US" sz="800" b="1" baseline="30000">
                          <a:solidFill>
                            <a:srgbClr val="3F829C"/>
                          </a:solidFill>
                        </a:rPr>
                        <a:t>®</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b="1">
                          <a:solidFill>
                            <a:srgbClr val="3F829C"/>
                          </a:solidFill>
                          <a:hlinkClick r:id="rId13"/>
                        </a:rPr>
                        <a:t>Separate Account Network (SAN)</a:t>
                      </a:r>
                      <a:endParaRPr lang="en-US" sz="80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gridSpan="2">
                  <a:txBody>
                    <a:bodyPr/>
                    <a:lstStyle/>
                    <a:p>
                      <a:pPr algn="ctr"/>
                      <a:r>
                        <a:rPr lang="en-US" sz="800" b="1">
                          <a:solidFill>
                            <a:srgbClr val="3F829C"/>
                          </a:solidFill>
                          <a:hlinkClick r:id="rId14"/>
                        </a:rPr>
                        <a:t>Third-Party Integrations </a:t>
                      </a:r>
                      <a:endParaRPr lang="en-US"/>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3F829C"/>
                          </a:solidFill>
                          <a:hlinkClick r:id="rId15"/>
                        </a:rPr>
                        <a:t>Advanced Modeling &amp; Rebalancing (M&amp;R)</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en-US" sz="800" b="1">
                          <a:solidFill>
                            <a:srgbClr val="3F829C"/>
                          </a:solidFill>
                          <a:hlinkClick r:id="rId16"/>
                        </a:rPr>
                        <a:t>Bond Beacon</a:t>
                      </a:r>
                      <a:r>
                        <a:rPr lang="en-US" sz="800" b="1" baseline="30000">
                          <a:solidFill>
                            <a:srgbClr val="3F829C"/>
                          </a:solidFill>
                          <a:hlinkClick r:id="rId16"/>
                        </a:rPr>
                        <a:t>® </a:t>
                      </a:r>
                      <a:endParaRPr lang="en-US" sz="800" b="1" baseline="30000">
                        <a:solidFill>
                          <a:srgbClr val="3F829C"/>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b="1">
                        <a:solidFill>
                          <a:srgbClr val="3F82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3188573"/>
                  </a:ext>
                </a:extLst>
              </a:tr>
              <a:tr h="731520">
                <a:tc vMerge="1">
                  <a:txBody>
                    <a:bodyPr/>
                    <a:lstStyle/>
                    <a:p>
                      <a:endParaRPr lang="en-US"/>
                    </a:p>
                  </a:txBody>
                  <a:tcPr/>
                </a:tc>
                <a:tc vMerge="1">
                  <a:txBody>
                    <a:bodyPr/>
                    <a:lstStyle/>
                    <a:p>
                      <a:endParaRPr lang="en-US"/>
                    </a:p>
                  </a:txBody>
                  <a:tcPr/>
                </a:tc>
                <a:tc>
                  <a:txBody>
                    <a:bodyPr/>
                    <a:lstStyle/>
                    <a:p>
                      <a:pPr algn="ctr"/>
                      <a:r>
                        <a:rPr lang="en-US" sz="800">
                          <a:solidFill>
                            <a:schemeClr val="tx1"/>
                          </a:solidFill>
                        </a:rPr>
                        <a:t>Deliver investment planning, portfolio construction, and plan execution all on one platform to drive efficiency.</a:t>
                      </a:r>
                    </a:p>
                    <a:p>
                      <a:pPr marL="0" marR="0" lvl="0" indent="0" algn="ctr" defTabSz="1132076" rtl="0" eaLnBrk="1" fontAlgn="auto" latinLnBrk="0" hangingPunct="1">
                        <a:lnSpc>
                          <a:spcPct val="100000"/>
                        </a:lnSpc>
                        <a:spcBef>
                          <a:spcPts val="0"/>
                        </a:spcBef>
                        <a:spcAft>
                          <a:spcPts val="0"/>
                        </a:spcAft>
                        <a:buClrTx/>
                        <a:buSzTx/>
                        <a:buFontTx/>
                        <a:buNone/>
                        <a:tabLst/>
                        <a:defRPr/>
                      </a:pPr>
                      <a:r>
                        <a:rPr lang="en-US" sz="800">
                          <a:solidFill>
                            <a:schemeClr val="tx1"/>
                          </a:solidFill>
                          <a:hlinkClick r:id="rId17"/>
                        </a:rPr>
                        <a:t>Watch Promotional Video</a:t>
                      </a:r>
                      <a:endParaRPr lang="en-US" sz="800">
                        <a:solidFill>
                          <a:schemeClr val="tx1"/>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a:solidFill>
                            <a:schemeClr val="tx1"/>
                          </a:solidFill>
                        </a:rPr>
                        <a:t>Unified platform for managed portfolios to create a managed account</a:t>
                      </a:r>
                    </a:p>
                    <a:p>
                      <a:pPr algn="ctr"/>
                      <a:r>
                        <a:rPr lang="en-US" sz="800">
                          <a:solidFill>
                            <a:schemeClr val="tx1"/>
                          </a:solidFill>
                        </a:rPr>
                        <a:t>program that is tailored to your firms’ needs</a:t>
                      </a:r>
                      <a:endParaRPr lang="en-US"/>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gridSpan="2">
                  <a:txBody>
                    <a:bodyPr/>
                    <a:lstStyle/>
                    <a:p>
                      <a:endParaRPr lang="en-US"/>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r>
                        <a:rPr lang="en-US" sz="800">
                          <a:solidFill>
                            <a:schemeClr val="tx1"/>
                          </a:solidFill>
                        </a:rPr>
                        <a:t>Flexible portfolio management tool that builds upon our core solution to  help support distinct investment strategies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tc>
                <a:tc gridSpan="2">
                  <a:txBody>
                    <a:bodyPr/>
                    <a:lstStyle/>
                    <a:p>
                      <a:pPr algn="ctr"/>
                      <a:r>
                        <a:rPr lang="en-US" sz="800">
                          <a:solidFill>
                            <a:schemeClr val="tx1"/>
                          </a:solidFill>
                        </a:rPr>
                        <a:t>Bringing together the trading technology and investment experience to deliver an institutional-grade bond solution</a:t>
                      </a:r>
                    </a:p>
                    <a:p>
                      <a:pPr marL="0" marR="0" lvl="0" indent="0" algn="ctr" defTabSz="1132076" rtl="0" eaLnBrk="1" fontAlgn="auto" latinLnBrk="0" hangingPunct="1">
                        <a:lnSpc>
                          <a:spcPct val="100000"/>
                        </a:lnSpc>
                        <a:spcBef>
                          <a:spcPts val="0"/>
                        </a:spcBef>
                        <a:spcAft>
                          <a:spcPts val="0"/>
                        </a:spcAft>
                        <a:buClrTx/>
                        <a:buSzTx/>
                        <a:buFontTx/>
                        <a:buNone/>
                        <a:tabLst/>
                        <a:defRPr/>
                      </a:pPr>
                      <a:r>
                        <a:rPr lang="en-US" sz="800">
                          <a:solidFill>
                            <a:schemeClr val="tx1"/>
                          </a:solidFill>
                          <a:hlinkClick r:id="rId18"/>
                        </a:rPr>
                        <a:t>Watch Demo</a:t>
                      </a: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solidFill>
                          <a:schemeClr val="tx1"/>
                        </a:solidFill>
                      </a:endParaRPr>
                    </a:p>
                  </a:txBody>
                  <a:tcPr/>
                </a:tc>
                <a:extLst>
                  <a:ext uri="{0D108BD9-81ED-4DB2-BD59-A6C34878D82A}">
                    <a16:rowId xmlns:a16="http://schemas.microsoft.com/office/drawing/2014/main" val="2153703399"/>
                  </a:ext>
                </a:extLst>
              </a:tr>
            </a:tbl>
          </a:graphicData>
        </a:graphic>
      </p:graphicFrame>
      <p:sp>
        <p:nvSpPr>
          <p:cNvPr id="211" name="Rectangle 210">
            <a:extLst>
              <a:ext uri="{FF2B5EF4-FFF2-40B4-BE49-F238E27FC236}">
                <a16:creationId xmlns:a16="http://schemas.microsoft.com/office/drawing/2014/main" id="{C5CFCA8C-0317-4D06-BAA0-5742148FC0C8}"/>
              </a:ext>
            </a:extLst>
          </p:cNvPr>
          <p:cNvSpPr/>
          <p:nvPr/>
        </p:nvSpPr>
        <p:spPr>
          <a:xfrm>
            <a:off x="3540441" y="4351972"/>
            <a:ext cx="458780" cy="215444"/>
          </a:xfrm>
          <a:prstGeom prst="rect">
            <a:avLst/>
          </a:prstGeom>
          <a:noFill/>
          <a:ln>
            <a:noFill/>
          </a:ln>
        </p:spPr>
        <p:txBody>
          <a:bodyPr wrap="non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19"/>
              </a:rPr>
              <a:t>SMAs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64" name="Rectangle 263">
            <a:extLst>
              <a:ext uri="{FF2B5EF4-FFF2-40B4-BE49-F238E27FC236}">
                <a16:creationId xmlns:a16="http://schemas.microsoft.com/office/drawing/2014/main" id="{4D95219A-7717-4A9D-9ADE-B92AE2EF982D}"/>
              </a:ext>
            </a:extLst>
          </p:cNvPr>
          <p:cNvSpPr/>
          <p:nvPr/>
        </p:nvSpPr>
        <p:spPr>
          <a:xfrm>
            <a:off x="2441519" y="4340192"/>
            <a:ext cx="92029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0"/>
              </a:rPr>
              <a:t>Model Portfolios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97" name="Rectangle 296">
            <a:extLst>
              <a:ext uri="{FF2B5EF4-FFF2-40B4-BE49-F238E27FC236}">
                <a16:creationId xmlns:a16="http://schemas.microsoft.com/office/drawing/2014/main" id="{4D4D6AA6-FFAD-4575-975C-939F4B5A354A}"/>
              </a:ext>
            </a:extLst>
          </p:cNvPr>
          <p:cNvSpPr/>
          <p:nvPr/>
        </p:nvSpPr>
        <p:spPr>
          <a:xfrm>
            <a:off x="4723650" y="4315148"/>
            <a:ext cx="100584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1"/>
              </a:rPr>
              <a:t>Custom Models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19" name="Rectangle 318">
            <a:extLst>
              <a:ext uri="{FF2B5EF4-FFF2-40B4-BE49-F238E27FC236}">
                <a16:creationId xmlns:a16="http://schemas.microsoft.com/office/drawing/2014/main" id="{E68049EC-E291-4CA5-B7D6-12F7D56E0573}"/>
              </a:ext>
            </a:extLst>
          </p:cNvPr>
          <p:cNvSpPr/>
          <p:nvPr/>
        </p:nvSpPr>
        <p:spPr>
          <a:xfrm>
            <a:off x="4723650" y="3958557"/>
            <a:ext cx="1104491"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2"/>
              </a:rPr>
              <a:t>Thematic Investing</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35" name="Rectangle 234">
            <a:extLst>
              <a:ext uri="{FF2B5EF4-FFF2-40B4-BE49-F238E27FC236}">
                <a16:creationId xmlns:a16="http://schemas.microsoft.com/office/drawing/2014/main" id="{9458E3A2-7AE0-4961-A010-34070D0EA4D5}"/>
              </a:ext>
            </a:extLst>
          </p:cNvPr>
          <p:cNvSpPr/>
          <p:nvPr/>
        </p:nvSpPr>
        <p:spPr>
          <a:xfrm>
            <a:off x="3561503" y="3601723"/>
            <a:ext cx="429926" cy="215444"/>
          </a:xfrm>
          <a:prstGeom prst="rect">
            <a:avLst/>
          </a:prstGeom>
          <a:noFill/>
          <a:ln>
            <a:noFill/>
          </a:ln>
        </p:spPr>
        <p:txBody>
          <a:bodyPr wrap="non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3"/>
              </a:rPr>
              <a:t>ETFs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43" name="Rectangle 242">
            <a:extLst>
              <a:ext uri="{FF2B5EF4-FFF2-40B4-BE49-F238E27FC236}">
                <a16:creationId xmlns:a16="http://schemas.microsoft.com/office/drawing/2014/main" id="{5C873F02-20E7-4AF1-AF88-437522A9E760}"/>
              </a:ext>
            </a:extLst>
          </p:cNvPr>
          <p:cNvSpPr/>
          <p:nvPr/>
        </p:nvSpPr>
        <p:spPr>
          <a:xfrm>
            <a:off x="2443161" y="3917600"/>
            <a:ext cx="100584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4"/>
              </a:rPr>
              <a:t>Mutual Funds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88" name="Rectangle 287">
            <a:extLst>
              <a:ext uri="{FF2B5EF4-FFF2-40B4-BE49-F238E27FC236}">
                <a16:creationId xmlns:a16="http://schemas.microsoft.com/office/drawing/2014/main" id="{E7EF949A-FD6B-4994-A562-3C1E1BE89422}"/>
              </a:ext>
            </a:extLst>
          </p:cNvPr>
          <p:cNvSpPr/>
          <p:nvPr/>
        </p:nvSpPr>
        <p:spPr>
          <a:xfrm>
            <a:off x="3549033" y="3770509"/>
            <a:ext cx="1097280" cy="362535"/>
          </a:xfrm>
          <a:prstGeom prst="rect">
            <a:avLst/>
          </a:prstGeom>
          <a:noFill/>
        </p:spPr>
        <p:txBody>
          <a:bodyPr wrap="square" lIns="91440" rIns="91440">
            <a:spAutoFit/>
          </a:bodyPr>
          <a:lstStyle/>
          <a:p>
            <a:pPr marL="0" marR="0" lvl="0" indent="0" algn="l" defTabSz="1132076" rtl="0" eaLnBrk="1" fontAlgn="auto" latinLnBrk="0" hangingPunct="1">
              <a:lnSpc>
                <a:spcPts val="1060"/>
              </a:lnSpc>
              <a:spcBef>
                <a:spcPts val="0"/>
              </a:spcBef>
              <a:spcAft>
                <a:spcPts val="0"/>
              </a:spcAft>
              <a:buClrTx/>
              <a:buSzTx/>
              <a:buFontTx/>
              <a:buNone/>
              <a:tabLst/>
              <a:defRPr/>
            </a:pPr>
            <a:r>
              <a:rPr kumimoji="0" lang="en-US" sz="800" b="0" i="0" u="none" strike="noStrike" kern="1200" cap="none" spc="0" normalizeH="0" baseline="0" noProof="0">
                <a:ln>
                  <a:noFill/>
                </a:ln>
                <a:solidFill>
                  <a:srgbClr val="FF0000"/>
                </a:solidFill>
                <a:effectLst/>
                <a:uLnTx/>
                <a:uFillTx/>
                <a:latin typeface="Arial"/>
                <a:ea typeface="ＭＳ Ｐゴシック"/>
                <a:cs typeface="+mn-cs"/>
                <a:hlinkClick r:id="rId25"/>
              </a:rPr>
              <a:t>Variable Insurance Portfolios</a:t>
            </a:r>
            <a:endParaRPr kumimoji="0" lang="en-US" sz="800" b="0" i="0" u="none" strike="noStrike" kern="1200" cap="none" spc="0" normalizeH="0" baseline="0" noProof="0">
              <a:ln>
                <a:noFill/>
              </a:ln>
              <a:solidFill>
                <a:srgbClr val="FF0000"/>
              </a:solidFill>
              <a:effectLst/>
              <a:uLnTx/>
              <a:uFillTx/>
              <a:latin typeface="Arial"/>
              <a:ea typeface="ＭＳ Ｐゴシック"/>
              <a:cs typeface="+mn-cs"/>
            </a:endParaRPr>
          </a:p>
        </p:txBody>
      </p:sp>
      <p:sp>
        <p:nvSpPr>
          <p:cNvPr id="324" name="Rectangle 323">
            <a:extLst>
              <a:ext uri="{FF2B5EF4-FFF2-40B4-BE49-F238E27FC236}">
                <a16:creationId xmlns:a16="http://schemas.microsoft.com/office/drawing/2014/main" id="{39105D20-A969-407E-A34F-13A5CDD8178B}"/>
              </a:ext>
            </a:extLst>
          </p:cNvPr>
          <p:cNvSpPr/>
          <p:nvPr/>
        </p:nvSpPr>
        <p:spPr>
          <a:xfrm>
            <a:off x="4715621" y="3596824"/>
            <a:ext cx="100584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6"/>
              </a:rPr>
              <a:t>Alternatives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60" name="Rectangle 359">
            <a:extLst>
              <a:ext uri="{FF2B5EF4-FFF2-40B4-BE49-F238E27FC236}">
                <a16:creationId xmlns:a16="http://schemas.microsoft.com/office/drawing/2014/main" id="{ADF6B430-9B57-4E27-B21E-29F2B1733ACC}"/>
              </a:ext>
            </a:extLst>
          </p:cNvPr>
          <p:cNvSpPr/>
          <p:nvPr/>
        </p:nvSpPr>
        <p:spPr>
          <a:xfrm>
            <a:off x="6006069" y="3626713"/>
            <a:ext cx="1104491"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7"/>
              </a:rPr>
              <a:t>Digital Assets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76" name="Up-Down Arrow 12">
            <a:extLst>
              <a:ext uri="{FF2B5EF4-FFF2-40B4-BE49-F238E27FC236}">
                <a16:creationId xmlns:a16="http://schemas.microsoft.com/office/drawing/2014/main" id="{5D6515A6-6698-4E49-BEA6-DF845D0D1E57}"/>
              </a:ext>
            </a:extLst>
          </p:cNvPr>
          <p:cNvSpPr/>
          <p:nvPr/>
        </p:nvSpPr>
        <p:spPr bwMode="auto">
          <a:xfrm>
            <a:off x="597521" y="1613758"/>
            <a:ext cx="119810" cy="4067926"/>
          </a:xfrm>
          <a:prstGeom prst="upDownArrow">
            <a:avLst>
              <a:gd name="adj1" fmla="val 50000"/>
              <a:gd name="adj2" fmla="val 70114"/>
            </a:avLst>
          </a:prstGeom>
          <a:gradFill>
            <a:gsLst>
              <a:gs pos="70000">
                <a:srgbClr val="298FC2"/>
              </a:gs>
              <a:gs pos="30000">
                <a:srgbClr val="009681"/>
              </a:gs>
              <a:gs pos="98000">
                <a:srgbClr val="004F6B"/>
              </a:gs>
              <a:gs pos="0">
                <a:srgbClr val="378728"/>
              </a:gs>
            </a:gsLst>
            <a:lin ang="5400000" scaled="0"/>
          </a:gradFill>
          <a:ln w="9525" cap="flat" cmpd="sng" algn="ctr">
            <a:noFill/>
            <a:prstDash val="solid"/>
            <a:round/>
            <a:headEnd type="none" w="med" len="med"/>
            <a:tailEnd type="none" w="med" len="med"/>
          </a:ln>
          <a:effectLst/>
        </p:spPr>
        <p:txBody>
          <a:bodyPr vert="horz" wrap="square" lIns="68580" tIns="34291" rIns="68580" bIns="34291" numCol="1" rtlCol="0" anchor="ctr" anchorCtr="0" compatLnSpc="1">
            <a:prstTxWarp prst="textNoShape">
              <a:avLst/>
            </a:prstTxWarp>
          </a:bodyPr>
          <a:lstStyle/>
          <a:p>
            <a:pPr marL="0" marR="0" lvl="0" indent="0" algn="ctr" defTabSz="1219140" rtl="0" eaLnBrk="0"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a:ea typeface="ＭＳ Ｐゴシック" charset="-128"/>
              <a:cs typeface="+mn-cs"/>
            </a:endParaRPr>
          </a:p>
        </p:txBody>
      </p:sp>
      <p:sp>
        <p:nvSpPr>
          <p:cNvPr id="4" name="Rectangle 3">
            <a:extLst>
              <a:ext uri="{FF2B5EF4-FFF2-40B4-BE49-F238E27FC236}">
                <a16:creationId xmlns:a16="http://schemas.microsoft.com/office/drawing/2014/main" id="{23630403-BAA3-6108-B468-918DAA37CE06}"/>
              </a:ext>
            </a:extLst>
          </p:cNvPr>
          <p:cNvSpPr/>
          <p:nvPr/>
        </p:nvSpPr>
        <p:spPr>
          <a:xfrm>
            <a:off x="6006070" y="3790612"/>
            <a:ext cx="1104491"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8"/>
              </a:rPr>
              <a:t>Factor Investing</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46" name="Rectangle 345">
            <a:extLst>
              <a:ext uri="{FF2B5EF4-FFF2-40B4-BE49-F238E27FC236}">
                <a16:creationId xmlns:a16="http://schemas.microsoft.com/office/drawing/2014/main" id="{4D4C8C67-F34D-4CB6-AACE-C6FA51FE8D3E}"/>
              </a:ext>
            </a:extLst>
          </p:cNvPr>
          <p:cNvSpPr/>
          <p:nvPr/>
        </p:nvSpPr>
        <p:spPr>
          <a:xfrm>
            <a:off x="4715621" y="3790612"/>
            <a:ext cx="1463040"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9"/>
              </a:rPr>
              <a:t>Sustainable Investing</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15" name="Title 1">
            <a:extLst>
              <a:ext uri="{FF2B5EF4-FFF2-40B4-BE49-F238E27FC236}">
                <a16:creationId xmlns:a16="http://schemas.microsoft.com/office/drawing/2014/main" id="{B2475637-1F7E-47CA-60B3-51B4598A88CA}"/>
              </a:ext>
            </a:extLst>
          </p:cNvPr>
          <p:cNvSpPr txBox="1">
            <a:spLocks/>
          </p:cNvSpPr>
          <p:nvPr/>
        </p:nvSpPr>
        <p:spPr bwMode="auto">
          <a:xfrm>
            <a:off x="0" y="-42239"/>
            <a:ext cx="11254190" cy="838200"/>
          </a:xfrm>
          <a:prstGeom prst="rect">
            <a:avLst/>
          </a:prstGeom>
          <a:noFill/>
          <a:ln w="9525">
            <a:noFill/>
            <a:miter lim="800000"/>
            <a:headEnd/>
            <a:tailEnd/>
          </a:ln>
          <a:effectLst/>
        </p:spPr>
        <p:txBody>
          <a:bodyPr vert="horz" wrap="square" lIns="135852" tIns="67926" rIns="135852" bIns="67926" numCol="1" anchor="t" anchorCtr="0" compatLnSpc="1">
            <a:prstTxWarp prst="textNoShape">
              <a:avLst/>
            </a:prstTxWarp>
          </a:bodyPr>
          <a:lstStyle>
            <a:lvl1pPr algn="l" rtl="0" eaLnBrk="1" fontAlgn="base" hangingPunct="1">
              <a:spcBef>
                <a:spcPct val="0"/>
              </a:spcBef>
              <a:spcAft>
                <a:spcPct val="0"/>
              </a:spcAft>
              <a:defRPr kumimoji="0" lang="en-US" sz="3000" b="0" i="0" u="none" strike="noStrike" kern="0" cap="none" spc="0" normalizeH="0" baseline="0" noProof="0" dirty="0">
                <a:ln>
                  <a:noFill/>
                </a:ln>
                <a:solidFill>
                  <a:srgbClr val="333F48"/>
                </a:solidFill>
                <a:effectLst/>
                <a:uLnTx/>
                <a:uFillTx/>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a:ln>
                  <a:noFill/>
                </a:ln>
                <a:solidFill>
                  <a:srgbClr val="333F48"/>
                </a:solidFill>
                <a:effectLst/>
                <a:uLnTx/>
                <a:uFillTx/>
                <a:latin typeface="Arial"/>
                <a:ea typeface="+mj-ea"/>
                <a:cs typeface="+mj-cs"/>
              </a:rPr>
              <a:t>Investment and Portfolio Construction Capabilities</a:t>
            </a:r>
            <a:br>
              <a:rPr kumimoji="0" lang="en-US" sz="2400" b="0" i="0" u="none" strike="noStrike" kern="0" cap="none" spc="0" normalizeH="0" baseline="0" noProof="0">
                <a:ln>
                  <a:noFill/>
                </a:ln>
                <a:solidFill>
                  <a:srgbClr val="333F48"/>
                </a:solidFill>
                <a:effectLst/>
                <a:uLnTx/>
                <a:uFillTx/>
                <a:latin typeface="Arial"/>
                <a:ea typeface="+mj-ea"/>
                <a:cs typeface="+mj-cs"/>
              </a:rPr>
            </a:br>
            <a:r>
              <a:rPr kumimoji="0" lang="en-US" sz="1800" b="0" i="0" u="none" strike="noStrike" kern="0" cap="none" spc="0" normalizeH="0" baseline="0" noProof="0">
                <a:ln>
                  <a:noFill/>
                </a:ln>
                <a:solidFill>
                  <a:srgbClr val="FFFFFF">
                    <a:lumMod val="50000"/>
                  </a:srgbClr>
                </a:solidFill>
                <a:effectLst/>
                <a:uLnTx/>
                <a:uFillTx/>
                <a:latin typeface="Arial"/>
                <a:ea typeface="+mj-ea"/>
                <a:cs typeface="+mj-cs"/>
              </a:rPr>
              <a:t>Fidelity’s point of view on markets and asset classes helps </a:t>
            </a:r>
            <a:br>
              <a:rPr kumimoji="0" lang="en-US" sz="1800" b="0" i="0" u="none" strike="noStrike" kern="0" cap="none" spc="0" normalizeH="0" baseline="0" noProof="0">
                <a:ln>
                  <a:noFill/>
                </a:ln>
                <a:solidFill>
                  <a:srgbClr val="FFFFFF">
                    <a:lumMod val="50000"/>
                  </a:srgbClr>
                </a:solidFill>
                <a:effectLst/>
                <a:uLnTx/>
                <a:uFillTx/>
                <a:latin typeface="Arial"/>
                <a:ea typeface="+mj-ea"/>
                <a:cs typeface="+mj-cs"/>
              </a:rPr>
            </a:br>
            <a:r>
              <a:rPr kumimoji="0" lang="en-US" sz="1800" b="0" i="0" u="none" strike="noStrike" kern="0" cap="none" spc="0" normalizeH="0" baseline="0" noProof="0">
                <a:ln>
                  <a:noFill/>
                </a:ln>
                <a:solidFill>
                  <a:srgbClr val="FFFFFF">
                    <a:lumMod val="50000"/>
                  </a:srgbClr>
                </a:solidFill>
                <a:effectLst/>
                <a:uLnTx/>
                <a:uFillTx/>
                <a:latin typeface="Arial"/>
                <a:ea typeface="+mj-ea"/>
                <a:cs typeface="+mj-cs"/>
              </a:rPr>
              <a:t>advisors with their asset management needs</a:t>
            </a:r>
            <a:br>
              <a:rPr kumimoji="0" lang="en-US" sz="2400" b="0" i="0" u="none" strike="noStrike" kern="0" cap="none" spc="0" normalizeH="0" baseline="0" noProof="0">
                <a:ln>
                  <a:noFill/>
                </a:ln>
                <a:solidFill>
                  <a:srgbClr val="333F48"/>
                </a:solidFill>
                <a:effectLst/>
                <a:uLnTx/>
                <a:uFillTx/>
                <a:latin typeface="Arial"/>
                <a:ea typeface="+mj-ea"/>
                <a:cs typeface="+mj-cs"/>
              </a:rPr>
            </a:br>
            <a:endParaRPr kumimoji="0" lang="en-US" sz="2400" b="0" i="0" u="none" strike="noStrike" kern="0" cap="none" spc="0" normalizeH="0" baseline="0" noProof="0">
              <a:ln>
                <a:noFill/>
              </a:ln>
              <a:solidFill>
                <a:srgbClr val="333F48"/>
              </a:solidFill>
              <a:effectLst/>
              <a:uLnTx/>
              <a:uFillTx/>
              <a:latin typeface="Arial"/>
              <a:ea typeface="+mj-ea"/>
              <a:cs typeface="+mj-cs"/>
            </a:endParaRPr>
          </a:p>
        </p:txBody>
      </p:sp>
      <p:pic>
        <p:nvPicPr>
          <p:cNvPr id="17" name="Picture 16">
            <a:extLst>
              <a:ext uri="{FF2B5EF4-FFF2-40B4-BE49-F238E27FC236}">
                <a16:creationId xmlns:a16="http://schemas.microsoft.com/office/drawing/2014/main" id="{E6C06DEA-E416-B7AE-6FB7-0FE70BFBF9F7}"/>
              </a:ext>
            </a:extLst>
          </p:cNvPr>
          <p:cNvPicPr>
            <a:picLocks noChangeAspect="1"/>
          </p:cNvPicPr>
          <p:nvPr/>
        </p:nvPicPr>
        <p:blipFill rotWithShape="1">
          <a:blip r:embed="rId30" cstate="print">
            <a:extLst>
              <a:ext uri="{28A0092B-C50C-407E-A947-70E740481C1C}">
                <a14:useLocalDpi xmlns:a14="http://schemas.microsoft.com/office/drawing/2010/main" val="0"/>
              </a:ext>
            </a:extLst>
          </a:blip>
          <a:srcRect l="25893" t="34097" r="28857" b="45044"/>
          <a:stretch/>
        </p:blipFill>
        <p:spPr>
          <a:xfrm>
            <a:off x="6600287" y="5681684"/>
            <a:ext cx="637585" cy="380355"/>
          </a:xfrm>
          <a:prstGeom prst="rect">
            <a:avLst/>
          </a:prstGeom>
        </p:spPr>
      </p:pic>
      <p:pic>
        <p:nvPicPr>
          <p:cNvPr id="19" name="Picture 18" descr="A blue and black logo&#10;&#10;Description automatically generated">
            <a:extLst>
              <a:ext uri="{FF2B5EF4-FFF2-40B4-BE49-F238E27FC236}">
                <a16:creationId xmlns:a16="http://schemas.microsoft.com/office/drawing/2014/main" id="{D2FB75C4-D5FF-538B-DA82-900CFDC37059}"/>
              </a:ext>
            </a:extLst>
          </p:cNvPr>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5889917" y="5442912"/>
            <a:ext cx="577487" cy="150649"/>
          </a:xfrm>
          <a:prstGeom prst="rect">
            <a:avLst/>
          </a:prstGeom>
        </p:spPr>
      </p:pic>
      <p:pic>
        <p:nvPicPr>
          <p:cNvPr id="22" name="Picture 21" descr="A close up of a logo&#10;&#10;Description automatically generated">
            <a:extLst>
              <a:ext uri="{FF2B5EF4-FFF2-40B4-BE49-F238E27FC236}">
                <a16:creationId xmlns:a16="http://schemas.microsoft.com/office/drawing/2014/main" id="{72AD8431-E485-9BB6-8C59-80229A6AC8B4}"/>
              </a:ext>
            </a:extLst>
          </p:cNvPr>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6558314" y="5403641"/>
            <a:ext cx="721533" cy="229193"/>
          </a:xfrm>
          <a:prstGeom prst="rect">
            <a:avLst/>
          </a:prstGeom>
        </p:spPr>
      </p:pic>
      <p:sp>
        <p:nvSpPr>
          <p:cNvPr id="5" name="Rectangle 4">
            <a:extLst>
              <a:ext uri="{FF2B5EF4-FFF2-40B4-BE49-F238E27FC236}">
                <a16:creationId xmlns:a16="http://schemas.microsoft.com/office/drawing/2014/main" id="{3847FFEB-9C34-8D19-EEE7-57EA847BA374}"/>
              </a:ext>
            </a:extLst>
          </p:cNvPr>
          <p:cNvSpPr/>
          <p:nvPr/>
        </p:nvSpPr>
        <p:spPr>
          <a:xfrm>
            <a:off x="2443161" y="3599669"/>
            <a:ext cx="1097280" cy="33855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err="1">
                <a:ln>
                  <a:noFill/>
                </a:ln>
                <a:solidFill>
                  <a:srgbClr val="000000"/>
                </a:solidFill>
                <a:effectLst/>
                <a:uLnTx/>
                <a:uFillTx/>
                <a:latin typeface="Arial"/>
                <a:ea typeface="ＭＳ Ｐゴシック"/>
                <a:cs typeface="+mn-cs"/>
                <a:hlinkClick r:id="rId33"/>
              </a:rPr>
              <a:t>Subadvised</a:t>
            </a: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33"/>
              </a:rPr>
              <a:t> &amp; Commingled Pools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6" name="Rectangle 5">
            <a:extLst>
              <a:ext uri="{FF2B5EF4-FFF2-40B4-BE49-F238E27FC236}">
                <a16:creationId xmlns:a16="http://schemas.microsoft.com/office/drawing/2014/main" id="{73F3D831-E9B7-D2AB-502E-F44A80B8D281}"/>
              </a:ext>
            </a:extLst>
          </p:cNvPr>
          <p:cNvSpPr/>
          <p:nvPr/>
        </p:nvSpPr>
        <p:spPr>
          <a:xfrm>
            <a:off x="2441519" y="4578015"/>
            <a:ext cx="1174617"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34"/>
              </a:rPr>
              <a:t>Advisor IRAs </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pic>
        <p:nvPicPr>
          <p:cNvPr id="10" name="Picture 9" descr="A blue text on a black background&#10;&#10;Description automatically generated">
            <a:extLst>
              <a:ext uri="{FF2B5EF4-FFF2-40B4-BE49-F238E27FC236}">
                <a16:creationId xmlns:a16="http://schemas.microsoft.com/office/drawing/2014/main" id="{093243F4-59AA-4AC0-B8CC-FC9DEEA2984B}"/>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5799364" y="5631510"/>
            <a:ext cx="704062" cy="380355"/>
          </a:xfrm>
          <a:prstGeom prst="rect">
            <a:avLst/>
          </a:prstGeom>
        </p:spPr>
      </p:pic>
      <p:sp>
        <p:nvSpPr>
          <p:cNvPr id="7" name="Footer Placeholder 4">
            <a:extLst>
              <a:ext uri="{FF2B5EF4-FFF2-40B4-BE49-F238E27FC236}">
                <a16:creationId xmlns:a16="http://schemas.microsoft.com/office/drawing/2014/main" id="{D7490A1E-2560-B857-916F-A632F1C00B66}"/>
              </a:ext>
            </a:extLst>
          </p:cNvPr>
          <p:cNvSpPr>
            <a:spLocks noGrp="1"/>
          </p:cNvSpPr>
          <p:nvPr>
            <p:ph type="ftr" sz="quarter" idx="15"/>
          </p:nvPr>
        </p:nvSpPr>
        <p:spPr>
          <a:xfrm>
            <a:off x="426722" y="6466358"/>
            <a:ext cx="5245100" cy="172485"/>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investment professional use only.</a:t>
            </a:r>
          </a:p>
        </p:txBody>
      </p:sp>
      <p:sp>
        <p:nvSpPr>
          <p:cNvPr id="8" name="Date Placeholder 5">
            <a:extLst>
              <a:ext uri="{FF2B5EF4-FFF2-40B4-BE49-F238E27FC236}">
                <a16:creationId xmlns:a16="http://schemas.microsoft.com/office/drawing/2014/main" id="{AC019FC9-A2CB-9CF5-BB4A-A9215A3C71DB}"/>
              </a:ext>
            </a:extLst>
          </p:cNvPr>
          <p:cNvSpPr>
            <a:spLocks noGrp="1"/>
          </p:cNvSpPr>
          <p:nvPr>
            <p:ph type="dt" sz="half" idx="16"/>
          </p:nvPr>
        </p:nvSpPr>
        <p:spPr>
          <a:xfrm>
            <a:off x="418255" y="6664124"/>
            <a:ext cx="2645277" cy="120649"/>
          </a:xfrm>
        </p:spPr>
        <p:txBody>
          <a:bodyPr/>
          <a:lstStyle/>
          <a:p>
            <a:pPr marL="12700" marR="5080" lvl="0" indent="0" algn="l" defTabSz="914400" rtl="0" eaLnBrk="1" fontAlgn="base" latinLnBrk="0" hangingPunct="1">
              <a:lnSpc>
                <a:spcPts val="969"/>
              </a:lnSpc>
              <a:spcBef>
                <a:spcPts val="715"/>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977497.15.2</a:t>
            </a:r>
            <a:endParaRPr kumimoji="0" lang="en-US" sz="700" b="0" i="0" u="none" strike="noStrike" kern="1200" cap="none" spc="-5" normalizeH="0" baseline="0" noProof="0" dirty="0">
              <a:ln>
                <a:noFill/>
              </a:ln>
              <a:solidFill>
                <a:srgbClr val="000000"/>
              </a:solidFill>
              <a:effectLst/>
              <a:uLnTx/>
              <a:uFillTx/>
              <a:latin typeface="Arial"/>
              <a:ea typeface="ＭＳ Ｐゴシック"/>
              <a:cs typeface="Arial"/>
            </a:endParaRPr>
          </a:p>
        </p:txBody>
      </p:sp>
    </p:spTree>
    <p:extLst>
      <p:ext uri="{BB962C8B-B14F-4D97-AF65-F5344CB8AC3E}">
        <p14:creationId xmlns:p14="http://schemas.microsoft.com/office/powerpoint/2010/main" val="406431444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7739">
      <a:srgbClr val="368727"/>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7739-80%">
      <a:srgbClr val="609F52"/>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7739-60%">
      <a:srgbClr val="87B77D"/>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7739-40%">
      <a:srgbClr val="AFCF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5619EBC3-F759-492D-BDDB-82824D27CE0B}" vid="{114134AE-BA9C-4463-9571-F3D90151CDF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solidFill>
          <a:schemeClr val="hlink"/>
        </a:solidFill>
        <a:ln w="9525" cap="flat" cmpd="sng" algn="ctr">
          <a:solidFill>
            <a:schemeClr val="bg1">
              <a:lumMod val="95000"/>
            </a:schemeClr>
          </a:solidFill>
          <a:prstDash val="solid"/>
          <a:round/>
          <a:headEnd type="none" w="med" len="med"/>
          <a:tailEnd type="none" w="med" len="med"/>
        </a:ln>
        <a:effectLst/>
      </a:spPr>
      <a:body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3D360662-9403-4DEB-AB28-78E249D8B515}" vid="{E546765D-E093-44F0-B9D0-29C6CA8C8411}"/>
    </a:ext>
  </a:extLst>
</a:theme>
</file>

<file path=ppt/theme/theme4.xml><?xml version="1.0" encoding="utf-8"?>
<a:theme xmlns:a="http://schemas.openxmlformats.org/drawingml/2006/main" name="2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solidFill>
          <a:schemeClr val="hlink"/>
        </a:solidFill>
        <a:ln w="9525" cap="flat" cmpd="sng" algn="ctr">
          <a:solidFill>
            <a:schemeClr val="bg1">
              <a:lumMod val="95000"/>
            </a:schemeClr>
          </a:solidFill>
          <a:prstDash val="solid"/>
          <a:round/>
          <a:headEnd type="none" w="med" len="med"/>
          <a:tailEnd type="none" w="med" len="med"/>
        </a:ln>
        <a:effectLst/>
      </a:spPr>
      <a:body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3D360662-9403-4DEB-AB28-78E249D8B515}" vid="{E546765D-E093-44F0-B9D0-29C6CA8C8411}"/>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992AF07B39B44B8DB1856B753B742D" ma:contentTypeVersion="14" ma:contentTypeDescription="Create a new document." ma:contentTypeScope="" ma:versionID="ded431b9adf4923381c8c3384d001d5b">
  <xsd:schema xmlns:xsd="http://www.w3.org/2001/XMLSchema" xmlns:xs="http://www.w3.org/2001/XMLSchema" xmlns:p="http://schemas.microsoft.com/office/2006/metadata/properties" xmlns:ns2="bbfbac0a-fcc8-46d1-a1db-bbc0d6f17e03" xmlns:ns3="9d62c736-829a-4506-9940-e7298709fa07" targetNamespace="http://schemas.microsoft.com/office/2006/metadata/properties" ma:root="true" ma:fieldsID="3ea59a855628a9f8dcab597c0b4a4edd" ns2:_="" ns3:_="">
    <xsd:import namespace="bbfbac0a-fcc8-46d1-a1db-bbc0d6f17e03"/>
    <xsd:import namespace="9d62c736-829a-4506-9940-e7298709fa0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eReview" minOccurs="0"/>
                <xsd:element ref="ns2:Expiration" minOccurs="0"/>
                <xsd:element ref="ns2:Notes0"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ac0a-fcc8-46d1-a1db-bbc0d6f17e0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eReview" ma:index="12" nillable="true" ma:displayName="eReview" ma:format="Dropdown" ma:internalName="eReview">
      <xsd:simpleType>
        <xsd:restriction base="dms:Text">
          <xsd:maxLength value="255"/>
        </xsd:restriction>
      </xsd:simpleType>
    </xsd:element>
    <xsd:element name="Expiration" ma:index="13" nillable="true" ma:displayName="Expiration" ma:format="Dropdown" ma:internalName="Expiration">
      <xsd:simpleType>
        <xsd:restriction base="dms:Text">
          <xsd:maxLength value="255"/>
        </xsd:restriction>
      </xsd:simpleType>
    </xsd:element>
    <xsd:element name="Notes0" ma:index="14" nillable="true" ma:displayName="Notes" ma:internalName="Notes0">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62c736-829a-4506-9940-e7298709fa07"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ca34431e-928d-4ca1-9fa6-77bb98700b0a}" ma:internalName="TaxCatchAll" ma:showField="CatchAllData" ma:web="9d62c736-829a-4506-9940-e7298709fa0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0.xml><?xml version="1.0" encoding="utf-8"?>
<VariableList UniqueId="456104ef-ea45-4a67-913e-6e800155af79" Name="System" ContentType="XML" MajorVersion="0" MinorVersion="1" isLocalCopy="False" IsBaseObject="False" DataSourceId="560a30f7-33e6-4542-baf8-bf144851e00c" DataSourceMajorVersion="0" DataSourceMinorVersion="1"/>
</file>

<file path=customXml/item2.xml><?xml version="1.0" encoding="utf-8"?>
<p:properties xmlns:p="http://schemas.microsoft.com/office/2006/metadata/properties" xmlns:xsi="http://www.w3.org/2001/XMLSchema-instance" xmlns:pc="http://schemas.microsoft.com/office/infopath/2007/PartnerControls">
  <documentManagement>
    <eReview xmlns="bbfbac0a-fcc8-46d1-a1db-bbc0d6f17e03" xsi:nil="true"/>
    <Expiration xmlns="bbfbac0a-fcc8-46d1-a1db-bbc0d6f17e03" xsi:nil="true"/>
    <Notes0 xmlns="bbfbac0a-fcc8-46d1-a1db-bbc0d6f17e03" xsi:nil="true"/>
    <TaxCatchAll xmlns="9d62c736-829a-4506-9940-e7298709fa07" xsi:nil="true"/>
    <lcf76f155ced4ddcb4097134ff3c332f xmlns="bbfbac0a-fcc8-46d1-a1db-bbc0d6f17e03">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VariableListDefinition name="Computed" displayName="Computed" id="bd89b959-5a4d-4068-829c-1b2bd99e5610" isdomainofvalue="False" dataSourceId="4f237b3b-2381-451d-a79f-2375ff8b21ca"/>
</file>

<file path=customXml/item5.xml><?xml version="1.0" encoding="utf-8"?>
<AllExternalAdhocVariableMappings/>
</file>

<file path=customXml/item6.xml><?xml version="1.0" encoding="utf-8"?>
<VariableListDefinition name="System" displayName="System" id="456104ef-ea45-4a67-913e-6e800155af79" isdomainofvalue="False" dataSourceId="560a30f7-33e6-4542-baf8-bf144851e00c"/>
</file>

<file path=customXml/item7.xml><?xml version="1.0" encoding="utf-8"?>
<VariableList UniqueId="bd89b959-5a4d-4068-829c-1b2bd99e5610" Name="Computed" ContentType="XML" MajorVersion="0" MinorVersion="1" isLocalCopy="False" IsBaseObject="False" DataSourceId="4f237b3b-2381-451d-a79f-2375ff8b21ca" DataSourceMajorVersion="0" DataSourceMinorVersion="1"/>
</file>

<file path=customXml/item8.xml><?xml version="1.0" encoding="utf-8"?>
<VariableListDefinition name="AD_HOC" displayName="AD_HOC" id="2a99b674-27a2-4b9f-99d7-073d0b756d25" isdomainofvalue="False" dataSourceId="e6579a3d-cc63-46f9-ab91-cc31d8a1d71e"/>
</file>

<file path=customXml/item9.xml><?xml version="1.0" encoding="utf-8"?>
<VariableList UniqueId="2a99b674-27a2-4b9f-99d7-073d0b756d25" Name="AD_HOC" ContentType="XML" MajorVersion="0" MinorVersion="1" isLocalCopy="False" IsBaseObject="False" DataSourceId="e6579a3d-cc63-46f9-ab91-cc31d8a1d71e" DataSourceMajorVersion="0" DataSourceMinorVersion="1"/>
</file>

<file path=customXml/itemProps1.xml><?xml version="1.0" encoding="utf-8"?>
<ds:datastoreItem xmlns:ds="http://schemas.openxmlformats.org/officeDocument/2006/customXml" ds:itemID="{D7C37BAD-B55C-4B66-8117-00B60AECD7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fbac0a-fcc8-46d1-a1db-bbc0d6f17e03"/>
    <ds:schemaRef ds:uri="9d62c736-829a-4506-9940-e7298709fa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10.xml><?xml version="1.0" encoding="utf-8"?>
<ds:datastoreItem xmlns:ds="http://schemas.openxmlformats.org/officeDocument/2006/customXml" ds:itemID="{490CD831-37E4-4785-A01E-03317B0653D4}">
  <ds:schemaRefs/>
</ds:datastoreItem>
</file>

<file path=customXml/itemProps2.xml><?xml version="1.0" encoding="utf-8"?>
<ds:datastoreItem xmlns:ds="http://schemas.openxmlformats.org/officeDocument/2006/customXml" ds:itemID="{6D4E5691-59E4-4467-BCC4-BA09CAFD47D7}">
  <ds:schemaRefs>
    <ds:schemaRef ds:uri="32af6ef1-2110-46ac-bcb9-e6dbcf7b32f2"/>
    <ds:schemaRef ds:uri="41857e21-cf25-4103-9715-f7fa9926629f"/>
    <ds:schemaRef ds:uri="a322e5c3-9b88-43fb-a179-050b616f6db2"/>
    <ds:schemaRef ds:uri="bbd28629-b46d-4be5-9ef2-861c86f0ae3a"/>
    <ds:schemaRef ds:uri="http://schemas.microsoft.com/office/2006/metadata/properties"/>
    <ds:schemaRef ds:uri="http://schemas.microsoft.com/office/infopath/2007/PartnerControls"/>
    <ds:schemaRef ds:uri="bbfbac0a-fcc8-46d1-a1db-bbc0d6f17e03"/>
    <ds:schemaRef ds:uri="9d62c736-829a-4506-9940-e7298709fa07"/>
  </ds:schemaRefs>
</ds:datastoreItem>
</file>

<file path=customXml/itemProps3.xml><?xml version="1.0" encoding="utf-8"?>
<ds:datastoreItem xmlns:ds="http://schemas.openxmlformats.org/officeDocument/2006/customXml" ds:itemID="{962B3214-B866-4ACC-9E82-C65B603AC999}">
  <ds:schemaRefs>
    <ds:schemaRef ds:uri="http://schemas.microsoft.com/sharepoint/v3/contenttype/forms"/>
  </ds:schemaRefs>
</ds:datastoreItem>
</file>

<file path=customXml/itemProps4.xml><?xml version="1.0" encoding="utf-8"?>
<ds:datastoreItem xmlns:ds="http://schemas.openxmlformats.org/officeDocument/2006/customXml" ds:itemID="{8069A1F7-C6D1-41BB-ACFF-7F6B24CD4261}">
  <ds:schemaRefs/>
</ds:datastoreItem>
</file>

<file path=customXml/itemProps5.xml><?xml version="1.0" encoding="utf-8"?>
<ds:datastoreItem xmlns:ds="http://schemas.openxmlformats.org/officeDocument/2006/customXml" ds:itemID="{3A89BB97-62FA-498D-9E8E-7027FDA412A2}">
  <ds:schemaRefs/>
</ds:datastoreItem>
</file>

<file path=customXml/itemProps6.xml><?xml version="1.0" encoding="utf-8"?>
<ds:datastoreItem xmlns:ds="http://schemas.openxmlformats.org/officeDocument/2006/customXml" ds:itemID="{4B927646-0AF9-46C8-B9A8-80F73A06D9EB}">
  <ds:schemaRefs/>
</ds:datastoreItem>
</file>

<file path=customXml/itemProps7.xml><?xml version="1.0" encoding="utf-8"?>
<ds:datastoreItem xmlns:ds="http://schemas.openxmlformats.org/officeDocument/2006/customXml" ds:itemID="{C94954E8-12CA-4E53-832F-2D385DC2946B}">
  <ds:schemaRefs/>
</ds:datastoreItem>
</file>

<file path=customXml/itemProps8.xml><?xml version="1.0" encoding="utf-8"?>
<ds:datastoreItem xmlns:ds="http://schemas.openxmlformats.org/officeDocument/2006/customXml" ds:itemID="{1C5FEAAB-0C08-4CC8-AF7E-1FABE9FA09B8}">
  <ds:schemaRefs/>
</ds:datastoreItem>
</file>

<file path=customXml/itemProps9.xml><?xml version="1.0" encoding="utf-8"?>
<ds:datastoreItem xmlns:ds="http://schemas.openxmlformats.org/officeDocument/2006/customXml" ds:itemID="{ED710365-BDA6-44CD-81C7-51B5E6778DB0}">
  <ds:schemaRefs/>
</ds:datastoreItem>
</file>

<file path=docProps/app.xml><?xml version="1.0" encoding="utf-8"?>
<Properties xmlns="http://schemas.openxmlformats.org/officeDocument/2006/extended-properties" xmlns:vt="http://schemas.openxmlformats.org/officeDocument/2006/docPropsVTypes">
  <Template/>
  <TotalTime>16</TotalTime>
  <Words>2666</Words>
  <Application>Microsoft Office PowerPoint</Application>
  <PresentationFormat>Widescreen</PresentationFormat>
  <Paragraphs>238</Paragraphs>
  <Slides>11</Slides>
  <Notes>11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11</vt:i4>
      </vt:variant>
    </vt:vector>
  </HeadingPairs>
  <TitlesOfParts>
    <vt:vector size="21" baseType="lpstr">
      <vt:lpstr>ＭＳ Ｐゴシック</vt:lpstr>
      <vt:lpstr>Arial</vt:lpstr>
      <vt:lpstr>Arial,Sans-Serif</vt:lpstr>
      <vt:lpstr>Calibri</vt:lpstr>
      <vt:lpstr>Fidelity Sans</vt:lpstr>
      <vt:lpstr>Fidelity Sans Lt</vt:lpstr>
      <vt:lpstr>1_FI_External_Print_Presentation_4x3</vt:lpstr>
      <vt:lpstr>Office Theme</vt:lpstr>
      <vt:lpstr>FI_External_Print_Presentation_4x3</vt:lpstr>
      <vt:lpstr>2_FI_External_Print_Presentation_4x3</vt:lpstr>
      <vt:lpstr>Portfolio construction</vt:lpstr>
      <vt:lpstr>Agenda</vt:lpstr>
      <vt:lpstr>The top challenges advisors face today </vt:lpstr>
      <vt:lpstr>Advisors can differentiate themselves by moving up the  Advice Value Stack®</vt:lpstr>
      <vt:lpstr>Fidelity is positioned to help advisors differentiate themselves</vt:lpstr>
      <vt:lpstr>Our people, our expertise  </vt:lpstr>
      <vt:lpstr>Our proprietary process of building portfolios </vt:lpstr>
      <vt:lpstr>Three ways advisors can work with us and utilize our product-based offerings to support their portfolio construction needs</vt:lpstr>
      <vt:lpstr>PowerPoint Presentation</vt:lpstr>
      <vt:lpstr>PowerPoint Presentation</vt:lpstr>
      <vt:lpstr>PowerPoint Presentation</vt:lpstr>
    </vt:vector>
  </TitlesOfParts>
  <Company>Fidelity Investments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Spadafora, Lori</dc:creator>
  <cp:keywords>2;#Prospect</cp:keywords>
  <cp:lastModifiedBy>Shaffer, Rachel</cp:lastModifiedBy>
  <cp:revision>3</cp:revision>
  <cp:lastPrinted>2016-03-01T21:49:46Z</cp:lastPrinted>
  <dcterms:created xsi:type="dcterms:W3CDTF">2024-03-14T16:28:16Z</dcterms:created>
  <dcterms:modified xsi:type="dcterms:W3CDTF">2024-12-19T19:40:00Z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0x01010032992AF07B39B44B8DB1856B753B742D</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ediaServiceImageTags">
    <vt:lpwstr/>
  </property>
  <property fmtid="{D5CDD505-2E9C-101B-9397-08002B2CF9AE}" pid="18" name="MSIP_Label_349c6ae4-2b56-494e-b841-9f67aea9b53d_Enabled">
    <vt:lpwstr>true</vt:lpwstr>
  </property>
  <property fmtid="{D5CDD505-2E9C-101B-9397-08002B2CF9AE}" pid="19" name="MSIP_Label_349c6ae4-2b56-494e-b841-9f67aea9b53d_SetDate">
    <vt:lpwstr>2024-10-11T13:28:27Z</vt:lpwstr>
  </property>
  <property fmtid="{D5CDD505-2E9C-101B-9397-08002B2CF9AE}" pid="20" name="MSIP_Label_349c6ae4-2b56-494e-b841-9f67aea9b53d_Method">
    <vt:lpwstr>Privileged</vt:lpwstr>
  </property>
  <property fmtid="{D5CDD505-2E9C-101B-9397-08002B2CF9AE}" pid="21" name="MSIP_Label_349c6ae4-2b56-494e-b841-9f67aea9b53d_Name">
    <vt:lpwstr>Fidelity Confidential</vt:lpwstr>
  </property>
  <property fmtid="{D5CDD505-2E9C-101B-9397-08002B2CF9AE}" pid="22" name="MSIP_Label_349c6ae4-2b56-494e-b841-9f67aea9b53d_SiteId">
    <vt:lpwstr>7521acbc-a68c-41e5-a975-1cf83066dd19</vt:lpwstr>
  </property>
  <property fmtid="{D5CDD505-2E9C-101B-9397-08002B2CF9AE}" pid="23" name="MSIP_Label_349c6ae4-2b56-494e-b841-9f67aea9b53d_ActionId">
    <vt:lpwstr>3b509b04-b969-423c-bb31-fd3a51b4c3d1</vt:lpwstr>
  </property>
  <property fmtid="{D5CDD505-2E9C-101B-9397-08002B2CF9AE}" pid="24" name="MSIP_Label_349c6ae4-2b56-494e-b841-9f67aea9b53d_ContentBits">
    <vt:lpwstr>2</vt:lpwstr>
  </property>
  <property fmtid="{D5CDD505-2E9C-101B-9397-08002B2CF9AE}" pid="25" name="ClassificationContentMarkingFooterLocations">
    <vt:lpwstr>1_FI_External_Print_Presentation_4x3:3\Office Theme:8\FI_External_Print_Presentation_4x3:3</vt:lpwstr>
  </property>
  <property fmtid="{D5CDD505-2E9C-101B-9397-08002B2CF9AE}" pid="26" name="ClassificationContentMarkingFooterText">
    <vt:lpwstr>Fidelity Confidential Information</vt:lpwstr>
  </property>
</Properties>
</file>